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0"/>
  </p:notesMasterIdLst>
  <p:handoutMasterIdLst>
    <p:handoutMasterId r:id="rId171"/>
  </p:handoutMasterIdLst>
  <p:sldIdLst>
    <p:sldId id="2752" r:id="rId2"/>
    <p:sldId id="412" r:id="rId3"/>
    <p:sldId id="420" r:id="rId4"/>
    <p:sldId id="421" r:id="rId5"/>
    <p:sldId id="1536" r:id="rId6"/>
    <p:sldId id="425" r:id="rId7"/>
    <p:sldId id="2366" r:id="rId8"/>
    <p:sldId id="2363" r:id="rId9"/>
    <p:sldId id="424" r:id="rId10"/>
    <p:sldId id="1933" r:id="rId11"/>
    <p:sldId id="2367" r:id="rId12"/>
    <p:sldId id="2368" r:id="rId13"/>
    <p:sldId id="2370" r:id="rId14"/>
    <p:sldId id="2369" r:id="rId15"/>
    <p:sldId id="2371" r:id="rId16"/>
    <p:sldId id="2373" r:id="rId17"/>
    <p:sldId id="2374" r:id="rId18"/>
    <p:sldId id="2376" r:id="rId19"/>
    <p:sldId id="2375" r:id="rId20"/>
    <p:sldId id="2379" r:id="rId21"/>
    <p:sldId id="2377" r:id="rId22"/>
    <p:sldId id="2381" r:id="rId23"/>
    <p:sldId id="2380" r:id="rId24"/>
    <p:sldId id="2378" r:id="rId25"/>
    <p:sldId id="2382" r:id="rId26"/>
    <p:sldId id="2383" r:id="rId27"/>
    <p:sldId id="2386" r:id="rId28"/>
    <p:sldId id="2385" r:id="rId29"/>
    <p:sldId id="2384" r:id="rId30"/>
    <p:sldId id="2387" r:id="rId31"/>
    <p:sldId id="2388" r:id="rId32"/>
    <p:sldId id="2389" r:id="rId33"/>
    <p:sldId id="2390" r:id="rId34"/>
    <p:sldId id="2391" r:id="rId35"/>
    <p:sldId id="2392" r:id="rId36"/>
    <p:sldId id="2393" r:id="rId37"/>
    <p:sldId id="2394" r:id="rId38"/>
    <p:sldId id="2396" r:id="rId39"/>
    <p:sldId id="2395" r:id="rId40"/>
    <p:sldId id="2397" r:id="rId41"/>
    <p:sldId id="2398" r:id="rId42"/>
    <p:sldId id="2399" r:id="rId43"/>
    <p:sldId id="2416" r:id="rId44"/>
    <p:sldId id="2400" r:id="rId45"/>
    <p:sldId id="2401" r:id="rId46"/>
    <p:sldId id="2402" r:id="rId47"/>
    <p:sldId id="2403" r:id="rId48"/>
    <p:sldId id="2404" r:id="rId49"/>
    <p:sldId id="2405" r:id="rId50"/>
    <p:sldId id="2406" r:id="rId51"/>
    <p:sldId id="2407" r:id="rId52"/>
    <p:sldId id="2408" r:id="rId53"/>
    <p:sldId id="2409" r:id="rId54"/>
    <p:sldId id="2410" r:id="rId55"/>
    <p:sldId id="2411" r:id="rId56"/>
    <p:sldId id="2412" r:id="rId57"/>
    <p:sldId id="2414" r:id="rId58"/>
    <p:sldId id="2413" r:id="rId59"/>
    <p:sldId id="2364" r:id="rId60"/>
    <p:sldId id="2415" r:id="rId61"/>
    <p:sldId id="2417" r:id="rId62"/>
    <p:sldId id="2418" r:id="rId63"/>
    <p:sldId id="2419" r:id="rId64"/>
    <p:sldId id="2420" r:id="rId65"/>
    <p:sldId id="2421" r:id="rId66"/>
    <p:sldId id="2422" r:id="rId67"/>
    <p:sldId id="2423" r:id="rId68"/>
    <p:sldId id="2425" r:id="rId69"/>
    <p:sldId id="2424" r:id="rId70"/>
    <p:sldId id="2426" r:id="rId71"/>
    <p:sldId id="2429" r:id="rId72"/>
    <p:sldId id="2430" r:id="rId73"/>
    <p:sldId id="2431" r:id="rId74"/>
    <p:sldId id="2432" r:id="rId75"/>
    <p:sldId id="2433" r:id="rId76"/>
    <p:sldId id="2435" r:id="rId77"/>
    <p:sldId id="2434" r:id="rId78"/>
    <p:sldId id="2436" r:id="rId79"/>
    <p:sldId id="2437" r:id="rId80"/>
    <p:sldId id="2455" r:id="rId81"/>
    <p:sldId id="2439" r:id="rId82"/>
    <p:sldId id="2438" r:id="rId83"/>
    <p:sldId id="2440" r:id="rId84"/>
    <p:sldId id="2441" r:id="rId85"/>
    <p:sldId id="2442" r:id="rId86"/>
    <p:sldId id="2443" r:id="rId87"/>
    <p:sldId id="2444" r:id="rId88"/>
    <p:sldId id="2446" r:id="rId89"/>
    <p:sldId id="2445" r:id="rId90"/>
    <p:sldId id="2447" r:id="rId91"/>
    <p:sldId id="2449" r:id="rId92"/>
    <p:sldId id="2448" r:id="rId93"/>
    <p:sldId id="2450" r:id="rId94"/>
    <p:sldId id="2451" r:id="rId95"/>
    <p:sldId id="2452" r:id="rId96"/>
    <p:sldId id="2453" r:id="rId97"/>
    <p:sldId id="2454" r:id="rId98"/>
    <p:sldId id="2365" r:id="rId99"/>
    <p:sldId id="2457" r:id="rId100"/>
    <p:sldId id="2456" r:id="rId101"/>
    <p:sldId id="2458" r:id="rId102"/>
    <p:sldId id="2459" r:id="rId103"/>
    <p:sldId id="2460" r:id="rId104"/>
    <p:sldId id="2461" r:id="rId105"/>
    <p:sldId id="2462" r:id="rId106"/>
    <p:sldId id="2463" r:id="rId107"/>
    <p:sldId id="2465" r:id="rId108"/>
    <p:sldId id="2464" r:id="rId109"/>
    <p:sldId id="2466" r:id="rId110"/>
    <p:sldId id="2467" r:id="rId111"/>
    <p:sldId id="2468" r:id="rId112"/>
    <p:sldId id="2470" r:id="rId113"/>
    <p:sldId id="2469" r:id="rId114"/>
    <p:sldId id="2471" r:id="rId115"/>
    <p:sldId id="2472" r:id="rId116"/>
    <p:sldId id="2473" r:id="rId117"/>
    <p:sldId id="2474" r:id="rId118"/>
    <p:sldId id="2475" r:id="rId119"/>
    <p:sldId id="2476" r:id="rId120"/>
    <p:sldId id="2477" r:id="rId121"/>
    <p:sldId id="2478" r:id="rId122"/>
    <p:sldId id="2479" r:id="rId123"/>
    <p:sldId id="2480" r:id="rId124"/>
    <p:sldId id="2481" r:id="rId125"/>
    <p:sldId id="2482" r:id="rId126"/>
    <p:sldId id="2484" r:id="rId127"/>
    <p:sldId id="2485" r:id="rId128"/>
    <p:sldId id="2483" r:id="rId129"/>
    <p:sldId id="2486" r:id="rId130"/>
    <p:sldId id="2487" r:id="rId131"/>
    <p:sldId id="2488" r:id="rId132"/>
    <p:sldId id="2489" r:id="rId133"/>
    <p:sldId id="2490" r:id="rId134"/>
    <p:sldId id="2491" r:id="rId135"/>
    <p:sldId id="2492" r:id="rId136"/>
    <p:sldId id="2506" r:id="rId137"/>
    <p:sldId id="2493" r:id="rId138"/>
    <p:sldId id="2495" r:id="rId139"/>
    <p:sldId id="2496" r:id="rId140"/>
    <p:sldId id="2497" r:id="rId141"/>
    <p:sldId id="2499" r:id="rId142"/>
    <p:sldId id="2500" r:id="rId143"/>
    <p:sldId id="2502" r:id="rId144"/>
    <p:sldId id="2501" r:id="rId145"/>
    <p:sldId id="2505" r:id="rId146"/>
    <p:sldId id="2503" r:id="rId147"/>
    <p:sldId id="2504" r:id="rId148"/>
    <p:sldId id="2507" r:id="rId149"/>
    <p:sldId id="2509" r:id="rId150"/>
    <p:sldId id="2508" r:id="rId151"/>
    <p:sldId id="2510" r:id="rId152"/>
    <p:sldId id="2511" r:id="rId153"/>
    <p:sldId id="2512" r:id="rId154"/>
    <p:sldId id="2513" r:id="rId155"/>
    <p:sldId id="2514" r:id="rId156"/>
    <p:sldId id="2515" r:id="rId157"/>
    <p:sldId id="2516" r:id="rId158"/>
    <p:sldId id="2517" r:id="rId159"/>
    <p:sldId id="2518" r:id="rId160"/>
    <p:sldId id="2519" r:id="rId161"/>
    <p:sldId id="2520" r:id="rId162"/>
    <p:sldId id="2522" r:id="rId163"/>
    <p:sldId id="2521" r:id="rId164"/>
    <p:sldId id="2523" r:id="rId165"/>
    <p:sldId id="2524" r:id="rId166"/>
    <p:sldId id="2526" r:id="rId167"/>
    <p:sldId id="2525" r:id="rId168"/>
    <p:sldId id="2527" r:id="rId16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29" clrIdx="0"/>
  <p:cmAuthor id="2" name="Microsoft Office User" initials="MOU" lastIdx="30" clrIdx="1">
    <p:extLst>
      <p:ext uri="{19B8F6BF-5375-455C-9EA6-DF929625EA0E}">
        <p15:presenceInfo xmlns:p15="http://schemas.microsoft.com/office/powerpoint/2012/main" userId="Microsoft Office User" providerId="None"/>
      </p:ext>
    </p:extLst>
  </p:cmAuthor>
  <p:cmAuthor id="3" name="Simmons, Elizabeth" initials="SE" lastIdx="9" clrIdx="2">
    <p:extLst>
      <p:ext uri="{19B8F6BF-5375-455C-9EA6-DF929625EA0E}">
        <p15:presenceInfo xmlns:p15="http://schemas.microsoft.com/office/powerpoint/2012/main" userId="S-1-5-21-4250845945-3731851581-3800177176-457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005F6A"/>
    <a:srgbClr val="D0E7D2"/>
    <a:srgbClr val="B7DBDE"/>
    <a:srgbClr val="FFE599"/>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59" autoAdjust="0"/>
    <p:restoredTop sz="86968" autoAdjust="0"/>
  </p:normalViewPr>
  <p:slideViewPr>
    <p:cSldViewPr>
      <p:cViewPr varScale="1">
        <p:scale>
          <a:sx n="59" d="100"/>
          <a:sy n="59" d="100"/>
        </p:scale>
        <p:origin x="844" y="48"/>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43" d="100"/>
        <a:sy n="43"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45036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8335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96144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24994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36305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88555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30393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30442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30593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01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22612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44600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71191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106005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48172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35114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1166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30056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1226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897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139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571136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50574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52631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77609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99081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15079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Table 28-3 Genes of Galactose Metabolism in Yeast</a:t>
            </a: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22060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15132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60792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103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6521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3715948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54963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672733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85484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67496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1307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43461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738470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74903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14172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3162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85587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2069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52908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16412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1725010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92599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959735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48320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123557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17309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69427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998543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420973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576518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74092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17453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47486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35455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072494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173936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71566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049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064263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32381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12844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3661455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49467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211965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279464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634264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944798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3282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4562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515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39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24445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1193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4992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5762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0702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54332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5699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3382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90309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580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8842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1364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457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4938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7780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887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0950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943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24938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888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246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6186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2766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4677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0534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4228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9246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4595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2947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3739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0839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91260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70585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1625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3687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02108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44044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52275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7589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533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59105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98734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2592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0570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06573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41226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30424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56091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13826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438509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328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182009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7361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02046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94589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23126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2406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78425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784923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58669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30579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5201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14909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8025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595611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81505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406713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53449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72679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76668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69200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89371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4293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62760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296971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63016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20370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78794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64920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1521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12151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44884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3900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590800"/>
            <a:ext cx="4268600" cy="1020763"/>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28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Regulation of Gene Expression</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2E06-AE0E-46AC-B575-4F1A9209696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Polymerase Binds to DNA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at Promoters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promoters = sites on the DNA template that are generally found near points at which RNA synthesis begins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regulation of transcription initiation often changes how RNA polymerase interacts with a promoter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differences in promoter sequence affect RNA polymerase binding and the frequency of transcription initiation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7239-4415-45F2-BE2A-94D5DABAE13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Transcriptional Ground States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496568"/>
            <a:ext cx="84230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transcriptional ground state = the inherent activity of promoters and transcriptional machinery in vivo </a:t>
            </a:r>
          </a:p>
          <a:p>
            <a:pPr lvl="1"/>
            <a:r>
              <a:rPr lang="en-US" sz="2400" dirty="0">
                <a:latin typeface="Arial" panose="020B0604020202020204" pitchFamily="34" charset="0"/>
                <a:cs typeface="Arial" panose="020B0604020202020204" pitchFamily="34" charset="0"/>
              </a:rPr>
              <a:t>in bacteria, RNA polymerase can initiate transcription at some level of efficiency</a:t>
            </a:r>
          </a:p>
          <a:p>
            <a:pPr lvl="1"/>
            <a:r>
              <a:rPr lang="en-US" sz="2400" dirty="0">
                <a:latin typeface="Arial" panose="020B0604020202020204" pitchFamily="34" charset="0"/>
                <a:cs typeface="Arial" panose="020B0604020202020204" pitchFamily="34" charset="0"/>
              </a:rPr>
              <a:t>in eukaryotes, strong promoters are generally inactive in the absence of regulatory proteins</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5387689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D0F8-424B-4C53-A178-A0196D7CB9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Features of Eukaryotic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Gene Regulation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630680"/>
            <a:ext cx="84230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access to eukaryotic promoters is restricted by the structure of chromatin</a:t>
            </a:r>
          </a:p>
          <a:p>
            <a:pPr lvl="1"/>
            <a:r>
              <a:rPr lang="en-US" sz="2400" dirty="0">
                <a:latin typeface="Arial" panose="020B0604020202020204" pitchFamily="34" charset="0"/>
                <a:cs typeface="Arial" panose="020B0604020202020204" pitchFamily="34" charset="0"/>
              </a:rPr>
              <a:t>transcription requires chromatin remodeling</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positive regulation mechanisms are more prominent and are required for transcription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transcriptional regulation commonly involves </a:t>
            </a:r>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7030256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B4C5-13A7-421F-A0E0-45C2D4610F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Features of Eukaryotic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Gene Regulation, Continued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630680"/>
            <a:ext cx="8423080" cy="43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cells have larger, more complex multimeric regulatory proteins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transcription (in the nucleus) and translation (in the cytoplasm) are separated in space and time</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8038985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ED5D-9A1B-480B-A67A-FFB8F83C65EE}"/>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Transcriptionally Active Chromatin Is Structurally Distinct from Inactive Chromatin</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4894" y="2260981"/>
            <a:ext cx="847699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heterochromatin </a:t>
            </a:r>
            <a:r>
              <a:rPr lang="en-US" sz="2400" dirty="0">
                <a:latin typeface="Arial" panose="020B0604020202020204" pitchFamily="34" charset="0"/>
                <a:cs typeface="Arial" panose="020B0604020202020204" pitchFamily="34" charset="0"/>
              </a:rPr>
              <a:t>= more-condensed form of chromatin that is transcriptionally inactive</a:t>
            </a:r>
          </a:p>
          <a:p>
            <a:pPr lvl="1"/>
            <a:r>
              <a:rPr lang="en-US" sz="2400" dirty="0">
                <a:latin typeface="Arial" panose="020B0604020202020204" pitchFamily="34" charset="0"/>
                <a:cs typeface="Arial" panose="020B0604020202020204" pitchFamily="34" charset="0"/>
              </a:rPr>
              <a:t>~10% of chromatin in a typical eukaryotic cell </a:t>
            </a:r>
          </a:p>
          <a:p>
            <a:pPr lvl="1"/>
            <a:r>
              <a:rPr lang="en-US" sz="2400" dirty="0">
                <a:latin typeface="Arial" panose="020B0604020202020204" pitchFamily="34" charset="0"/>
                <a:cs typeface="Arial" panose="020B0604020202020204" pitchFamily="34" charset="0"/>
              </a:rPr>
              <a:t>generally associated with chromosome structures, such as centromeres</a:t>
            </a:r>
          </a:p>
          <a:p>
            <a:pPr marL="50800" indent="0">
              <a:buNone/>
            </a:pPr>
            <a:endParaRPr lang="en-US" sz="2400" dirty="0"/>
          </a:p>
          <a:p>
            <a:r>
              <a:rPr lang="en-US" sz="2400" b="1" dirty="0">
                <a:latin typeface="Arial" panose="020B0604020202020204" pitchFamily="34" charset="0"/>
                <a:cs typeface="Arial" panose="020B0604020202020204" pitchFamily="34" charset="0"/>
              </a:rPr>
              <a:t>euchromatin </a:t>
            </a:r>
            <a:r>
              <a:rPr lang="en-US" sz="2400" dirty="0">
                <a:latin typeface="Arial" panose="020B0604020202020204" pitchFamily="34" charset="0"/>
                <a:cs typeface="Arial" panose="020B0604020202020204" pitchFamily="34" charset="0"/>
              </a:rPr>
              <a:t>= less-condensed form of chromatin</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4866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64456-F114-4CFD-8FFE-EBFD9A182D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Chromatin Remodeling</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0460" y="1600200"/>
            <a:ext cx="8423080"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chromatin remodeling </a:t>
            </a:r>
            <a:r>
              <a:rPr lang="en-US" sz="2400" dirty="0">
                <a:latin typeface="Arial" panose="020B0604020202020204" pitchFamily="34" charset="0"/>
                <a:cs typeface="Arial" panose="020B0604020202020204" pitchFamily="34" charset="0"/>
              </a:rPr>
              <a:t>= transcription-associated structural changes in chromatin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chromatin remodeling to yield transcriptionally active genes involves: </a:t>
            </a:r>
          </a:p>
          <a:p>
            <a:pPr lvl="1"/>
            <a:r>
              <a:rPr lang="en-US" sz="2400" dirty="0">
                <a:latin typeface="Arial" panose="020B0604020202020204" pitchFamily="34" charset="0"/>
                <a:cs typeface="Arial" panose="020B0604020202020204" pitchFamily="34" charset="0"/>
              </a:rPr>
              <a:t>repositioning nucleosomes</a:t>
            </a:r>
          </a:p>
          <a:p>
            <a:pPr lvl="1"/>
            <a:r>
              <a:rPr lang="en-US" sz="2400" dirty="0">
                <a:latin typeface="Arial" panose="020B0604020202020204" pitchFamily="34" charset="0"/>
                <a:cs typeface="Arial" panose="020B0604020202020204" pitchFamily="34" charset="0"/>
              </a:rPr>
              <a:t>the presence of histone variants </a:t>
            </a:r>
          </a:p>
          <a:p>
            <a:pPr lvl="1"/>
            <a:r>
              <a:rPr lang="en-US" sz="2400" dirty="0">
                <a:latin typeface="Arial" panose="020B0604020202020204" pitchFamily="34" charset="0"/>
                <a:cs typeface="Arial" panose="020B0604020202020204" pitchFamily="34" charset="0"/>
              </a:rPr>
              <a:t>covalent modification of nucleosomes</a:t>
            </a:r>
          </a:p>
          <a:p>
            <a:endParaRPr lang="en-US" sz="2400" dirty="0"/>
          </a:p>
        </p:txBody>
      </p:sp>
    </p:spTree>
    <p:extLst>
      <p:ext uri="{BB962C8B-B14F-4D97-AF65-F5344CB8AC3E}">
        <p14:creationId xmlns:p14="http://schemas.microsoft.com/office/powerpoint/2010/main" val="9753377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FC2A-0B96-4E75-8F3C-5A21DA46E8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Some Enzyme Complexes That Catalyze Chromatin Remodeling</a:t>
            </a:r>
            <a:endParaRPr lang="en-AU" dirty="0"/>
          </a:p>
        </p:txBody>
      </p:sp>
      <p:sp>
        <p:nvSpPr>
          <p:cNvPr id="3" name="TextBox 2">
            <a:extLst>
              <a:ext uri="{FF2B5EF4-FFF2-40B4-BE49-F238E27FC236}">
                <a16:creationId xmlns:a16="http://schemas.microsoft.com/office/drawing/2014/main" id="{162B315A-BE8D-470C-9EC0-B6C881057C83}"/>
              </a:ext>
            </a:extLst>
          </p:cNvPr>
          <p:cNvSpPr txBox="1"/>
          <p:nvPr/>
        </p:nvSpPr>
        <p:spPr>
          <a:xfrm>
            <a:off x="331311" y="1483620"/>
            <a:ext cx="8481378" cy="649980"/>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28-2 Some Enzyme Complexes That Catalyze Chromatin Structural Changes Associated with Transcription</a:t>
            </a:r>
          </a:p>
        </p:txBody>
      </p:sp>
      <p:graphicFrame>
        <p:nvGraphicFramePr>
          <p:cNvPr id="4" name="Table Placeholder 3">
            <a:extLst>
              <a:ext uri="{FF2B5EF4-FFF2-40B4-BE49-F238E27FC236}">
                <a16:creationId xmlns:a16="http://schemas.microsoft.com/office/drawing/2014/main" id="{93D5F6BA-9783-4DB4-A5A8-E5A074659461}"/>
              </a:ext>
            </a:extLst>
          </p:cNvPr>
          <p:cNvGraphicFramePr>
            <a:graphicFrameLocks/>
          </p:cNvGraphicFramePr>
          <p:nvPr>
            <p:extLst>
              <p:ext uri="{D42A27DB-BD31-4B8C-83A1-F6EECF244321}">
                <p14:modId xmlns:p14="http://schemas.microsoft.com/office/powerpoint/2010/main" val="4209402470"/>
              </p:ext>
            </p:extLst>
          </p:nvPr>
        </p:nvGraphicFramePr>
        <p:xfrm>
          <a:off x="331311" y="2133600"/>
          <a:ext cx="8481378" cy="4379220"/>
        </p:xfrm>
        <a:graphic>
          <a:graphicData uri="http://schemas.openxmlformats.org/drawingml/2006/table">
            <a:tbl>
              <a:tblPr firstRow="1" firstCol="1" bandRow="1">
                <a:tableStyleId>{5940675A-B579-460E-94D1-54222C63F5DA}</a:tableStyleId>
              </a:tblPr>
              <a:tblGrid>
                <a:gridCol w="1752600">
                  <a:extLst>
                    <a:ext uri="{9D8B030D-6E8A-4147-A177-3AD203B41FA5}">
                      <a16:colId xmlns:a16="http://schemas.microsoft.com/office/drawing/2014/main" val="1190722819"/>
                    </a:ext>
                  </a:extLst>
                </a:gridCol>
                <a:gridCol w="1143000">
                  <a:extLst>
                    <a:ext uri="{9D8B030D-6E8A-4147-A177-3AD203B41FA5}">
                      <a16:colId xmlns:a16="http://schemas.microsoft.com/office/drawing/2014/main" val="3739339647"/>
                    </a:ext>
                  </a:extLst>
                </a:gridCol>
                <a:gridCol w="914400">
                  <a:extLst>
                    <a:ext uri="{9D8B030D-6E8A-4147-A177-3AD203B41FA5}">
                      <a16:colId xmlns:a16="http://schemas.microsoft.com/office/drawing/2014/main" val="1102978760"/>
                    </a:ext>
                  </a:extLst>
                </a:gridCol>
                <a:gridCol w="4671378">
                  <a:extLst>
                    <a:ext uri="{9D8B030D-6E8A-4147-A177-3AD203B41FA5}">
                      <a16:colId xmlns:a16="http://schemas.microsoft.com/office/drawing/2014/main" val="917752057"/>
                    </a:ext>
                  </a:extLst>
                </a:gridCol>
              </a:tblGrid>
              <a:tr h="187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Enzyme </a:t>
                      </a:r>
                      <a:r>
                        <a:rPr lang="en-US" sz="1000" b="1" dirty="0" err="1">
                          <a:effectLst/>
                          <a:latin typeface="Arial" panose="020B0604020202020204" pitchFamily="34" charset="0"/>
                          <a:cs typeface="Arial" panose="020B0604020202020204" pitchFamily="34" charset="0"/>
                        </a:rPr>
                        <a:t>complex</a:t>
                      </a:r>
                      <a:r>
                        <a:rPr lang="en-US" sz="1000" b="1" baseline="30000" dirty="0" err="1">
                          <a:effectLst/>
                          <a:latin typeface="Arial" panose="020B0604020202020204" pitchFamily="34" charset="0"/>
                          <a:cs typeface="Arial" panose="020B0604020202020204" pitchFamily="34" charset="0"/>
                        </a:rPr>
                        <a:t>a</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Oligomeric structure (number of polypeptides)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Source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Activities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940611090"/>
                  </a:ext>
                </a:extLst>
              </a:tr>
              <a:tr h="187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Histone movement, replacement, or editing, requiring ATP</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22646081"/>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SWI/SNF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8–17, </a:t>
                      </a:r>
                      <a:r>
                        <a:rPr lang="en-US" sz="1000" i="1" dirty="0" err="1">
                          <a:effectLst/>
                          <a:latin typeface="Arial" panose="020B0604020202020204" pitchFamily="34" charset="0"/>
                          <a:cs typeface="Arial" panose="020B0604020202020204" pitchFamily="34" charset="0"/>
                        </a:rPr>
                        <a:t>M</a:t>
                      </a:r>
                      <a:r>
                        <a:rPr lang="en-US" sz="1000" baseline="-25000" dirty="0" err="1">
                          <a:effectLst/>
                          <a:latin typeface="Arial" panose="020B0604020202020204" pitchFamily="34" charset="0"/>
                          <a:cs typeface="Arial" panose="020B0604020202020204" pitchFamily="34" charset="0"/>
                        </a:rPr>
                        <a:t>r</a:t>
                      </a:r>
                      <a:r>
                        <a:rPr lang="en-US" sz="1000" dirty="0">
                          <a:effectLst/>
                          <a:latin typeface="Arial" panose="020B0604020202020204" pitchFamily="34" charset="0"/>
                          <a:cs typeface="Arial" panose="020B0604020202020204" pitchFamily="34" charset="0"/>
                        </a:rPr>
                        <a:t> &gt; 10</a:t>
                      </a:r>
                      <a:r>
                        <a:rPr lang="en-US" sz="1000" baseline="30000" dirty="0">
                          <a:effectLst/>
                          <a:latin typeface="Arial" panose="020B0604020202020204" pitchFamily="34" charset="0"/>
                          <a:cs typeface="Arial" panose="020B0604020202020204" pitchFamily="34" charset="0"/>
                        </a:rPr>
                        <a:t>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transcriptional activation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07049530"/>
                  </a:ext>
                </a:extLst>
              </a:tr>
              <a:tr h="31865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ISWI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Eukaryotes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transcriptional repression; transcriptional activation in some cases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24818120"/>
                  </a:ext>
                </a:extLst>
              </a:tr>
              <a:tr h="31865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CHD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1–10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nucleosome ejection for transcriptional activation; some have repressive roles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05546225"/>
                  </a:ext>
                </a:extLst>
              </a:tr>
              <a:tr h="31865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INO80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&gt;10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transcriptional activation; family member SWR1 engages in replacement of H2A-H2B with H2AZ-H2B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32570791"/>
                  </a:ext>
                </a:extLst>
              </a:tr>
              <a:tr h="14223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Histone modification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40795935"/>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GCN5-ADA2-ADA3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Yeast</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GCN5 has type A HAT activity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45138066"/>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SAGA/PCAF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Includes GCN5-ADA2-ADA3; acetylates residues in H3, H2B, H2AZ</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0770318"/>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NuA4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12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Eukaryotes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EsaI</a:t>
                      </a:r>
                      <a:r>
                        <a:rPr lang="en-US" sz="1000" dirty="0">
                          <a:effectLst/>
                          <a:latin typeface="Arial" panose="020B0604020202020204" pitchFamily="34" charset="0"/>
                          <a:cs typeface="Arial" panose="020B0604020202020204" pitchFamily="34" charset="0"/>
                        </a:rPr>
                        <a:t> component has HAT activity; acetylates H4, H2A, and H2AZ</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94238503"/>
                  </a:ext>
                </a:extLst>
              </a:tr>
              <a:tr h="187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Histone chaperones not requiring ATP</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513844413"/>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HIRA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Eukaryotes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Deposition of H3.3 during transcription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61816611"/>
                  </a:ext>
                </a:extLst>
              </a:tr>
            </a:tbl>
          </a:graphicData>
        </a:graphic>
      </p:graphicFrame>
    </p:spTree>
    <p:extLst>
      <p:ext uri="{BB962C8B-B14F-4D97-AF65-F5344CB8AC3E}">
        <p14:creationId xmlns:p14="http://schemas.microsoft.com/office/powerpoint/2010/main" val="7707249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6A12-FD10-4DCF-9DA3-A7C50B4F88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SWI/SNF and ISWI Complexes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7182" y="16002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SWI/SNF </a:t>
            </a:r>
            <a:r>
              <a:rPr lang="en-US" sz="2400" dirty="0">
                <a:latin typeface="Arial" panose="020B0604020202020204" pitchFamily="34" charset="0"/>
                <a:cs typeface="Arial" panose="020B0604020202020204" pitchFamily="34" charset="0"/>
              </a:rPr>
              <a:t>complexes = remodel chromatin so that nucleosomes are ejected near transcription start sites</a:t>
            </a:r>
          </a:p>
          <a:p>
            <a:pPr lvl="1"/>
            <a:r>
              <a:rPr lang="en-US" sz="2400" dirty="0">
                <a:latin typeface="Arial" panose="020B0604020202020204" pitchFamily="34" charset="0"/>
                <a:cs typeface="Arial" panose="020B0604020202020204" pitchFamily="34" charset="0"/>
              </a:rPr>
              <a:t>involved in a cycle that replaces nucleosomes with transcription factors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ISWI </a:t>
            </a:r>
            <a:r>
              <a:rPr lang="en-US" sz="2400" dirty="0">
                <a:latin typeface="Arial" panose="020B0604020202020204" pitchFamily="34" charset="0"/>
                <a:cs typeface="Arial" panose="020B0604020202020204" pitchFamily="34" charset="0"/>
              </a:rPr>
              <a:t>complexes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optimize nucleosome spacing to allow chromatin assembly and transcriptional silencing</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1893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E3FF-96D1-4ACC-9755-B55A4E7C60B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Nucleosome Ejection by 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SWI/SNF Remodeler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7182" y="1600200"/>
            <a:ext cx="3785218"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transcription is needed, a transcription factor replaces the nucleosome</a:t>
            </a:r>
          </a:p>
          <a:p>
            <a:pPr lvl="1"/>
            <a:r>
              <a:rPr lang="en-US" sz="2400" dirty="0">
                <a:latin typeface="Arial" panose="020B0604020202020204" pitchFamily="34" charset="0"/>
                <a:cs typeface="Arial" panose="020B0604020202020204" pitchFamily="34" charset="0"/>
              </a:rPr>
              <a:t>requires ATP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transcription is no longer needed, the nucleosome replaces the transcription factor</a:t>
            </a:r>
          </a:p>
        </p:txBody>
      </p:sp>
      <p:pic>
        <p:nvPicPr>
          <p:cNvPr id="3" name="Picture 2" descr="At the twelve o’clock position, a piece of blue D N A is shown that begins almost horizontally with a slight upward angle. It has a yellow sequence of C G C G, then bends upward to curve around the left half of a nucleosome. At the top, there is a red region labeled, T F-binding motif. The same blue strand wraps around the other side before leaving horizontally to the right. The visible half of the nucleosome has a circular shape divided into four triangular pieces of different colors. A second half is partially visible emerging behind the D N A to the left. An arrow points clockwise accompanied by a curved line showing the addition of S W I / S N F and by a curved arrow showing the addition of an orange oval labeled A T P and loss of A D P plus P subscript i end subscript. This yields a similar structure at the three o’clock position with a purple structure on both sides. An irregular purple piece covers most of the visible right end of the nucleosome and has two protrusions across the top. An irregular rounded portion to the right has a green triangular piece attached and is labeled S W I / S N F. An arrow points clockwise accompanied by a curved arrow showing the addition of a yellow oval labeled T F and the loss of S W I / S N F. This yields a structure at the twelve o’clock position that has a visible interior with two discs made up of four triangles each, but the left-hand D N A strand has unwound to expose the left side. This piece extends to the upper right to overlap the bottom of the yellow T F oval, then the part with the yellow segment extends to the lower left. An arrow points clockwise accompanied by an arrow that branches away to show the loss of the two discs of the nucleosome. This leaves a strand of blue D N A bound to T F just below the nine o’clock position. An arrow points clockwise accompanied by an arrow showing the loss of T F. A curved line shows the addition of the two discs of a nucleosome. The clockwise arrow points back to the original nucleosome at the twelve o’clock position. All data are approximate.">
            <a:extLst>
              <a:ext uri="{FF2B5EF4-FFF2-40B4-BE49-F238E27FC236}">
                <a16:creationId xmlns:a16="http://schemas.microsoft.com/office/drawing/2014/main" id="{D59F8A9F-D43F-0044-9E12-F88349EE445D}"/>
              </a:ext>
            </a:extLst>
          </p:cNvPr>
          <p:cNvPicPr>
            <a:picLocks noChangeAspect="1"/>
          </p:cNvPicPr>
          <p:nvPr/>
        </p:nvPicPr>
        <p:blipFill>
          <a:blip r:embed="rId3"/>
          <a:stretch>
            <a:fillRect/>
          </a:stretch>
        </p:blipFill>
        <p:spPr>
          <a:xfrm>
            <a:off x="4114800" y="1600200"/>
            <a:ext cx="4667912" cy="4567428"/>
          </a:xfrm>
          <a:prstGeom prst="rect">
            <a:avLst/>
          </a:prstGeom>
        </p:spPr>
      </p:pic>
    </p:spTree>
    <p:extLst>
      <p:ext uri="{BB962C8B-B14F-4D97-AF65-F5344CB8AC3E}">
        <p14:creationId xmlns:p14="http://schemas.microsoft.com/office/powerpoint/2010/main" val="28661341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1992-C44A-486E-A4FD-C74AA323F68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CHD and INO80 Complexes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7182" y="16002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CHD </a:t>
            </a:r>
            <a:r>
              <a:rPr lang="en-US" sz="2400" dirty="0">
                <a:latin typeface="Arial" panose="020B0604020202020204" pitchFamily="34" charset="0"/>
                <a:cs typeface="Arial" panose="020B0604020202020204" pitchFamily="34" charset="0"/>
              </a:rPr>
              <a:t>complexes = either eject nucleosomes to activate transcription or assemble chromatin to repress transcription</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INO80 </a:t>
            </a:r>
            <a:r>
              <a:rPr lang="en-US" sz="2400" dirty="0">
                <a:latin typeface="Arial" panose="020B0604020202020204" pitchFamily="34" charset="0"/>
                <a:cs typeface="Arial" panose="020B0604020202020204" pitchFamily="34" charset="0"/>
              </a:rPr>
              <a:t>complexes = remodel chromatin for transcriptional activation and DNA repair</a:t>
            </a:r>
          </a:p>
          <a:p>
            <a:pPr lvl="1"/>
            <a:r>
              <a:rPr lang="en-US" sz="2400" dirty="0">
                <a:latin typeface="Arial" panose="020B0604020202020204" pitchFamily="34" charset="0"/>
                <a:cs typeface="Arial" panose="020B0604020202020204" pitchFamily="34" charset="0"/>
              </a:rPr>
              <a:t>SWR1 = promotes subunit exchange in nucleosomes to introduce histone variants</a:t>
            </a:r>
            <a:endParaRPr lang="en-US" sz="2400" dirty="0"/>
          </a:p>
        </p:txBody>
      </p:sp>
    </p:spTree>
    <p:extLst>
      <p:ext uri="{BB962C8B-B14F-4D97-AF65-F5344CB8AC3E}">
        <p14:creationId xmlns:p14="http://schemas.microsoft.com/office/powerpoint/2010/main" val="29252241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88AA-FD7A-4921-AAC9-89D48B69814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Covalent Modification of Histones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7182" y="12954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core histones of nucleosome particles are modified by: </a:t>
            </a:r>
          </a:p>
          <a:p>
            <a:pPr lvl="1"/>
            <a:r>
              <a:rPr lang="en-US" sz="2400" dirty="0">
                <a:latin typeface="Arial" panose="020B0604020202020204" pitchFamily="34" charset="0"/>
                <a:cs typeface="Arial" panose="020B0604020202020204" pitchFamily="34" charset="0"/>
              </a:rPr>
              <a:t>methylation of Lys or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phosphorylation of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acetylation</a:t>
            </a:r>
          </a:p>
          <a:p>
            <a:pPr lvl="1"/>
            <a:r>
              <a:rPr lang="en-US" sz="2400" dirty="0">
                <a:latin typeface="Arial" panose="020B0604020202020204" pitchFamily="34" charset="0"/>
                <a:cs typeface="Arial" panose="020B0604020202020204" pitchFamily="34" charset="0"/>
              </a:rPr>
              <a:t>ubiquitination </a:t>
            </a:r>
          </a:p>
          <a:p>
            <a:pPr lvl="1"/>
            <a:r>
              <a:rPr lang="en-US" sz="2400" dirty="0">
                <a:latin typeface="Arial" panose="020B0604020202020204" pitchFamily="34" charset="0"/>
                <a:cs typeface="Arial" panose="020B0604020202020204" pitchFamily="34" charset="0"/>
              </a:rPr>
              <a:t>SUMOylation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covalent modifications occur at specific residues concentrated in this amino-terminal domain</a:t>
            </a:r>
          </a:p>
          <a:p>
            <a:pPr lvl="1"/>
            <a:r>
              <a:rPr lang="en-US" sz="2400" dirty="0">
                <a:latin typeface="Arial" panose="020B0604020202020204" pitchFamily="34" charset="0"/>
                <a:cs typeface="Arial" panose="020B0604020202020204" pitchFamily="34" charset="0"/>
              </a:rPr>
              <a:t>patterns of modification may indicate the existence of a histone code</a:t>
            </a:r>
            <a:endParaRPr lang="en-US" sz="2400" dirty="0"/>
          </a:p>
        </p:txBody>
      </p:sp>
    </p:spTree>
    <p:extLst>
      <p:ext uri="{BB962C8B-B14F-4D97-AF65-F5344CB8AC3E}">
        <p14:creationId xmlns:p14="http://schemas.microsoft.com/office/powerpoint/2010/main" val="3479771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9081-4B4D-4AD8-96A5-D78B52E359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Consensus Sequence for Many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Promoters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promoters have a sequence close to a consensus</a:t>
            </a:r>
          </a:p>
          <a:p>
            <a:pPr lvl="1"/>
            <a:r>
              <a:rPr lang="en-US" sz="2400" dirty="0">
                <a:latin typeface="Arial" panose="020B0604020202020204" pitchFamily="34" charset="0"/>
                <a:cs typeface="Arial" panose="020B0604020202020204" pitchFamily="34" charset="0"/>
              </a:rPr>
              <a:t>mutations away from consensus sequence usually decrease promoter function</a:t>
            </a:r>
          </a:p>
          <a:p>
            <a:pPr lvl="1"/>
            <a:r>
              <a:rPr lang="en-US" sz="2400" dirty="0">
                <a:latin typeface="Arial" panose="020B0604020202020204" pitchFamily="34" charset="0"/>
                <a:cs typeface="Arial" panose="020B0604020202020204" pitchFamily="34" charset="0"/>
              </a:rPr>
              <a:t>mutations toward consensus usually enhance promoter function </a:t>
            </a:r>
          </a:p>
        </p:txBody>
      </p:sp>
      <p:pic>
        <p:nvPicPr>
          <p:cNvPr id="4" name="Picture 3" descr="A horizontal strand is labeled D N A 5 prime on the left end. From left to right, it has a short blue region, a purple U P element, a short blue region, a purple region containing the letters T T G A C A beneath text reading negative 35 region, a blue region labeled N subscript 17 end subscript, a purple region containing the letters T A T A A T beneath text reading negative 10 region, a blue region labeled N subscript 5 to 9 end subscript, a long yellow region, and then a short blue region. A vertical line at the boundary between the blue region labeled N subscript 5 to 9 end subscript and the yellow region joins a horizontal arrow pointing to the right and this is labeled R N A start site. A wavy green right-pointing arrow extends right from this arrow to the word m R N A.">
            <a:extLst>
              <a:ext uri="{FF2B5EF4-FFF2-40B4-BE49-F238E27FC236}">
                <a16:creationId xmlns:a16="http://schemas.microsoft.com/office/drawing/2014/main" id="{66726887-594B-D549-8241-DA35A0F21B46}"/>
              </a:ext>
            </a:extLst>
          </p:cNvPr>
          <p:cNvPicPr>
            <a:picLocks noChangeAspect="1"/>
          </p:cNvPicPr>
          <p:nvPr/>
        </p:nvPicPr>
        <p:blipFill>
          <a:blip r:embed="rId3"/>
          <a:stretch>
            <a:fillRect/>
          </a:stretch>
        </p:blipFill>
        <p:spPr>
          <a:xfrm>
            <a:off x="736934" y="4381502"/>
            <a:ext cx="7670132" cy="1143000"/>
          </a:xfrm>
          <a:prstGeom prst="rect">
            <a:avLst/>
          </a:prstGeom>
        </p:spPr>
      </p:pic>
    </p:spTree>
    <p:extLst>
      <p:ext uri="{BB962C8B-B14F-4D97-AF65-F5344CB8AC3E}">
        <p14:creationId xmlns:p14="http://schemas.microsoft.com/office/powerpoint/2010/main" val="1106470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55B1-3A46-4C8B-B954-5AFF88E085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Histone Acetyltransferases (HATs)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83278" y="15240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transcription, histone methylases methylate histone H3 at Lys</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and Lys</a:t>
            </a:r>
            <a:r>
              <a:rPr lang="en-US" sz="2400" baseline="30000" dirty="0">
                <a:latin typeface="Arial" panose="020B0604020202020204" pitchFamily="34" charset="0"/>
                <a:cs typeface="Arial" panose="020B0604020202020204" pitchFamily="34" charset="0"/>
              </a:rPr>
              <a:t>36</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histone acetyltransferases (HATs) </a:t>
            </a:r>
            <a:r>
              <a:rPr lang="en-US" sz="2400" dirty="0">
                <a:latin typeface="Arial" panose="020B0604020202020204" pitchFamily="34" charset="0"/>
                <a:cs typeface="Arial" panose="020B0604020202020204" pitchFamily="34" charset="0"/>
              </a:rPr>
              <a:t>= enzymes that acetylate particular Lys residues</a:t>
            </a:r>
          </a:p>
          <a:p>
            <a:pPr lvl="1"/>
            <a:r>
              <a:rPr lang="en-US" sz="2400" dirty="0">
                <a:latin typeface="Arial" panose="020B0604020202020204" pitchFamily="34" charset="0"/>
                <a:cs typeface="Arial" panose="020B0604020202020204" pitchFamily="34" charset="0"/>
              </a:rPr>
              <a:t>type B = acetylate newly synthesized histones </a:t>
            </a:r>
          </a:p>
          <a:p>
            <a:pPr lvl="1"/>
            <a:r>
              <a:rPr lang="en-US" sz="2400" dirty="0">
                <a:latin typeface="Arial" panose="020B0604020202020204" pitchFamily="34" charset="0"/>
                <a:cs typeface="Arial" panose="020B0604020202020204" pitchFamily="34" charset="0"/>
              </a:rPr>
              <a:t>type A = acetylate </a:t>
            </a:r>
            <a:r>
              <a:rPr lang="en-US" sz="2400" dirty="0" err="1">
                <a:latin typeface="Arial" panose="020B0604020202020204" pitchFamily="34" charset="0"/>
                <a:cs typeface="Arial" panose="020B0604020202020204" pitchFamily="34" charset="0"/>
              </a:rPr>
              <a:t>nucleosomal</a:t>
            </a:r>
            <a:r>
              <a:rPr lang="en-US" sz="2400" dirty="0">
                <a:latin typeface="Arial" panose="020B0604020202020204" pitchFamily="34" charset="0"/>
                <a:cs typeface="Arial" panose="020B0604020202020204" pitchFamily="34" charset="0"/>
              </a:rPr>
              <a:t> histones following H3 methylation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Lys acetylation decreases histone affinity for DNA</a:t>
            </a:r>
          </a:p>
          <a:p>
            <a:pPr lvl="1"/>
            <a:r>
              <a:rPr lang="en-US" sz="2400" dirty="0">
                <a:latin typeface="Arial" panose="020B0604020202020204" pitchFamily="34" charset="0"/>
                <a:cs typeface="Arial" panose="020B0604020202020204" pitchFamily="34" charset="0"/>
              </a:rPr>
              <a:t>results in transcriptional activation </a:t>
            </a:r>
          </a:p>
        </p:txBody>
      </p:sp>
    </p:spTree>
    <p:extLst>
      <p:ext uri="{BB962C8B-B14F-4D97-AF65-F5344CB8AC3E}">
        <p14:creationId xmlns:p14="http://schemas.microsoft.com/office/powerpoint/2010/main" val="8401421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3478-B974-4BAB-90EE-CAAE8F59F61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Histone Deacetylases (HDACs)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83278" y="15240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histone deacetylases (HDACs) </a:t>
            </a:r>
            <a:r>
              <a:rPr lang="en-US" sz="2400" dirty="0">
                <a:latin typeface="Arial" panose="020B0604020202020204" pitchFamily="34" charset="0"/>
                <a:cs typeface="Arial" panose="020B0604020202020204" pitchFamily="34" charset="0"/>
              </a:rPr>
              <a:t>= enzymes that deacetylate specific Lys residues</a:t>
            </a:r>
          </a:p>
          <a:p>
            <a:pPr lvl="1"/>
            <a:r>
              <a:rPr lang="en-US" sz="2400" dirty="0">
                <a:latin typeface="Arial" panose="020B0604020202020204" pitchFamily="34" charset="0"/>
                <a:cs typeface="Arial" panose="020B0604020202020204" pitchFamily="34" charset="0"/>
              </a:rPr>
              <a:t>marks chromatin as transcriptionally inactive</a:t>
            </a:r>
          </a:p>
          <a:p>
            <a:pPr lvl="1"/>
            <a:r>
              <a:rPr lang="en-US" sz="2400" dirty="0">
                <a:latin typeface="Arial" panose="020B0604020202020204" pitchFamily="34" charset="0"/>
                <a:cs typeface="Arial" panose="020B0604020202020204" pitchFamily="34" charset="0"/>
              </a:rPr>
              <a:t>examples: SIRT1, SIRT2, SIRT6, and SIRT7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8367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B58E-67C8-475C-9CC2-5C94052BCC7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pic>
        <p:nvPicPr>
          <p:cNvPr id="7" name="Picture 6" descr="Icon P 4&#10;">
            <a:extLst>
              <a:ext uri="{FF2B5EF4-FFF2-40B4-BE49-F238E27FC236}">
                <a16:creationId xmlns:a16="http://schemas.microsoft.com/office/drawing/2014/main" id="{8CDCEC44-BDCF-434A-81A0-43D6A7884C12}"/>
              </a:ext>
            </a:extLst>
          </p:cNvPr>
          <p:cNvPicPr>
            <a:picLocks noChangeAspect="1"/>
          </p:cNvPicPr>
          <p:nvPr/>
        </p:nvPicPr>
        <p:blipFill>
          <a:blip r:embed="rId3"/>
          <a:stretch>
            <a:fillRect/>
          </a:stretch>
        </p:blipFill>
        <p:spPr>
          <a:xfrm>
            <a:off x="1740672" y="403416"/>
            <a:ext cx="944962" cy="701101"/>
          </a:xfrm>
          <a:prstGeom prst="rect">
            <a:avLst/>
          </a:prstGeom>
        </p:spPr>
      </p:pic>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581519"/>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6086798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CCD8-5A7D-4F9C-849D-C6D87FDAF26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Most Eukaryotic Promoters Are Positively Regulated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4894" y="1828800"/>
            <a:ext cx="8476996"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initiation of transcription depends on multiple activator proteins, not RNA polymerase affinity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chromatin renders most promoters inaccessible</a:t>
            </a:r>
          </a:p>
          <a:p>
            <a:pPr lvl="1"/>
            <a:r>
              <a:rPr lang="en-US" sz="2400" dirty="0">
                <a:latin typeface="Arial" panose="020B0604020202020204" pitchFamily="34" charset="0"/>
                <a:cs typeface="Arial" panose="020B0604020202020204" pitchFamily="34" charset="0"/>
              </a:rPr>
              <a:t>repressors would be redundant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combinatorial control provides precise positive control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negative regulation in eukaryotes typically involves </a:t>
            </a:r>
            <a:r>
              <a:rPr lang="en-US" sz="2400" dirty="0" err="1">
                <a:latin typeface="Arial" panose="020B0604020202020204" pitchFamily="34" charset="0"/>
                <a:cs typeface="Arial" panose="020B0604020202020204" pitchFamily="34" charset="0"/>
              </a:rPr>
              <a:t>lncRNAs</a:t>
            </a:r>
            <a:endParaRPr lang="en-US" sz="2400" dirty="0"/>
          </a:p>
        </p:txBody>
      </p:sp>
    </p:spTree>
    <p:extLst>
      <p:ext uri="{BB962C8B-B14F-4D97-AF65-F5344CB8AC3E}">
        <p14:creationId xmlns:p14="http://schemas.microsoft.com/office/powerpoint/2010/main" val="1266521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55293-4C38-4A03-B848-A600AE6C51C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Advantages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Combinatorial Control</a:t>
            </a:r>
            <a:endParaRPr lang="en-AU" dirty="0"/>
          </a:p>
        </p:txBody>
      </p:sp>
      <p:sp>
        <p:nvSpPr>
          <p:cNvPr id="7" name="Google Shape;390;g847cf01710_0_68">
            <a:extLst>
              <a:ext uri="{FF2B5EF4-FFF2-40B4-BE49-F238E27FC236}">
                <a16:creationId xmlns:a16="http://schemas.microsoft.com/office/drawing/2014/main" id="{9263BC45-64BC-9D4B-B87F-F50B806F59E6}"/>
              </a:ext>
            </a:extLst>
          </p:cNvPr>
          <p:cNvSpPr txBox="1">
            <a:spLocks noChangeArrowheads="1"/>
          </p:cNvSpPr>
          <p:nvPr/>
        </p:nvSpPr>
        <p:spPr bwMode="auto">
          <a:xfrm>
            <a:off x="327406" y="1600201"/>
            <a:ext cx="847699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with two regulatory gene families (each with three members that can form dimers), 36 different regulatory combinations are possible </a:t>
            </a:r>
            <a:endParaRPr lang="en-US" sz="2400" dirty="0"/>
          </a:p>
        </p:txBody>
      </p:sp>
      <p:pic>
        <p:nvPicPr>
          <p:cNvPr id="3" name="Picture 2" descr="A figure shows the advantages of combinatorial control by showing 36 different structures, presented as six columns in seven rows, that show different regulatory combinations possible from six proteins from two families. Each structure has a blue piece of D N A with a yellow segment to the right and two loops to the left. The loops differ in colors to show all of the different combinations.">
            <a:extLst>
              <a:ext uri="{FF2B5EF4-FFF2-40B4-BE49-F238E27FC236}">
                <a16:creationId xmlns:a16="http://schemas.microsoft.com/office/drawing/2014/main" id="{2ED2F7A8-4E37-DD4E-8233-A6EC749FAE7C}"/>
              </a:ext>
            </a:extLst>
          </p:cNvPr>
          <p:cNvPicPr>
            <a:picLocks noChangeAspect="1"/>
          </p:cNvPicPr>
          <p:nvPr/>
        </p:nvPicPr>
        <p:blipFill>
          <a:blip r:embed="rId3"/>
          <a:stretch>
            <a:fillRect/>
          </a:stretch>
        </p:blipFill>
        <p:spPr>
          <a:xfrm>
            <a:off x="847762" y="2971800"/>
            <a:ext cx="7448476" cy="3597275"/>
          </a:xfrm>
          <a:prstGeom prst="rect">
            <a:avLst/>
          </a:prstGeom>
        </p:spPr>
      </p:pic>
    </p:spTree>
    <p:extLst>
      <p:ext uri="{BB962C8B-B14F-4D97-AF65-F5344CB8AC3E}">
        <p14:creationId xmlns:p14="http://schemas.microsoft.com/office/powerpoint/2010/main" val="31246776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B6E7-3341-454F-975A-5F5DCC980329}"/>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DNA-Binding Activators and Coactivators Facilitate Assembly of the Basal Transcription Factors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6926" y="2133600"/>
            <a:ext cx="847699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(but not all) Pol II promoters include the TATA box and </a:t>
            </a:r>
            <a:r>
              <a:rPr lang="en-US" sz="2400" dirty="0" err="1">
                <a:latin typeface="Arial" panose="020B0604020202020204" pitchFamily="34" charset="0"/>
                <a:cs typeface="Arial" panose="020B0604020202020204" pitchFamily="34" charset="0"/>
              </a:rPr>
              <a:t>Inr</a:t>
            </a:r>
            <a:r>
              <a:rPr lang="en-US" sz="2400" dirty="0">
                <a:latin typeface="Arial" panose="020B0604020202020204" pitchFamily="34" charset="0"/>
                <a:cs typeface="Arial" panose="020B0604020202020204" pitchFamily="34" charset="0"/>
              </a:rPr>
              <a:t> (initiator) sequences, with their standard spacing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additional regulatory sequences are bound by transcriptional activators to increase transcription </a:t>
            </a:r>
          </a:p>
          <a:p>
            <a:pPr lvl="1"/>
            <a:r>
              <a:rPr lang="en-US" sz="2400" b="1" dirty="0">
                <a:latin typeface="Arial" panose="020B0604020202020204" pitchFamily="34" charset="0"/>
                <a:cs typeface="Arial" panose="020B0604020202020204" pitchFamily="34" charset="0"/>
              </a:rPr>
              <a:t>enhancers </a:t>
            </a:r>
            <a:r>
              <a:rPr lang="en-US" sz="2400" dirty="0">
                <a:latin typeface="Arial" panose="020B0604020202020204" pitchFamily="34" charset="0"/>
                <a:cs typeface="Arial" panose="020B0604020202020204" pitchFamily="34" charset="0"/>
              </a:rPr>
              <a:t>in higher eukaryotes </a:t>
            </a:r>
          </a:p>
          <a:p>
            <a:pPr lvl="2"/>
            <a:r>
              <a:rPr lang="en-US" dirty="0">
                <a:latin typeface="Arial" panose="020B0604020202020204" pitchFamily="34" charset="0"/>
                <a:cs typeface="Arial" panose="020B0604020202020204" pitchFamily="34" charset="0"/>
              </a:rPr>
              <a:t>can be located anywhere</a:t>
            </a:r>
          </a:p>
          <a:p>
            <a:pPr lvl="1"/>
            <a:r>
              <a:rPr lang="en-US" sz="2400" b="1" dirty="0">
                <a:latin typeface="Arial" panose="020B0604020202020204" pitchFamily="34" charset="0"/>
                <a:cs typeface="Arial" panose="020B0604020202020204" pitchFamily="34" charset="0"/>
              </a:rPr>
              <a:t>upstream activator sequences (UASs) </a:t>
            </a:r>
            <a:r>
              <a:rPr lang="en-US" sz="2400" dirty="0">
                <a:latin typeface="Arial" panose="020B0604020202020204" pitchFamily="34" charset="0"/>
                <a:cs typeface="Arial" panose="020B0604020202020204" pitchFamily="34" charset="0"/>
              </a:rPr>
              <a:t>in yeast </a:t>
            </a:r>
          </a:p>
          <a:p>
            <a:pPr lvl="2"/>
            <a:r>
              <a:rPr lang="en-US" dirty="0">
                <a:latin typeface="Arial" panose="020B0604020202020204" pitchFamily="34" charset="0"/>
                <a:cs typeface="Arial" panose="020B0604020202020204" pitchFamily="34" charset="0"/>
              </a:rPr>
              <a:t>must be upstream and within a few hundred bp</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2059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CDF4-90C0-4863-8503-7BADD61F7C1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 II Holoenzyme Binding Requires Five Types of Proteins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83278" y="1850136"/>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transcription activators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 to enhancers or UASs and facilitate transcription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architectural regulators</a:t>
            </a:r>
            <a:r>
              <a:rPr lang="en-US" sz="2400" dirty="0">
                <a:latin typeface="Arial" panose="020B0604020202020204" pitchFamily="34" charset="0"/>
                <a:cs typeface="Arial" panose="020B0604020202020204" pitchFamily="34" charset="0"/>
              </a:rPr>
              <a:t> = facilitate DNA looping</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chromatin modification and remodeling proteins</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4236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9633-F77B-416B-B7FA-384FF9ABD0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 II Holoenzyme Binding Requires Five Types of Proteins, Continued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83278" y="185928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coactivators </a:t>
            </a:r>
            <a:r>
              <a:rPr lang="en-US" sz="2400" dirty="0">
                <a:latin typeface="Arial" panose="020B0604020202020204" pitchFamily="34" charset="0"/>
                <a:cs typeface="Arial" panose="020B0604020202020204" pitchFamily="34" charset="0"/>
              </a:rPr>
              <a:t>= facilitate communication between activators and the complex of Pol II and basal transcription factors </a:t>
            </a:r>
          </a:p>
          <a:p>
            <a:pPr lvl="1"/>
            <a:r>
              <a:rPr lang="en-US" sz="2400" dirty="0">
                <a:latin typeface="Arial" panose="020B0604020202020204" pitchFamily="34" charset="0"/>
                <a:cs typeface="Arial" panose="020B0604020202020204" pitchFamily="34" charset="0"/>
              </a:rPr>
              <a:t>play a direct role in assembly of the </a:t>
            </a:r>
            <a:r>
              <a:rPr lang="en-US" sz="2400" b="1" dirty="0">
                <a:latin typeface="Arial" panose="020B0604020202020204" pitchFamily="34" charset="0"/>
                <a:cs typeface="Arial" panose="020B0604020202020204" pitchFamily="34" charset="0"/>
              </a:rPr>
              <a:t>preinitiation complex (PIC)</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basal transcription factors</a:t>
            </a:r>
            <a:r>
              <a:rPr lang="en-US" sz="2400" dirty="0">
                <a:latin typeface="Arial" panose="020B0604020202020204" pitchFamily="34" charset="0"/>
                <a:cs typeface="Arial" panose="020B0604020202020204" pitchFamily="34" charset="0"/>
              </a:rPr>
              <a:t> (general transcription factors)</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899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6E1C-AE7D-4C9A-B2A8-519149D687A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Activation of Transcription</a:t>
            </a:r>
            <a:endParaRPr lang="en-AU" dirty="0"/>
          </a:p>
        </p:txBody>
      </p:sp>
      <p:pic>
        <p:nvPicPr>
          <p:cNvPr id="3" name="Picture 2" descr="Part a is labeled activation. A double-stranded piece of D N A, shown as two blue strands, begins at the upper left and curves counterclockwise down to the lower right. At just past the twelve o’clock position, the D N A has two dark blue segments (one on the top strand and one on the bottom strand) labeled U A S above two vertical purple bars lined up adjacent beneath the bottom strand. Two wavy green lines labeled L n c R N A are shown with a dashed arrow pointing to the left-hand purple bar. Between the nine and eleven o’clock positions, four brown crescent-shaped H M G proteins are aligned sequentially along the D N A. At the lower left, the D N A has two blue segments in the top and bottom strands with two brown crescent-shaped structures on the inside curved so that they are open above each blue bar with ends on either side of each bar. A purple piece above the two crescent-shaped structure is roughly oval with cutouts that fit against the crescent shaped structures. A second set of blue bars and accompanying structures is adjacent. The crescents and purple pieces are labeled, transcription activators and coactivators. The D N A continues across the bottom of the structure to two diagonal lines representing a cut, then reaches a P o l Roman numeral 2 initiation complex. The D N A curves upward and has a purple T A T A region just before it bends horizontally and then becomes dark yellow as it runs out to the right. After leaving the complex, the D N A has two diagonal lines separating it above the word gene. Pol Roman numeral 2 is shown behind many structures and provides the opening through which the D N A travels. A horizontal oval piece with a rounded cutout in the bottom runs across the T A T A box. A crescent-shaped green structure is beneath the T A T A box and opens to the left. To the right of the T A T A box, there is a brown protrusion from the upper right of a rounded structure with its base in front of a darker brown oval that protrudes upward across the dark yellow D N A in the middle of the polymerase. Behind it and extending to the right, there is a yellow rounded structure with a rounded cutout in the bottom labeled T F I I D that extends up behind the D N A. An irregular gray piece extends over the top of it and over the polymerase. It has a rounded square protrusion to the right and a long horizontal protrusion to the left that meets the top of a narrow curved purple structure that resembles an inverted “C”. The polymerase has a thin diagonal protrusion at the upper left labeled C T D. A short vertical line points upward from the blue D N A where it becomes dark yellow and meets a horizontal arrow pointing right beneath the green word O N. Many green arrows are shown. A green arrow points down from a purple bar beneath U A S to T F I I D. A second arrow points from the other purple bar to a large blue structure with a roughly linear shape that runs diagonally from the lower left to upper right, where it bends to the lower right. An arrow points from this to C T D, the protrusion to the upper left of Pol Roman numeral 2. An arrow points from one of the sets of transcription activators and coactivators at the lower left to the same large blue structure. An arrow points from the second of these transcription factors and coactivators to T F I I D. An arrow points from T F I I D to T B P. ">
            <a:extLst>
              <a:ext uri="{FF2B5EF4-FFF2-40B4-BE49-F238E27FC236}">
                <a16:creationId xmlns:a16="http://schemas.microsoft.com/office/drawing/2014/main" id="{82EDB2AB-701A-604C-AAA5-A1B35B444126}"/>
              </a:ext>
            </a:extLst>
          </p:cNvPr>
          <p:cNvPicPr>
            <a:picLocks noChangeAspect="1"/>
          </p:cNvPicPr>
          <p:nvPr/>
        </p:nvPicPr>
        <p:blipFill>
          <a:blip r:embed="rId3"/>
          <a:stretch>
            <a:fillRect/>
          </a:stretch>
        </p:blipFill>
        <p:spPr>
          <a:xfrm>
            <a:off x="1790043" y="1600200"/>
            <a:ext cx="5563913" cy="4610100"/>
          </a:xfrm>
          <a:prstGeom prst="rect">
            <a:avLst/>
          </a:prstGeom>
        </p:spPr>
      </p:pic>
    </p:spTree>
    <p:extLst>
      <p:ext uri="{BB962C8B-B14F-4D97-AF65-F5344CB8AC3E}">
        <p14:creationId xmlns:p14="http://schemas.microsoft.com/office/powerpoint/2010/main" val="2487724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BC8F-EB03-4378-ACBF-1514DF75FB5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Repression of Transcription</a:t>
            </a:r>
            <a:endParaRPr lang="en-AU" dirty="0"/>
          </a:p>
        </p:txBody>
      </p:sp>
      <p:sp>
        <p:nvSpPr>
          <p:cNvPr id="4" name="Google Shape;390;g847cf01710_0_68">
            <a:extLst>
              <a:ext uri="{FF2B5EF4-FFF2-40B4-BE49-F238E27FC236}">
                <a16:creationId xmlns:a16="http://schemas.microsoft.com/office/drawing/2014/main" id="{2354C23B-02ED-4742-8E18-590BDA261E97}"/>
              </a:ext>
            </a:extLst>
          </p:cNvPr>
          <p:cNvSpPr txBox="1">
            <a:spLocks noChangeArrowheads="1"/>
          </p:cNvSpPr>
          <p:nvPr/>
        </p:nvSpPr>
        <p:spPr bwMode="auto">
          <a:xfrm>
            <a:off x="152400" y="1609344"/>
            <a:ext cx="2871216"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repressor proteins interfere with communication between Pol II and the activators</a:t>
            </a:r>
          </a:p>
          <a:p>
            <a:pPr lvl="1"/>
            <a:r>
              <a:rPr lang="en-US" sz="2400" dirty="0">
                <a:latin typeface="Arial" panose="020B0604020202020204" pitchFamily="34" charset="0"/>
                <a:cs typeface="Arial" panose="020B0604020202020204" pitchFamily="34" charset="0"/>
              </a:rPr>
              <a:t>leads to repression of transcription </a:t>
            </a: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b is labeled repression. The structures shown are similar, but different arrows are present. Two red ovals are shown side by side above two wavy green lines. Accompanying text reads, repressors and / or l n c R N As. A red arrow points from one of the green wavy lines to the transcription activators and coactivators at the lower left. A red arrow points from one red oval to one of the purple bars beneath U A S and an arrow points from the other red oval to the large blue linear structure in the center. Red arrows also point from the ovals to T B P and to T R I I D. The short vertical line still extends up from the place where the blue D N A becomes dark yellow and meets a horizontal line pointing to the right, but red text above reads O F F. ">
            <a:extLst>
              <a:ext uri="{FF2B5EF4-FFF2-40B4-BE49-F238E27FC236}">
                <a16:creationId xmlns:a16="http://schemas.microsoft.com/office/drawing/2014/main" id="{82EDB2AB-701A-604C-AAA5-A1B35B444126}"/>
              </a:ext>
            </a:extLst>
          </p:cNvPr>
          <p:cNvPicPr>
            <a:picLocks noChangeAspect="1"/>
          </p:cNvPicPr>
          <p:nvPr/>
        </p:nvPicPr>
        <p:blipFill>
          <a:blip r:embed="rId3"/>
          <a:stretch>
            <a:fillRect/>
          </a:stretch>
        </p:blipFill>
        <p:spPr>
          <a:xfrm>
            <a:off x="3355829" y="1600200"/>
            <a:ext cx="5358463" cy="4322932"/>
          </a:xfrm>
          <a:prstGeom prst="rect">
            <a:avLst/>
          </a:prstGeom>
        </p:spPr>
      </p:pic>
    </p:spTree>
    <p:extLst>
      <p:ext uri="{BB962C8B-B14F-4D97-AF65-F5344CB8AC3E}">
        <p14:creationId xmlns:p14="http://schemas.microsoft.com/office/powerpoint/2010/main" val="1659700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D6A9-3068-4910-924A-9F87F60BF80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Housekeeping Genes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0"/>
            <a:ext cx="8496300" cy="457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housekeeping genes</a:t>
            </a:r>
            <a:r>
              <a:rPr lang="en-US" sz="2400" dirty="0">
                <a:latin typeface="Arial" panose="020B0604020202020204" pitchFamily="34" charset="0"/>
                <a:cs typeface="Arial" panose="020B0604020202020204" pitchFamily="34" charset="0"/>
              </a:rPr>
              <a:t> = genes for products that are required at all times and are expressed continuously</a:t>
            </a:r>
          </a:p>
          <a:p>
            <a:pPr lvl="1"/>
            <a:r>
              <a:rPr lang="en-US" sz="2400" dirty="0">
                <a:latin typeface="Arial" panose="020B0604020202020204" pitchFamily="34" charset="0"/>
                <a:cs typeface="Arial" panose="020B0604020202020204" pitchFamily="34" charset="0"/>
              </a:rPr>
              <a:t>examples: enzymes of central metabolic pathways</a:t>
            </a:r>
          </a:p>
          <a:p>
            <a:pPr lvl="1"/>
            <a:r>
              <a:rPr lang="en-US" sz="2400" dirty="0">
                <a:latin typeface="Arial" panose="020B0604020202020204" pitchFamily="34" charset="0"/>
                <a:cs typeface="Arial" panose="020B0604020202020204" pitchFamily="34" charset="0"/>
              </a:rPr>
              <a:t>cellular concentrations of the proteins encoded vary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constitutive gene expression </a:t>
            </a:r>
            <a:r>
              <a:rPr lang="en-US" sz="2400" dirty="0">
                <a:latin typeface="Arial" panose="020B0604020202020204" pitchFamily="34" charset="0"/>
                <a:cs typeface="Arial" panose="020B0604020202020204" pitchFamily="34" charset="0"/>
              </a:rPr>
              <a:t>= expression of a gene at approximately constant levels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RNA polymerase–promoter interaction strongly influences the rate of transcription initiation</a:t>
            </a:r>
          </a:p>
        </p:txBody>
      </p:sp>
    </p:spTree>
    <p:extLst>
      <p:ext uri="{BB962C8B-B14F-4D97-AF65-F5344CB8AC3E}">
        <p14:creationId xmlns:p14="http://schemas.microsoft.com/office/powerpoint/2010/main" val="27377680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334B-06FD-4C02-AA24-89B7A726DF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Activators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8655922"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activator requirements vary greatly between promoters: </a:t>
            </a:r>
          </a:p>
          <a:p>
            <a:pPr lvl="1"/>
            <a:r>
              <a:rPr lang="en-US" sz="2400" dirty="0">
                <a:latin typeface="Arial" panose="020B0604020202020204" pitchFamily="34" charset="0"/>
                <a:cs typeface="Arial" panose="020B0604020202020204" pitchFamily="34" charset="0"/>
              </a:rPr>
              <a:t>may activate transcription at 100s of promoters or be specific for a few promoters</a:t>
            </a:r>
          </a:p>
          <a:p>
            <a:pPr lvl="1"/>
            <a:r>
              <a:rPr lang="en-US" sz="2400" dirty="0">
                <a:latin typeface="Arial" panose="020B0604020202020204" pitchFamily="34" charset="0"/>
                <a:cs typeface="Arial" panose="020B0604020202020204" pitchFamily="34" charset="0"/>
              </a:rPr>
              <a:t>may be sensitive to signal molecule binding </a:t>
            </a:r>
          </a:p>
          <a:p>
            <a:pPr lvl="1"/>
            <a:r>
              <a:rPr lang="en-US" sz="2400" dirty="0">
                <a:latin typeface="Arial" panose="020B0604020202020204" pitchFamily="34" charset="0"/>
                <a:cs typeface="Arial" panose="020B0604020202020204" pitchFamily="34" charset="0"/>
              </a:rPr>
              <a:t>may bind to enhancers that are distant from the TATA box</a:t>
            </a:r>
          </a:p>
          <a:p>
            <a:pPr lvl="1"/>
            <a:r>
              <a:rPr lang="en-US" sz="2400" dirty="0">
                <a:latin typeface="Arial" panose="020B0604020202020204" pitchFamily="34" charset="0"/>
                <a:cs typeface="Arial" panose="020B0604020202020204" pitchFamily="34" charset="0"/>
              </a:rPr>
              <a:t>may bind to both DNA and RNA</a:t>
            </a:r>
          </a:p>
          <a:p>
            <a:pPr lvl="1"/>
            <a:r>
              <a:rPr lang="en-US" sz="2400" dirty="0">
                <a:latin typeface="Arial" panose="020B0604020202020204" pitchFamily="34" charset="0"/>
                <a:cs typeface="Arial" panose="020B0604020202020204" pitchFamily="34" charset="0"/>
              </a:rPr>
              <a:t>function may be affected by </a:t>
            </a:r>
            <a:r>
              <a:rPr lang="en-US" sz="2400" dirty="0" err="1">
                <a:latin typeface="Arial" panose="020B0604020202020204" pitchFamily="34" charset="0"/>
                <a:cs typeface="Arial" panose="020B0604020202020204" pitchFamily="34" charset="0"/>
              </a:rPr>
              <a:t>lncRNAs</a:t>
            </a:r>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8777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5DF47-F16D-4C9E-945C-85CB3DE33D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Architectural Regulators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380744"/>
            <a:ext cx="4267200" cy="509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architectural regulators = facilitate DNA looping to allow activators to function at a distance </a:t>
            </a:r>
          </a:p>
          <a:p>
            <a:pPr lvl="1"/>
            <a:r>
              <a:rPr lang="en-US" sz="2400" dirty="0">
                <a:latin typeface="Arial" panose="020B0604020202020204" pitchFamily="34" charset="0"/>
                <a:cs typeface="Arial" panose="020B0604020202020204" pitchFamily="34" charset="0"/>
              </a:rPr>
              <a:t>abundant in chromatin </a:t>
            </a:r>
          </a:p>
          <a:p>
            <a:pPr lvl="1"/>
            <a:r>
              <a:rPr lang="en-US" sz="2400" dirty="0">
                <a:latin typeface="Arial" panose="020B0604020202020204" pitchFamily="34" charset="0"/>
                <a:cs typeface="Arial" panose="020B0604020202020204" pitchFamily="34" charset="0"/>
              </a:rPr>
              <a:t>bind to DNA with limited specificity</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high mobility group (HMG) </a:t>
            </a:r>
            <a:r>
              <a:rPr lang="en-US" sz="2400" dirty="0">
                <a:latin typeface="Arial" panose="020B0604020202020204" pitchFamily="34" charset="0"/>
                <a:cs typeface="Arial" panose="020B0604020202020204" pitchFamily="34" charset="0"/>
              </a:rPr>
              <a:t>proteins = play an important structural role in chromatin remodeling and transcriptional activation</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c shows a curved brown structure containing many helices labeled H M G domain. D N A extends beneath this brown structure, extending away from the viewer and into its lower right side. All data are approximate.">
            <a:extLst>
              <a:ext uri="{FF2B5EF4-FFF2-40B4-BE49-F238E27FC236}">
                <a16:creationId xmlns:a16="http://schemas.microsoft.com/office/drawing/2014/main" id="{E9321D6D-5474-874E-91D5-BCF72D1F1267}"/>
              </a:ext>
            </a:extLst>
          </p:cNvPr>
          <p:cNvPicPr>
            <a:picLocks noChangeAspect="1"/>
          </p:cNvPicPr>
          <p:nvPr/>
        </p:nvPicPr>
        <p:blipFill>
          <a:blip r:embed="rId3"/>
          <a:stretch>
            <a:fillRect/>
          </a:stretch>
        </p:blipFill>
        <p:spPr>
          <a:xfrm>
            <a:off x="4854162" y="2356104"/>
            <a:ext cx="3827549" cy="2819400"/>
          </a:xfrm>
          <a:prstGeom prst="rect">
            <a:avLst/>
          </a:prstGeom>
        </p:spPr>
      </p:pic>
    </p:spTree>
    <p:extLst>
      <p:ext uri="{BB962C8B-B14F-4D97-AF65-F5344CB8AC3E}">
        <p14:creationId xmlns:p14="http://schemas.microsoft.com/office/powerpoint/2010/main" val="34538521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AB17-9430-45D4-B693-46D52B451D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Coactivator Protein Complexes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8655922"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Mediator </a:t>
            </a:r>
            <a:r>
              <a:rPr lang="en-US" sz="2400" dirty="0">
                <a:latin typeface="Arial" panose="020B0604020202020204" pitchFamily="34" charset="0"/>
                <a:cs typeface="Arial" panose="020B0604020202020204" pitchFamily="34" charset="0"/>
              </a:rPr>
              <a:t>complex</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major eukaryotic coactivator </a:t>
            </a:r>
          </a:p>
          <a:p>
            <a:pPr lvl="1"/>
            <a:r>
              <a:rPr lang="en-US" sz="2400" dirty="0">
                <a:latin typeface="Arial" panose="020B0604020202020204" pitchFamily="34" charset="0"/>
                <a:cs typeface="Arial" panose="020B0604020202020204" pitchFamily="34" charset="0"/>
              </a:rPr>
              <a:t>consisting of 25 (yeast) to 30 (human) polypeptides, many of which are highly conserved </a:t>
            </a:r>
          </a:p>
          <a:p>
            <a:pPr lvl="1"/>
            <a:r>
              <a:rPr lang="en-US" sz="2400" dirty="0">
                <a:latin typeface="Arial" panose="020B0604020202020204" pitchFamily="34" charset="0"/>
                <a:cs typeface="Arial" panose="020B0604020202020204" pitchFamily="34" charset="0"/>
              </a:rPr>
              <a:t>binds to the CTD of the largest subunit of Pol</a:t>
            </a:r>
          </a:p>
          <a:p>
            <a:pPr lvl="1"/>
            <a:r>
              <a:rPr lang="en-US" sz="2400" dirty="0">
                <a:latin typeface="Arial" panose="020B0604020202020204" pitchFamily="34" charset="0"/>
                <a:cs typeface="Arial" panose="020B0604020202020204" pitchFamily="34" charset="0"/>
              </a:rPr>
              <a:t>required for basal and regulated transcription</a:t>
            </a:r>
          </a:p>
          <a:p>
            <a:pPr lvl="1"/>
            <a:r>
              <a:rPr lang="en-US" sz="2400" dirty="0">
                <a:latin typeface="Arial" panose="020B0604020202020204" pitchFamily="34" charset="0"/>
                <a:cs typeface="Arial" panose="020B0604020202020204" pitchFamily="34" charset="0"/>
              </a:rPr>
              <a:t>facilitates the effects of transcription activators on Pol II</a:t>
            </a:r>
          </a:p>
          <a:p>
            <a:pPr lvl="1"/>
            <a:endParaRPr lang="en-US" dirty="0"/>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6162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EBE3-B709-4789-87E9-3A489519A98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TATA-Binding Protein and Basal Transcription Factors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8655922"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TATA-binding protein (TBP) </a:t>
            </a:r>
            <a:r>
              <a:rPr lang="en-US" sz="2400" dirty="0">
                <a:latin typeface="Arial" panose="020B0604020202020204" pitchFamily="34" charset="0"/>
                <a:cs typeface="Arial" panose="020B0604020202020204" pitchFamily="34" charset="0"/>
              </a:rPr>
              <a:t>= the first component to bind in the assembly of a preinitiation complex (PIC) at the TATA box of a typical Pol II promoter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basal transcription factors (TFIIB, TFIIE, TFIIF, TFIIH) make up the minimal PIC</a:t>
            </a:r>
          </a:p>
          <a:p>
            <a:pPr lvl="1"/>
            <a:r>
              <a:rPr lang="en-US" sz="2400" dirty="0">
                <a:latin typeface="Arial" panose="020B0604020202020204" pitchFamily="34" charset="0"/>
                <a:cs typeface="Arial" panose="020B0604020202020204" pitchFamily="34" charset="0"/>
              </a:rPr>
              <a:t>often insufficient for initiation of transcription</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3737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684F0-03F0-4A55-BE23-C2BB1BC1DF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Choreography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Transcriptional Activation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53185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activators bind the DNA first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activators recruit remodeling complexes and a coactivator (Mediator)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Mediator facilitates the binding of additional required components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phosphorylation of the CTD of Pol II leads to transcription initiation </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shows the components of transcriptional activation.">
            <a:extLst>
              <a:ext uri="{FF2B5EF4-FFF2-40B4-BE49-F238E27FC236}">
                <a16:creationId xmlns:a16="http://schemas.microsoft.com/office/drawing/2014/main" id="{517BB61E-825F-BE4A-83D7-224EE00CBE4C}"/>
              </a:ext>
            </a:extLst>
          </p:cNvPr>
          <p:cNvPicPr>
            <a:picLocks noChangeAspect="1"/>
          </p:cNvPicPr>
          <p:nvPr/>
        </p:nvPicPr>
        <p:blipFill>
          <a:blip r:embed="rId3"/>
          <a:stretch>
            <a:fillRect/>
          </a:stretch>
        </p:blipFill>
        <p:spPr>
          <a:xfrm>
            <a:off x="6035355" y="1600200"/>
            <a:ext cx="2046564" cy="5098868"/>
          </a:xfrm>
          <a:prstGeom prst="rect">
            <a:avLst/>
          </a:prstGeom>
        </p:spPr>
      </p:pic>
    </p:spTree>
    <p:extLst>
      <p:ext uri="{BB962C8B-B14F-4D97-AF65-F5344CB8AC3E}">
        <p14:creationId xmlns:p14="http://schemas.microsoft.com/office/powerpoint/2010/main" val="561538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A3C4-B549-4F3B-AAAA-CFA1B428B907}"/>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The Genes of Galactose Metabolism in Yeast Are Subject to Both Positive and </a:t>
            </a:r>
            <a:br>
              <a:rPr lang="en-US" sz="3400" dirty="0">
                <a:solidFill>
                  <a:srgbClr val="4E4CB4"/>
                </a:solidFill>
                <a:latin typeface="Arial" panose="020B0604020202020204" pitchFamily="34" charset="0"/>
                <a:cs typeface="Arial" panose="020B0604020202020204" pitchFamily="34" charset="0"/>
              </a:rPr>
            </a:br>
            <a:r>
              <a:rPr lang="en-US" sz="3400" dirty="0">
                <a:solidFill>
                  <a:srgbClr val="4E4CB4"/>
                </a:solidFill>
                <a:latin typeface="Arial" panose="020B0604020202020204" pitchFamily="34" charset="0"/>
                <a:cs typeface="Arial" panose="020B0604020202020204" pitchFamily="34" charset="0"/>
              </a:rPr>
              <a:t>Negative Regulation</a:t>
            </a:r>
            <a:endParaRPr lang="en-AU" sz="3400" dirty="0">
              <a:solidFill>
                <a:srgbClr val="4E4CB4"/>
              </a:solidFill>
            </a:endParaRPr>
          </a:p>
        </p:txBody>
      </p:sp>
      <p:graphicFrame>
        <p:nvGraphicFramePr>
          <p:cNvPr id="4" name="Table Placeholder 2">
            <a:extLst>
              <a:ext uri="{FF2B5EF4-FFF2-40B4-BE49-F238E27FC236}">
                <a16:creationId xmlns:a16="http://schemas.microsoft.com/office/drawing/2014/main" id="{585F389C-8A4B-42C3-9E23-7FA22404F6A2}"/>
              </a:ext>
            </a:extLst>
          </p:cNvPr>
          <p:cNvGraphicFramePr>
            <a:graphicFrameLocks/>
          </p:cNvGraphicFramePr>
          <p:nvPr>
            <p:extLst>
              <p:ext uri="{D42A27DB-BD31-4B8C-83A1-F6EECF244321}">
                <p14:modId xmlns:p14="http://schemas.microsoft.com/office/powerpoint/2010/main" val="2783897176"/>
              </p:ext>
            </p:extLst>
          </p:nvPr>
        </p:nvGraphicFramePr>
        <p:xfrm>
          <a:off x="88595" y="2057400"/>
          <a:ext cx="8966809" cy="4474017"/>
        </p:xfrm>
        <a:graphic>
          <a:graphicData uri="http://schemas.openxmlformats.org/drawingml/2006/table">
            <a:tbl>
              <a:tblPr firstRow="1" firstCol="1" bandRow="1">
                <a:tableStyleId>{5940675A-B579-460E-94D1-54222C63F5DA}</a:tableStyleId>
              </a:tblPr>
              <a:tblGrid>
                <a:gridCol w="1161655">
                  <a:extLst>
                    <a:ext uri="{9D8B030D-6E8A-4147-A177-3AD203B41FA5}">
                      <a16:colId xmlns:a16="http://schemas.microsoft.com/office/drawing/2014/main" val="4072065121"/>
                    </a:ext>
                  </a:extLst>
                </a:gridCol>
                <a:gridCol w="1124348">
                  <a:extLst>
                    <a:ext uri="{9D8B030D-6E8A-4147-A177-3AD203B41FA5}">
                      <a16:colId xmlns:a16="http://schemas.microsoft.com/office/drawing/2014/main" val="901805396"/>
                    </a:ext>
                  </a:extLst>
                </a:gridCol>
                <a:gridCol w="1447800">
                  <a:extLst>
                    <a:ext uri="{9D8B030D-6E8A-4147-A177-3AD203B41FA5}">
                      <a16:colId xmlns:a16="http://schemas.microsoft.com/office/drawing/2014/main" val="1074031012"/>
                    </a:ext>
                  </a:extLst>
                </a:gridCol>
                <a:gridCol w="1447800">
                  <a:extLst>
                    <a:ext uri="{9D8B030D-6E8A-4147-A177-3AD203B41FA5}">
                      <a16:colId xmlns:a16="http://schemas.microsoft.com/office/drawing/2014/main" val="2056249320"/>
                    </a:ext>
                  </a:extLst>
                </a:gridCol>
                <a:gridCol w="1270606">
                  <a:extLst>
                    <a:ext uri="{9D8B030D-6E8A-4147-A177-3AD203B41FA5}">
                      <a16:colId xmlns:a16="http://schemas.microsoft.com/office/drawing/2014/main" val="1439819749"/>
                    </a:ext>
                  </a:extLst>
                </a:gridCol>
                <a:gridCol w="1143000">
                  <a:extLst>
                    <a:ext uri="{9D8B030D-6E8A-4147-A177-3AD203B41FA5}">
                      <a16:colId xmlns:a16="http://schemas.microsoft.com/office/drawing/2014/main" val="2336223999"/>
                    </a:ext>
                  </a:extLst>
                </a:gridCol>
                <a:gridCol w="1371600">
                  <a:extLst>
                    <a:ext uri="{9D8B030D-6E8A-4147-A177-3AD203B41FA5}">
                      <a16:colId xmlns:a16="http://schemas.microsoft.com/office/drawing/2014/main" val="3776118788"/>
                    </a:ext>
                  </a:extLst>
                </a:gridCol>
              </a:tblGrid>
              <a:tr h="208877">
                <a:tc>
                  <a:txBody>
                    <a:bodyPr/>
                    <a:lstStyle/>
                    <a:p>
                      <a:pPr marL="0" marR="0">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Gene</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Protein function</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Chromosomal location</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Protein size (number of residues)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b="1" dirty="0">
                          <a:effectLst/>
                          <a:latin typeface="Arial" panose="020B0604020202020204" pitchFamily="34" charset="0"/>
                          <a:cs typeface="Arial" panose="020B0604020202020204" pitchFamily="34" charset="0"/>
                        </a:rPr>
                        <a:t>Relative protein expression in different carbon sources: Glucose</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Relative protein expression in different carbon sources: Glycerol</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Relative protein expression in different carbon sources: Galactose</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extLst>
                  <a:ext uri="{0D108BD9-81ED-4DB2-BD59-A6C34878D82A}">
                    <a16:rowId xmlns:a16="http://schemas.microsoft.com/office/drawing/2014/main" val="1304936369"/>
                  </a:ext>
                </a:extLst>
              </a:tr>
              <a:tr h="27552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b="1" dirty="0">
                          <a:effectLst/>
                          <a:latin typeface="Arial" panose="020B0604020202020204" pitchFamily="34" charset="0"/>
                          <a:cs typeface="Arial" panose="020B0604020202020204" pitchFamily="34" charset="0"/>
                        </a:rPr>
                        <a:t>Regulated genes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gn="ctr">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gn="ctr">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gn="ctr">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gn="ctr">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759509478"/>
                  </a:ext>
                </a:extLst>
              </a:tr>
              <a:tr h="0">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GAL1</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Galactokinase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528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33955232"/>
                  </a:ext>
                </a:extLst>
              </a:tr>
              <a:tr h="0">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GAL2</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Galactose permease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XII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574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68165435"/>
                  </a:ext>
                </a:extLst>
              </a:tr>
              <a:tr h="330956">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PGM2</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Phosphoglucomutase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XIII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569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 +</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98266342"/>
                  </a:ext>
                </a:extLst>
              </a:tr>
              <a:tr h="602547">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GAL7</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Galactose 1-phosphate </a:t>
                      </a:r>
                      <a:r>
                        <a:rPr lang="en-US" sz="900" dirty="0" err="1">
                          <a:effectLst/>
                          <a:latin typeface="Arial" panose="020B0604020202020204" pitchFamily="34" charset="0"/>
                          <a:cs typeface="Arial" panose="020B0604020202020204" pitchFamily="34" charset="0"/>
                        </a:rPr>
                        <a:t>uridylyltransferase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365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98242977"/>
                  </a:ext>
                </a:extLst>
              </a:tr>
              <a:tr h="330956">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GAL10</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UDP-glucose 4-epimerase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699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4540746"/>
                  </a:ext>
                </a:extLst>
              </a:tr>
              <a:tr h="192846">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MEL1 </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sym typeface="Symbol" panose="05050102010706020507" pitchFamily="18" charset="2"/>
                        </a:rPr>
                        <a:t></a:t>
                      </a:r>
                      <a:r>
                        <a:rPr lang="en-US" sz="900" dirty="0">
                          <a:effectLst/>
                          <a:latin typeface="Arial" panose="020B0604020202020204" pitchFamily="34" charset="0"/>
                          <a:cs typeface="Arial" panose="020B0604020202020204" pitchFamily="34" charset="0"/>
                        </a:rPr>
                        <a:t>-Galactosidase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453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31405435"/>
                  </a:ext>
                </a:extLst>
              </a:tr>
              <a:tr h="18026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b="1" dirty="0">
                          <a:effectLst/>
                          <a:latin typeface="Arial" panose="020B0604020202020204" pitchFamily="34" charset="0"/>
                          <a:cs typeface="Arial" panose="020B0604020202020204" pitchFamily="34" charset="0"/>
                        </a:rPr>
                        <a:t>Regulatory genes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67584164"/>
                  </a:ext>
                </a:extLst>
              </a:tr>
              <a:tr h="195161">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GAL3</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a:effectLst/>
                          <a:latin typeface="Arial" panose="020B0604020202020204" pitchFamily="34" charset="0"/>
                          <a:cs typeface="Arial" panose="020B0604020202020204" pitchFamily="34" charset="0"/>
                        </a:rPr>
                        <a:t>Inducer</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IV</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520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24934683"/>
                  </a:ext>
                </a:extLst>
              </a:tr>
              <a:tr h="217730">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GAL4</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a:effectLst/>
                          <a:latin typeface="Arial" panose="020B0604020202020204" pitchFamily="34" charset="0"/>
                          <a:cs typeface="Arial" panose="020B0604020202020204" pitchFamily="34" charset="0"/>
                        </a:rPr>
                        <a:t>Transcriptional activator</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XVI</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881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528885629"/>
                  </a:ext>
                </a:extLst>
              </a:tr>
              <a:tr h="330956">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GAL80</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a:effectLst/>
                          <a:latin typeface="Arial" panose="020B0604020202020204" pitchFamily="34" charset="0"/>
                          <a:cs typeface="Arial" panose="020B0604020202020204" pitchFamily="34" charset="0"/>
                        </a:rPr>
                        <a:t>Transcriptional inhibitor</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XIII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435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101746163"/>
                  </a:ext>
                </a:extLst>
              </a:tr>
            </a:tbl>
          </a:graphicData>
        </a:graphic>
      </p:graphicFrame>
    </p:spTree>
    <p:extLst>
      <p:ext uri="{BB962C8B-B14F-4D97-AF65-F5344CB8AC3E}">
        <p14:creationId xmlns:p14="http://schemas.microsoft.com/office/powerpoint/2010/main" val="27652737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BBDF-9EFA-4975-AC31-8DC77BAC9D5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Promoters for </a:t>
            </a:r>
            <a:r>
              <a:rPr lang="en-US" i="1" dirty="0">
                <a:solidFill>
                  <a:schemeClr val="tx1"/>
                </a:solidFill>
                <a:latin typeface="Arial" panose="020B0604020202020204" pitchFamily="34" charset="0"/>
                <a:cs typeface="Arial" panose="020B0604020202020204" pitchFamily="34" charset="0"/>
              </a:rPr>
              <a:t>GAL </a:t>
            </a:r>
            <a:r>
              <a:rPr lang="en-US" dirty="0">
                <a:solidFill>
                  <a:schemeClr val="tx1"/>
                </a:solidFill>
                <a:latin typeface="Arial" panose="020B0604020202020204" pitchFamily="34" charset="0"/>
                <a:cs typeface="Arial" panose="020B0604020202020204" pitchFamily="34" charset="0"/>
              </a:rPr>
              <a:t>Genes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002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promoters for the </a:t>
            </a:r>
            <a:r>
              <a:rPr lang="en-US" sz="2400" i="1" dirty="0">
                <a:latin typeface="Arial" panose="020B0604020202020204" pitchFamily="34" charset="0"/>
                <a:cs typeface="Arial" panose="020B0604020202020204" pitchFamily="34" charset="0"/>
              </a:rPr>
              <a:t>GAL </a:t>
            </a:r>
            <a:r>
              <a:rPr lang="en-US" sz="2400" dirty="0">
                <a:latin typeface="Arial" panose="020B0604020202020204" pitchFamily="34" charset="0"/>
                <a:cs typeface="Arial" panose="020B0604020202020204" pitchFamily="34" charset="0"/>
              </a:rPr>
              <a:t>genes consist of:</a:t>
            </a:r>
          </a:p>
          <a:p>
            <a:pPr lvl="1"/>
            <a:r>
              <a:rPr lang="en-US" sz="2400" dirty="0">
                <a:latin typeface="Arial" panose="020B0604020202020204" pitchFamily="34" charset="0"/>
                <a:cs typeface="Arial" panose="020B0604020202020204" pitchFamily="34" charset="0"/>
              </a:rPr>
              <a:t>the TATA box</a:t>
            </a:r>
          </a:p>
          <a:p>
            <a:pPr lvl="1"/>
            <a:r>
              <a:rPr lang="en-US" sz="2400" dirty="0" err="1">
                <a:latin typeface="Arial" panose="020B0604020202020204" pitchFamily="34" charset="0"/>
                <a:cs typeface="Arial" panose="020B0604020202020204" pitchFamily="34" charset="0"/>
              </a:rPr>
              <a:t>Inr</a:t>
            </a:r>
            <a:r>
              <a:rPr lang="en-US" sz="2400" dirty="0">
                <a:latin typeface="Arial" panose="020B0604020202020204" pitchFamily="34" charset="0"/>
                <a:cs typeface="Arial" panose="020B0604020202020204" pitchFamily="34" charset="0"/>
              </a:rPr>
              <a:t> sequences</a:t>
            </a:r>
          </a:p>
          <a:p>
            <a:pPr lvl="1"/>
            <a:r>
              <a:rPr lang="en-US" sz="2400" dirty="0">
                <a:latin typeface="Arial" panose="020B0604020202020204" pitchFamily="34" charset="0"/>
                <a:cs typeface="Arial" panose="020B0604020202020204" pitchFamily="34" charset="0"/>
              </a:rPr>
              <a:t>an upstream activator sequence (UAS</a:t>
            </a:r>
            <a:r>
              <a:rPr lang="en-US" sz="2400" baseline="-25000"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 recognized by the transcription activator Gal4 protein (Gal4p) </a:t>
            </a: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7772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AE6E-5A38-44EF-8C07-2DB05758878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Gene Expression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Galactose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764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Gal80p forms a complex with Gal4p</a:t>
            </a:r>
          </a:p>
          <a:p>
            <a:pPr lvl="1"/>
            <a:r>
              <a:rPr lang="en-US" sz="2400" dirty="0">
                <a:latin typeface="Arial" panose="020B0604020202020204" pitchFamily="34" charset="0"/>
                <a:cs typeface="Arial" panose="020B0604020202020204" pitchFamily="34" charset="0"/>
              </a:rPr>
              <a:t>prevents Gal4p from functioning as an activator of the </a:t>
            </a:r>
            <a:r>
              <a:rPr lang="en-US" sz="2400" i="1" dirty="0">
                <a:latin typeface="Arial" panose="020B0604020202020204" pitchFamily="34" charset="0"/>
                <a:cs typeface="Arial" panose="020B0604020202020204" pitchFamily="34" charset="0"/>
              </a:rPr>
              <a:t>GAL </a:t>
            </a:r>
            <a:r>
              <a:rPr lang="en-US" sz="2400" dirty="0">
                <a:latin typeface="Arial" panose="020B0604020202020204" pitchFamily="34" charset="0"/>
                <a:cs typeface="Arial" panose="020B0604020202020204" pitchFamily="34" charset="0"/>
              </a:rPr>
              <a:t>promoters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galactose is present, it binds Gal3p, which then interacts with the Gal80p-Gal4p complex</a:t>
            </a:r>
          </a:p>
          <a:p>
            <a:pPr lvl="1"/>
            <a:r>
              <a:rPr lang="en-US" sz="2400" dirty="0">
                <a:latin typeface="Arial" panose="020B0604020202020204" pitchFamily="34" charset="0"/>
                <a:cs typeface="Arial" panose="020B0604020202020204" pitchFamily="34" charset="0"/>
              </a:rPr>
              <a:t>allows Gal4p to function as an activator at the </a:t>
            </a:r>
            <a:r>
              <a:rPr lang="en-US" sz="2400" i="1" dirty="0">
                <a:latin typeface="Arial" panose="020B0604020202020204" pitchFamily="34" charset="0"/>
                <a:cs typeface="Arial" panose="020B0604020202020204" pitchFamily="34" charset="0"/>
              </a:rPr>
              <a:t>GAL </a:t>
            </a:r>
            <a:r>
              <a:rPr lang="en-US" sz="2400" dirty="0">
                <a:latin typeface="Arial" panose="020B0604020202020204" pitchFamily="34" charset="0"/>
                <a:cs typeface="Arial" panose="020B0604020202020204" pitchFamily="34" charset="0"/>
              </a:rPr>
              <a:t>promoters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9103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CCC0-14E3-401B-A7E4-B3C04B772E9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Transcription of </a:t>
            </a:r>
            <a:r>
              <a:rPr lang="en-US" i="1" dirty="0">
                <a:solidFill>
                  <a:schemeClr val="tx1"/>
                </a:solidFill>
                <a:latin typeface="Arial" panose="020B0604020202020204" pitchFamily="34" charset="0"/>
                <a:cs typeface="Arial" panose="020B0604020202020204" pitchFamily="34" charset="0"/>
              </a:rPr>
              <a:t>GAL </a:t>
            </a:r>
            <a:r>
              <a:rPr lang="en-US" dirty="0">
                <a:solidFill>
                  <a:schemeClr val="tx1"/>
                </a:solidFill>
                <a:latin typeface="Arial" panose="020B0604020202020204" pitchFamily="34" charset="0"/>
                <a:cs typeface="Arial" panose="020B0604020202020204" pitchFamily="34" charset="0"/>
              </a:rPr>
              <a:t>Genes in Yeast</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53185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Gal4p recruits additional factors: </a:t>
            </a:r>
          </a:p>
          <a:p>
            <a:pPr lvl="1"/>
            <a:r>
              <a:rPr lang="en-US" sz="2400" dirty="0">
                <a:latin typeface="Arial" panose="020B0604020202020204" pitchFamily="34" charset="0"/>
                <a:cs typeface="Arial" panose="020B0604020202020204" pitchFamily="34" charset="0"/>
              </a:rPr>
              <a:t>SAGA complex = involved in histone acetylation and chromatin remodeling</a:t>
            </a:r>
          </a:p>
          <a:p>
            <a:pPr lvl="1"/>
            <a:r>
              <a:rPr lang="en-US" sz="2400" dirty="0">
                <a:latin typeface="Arial" panose="020B0604020202020204" pitchFamily="34" charset="0"/>
                <a:cs typeface="Arial" panose="020B0604020202020204" pitchFamily="34" charset="0"/>
              </a:rPr>
              <a:t>SWI/SNF complex = involved in  chromatin remodeling</a:t>
            </a:r>
          </a:p>
          <a:p>
            <a:pPr lvl="1"/>
            <a:r>
              <a:rPr lang="en-US" sz="2400" dirty="0">
                <a:latin typeface="Arial" panose="020B0604020202020204" pitchFamily="34" charset="0"/>
                <a:cs typeface="Arial" panose="020B0604020202020204" pitchFamily="34" charset="0"/>
              </a:rPr>
              <a:t>Mediator</a:t>
            </a:r>
          </a:p>
          <a:p>
            <a:pPr marL="50800" indent="0">
              <a:buNone/>
            </a:pPr>
            <a:endParaRPr lang="en-US" sz="2400" dirty="0"/>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figure shows the components of transcriptional activation.">
            <a:extLst>
              <a:ext uri="{FF2B5EF4-FFF2-40B4-BE49-F238E27FC236}">
                <a16:creationId xmlns:a16="http://schemas.microsoft.com/office/drawing/2014/main" id="{98B9A345-4A3E-984A-BDC9-48BA4A2CDF44}"/>
              </a:ext>
            </a:extLst>
          </p:cNvPr>
          <p:cNvPicPr>
            <a:picLocks noChangeAspect="1"/>
          </p:cNvPicPr>
          <p:nvPr/>
        </p:nvPicPr>
        <p:blipFill>
          <a:blip r:embed="rId3"/>
          <a:stretch>
            <a:fillRect/>
          </a:stretch>
        </p:blipFill>
        <p:spPr>
          <a:xfrm>
            <a:off x="5907557" y="1600200"/>
            <a:ext cx="2619604" cy="5146569"/>
          </a:xfrm>
          <a:prstGeom prst="rect">
            <a:avLst/>
          </a:prstGeom>
        </p:spPr>
      </p:pic>
    </p:spTree>
    <p:extLst>
      <p:ext uri="{BB962C8B-B14F-4D97-AF65-F5344CB8AC3E}">
        <p14:creationId xmlns:p14="http://schemas.microsoft.com/office/powerpoint/2010/main" val="16814928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1844-EB48-4C26-B3D6-5F8982DC34E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Transcription Activators Have a Modular Structure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4894" y="1828800"/>
            <a:ext cx="260070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typical activators have a DNA-binding domain and an activation domain </a:t>
            </a:r>
            <a:endParaRPr lang="en-US" sz="2400" dirty="0"/>
          </a:p>
        </p:txBody>
      </p:sp>
      <p:pic>
        <p:nvPicPr>
          <p:cNvPr id="3" name="Picture 2" descr="Part a shows typical transcription activators.">
            <a:extLst>
              <a:ext uri="{FF2B5EF4-FFF2-40B4-BE49-F238E27FC236}">
                <a16:creationId xmlns:a16="http://schemas.microsoft.com/office/drawing/2014/main" id="{8DD7DF48-5CF4-1C49-A3EB-E06A4006C00A}"/>
              </a:ext>
            </a:extLst>
          </p:cNvPr>
          <p:cNvPicPr>
            <a:picLocks noChangeAspect="1"/>
          </p:cNvPicPr>
          <p:nvPr/>
        </p:nvPicPr>
        <p:blipFill>
          <a:blip r:embed="rId3"/>
          <a:stretch>
            <a:fillRect/>
          </a:stretch>
        </p:blipFill>
        <p:spPr>
          <a:xfrm>
            <a:off x="3200279" y="1676400"/>
            <a:ext cx="5545062" cy="4640274"/>
          </a:xfrm>
          <a:prstGeom prst="rect">
            <a:avLst/>
          </a:prstGeom>
        </p:spPr>
      </p:pic>
    </p:spTree>
    <p:extLst>
      <p:ext uri="{BB962C8B-B14F-4D97-AF65-F5344CB8AC3E}">
        <p14:creationId xmlns:p14="http://schemas.microsoft.com/office/powerpoint/2010/main" val="4011171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7B8EA4-08FB-4A4B-B700-8D461149D6A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5155828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7D8E-4E29-4EFF-A024-5F76D9EC989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Gal4p</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002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contains a zinc finger-like structure in its DNA-binding domain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as a homodimer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binds to UAS</a:t>
            </a:r>
            <a:r>
              <a:rPr lang="en-US" sz="2400" baseline="-25000"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(a palindromic DNA sequence)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has an </a:t>
            </a:r>
            <a:r>
              <a:rPr lang="en-US" sz="2400" b="1" dirty="0">
                <a:latin typeface="Arial" panose="020B0604020202020204" pitchFamily="34" charset="0"/>
                <a:cs typeface="Arial" panose="020B0604020202020204" pitchFamily="34" charset="0"/>
              </a:rPr>
              <a:t>acidic activation domain </a:t>
            </a:r>
          </a:p>
          <a:p>
            <a:pPr lvl="1"/>
            <a:r>
              <a:rPr lang="en-US" sz="2400" dirty="0">
                <a:latin typeface="Arial" panose="020B0604020202020204" pitchFamily="34" charset="0"/>
                <a:cs typeface="Arial" panose="020B0604020202020204" pitchFamily="34" charset="0"/>
              </a:rPr>
              <a:t>the acidic nature is critical to its function</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23102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E1BC-CCB0-4335-9C00-769EBAF1A0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Sp1</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5240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Sp1 = a transcription activator for many genes in higher eukaryotes</a:t>
            </a:r>
          </a:p>
          <a:p>
            <a:pPr lvl="1"/>
            <a:r>
              <a:rPr lang="en-US" sz="2400" dirty="0">
                <a:latin typeface="Arial" panose="020B0604020202020204" pitchFamily="34" charset="0"/>
                <a:cs typeface="Arial" panose="020B0604020202020204" pitchFamily="34" charset="0"/>
              </a:rPr>
              <a:t>its DNA-binding site is usually near the TATA box.</a:t>
            </a:r>
          </a:p>
          <a:p>
            <a:pPr lvl="1"/>
            <a:r>
              <a:rPr lang="en-US" sz="2400" dirty="0">
                <a:latin typeface="Arial" panose="020B0604020202020204" pitchFamily="34" charset="0"/>
                <a:cs typeface="Arial" panose="020B0604020202020204" pitchFamily="34" charset="0"/>
              </a:rPr>
              <a:t>its DNA-binding domain is near its carboxyl terminus and contains three zinc fingers</a:t>
            </a:r>
          </a:p>
          <a:p>
            <a:pPr lvl="1"/>
            <a:r>
              <a:rPr lang="en-US" sz="2400" dirty="0">
                <a:latin typeface="Arial" panose="020B0604020202020204" pitchFamily="34" charset="0"/>
                <a:cs typeface="Arial" panose="020B0604020202020204" pitchFamily="34" charset="0"/>
              </a:rPr>
              <a:t>has two </a:t>
            </a:r>
            <a:r>
              <a:rPr lang="en-US" sz="2400" b="1" dirty="0">
                <a:latin typeface="Arial" panose="020B0604020202020204" pitchFamily="34" charset="0"/>
                <a:cs typeface="Arial" panose="020B0604020202020204" pitchFamily="34" charset="0"/>
              </a:rPr>
              <a:t>glutamine-rich domains</a:t>
            </a:r>
            <a:r>
              <a:rPr lang="en-US" sz="2400" dirty="0">
                <a:latin typeface="Arial" panose="020B0604020202020204" pitchFamily="34" charset="0"/>
                <a:cs typeface="Arial" panose="020B0604020202020204" pitchFamily="34" charset="0"/>
              </a:rPr>
              <a:t> that function in activation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wide variety of other activator proteins also have these </a:t>
            </a:r>
            <a:r>
              <a:rPr lang="en-US" sz="2400" b="1" dirty="0">
                <a:latin typeface="Arial" panose="020B0604020202020204" pitchFamily="34" charset="0"/>
                <a:cs typeface="Arial" panose="020B0604020202020204" pitchFamily="34" charset="0"/>
              </a:rPr>
              <a:t>glutamine-rich domains</a:t>
            </a:r>
          </a:p>
          <a:p>
            <a:pPr lvl="1"/>
            <a:r>
              <a:rPr lang="en-US" sz="2400" dirty="0">
                <a:latin typeface="Arial" panose="020B0604020202020204" pitchFamily="34" charset="0"/>
                <a:cs typeface="Arial" panose="020B0604020202020204" pitchFamily="34" charset="0"/>
              </a:rPr>
              <a:t>25% of residues are Gln </a:t>
            </a:r>
          </a:p>
          <a:p>
            <a:pPr marL="50800" indent="0">
              <a:buNone/>
            </a:pPr>
            <a:r>
              <a:rPr lang="en-US" dirty="0"/>
              <a:t> </a:t>
            </a:r>
            <a:endParaRPr lang="en-US" sz="2400" dirty="0"/>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2164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378-6843-4B03-A429-F7E6C3287F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CTF1</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5240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CTF1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CAAT-binding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ranscription </a:t>
            </a:r>
            <a:r>
              <a:rPr lang="en-US" sz="2400" i="1" dirty="0">
                <a:latin typeface="Arial" panose="020B0604020202020204" pitchFamily="34" charset="0"/>
                <a:cs typeface="Arial" panose="020B0604020202020204" pitchFamily="34" charset="0"/>
              </a:rPr>
              <a:t>f</a:t>
            </a:r>
            <a:r>
              <a:rPr lang="en-US" sz="2400" dirty="0">
                <a:latin typeface="Arial" panose="020B0604020202020204" pitchFamily="34" charset="0"/>
                <a:cs typeface="Arial" panose="020B0604020202020204" pitchFamily="34" charset="0"/>
              </a:rPr>
              <a:t>actor 1) =  a transcription activator that bind a sequence called the CCAAT site </a:t>
            </a:r>
          </a:p>
          <a:p>
            <a:pPr lvl="1"/>
            <a:r>
              <a:rPr lang="en-US" sz="2400" dirty="0">
                <a:latin typeface="Arial" panose="020B0604020202020204" pitchFamily="34" charset="0"/>
                <a:cs typeface="Arial" panose="020B0604020202020204" pitchFamily="34" charset="0"/>
              </a:rPr>
              <a:t>its DNA-binding domain contains many basic amino acid residues</a:t>
            </a:r>
          </a:p>
          <a:p>
            <a:pPr lvl="1"/>
            <a:r>
              <a:rPr lang="en-US" sz="2400" dirty="0">
                <a:latin typeface="Arial" panose="020B0604020202020204" pitchFamily="34" charset="0"/>
                <a:cs typeface="Arial" panose="020B0604020202020204" pitchFamily="34" charset="0"/>
              </a:rPr>
              <a:t>its binding region is probably 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 </a:t>
            </a:r>
          </a:p>
          <a:p>
            <a:pPr lvl="1"/>
            <a:r>
              <a:rPr lang="en-US" sz="2400" dirty="0">
                <a:latin typeface="Arial" panose="020B0604020202020204" pitchFamily="34" charset="0"/>
                <a:cs typeface="Arial" panose="020B0604020202020204" pitchFamily="34" charset="0"/>
              </a:rPr>
              <a:t>has a </a:t>
            </a:r>
            <a:r>
              <a:rPr lang="en-US" sz="2400" b="1" dirty="0">
                <a:latin typeface="Arial" panose="020B0604020202020204" pitchFamily="34" charset="0"/>
                <a:cs typeface="Arial" panose="020B0604020202020204" pitchFamily="34" charset="0"/>
              </a:rPr>
              <a:t>proline-rich activation domain</a:t>
            </a:r>
            <a:r>
              <a:rPr lang="en-US" sz="2400" dirty="0">
                <a:latin typeface="Arial" panose="020B0604020202020204" pitchFamily="34" charset="0"/>
                <a:cs typeface="Arial" panose="020B0604020202020204" pitchFamily="34" charset="0"/>
              </a:rPr>
              <a:t>, with Pro accounting for &gt;20% of the residues</a:t>
            </a:r>
          </a:p>
          <a:p>
            <a:pPr marL="50800" indent="0">
              <a:buNone/>
            </a:pPr>
            <a:r>
              <a:rPr lang="en-US" dirty="0"/>
              <a:t> </a:t>
            </a:r>
            <a:endParaRPr lang="en-US" sz="2400" dirty="0"/>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6916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01C18-CACD-40DF-AC2A-97850275A4C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Domain-Swapping Experiments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78948" y="1524000"/>
            <a:ext cx="380228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activation and DNA-binding domains of regulatory proteins often act completely independently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genetic engineering techniques can join the activation domain of one protein with the DNA-binding domain of another</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b shows a similar structure that is lacking the both the G a l 4 p and related structures and the yellow C T F I and related structures. Ut has a G C box with a triangle labeled S p 1 with its bottom vertex extending into a yellow half-circle with a slightly curved top labeled C T F I with three Ps beneath and an arrow pointing to the mediator.">
            <a:extLst>
              <a:ext uri="{FF2B5EF4-FFF2-40B4-BE49-F238E27FC236}">
                <a16:creationId xmlns:a16="http://schemas.microsoft.com/office/drawing/2014/main" id="{BBFF3548-4C32-0D40-9D2A-CCBE1D8AD85E}"/>
              </a:ext>
            </a:extLst>
          </p:cNvPr>
          <p:cNvPicPr>
            <a:picLocks noChangeAspect="1"/>
          </p:cNvPicPr>
          <p:nvPr/>
        </p:nvPicPr>
        <p:blipFill>
          <a:blip r:embed="rId3"/>
          <a:stretch>
            <a:fillRect/>
          </a:stretch>
        </p:blipFill>
        <p:spPr>
          <a:xfrm>
            <a:off x="4697521" y="1714500"/>
            <a:ext cx="3884097" cy="3429000"/>
          </a:xfrm>
          <a:prstGeom prst="rect">
            <a:avLst/>
          </a:prstGeom>
        </p:spPr>
      </p:pic>
    </p:spTree>
    <p:extLst>
      <p:ext uri="{BB962C8B-B14F-4D97-AF65-F5344CB8AC3E}">
        <p14:creationId xmlns:p14="http://schemas.microsoft.com/office/powerpoint/2010/main" val="2573515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B60E-F3C9-4F30-A011-0C3611969AA7}"/>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Eukaryotic Gene Expression Can </a:t>
            </a:r>
            <a:br>
              <a:rPr lang="en-US" sz="3400" dirty="0">
                <a:solidFill>
                  <a:srgbClr val="4E4CB4"/>
                </a:solidFill>
                <a:latin typeface="Arial" panose="020B0604020202020204" pitchFamily="34" charset="0"/>
                <a:cs typeface="Arial" panose="020B0604020202020204" pitchFamily="34" charset="0"/>
              </a:rPr>
            </a:br>
            <a:r>
              <a:rPr lang="en-US" sz="3400" dirty="0">
                <a:solidFill>
                  <a:srgbClr val="4E4CB4"/>
                </a:solidFill>
                <a:latin typeface="Arial" panose="020B0604020202020204" pitchFamily="34" charset="0"/>
                <a:cs typeface="Arial" panose="020B0604020202020204" pitchFamily="34" charset="0"/>
              </a:rPr>
              <a:t>Be Regulated by Intercellular and Intracellular Signals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23622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hormone-receptor complex binds to DNA sequences called </a:t>
            </a:r>
            <a:r>
              <a:rPr lang="en-US" sz="2400" b="1" dirty="0">
                <a:latin typeface="Arial" panose="020B0604020202020204" pitchFamily="34" charset="0"/>
                <a:cs typeface="Arial" panose="020B0604020202020204" pitchFamily="34" charset="0"/>
              </a:rPr>
              <a:t>hormone response elements (HREs) </a:t>
            </a:r>
          </a:p>
          <a:p>
            <a:pPr lvl="1"/>
            <a:r>
              <a:rPr lang="en-US" sz="2400" dirty="0">
                <a:latin typeface="Arial" panose="020B0604020202020204" pitchFamily="34" charset="0"/>
                <a:cs typeface="Arial" panose="020B0604020202020204" pitchFamily="34" charset="0"/>
              </a:rPr>
              <a:t>receptors act as transcription activators, recruiting coactivators and Pol II (plus associated transcription factors)</a:t>
            </a:r>
          </a:p>
        </p:txBody>
      </p:sp>
    </p:spTree>
    <p:extLst>
      <p:ext uri="{BB962C8B-B14F-4D97-AF65-F5344CB8AC3E}">
        <p14:creationId xmlns:p14="http://schemas.microsoft.com/office/powerpoint/2010/main" val="409899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6E65-C0AF-444C-975A-C67EF1E91B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Hormone Receptors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0022" y="1371600"/>
            <a:ext cx="380228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hormone receptors:</a:t>
            </a:r>
          </a:p>
          <a:p>
            <a:pPr lvl="1"/>
            <a:r>
              <a:rPr lang="en-US" sz="2400" dirty="0">
                <a:latin typeface="Arial" panose="020B0604020202020204" pitchFamily="34" charset="0"/>
                <a:cs typeface="Arial" panose="020B0604020202020204" pitchFamily="34" charset="0"/>
              </a:rPr>
              <a:t>have a consensus HRE sequence </a:t>
            </a:r>
          </a:p>
          <a:p>
            <a:pPr lvl="1"/>
            <a:r>
              <a:rPr lang="en-US" sz="2400" dirty="0">
                <a:latin typeface="Arial" panose="020B0604020202020204" pitchFamily="34" charset="0"/>
                <a:cs typeface="Arial" panose="020B0604020202020204" pitchFamily="34" charset="0"/>
              </a:rPr>
              <a:t>have a highly conserved DNA-binding domain with two zinc fingers </a:t>
            </a:r>
          </a:p>
          <a:p>
            <a:pPr lvl="1"/>
            <a:r>
              <a:rPr lang="en-US" sz="2400" dirty="0">
                <a:latin typeface="Arial" panose="020B0604020202020204" pitchFamily="34" charset="0"/>
                <a:cs typeface="Arial" panose="020B0604020202020204" pitchFamily="34" charset="0"/>
              </a:rPr>
              <a:t>have a specific ligand-binding region at the carboxyl terminus</a:t>
            </a:r>
          </a:p>
          <a:p>
            <a:pPr marL="50800" indent="0">
              <a:buNone/>
            </a:pPr>
            <a:r>
              <a:rPr lang="en-US" dirty="0"/>
              <a:t> </a:t>
            </a:r>
            <a:endParaRPr lang="en-US" sz="2400" dirty="0"/>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FD0954E-40B5-48A0-91C4-2D548BCB0575}"/>
              </a:ext>
            </a:extLst>
          </p:cNvPr>
          <p:cNvSpPr txBox="1"/>
          <p:nvPr/>
        </p:nvSpPr>
        <p:spPr>
          <a:xfrm>
            <a:off x="4022303" y="1727537"/>
            <a:ext cx="5001460" cy="1015663"/>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28-4 Hormone Response Elements (HREs) Bound by Steroid-Type Hormone Receptors</a:t>
            </a:r>
          </a:p>
        </p:txBody>
      </p:sp>
      <p:graphicFrame>
        <p:nvGraphicFramePr>
          <p:cNvPr id="5" name="Table Placeholder 3">
            <a:extLst>
              <a:ext uri="{FF2B5EF4-FFF2-40B4-BE49-F238E27FC236}">
                <a16:creationId xmlns:a16="http://schemas.microsoft.com/office/drawing/2014/main" id="{0C95A41B-834B-4423-A385-0393F115030C}"/>
              </a:ext>
            </a:extLst>
          </p:cNvPr>
          <p:cNvGraphicFramePr>
            <a:graphicFrameLocks/>
          </p:cNvGraphicFramePr>
          <p:nvPr>
            <p:extLst>
              <p:ext uri="{D42A27DB-BD31-4B8C-83A1-F6EECF244321}">
                <p14:modId xmlns:p14="http://schemas.microsoft.com/office/powerpoint/2010/main" val="1218613534"/>
              </p:ext>
            </p:extLst>
          </p:nvPr>
        </p:nvGraphicFramePr>
        <p:xfrm>
          <a:off x="4022303" y="2743200"/>
          <a:ext cx="5001460" cy="2855469"/>
        </p:xfrm>
        <a:graphic>
          <a:graphicData uri="http://schemas.openxmlformats.org/drawingml/2006/table">
            <a:tbl>
              <a:tblPr firstRow="1" firstCol="1" bandRow="1">
                <a:tableStyleId>{5940675A-B579-460E-94D1-54222C63F5DA}</a:tableStyleId>
              </a:tblPr>
              <a:tblGrid>
                <a:gridCol w="2091055">
                  <a:extLst>
                    <a:ext uri="{9D8B030D-6E8A-4147-A177-3AD203B41FA5}">
                      <a16:colId xmlns:a16="http://schemas.microsoft.com/office/drawing/2014/main" val="1827743242"/>
                    </a:ext>
                  </a:extLst>
                </a:gridCol>
                <a:gridCol w="2910405">
                  <a:extLst>
                    <a:ext uri="{9D8B030D-6E8A-4147-A177-3AD203B41FA5}">
                      <a16:colId xmlns:a16="http://schemas.microsoft.com/office/drawing/2014/main" val="2631793835"/>
                    </a:ext>
                  </a:extLst>
                </a:gridCol>
              </a:tblGrid>
              <a:tr h="367824">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Receptor</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HRE consensus sequence bound</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277217512"/>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Androgen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GG(A/T)ACAN</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TGTTCT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3196766"/>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Glucocorticoid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GGTACAN</a:t>
                      </a:r>
                      <a:r>
                        <a:rPr lang="en-US" sz="1600" baseline="-25000" dirty="0">
                          <a:effectLst/>
                          <a:latin typeface="Arial" panose="020B0604020202020204" pitchFamily="34" charset="0"/>
                          <a:cs typeface="Arial" panose="020B0604020202020204" pitchFamily="34" charset="0"/>
                        </a:rPr>
                        <a:t>3</a:t>
                      </a:r>
                      <a:r>
                        <a:rPr lang="en-US" sz="1600" dirty="0">
                          <a:effectLst/>
                          <a:latin typeface="Arial" panose="020B0604020202020204" pitchFamily="34" charset="0"/>
                          <a:cs typeface="Arial" panose="020B0604020202020204" pitchFamily="34" charset="0"/>
                        </a:rPr>
                        <a:t>TGTTCT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74854287"/>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Retinoic acid (some)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AGGTCAN</a:t>
                      </a:r>
                      <a:r>
                        <a:rPr lang="en-US" sz="1600" baseline="-25000" dirty="0">
                          <a:effectLst/>
                          <a:latin typeface="Arial" panose="020B0604020202020204" pitchFamily="34" charset="0"/>
                          <a:cs typeface="Arial" panose="020B0604020202020204" pitchFamily="34" charset="0"/>
                        </a:rPr>
                        <a:t>5</a:t>
                      </a:r>
                      <a:r>
                        <a:rPr lang="en-US" sz="1600" dirty="0">
                          <a:effectLst/>
                          <a:latin typeface="Arial" panose="020B0604020202020204" pitchFamily="34" charset="0"/>
                          <a:cs typeface="Arial" panose="020B0604020202020204" pitchFamily="34" charset="0"/>
                        </a:rPr>
                        <a:t>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689498"/>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Vitamin 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AGGTCAN</a:t>
                      </a:r>
                      <a:r>
                        <a:rPr lang="en-US" sz="1600" baseline="-25000" dirty="0">
                          <a:effectLst/>
                          <a:latin typeface="Arial" panose="020B0604020202020204" pitchFamily="34" charset="0"/>
                          <a:cs typeface="Arial" panose="020B0604020202020204" pitchFamily="34" charset="0"/>
                        </a:rPr>
                        <a:t>3</a:t>
                      </a:r>
                      <a:r>
                        <a:rPr lang="en-US" sz="1600" dirty="0">
                          <a:effectLst/>
                          <a:latin typeface="Arial" panose="020B0604020202020204" pitchFamily="34" charset="0"/>
                          <a:cs typeface="Arial" panose="020B0604020202020204" pitchFamily="34" charset="0"/>
                        </a:rPr>
                        <a:t>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76367644"/>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Thyroid hormone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AGGTCAN</a:t>
                      </a:r>
                      <a:r>
                        <a:rPr lang="en-US" sz="1600" baseline="-25000" dirty="0">
                          <a:effectLst/>
                          <a:latin typeface="Arial" panose="020B0604020202020204" pitchFamily="34" charset="0"/>
                          <a:cs typeface="Arial" panose="020B0604020202020204" pitchFamily="34" charset="0"/>
                        </a:rPr>
                        <a:t>3</a:t>
                      </a:r>
                      <a:r>
                        <a:rPr lang="en-US" sz="1600" dirty="0">
                          <a:effectLst/>
                          <a:latin typeface="Arial" panose="020B0604020202020204" pitchFamily="34" charset="0"/>
                          <a:cs typeface="Arial" panose="020B0604020202020204" pitchFamily="34" charset="0"/>
                        </a:rPr>
                        <a:t>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117766828"/>
                  </a:ext>
                </a:extLst>
              </a:tr>
              <a:tr h="367824">
                <a:tc>
                  <a:txBody>
                    <a:bodyPr/>
                    <a:lstStyle/>
                    <a:p>
                      <a:pPr marL="0" marR="0">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RX</a:t>
                      </a:r>
                      <a:r>
                        <a:rPr lang="en-US" sz="1600" baseline="30000" dirty="0" err="1">
                          <a:effectLst/>
                          <a:latin typeface="Arial" panose="020B0604020202020204" pitchFamily="34" charset="0"/>
                          <a:cs typeface="Arial" panose="020B0604020202020204" pitchFamily="34" charset="0"/>
                        </a:rPr>
                        <a:t>b</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AGGTCANAGGTCANAG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GTCANAGGTCA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85599789"/>
                  </a:ext>
                </a:extLst>
              </a:tr>
            </a:tbl>
          </a:graphicData>
        </a:graphic>
      </p:graphicFrame>
    </p:spTree>
    <p:extLst>
      <p:ext uri="{BB962C8B-B14F-4D97-AF65-F5344CB8AC3E}">
        <p14:creationId xmlns:p14="http://schemas.microsoft.com/office/powerpoint/2010/main" val="7184133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C48D-C3A0-499F-8DE4-359785505D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Typical Steroid Hormone Receptors</a:t>
            </a:r>
            <a:endParaRPr lang="en-AU" dirty="0"/>
          </a:p>
        </p:txBody>
      </p:sp>
      <p:pic>
        <p:nvPicPr>
          <p:cNvPr id="3" name="Picture 2" descr="A horizontal strand has N H 3 on the left with a positive charge on N connected to a short blue region connected to a green piece labeled transcription activation (variable sequence and length) that is connected to a red region labeled D N A binding (66 to 68 residues, highly conserved). This red region is connected to a short blue region connected to a long brown region labeled hormone binding (variable sequence and length) that is connected to a short blue region that ends with a bond to C O O minus. A close-up of the D N A-binding region shows a structure with zinc fingers. It begins at the lower left as M K E T R Y bonded to bolded C that has a red dative bond to a central purple sphere labeled Z n and that is bonded to A to the upper left bonded to V above bonded to bolded C in a yellow circle to the upper right that is labeled 10 and connected by a red dative bond to Z n. This C is bonded to N above further bonded to D Y A S G and then Y at the top before bending down again with H Y G labeled 20 V W S bonded to bolded C in a yellow circle connected by a red dative bond to Z n and bonded to bolded E to the lower right bonded to bolded G below bonded to bolded C in a yellow circle to the lower right that has a dative bond to Z n, forming a circular structure around Z n. This C is bonded to K below that begins a horizontal sequence of A F labeled 30 F K R S I Q G H N D labeled 40 Y M. This M is bonded to bolded C in a yellow circle above connected by a red dative bond to Z N and bonded to a curved series of bolded residues to the left of P A T N Q that then bond back to bolded C in a red circle above with a dative bond to Z n and also bonded to T above labeled 50 further bonded to a loop with I D K, N at the top, then R R K S and then bolded C in a yellow circle with a dative bond to Z N and bonded to Q labeled 60 to the lower right bonded to A below and further bonded to bolded C in a yellow circle with a dative bond to Z n and bonded to R below that begins a horizontal sequence of L R K C Y E V labeled 70 G M M K G G I R K D labeled 80 R R G G.">
            <a:extLst>
              <a:ext uri="{FF2B5EF4-FFF2-40B4-BE49-F238E27FC236}">
                <a16:creationId xmlns:a16="http://schemas.microsoft.com/office/drawing/2014/main" id="{E9BC3A55-CD8E-E54F-B919-29BEB578B249}"/>
              </a:ext>
            </a:extLst>
          </p:cNvPr>
          <p:cNvPicPr>
            <a:picLocks noChangeAspect="1"/>
          </p:cNvPicPr>
          <p:nvPr/>
        </p:nvPicPr>
        <p:blipFill>
          <a:blip r:embed="rId3"/>
          <a:stretch>
            <a:fillRect/>
          </a:stretch>
        </p:blipFill>
        <p:spPr>
          <a:xfrm>
            <a:off x="1528203" y="1365504"/>
            <a:ext cx="6087593" cy="5004308"/>
          </a:xfrm>
          <a:prstGeom prst="rect">
            <a:avLst/>
          </a:prstGeom>
        </p:spPr>
      </p:pic>
    </p:spTree>
    <p:extLst>
      <p:ext uri="{BB962C8B-B14F-4D97-AF65-F5344CB8AC3E}">
        <p14:creationId xmlns:p14="http://schemas.microsoft.com/office/powerpoint/2010/main" val="12250350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F51F-CABA-43D4-B86F-D1277328600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Monomeric Type I Receptors (NR)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2971" y="1286256"/>
            <a:ext cx="4800600" cy="496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examples: receptors for sex hormones and glucocorticoids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found in the cytoplasm, in complex with Hsp70</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Hsp70 dissociates when the hormone binds and the receptor dimerizes, exposing a nuclear localization signal</a:t>
            </a:r>
          </a:p>
          <a:p>
            <a:pPr lvl="1"/>
            <a:r>
              <a:rPr lang="en-US" sz="2400" dirty="0">
                <a:latin typeface="Arial" panose="020B0604020202020204" pitchFamily="34" charset="0"/>
                <a:cs typeface="Arial" panose="020B0604020202020204" pitchFamily="34" charset="0"/>
              </a:rPr>
              <a:t>receptor enters the nucleus and acts as an activator</a:t>
            </a:r>
          </a:p>
        </p:txBody>
      </p:sp>
      <p:pic>
        <p:nvPicPr>
          <p:cNvPr id="3" name="Picture 2" descr="Part a shows a curved plasma membrane at the top with cytoplasm below. A curved nuclear envelope is shown halfway down and the region beneath the nuclear envelope is labeled nucleus. A hormone that resembles half of a rounded bar is shown above the membrane with an arrow pointing through the membrane to an N R – H s p 70 complex. This consists of a blue oval structure with a circular cutout at its upper left and a slight angled cutout below with a green rectangle to its left with a round protrusion at its lower left that extends into the blue structure. An arrow points down accompanied by an arrow that branches off to show the loss of H s p 70, the green structure. This yields the N R – hormone complex, which is shown as a blue structure with two rounded halves connected by a narrowing in the center with a cutout at the upper left that contains the red hormone. An arrow points down to show that this yields an N R dimer, which consists of two N R – hormone complexes joined together with opposite orientations, so that one has a hormone on the left and the other has the hormone on the right. An arrow points down through an opening in the nuclear envelope to show the N R dimer bound to a dark region labeled N R E on a blue horizontal strand of D N A. A green oval coactivator is angled to rest on top of the N R dimer and extend down to the D N A to its right. P o l Roman numeral 2 is shown to the right with the coactivator overlapping its left side. The D N A runs through the center of the polymerase, which has a curved base that extends up on the left to meet a smaller curved top portion. This produces a narrow opening to the upper left and a wider opening to the right. The polymerase has a thin protrusion tot het upper left. To the right of the polymerase, the D N A becomes yellow and is labeled target gene before becoming blue again. A short vertical line extends upward to a horizontal arrow pointing right to the green word ON. An arrow points upward from ON to a wavy green strand labeled m R N A, from which an arrow points through an opening in the nuclear envelope to m R N A in the cytoplasm. An arrow points from this m R N A to an irregularly shaped, roughly spherical gray proteins, from which an arrow points to text reading, change in cell function. Beneath the piece of D N A where the N R dimer is bound to H R E, an arrow points down accompanied by a curved line showing the addition of l n c R N A. L n c R N A is shown as short vertical green pieces of D N A on either side of a long vertical structure with a loop at the end. This yields an N R dimer with l n c R N A in the middle, with the loop appearing above the top of the spheres where the hormones are bound at the base extending out from the bottom. A horizontal blue strand of D N A is shown below where a blue region labeled H R E on the left and a yellow region labeled target gene on the right. Where the blue region meets the yellow region, a short vertical line points up to a horizontal arrow pointing right to the red word OFF. ">
            <a:extLst>
              <a:ext uri="{FF2B5EF4-FFF2-40B4-BE49-F238E27FC236}">
                <a16:creationId xmlns:a16="http://schemas.microsoft.com/office/drawing/2014/main" id="{7B046769-62D1-4B4D-A320-226157960FF4}"/>
              </a:ext>
            </a:extLst>
          </p:cNvPr>
          <p:cNvPicPr>
            <a:picLocks noChangeAspect="1"/>
          </p:cNvPicPr>
          <p:nvPr/>
        </p:nvPicPr>
        <p:blipFill>
          <a:blip r:embed="rId3"/>
          <a:stretch>
            <a:fillRect/>
          </a:stretch>
        </p:blipFill>
        <p:spPr>
          <a:xfrm>
            <a:off x="5316310" y="1312985"/>
            <a:ext cx="3584951" cy="5279136"/>
          </a:xfrm>
          <a:prstGeom prst="rect">
            <a:avLst/>
          </a:prstGeom>
        </p:spPr>
      </p:pic>
    </p:spTree>
    <p:extLst>
      <p:ext uri="{BB962C8B-B14F-4D97-AF65-F5344CB8AC3E}">
        <p14:creationId xmlns:p14="http://schemas.microsoft.com/office/powerpoint/2010/main" val="15175528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2971" y="1286256"/>
            <a:ext cx="4070429" cy="48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example: thyroid hormone receptor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found in the nucleus, bound to an HRE and a corepressor</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corepressor dissociates when the hormone binds</a:t>
            </a:r>
          </a:p>
          <a:p>
            <a:pPr lvl="1"/>
            <a:r>
              <a:rPr lang="en-US" sz="2400" dirty="0">
                <a:latin typeface="Arial" panose="020B0604020202020204" pitchFamily="34" charset="0"/>
                <a:cs typeface="Arial" panose="020B0604020202020204" pitchFamily="34" charset="0"/>
              </a:rPr>
              <a:t>receptor functions as an activator</a:t>
            </a:r>
          </a:p>
          <a:p>
            <a:pPr lvl="1"/>
            <a:endParaRPr lang="en-US" sz="2400" dirty="0">
              <a:latin typeface="Arial" panose="020B0604020202020204" pitchFamily="34" charset="0"/>
              <a:cs typeface="Arial" panose="020B0604020202020204" pitchFamily="34" charset="0"/>
            </a:endParaRPr>
          </a:p>
        </p:txBody>
      </p:sp>
      <p:pic>
        <p:nvPicPr>
          <p:cNvPr id="4" name="Picture 3" descr="Part b shows a similar cell with a similar hormone outside of the plasma membrane. An arrow points down from the hormone through the cytoplasm into the nucleus. A blue strand of D N A has a dark blue region on the left labeled H R E and a yellow region to the right labeled target gene. A pink vertical bar labeled R X R is next to an orange bar labeled T R with both attached to H R E with a red oval corepressor across their tops. A short vertical line extends up from the boundary between the blue region and the yellow region to a horizontal arrow pointing right to the red word OFF. An arrow points downward and splits, with one half pointing to the corepressor and the other half pointing to D N A with R X R and T R each bound to a hormone on their outward-facing side. These two bars are angled outward from the center and joined to a green coactivator, which is roughly oval with a rounded part at the top where it meets the two bars. Pol Roman numeral 2 is to the right just before the yellow target gene. A short vertical line extends up from the boundary between the blue region and the yellow region and meets a horizontal line pointing right to the green word ON. An arrow points up to a wavy green strand of m R N A, from which an arrow points up through the nuclear membrane to a similar wavy green strand of m R N A in the cytoplasm. An arrow points up from this m R N A to an irregular, roughly spherical gray protein. An arrow points up from the protein to text reading, change in cell function.">
            <a:extLst>
              <a:ext uri="{FF2B5EF4-FFF2-40B4-BE49-F238E27FC236}">
                <a16:creationId xmlns:a16="http://schemas.microsoft.com/office/drawing/2014/main" id="{3055BF64-A1C2-AE4B-AE68-5FC55632DC3A}"/>
              </a:ext>
            </a:extLst>
          </p:cNvPr>
          <p:cNvPicPr>
            <a:picLocks noChangeAspect="1"/>
          </p:cNvPicPr>
          <p:nvPr/>
        </p:nvPicPr>
        <p:blipFill>
          <a:blip r:embed="rId3"/>
          <a:stretch>
            <a:fillRect/>
          </a:stretch>
        </p:blipFill>
        <p:spPr>
          <a:xfrm>
            <a:off x="4444153" y="1283208"/>
            <a:ext cx="4407961" cy="5020056"/>
          </a:xfrm>
          <a:prstGeom prst="rect">
            <a:avLst/>
          </a:prstGeom>
        </p:spPr>
      </p:pic>
      <p:sp>
        <p:nvSpPr>
          <p:cNvPr id="2" name="Title 1">
            <a:extLst>
              <a:ext uri="{FF2B5EF4-FFF2-40B4-BE49-F238E27FC236}">
                <a16:creationId xmlns:a16="http://schemas.microsoft.com/office/drawing/2014/main" id="{76BDC128-9835-4DAA-AD05-FB6ADBDED36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 II Receptors</a:t>
            </a:r>
            <a:endParaRPr lang="en-AU" dirty="0"/>
          </a:p>
        </p:txBody>
      </p:sp>
    </p:spTree>
    <p:extLst>
      <p:ext uri="{BB962C8B-B14F-4D97-AF65-F5344CB8AC3E}">
        <p14:creationId xmlns:p14="http://schemas.microsoft.com/office/powerpoint/2010/main" val="29614586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EFD8F199-E058-47F3-8665-F469A90D37E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34A673-64C9-40F2-957A-8A1BECC43FC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00156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62551-A4BA-42DB-8508-4ECFFE22D83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Transcription Initiation Is Regulated by Proteins and RNAs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proteins regulate transcription initiation by RNA polymerase: </a:t>
            </a:r>
          </a:p>
          <a:p>
            <a:pPr lvl="1"/>
            <a:r>
              <a:rPr lang="en-US" sz="2400" b="1" dirty="0">
                <a:latin typeface="Arial" panose="020B0604020202020204" pitchFamily="34" charset="0"/>
                <a:cs typeface="Arial" panose="020B0604020202020204" pitchFamily="34" charset="0"/>
              </a:rPr>
              <a:t>specificity factors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alter the specificity of RNA polymerase for a given promoter or set of promoters </a:t>
            </a:r>
          </a:p>
          <a:p>
            <a:pPr lvl="1"/>
            <a:r>
              <a:rPr lang="en-US" sz="2400" b="1" dirty="0">
                <a:latin typeface="Arial" panose="020B0604020202020204" pitchFamily="34" charset="0"/>
                <a:cs typeface="Arial" panose="020B0604020202020204" pitchFamily="34" charset="0"/>
              </a:rPr>
              <a:t>repressors </a:t>
            </a:r>
            <a:r>
              <a:rPr lang="en-US" sz="2400" dirty="0">
                <a:latin typeface="Arial" panose="020B0604020202020204" pitchFamily="34" charset="0"/>
                <a:cs typeface="Arial" panose="020B0604020202020204" pitchFamily="34" charset="0"/>
              </a:rPr>
              <a:t>= restrict access of RNA polymerase to the promoter</a:t>
            </a:r>
          </a:p>
          <a:p>
            <a:pPr lvl="1"/>
            <a:r>
              <a:rPr lang="en-US" sz="2400" b="1" dirty="0">
                <a:latin typeface="Arial" panose="020B0604020202020204" pitchFamily="34" charset="0"/>
                <a:cs typeface="Arial" panose="020B0604020202020204" pitchFamily="34" charset="0"/>
              </a:rPr>
              <a:t>activators </a:t>
            </a:r>
            <a:r>
              <a:rPr lang="en-US" sz="2400" dirty="0">
                <a:latin typeface="Arial" panose="020B0604020202020204" pitchFamily="34" charset="0"/>
                <a:cs typeface="Arial" panose="020B0604020202020204" pitchFamily="34" charset="0"/>
              </a:rPr>
              <a:t>= enhance the RNA polymerase–promoter interaction </a:t>
            </a:r>
          </a:p>
        </p:txBody>
      </p:sp>
    </p:spTree>
    <p:extLst>
      <p:ext uri="{BB962C8B-B14F-4D97-AF65-F5344CB8AC3E}">
        <p14:creationId xmlns:p14="http://schemas.microsoft.com/office/powerpoint/2010/main" val="10861939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D83D-DF55-4DA8-9A87-60AF07D69DA9}"/>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IncRNAs</a:t>
            </a:r>
            <a:r>
              <a:rPr lang="en-US" dirty="0">
                <a:solidFill>
                  <a:schemeClr val="tx1"/>
                </a:solidFill>
                <a:latin typeface="Arial" panose="020B0604020202020204" pitchFamily="34" charset="0"/>
                <a:cs typeface="Arial" panose="020B0604020202020204" pitchFamily="34" charset="0"/>
              </a:rPr>
              <a:t> Regulate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Hormone Receptors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764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GAS5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rowth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rrest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pecific 5) = an </a:t>
            </a:r>
            <a:r>
              <a:rPr lang="en-US" sz="2400" dirty="0" err="1">
                <a:latin typeface="Arial" panose="020B0604020202020204" pitchFamily="34" charset="0"/>
                <a:cs typeface="Arial" panose="020B0604020202020204" pitchFamily="34" charset="0"/>
              </a:rPr>
              <a:t>IncRNA</a:t>
            </a:r>
            <a:r>
              <a:rPr lang="en-US" sz="2400" dirty="0">
                <a:latin typeface="Arial" panose="020B0604020202020204" pitchFamily="34" charset="0"/>
                <a:cs typeface="Arial" panose="020B0604020202020204" pitchFamily="34" charset="0"/>
              </a:rPr>
              <a:t> that inhibits transcriptional activation by the glucocorticoid receptor and related receptors</a:t>
            </a:r>
          </a:p>
          <a:p>
            <a:pPr lvl="1"/>
            <a:r>
              <a:rPr lang="en-US" sz="2400" dirty="0">
                <a:latin typeface="Arial" panose="020B0604020202020204" pitchFamily="34" charset="0"/>
                <a:cs typeface="Arial" panose="020B0604020202020204" pitchFamily="34" charset="0"/>
              </a:rPr>
              <a:t>directly competes with DNA for receptor binding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steroid receptor RNA activator (SRA) </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IncRNA</a:t>
            </a:r>
            <a:r>
              <a:rPr lang="en-US" sz="2400" dirty="0">
                <a:latin typeface="Arial" panose="020B0604020202020204" pitchFamily="34" charset="0"/>
                <a:cs typeface="Arial" panose="020B0604020202020204" pitchFamily="34" charset="0"/>
              </a:rPr>
              <a:t> that acts as a coactivator </a:t>
            </a:r>
          </a:p>
          <a:p>
            <a:pPr lvl="1"/>
            <a:r>
              <a:rPr lang="en-US" sz="2400" dirty="0">
                <a:latin typeface="Arial" panose="020B0604020202020204" pitchFamily="34" charset="0"/>
                <a:cs typeface="Arial" panose="020B0604020202020204" pitchFamily="34" charset="0"/>
              </a:rPr>
              <a:t>part of a ribonucleoprotein complex</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2115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7897-DED3-4EB7-AB50-69CFDF58D306}"/>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Regulation Can Result from Phosphorylation of Nuclear Transcription Factors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2057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nonsteroid hormones bind to cell surface receptors </a:t>
            </a:r>
          </a:p>
          <a:p>
            <a:pPr lvl="1"/>
            <a:r>
              <a:rPr lang="en-US" sz="2400" dirty="0">
                <a:latin typeface="Arial" panose="020B0604020202020204" pitchFamily="34" charset="0"/>
                <a:cs typeface="Arial" panose="020B0604020202020204" pitchFamily="34" charset="0"/>
              </a:rPr>
              <a:t>triggers a signaling pathway leading to phosphorylation of a regulatory protein to regulate its activity</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396588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A5DC88-BE0A-49A5-809E-EE66849762E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Adrenergic Pathway</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5240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adrenergic pathway increases cytosolic [cAMP], which activates protein kinase A (PKA)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PKA enters the nucleus and phosphorylates the </a:t>
            </a:r>
            <a:r>
              <a:rPr lang="en-US" sz="2400" b="1" dirty="0">
                <a:latin typeface="Arial" panose="020B0604020202020204" pitchFamily="34" charset="0"/>
                <a:cs typeface="Arial" panose="020B0604020202020204" pitchFamily="34" charset="0"/>
              </a:rPr>
              <a:t>CRE-binding protein (CREB)</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phosphorylated CREB binds </a:t>
            </a:r>
            <a:r>
              <a:rPr lang="en-US" sz="2400" b="1" dirty="0">
                <a:latin typeface="Arial" panose="020B0604020202020204" pitchFamily="34" charset="0"/>
                <a:cs typeface="Arial" panose="020B0604020202020204" pitchFamily="34" charset="0"/>
              </a:rPr>
              <a:t>cAMP response element (CRE) </a:t>
            </a:r>
            <a:r>
              <a:rPr lang="en-US" sz="2400" dirty="0">
                <a:latin typeface="Arial" panose="020B0604020202020204" pitchFamily="34" charset="0"/>
                <a:cs typeface="Arial" panose="020B0604020202020204" pitchFamily="34" charset="0"/>
              </a:rPr>
              <a:t>and acts as a transcription factor</a:t>
            </a:r>
          </a:p>
          <a:p>
            <a:pPr lvl="1"/>
            <a:r>
              <a:rPr lang="en-US" sz="2400" dirty="0">
                <a:latin typeface="Arial" panose="020B0604020202020204" pitchFamily="34" charset="0"/>
                <a:cs typeface="Arial" panose="020B0604020202020204" pitchFamily="34" charset="0"/>
              </a:rPr>
              <a:t>increases gene expression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92224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304" y="30255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2DB8F1-88F9-4D71-9ECC-4255E3A38C0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7758959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8EA0-ADD1-4CBF-85F3-7103C1A7A067}"/>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Many Eukaryotic mRNAs Are Subject to Translational Repression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7526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activating a translationally repressed mRNA in the cytoplasm is quicker than de novo assembly of transcription complexes and mRNA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four main mechanisms of translational regulation: </a:t>
            </a:r>
          </a:p>
          <a:p>
            <a:pPr lvl="1"/>
            <a:r>
              <a:rPr lang="en-US" sz="2400" dirty="0">
                <a:latin typeface="Arial" panose="020B0604020202020204" pitchFamily="34" charset="0"/>
                <a:cs typeface="Arial" panose="020B0604020202020204" pitchFamily="34" charset="0"/>
              </a:rPr>
              <a:t>phosphorylation of translation initiation factors </a:t>
            </a:r>
          </a:p>
          <a:p>
            <a:pPr lvl="1"/>
            <a:r>
              <a:rPr lang="en-US" sz="2400" dirty="0">
                <a:latin typeface="Arial" panose="020B0604020202020204" pitchFamily="34" charset="0"/>
                <a:cs typeface="Arial" panose="020B0604020202020204" pitchFamily="34" charset="0"/>
              </a:rPr>
              <a:t>binding of translational repressors (often to the 3′ UTR)</a:t>
            </a:r>
          </a:p>
          <a:p>
            <a:pPr lvl="1"/>
            <a:r>
              <a:rPr lang="en-US" sz="2400" dirty="0">
                <a:latin typeface="Arial" panose="020B0604020202020204" pitchFamily="34" charset="0"/>
                <a:cs typeface="Arial" panose="020B0604020202020204" pitchFamily="34" charset="0"/>
              </a:rPr>
              <a:t>binding proteins disrupting eIF4E and eIF4G interactions</a:t>
            </a:r>
          </a:p>
          <a:p>
            <a:pPr lvl="1"/>
            <a:r>
              <a:rPr lang="en-US" sz="2400" dirty="0">
                <a:latin typeface="Arial" panose="020B0604020202020204" pitchFamily="34" charset="0"/>
                <a:cs typeface="Arial" panose="020B0604020202020204" pitchFamily="34" charset="0"/>
              </a:rPr>
              <a:t>RNA-mediated regulation (often translational repression)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559636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995-4796-425D-B4B5-AF427A47E6E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Regulation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Eukaryotic mRNA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5657" y="1676400"/>
            <a:ext cx="282854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translational repressors bind to specific sites in the 3′ UTR of mRNA to block or slow translation </a:t>
            </a:r>
          </a:p>
          <a:p>
            <a:pPr lvl="1"/>
            <a:r>
              <a:rPr lang="en-US" sz="2400" dirty="0">
                <a:latin typeface="Arial" panose="020B0604020202020204" pitchFamily="34" charset="0"/>
                <a:cs typeface="Arial" panose="020B0604020202020204" pitchFamily="34" charset="0"/>
              </a:rPr>
              <a:t>interact with eukaryotic initiation factors or with the ribosome</a:t>
            </a:r>
          </a:p>
        </p:txBody>
      </p:sp>
      <p:pic>
        <p:nvPicPr>
          <p:cNvPr id="3" name="Picture 2" descr="A purple, roughly rectangular 40 S ribosomal subunit is wider at the top than at the bottom. At the lower left, it is bound to a circle labeled e l F 3. At its lower left, there is a structure with vertical pieces at the left and right and a horizontal piece in the middle. The left-hand vertical piece is e l F 4 E, the horizontal piece is e l F 4 A, and the right-hand vertical piece is e l F 4 G. The entire structure is e l F 4 F. A strand of m R N A begins with a red 5 prime cap that runs behind e l F 4 E before becoming green and running horizontally behind e k F 4 G. It continues horizontally out of the right side of the ribosomal subunit, then curves around in a circle. At the two o’clock position, it has a dark green segment labeled A U G. It becomes tan in color at the ten o’clock position and curves up to end above its starting point. Between the ten and eleven o’clock positions, it has two red ovals labeled translational repressors that extend outward from the circle. This tan region is labeled 3 prime untranslated region (U T R). It ends as it reaches the upper part of the ribosome with a string of 9 As before reaching the 3 prime end just above e l F 4 G. There are five yellow oblongs labeled poly (A) binding proteins (P A B) between the As and the strand of m R N A below. All data are approximate.">
            <a:extLst>
              <a:ext uri="{FF2B5EF4-FFF2-40B4-BE49-F238E27FC236}">
                <a16:creationId xmlns:a16="http://schemas.microsoft.com/office/drawing/2014/main" id="{3F0D0DE2-45C9-C146-98D4-6B2443122FF4}"/>
              </a:ext>
            </a:extLst>
          </p:cNvPr>
          <p:cNvPicPr>
            <a:picLocks noChangeAspect="1"/>
          </p:cNvPicPr>
          <p:nvPr/>
        </p:nvPicPr>
        <p:blipFill>
          <a:blip r:embed="rId3"/>
          <a:stretch>
            <a:fillRect/>
          </a:stretch>
        </p:blipFill>
        <p:spPr>
          <a:xfrm>
            <a:off x="3267368" y="2115185"/>
            <a:ext cx="5596215" cy="3892550"/>
          </a:xfrm>
          <a:prstGeom prst="rect">
            <a:avLst/>
          </a:prstGeom>
        </p:spPr>
      </p:pic>
    </p:spTree>
    <p:extLst>
      <p:ext uri="{BB962C8B-B14F-4D97-AF65-F5344CB8AC3E}">
        <p14:creationId xmlns:p14="http://schemas.microsoft.com/office/powerpoint/2010/main" val="23441424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30FB-03C7-467C-ABED-DE18222D301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Regulation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Reticulocytes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002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reticulocyte maturation involves destruction of the nucleus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mRNA deposited in the cytoplasm before the loss of the nucleus allow for the replacement of hemoglobin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HCR (hemin-controlled repressor) </a:t>
            </a:r>
            <a:r>
              <a:rPr lang="en-US" sz="2400" dirty="0">
                <a:latin typeface="Arial" panose="020B0604020202020204" pitchFamily="34" charset="0"/>
                <a:cs typeface="Arial" panose="020B0604020202020204" pitchFamily="34" charset="0"/>
              </a:rPr>
              <a:t>= catalyzes the phosphorylation of eIF2 when reticulocytes are deficient in iron or heme  </a:t>
            </a:r>
          </a:p>
          <a:p>
            <a:pPr lvl="1"/>
            <a:r>
              <a:rPr lang="en-US" sz="2400" dirty="0">
                <a:latin typeface="Arial" panose="020B0604020202020204" pitchFamily="34" charset="0"/>
                <a:cs typeface="Arial" panose="020B0604020202020204" pitchFamily="34" charset="0"/>
              </a:rPr>
              <a:t>sequesters eIF2, making it unavailable for translation</a:t>
            </a:r>
          </a:p>
          <a:p>
            <a:pPr lvl="1"/>
            <a:r>
              <a:rPr lang="en-US" sz="2400" dirty="0">
                <a:latin typeface="Arial" panose="020B0604020202020204" pitchFamily="34" charset="0"/>
                <a:cs typeface="Arial" panose="020B0604020202020204" pitchFamily="34" charset="0"/>
              </a:rPr>
              <a:t>coordinates synthesis of globin with heme availability</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1438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9B47-D05E-4AD2-8BA0-3CC12B42578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Posttranscriptional Gene Silencing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Is Mediated by RNA Interference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7526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microRNAs (miRNAs) = bind to mRNAs to mediate gene silencing </a:t>
            </a:r>
          </a:p>
          <a:p>
            <a:pPr lvl="1"/>
            <a:r>
              <a:rPr lang="en-US" sz="2400" dirty="0">
                <a:latin typeface="Arial" panose="020B0604020202020204" pitchFamily="34" charset="0"/>
                <a:cs typeface="Arial" panose="020B0604020202020204" pitchFamily="34" charset="0"/>
              </a:rPr>
              <a:t>controls developmental timing in some organisms</a:t>
            </a:r>
          </a:p>
          <a:p>
            <a:pPr lvl="1"/>
            <a:r>
              <a:rPr lang="en-US" sz="2400" dirty="0">
                <a:latin typeface="Arial" panose="020B0604020202020204" pitchFamily="34" charset="0"/>
                <a:cs typeface="Arial" panose="020B0604020202020204" pitchFamily="34" charset="0"/>
              </a:rPr>
              <a:t>protects against invading RNA viruses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small temporal RNAs (</a:t>
            </a:r>
            <a:r>
              <a:rPr lang="en-US" sz="2400" b="1" dirty="0" err="1">
                <a:latin typeface="Arial" panose="020B0604020202020204" pitchFamily="34" charset="0"/>
                <a:cs typeface="Arial" panose="020B0604020202020204" pitchFamily="34" charset="0"/>
              </a:rPr>
              <a:t>stRNAs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miRNAs that are present transiently during development</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919997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D422-87D1-4FE5-A59D-A9E226AA98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Gene Silencing by RNA Interference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5463" y="1595247"/>
            <a:ext cx="3259738"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RNA interference (RNAi) </a:t>
            </a:r>
            <a:r>
              <a:rPr lang="en-US" sz="2400" dirty="0">
                <a:latin typeface="Arial" panose="020B0604020202020204" pitchFamily="34" charset="0"/>
                <a:cs typeface="Arial" panose="020B0604020202020204" pitchFamily="34" charset="0"/>
              </a:rPr>
              <a:t>= gene silencing technology where Dicer cleaves a duplex RNA molecule into </a:t>
            </a:r>
            <a:r>
              <a:rPr lang="en-US" sz="2400" b="1" dirty="0">
                <a:latin typeface="Arial" panose="020B0604020202020204" pitchFamily="34" charset="0"/>
                <a:cs typeface="Arial" panose="020B0604020202020204" pitchFamily="34" charset="0"/>
              </a:rPr>
              <a:t>small interfering RNAs (siRNAs) </a:t>
            </a:r>
          </a:p>
          <a:p>
            <a:pPr lvl="1"/>
            <a:r>
              <a:rPr lang="en-US" sz="2400" dirty="0">
                <a:latin typeface="Arial" panose="020B0604020202020204" pitchFamily="34" charset="0"/>
                <a:cs typeface="Arial" panose="020B0604020202020204" pitchFamily="34" charset="0"/>
              </a:rPr>
              <a:t>siRNAs bind mRNA and silence it </a:t>
            </a: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a precursor as a horizontal piece of double-stranded D N A with two small loops and a large loop at the right end. An arrow points downward accompanied by blue text reading Dicer. This yields s t R N A, which is similar except that the ends have been cut off and the large loop on the right end is no longer present. An arrow points downward to show that the bottom half of the molecule has been removed, leaving only the top half. An arrow points down to show this single-stranded m R N A bound to a strand of R N A labeled silenced m R N A. This is a long strand of green m R N A that ends with A A A (A) subscript italicized n end italics end subscript. Two arrows point downward, one pointing to degradation and one pointing to translation inhibition. Part b shows a horizontal piece of double-stranded D N A with two wavy vertical lines across the middle indicating a cut. This is labeled duplex R N A. An arrow points downward accompanied by blue text reading Dicer. This yields a piece of D N A that is shorter and that has overhanging edges, with the top strand overhanging on the left and the bottom strand overhanging on the right. This is labeled s i R N A. AN arrow points down to show that the bottom strand has been removed, leaving only the top strand. An arrow points down to show that this binds to the right half of the same R N A that the stand from part a bound to. Two arrows point downward, one pointing to degradation and one pointing to translation inhibition.">
            <a:extLst>
              <a:ext uri="{FF2B5EF4-FFF2-40B4-BE49-F238E27FC236}">
                <a16:creationId xmlns:a16="http://schemas.microsoft.com/office/drawing/2014/main" id="{56F87787-8279-3A42-8479-EE9B2460136A}"/>
              </a:ext>
            </a:extLst>
          </p:cNvPr>
          <p:cNvPicPr>
            <a:picLocks noChangeAspect="1"/>
          </p:cNvPicPr>
          <p:nvPr/>
        </p:nvPicPr>
        <p:blipFill>
          <a:blip r:embed="rId3"/>
          <a:stretch>
            <a:fillRect/>
          </a:stretch>
        </p:blipFill>
        <p:spPr>
          <a:xfrm>
            <a:off x="3810000" y="1543050"/>
            <a:ext cx="5152717" cy="5162550"/>
          </a:xfrm>
          <a:prstGeom prst="rect">
            <a:avLst/>
          </a:prstGeom>
        </p:spPr>
      </p:pic>
    </p:spTree>
    <p:extLst>
      <p:ext uri="{BB962C8B-B14F-4D97-AF65-F5344CB8AC3E}">
        <p14:creationId xmlns:p14="http://schemas.microsoft.com/office/powerpoint/2010/main" val="35745741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4EFC1709-2392-438A-8082-24A9AD0DF73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91C691-61BF-41F3-A5BC-C3CB69D4D38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512831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0720-E9D2-4C5B-BA2C-7F6EA44AF3F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ncRNAs and </a:t>
            </a:r>
            <a:r>
              <a:rPr lang="en-US" dirty="0" err="1">
                <a:solidFill>
                  <a:schemeClr val="tx1"/>
                </a:solidFill>
                <a:latin typeface="Arial" panose="020B0604020202020204" pitchFamily="34" charset="0"/>
                <a:cs typeface="Arial" panose="020B0604020202020204" pitchFamily="34" charset="0"/>
              </a:rPr>
              <a:t>IncRNAs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noncoding RNAs (ncRNAs) </a:t>
            </a:r>
            <a:r>
              <a:rPr lang="en-US" sz="2400" dirty="0">
                <a:latin typeface="Arial" panose="020B0604020202020204" pitchFamily="34" charset="0"/>
                <a:cs typeface="Arial" panose="020B0604020202020204" pitchFamily="34" charset="0"/>
              </a:rPr>
              <a:t>= RNA molecules that are not translated </a:t>
            </a: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long noncoding RNAs (</a:t>
            </a:r>
            <a:r>
              <a:rPr lang="en-US" sz="2400" b="1" dirty="0" err="1">
                <a:latin typeface="Arial" panose="020B0604020202020204" pitchFamily="34" charset="0"/>
                <a:cs typeface="Arial" panose="020B0604020202020204" pitchFamily="34" charset="0"/>
              </a:rPr>
              <a:t>lncRNAs</a:t>
            </a:r>
            <a:r>
              <a:rPr lang="en-US" sz="2400" b="1"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noncoding RNAs more than 200 nucleotides long that lack an open reading frame (ORF) that encodes a protein </a:t>
            </a:r>
          </a:p>
        </p:txBody>
      </p:sp>
    </p:spTree>
    <p:extLst>
      <p:ext uri="{BB962C8B-B14F-4D97-AF65-F5344CB8AC3E}">
        <p14:creationId xmlns:p14="http://schemas.microsoft.com/office/powerpoint/2010/main" val="37918604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67F0-648B-4EF7-ACE2-739490A054DF}"/>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RNA-Mediated Regulation of Gene Expression Takes Many Forms in Eukaryotes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981200"/>
            <a:ext cx="8763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ncRNAs = RNAs that do not encode proteins</a:t>
            </a:r>
          </a:p>
          <a:p>
            <a:pPr lvl="1"/>
            <a:r>
              <a:rPr lang="en-US" sz="2400" dirty="0">
                <a:latin typeface="Arial" panose="020B0604020202020204" pitchFamily="34" charset="0"/>
                <a:cs typeface="Arial" panose="020B0604020202020204" pitchFamily="34" charset="0"/>
              </a:rPr>
              <a:t>called </a:t>
            </a:r>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when their length is &gt;200 nucleotides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lncRNA HSR1 stimulates heat shock factor 1 trimerization and DNA binding to activate transcription</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lncRNA 7SK binds to the Pol II transcription elongation factor </a:t>
            </a:r>
            <a:r>
              <a:rPr lang="en-US" sz="2400" dirty="0" err="1">
                <a:latin typeface="Arial" panose="020B0604020202020204" pitchFamily="34" charset="0"/>
                <a:cs typeface="Arial" panose="020B0604020202020204" pitchFamily="34" charset="0"/>
              </a:rPr>
              <a:t>pTEFb</a:t>
            </a:r>
            <a:r>
              <a:rPr lang="en-US" sz="2400" dirty="0">
                <a:latin typeface="Arial" panose="020B0604020202020204" pitchFamily="34" charset="0"/>
                <a:cs typeface="Arial" panose="020B0604020202020204" pitchFamily="34" charset="0"/>
              </a:rPr>
              <a:t> and represses transcript elongation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ncRNA B2 binds directly to Pol II during heat shock and represses transcription</a:t>
            </a:r>
            <a:endParaRPr lang="en-US" sz="2400" dirty="0"/>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512701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0A95-956B-4EB0-A208-BDF6A556B6A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Development Is Controlled by Cascades of Regulatory Proteins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embryonic development requires tightly coordinated changes in genome expression</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more genes are expressed during early development than any other part of the life cycle </a:t>
            </a:r>
          </a:p>
          <a:p>
            <a:pPr lvl="1"/>
            <a:r>
              <a:rPr lang="en-US" altLang="en-US" sz="2400" dirty="0">
                <a:latin typeface="Arial" panose="020B0604020202020204" pitchFamily="34" charset="0"/>
                <a:cs typeface="Arial" panose="020B0604020202020204" pitchFamily="34" charset="0"/>
              </a:rPr>
              <a:t>sea urchin oocyte has ~18,500 different mRNAs vs. ~6,000 different mRNAs in a differentiated tissue</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500319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27C3-B892-44F6-B3D6-69BDF10BFB4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Life Cycle of the Fruit Fly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Drosophila melanogaster</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190500" y="1676401"/>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Drosophila </a:t>
            </a:r>
            <a:r>
              <a:rPr lang="en-US" sz="2400" dirty="0">
                <a:latin typeface="Arial" panose="020B0604020202020204" pitchFamily="34" charset="0"/>
                <a:cs typeface="Arial" panose="020B0604020202020204" pitchFamily="34" charset="0"/>
              </a:rPr>
              <a:t>undergoes a complete metamorphosis from embryo to adult</a:t>
            </a:r>
            <a:endParaRPr lang="en-US" sz="2400" i="1" dirty="0"/>
          </a:p>
          <a:p>
            <a:endParaRPr lang="en-US" sz="2400" dirty="0">
              <a:latin typeface="Arial" panose="020B0604020202020204" pitchFamily="34" charset="0"/>
              <a:cs typeface="Arial" panose="020B0604020202020204" pitchFamily="34" charset="0"/>
            </a:endParaRPr>
          </a:p>
          <a:p>
            <a:endParaRPr lang="en-US" dirty="0"/>
          </a:p>
        </p:txBody>
      </p:sp>
      <p:pic>
        <p:nvPicPr>
          <p:cNvPr id="7" name="Picture 6" descr="A figure shows the life cycle of the fruit fly, italicized Drosophila melanogaster end italics.">
            <a:extLst>
              <a:ext uri="{FF2B5EF4-FFF2-40B4-BE49-F238E27FC236}">
                <a16:creationId xmlns:a16="http://schemas.microsoft.com/office/drawing/2014/main" id="{2939FDAB-29A4-854C-9045-1ABBF9EB0F78}"/>
              </a:ext>
            </a:extLst>
          </p:cNvPr>
          <p:cNvPicPr>
            <a:picLocks noChangeAspect="1"/>
          </p:cNvPicPr>
          <p:nvPr/>
        </p:nvPicPr>
        <p:blipFill>
          <a:blip r:embed="rId3"/>
          <a:stretch>
            <a:fillRect/>
          </a:stretch>
        </p:blipFill>
        <p:spPr>
          <a:xfrm>
            <a:off x="883824" y="2743200"/>
            <a:ext cx="7376351" cy="3765550"/>
          </a:xfrm>
          <a:prstGeom prst="rect">
            <a:avLst/>
          </a:prstGeom>
        </p:spPr>
      </p:pic>
    </p:spTree>
    <p:extLst>
      <p:ext uri="{BB962C8B-B14F-4D97-AF65-F5344CB8AC3E}">
        <p14:creationId xmlns:p14="http://schemas.microsoft.com/office/powerpoint/2010/main" val="19669502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39D-B632-4384-9409-F14D9FAD6B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Important Characteristics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the Embryo</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polarity = </a:t>
            </a:r>
            <a:r>
              <a:rPr lang="en-US" sz="2400" dirty="0">
                <a:latin typeface="Arial" panose="020B0604020202020204" pitchFamily="34" charset="0"/>
                <a:cs typeface="Arial" panose="020B0604020202020204" pitchFamily="34" charset="0"/>
              </a:rPr>
              <a:t>the anterior and posterior parts of the animal are readily distinguished, as are its dorsal and ventral surfaces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metamerism = </a:t>
            </a:r>
            <a:r>
              <a:rPr lang="en-US" sz="2400" dirty="0">
                <a:latin typeface="Arial" panose="020B0604020202020204" pitchFamily="34" charset="0"/>
                <a:cs typeface="Arial" panose="020B0604020202020204" pitchFamily="34" charset="0"/>
              </a:rPr>
              <a:t>the embryo body is made up of serially repeating segments, each with characteristic features</a:t>
            </a:r>
          </a:p>
          <a:p>
            <a:pPr lvl="1"/>
            <a:r>
              <a:rPr lang="en-US" sz="2400" dirty="0">
                <a:latin typeface="Arial" panose="020B0604020202020204" pitchFamily="34" charset="0"/>
                <a:cs typeface="Arial" panose="020B0604020202020204" pitchFamily="34" charset="0"/>
              </a:rPr>
              <a:t>become organized into a head, thorax, and abdomen</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846962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F1D3-D4C2-499B-BC99-5C8245487BF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Early Development in </a:t>
            </a:r>
            <a:r>
              <a:rPr lang="en-US" i="1" dirty="0">
                <a:solidFill>
                  <a:schemeClr val="tx1"/>
                </a:solidFill>
                <a:latin typeface="Arial" panose="020B0604020202020204" pitchFamily="34" charset="0"/>
                <a:cs typeface="Arial" panose="020B0604020202020204" pitchFamily="34" charset="0"/>
              </a:rPr>
              <a:t>Drosophila</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29362" y="1524000"/>
            <a:ext cx="599625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maternal mRNAs and proteins are deposited in the developing oocyte by nurse cells and follicle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fertilization, the nuclei of the egg divide in synchrony within the common cytoplasm (syncytium)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nuclei migrate to the periphery and membrane invaginations create a monolayer of cells (cellular blastoderm stage)</a:t>
            </a:r>
          </a:p>
          <a:p>
            <a:endParaRPr lang="en-US" sz="2400" dirty="0">
              <a:latin typeface="Arial" panose="020B0604020202020204" pitchFamily="34" charset="0"/>
              <a:cs typeface="Arial" panose="020B0604020202020204" pitchFamily="34" charset="0"/>
            </a:endParaRPr>
          </a:p>
          <a:p>
            <a:endParaRPr lang="en-US" dirty="0"/>
          </a:p>
        </p:txBody>
      </p:sp>
      <p:pic>
        <p:nvPicPr>
          <p:cNvPr id="3" name="Picture 2" descr="At the top of the figure, a circular structure has a ring of follicle cells around the outside and is divided into six approximately even pieces inside. There is a circular piece in the center and more irregular pieces evenly divided in a circle around it. Most of these pieces are orange and are labeled nurse cells. One is white and is labeled oocyte. The structure is labeled egg chamber. An arrow points down to a series of developmental stages with the anterior side on the left and the posterior side on the right. The first arrow points down from the oocyte to an oval structure with ten nurse cells along the left side and center and the oocyte on the right. There are follicle cells visible around the right half containing the oocyte. A circle is visible in this half. The nurse cells in the center are smaller than those to the left and follicle cells can be seen above and below them. An arrow points down to a similar structure in which the left side of the structure has bent upward to a triangular end that contains the nurse cells. Most of the rest of the structure, which is almost oval except where it is flattened at the end with the nurse cells, has follicle cells around the outside, a clear tan area inside of the follicle cells, and a single circle visible in the clear area. An arrow points down to the next stage, which is a mature oocyte. It is almost completely oval except for a small protrusion to the upper left. A circle is visible in the tan area. The outer boundary is smooth instead of having many lines separating follicle cells. An arrow pointing downward is labeled fertilization. This yields a zygote that looks similar to the mature oocyte except that it is thicker and the circle is in the middle. An arrow pointing downward is labeled nuclear divisions. It yields a similar structure labeled syncytium in which there are many circles visible within the tan central area. An arrow pointing downward is labeled nuclear migration. It yields a similar structure labeled syncytial blastoderm in which there are fewer circles in the center. Four white pole cells are lined up at the upper right corner. The outer boundary now has a line of dots along in inner surface with a dashed line inside of that. An arrow pointing downward is labeled membrane invagination. This yields cellular blastoderm. The structure is similar, but there are fewer circles in the central region and the layer of dots has become a layer of cells.">
            <a:extLst>
              <a:ext uri="{FF2B5EF4-FFF2-40B4-BE49-F238E27FC236}">
                <a16:creationId xmlns:a16="http://schemas.microsoft.com/office/drawing/2014/main" id="{334EE44C-50EC-7046-951D-2D8AF7404738}"/>
              </a:ext>
            </a:extLst>
          </p:cNvPr>
          <p:cNvPicPr>
            <a:picLocks noChangeAspect="1"/>
          </p:cNvPicPr>
          <p:nvPr/>
        </p:nvPicPr>
        <p:blipFill>
          <a:blip r:embed="rId3"/>
          <a:stretch>
            <a:fillRect/>
          </a:stretch>
        </p:blipFill>
        <p:spPr>
          <a:xfrm>
            <a:off x="6967718" y="1524000"/>
            <a:ext cx="1543901" cy="5105400"/>
          </a:xfrm>
          <a:prstGeom prst="rect">
            <a:avLst/>
          </a:prstGeom>
        </p:spPr>
      </p:pic>
    </p:spTree>
    <p:extLst>
      <p:ext uri="{BB962C8B-B14F-4D97-AF65-F5344CB8AC3E}">
        <p14:creationId xmlns:p14="http://schemas.microsoft.com/office/powerpoint/2010/main" val="32378427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D7AD-6953-4206-8A4F-5AB86DF0819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Morphogens Are the Products of Pattern-Regulating Genes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86098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morphogens</a:t>
            </a:r>
            <a:r>
              <a:rPr lang="en-US" sz="2400" dirty="0">
                <a:latin typeface="Arial" panose="020B0604020202020204" pitchFamily="34" charset="0"/>
                <a:cs typeface="Arial" panose="020B0604020202020204" pitchFamily="34" charset="0"/>
              </a:rPr>
              <a:t> = proteins that cause the surrounding tissue to take up a particular shape or structure </a:t>
            </a:r>
          </a:p>
          <a:p>
            <a:pPr lvl="1"/>
            <a:r>
              <a:rPr lang="en-US" sz="2400" dirty="0">
                <a:latin typeface="Arial" panose="020B0604020202020204" pitchFamily="34" charset="0"/>
                <a:cs typeface="Arial" panose="020B0604020202020204" pitchFamily="34" charset="0"/>
              </a:rPr>
              <a:t>function through changes in local concentration or activity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morphogens are the products of pattern-regulating genes: </a:t>
            </a:r>
          </a:p>
          <a:p>
            <a:pPr lvl="1"/>
            <a:r>
              <a:rPr lang="en-US" sz="2400" dirty="0">
                <a:latin typeface="Arial" panose="020B0604020202020204" pitchFamily="34" charset="0"/>
                <a:cs typeface="Arial" panose="020B0604020202020204" pitchFamily="34" charset="0"/>
              </a:rPr>
              <a:t>maternal genes</a:t>
            </a:r>
          </a:p>
          <a:p>
            <a:pPr lvl="1"/>
            <a:r>
              <a:rPr lang="en-US" sz="2400" dirty="0">
                <a:latin typeface="Arial" panose="020B0604020202020204" pitchFamily="34" charset="0"/>
                <a:cs typeface="Arial" panose="020B0604020202020204" pitchFamily="34" charset="0"/>
              </a:rPr>
              <a:t>segmentation genes</a:t>
            </a:r>
          </a:p>
          <a:p>
            <a:pPr lvl="1"/>
            <a:r>
              <a:rPr lang="en-US" sz="2400" dirty="0">
                <a:latin typeface="Arial" panose="020B0604020202020204" pitchFamily="34" charset="0"/>
                <a:cs typeface="Arial" panose="020B0604020202020204" pitchFamily="34" charset="0"/>
              </a:rPr>
              <a:t>homeotic genes </a:t>
            </a:r>
          </a:p>
        </p:txBody>
      </p:sp>
    </p:spTree>
    <p:extLst>
      <p:ext uri="{BB962C8B-B14F-4D97-AF65-F5344CB8AC3E}">
        <p14:creationId xmlns:p14="http://schemas.microsoft.com/office/powerpoint/2010/main" val="8373581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36ED-213C-4A60-B1B5-11ED831202F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Maternal Genes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86098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maternal genes </a:t>
            </a:r>
            <a:r>
              <a:rPr lang="en-US" sz="2400" dirty="0">
                <a:latin typeface="Arial" panose="020B0604020202020204" pitchFamily="34" charset="0"/>
                <a:cs typeface="Arial" panose="020B0604020202020204" pitchFamily="34" charset="0"/>
              </a:rPr>
              <a:t>= expressed in the unfertilized egg to yield </a:t>
            </a:r>
            <a:r>
              <a:rPr lang="en-US" sz="2400" b="1" dirty="0">
                <a:latin typeface="Arial" panose="020B0604020202020204" pitchFamily="34" charset="0"/>
                <a:cs typeface="Arial" panose="020B0604020202020204" pitchFamily="34" charset="0"/>
              </a:rPr>
              <a:t>maternal mRNAs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maternal mRNAs:</a:t>
            </a:r>
          </a:p>
          <a:p>
            <a:pPr lvl="1"/>
            <a:r>
              <a:rPr lang="en-US" sz="2400" dirty="0">
                <a:latin typeface="Arial" panose="020B0604020202020204" pitchFamily="34" charset="0"/>
                <a:cs typeface="Arial" panose="020B0604020202020204" pitchFamily="34" charset="0"/>
              </a:rPr>
              <a:t>remain dormant until fertilization</a:t>
            </a:r>
          </a:p>
          <a:p>
            <a:pPr lvl="1"/>
            <a:r>
              <a:rPr lang="en-US" sz="2400" dirty="0">
                <a:latin typeface="Arial" panose="020B0604020202020204" pitchFamily="34" charset="0"/>
                <a:cs typeface="Arial" panose="020B0604020202020204" pitchFamily="34" charset="0"/>
              </a:rPr>
              <a:t>provide most of the proteins needed in very early development, until the cellular blastoderm is formed</a:t>
            </a:r>
          </a:p>
          <a:p>
            <a:endParaRPr lang="en-US" dirty="0"/>
          </a:p>
          <a:p>
            <a:endParaRPr lang="en-US" sz="2400" dirty="0"/>
          </a:p>
          <a:p>
            <a:endParaRPr lang="en-US" dirty="0"/>
          </a:p>
        </p:txBody>
      </p:sp>
    </p:spTree>
    <p:extLst>
      <p:ext uri="{BB962C8B-B14F-4D97-AF65-F5344CB8AC3E}">
        <p14:creationId xmlns:p14="http://schemas.microsoft.com/office/powerpoint/2010/main" val="39750726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EF65-2C2D-4425-BF02-DE8EAF841F5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Segmentation Genes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86098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segmentation genes </a:t>
            </a:r>
            <a:r>
              <a:rPr lang="en-US" sz="2400" dirty="0">
                <a:latin typeface="Arial" panose="020B0604020202020204" pitchFamily="34" charset="0"/>
                <a:cs typeface="Arial" panose="020B0604020202020204" pitchFamily="34" charset="0"/>
              </a:rPr>
              <a:t>= direct the formation of the proper number of body segments</a:t>
            </a:r>
          </a:p>
          <a:p>
            <a:pPr lvl="1"/>
            <a:r>
              <a:rPr lang="en-US" sz="2400" dirty="0">
                <a:latin typeface="Arial" panose="020B0604020202020204" pitchFamily="34" charset="0"/>
                <a:cs typeface="Arial" panose="020B0604020202020204" pitchFamily="34" charset="0"/>
              </a:rPr>
              <a:t>transcribed after fertilization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subclasses of segmentation genes act successively: </a:t>
            </a:r>
          </a:p>
          <a:p>
            <a:pPr lvl="1"/>
            <a:r>
              <a:rPr lang="en-US" sz="2400" b="1" dirty="0">
                <a:latin typeface="Arial" panose="020B0604020202020204" pitchFamily="34" charset="0"/>
                <a:cs typeface="Arial" panose="020B0604020202020204" pitchFamily="34" charset="0"/>
              </a:rPr>
              <a:t>gap genes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divide the developing embryo into several broad regions</a:t>
            </a:r>
          </a:p>
          <a:p>
            <a:pPr lvl="1"/>
            <a:r>
              <a:rPr lang="en-US" sz="2400" b="1" dirty="0">
                <a:latin typeface="Arial" panose="020B0604020202020204" pitchFamily="34" charset="0"/>
                <a:cs typeface="Arial" panose="020B0604020202020204" pitchFamily="34" charset="0"/>
              </a:rPr>
              <a:t>pair-rule genes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segment polarity genes</a:t>
            </a:r>
            <a:r>
              <a:rPr lang="en-US" sz="2400" dirty="0">
                <a:latin typeface="Arial" panose="020B0604020202020204" pitchFamily="34" charset="0"/>
                <a:cs typeface="Arial" panose="020B0604020202020204" pitchFamily="34" charset="0"/>
              </a:rPr>
              <a:t> = define 14 stripes that become the 14 segments of an embryo</a:t>
            </a:r>
          </a:p>
          <a:p>
            <a:endParaRPr lang="en-US" dirty="0"/>
          </a:p>
        </p:txBody>
      </p:sp>
    </p:spTree>
    <p:extLst>
      <p:ext uri="{BB962C8B-B14F-4D97-AF65-F5344CB8AC3E}">
        <p14:creationId xmlns:p14="http://schemas.microsoft.com/office/powerpoint/2010/main" val="36979120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B473-16BB-4656-9940-0EF19BBFB78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Homeotic Genes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86098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homeotic genes </a:t>
            </a:r>
            <a:r>
              <a:rPr lang="en-US" sz="2400" dirty="0">
                <a:latin typeface="Arial" panose="020B0604020202020204" pitchFamily="34" charset="0"/>
                <a:cs typeface="Arial" panose="020B0604020202020204" pitchFamily="34" charset="0"/>
              </a:rPr>
              <a:t>= specify which organs and appendages will develop in particular body segments </a:t>
            </a:r>
          </a:p>
          <a:p>
            <a:pPr lvl="1"/>
            <a:r>
              <a:rPr lang="en-US" sz="2400" dirty="0">
                <a:latin typeface="Arial" panose="020B0604020202020204" pitchFamily="34" charset="0"/>
                <a:cs typeface="Arial" panose="020B0604020202020204" pitchFamily="34" charset="0"/>
              </a:rPr>
              <a:t>expressed after segmentation genes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dirty="0"/>
          </a:p>
        </p:txBody>
      </p:sp>
    </p:spTree>
    <p:extLst>
      <p:ext uri="{BB962C8B-B14F-4D97-AF65-F5344CB8AC3E}">
        <p14:creationId xmlns:p14="http://schemas.microsoft.com/office/powerpoint/2010/main" val="23579020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7AE3-188B-434A-8DB4-C815FDC97C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Distribution of Maternal Gene Product in a </a:t>
            </a:r>
            <a:r>
              <a:rPr lang="en-US" i="1" dirty="0">
                <a:solidFill>
                  <a:schemeClr val="tx1"/>
                </a:solidFill>
                <a:latin typeface="Arial" panose="020B0604020202020204" pitchFamily="34" charset="0"/>
                <a:cs typeface="Arial" panose="020B0604020202020204" pitchFamily="34" charset="0"/>
              </a:rPr>
              <a:t>Drosophila </a:t>
            </a:r>
            <a:r>
              <a:rPr lang="en-US" dirty="0">
                <a:solidFill>
                  <a:schemeClr val="tx1"/>
                </a:solidFill>
                <a:latin typeface="Arial" panose="020B0604020202020204" pitchFamily="34" charset="0"/>
                <a:cs typeface="Arial" panose="020B0604020202020204" pitchFamily="34" charset="0"/>
              </a:rPr>
              <a:t>Egg</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293331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different cells in the cellular blastoderm inherit different amounts of maternal mRNA  protein products</a:t>
            </a:r>
          </a:p>
          <a:p>
            <a:pPr lvl="1"/>
            <a:r>
              <a:rPr lang="en-US" sz="2400" dirty="0">
                <a:latin typeface="Arial" panose="020B0604020202020204" pitchFamily="34" charset="0"/>
                <a:cs typeface="Arial" panose="020B0604020202020204" pitchFamily="34" charset="0"/>
              </a:rPr>
              <a:t>sets cells on different developmental paths</a:t>
            </a:r>
          </a:p>
          <a:p>
            <a:endParaRPr lang="en-US" sz="2400" dirty="0">
              <a:latin typeface="Arial" panose="020B0604020202020204" pitchFamily="34" charset="0"/>
              <a:cs typeface="Arial" panose="020B0604020202020204" pitchFamily="34" charset="0"/>
            </a:endParaRPr>
          </a:p>
          <a:p>
            <a:pPr marL="50800" indent="0">
              <a:buNone/>
            </a:pPr>
            <a:endParaRPr lang="en-US" dirty="0"/>
          </a:p>
        </p:txBody>
      </p:sp>
      <p:pic>
        <p:nvPicPr>
          <p:cNvPr id="3" name="Picture 2" descr="Part a shows a micrograph of an immunologically stained egg at the top that is mostly gray but dark toward the upper left, indicating that the italicized bicoid (bcd) end italics gene product is mostly distributed along the anterior of the larva. A graph plots relative concentration of bicoid protein against distance from anterior end. The horizontal axis is labeled distance from anterior end (percent of egg length) and ranges from 0 to 100, labeled in increments of 50. The vertical axis is labeled relative concentration of Bicoid (B c d) protein and ranges from 0 to 100. The graph is labeled normal. The curve begins at (0, 100) and curves down quickly, then begins to level off at (50, 25) to end at (100, 0). The normal larva is shown at the bottom with clearly distinguishable anterior and posterior ends. It is divided into even segments and has a narrower left side and a more rounded right side. Part b shows a micrograph of an immunologically stained italicized bcd minus / bcd minus end italics egg. It is relatively evenly colored throughout. A graph plots relative concentration of bicoid protein against distance from anterior end. The horizontal axis is labeled distance from anterior end (percent of egg length) and ranges from 0 to 100, labeled in increments of 50. The vertical axis is labeled relative concentration of Bicoid (B c d) protein and ranges from 0 to 100. The graph is labeled normal. The curve begins at (0, 0) and runs horizontally across the graph. The picture of a larva is labeled double-posterior larva. It is rounded on both ends. All data are approximate.">
            <a:extLst>
              <a:ext uri="{FF2B5EF4-FFF2-40B4-BE49-F238E27FC236}">
                <a16:creationId xmlns:a16="http://schemas.microsoft.com/office/drawing/2014/main" id="{534F6F14-47B4-AD4B-A10D-BD18201E6BB0}"/>
              </a:ext>
            </a:extLst>
          </p:cNvPr>
          <p:cNvPicPr>
            <a:picLocks noChangeAspect="1"/>
          </p:cNvPicPr>
          <p:nvPr/>
        </p:nvPicPr>
        <p:blipFill>
          <a:blip r:embed="rId3"/>
          <a:stretch>
            <a:fillRect/>
          </a:stretch>
        </p:blipFill>
        <p:spPr>
          <a:xfrm>
            <a:off x="3733800" y="1524000"/>
            <a:ext cx="4921250" cy="4940069"/>
          </a:xfrm>
          <a:prstGeom prst="rect">
            <a:avLst/>
          </a:prstGeom>
        </p:spPr>
      </p:pic>
    </p:spTree>
    <p:extLst>
      <p:ext uri="{BB962C8B-B14F-4D97-AF65-F5344CB8AC3E}">
        <p14:creationId xmlns:p14="http://schemas.microsoft.com/office/powerpoint/2010/main" val="390074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D1E86-85A1-44E9-AB58-7D6371612D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Known Functions of </a:t>
            </a:r>
            <a:r>
              <a:rPr lang="en-US" dirty="0" err="1">
                <a:solidFill>
                  <a:schemeClr val="tx1"/>
                </a:solidFill>
                <a:latin typeface="Arial" panose="020B0604020202020204" pitchFamily="34" charset="0"/>
                <a:cs typeface="Arial" panose="020B0604020202020204" pitchFamily="34" charset="0"/>
              </a:rPr>
              <a:t>IncRNAs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0"/>
            <a:ext cx="8496300" cy="380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known functions of functions of </a:t>
            </a:r>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include:</a:t>
            </a:r>
          </a:p>
          <a:p>
            <a:pPr lvl="1"/>
            <a:r>
              <a:rPr lang="en-US" sz="2400" dirty="0">
                <a:latin typeface="Arial" panose="020B0604020202020204" pitchFamily="34" charset="0"/>
                <a:cs typeface="Arial" panose="020B0604020202020204" pitchFamily="34" charset="0"/>
              </a:rPr>
              <a:t>regulation of nucleosome positioning and chromatin structure</a:t>
            </a:r>
          </a:p>
          <a:p>
            <a:pPr lvl="1"/>
            <a:r>
              <a:rPr lang="en-US" sz="2400" dirty="0">
                <a:latin typeface="Arial" panose="020B0604020202020204" pitchFamily="34" charset="0"/>
                <a:cs typeface="Arial" panose="020B0604020202020204" pitchFamily="34" charset="0"/>
              </a:rPr>
              <a:t>control of DNA methylation and posttranscriptional histone modifications</a:t>
            </a:r>
          </a:p>
          <a:p>
            <a:pPr lvl="1"/>
            <a:r>
              <a:rPr lang="en-US" sz="2400" dirty="0">
                <a:latin typeface="Arial" panose="020B0604020202020204" pitchFamily="34" charset="0"/>
                <a:cs typeface="Arial" panose="020B0604020202020204" pitchFamily="34" charset="0"/>
              </a:rPr>
              <a:t>transcriptional gene silencing</a:t>
            </a:r>
          </a:p>
          <a:p>
            <a:pPr lvl="1"/>
            <a:r>
              <a:rPr lang="en-US" sz="2400" dirty="0">
                <a:latin typeface="Arial" panose="020B0604020202020204" pitchFamily="34" charset="0"/>
                <a:cs typeface="Arial" panose="020B0604020202020204" pitchFamily="34" charset="0"/>
              </a:rPr>
              <a:t>multiple roles in transcriptional activation and repression</a:t>
            </a:r>
          </a:p>
        </p:txBody>
      </p:sp>
    </p:spTree>
    <p:extLst>
      <p:ext uri="{BB962C8B-B14F-4D97-AF65-F5344CB8AC3E}">
        <p14:creationId xmlns:p14="http://schemas.microsoft.com/office/powerpoint/2010/main" val="21168100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922F-B70B-4478-BD29-C3C0B102A3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Bicoid Protein</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38220" y="1524000"/>
            <a:ext cx="866756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Bicoid protein = a major anterior morphogen</a:t>
            </a:r>
          </a:p>
          <a:p>
            <a:pPr lvl="1"/>
            <a:r>
              <a:rPr lang="en-US" sz="2400" dirty="0">
                <a:latin typeface="Arial" panose="020B0604020202020204" pitchFamily="34" charset="0"/>
                <a:cs typeface="Arial" panose="020B0604020202020204" pitchFamily="34" charset="0"/>
              </a:rPr>
              <a:t>contains a homeodomain encoded by a homeobox gene sequence motif</a:t>
            </a:r>
          </a:p>
          <a:p>
            <a:pPr lvl="1"/>
            <a:r>
              <a:rPr lang="en-US" sz="2400" dirty="0">
                <a:latin typeface="Arial" panose="020B0604020202020204" pitchFamily="34" charset="0"/>
                <a:cs typeface="Arial" panose="020B0604020202020204" pitchFamily="34" charset="0"/>
              </a:rPr>
              <a:t>acts as a transcription factor and translational repressor</a:t>
            </a:r>
          </a:p>
          <a:p>
            <a:endParaRPr lang="en-US" sz="2400" dirty="0">
              <a:latin typeface="Arial" panose="020B0604020202020204" pitchFamily="34" charset="0"/>
              <a:cs typeface="Arial" panose="020B0604020202020204" pitchFamily="34" charset="0"/>
            </a:endParaRPr>
          </a:p>
          <a:p>
            <a:r>
              <a:rPr lang="en-US" sz="2400" i="1" dirty="0" err="1">
                <a:latin typeface="Arial" panose="020B0604020202020204" pitchFamily="34" charset="0"/>
                <a:cs typeface="Arial" panose="020B0604020202020204" pitchFamily="34" charset="0"/>
              </a:rPr>
              <a:t>bicoid</a:t>
            </a:r>
            <a:r>
              <a:rPr lang="en-US" sz="2400" dirty="0">
                <a:latin typeface="Arial" panose="020B0604020202020204" pitchFamily="34" charset="0"/>
                <a:cs typeface="Arial" panose="020B0604020202020204" pitchFamily="34" charset="0"/>
              </a:rPr>
              <a:t> mRNA is synthesized by nurse cells and deposited in the unfertilized egg near its anterior pole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Bicoid diffuses through the cell to create a concentration gradient radiating out from the anterior pole </a:t>
            </a:r>
          </a:p>
          <a:p>
            <a:pPr marL="50800" indent="0">
              <a:buNone/>
            </a:pPr>
            <a:endParaRPr lang="en-US" dirty="0"/>
          </a:p>
        </p:txBody>
      </p:sp>
    </p:spTree>
    <p:extLst>
      <p:ext uri="{BB962C8B-B14F-4D97-AF65-F5344CB8AC3E}">
        <p14:creationId xmlns:p14="http://schemas.microsoft.com/office/powerpoint/2010/main" val="1029308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4127-E6CF-431D-B5F1-53DF94D93596}"/>
              </a:ext>
            </a:extLst>
          </p:cNvPr>
          <p:cNvSpPr>
            <a:spLocks noGrp="1"/>
          </p:cNvSpPr>
          <p:nvPr>
            <p:ph type="title"/>
          </p:nvPr>
        </p:nvSpPr>
        <p:spPr/>
        <p:txBody>
          <a:bodyPr/>
          <a:lstStyle/>
          <a:p>
            <a:r>
              <a:rPr lang="en-US" i="1" dirty="0">
                <a:solidFill>
                  <a:schemeClr val="tx1"/>
                </a:solidFill>
                <a:latin typeface="Arial" panose="020B0604020202020204" pitchFamily="34" charset="0"/>
                <a:cs typeface="Arial" panose="020B0604020202020204" pitchFamily="34" charset="0"/>
              </a:rPr>
              <a:t>Hox </a:t>
            </a:r>
            <a:r>
              <a:rPr lang="en-US" dirty="0">
                <a:solidFill>
                  <a:schemeClr val="tx1"/>
                </a:solidFill>
                <a:latin typeface="Arial" panose="020B0604020202020204" pitchFamily="34" charset="0"/>
                <a:cs typeface="Arial" panose="020B0604020202020204" pitchFamily="34" charset="0"/>
              </a:rPr>
              <a:t>Gene Clusters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38220" y="1524000"/>
            <a:ext cx="47817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i="1" dirty="0">
                <a:latin typeface="Arial" panose="020B0604020202020204" pitchFamily="34" charset="0"/>
                <a:cs typeface="Arial" panose="020B0604020202020204" pitchFamily="34" charset="0"/>
              </a:rPr>
              <a:t>Hox</a:t>
            </a:r>
            <a:r>
              <a:rPr lang="en-US" sz="2400"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genes </a:t>
            </a:r>
            <a:r>
              <a:rPr lang="en-US" sz="2400" dirty="0">
                <a:latin typeface="Arial" panose="020B0604020202020204" pitchFamily="34" charset="0"/>
                <a:cs typeface="Arial" panose="020B0604020202020204" pitchFamily="34" charset="0"/>
              </a:rPr>
              <a:t>= responsible for the development of structures in a defined part of the body </a:t>
            </a:r>
          </a:p>
          <a:p>
            <a:pPr lvl="1"/>
            <a:r>
              <a:rPr lang="en-US" sz="2400" i="1" dirty="0">
                <a:latin typeface="Arial" panose="020B0604020202020204" pitchFamily="34" charset="0"/>
                <a:cs typeface="Arial" panose="020B0604020202020204" pitchFamily="34" charset="0"/>
              </a:rPr>
              <a:t>Drosophila </a:t>
            </a:r>
            <a:r>
              <a:rPr lang="en-US" sz="2400" dirty="0">
                <a:latin typeface="Arial" panose="020B0604020202020204" pitchFamily="34" charset="0"/>
                <a:cs typeface="Arial" panose="020B0604020202020204" pitchFamily="34" charset="0"/>
              </a:rPr>
              <a:t>has one </a:t>
            </a:r>
            <a:r>
              <a:rPr lang="en-US" sz="2400" i="1" dirty="0">
                <a:latin typeface="Arial" panose="020B0604020202020204" pitchFamily="34" charset="0"/>
                <a:cs typeface="Arial" panose="020B0604020202020204" pitchFamily="34" charset="0"/>
              </a:rPr>
              <a:t>Hox </a:t>
            </a:r>
            <a:r>
              <a:rPr lang="en-US" sz="2400" dirty="0">
                <a:latin typeface="Arial" panose="020B0604020202020204" pitchFamily="34" charset="0"/>
                <a:cs typeface="Arial" panose="020B0604020202020204" pitchFamily="34" charset="0"/>
              </a:rPr>
              <a:t>gene cluster</a:t>
            </a:r>
          </a:p>
          <a:p>
            <a:pPr lvl="1"/>
            <a:r>
              <a:rPr lang="en-US" sz="2400" dirty="0">
                <a:latin typeface="Arial" panose="020B0604020202020204" pitchFamily="34" charset="0"/>
                <a:cs typeface="Arial" panose="020B0604020202020204" pitchFamily="34" charset="0"/>
              </a:rPr>
              <a:t>humans have four </a:t>
            </a:r>
          </a:p>
          <a:p>
            <a:pPr lvl="1"/>
            <a:endParaRPr lang="en-US" sz="2000" dirty="0">
              <a:latin typeface="Arial" panose="020B0604020202020204" pitchFamily="34" charset="0"/>
              <a:cs typeface="Arial" panose="020B0604020202020204" pitchFamily="34" charset="0"/>
            </a:endParaRPr>
          </a:p>
        </p:txBody>
      </p:sp>
      <p:pic>
        <p:nvPicPr>
          <p:cNvPr id="3" name="Picture 2" descr="A two-part figure shows the italicized Hox end italics genes in a fruit fly in part a and compares italicized Hox end italics gene clusters in fruit flies and humans in part b.">
            <a:extLst>
              <a:ext uri="{FF2B5EF4-FFF2-40B4-BE49-F238E27FC236}">
                <a16:creationId xmlns:a16="http://schemas.microsoft.com/office/drawing/2014/main" id="{4FCC2C77-FE0B-5E4A-9D3C-9D0A8123A792}"/>
              </a:ext>
            </a:extLst>
          </p:cNvPr>
          <p:cNvPicPr>
            <a:picLocks noChangeAspect="1"/>
          </p:cNvPicPr>
          <p:nvPr/>
        </p:nvPicPr>
        <p:blipFill>
          <a:blip r:embed="rId3"/>
          <a:stretch>
            <a:fillRect/>
          </a:stretch>
        </p:blipFill>
        <p:spPr>
          <a:xfrm>
            <a:off x="5659170" y="1524000"/>
            <a:ext cx="3035523" cy="4953000"/>
          </a:xfrm>
          <a:prstGeom prst="rect">
            <a:avLst/>
          </a:prstGeom>
        </p:spPr>
      </p:pic>
    </p:spTree>
    <p:extLst>
      <p:ext uri="{BB962C8B-B14F-4D97-AF65-F5344CB8AC3E}">
        <p14:creationId xmlns:p14="http://schemas.microsoft.com/office/powerpoint/2010/main" val="3699723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482" y="28575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62FCBB7-4F62-47BE-8087-FB52D99D329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77504667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58DD-A7E9-432C-9A0E-E524AB5A29A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Repression Regulates Developmental Pathways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73034" y="1676400"/>
            <a:ext cx="85247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mRNAs are deposited in the egg long before translation is required</a:t>
            </a:r>
          </a:p>
          <a:p>
            <a:pPr lvl="1"/>
            <a:r>
              <a:rPr lang="en-US" sz="2400" dirty="0">
                <a:latin typeface="Arial" panose="020B0604020202020204" pitchFamily="34" charset="0"/>
                <a:cs typeface="Arial" panose="020B0604020202020204" pitchFamily="34" charset="0"/>
              </a:rPr>
              <a:t>translational repression helps regulate developmental pathways</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46902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6BF0-7F67-42B3-842C-2E910269A3E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Stem Cells Have Developmental Potential That Can Be Controlled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stem cells </a:t>
            </a:r>
            <a:r>
              <a:rPr lang="en-US" altLang="en-US" sz="2400" dirty="0">
                <a:latin typeface="Arial" panose="020B0604020202020204" pitchFamily="34" charset="0"/>
                <a:cs typeface="Arial" panose="020B0604020202020204" pitchFamily="34" charset="0"/>
              </a:rPr>
              <a:t>= cells that can </a:t>
            </a:r>
            <a:r>
              <a:rPr lang="en-US" sz="2400" dirty="0">
                <a:latin typeface="Arial" panose="020B0604020202020204" pitchFamily="34" charset="0"/>
                <a:cs typeface="Arial" panose="020B0604020202020204" pitchFamily="34" charset="0"/>
              </a:rPr>
              <a:t>differentiate into various tissues </a:t>
            </a:r>
          </a:p>
          <a:p>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totipotent cells </a:t>
            </a:r>
            <a:r>
              <a:rPr lang="en-US" altLang="en-US" sz="2400" dirty="0">
                <a:latin typeface="Arial" panose="020B0604020202020204" pitchFamily="34" charset="0"/>
                <a:cs typeface="Arial" panose="020B0604020202020204" pitchFamily="34" charset="0"/>
              </a:rPr>
              <a:t>= cells that can differentiate into any tissue or a complete organism </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pluripotent cells </a:t>
            </a:r>
            <a:r>
              <a:rPr lang="en-US" altLang="en-US" sz="2400" dirty="0">
                <a:latin typeface="Arial" panose="020B0604020202020204" pitchFamily="34" charset="0"/>
                <a:cs typeface="Arial" panose="020B0604020202020204" pitchFamily="34" charset="0"/>
              </a:rPr>
              <a:t>= cells that can give rise to cells of all three germ layers and many tissue types</a:t>
            </a:r>
          </a:p>
          <a:p>
            <a:pPr lvl="1"/>
            <a:r>
              <a:rPr lang="en-US" altLang="en-US" sz="2400" dirty="0">
                <a:latin typeface="Arial" panose="020B0604020202020204" pitchFamily="34" charset="0"/>
                <a:cs typeface="Arial" panose="020B0604020202020204" pitchFamily="34" charset="0"/>
              </a:rPr>
              <a:t>cannot differentiate into a complete organism </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unipotent cells </a:t>
            </a:r>
            <a:r>
              <a:rPr lang="en-US" altLang="en-US" sz="2400" dirty="0">
                <a:latin typeface="Arial" panose="020B0604020202020204" pitchFamily="34" charset="0"/>
                <a:cs typeface="Arial" panose="020B0604020202020204" pitchFamily="34" charset="0"/>
              </a:rPr>
              <a:t>= cells that can develop into only one type of cell and/or tissue</a:t>
            </a:r>
          </a:p>
          <a:p>
            <a:endParaRPr lang="en-US" altLang="en-US" sz="2000" dirty="0">
              <a:latin typeface="Arial" panose="020B0604020202020204" pitchFamily="34" charset="0"/>
              <a:cs typeface="Arial" panose="020B0604020202020204" pitchFamily="34" charset="0"/>
            </a:endParaRPr>
          </a:p>
          <a:p>
            <a:pPr lvl="1"/>
            <a:endParaRPr lang="en-US" alt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104253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CE23-5D4A-4F0E-9060-39DA20FF4F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Development Potential of Stem Cells</a:t>
            </a:r>
            <a:endParaRPr lang="en-AU" dirty="0"/>
          </a:p>
        </p:txBody>
      </p:sp>
      <p:pic>
        <p:nvPicPr>
          <p:cNvPr id="3" name="Picture 2" descr="An oval peach-colored oocyte is shown with a darker circle inside representing the nucleus. A purple sperm is shown above with an oval head touching the oocyte and a tail extending up above. An arrow points downward to a morula consisting of four similar cells. This is labeled totipotent. An arrow points down to a blastocyst, shown as an outer ring of cells with a clump of similar peach cells at the bottom center. An arrow points down to show three of these small, similar cells. These are labeled pluripotent. Three arrows point down from these cells. The left-hand arrow points down to a human with the circulatory system highlighted with the heading, circulatory system. The central arrow points down to a human with the nervous system highlighted with the heading, nervous system. The right-hand arrow points down to a human with the immune system, including the lymphatic vessels, highlighted with the heading, immune system.">
            <a:extLst>
              <a:ext uri="{FF2B5EF4-FFF2-40B4-BE49-F238E27FC236}">
                <a16:creationId xmlns:a16="http://schemas.microsoft.com/office/drawing/2014/main" id="{C6AE105A-3CF1-3D4F-BC6F-4D969C8A900D}"/>
              </a:ext>
            </a:extLst>
          </p:cNvPr>
          <p:cNvPicPr>
            <a:picLocks noChangeAspect="1"/>
          </p:cNvPicPr>
          <p:nvPr/>
        </p:nvPicPr>
        <p:blipFill>
          <a:blip r:embed="rId3"/>
          <a:stretch>
            <a:fillRect/>
          </a:stretch>
        </p:blipFill>
        <p:spPr>
          <a:xfrm>
            <a:off x="3429000" y="1305059"/>
            <a:ext cx="2480471" cy="5211828"/>
          </a:xfrm>
          <a:prstGeom prst="rect">
            <a:avLst/>
          </a:prstGeom>
        </p:spPr>
      </p:pic>
    </p:spTree>
    <p:extLst>
      <p:ext uri="{BB962C8B-B14F-4D97-AF65-F5344CB8AC3E}">
        <p14:creationId xmlns:p14="http://schemas.microsoft.com/office/powerpoint/2010/main" val="31310942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B13E-F103-47BB-87DC-F433F7C69A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Stem Cell Proliferation Versus Differentiation and Development</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73034" y="1676400"/>
            <a:ext cx="3885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stem cells have two functions: </a:t>
            </a:r>
          </a:p>
          <a:p>
            <a:pPr lvl="1"/>
            <a:r>
              <a:rPr lang="en-US" sz="2400" dirty="0">
                <a:latin typeface="Arial" panose="020B0604020202020204" pitchFamily="34" charset="0"/>
                <a:cs typeface="Arial" panose="020B0604020202020204" pitchFamily="34" charset="0"/>
              </a:rPr>
              <a:t>replenishing themselves </a:t>
            </a:r>
          </a:p>
          <a:p>
            <a:pPr lvl="1"/>
            <a:r>
              <a:rPr lang="en-US" sz="2400" dirty="0">
                <a:latin typeface="Arial" panose="020B0604020202020204" pitchFamily="34" charset="0"/>
                <a:cs typeface="Arial" panose="020B0604020202020204" pitchFamily="34" charset="0"/>
              </a:rPr>
              <a:t>providing cells that can differentiate</a:t>
            </a:r>
          </a:p>
        </p:txBody>
      </p:sp>
      <p:pic>
        <p:nvPicPr>
          <p:cNvPr id="3" name="Picture 2" descr="Part a shows three similar peach cells each with a visible purple nucleus. An arrow labeled self-renewal points left to three similar cells. An arrow labeled differentiation points right to three similarly-shaped blue cells. Three peach cells are shown below with each one producing two daughter cells, one identical to itself and one that is blue. Accompanying text reads, equal. Three peach cells are shown below with the left-hand cell producing two identical peach cells and the right-hand two cells each producing two blue cells. This is labeled sectional. Three peach cells are shown below with the left-hand cell producing two peach cells, the center cell producing one peach cell and one blue cell, and the right-hand cell producing two blue cells. This is labeled gradient. ">
            <a:extLst>
              <a:ext uri="{FF2B5EF4-FFF2-40B4-BE49-F238E27FC236}">
                <a16:creationId xmlns:a16="http://schemas.microsoft.com/office/drawing/2014/main" id="{A147FA05-AF10-C640-B09C-56D635EB7889}"/>
              </a:ext>
            </a:extLst>
          </p:cNvPr>
          <p:cNvPicPr>
            <a:picLocks noChangeAspect="1"/>
          </p:cNvPicPr>
          <p:nvPr/>
        </p:nvPicPr>
        <p:blipFill>
          <a:blip r:embed="rId3"/>
          <a:stretch>
            <a:fillRect/>
          </a:stretch>
        </p:blipFill>
        <p:spPr>
          <a:xfrm>
            <a:off x="4363313" y="1676400"/>
            <a:ext cx="3845398" cy="4798765"/>
          </a:xfrm>
          <a:prstGeom prst="rect">
            <a:avLst/>
          </a:prstGeom>
        </p:spPr>
      </p:pic>
    </p:spTree>
    <p:extLst>
      <p:ext uri="{BB962C8B-B14F-4D97-AF65-F5344CB8AC3E}">
        <p14:creationId xmlns:p14="http://schemas.microsoft.com/office/powerpoint/2010/main" val="1999113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0207-5335-48DB-8C68-CC413779BB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Embryonic and Adult Stem Cells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73034" y="1676400"/>
            <a:ext cx="85247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embryonic stem cells </a:t>
            </a:r>
            <a:r>
              <a:rPr lang="en-US" sz="2400" dirty="0">
                <a:latin typeface="Arial" panose="020B0604020202020204" pitchFamily="34" charset="0"/>
                <a:cs typeface="Arial" panose="020B0604020202020204" pitchFamily="34" charset="0"/>
              </a:rPr>
              <a:t>= pluripotent cells of the blastocyst</a:t>
            </a:r>
          </a:p>
          <a:p>
            <a:pPr lvl="1"/>
            <a:r>
              <a:rPr lang="en-US" sz="2400" dirty="0">
                <a:latin typeface="Arial" panose="020B0604020202020204" pitchFamily="34" charset="0"/>
                <a:cs typeface="Arial" panose="020B0604020202020204" pitchFamily="34" charset="0"/>
              </a:rPr>
              <a:t>used in embryonic stem cell research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adult stem cells </a:t>
            </a:r>
            <a:r>
              <a:rPr lang="en-US" sz="2400" dirty="0">
                <a:latin typeface="Arial" panose="020B0604020202020204" pitchFamily="34" charset="0"/>
                <a:cs typeface="Arial" panose="020B0604020202020204" pitchFamily="34" charset="0"/>
              </a:rPr>
              <a:t>= have more limited potential than embryonic stem cells </a:t>
            </a:r>
          </a:p>
          <a:p>
            <a:pPr lvl="1"/>
            <a:r>
              <a:rPr lang="en-US" sz="2400" dirty="0">
                <a:latin typeface="Arial" panose="020B0604020202020204" pitchFamily="34" charset="0"/>
                <a:cs typeface="Arial" panose="020B0604020202020204" pitchFamily="34" charset="0"/>
              </a:rPr>
              <a:t>considered</a:t>
            </a:r>
            <a:r>
              <a:rPr lang="en-US" sz="2400" b="1" dirty="0">
                <a:latin typeface="Arial" panose="020B0604020202020204" pitchFamily="34" charset="0"/>
                <a:cs typeface="Arial" panose="020B0604020202020204" pitchFamily="34" charset="0"/>
              </a:rPr>
              <a:t> multipotent </a:t>
            </a:r>
          </a:p>
          <a:p>
            <a:pPr lvl="1"/>
            <a:r>
              <a:rPr lang="en-US" sz="2400" dirty="0">
                <a:latin typeface="Arial" panose="020B0604020202020204" pitchFamily="34" charset="0"/>
                <a:cs typeface="Arial" panose="020B0604020202020204" pitchFamily="34" charset="0"/>
              </a:rPr>
              <a:t>have a </a:t>
            </a:r>
            <a:r>
              <a:rPr lang="en-US" sz="2400" b="1" dirty="0">
                <a:latin typeface="Arial" panose="020B0604020202020204" pitchFamily="34" charset="0"/>
                <a:cs typeface="Arial" panose="020B0604020202020204" pitchFamily="34" charset="0"/>
              </a:rPr>
              <a:t>niche</a:t>
            </a:r>
            <a:r>
              <a:rPr lang="en-US" sz="2400" dirty="0">
                <a:latin typeface="Arial" panose="020B0604020202020204" pitchFamily="34" charset="0"/>
                <a:cs typeface="Arial" panose="020B0604020202020204" pitchFamily="34" charset="0"/>
              </a:rPr>
              <a:t>, a microenvironment that promotes stem cell maintenance while allowing differentiation of some daughter cells</a:t>
            </a:r>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711408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DA203-3705-46A5-96E5-FFF6017F68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Adult Stem Cells Have a Niche</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309610" y="1531937"/>
            <a:ext cx="3710890"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niche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microenvironment that promotes stem cell maintenance while allowing differentiation of some daughter cells</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signaling from neighboring cells maintains the stem cell lineage </a:t>
            </a:r>
          </a:p>
        </p:txBody>
      </p:sp>
      <p:pic>
        <p:nvPicPr>
          <p:cNvPr id="3" name="Picture 2" descr="Part b shows a dividing stem cell as two similar peach cells that are flattened where they meet in the center as they separate. To the left, a purple distal tip cell is shown with three dashed arrows pointing into the left-hand stem cell. An arrow points downward and branches into two halves. The left-hand product is a distal tip cell adjacent to a stem cell like the ones shown above. The right-hand product is a blue differentiated cell.">
            <a:extLst>
              <a:ext uri="{FF2B5EF4-FFF2-40B4-BE49-F238E27FC236}">
                <a16:creationId xmlns:a16="http://schemas.microsoft.com/office/drawing/2014/main" id="{5FE728DE-4EF4-5F4E-9162-8A174BE3CA2A}"/>
              </a:ext>
            </a:extLst>
          </p:cNvPr>
          <p:cNvPicPr>
            <a:picLocks noChangeAspect="1"/>
          </p:cNvPicPr>
          <p:nvPr/>
        </p:nvPicPr>
        <p:blipFill>
          <a:blip r:embed="rId3"/>
          <a:stretch>
            <a:fillRect/>
          </a:stretch>
        </p:blipFill>
        <p:spPr>
          <a:xfrm>
            <a:off x="4122995" y="1939573"/>
            <a:ext cx="4711395" cy="2978854"/>
          </a:xfrm>
          <a:prstGeom prst="rect">
            <a:avLst/>
          </a:prstGeom>
        </p:spPr>
      </p:pic>
    </p:spTree>
    <p:extLst>
      <p:ext uri="{BB962C8B-B14F-4D97-AF65-F5344CB8AC3E}">
        <p14:creationId xmlns:p14="http://schemas.microsoft.com/office/powerpoint/2010/main" val="1270438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4AA71-5DAA-4C7C-8601-21C8CEBEF51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Specificity Factors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371600"/>
            <a:ext cx="84963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specificity factor = amino acid sequence that mediates promoter recognition and binding</a:t>
            </a:r>
          </a:p>
          <a:p>
            <a:pPr lvl="1"/>
            <a:r>
              <a:rPr lang="en-US" sz="2400" dirty="0">
                <a:latin typeface="Arial" panose="020B0604020202020204" pitchFamily="34" charset="0"/>
                <a:cs typeface="Arial" panose="020B0604020202020204" pitchFamily="34" charset="0"/>
              </a:rPr>
              <a:t>example: the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of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RNA polymerase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promoters are recognized by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a:t>
            </a:r>
            <a:endParaRPr lang="en-US" sz="2400" baseline="30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 </a:t>
            </a:r>
            <a:r>
              <a:rPr lang="en-US" sz="2400" dirty="0">
                <a:latin typeface="Arial" panose="020B0604020202020204" pitchFamily="34" charset="0"/>
                <a:cs typeface="Arial" panose="020B0604020202020204" pitchFamily="34" charset="0"/>
              </a:rPr>
              <a:t>is replaced by </a:t>
            </a:r>
            <a:r>
              <a:rPr lang="el-GR" sz="2400" i="1" dirty="0">
                <a:latin typeface="Arial" panose="020B0604020202020204" pitchFamily="34" charset="0"/>
                <a:cs typeface="Arial" panose="020B0604020202020204" pitchFamily="34" charset="0"/>
              </a:rPr>
              <a:t>σ</a:t>
            </a:r>
            <a:r>
              <a:rPr lang="en-US" sz="2400" baseline="30000" dirty="0">
                <a:latin typeface="Arial" panose="020B0604020202020204" pitchFamily="34" charset="0"/>
                <a:cs typeface="Arial" panose="020B0604020202020204" pitchFamily="34" charset="0"/>
              </a:rPr>
              <a:t>32</a:t>
            </a:r>
            <a:r>
              <a:rPr lang="el-GR"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under conditions of heat stress</a:t>
            </a:r>
          </a:p>
          <a:p>
            <a:pPr lvl="1"/>
            <a:r>
              <a:rPr lang="en-US" sz="2400" dirty="0">
                <a:latin typeface="Arial" panose="020B0604020202020204" pitchFamily="34" charset="0"/>
                <a:cs typeface="Arial" panose="020B0604020202020204" pitchFamily="34" charset="0"/>
              </a:rPr>
              <a:t>directs RNA polymerase to a specialized set of promoters with a different consensus sequence</a:t>
            </a:r>
          </a:p>
          <a:p>
            <a:pPr lvl="1"/>
            <a:r>
              <a:rPr lang="en-US" sz="2400" dirty="0">
                <a:latin typeface="Arial" panose="020B0604020202020204" pitchFamily="34" charset="0"/>
                <a:cs typeface="Arial" panose="020B0604020202020204" pitchFamily="34" charset="0"/>
              </a:rPr>
              <a:t>causes expression of genes involved in the heat shock response </a:t>
            </a:r>
          </a:p>
        </p:txBody>
      </p:sp>
    </p:spTree>
    <p:extLst>
      <p:ext uri="{BB962C8B-B14F-4D97-AF65-F5344CB8AC3E}">
        <p14:creationId xmlns:p14="http://schemas.microsoft.com/office/powerpoint/2010/main" val="2744244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DD10-DF2F-4C6F-A7E5-D717FD06AD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When Bacteria Are Subjected to Heat Stress, </a:t>
            </a:r>
            <a:r>
              <a:rPr lang="el-GR" i="1" dirty="0">
                <a:solidFill>
                  <a:schemeClr val="tx1"/>
                </a:solidFill>
                <a:latin typeface="Arial" panose="020B0604020202020204" pitchFamily="34" charset="0"/>
                <a:cs typeface="Arial" panose="020B0604020202020204" pitchFamily="34" charset="0"/>
              </a:rPr>
              <a:t>σ</a:t>
            </a:r>
            <a:r>
              <a:rPr lang="en-US" baseline="30000" dirty="0">
                <a:solidFill>
                  <a:schemeClr val="tx1"/>
                </a:solidFill>
                <a:latin typeface="Arial" panose="020B0604020202020204" pitchFamily="34" charset="0"/>
                <a:cs typeface="Arial" panose="020B0604020202020204" pitchFamily="34" charset="0"/>
              </a:rPr>
              <a:t>32 </a:t>
            </a:r>
            <a:r>
              <a:rPr lang="en-US" dirty="0">
                <a:solidFill>
                  <a:schemeClr val="tx1"/>
                </a:solidFill>
                <a:latin typeface="Arial" panose="020B0604020202020204" pitchFamily="34" charset="0"/>
                <a:cs typeface="Arial" panose="020B0604020202020204" pitchFamily="34" charset="0"/>
              </a:rPr>
              <a:t>Replaces </a:t>
            </a:r>
            <a:r>
              <a:rPr lang="el-GR" i="1" dirty="0">
                <a:solidFill>
                  <a:schemeClr val="tx1"/>
                </a:solidFill>
                <a:latin typeface="Arial" panose="020B0604020202020204" pitchFamily="34" charset="0"/>
                <a:cs typeface="Arial" panose="020B0604020202020204" pitchFamily="34" charset="0"/>
              </a:rPr>
              <a:t>σ</a:t>
            </a:r>
            <a:r>
              <a:rPr lang="el-GR" baseline="30000" dirty="0">
                <a:solidFill>
                  <a:schemeClr val="tx1"/>
                </a:solidFill>
                <a:latin typeface="Arial" panose="020B0604020202020204" pitchFamily="34" charset="0"/>
                <a:cs typeface="Arial" panose="020B0604020202020204" pitchFamily="34" charset="0"/>
              </a:rPr>
              <a:t>70</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943100"/>
            <a:ext cx="84963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 </a:t>
            </a:r>
            <a:r>
              <a:rPr lang="en-US" sz="2400" dirty="0">
                <a:latin typeface="Arial" panose="020B0604020202020204" pitchFamily="34" charset="0"/>
                <a:cs typeface="Arial" panose="020B0604020202020204" pitchFamily="34" charset="0"/>
              </a:rPr>
              <a:t>is replaced by </a:t>
            </a:r>
            <a:r>
              <a:rPr lang="el-GR" sz="2400" i="1" dirty="0">
                <a:latin typeface="Arial" panose="020B0604020202020204" pitchFamily="34" charset="0"/>
                <a:cs typeface="Arial" panose="020B0604020202020204" pitchFamily="34" charset="0"/>
              </a:rPr>
              <a:t>σ</a:t>
            </a:r>
            <a:r>
              <a:rPr lang="en-US" sz="2400" baseline="30000" dirty="0">
                <a:latin typeface="Arial" panose="020B0604020202020204" pitchFamily="34" charset="0"/>
                <a:cs typeface="Arial" panose="020B0604020202020204" pitchFamily="34" charset="0"/>
              </a:rPr>
              <a:t>32</a:t>
            </a:r>
            <a:r>
              <a:rPr lang="el-GR"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under conditions of heat stress</a:t>
            </a:r>
          </a:p>
          <a:p>
            <a:pPr lvl="1"/>
            <a:r>
              <a:rPr lang="en-US" sz="2400" dirty="0">
                <a:latin typeface="Arial" panose="020B0604020202020204" pitchFamily="34" charset="0"/>
                <a:cs typeface="Arial" panose="020B0604020202020204" pitchFamily="34" charset="0"/>
              </a:rPr>
              <a:t>directs RNA polymerase to a specialized set of promoters with a different consensus sequence</a:t>
            </a:r>
          </a:p>
          <a:p>
            <a:pPr lvl="1"/>
            <a:r>
              <a:rPr lang="en-US" sz="2400" dirty="0">
                <a:latin typeface="Arial" panose="020B0604020202020204" pitchFamily="34" charset="0"/>
                <a:cs typeface="Arial" panose="020B0604020202020204" pitchFamily="34" charset="0"/>
              </a:rPr>
              <a:t>causes expression of genes involved in the heat shock response </a:t>
            </a:r>
          </a:p>
        </p:txBody>
      </p:sp>
      <p:pic>
        <p:nvPicPr>
          <p:cNvPr id="3" name="Picture 2" descr="A horizontal strand is labeled D N A 5 prime on the left end. From left to right, it has a short blue region, a purple region containing the letters T N T C N C C C T T G A A, a blue region labeled N subscript 13 to 15 end subscript, a purple region containing the letters C C C C A T T T A, a blue region labeled N subscript 7 end subscript, a long yellow region, and then a short blue region. A vertical line at the boundary between the blue region labeled N subscript 7 end subscript and the yellow region joins a horizontal arrow pointing to the right and this is labeled R N A start site. A wavy green right-pointing arrow extends right from this arrow to the word m R N A.">
            <a:extLst>
              <a:ext uri="{FF2B5EF4-FFF2-40B4-BE49-F238E27FC236}">
                <a16:creationId xmlns:a16="http://schemas.microsoft.com/office/drawing/2014/main" id="{412F147E-E4B3-AD41-993B-07CB53D9AD0A}"/>
              </a:ext>
            </a:extLst>
          </p:cNvPr>
          <p:cNvPicPr>
            <a:picLocks noChangeAspect="1"/>
          </p:cNvPicPr>
          <p:nvPr/>
        </p:nvPicPr>
        <p:blipFill>
          <a:blip r:embed="rId3"/>
          <a:stretch>
            <a:fillRect/>
          </a:stretch>
        </p:blipFill>
        <p:spPr>
          <a:xfrm>
            <a:off x="838200" y="4400550"/>
            <a:ext cx="7467600" cy="800100"/>
          </a:xfrm>
          <a:prstGeom prst="rect">
            <a:avLst/>
          </a:prstGeom>
        </p:spPr>
      </p:pic>
    </p:spTree>
    <p:extLst>
      <p:ext uri="{BB962C8B-B14F-4D97-AF65-F5344CB8AC3E}">
        <p14:creationId xmlns:p14="http://schemas.microsoft.com/office/powerpoint/2010/main" val="2786253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C45F-EAFF-4BC1-90D7-93E4202231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Specificity Factors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of the general transcription factors may be considered specificity factors</a:t>
            </a:r>
          </a:p>
          <a:p>
            <a:pPr lvl="1"/>
            <a:r>
              <a:rPr lang="en-US" sz="2400" dirty="0">
                <a:latin typeface="Arial" panose="020B0604020202020204" pitchFamily="34" charset="0"/>
                <a:cs typeface="Arial" panose="020B0604020202020204" pitchFamily="34" charset="0"/>
              </a:rPr>
              <a:t>example: the TATA-binding protein (TBP)</a:t>
            </a:r>
          </a:p>
        </p:txBody>
      </p:sp>
    </p:spTree>
    <p:extLst>
      <p:ext uri="{BB962C8B-B14F-4D97-AF65-F5344CB8AC3E}">
        <p14:creationId xmlns:p14="http://schemas.microsoft.com/office/powerpoint/2010/main" val="412143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832" y="30501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CA4C88-CF90-476F-B67A-B308E5DA3A5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6FF01FFC-709F-4263-8625-DF1F5B53672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56"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907A215-EF43-4AD4-9333-731423DE79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Regulated gene expression may bring about increases or decreases in the amount of a gene product. </a:t>
            </a:r>
            <a:r>
              <a:rPr lang="en-US" sz="2400" dirty="0">
                <a:latin typeface="Arial" panose="020B0604020202020204" pitchFamily="34" charset="0"/>
                <a:cs typeface="Arial" panose="020B0604020202020204" pitchFamily="34" charset="0"/>
              </a:rPr>
              <a:t>Gene products that increase in concentration under particular molecular circumstances are referred to as </a:t>
            </a:r>
            <a:r>
              <a:rPr lang="en-US" sz="2400" b="1" dirty="0">
                <a:latin typeface="Arial" panose="020B0604020202020204" pitchFamily="34" charset="0"/>
                <a:cs typeface="Arial" panose="020B0604020202020204" pitchFamily="34" charset="0"/>
              </a:rPr>
              <a:t>inducible</a:t>
            </a:r>
            <a:r>
              <a:rPr lang="en-US" sz="2400" dirty="0">
                <a:latin typeface="Arial" panose="020B0604020202020204" pitchFamily="34" charset="0"/>
                <a:cs typeface="Arial" panose="020B0604020202020204" pitchFamily="34" charset="0"/>
              </a:rPr>
              <a:t>; the process of increasing their expression is </a:t>
            </a:r>
            <a:r>
              <a:rPr lang="en-US" sz="2400" b="1" dirty="0">
                <a:latin typeface="Arial" panose="020B0604020202020204" pitchFamily="34" charset="0"/>
                <a:cs typeface="Arial" panose="020B0604020202020204" pitchFamily="34" charset="0"/>
              </a:rPr>
              <a:t>induction</a:t>
            </a:r>
            <a:r>
              <a:rPr lang="en-US" sz="2400" dirty="0">
                <a:latin typeface="Arial" panose="020B0604020202020204" pitchFamily="34" charset="0"/>
                <a:cs typeface="Arial" panose="020B0604020202020204" pitchFamily="34" charset="0"/>
              </a:rPr>
              <a:t>. Conversely, gene products that decrease in concentration in response to a molecular signal are referred to as </a:t>
            </a:r>
            <a:r>
              <a:rPr lang="en-US" sz="2400" b="1" dirty="0">
                <a:latin typeface="Arial" panose="020B0604020202020204" pitchFamily="34" charset="0"/>
                <a:cs typeface="Arial" panose="020B0604020202020204" pitchFamily="34" charset="0"/>
              </a:rPr>
              <a:t>repressible</a:t>
            </a:r>
            <a:r>
              <a:rPr lang="en-US" sz="2400" dirty="0">
                <a:latin typeface="Arial" panose="020B0604020202020204" pitchFamily="34" charset="0"/>
                <a:cs typeface="Arial" panose="020B0604020202020204" pitchFamily="34" charset="0"/>
              </a:rPr>
              <a:t>, and the process is called </a:t>
            </a:r>
            <a:r>
              <a:rPr lang="en-US" sz="2400" b="1" dirty="0">
                <a:latin typeface="Arial" panose="020B0604020202020204" pitchFamily="34" charset="0"/>
                <a:cs typeface="Arial" panose="020B0604020202020204" pitchFamily="34" charset="0"/>
              </a:rPr>
              <a:t>repression</a:t>
            </a:r>
            <a:r>
              <a:rPr lang="en-US" sz="2400" dirty="0">
                <a:latin typeface="Arial" panose="020B0604020202020204" pitchFamily="34" charset="0"/>
                <a:cs typeface="Arial" panose="020B0604020202020204" pitchFamily="34" charset="0"/>
              </a:rPr>
              <a:t>. </a:t>
            </a:r>
          </a:p>
          <a:p>
            <a:pPr>
              <a:buNone/>
            </a:pPr>
            <a:endParaRPr lang="en-US" sz="2400" dirty="0">
              <a:effectLst/>
            </a:endParaRPr>
          </a:p>
        </p:txBody>
      </p:sp>
    </p:spTree>
    <p:extLst>
      <p:ext uri="{BB962C8B-B14F-4D97-AF65-F5344CB8AC3E}">
        <p14:creationId xmlns:p14="http://schemas.microsoft.com/office/powerpoint/2010/main" val="395995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A3DC-FC90-4EEB-99AF-A61E9DB19F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Repressors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86677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repressors </a:t>
            </a:r>
            <a:r>
              <a:rPr lang="en-US" sz="2400" dirty="0">
                <a:latin typeface="Arial" panose="020B0604020202020204" pitchFamily="34" charset="0"/>
                <a:cs typeface="Arial" panose="020B0604020202020204" pitchFamily="34" charset="0"/>
              </a:rPr>
              <a:t>= proteins that block RNA polymerase binding or its movement along DNA</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operators </a:t>
            </a:r>
            <a:r>
              <a:rPr lang="en-US" sz="2400" dirty="0">
                <a:latin typeface="Arial" panose="020B0604020202020204" pitchFamily="34" charset="0"/>
                <a:cs typeface="Arial" panose="020B0604020202020204" pitchFamily="34" charset="0"/>
              </a:rPr>
              <a:t>= binding sites on the DNA that bind repressors </a:t>
            </a:r>
          </a:p>
          <a:p>
            <a:pPr lvl="1"/>
            <a:r>
              <a:rPr lang="en-US" sz="2400" dirty="0">
                <a:latin typeface="Arial" panose="020B0604020202020204" pitchFamily="34" charset="0"/>
                <a:cs typeface="Arial" panose="020B0604020202020204" pitchFamily="34" charset="0"/>
              </a:rPr>
              <a:t>generally located near a promoter</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effector </a:t>
            </a:r>
            <a:r>
              <a:rPr lang="en-US" sz="2400" dirty="0">
                <a:latin typeface="Arial" panose="020B0604020202020204" pitchFamily="34" charset="0"/>
                <a:cs typeface="Arial" panose="020B0604020202020204" pitchFamily="34" charset="0"/>
              </a:rPr>
              <a:t>= a small molecule or a protein that regulates repressor binding to DNA to alter transcription </a:t>
            </a:r>
          </a:p>
          <a:p>
            <a:pPr lvl="1"/>
            <a:r>
              <a:rPr lang="en-US" sz="2400" dirty="0">
                <a:latin typeface="Arial" panose="020B0604020202020204" pitchFamily="34" charset="0"/>
                <a:cs typeface="Arial" panose="020B0604020202020204" pitchFamily="34" charset="0"/>
              </a:rPr>
              <a:t>binds to the repressor and causes a conformational change</a:t>
            </a:r>
          </a:p>
          <a:p>
            <a:pPr marL="50800" indent="0">
              <a:buNone/>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264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BB18-321D-458D-998A-C5595A3E08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Negative Regulation</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2571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negative regulation </a:t>
            </a:r>
            <a:r>
              <a:rPr lang="en-US" sz="2400" dirty="0">
                <a:latin typeface="Arial" panose="020B0604020202020204" pitchFamily="34" charset="0"/>
                <a:cs typeface="Arial" panose="020B0604020202020204" pitchFamily="34" charset="0"/>
              </a:rPr>
              <a:t>= regulation by means of a repressor protein that blocks transcription</a:t>
            </a:r>
          </a:p>
          <a:p>
            <a:endParaRPr lang="en-US" sz="2400" b="1" dirty="0">
              <a:latin typeface="Arial" panose="020B0604020202020204" pitchFamily="34" charset="0"/>
              <a:cs typeface="Arial" panose="020B0604020202020204" pitchFamily="34" charset="0"/>
            </a:endParaRPr>
          </a:p>
        </p:txBody>
      </p:sp>
      <p:pic>
        <p:nvPicPr>
          <p:cNvPr id="3" name="Picture 2" descr="Part a shows the binding of a repressor to an operator in the absence of a molecular signal that causes dissociation of the repressor when present. Part b shows the binding of a repressor in the presence of a signal with the repressor dissociating when the signal is removed.">
            <a:extLst>
              <a:ext uri="{FF2B5EF4-FFF2-40B4-BE49-F238E27FC236}">
                <a16:creationId xmlns:a16="http://schemas.microsoft.com/office/drawing/2014/main" id="{D015D6DA-89DF-C547-B29D-0DF5B6278C56}"/>
              </a:ext>
            </a:extLst>
          </p:cNvPr>
          <p:cNvPicPr>
            <a:picLocks noChangeAspect="1"/>
          </p:cNvPicPr>
          <p:nvPr/>
        </p:nvPicPr>
        <p:blipFill>
          <a:blip r:embed="rId3"/>
          <a:stretch>
            <a:fillRect/>
          </a:stretch>
        </p:blipFill>
        <p:spPr>
          <a:xfrm>
            <a:off x="3436873" y="1548384"/>
            <a:ext cx="5287294" cy="4855464"/>
          </a:xfrm>
          <a:prstGeom prst="rect">
            <a:avLst/>
          </a:prstGeom>
        </p:spPr>
      </p:pic>
    </p:spTree>
    <p:extLst>
      <p:ext uri="{BB962C8B-B14F-4D97-AF65-F5344CB8AC3E}">
        <p14:creationId xmlns:p14="http://schemas.microsoft.com/office/powerpoint/2010/main" val="307370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 4&#10;">
            <a:extLst>
              <a:ext uri="{FF2B5EF4-FFF2-40B4-BE49-F238E27FC236}">
                <a16:creationId xmlns:a16="http://schemas.microsoft.com/office/drawing/2014/main" id="{8AD4DD78-6F51-4A99-892D-E2E41BF91E6D}"/>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6E87ED25-7E55-4BBD-88C3-79E6DBFFFE8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978907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4F9D-3235-4337-A2D4-C2E405FAD7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Repressors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 regulation by a repressor is less common in eukaryotic cells </a:t>
            </a:r>
          </a:p>
          <a:p>
            <a:pPr lvl="1"/>
            <a:r>
              <a:rPr lang="en-US" sz="2400" dirty="0">
                <a:latin typeface="Arial" panose="020B0604020202020204" pitchFamily="34" charset="0"/>
                <a:cs typeface="Arial" panose="020B0604020202020204" pitchFamily="34" charset="0"/>
              </a:rPr>
              <a:t>more common in lower eukaryotes such as yeast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binding site for a repressor may be some distance from the promoter</a:t>
            </a:r>
          </a:p>
          <a:p>
            <a:endParaRPr lang="en-US" dirty="0"/>
          </a:p>
        </p:txBody>
      </p:sp>
    </p:spTree>
    <p:extLst>
      <p:ext uri="{BB962C8B-B14F-4D97-AF65-F5344CB8AC3E}">
        <p14:creationId xmlns:p14="http://schemas.microsoft.com/office/powerpoint/2010/main" val="1279246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56"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D8BBC2F-F924-43D5-8E8E-78E73B3FA8C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Regulated gene expression may bring about increases or decreases in the amount of a gene product. </a:t>
            </a:r>
            <a:r>
              <a:rPr lang="en-US" sz="2400" dirty="0">
                <a:latin typeface="Arial" panose="020B0604020202020204" pitchFamily="34" charset="0"/>
                <a:cs typeface="Arial" panose="020B0604020202020204" pitchFamily="34" charset="0"/>
              </a:rPr>
              <a:t>Gene products that increase in concentration under particular molecular circumstances are referred to as </a:t>
            </a:r>
            <a:r>
              <a:rPr lang="en-US" sz="2400" b="1" dirty="0">
                <a:latin typeface="Arial" panose="020B0604020202020204" pitchFamily="34" charset="0"/>
                <a:cs typeface="Arial" panose="020B0604020202020204" pitchFamily="34" charset="0"/>
              </a:rPr>
              <a:t>inducible</a:t>
            </a:r>
            <a:r>
              <a:rPr lang="en-US" sz="2400" dirty="0">
                <a:latin typeface="Arial" panose="020B0604020202020204" pitchFamily="34" charset="0"/>
                <a:cs typeface="Arial" panose="020B0604020202020204" pitchFamily="34" charset="0"/>
              </a:rPr>
              <a:t>; the process of increasing their expression is </a:t>
            </a:r>
            <a:r>
              <a:rPr lang="en-US" sz="2400" b="1" dirty="0">
                <a:latin typeface="Arial" panose="020B0604020202020204" pitchFamily="34" charset="0"/>
                <a:cs typeface="Arial" panose="020B0604020202020204" pitchFamily="34" charset="0"/>
              </a:rPr>
              <a:t>induction</a:t>
            </a:r>
            <a:r>
              <a:rPr lang="en-US" sz="2400" dirty="0">
                <a:latin typeface="Arial" panose="020B0604020202020204" pitchFamily="34" charset="0"/>
                <a:cs typeface="Arial" panose="020B0604020202020204" pitchFamily="34" charset="0"/>
              </a:rPr>
              <a:t>. Conversely, gene products that decrease in concentration in response to a molecular signal are referred to as </a:t>
            </a:r>
            <a:r>
              <a:rPr lang="en-US" sz="2400" b="1" dirty="0">
                <a:latin typeface="Arial" panose="020B0604020202020204" pitchFamily="34" charset="0"/>
                <a:cs typeface="Arial" panose="020B0604020202020204" pitchFamily="34" charset="0"/>
              </a:rPr>
              <a:t>repressible</a:t>
            </a:r>
            <a:r>
              <a:rPr lang="en-US" sz="2400" dirty="0">
                <a:latin typeface="Arial" panose="020B0604020202020204" pitchFamily="34" charset="0"/>
                <a:cs typeface="Arial" panose="020B0604020202020204" pitchFamily="34" charset="0"/>
              </a:rPr>
              <a:t>, and the process is called </a:t>
            </a:r>
            <a:r>
              <a:rPr lang="en-US" sz="2400" b="1" dirty="0">
                <a:latin typeface="Arial" panose="020B0604020202020204" pitchFamily="34" charset="0"/>
                <a:cs typeface="Arial" panose="020B0604020202020204" pitchFamily="34" charset="0"/>
              </a:rPr>
              <a:t>repression</a:t>
            </a:r>
            <a:r>
              <a:rPr lang="en-US" sz="2400" dirty="0">
                <a:latin typeface="Arial" panose="020B0604020202020204" pitchFamily="34" charset="0"/>
                <a:cs typeface="Arial" panose="020B0604020202020204" pitchFamily="34" charset="0"/>
              </a:rPr>
              <a:t>. </a:t>
            </a:r>
          </a:p>
          <a:p>
            <a:pPr>
              <a:buNone/>
            </a:pPr>
            <a:endParaRPr lang="en-US" sz="2400" dirty="0">
              <a:effectLst/>
            </a:endParaRPr>
          </a:p>
        </p:txBody>
      </p:sp>
    </p:spTree>
    <p:extLst>
      <p:ext uri="{BB962C8B-B14F-4D97-AF65-F5344CB8AC3E}">
        <p14:creationId xmlns:p14="http://schemas.microsoft.com/office/powerpoint/2010/main" val="2890546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07D5-01CD-437F-A7C8-68726032372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Activators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8667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activators </a:t>
            </a:r>
            <a:r>
              <a:rPr lang="en-US" sz="2400" dirty="0">
                <a:latin typeface="Arial" panose="020B0604020202020204" pitchFamily="34" charset="0"/>
                <a:cs typeface="Arial" panose="020B0604020202020204" pitchFamily="34" charset="0"/>
              </a:rPr>
              <a:t>= proteins that enhance the RNA polymerase–promoter interaction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activator-binding sites are often adjacent to promoters that are bound weakly or not at all by RNA polymerase alone</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408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EAFA-6B83-4374-BA8F-050A613580C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Positive Regulation</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250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positive regulation </a:t>
            </a:r>
            <a:r>
              <a:rPr lang="en-US" sz="2400" dirty="0">
                <a:latin typeface="Arial" panose="020B0604020202020204" pitchFamily="34" charset="0"/>
                <a:cs typeface="Arial" panose="020B0604020202020204" pitchFamily="34" charset="0"/>
              </a:rPr>
              <a:t>= regulation by means of an activator protein that induces transcription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effectLst/>
              <a:latin typeface="Arial" panose="020B0604020202020204" pitchFamily="34" charset="0"/>
              <a:cs typeface="Arial" panose="020B0604020202020204" pitchFamily="34" charset="0"/>
            </a:endParaRPr>
          </a:p>
        </p:txBody>
      </p:sp>
      <p:pic>
        <p:nvPicPr>
          <p:cNvPr id="8" name="Picture 7" descr="Part c showing the binding of an activator in the absence of a signal that causes dissociation of the activator when present. Part d showing the binding of the activator in the presence of a signal with the activator dissociating when the signal is removed.">
            <a:extLst>
              <a:ext uri="{FF2B5EF4-FFF2-40B4-BE49-F238E27FC236}">
                <a16:creationId xmlns:a16="http://schemas.microsoft.com/office/drawing/2014/main" id="{A3BB041C-4AAF-B24F-8CD9-86966676956C}"/>
              </a:ext>
            </a:extLst>
          </p:cNvPr>
          <p:cNvPicPr>
            <a:picLocks noChangeAspect="1"/>
          </p:cNvPicPr>
          <p:nvPr/>
        </p:nvPicPr>
        <p:blipFill>
          <a:blip r:embed="rId3"/>
          <a:stretch>
            <a:fillRect/>
          </a:stretch>
        </p:blipFill>
        <p:spPr>
          <a:xfrm>
            <a:off x="3460622" y="1548384"/>
            <a:ext cx="5239797" cy="5081016"/>
          </a:xfrm>
          <a:prstGeom prst="rect">
            <a:avLst/>
          </a:prstGeom>
        </p:spPr>
      </p:pic>
    </p:spTree>
    <p:extLst>
      <p:ext uri="{BB962C8B-B14F-4D97-AF65-F5344CB8AC3E}">
        <p14:creationId xmlns:p14="http://schemas.microsoft.com/office/powerpoint/2010/main" val="2461570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 4&#10;">
            <a:extLst>
              <a:ext uri="{FF2B5EF4-FFF2-40B4-BE49-F238E27FC236}">
                <a16:creationId xmlns:a16="http://schemas.microsoft.com/office/drawing/2014/main" id="{B721F723-F777-4500-B040-20F4EE6C30B8}"/>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F80F2F3F-4A57-49E7-9819-26962E86036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2022319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903F-8203-4796-B8E7-57F727B6F6D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Activators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positive regulation by activators is common in eukaryotes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enhancers = DNA sites that bind activators and are distant from the promoter</a:t>
            </a:r>
          </a:p>
          <a:p>
            <a:pPr lvl="1"/>
            <a:r>
              <a:rPr lang="en-US" sz="2400" dirty="0">
                <a:latin typeface="Arial" panose="020B0604020202020204" pitchFamily="34" charset="0"/>
                <a:cs typeface="Arial" panose="020B0604020202020204" pitchFamily="34" charset="0"/>
              </a:rPr>
              <a:t>activator binding can affect the rate of transcription at far away promoters</a:t>
            </a:r>
          </a:p>
          <a:p>
            <a:endParaRPr lang="en-US" dirty="0"/>
          </a:p>
        </p:txBody>
      </p:sp>
    </p:spTree>
    <p:extLst>
      <p:ext uri="{BB962C8B-B14F-4D97-AF65-F5344CB8AC3E}">
        <p14:creationId xmlns:p14="http://schemas.microsoft.com/office/powerpoint/2010/main" val="2528802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D680D8F6-1DD9-4A37-9445-9657AC8E7EE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2FD1499-C364-4CA6-A76D-B4C005B50F5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EB69-28A2-420C-A84C-784305715E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Architectural Regulators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Coactivators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53365" y="1524000"/>
            <a:ext cx="482193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architectural regulators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proteins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bind to sites between a promotor and the activator or repressor binding site and facilitate DNA looping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coactivators = proteins that mediate the interaction between activators and RNA polymerase </a:t>
            </a:r>
          </a:p>
          <a:p>
            <a:pPr lvl="1"/>
            <a:r>
              <a:rPr lang="en-US" sz="2400" dirty="0">
                <a:latin typeface="Arial" panose="020B0604020202020204" pitchFamily="34" charset="0"/>
                <a:cs typeface="Arial" panose="020B0604020202020204" pitchFamily="34" charset="0"/>
              </a:rPr>
              <a:t>protein repressors may bind in their place instead</a:t>
            </a:r>
          </a:p>
          <a:p>
            <a:endParaRPr lang="en-US" sz="2400" dirty="0">
              <a:latin typeface="Arial" panose="020B0604020202020204" pitchFamily="34" charset="0"/>
              <a:cs typeface="Arial" panose="020B0604020202020204" pitchFamily="34" charset="0"/>
            </a:endParaRPr>
          </a:p>
          <a:p>
            <a:pPr marL="50800" indent="0">
              <a:buNone/>
            </a:pPr>
            <a:endParaRPr lang="en-US" dirty="0"/>
          </a:p>
        </p:txBody>
      </p:sp>
      <p:pic>
        <p:nvPicPr>
          <p:cNvPr id="3" name="Picture 2" descr="A figure shows the interaction between activators/repressors and R N A polymerase in eukaryotes.">
            <a:extLst>
              <a:ext uri="{FF2B5EF4-FFF2-40B4-BE49-F238E27FC236}">
                <a16:creationId xmlns:a16="http://schemas.microsoft.com/office/drawing/2014/main" id="{6EEF27E7-8330-A24B-90AC-309D62044614}"/>
              </a:ext>
            </a:extLst>
          </p:cNvPr>
          <p:cNvPicPr>
            <a:picLocks noChangeAspect="1"/>
          </p:cNvPicPr>
          <p:nvPr/>
        </p:nvPicPr>
        <p:blipFill>
          <a:blip r:embed="rId3"/>
          <a:stretch>
            <a:fillRect/>
          </a:stretch>
        </p:blipFill>
        <p:spPr>
          <a:xfrm>
            <a:off x="5181599" y="1586371"/>
            <a:ext cx="3684651" cy="5079605"/>
          </a:xfrm>
          <a:prstGeom prst="rect">
            <a:avLst/>
          </a:prstGeom>
        </p:spPr>
      </p:pic>
    </p:spTree>
    <p:extLst>
      <p:ext uri="{BB962C8B-B14F-4D97-AF65-F5344CB8AC3E}">
        <p14:creationId xmlns:p14="http://schemas.microsoft.com/office/powerpoint/2010/main" val="1414146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C5C4-D56B-4A4C-9A38-8E1772C2356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Many Bacterial Genes Are Clustered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and Regulated in Operons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728343"/>
            <a:ext cx="8763000" cy="253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operon </a:t>
            </a:r>
            <a:r>
              <a:rPr lang="en-US" sz="2400" dirty="0">
                <a:latin typeface="Arial" panose="020B0604020202020204" pitchFamily="34" charset="0"/>
                <a:cs typeface="Arial" panose="020B0604020202020204" pitchFamily="34" charset="0"/>
              </a:rPr>
              <a:t>= a gene cluster and promoter, plus additional sequences that function together in regulation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genes in the same operon encode subunits of a larger protein complex or are involved in related processes that require coordinated regulation</a:t>
            </a:r>
            <a:endParaRPr lang="en-US" sz="2400" dirty="0"/>
          </a:p>
          <a:p>
            <a:endParaRPr lang="en-US" sz="2400" dirty="0"/>
          </a:p>
        </p:txBody>
      </p:sp>
      <p:pic>
        <p:nvPicPr>
          <p:cNvPr id="3" name="Picture 2" descr="A horizontal strand is labeled D N A on the left end. From left to right, it has a short blue region, an orange region labeled activator binding site, a blue region, a purple region labeled promoter, a dark purple region labeled operator, a short blue region, a yellow region labeled A, a yellow region labeled B, a yellow region labeled C, and a short blue region. The operator is labeled repressor binding site. The orange activator binding site and dark purple operator are labeled as regulatory sequences. The three yellow pieces labeled A, B, and C are labeled genes transcribed as a unit.">
            <a:extLst>
              <a:ext uri="{FF2B5EF4-FFF2-40B4-BE49-F238E27FC236}">
                <a16:creationId xmlns:a16="http://schemas.microsoft.com/office/drawing/2014/main" id="{7903DE82-E498-9C49-9400-DA945CEA181E}"/>
              </a:ext>
            </a:extLst>
          </p:cNvPr>
          <p:cNvPicPr>
            <a:picLocks noChangeAspect="1"/>
          </p:cNvPicPr>
          <p:nvPr/>
        </p:nvPicPr>
        <p:blipFill>
          <a:blip r:embed="rId3"/>
          <a:stretch>
            <a:fillRect/>
          </a:stretch>
        </p:blipFill>
        <p:spPr>
          <a:xfrm>
            <a:off x="1066800" y="4572000"/>
            <a:ext cx="7086600" cy="1409700"/>
          </a:xfrm>
          <a:prstGeom prst="rect">
            <a:avLst/>
          </a:prstGeom>
        </p:spPr>
      </p:pic>
    </p:spTree>
    <p:extLst>
      <p:ext uri="{BB962C8B-B14F-4D97-AF65-F5344CB8AC3E}">
        <p14:creationId xmlns:p14="http://schemas.microsoft.com/office/powerpoint/2010/main" val="1138134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533F-E3D8-42B2-8EDF-6904208367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Lactose Metabolism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02133" y="1524000"/>
            <a:ext cx="447103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galactosidase = cleaves lactose to galactose and glucose</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galactoside</a:t>
            </a:r>
            <a:r>
              <a:rPr lang="en-US" sz="2400" dirty="0">
                <a:latin typeface="Arial" panose="020B0604020202020204" pitchFamily="34" charset="0"/>
                <a:cs typeface="Arial" panose="020B0604020202020204" pitchFamily="34" charset="0"/>
              </a:rPr>
              <a:t> permease = transports lactose into the cell</a:t>
            </a:r>
          </a:p>
          <a:p>
            <a:pPr marL="50800" indent="0">
              <a:buNone/>
            </a:pPr>
            <a:endParaRPr lang="en-US" dirty="0"/>
          </a:p>
        </p:txBody>
      </p:sp>
      <p:pic>
        <p:nvPicPr>
          <p:cNvPr id="4" name="Picture 3" descr="A figure shows the steps of lactose metabolism in italicized E. coli end italics.">
            <a:extLst>
              <a:ext uri="{FF2B5EF4-FFF2-40B4-BE49-F238E27FC236}">
                <a16:creationId xmlns:a16="http://schemas.microsoft.com/office/drawing/2014/main" id="{6F2FFF7B-E7C9-3544-BA87-EC7F9BC546A4}"/>
              </a:ext>
            </a:extLst>
          </p:cNvPr>
          <p:cNvPicPr>
            <a:picLocks noChangeAspect="1"/>
          </p:cNvPicPr>
          <p:nvPr/>
        </p:nvPicPr>
        <p:blipFill>
          <a:blip r:embed="rId3"/>
          <a:stretch>
            <a:fillRect/>
          </a:stretch>
        </p:blipFill>
        <p:spPr>
          <a:xfrm>
            <a:off x="5335510" y="1600200"/>
            <a:ext cx="3253458" cy="5029200"/>
          </a:xfrm>
          <a:prstGeom prst="rect">
            <a:avLst/>
          </a:prstGeom>
        </p:spPr>
      </p:pic>
    </p:spTree>
    <p:extLst>
      <p:ext uri="{BB962C8B-B14F-4D97-AF65-F5344CB8AC3E}">
        <p14:creationId xmlns:p14="http://schemas.microsoft.com/office/powerpoint/2010/main" val="565491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2A43B-684F-45D8-A09D-DBD47DB5203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a:t>
            </a:r>
            <a:r>
              <a:rPr lang="en-US" i="1" dirty="0">
                <a:solidFill>
                  <a:srgbClr val="4E4CB4"/>
                </a:solidFill>
                <a:latin typeface="Arial" panose="020B0604020202020204" pitchFamily="34" charset="0"/>
                <a:cs typeface="Arial" panose="020B0604020202020204" pitchFamily="34" charset="0"/>
              </a:rPr>
              <a:t>lac </a:t>
            </a:r>
            <a:r>
              <a:rPr lang="en-US" dirty="0">
                <a:solidFill>
                  <a:srgbClr val="4E4CB4"/>
                </a:solidFill>
                <a:latin typeface="Arial" panose="020B0604020202020204" pitchFamily="34" charset="0"/>
                <a:cs typeface="Arial" panose="020B0604020202020204" pitchFamily="34" charset="0"/>
              </a:rPr>
              <a:t>Operon Is Subject to Negative Regulation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508125"/>
            <a:ext cx="8763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lactose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operon includes the genes for:</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galactosidase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a:t>
            </a:r>
          </a:p>
          <a:p>
            <a:pPr lvl="1"/>
            <a:r>
              <a:rPr lang="en-US" sz="2400" dirty="0" err="1">
                <a:latin typeface="Arial" panose="020B0604020202020204" pitchFamily="34" charset="0"/>
                <a:cs typeface="Arial" panose="020B0604020202020204" pitchFamily="34" charset="0"/>
              </a:rPr>
              <a:t>galactoside</a:t>
            </a:r>
            <a:r>
              <a:rPr lang="en-US" sz="2400" dirty="0">
                <a:latin typeface="Arial" panose="020B0604020202020204" pitchFamily="34" charset="0"/>
                <a:cs typeface="Arial" panose="020B0604020202020204" pitchFamily="34" charset="0"/>
              </a:rPr>
              <a:t> permease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p>
          <a:p>
            <a:pPr lvl="1"/>
            <a:r>
              <a:rPr lang="en-US" sz="2400" dirty="0" err="1">
                <a:latin typeface="Arial" panose="020B0604020202020204" pitchFamily="34" charset="0"/>
                <a:cs typeface="Arial" panose="020B0604020202020204" pitchFamily="34" charset="0"/>
              </a:rPr>
              <a:t>thiogalactoside</a:t>
            </a:r>
            <a:r>
              <a:rPr lang="en-US" sz="2400" dirty="0">
                <a:latin typeface="Arial" panose="020B0604020202020204" pitchFamily="34" charset="0"/>
                <a:cs typeface="Arial" panose="020B0604020202020204" pitchFamily="34" charset="0"/>
              </a:rPr>
              <a:t> transacetylase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 modifies toxic </a:t>
            </a:r>
            <a:r>
              <a:rPr lang="en-US" sz="2400" dirty="0" err="1">
                <a:latin typeface="Arial" panose="020B0604020202020204" pitchFamily="34" charset="0"/>
                <a:cs typeface="Arial" panose="020B0604020202020204" pitchFamily="34" charset="0"/>
              </a:rPr>
              <a:t>galactosides</a:t>
            </a:r>
            <a:r>
              <a:rPr lang="en-US" sz="2400" dirty="0">
                <a:latin typeface="Arial" panose="020B0604020202020204" pitchFamily="34" charset="0"/>
                <a:cs typeface="Arial" panose="020B0604020202020204" pitchFamily="34" charset="0"/>
              </a:rPr>
              <a:t> to facilitate their removal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operon is repressed in the absence of lactose</a:t>
            </a:r>
          </a:p>
          <a:p>
            <a:pPr lvl="1"/>
            <a:r>
              <a:rPr lang="en-US" sz="2400" dirty="0">
                <a:latin typeface="Arial" panose="020B0604020202020204" pitchFamily="34" charset="0"/>
                <a:cs typeface="Arial" panose="020B0604020202020204" pitchFamily="34" charset="0"/>
              </a:rPr>
              <a:t>repression is not absolute </a:t>
            </a: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 Part a shows a horizontal strand that runs from its 5 prime end on the left to its 3 prime end on the right. From left to right, it has a short blue piece, a purple piece labeled P subscript I end subscript, a light red piece labeled italicized lac end italics I, an orange piece labeled O subscript 3 end subscript, a short blue piece, a purple piece labeled P, an orange piece labeled O subscript 1 end subscript, a long tan piece labeled italicized lac Z end italics, an orange piece labeled O subscript 2 end subscript, a tan piece, a tan piece labeled italicized lac Y end italics, a yellow piece labeled lac A end italics, and a short blue piece. At the boundary between purple P subscript I end subscript and light red italicized lac I end italics and at the boundary between orange O 1 and tan italicized lac Z end italics, there are short vertical lines that meet horizontal arrows pointing to the right. A close-up of the orange region labeled O subscript 1 end subscript shows the base pairs of this double-stranded piece of D N A. The top strand begins at the 5 prime end, then has a light orange region containing A A T T G T, then has an unshaded region containing G A G C G G A T A, then has a dark orange region containing A C A A T T before ending at the 3 prime end. The bottom strand begins at the 3 prime end, then has a dark orange region containing T T A A C A, then has an unshaded region containing C T C G C C T A T before a light orange region containing T G T T A A before ending at the 5 prime end. ">
            <a:extLst>
              <a:ext uri="{FF2B5EF4-FFF2-40B4-BE49-F238E27FC236}">
                <a16:creationId xmlns:a16="http://schemas.microsoft.com/office/drawing/2014/main" id="{E9EF7317-33D4-FA4C-91AC-66C39B396422}"/>
              </a:ext>
            </a:extLst>
          </p:cNvPr>
          <p:cNvPicPr>
            <a:picLocks noChangeAspect="1"/>
          </p:cNvPicPr>
          <p:nvPr/>
        </p:nvPicPr>
        <p:blipFill>
          <a:blip r:embed="rId3"/>
          <a:stretch>
            <a:fillRect/>
          </a:stretch>
        </p:blipFill>
        <p:spPr>
          <a:xfrm>
            <a:off x="1738273" y="5029200"/>
            <a:ext cx="5667453" cy="1700236"/>
          </a:xfrm>
          <a:prstGeom prst="rect">
            <a:avLst/>
          </a:prstGeom>
        </p:spPr>
      </p:pic>
    </p:spTree>
    <p:extLst>
      <p:ext uri="{BB962C8B-B14F-4D97-AF65-F5344CB8AC3E}">
        <p14:creationId xmlns:p14="http://schemas.microsoft.com/office/powerpoint/2010/main" val="903711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B010-0708-4CCF-9C34-874D999A14B0}"/>
              </a:ext>
            </a:extLst>
          </p:cNvPr>
          <p:cNvSpPr>
            <a:spLocks noGrp="1"/>
          </p:cNvSpPr>
          <p:nvPr>
            <p:ph type="title"/>
          </p:nvPr>
        </p:nvSpPr>
        <p:spPr/>
        <p:txBody>
          <a:bodyPr/>
          <a:lstStyle/>
          <a:p>
            <a:r>
              <a:rPr lang="en-US" i="1" dirty="0" err="1">
                <a:solidFill>
                  <a:schemeClr val="tx1"/>
                </a:solidFill>
                <a:latin typeface="Arial" panose="020B0604020202020204" pitchFamily="34" charset="0"/>
                <a:cs typeface="Arial" panose="020B0604020202020204" pitchFamily="34" charset="0"/>
              </a:rPr>
              <a:t>lacI</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Encodes the Lac Repressor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19100" y="15240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err="1">
                <a:latin typeface="Arial" panose="020B0604020202020204" pitchFamily="34" charset="0"/>
                <a:cs typeface="Arial" panose="020B0604020202020204" pitchFamily="34" charset="0"/>
              </a:rPr>
              <a:t>lacI</a:t>
            </a:r>
            <a:r>
              <a:rPr lang="en-US" sz="2400" dirty="0">
                <a:latin typeface="Arial" panose="020B0604020202020204" pitchFamily="34" charset="0"/>
                <a:cs typeface="Arial" panose="020B0604020202020204" pitchFamily="34" charset="0"/>
              </a:rPr>
              <a:t> encodes the Lac repressor protein</a:t>
            </a:r>
          </a:p>
          <a:p>
            <a:pPr lvl="1"/>
            <a:r>
              <a:rPr lang="en-US" sz="2400" i="1" dirty="0" err="1">
                <a:latin typeface="Arial" panose="020B0604020202020204" pitchFamily="34" charset="0"/>
                <a:cs typeface="Arial" panose="020B0604020202020204" pitchFamily="34" charset="0"/>
              </a:rPr>
              <a:t>lacI</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has its own promoter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mutations in </a:t>
            </a:r>
            <a:r>
              <a:rPr lang="en-US" sz="2400" i="1" dirty="0" err="1">
                <a:latin typeface="Arial" panose="020B0604020202020204" pitchFamily="34" charset="0"/>
                <a:cs typeface="Arial" panose="020B0604020202020204" pitchFamily="34" charset="0"/>
              </a:rPr>
              <a:t>lacI</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result in constitutive synthesis of the operon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068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EDCE-E83A-42E4-8D19-2A7B470EAF1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Lac Repressor Binds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 Operators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676400"/>
            <a:ext cx="403578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Lac repressor binds to O</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(the main operator for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 and either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or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Lac repressor binding loops the intervening DNA to block transcription initiation</a:t>
            </a:r>
          </a:p>
          <a:p>
            <a:endParaRPr lang="en-US" sz="2400" dirty="0">
              <a:latin typeface="Arial" panose="020B0604020202020204" pitchFamily="34" charset="0"/>
              <a:cs typeface="Arial" panose="020B0604020202020204" pitchFamily="34" charset="0"/>
            </a:endParaRPr>
          </a:p>
        </p:txBody>
      </p:sp>
      <p:pic>
        <p:nvPicPr>
          <p:cNvPr id="4" name="Picture 3" descr="Part b shows a similar structure except that the orange region labeled O subscript 3 end subscript curves upward, the blue region to its right curves further to the right, and the purple region labeled P forms a loop above before meeting the left side of the orange region labeled O subscript 1 end subscript, which curves back down to horizontal. A red repressor below binds to O subscript 3 end subscript and O subscript 1 end subscript. The left front of the repressor is a light red oval that angles slightly toward the upper left to meet a smaller, almost horizontal oval that runs against the lower right of O subscript 3 end subscript. Behind it, a more vertical oval has a smaller oval that extends to the upper right to bind to the other side of O subscript 3 end subscript and the lower left of the blue region. In the right front, an almost vertical oval joins to the left-hand front oval and extends up until the small oval at its top angles up to the left along the lower left of O subscript 1 end subscript. Behind it, another oval extends slightly to its right and has a smaller oval that runs horizontally to meet the lower right of O subscript 1 end subscript. Beneath, the horizontal strand is shown again but the repressor is now beneath O subscript 1 end subscript and O subscript 2 end subscript with italicized lac Z end italics forming the loop above. The shape of the repressor is the same. Part c shows a close-up of the structure of the repressor. It has four subunits. Each bottom subunit is roughly oval and joins to a smaller, roughly oval part above. The left front piece is pink, the left rear piece is dark red, the right rear piece is bright red, and the right front piece is purplish red. The small ovals at the top of the left two halves bind to the bottom of one short horizontal piece of D N A and the two small ovals at the top of the right two halves bind to the bottom of a second short horizontal piece of D N A.">
            <a:extLst>
              <a:ext uri="{FF2B5EF4-FFF2-40B4-BE49-F238E27FC236}">
                <a16:creationId xmlns:a16="http://schemas.microsoft.com/office/drawing/2014/main" id="{E9EF7317-33D4-FA4C-91AC-66C39B396422}"/>
              </a:ext>
            </a:extLst>
          </p:cNvPr>
          <p:cNvPicPr>
            <a:picLocks noChangeAspect="1"/>
          </p:cNvPicPr>
          <p:nvPr/>
        </p:nvPicPr>
        <p:blipFill>
          <a:blip r:embed="rId3"/>
          <a:stretch>
            <a:fillRect/>
          </a:stretch>
        </p:blipFill>
        <p:spPr>
          <a:xfrm>
            <a:off x="4648200" y="1643743"/>
            <a:ext cx="3945811" cy="4953000"/>
          </a:xfrm>
          <a:prstGeom prst="rect">
            <a:avLst/>
          </a:prstGeom>
        </p:spPr>
      </p:pic>
    </p:spTree>
    <p:extLst>
      <p:ext uri="{BB962C8B-B14F-4D97-AF65-F5344CB8AC3E}">
        <p14:creationId xmlns:p14="http://schemas.microsoft.com/office/powerpoint/2010/main" val="1200535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C918-9B40-451A-9E84-AE1DE443AED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Allolactose Is The Inducer of the </a:t>
            </a:r>
            <a:r>
              <a:rPr lang="en-US" i="1" dirty="0">
                <a:solidFill>
                  <a:schemeClr val="tx1"/>
                </a:solidFill>
                <a:latin typeface="Arial" panose="020B0604020202020204" pitchFamily="34" charset="0"/>
                <a:cs typeface="Arial" panose="020B0604020202020204" pitchFamily="34" charset="0"/>
              </a:rPr>
              <a:t>lac </a:t>
            </a:r>
            <a:r>
              <a:rPr lang="en-US" dirty="0">
                <a:solidFill>
                  <a:schemeClr val="tx1"/>
                </a:solidFill>
                <a:latin typeface="Arial" panose="020B0604020202020204" pitchFamily="34" charset="0"/>
                <a:cs typeface="Arial" panose="020B0604020202020204" pitchFamily="34" charset="0"/>
              </a:rPr>
              <a:t>Operon System</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1950" y="1676400"/>
            <a:ext cx="42100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allolactose, an isomer of lactose, is the inducer of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allolactose to the Lac repressor causes a conformational change and dissociation</a:t>
            </a:r>
          </a:p>
          <a:p>
            <a:pPr lvl="1"/>
            <a:r>
              <a:rPr lang="en-US" sz="2400" dirty="0">
                <a:latin typeface="Arial" panose="020B0604020202020204" pitchFamily="34" charset="0"/>
                <a:cs typeface="Arial" panose="020B0604020202020204" pitchFamily="34" charset="0"/>
              </a:rPr>
              <a:t>results in expression of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 genes</a:t>
            </a:r>
          </a:p>
          <a:p>
            <a:endParaRPr lang="en-US" sz="2400" dirty="0">
              <a:latin typeface="Arial" panose="020B0604020202020204" pitchFamily="34" charset="0"/>
              <a:cs typeface="Arial" panose="020B0604020202020204" pitchFamily="34" charset="0"/>
            </a:endParaRPr>
          </a:p>
        </p:txBody>
      </p:sp>
      <p:pic>
        <p:nvPicPr>
          <p:cNvPr id="5" name="Picture 4" descr="Allolactose: The left-hand ring is the same as the left-hand ring of lactose, but its right side vertex bonds to O above that bonds to C H 2 to the left that bonds to the lower left vertex of the right-hand ring. The right-hand ring has a lower left vertex bonded to H above and to C H 2 further bonded to O bonded to the left-hand ring below, a left side vertex bonded to O H above and H below, an upper left vertex bonded to H above and O H below, an upper right vertex bonded to O H above and H below, a right side vertex bonded to H above and O H below, and O substituted for C at the lower right vertex.">
            <a:extLst>
              <a:ext uri="{FF2B5EF4-FFF2-40B4-BE49-F238E27FC236}">
                <a16:creationId xmlns:a16="http://schemas.microsoft.com/office/drawing/2014/main" id="{F77FD84C-18C5-1749-A358-0D57D259DA88}"/>
              </a:ext>
            </a:extLst>
          </p:cNvPr>
          <p:cNvPicPr>
            <a:picLocks noChangeAspect="1"/>
          </p:cNvPicPr>
          <p:nvPr/>
        </p:nvPicPr>
        <p:blipFill>
          <a:blip r:embed="rId3"/>
          <a:stretch>
            <a:fillRect/>
          </a:stretch>
        </p:blipFill>
        <p:spPr>
          <a:xfrm>
            <a:off x="4776177" y="1994898"/>
            <a:ext cx="3844368" cy="3493677"/>
          </a:xfrm>
          <a:prstGeom prst="rect">
            <a:avLst/>
          </a:prstGeom>
        </p:spPr>
      </p:pic>
    </p:spTree>
    <p:extLst>
      <p:ext uri="{BB962C8B-B14F-4D97-AF65-F5344CB8AC3E}">
        <p14:creationId xmlns:p14="http://schemas.microsoft.com/office/powerpoint/2010/main" val="2555274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E7CC-C352-4B9C-A915-5394719DF41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IPTG is an Inducer of the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lac </a:t>
            </a:r>
            <a:r>
              <a:rPr lang="en-US" dirty="0">
                <a:solidFill>
                  <a:schemeClr val="tx1"/>
                </a:solidFill>
                <a:latin typeface="Arial" panose="020B0604020202020204" pitchFamily="34" charset="0"/>
                <a:cs typeface="Arial" panose="020B0604020202020204" pitchFamily="34" charset="0"/>
              </a:rPr>
              <a:t>Operon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0238" y="1676398"/>
            <a:ext cx="393268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isopropylthiogalactoside</a:t>
            </a:r>
            <a:r>
              <a:rPr lang="en-US" sz="2400" dirty="0">
                <a:latin typeface="Arial" panose="020B0604020202020204" pitchFamily="34" charset="0"/>
                <a:cs typeface="Arial" panose="020B0604020202020204" pitchFamily="34" charset="0"/>
              </a:rPr>
              <a:t> (IPTG) is an inducer of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a:t>
            </a:r>
          </a:p>
          <a:p>
            <a:pPr lvl="1"/>
            <a:r>
              <a:rPr lang="en-US" sz="2400" dirty="0">
                <a:latin typeface="Arial" panose="020B0604020202020204" pitchFamily="34" charset="0"/>
                <a:cs typeface="Arial" panose="020B0604020202020204" pitchFamily="34" charset="0"/>
              </a:rPr>
              <a:t>nonmetabolizable </a:t>
            </a:r>
          </a:p>
          <a:p>
            <a:pPr lvl="1"/>
            <a:r>
              <a:rPr lang="en-US" sz="2400" dirty="0">
                <a:latin typeface="Arial" panose="020B0604020202020204" pitchFamily="34" charset="0"/>
                <a:cs typeface="Arial" panose="020B0604020202020204" pitchFamily="34" charset="0"/>
              </a:rPr>
              <a:t>often used experimentally </a:t>
            </a:r>
          </a:p>
          <a:p>
            <a:endParaRPr lang="en-US" sz="2400" dirty="0">
              <a:latin typeface="Arial" panose="020B0604020202020204" pitchFamily="34" charset="0"/>
              <a:cs typeface="Arial" panose="020B0604020202020204" pitchFamily="34" charset="0"/>
            </a:endParaRPr>
          </a:p>
        </p:txBody>
      </p:sp>
      <p:pic>
        <p:nvPicPr>
          <p:cNvPr id="5" name="Picture Placeholder 4" descr="Isopropyl-beta-D-thiogalactoside (I P T G) is a six-membered ring with O at its upper right vertex; its right side vertex bonded to H below and to S above further bonded to C bonded to C H 3 above and below and to H to the right; the lower right vertex bonded to H above and O H below; the lower left vertex bonded to O H above and H below; the left side vertex bonded to OH above and H below; and the upper left vertex bonded to C H 2 O H above and H below.">
            <a:extLst>
              <a:ext uri="{FF2B5EF4-FFF2-40B4-BE49-F238E27FC236}">
                <a16:creationId xmlns:a16="http://schemas.microsoft.com/office/drawing/2014/main" id="{8CD58E13-5D69-43A7-B2A6-5349D5F0D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16937" y="1905295"/>
            <a:ext cx="4346825" cy="390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07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51D8B89D-B9B8-4643-8786-2A971288835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8B9328D-B649-4FBB-A2F2-54D2C90593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288842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6ABC-30B7-4E7C-8AFC-5E8A805D229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Regulatory Proteins Have Discrete DNA-Binding Domains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002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proteins generally bind to specific DNA sequences. </a:t>
            </a:r>
          </a:p>
          <a:p>
            <a:pPr lvl="1"/>
            <a:r>
              <a:rPr lang="en-US" sz="2400" dirty="0">
                <a:latin typeface="Arial" panose="020B0604020202020204" pitchFamily="34" charset="0"/>
                <a:cs typeface="Arial" panose="020B0604020202020204" pitchFamily="34" charset="0"/>
              </a:rPr>
              <a:t>have discrete DNA-binding domains containing characteristic structural motifs that interact with the DNA</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740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4D8E5689-717D-4554-AA36-3F356B4CA84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56"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04F7B6-8B32-4DEA-AD4D-34DFCDAE0EC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Regulated gene expression may bring about increases or decreases in the amount of a gene product. </a:t>
            </a:r>
            <a:r>
              <a:rPr lang="en-US" sz="2400" dirty="0">
                <a:latin typeface="Arial" panose="020B0604020202020204" pitchFamily="34" charset="0"/>
                <a:cs typeface="Arial" panose="020B0604020202020204" pitchFamily="34" charset="0"/>
              </a:rPr>
              <a:t>Gene products that increase in concentration under particular molecular circumstances are referred to as </a:t>
            </a:r>
            <a:r>
              <a:rPr lang="en-US" sz="2400" b="1" dirty="0">
                <a:latin typeface="Arial" panose="020B0604020202020204" pitchFamily="34" charset="0"/>
                <a:cs typeface="Arial" panose="020B0604020202020204" pitchFamily="34" charset="0"/>
              </a:rPr>
              <a:t>inducible</a:t>
            </a:r>
            <a:r>
              <a:rPr lang="en-US" sz="2400" dirty="0">
                <a:latin typeface="Arial" panose="020B0604020202020204" pitchFamily="34" charset="0"/>
                <a:cs typeface="Arial" panose="020B0604020202020204" pitchFamily="34" charset="0"/>
              </a:rPr>
              <a:t>; the process of increasing their expression is </a:t>
            </a:r>
            <a:r>
              <a:rPr lang="en-US" sz="2400" b="1" dirty="0">
                <a:latin typeface="Arial" panose="020B0604020202020204" pitchFamily="34" charset="0"/>
                <a:cs typeface="Arial" panose="020B0604020202020204" pitchFamily="34" charset="0"/>
              </a:rPr>
              <a:t>induction</a:t>
            </a:r>
            <a:r>
              <a:rPr lang="en-US" sz="2400" dirty="0">
                <a:latin typeface="Arial" panose="020B0604020202020204" pitchFamily="34" charset="0"/>
                <a:cs typeface="Arial" panose="020B0604020202020204" pitchFamily="34" charset="0"/>
              </a:rPr>
              <a:t>. Conversely, gene products that decrease in concentration in response to a molecular signal are referred to as </a:t>
            </a:r>
            <a:r>
              <a:rPr lang="en-US" sz="2400" b="1" dirty="0">
                <a:latin typeface="Arial" panose="020B0604020202020204" pitchFamily="34" charset="0"/>
                <a:cs typeface="Arial" panose="020B0604020202020204" pitchFamily="34" charset="0"/>
              </a:rPr>
              <a:t>repressible</a:t>
            </a:r>
            <a:r>
              <a:rPr lang="en-US" sz="2400" dirty="0">
                <a:latin typeface="Arial" panose="020B0604020202020204" pitchFamily="34" charset="0"/>
                <a:cs typeface="Arial" panose="020B0604020202020204" pitchFamily="34" charset="0"/>
              </a:rPr>
              <a:t>, and the process is called </a:t>
            </a:r>
            <a:r>
              <a:rPr lang="en-US" sz="2400" b="1" dirty="0">
                <a:latin typeface="Arial" panose="020B0604020202020204" pitchFamily="34" charset="0"/>
                <a:cs typeface="Arial" panose="020B0604020202020204" pitchFamily="34" charset="0"/>
              </a:rPr>
              <a:t>repression</a:t>
            </a:r>
            <a:r>
              <a:rPr lang="en-US" sz="2400" dirty="0">
                <a:latin typeface="Arial" panose="020B0604020202020204" pitchFamily="34" charset="0"/>
                <a:cs typeface="Arial" panose="020B0604020202020204" pitchFamily="34" charset="0"/>
              </a:rPr>
              <a:t>. </a:t>
            </a:r>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F96D-1EA3-474A-873E-2162D47FF07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Regulatory Proteins Must Recognize DNA Surface Features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19100" y="16764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of the chemical groups that differ among the four bases are hydrogen-bond donor and acceptor groups exposed in the major groove of DNA </a:t>
            </a:r>
          </a:p>
          <a:p>
            <a:pPr lvl="1"/>
            <a:r>
              <a:rPr lang="en-US" sz="2400" dirty="0">
                <a:latin typeface="Arial" panose="020B0604020202020204" pitchFamily="34" charset="0"/>
                <a:cs typeface="Arial" panose="020B0604020202020204" pitchFamily="34" charset="0"/>
              </a:rPr>
              <a:t>permits discrimination between base pairs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of the protein-DNA contacts that impart specificity are hydrogen bonds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402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3CFA-7049-4AFB-8126-0ECA168A53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Groups in DNA Available for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Protein Binding</a:t>
            </a:r>
            <a:endParaRPr lang="en-AU" dirty="0"/>
          </a:p>
        </p:txBody>
      </p:sp>
      <p:pic>
        <p:nvPicPr>
          <p:cNvPr id="3" name="Picture 2" descr="Part a shows four structures representing adenine bound to thymine with the major groove on top, guanine bound to cytosine with the major groove on top, thymine bound to adenine with the major groove on top, and cytosine bound to guanine with the major groove on top. The left-hand structure shows blue adenine on the left and yellow thymine on the right. A double-headed arrow across the top indicates the minor groove and a similar arrow at the bottom indicates the minor groove. Similar arrows indicating the major groove on top and minor groove below are shown for all four structures. Adenine is a five-membered ring with a double bond at its upper left side, a red N substituted for C at its upper left vertex beneath a blue circle labeled A, N at its lower left vertex connected by three dots to the lower left, and a double bond at its lower right side shared with the left side of a six-membered ring to its right that has red N at its bottom vertex next to a blue circle labeled A, a double bond at its lower right side, its lower right vertex bonded to red H next to a purple circle labeled H, N at the upper right vertex connected by a set of three short blue lines representing a hydrogen bond to N at the lower left vertex of T to the right, a double bond at the upper right side, and a top vertex bonded to N bonded to H to the upper right that is hydrogen bonded to O of T and bonded to red H to the upper left next to a red circle labeled D. T is a six-membered ring with N at the lower right vertex connected by three dots to the lower right, a bottom vertex double bonded to red O next to a blue circle labeled A, N at the lower left vertex bonded to H that is hydrogen bonded to N at the upper right vertex of the six-membered ring of A, an upper left vertex double bonded to red O beneath a red circle labeled A and hydrogen bonded to H bonded to N bonded to the top vertex of the six-membered ring of A, a top vertex bonded to red C H 3 beneath a yellow circle labeled M, and a double bond at the upper right side. The second structure shows green guanine on the left and red cytosine on the right. Guanine is a five-membered ring with a double bond at its upper left side, a red N substituted for C at its upper left vertex beneath a blue circle labeled A, N at its lower left vertex connected by three dots to the lower left, and a double bond at its lower right side shared with the left side of a six-membered ring to its right that has red N at its bottom vertex next to a blue circle labeled A, a double bond at its lower right side, its lower right vertex bonded to N bonded to red H below next to a red circle labeled D and bonded to H to the upper right hydrogen bonded to red O bonded to the bottom vertex of C, N at the upper right vertex bonded to H further hydrogen bonded to N at the lower left vertex of C, and a top vertex double bonded to red O next to a blue circle labeled A and hydrogen bonded to H bonded to N bonded to the upper left vertex of C. C is a six-membered ring with its bottom vertex double bonded to red O next to a blue circle labeled A and hydrogen bonded to H bonded to N bonded to the lower right vertex of G, N at the lower left side hydrogen bonded to H bonded to N at the upper right vertex of G, a double bond at its left side, an upper left vertex bonded to N bonded to red H above next to a red circle labeled D and bonded to N hydrogen bonded to O double bonded to the top vertex of G, a top vertex bonded to red H next to a purple circle labeled H, a double bond at it supper right side, and a lower left side with N connected by three dots to the lower right. The third structure shows yellow T on the left and blue A on the right. T is a six-membered ring with N at the lower left vertex connected by three dots to the lower left, a double bond at the upper left side, an upper left vertex bonded to red C H 3 next to a yellow circle labeled M, an upper right vertex double bonded to red O next to a blue circle labeled A and hydrogen bonded to H bonded to N bonded to the upper left vertex of the six-membered ring of A to the right, N at the right side vertex bonded to H further hydrogen bonded to N at the left side vertex of A to the right, and a lower right vertex double bonded to red O next to a blue circle labeled A. Adenine has a five-membered ring on the right with N at the lower left vertex connected by three dots to the lower right, a double bond at the upper right side, red N at the upper right with a blue circle labeled A above, and a double bond at the left side shared with the upper left side of an adjacent six-membered ring. The six-membered ring has red N at its lower right vertex next to a blue circle labeled A, a double bond at its bottom side, a lower left vertex bonded to red H next to a purple circle labeled H, N at its left side vertex hydrogen bonded to H bonded to N at the right side vertex of T, a double bond at the upper left side, and an upper left vertex bonded to N bonded to red H to the upper right next to a red circle labeled D and bonded to H to the left further hydrogen bonded to red O double bonded to the upper right vertex of T. The fourth structure has red C on the left and green G on the right. C is a six-membered structure with N at the lower left vertex connected by three dots to the lower left, a double bond at the upper left side, an upper left vertex bonded to red H next to a purple circle labeled H, an upper right side bonded to N bonded to red H to the upper left next to a red circle labeled D and bonded to H tot eh right hydrogen bonded to red O double bonded to the upper left vertex of G, a double bond at the upper right side, N at the right side vertex hydrogen bonded to N at the left side vertex of G, and a lower right vertex double bonded to red O next to a blue circle labeled A and hydrogen bonded to H bonded to N bonded to the lower left vertex of G. G has a five-membered ring with N at the lower right vertex connected by three dots to the lower right, a double bond at the upper right side, red N at the upper right vertex next to a blue circle labeled A above, and a double bond at the left side shared with the upper right side of the adjacent six-membered ring. This six-membered ring has red N at the lower right vertex next to a blue circle labeled A, a double bond at the bottom side, a lower left side bonded to N bonded to red H to the lower left next to a red circle labeled D and bonded to H to the upper left hydrogen bonded to red O double bonded to the lower right vertex of C, N at the left side vertex bonded to H hydrogen bonded to N at the right side vertex of C, and an upper left vertex double bonded to red O next to a blue circle labeled A and hydrogen bonded to H bonded to N bonded to the upper right vertex of C. Part b shows a key that indicates the following: a blue circle labeled A represents an H-bond acceptor, a red circle labeled D represents an H-bond donor, a purple circle labeled H represents other H, and a yellow circle labeled M represents a methyl group. Under the heading major groove, there are four rows. Each row has a base on the left and right with four circles in between. Row 1: base A blue circle A red circle D blue circle A yellow circle M base T; Row 2: base G blue circle A blue circle A red circle D purple circle H base C; Row 3: base T yellow circle M blue circle A red circle D blue circle A base A; Row 4: base C purple circle H red circle D blue circle A blue circle A base G. Under the heading minor groove, there are four rows. Each row has a base on the left and right with three circles in between. Row 1: base A blue circle A purple circle H blue circle A base T; Row 2: base G blue circle A red circle D blue circle A; Row 3: base T blue circle A purple circle H blue circle A base A; Row 4: base C blue circle A red circle D blue circle A base G.">
            <a:extLst>
              <a:ext uri="{FF2B5EF4-FFF2-40B4-BE49-F238E27FC236}">
                <a16:creationId xmlns:a16="http://schemas.microsoft.com/office/drawing/2014/main" id="{E3709754-C21B-DE49-974A-58D73C2D4B27}"/>
              </a:ext>
            </a:extLst>
          </p:cNvPr>
          <p:cNvPicPr>
            <a:picLocks noChangeAspect="1"/>
          </p:cNvPicPr>
          <p:nvPr/>
        </p:nvPicPr>
        <p:blipFill>
          <a:blip r:embed="rId3"/>
          <a:stretch>
            <a:fillRect/>
          </a:stretch>
        </p:blipFill>
        <p:spPr>
          <a:xfrm>
            <a:off x="171450" y="1676400"/>
            <a:ext cx="8801100" cy="4432300"/>
          </a:xfrm>
          <a:prstGeom prst="rect">
            <a:avLst/>
          </a:prstGeom>
        </p:spPr>
      </p:pic>
    </p:spTree>
    <p:extLst>
      <p:ext uri="{BB962C8B-B14F-4D97-AF65-F5344CB8AC3E}">
        <p14:creationId xmlns:p14="http://schemas.microsoft.com/office/powerpoint/2010/main" val="4134894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FED3-E5B2-400D-82F1-874FD3B89D1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Interactions Between Amino Acid Residues and DNA Base Pairs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76399"/>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Asn</a:t>
            </a:r>
            <a:r>
              <a:rPr lang="en-US" sz="2400" dirty="0">
                <a:latin typeface="Arial" panose="020B0604020202020204" pitchFamily="34" charset="0"/>
                <a:cs typeface="Arial" panose="020B0604020202020204" pitchFamily="34" charset="0"/>
              </a:rPr>
              <a:t>, Gln, Glu, Lys, and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side chains most often hydrogen bond to the DNA bases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simple amino acid–base code</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585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DC66-5B76-4DC8-AE57-95F36199ECA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Specific Amino Acid Residue–Base</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Pair Interactions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76399"/>
            <a:ext cx="2743200" cy="457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Gln or </a:t>
            </a:r>
            <a:r>
              <a:rPr lang="en-US" altLang="en-US" sz="2400" dirty="0" err="1">
                <a:latin typeface="Arial" panose="020B0604020202020204" pitchFamily="34" charset="0"/>
                <a:cs typeface="Arial" panose="020B0604020202020204" pitchFamily="34" charset="0"/>
              </a:rPr>
              <a:t>Asn</a:t>
            </a:r>
            <a:r>
              <a:rPr lang="en-US" altLang="en-US" sz="2400" dirty="0">
                <a:latin typeface="Arial" panose="020B0604020202020204" pitchFamily="34" charset="0"/>
                <a:cs typeface="Arial" panose="020B0604020202020204" pitchFamily="34" charset="0"/>
              </a:rPr>
              <a:t> can hydrogen bond with the </a:t>
            </a:r>
            <a:r>
              <a:rPr lang="en-US" altLang="en-US" sz="2400" i="1" dirty="0">
                <a:latin typeface="Arial" panose="020B0604020202020204" pitchFamily="34" charset="0"/>
                <a:cs typeface="Arial" panose="020B0604020202020204" pitchFamily="34" charset="0"/>
              </a:rPr>
              <a:t>N</a:t>
            </a:r>
            <a:r>
              <a:rPr lang="en-US" altLang="en-US" sz="2400" baseline="30000" dirty="0">
                <a:latin typeface="Arial" panose="020B0604020202020204" pitchFamily="34" charset="0"/>
                <a:cs typeface="Arial" panose="020B0604020202020204" pitchFamily="34" charset="0"/>
              </a:rPr>
              <a:t>6</a:t>
            </a:r>
            <a:r>
              <a:rPr lang="en-US" altLang="en-US" sz="2400" dirty="0">
                <a:latin typeface="Arial" panose="020B0604020202020204" pitchFamily="34" charset="0"/>
                <a:cs typeface="Arial" panose="020B0604020202020204" pitchFamily="34" charset="0"/>
              </a:rPr>
              <a:t> and N-7 positions of adenine </a:t>
            </a:r>
          </a:p>
          <a:p>
            <a:endParaRPr lang="en-US" altLang="en-US" sz="2400" dirty="0">
              <a:latin typeface="Arial" panose="020B0604020202020204" pitchFamily="34" charset="0"/>
              <a:cs typeface="Arial" panose="020B0604020202020204" pitchFamily="34" charset="0"/>
            </a:endParaRPr>
          </a:p>
          <a:p>
            <a:r>
              <a:rPr lang="en-US" altLang="en-US" sz="2400" dirty="0" err="1">
                <a:latin typeface="Arial" panose="020B0604020202020204" pitchFamily="34" charset="0"/>
                <a:cs typeface="Arial" panose="020B0604020202020204" pitchFamily="34" charset="0"/>
              </a:rPr>
              <a:t>Arg</a:t>
            </a:r>
            <a:r>
              <a:rPr lang="en-US" altLang="en-US" sz="2400" dirty="0">
                <a:latin typeface="Arial" panose="020B0604020202020204" pitchFamily="34" charset="0"/>
                <a:cs typeface="Arial" panose="020B0604020202020204" pitchFamily="34" charset="0"/>
              </a:rPr>
              <a:t> can form two hydrogen bonds with N-7 and </a:t>
            </a:r>
            <a:r>
              <a:rPr lang="en-US" altLang="en-US" sz="2400" i="1" dirty="0">
                <a:latin typeface="Arial" panose="020B0604020202020204" pitchFamily="34" charset="0"/>
                <a:cs typeface="Arial" panose="020B0604020202020204" pitchFamily="34" charset="0"/>
              </a:rPr>
              <a:t>O</a:t>
            </a:r>
            <a:r>
              <a:rPr lang="en-US" altLang="en-US" sz="2400" baseline="30000" dirty="0">
                <a:latin typeface="Arial" panose="020B0604020202020204" pitchFamily="34" charset="0"/>
                <a:cs typeface="Arial" panose="020B0604020202020204" pitchFamily="34" charset="0"/>
              </a:rPr>
              <a:t>6 </a:t>
            </a:r>
            <a:r>
              <a:rPr lang="en-US" altLang="en-US" sz="2400" dirty="0">
                <a:latin typeface="Arial" panose="020B0604020202020204" pitchFamily="34" charset="0"/>
                <a:cs typeface="Arial" panose="020B0604020202020204" pitchFamily="34" charset="0"/>
              </a:rPr>
              <a:t>of guanine </a:t>
            </a:r>
          </a:p>
          <a:p>
            <a:endParaRPr lang="en-US" sz="2400" dirty="0">
              <a:latin typeface="Arial" panose="020B0604020202020204" pitchFamily="34" charset="0"/>
              <a:cs typeface="Arial" panose="020B0604020202020204" pitchFamily="34" charset="0"/>
            </a:endParaRPr>
          </a:p>
        </p:txBody>
      </p:sp>
      <p:pic>
        <p:nvPicPr>
          <p:cNvPr id="3" name="Picture 2" descr="On the left, thymine is shown bonded to adenine that is bonded to red-highlighted glutamine (or asparagine). It is labeled thymine double bond symbol adenine. Thymine is a six-membered ring with N substituted for C at position 1 at the lower left vertex and further bonded, the lower right vertex at position 2 double bonded to O, N substituted for C at position 3 at the right side vertex and bonded to H hydrogen bonded to N at position 1 in adenine, C at position 4 double bonded to O further hydrogen bonded to H bonded to N boned to position 6 of adenine, C at position 5 bonded to C H 3, and a double bond between C 5 and C 6. Adenine is shown as a six-membered ring on the left with N substituted for C at position 1 and hydrogen bonded to H bonded to N at position 3 of thymine, a double bond at the bottom side between positions 2 and 3, a double bond on the upper right side between positions 4 and 5 shared with the left side of the adjacent five-membered ring, and C at position 6 at the upper left side bonded to N bonded to 2 H. One of these H is hydrogen bonded to O double bonded to the upper right vertex at position 4 of thymine and the other H is hydrogen bonded to red highlighted O of glutamine (or asparagine). The five-membered ring of adenine has N substituted for C at position 9 and further bonded, a double bond between positions 7 and 8, and N substitute for C at position 7 that is hydrogen bonded to H of glutamine (or asparagine). Hydrogens 6 and 7 are both numbered in adenine. Glutamine (or asparagine) is entirely highlighted in red. It has N at the lower right bonded to H to the lower right, to H to the lower left that is hydrogen bonded to N at position 7 of adenine, and to C to the upper left that is double bonded to O to the lower left that is hydrogen bonded to N bonded to C at position 6 of adenine and bonded to C H 2 above further bonded to C H 2 bonded to C bonded to H above, to N to the left further bonded to R to the left and to H above, and to C to the right double bonded to O above and bonded to R prime to the right. On the right, cytosine is shown bonded to guanine that is bonded to red-highlighted arginine. It is labeled cytosine triple bond symbol guanine. Cytosine is a six-membered ring with N substituted for C at the lower left vertex at position 1 and further bonded, with C 2 at the lower right vertex double bonded to O further hydrogen bonded to H bonded to N bonded to position 2 of guanine, N substituted for C at the right side vertex at position 3 hydrogen bonded to H bonded to N at position 1 of guanine, a double bond at the upper right side between positions 3 and 4, C at the upper right vertex at position 4 bonded to N bonded to H to the upper left and to H to the lower right hydrogen bonded to O double bonded to C at position 6 of guanine, and a double bond between positions 5 and 6. Guanine has a six-membered ring on the left with N substituted for C at position 3 at the lower left vertex, a double bond at the bottom side between C 2 and C 3, C 2 at the lower left vertex bonded to N bonded to H to the lower left and to H to the upper left hydrogen bonded to O double bonded to C at position 2 of cytosine, N substitute for C at position 1 at the left side vertex bonded to H further hydrogen bonded to N at position 3 of cytosine, C at position 6 double bonded to O hydrogen bonded to H bonded to N bonded to position 4 of cytosine and also hydrogen bonded to H of arginine above, and a double bond at the upper right side between positions 4 and 5 shared with the five-membered ring to the right. The five-membered ring has N substituted for C at position 9 at the lower right vertex and further bonded to the lower right, a double bond at the upper right side between positions 7 and 8, and N substituted for C at position 7 at the top vertex hydrogen bonded to H of arginine above. Carbons 6 and 7 are numbered in guanine. Arginine has N at the lower right bonded to H to the upper right, bonded to H below that is hydrogen bonded to N at position 7 of guanine, and bonded to C to the upper right that is further bonded above and bonded to N to the lower left bonded to H to the left and bonded to H below that is hydrogen bonded to O double bonded to position 6 of guanine. There is a dashed curved line between the two N atoms on either side of the central C and there is a positive charge on C. This central C is bonded to N H above further bonded to a chain of three C H 2 further bonded to C above that is bonded to H above, to N to the left bonded to R to the left and H below, and to C to the right double bonded to O above and bonded to R prime to the right.">
            <a:extLst>
              <a:ext uri="{FF2B5EF4-FFF2-40B4-BE49-F238E27FC236}">
                <a16:creationId xmlns:a16="http://schemas.microsoft.com/office/drawing/2014/main" id="{FCA2980F-F809-3844-8EE4-B75FD882D984}"/>
              </a:ext>
            </a:extLst>
          </p:cNvPr>
          <p:cNvPicPr>
            <a:picLocks noChangeAspect="1"/>
          </p:cNvPicPr>
          <p:nvPr/>
        </p:nvPicPr>
        <p:blipFill>
          <a:blip r:embed="rId3"/>
          <a:stretch>
            <a:fillRect/>
          </a:stretch>
        </p:blipFill>
        <p:spPr>
          <a:xfrm>
            <a:off x="3282826" y="1676399"/>
            <a:ext cx="5480174" cy="4577557"/>
          </a:xfrm>
          <a:prstGeom prst="rect">
            <a:avLst/>
          </a:prstGeom>
        </p:spPr>
      </p:pic>
    </p:spTree>
    <p:extLst>
      <p:ext uri="{BB962C8B-B14F-4D97-AF65-F5344CB8AC3E}">
        <p14:creationId xmlns:p14="http://schemas.microsoft.com/office/powerpoint/2010/main" val="386135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211AAB31-B2DB-4EEB-B361-39B59090F9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43D564B-244F-494C-B1F2-3D27F70B7D0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603836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28B5-D18C-4633-8686-C01208CD11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DNA-Binding Sites for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Regulatory Proteins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764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often inverted repeats of a short DNA sequence (a palindrome)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multiple (usually two) subunits of a regulatory protein bind cooperatively to the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Lac repressor binding is unique</a:t>
            </a:r>
          </a:p>
          <a:p>
            <a:pPr lvl="1"/>
            <a:r>
              <a:rPr lang="en-US" sz="2400" dirty="0">
                <a:latin typeface="Arial" panose="020B0604020202020204" pitchFamily="34" charset="0"/>
                <a:cs typeface="Arial" panose="020B0604020202020204" pitchFamily="34" charset="0"/>
              </a:rPr>
              <a:t>each of the two tethered dimers of the Lac repressor separately binds to a palindromic operator sequence  </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473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8FA1-60B2-449B-945E-BCC6DAD6E6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Helix-Turn-Helix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3962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helix-turn-helix </a:t>
            </a:r>
            <a:r>
              <a:rPr lang="en-US" sz="2400" dirty="0">
                <a:latin typeface="Arial" panose="020B0604020202020204" pitchFamily="34" charset="0"/>
                <a:cs typeface="Arial" panose="020B0604020202020204" pitchFamily="34" charset="0"/>
              </a:rPr>
              <a:t>motif = ~20 amino acid residues in two short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segments, each 7 to 9 residues long, separated by a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turn </a:t>
            </a:r>
          </a:p>
          <a:p>
            <a:pPr lvl="1"/>
            <a:r>
              <a:rPr lang="en-US" sz="2400" dirty="0">
                <a:latin typeface="Arial" panose="020B0604020202020204" pitchFamily="34" charset="0"/>
                <a:cs typeface="Arial" panose="020B0604020202020204" pitchFamily="34" charset="0"/>
              </a:rPr>
              <a:t>example: the Lac repressor</a:t>
            </a:r>
          </a:p>
          <a:p>
            <a:pPr lvl="1"/>
            <a:r>
              <a:rPr lang="en-US" sz="2400" dirty="0">
                <a:latin typeface="Arial" panose="020B0604020202020204" pitchFamily="34" charset="0"/>
                <a:cs typeface="Arial" panose="020B0604020202020204" pitchFamily="34" charset="0"/>
              </a:rPr>
              <a:t>not stable by itself</a:t>
            </a: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p:txBody>
      </p:sp>
      <p:pic>
        <p:nvPicPr>
          <p:cNvPr id="3" name="Picture 2" descr="Part a shows a horizontal double-stranded piece of D N A. Beneath, a dark blue helix angles down slightly to the right to meet the center of a light blue helix that angles from the lower left to upper right. A light purple thread bends back away from the lower right end of the dark blue helix at a position labeled turn and the strand joins to a purple helix labeled recognition helix that angles away from the viewer, then ends with a light blue strand connecting its far end to the upper right side of the light blue helix. Part b shows a larger structure with a box around a piece to the upper left center that is shown in close-up in part a. Within the box, two almost parallel helices are shown with a diagonal helix running from the center of the upper helix to the lower part of the lower helix. The lower helix has a strand connecting it to a yellow helix below that is adjacent to another yellow helix to its left that connects to several light blue helices to the upper right. Below, the roughly rectangular vertical left-hand part of the overall structure angles down to the right and consist of dark red helices in the back and pink helices behind that connect with two almost horizontal green helices above two green helices extending away from the viewer at the bottom. These bottom two green helices are labeled alpha helices involved in tetramer formation. The roughly rectangular right half that angles up to the right and includes a bright red rear portion and a purplish red front portion. It has two yellow helices at the upper right like those on the left and these are labeled linker helices. A set of three light blue helices are to the left and right of the linker helices. The upper left set of light blue helices, which extend to the upper right center, are labeled D N A-binding domain.">
            <a:extLst>
              <a:ext uri="{FF2B5EF4-FFF2-40B4-BE49-F238E27FC236}">
                <a16:creationId xmlns:a16="http://schemas.microsoft.com/office/drawing/2014/main" id="{447FBBBC-8473-DE4F-8153-5BD9F930B889}"/>
              </a:ext>
            </a:extLst>
          </p:cNvPr>
          <p:cNvPicPr>
            <a:picLocks noChangeAspect="1"/>
          </p:cNvPicPr>
          <p:nvPr/>
        </p:nvPicPr>
        <p:blipFill>
          <a:blip r:embed="rId3"/>
          <a:stretch>
            <a:fillRect/>
          </a:stretch>
        </p:blipFill>
        <p:spPr>
          <a:xfrm>
            <a:off x="4541366" y="1402080"/>
            <a:ext cx="4221634" cy="4800600"/>
          </a:xfrm>
          <a:prstGeom prst="rect">
            <a:avLst/>
          </a:prstGeom>
        </p:spPr>
      </p:pic>
    </p:spTree>
    <p:extLst>
      <p:ext uri="{BB962C8B-B14F-4D97-AF65-F5344CB8AC3E}">
        <p14:creationId xmlns:p14="http://schemas.microsoft.com/office/powerpoint/2010/main" val="3214397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B35B-2B5E-482E-ACFF-E36A0F24DD3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Recognition Helix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recognition helix =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segment that contains many of the amino acids that interact with DNA in a sequence-specific way</a:t>
            </a:r>
          </a:p>
          <a:p>
            <a:pPr lvl="1"/>
            <a:r>
              <a:rPr lang="en-US" sz="2400" dirty="0">
                <a:latin typeface="Arial" panose="020B0604020202020204" pitchFamily="34" charset="0"/>
                <a:cs typeface="Arial" panose="020B0604020202020204" pitchFamily="34" charset="0"/>
              </a:rPr>
              <a:t>protrudes from the protein surface</a:t>
            </a:r>
          </a:p>
          <a:p>
            <a:pPr lvl="1"/>
            <a:r>
              <a:rPr lang="en-US" sz="2400" dirty="0">
                <a:latin typeface="Arial" panose="020B0604020202020204" pitchFamily="34" charset="0"/>
                <a:cs typeface="Arial" panose="020B0604020202020204" pitchFamily="34" charset="0"/>
              </a:rPr>
              <a:t>positioned in or nearly in the major groove when bound to DNA</a:t>
            </a:r>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381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49E-D7C8-4299-B1B0-B4F6B25E3CC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Zinc Finger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389888"/>
            <a:ext cx="3904702" cy="501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zinc finger </a:t>
            </a:r>
            <a:r>
              <a:rPr lang="en-US" sz="2400" dirty="0">
                <a:latin typeface="Arial" panose="020B0604020202020204" pitchFamily="34" charset="0"/>
                <a:cs typeface="Arial" panose="020B0604020202020204" pitchFamily="34" charset="0"/>
              </a:rPr>
              <a:t>= ~30 amino acid residues forming an elongated loop held together at the base by a single Zn</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a:t>
            </a:r>
          </a:p>
          <a:p>
            <a:pPr lvl="1"/>
            <a:r>
              <a:rPr lang="en-US" sz="2400" dirty="0">
                <a:latin typeface="Arial" panose="020B0604020202020204" pitchFamily="34" charset="0"/>
                <a:cs typeface="Arial" panose="020B0604020202020204" pitchFamily="34" charset="0"/>
              </a:rPr>
              <a:t>Zn</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is coordinated to 4 residues (4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or 2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and 2 His) </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eukaryotic DNA-binding proteins contain zinc fingers </a:t>
            </a:r>
          </a:p>
          <a:p>
            <a:pPr marL="50800" indent="0">
              <a:buNone/>
            </a:pPr>
            <a:r>
              <a:rPr lang="en-US" sz="2400" dirty="0">
                <a:latin typeface="Arial" panose="020B0604020202020204" pitchFamily="34" charset="0"/>
                <a:cs typeface="Arial" panose="020B0604020202020204" pitchFamily="34" charset="0"/>
              </a:rPr>
              <a:t> </a:t>
            </a:r>
          </a:p>
          <a:p>
            <a:endParaRPr lang="en-US" sz="2400" dirty="0"/>
          </a:p>
        </p:txBody>
      </p:sp>
      <p:pic>
        <p:nvPicPr>
          <p:cNvPr id="3" name="Picture 2" descr="A piece of blue D N A runs from the lower left to upper right. A zing finger motif is shown at the lower left. It has a dark red helix that runs from lower left to upper right to the lower left of the D N A. A dark red wireframe model at the bottom of the helix runs strand below and extends to a ring above with two blue patches. Just below halfway up the helix, another wireframe model has a red base that bends to a similar ring with two blue patches that almost touches a purple sphere to its left and above the ring below. This sphere is labeled Z n 2 plus. A strand from the upper right of the helix coils back to the zinc ion, including a thicker beta strand, and wireframe protrusions show two yellow pieces adjacent to zinc. The strand curves away upward to the upper left of a light red helix in the top zinc finger motif. The top motif has a bright red helix that runs from upper right to lower left, ending near the top center of the D N A. It has a similar bent wireframe model with a ring on the end with two blue patches near a purple sphere labeled Z n s plus. It also has a loop that bends back toward the zinc ion. To the lower right, a third zinc finger motif is similar but light pink. The helix extends away from the viewer near the top and is connected by a black strand to the red zinc finger at the top. The wireframe rings are labeled H I s. The yellow pieces of the wireframe structure are labeled C y s. The wireframe wrings extend down from the helix near the purple sphere representing the zing ion below. A beta strand is visible to the left of the sphere and a strand loops to the lower right. Two yellow wireframe pieces are visible near the zinc ion.">
            <a:extLst>
              <a:ext uri="{FF2B5EF4-FFF2-40B4-BE49-F238E27FC236}">
                <a16:creationId xmlns:a16="http://schemas.microsoft.com/office/drawing/2014/main" id="{A5837EBF-9956-074C-A5CD-58FF32550A1B}"/>
              </a:ext>
            </a:extLst>
          </p:cNvPr>
          <p:cNvPicPr>
            <a:picLocks noChangeAspect="1"/>
          </p:cNvPicPr>
          <p:nvPr/>
        </p:nvPicPr>
        <p:blipFill>
          <a:blip r:embed="rId3"/>
          <a:stretch>
            <a:fillRect/>
          </a:stretch>
        </p:blipFill>
        <p:spPr>
          <a:xfrm>
            <a:off x="4419600" y="2171700"/>
            <a:ext cx="4507778" cy="2514600"/>
          </a:xfrm>
          <a:prstGeom prst="rect">
            <a:avLst/>
          </a:prstGeom>
        </p:spPr>
      </p:pic>
    </p:spTree>
    <p:extLst>
      <p:ext uri="{BB962C8B-B14F-4D97-AF65-F5344CB8AC3E}">
        <p14:creationId xmlns:p14="http://schemas.microsoft.com/office/powerpoint/2010/main" val="1135505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E12AA-9502-442F-82A7-C283D12356D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Zinc Finger Binding</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interaction of a single zinc finger with DNA is typically weak</a:t>
            </a:r>
          </a:p>
          <a:p>
            <a:pPr lvl="1"/>
            <a:r>
              <a:rPr lang="en-US" sz="2400" dirty="0">
                <a:latin typeface="Arial" panose="020B0604020202020204" pitchFamily="34" charset="0"/>
                <a:cs typeface="Arial" panose="020B0604020202020204" pitchFamily="34" charset="0"/>
              </a:rPr>
              <a:t>multiple zinc fingers substantially enhances binding</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zinc fingers have the residues for sequence discrimination, whereas others seem to bind DNA nonspecifically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zinc fingers can also function as RNA-binding motifs</a:t>
            </a:r>
            <a:endParaRPr lang="en-US" sz="2400" dirty="0"/>
          </a:p>
        </p:txBody>
      </p:sp>
    </p:spTree>
    <p:extLst>
      <p:ext uri="{BB962C8B-B14F-4D97-AF65-F5344CB8AC3E}">
        <p14:creationId xmlns:p14="http://schemas.microsoft.com/office/powerpoint/2010/main" val="68456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3">
            <a:extLst>
              <a:ext uri="{FF2B5EF4-FFF2-40B4-BE49-F238E27FC236}">
                <a16:creationId xmlns:a16="http://schemas.microsoft.com/office/drawing/2014/main" id="{6C08B2FD-BB20-40B0-A24C-4D5AB80569AF}"/>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E2809D36-100F-4AF0-B3AB-5CDDDDF89BC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2069B-B198-43CB-BD1A-49CFF71E57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Homeodomain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419100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homeodomain </a:t>
            </a:r>
            <a:r>
              <a:rPr lang="en-US" sz="2400" dirty="0">
                <a:latin typeface="Arial" panose="020B0604020202020204" pitchFamily="34" charset="0"/>
                <a:cs typeface="Arial" panose="020B0604020202020204" pitchFamily="34" charset="0"/>
              </a:rPr>
              <a:t>= 60 highly-conserved amino acid residues </a:t>
            </a:r>
          </a:p>
          <a:p>
            <a:pPr lvl="1"/>
            <a:r>
              <a:rPr lang="en-US" sz="2400" dirty="0">
                <a:latin typeface="Arial" panose="020B0604020202020204" pitchFamily="34" charset="0"/>
                <a:cs typeface="Arial" panose="020B0604020202020204" pitchFamily="34" charset="0"/>
              </a:rPr>
              <a:t>identified in proteins that function as transcriptional regulators, especially during eukaryotic development</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homeobox </a:t>
            </a:r>
            <a:r>
              <a:rPr lang="en-US" sz="2400" dirty="0">
                <a:latin typeface="Arial" panose="020B0604020202020204" pitchFamily="34" charset="0"/>
                <a:cs typeface="Arial" panose="020B0604020202020204" pitchFamily="34" charset="0"/>
              </a:rPr>
              <a:t>= the DNA sequence that encodes this domain</a:t>
            </a:r>
          </a:p>
        </p:txBody>
      </p:sp>
      <p:pic>
        <p:nvPicPr>
          <p:cNvPr id="4" name="Picture 3" descr="A vertical blue piece of D N A is shown with helices on each side. A wavy orange strand runs horizontally across the bottom to meet an almost vertical white helix on the left that runs up behind an overlapping almost vertical blue helix. A yellow strand labeled turn extends from thee bottom of the blue strand to a purple helix extending away from the viewer labeled recognition helix. Across the top of the D N A, a similar wavy orange strand runs almost horizontally to join the upper left of a whit helix that angles down to the left. A purple helix runs from the upper left into the venter of the D N A and crosses behind the white helix just above its center. A short blue helix runs up along the D N A to end near the end of the purple helix and a yellow strand connects the top of the blue helix with the left end of the purple helix.">
            <a:extLst>
              <a:ext uri="{FF2B5EF4-FFF2-40B4-BE49-F238E27FC236}">
                <a16:creationId xmlns:a16="http://schemas.microsoft.com/office/drawing/2014/main" id="{6AF0A2C6-9991-5645-97D3-F707A3E2A2B2}"/>
              </a:ext>
            </a:extLst>
          </p:cNvPr>
          <p:cNvPicPr>
            <a:picLocks noChangeAspect="1"/>
          </p:cNvPicPr>
          <p:nvPr/>
        </p:nvPicPr>
        <p:blipFill>
          <a:blip r:embed="rId3"/>
          <a:stretch>
            <a:fillRect/>
          </a:stretch>
        </p:blipFill>
        <p:spPr>
          <a:xfrm>
            <a:off x="4800600" y="1402080"/>
            <a:ext cx="4130675" cy="4130675"/>
          </a:xfrm>
          <a:prstGeom prst="rect">
            <a:avLst/>
          </a:prstGeom>
        </p:spPr>
      </p:pic>
    </p:spTree>
    <p:extLst>
      <p:ext uri="{BB962C8B-B14F-4D97-AF65-F5344CB8AC3E}">
        <p14:creationId xmlns:p14="http://schemas.microsoft.com/office/powerpoint/2010/main" val="951367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5CFE-EF1E-4F69-A423-0B0E5EFE6B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Recognition Motif</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RNA recognition motifs (RRMs) </a:t>
            </a:r>
            <a:r>
              <a:rPr lang="en-US" sz="2400" dirty="0">
                <a:latin typeface="Arial" panose="020B0604020202020204" pitchFamily="34" charset="0"/>
                <a:cs typeface="Arial" panose="020B0604020202020204" pitchFamily="34" charset="0"/>
              </a:rPr>
              <a:t>= 90 to 100 amino acid residues arranged in a four-strand antiparallel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 sandwiched against two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3</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found in some eukaryotic gene activators, where they may bind DNA and RNA to induce transcription</a:t>
            </a:r>
          </a:p>
          <a:p>
            <a:pPr lvl="1"/>
            <a:r>
              <a:rPr lang="en-US" sz="2400" dirty="0">
                <a:latin typeface="Arial" panose="020B0604020202020204" pitchFamily="34" charset="0"/>
                <a:cs typeface="Arial" panose="020B0604020202020204" pitchFamily="34" charset="0"/>
              </a:rPr>
              <a:t>proteins with RRM motifs may bind to mRNA, rRNA, or other smaller, noncoding RNAs</a:t>
            </a:r>
          </a:p>
          <a:p>
            <a:pPr lvl="1"/>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compete with DNA binding and decrease gene transcription</a:t>
            </a:r>
            <a:endParaRPr lang="en-US" sz="2400" dirty="0"/>
          </a:p>
        </p:txBody>
      </p:sp>
    </p:spTree>
    <p:extLst>
      <p:ext uri="{BB962C8B-B14F-4D97-AF65-F5344CB8AC3E}">
        <p14:creationId xmlns:p14="http://schemas.microsoft.com/office/powerpoint/2010/main" val="3483410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8B11-FF93-494F-A61F-B90C5FF0FA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Examples of RNA Recognition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Motifs (RRMs)</a:t>
            </a:r>
            <a:endParaRPr lang="en-AU" dirty="0"/>
          </a:p>
        </p:txBody>
      </p:sp>
      <p:pic>
        <p:nvPicPr>
          <p:cNvPr id="3" name="Picture 2" descr="Part a shows a roughly rounded white structure on the upper right with helices in the upper right and beta strands in the venter and left. It fits against a horizontal strand of D N A below. At least six hydrogen bonds are visible between D N A and wireframe structures along the bottom of the white structure, which has blue and red segments visible. A similar white structure is shown to the right with double-stranded R N A below that forms a loop to the lower right. At least six hydrogen bonds are visible between the R N A and wireframe structures along the bottom of the white structure. Part b shows three different R R Ms. D E A D box R I G 1 shows double-stranded D N A across the bottom with beta strands to the left, right, and above. The R O Q domain shows horizontal double-stranded D N A beneath a structure that consists of many helices, including a clump of helices to the upper right. Pumilio-Nos-hunchback shows a single-stranded R N A molecule beneath a crescent-shaped structure consisting of many helices. There are many parallel helices that extend down toward the R N A and a line of helices forming a rounded outer surface. Strands extend down across the R N A to the right.">
            <a:extLst>
              <a:ext uri="{FF2B5EF4-FFF2-40B4-BE49-F238E27FC236}">
                <a16:creationId xmlns:a16="http://schemas.microsoft.com/office/drawing/2014/main" id="{F80D2B5A-7ACF-CB41-8270-AF9F361D3F68}"/>
              </a:ext>
            </a:extLst>
          </p:cNvPr>
          <p:cNvPicPr>
            <a:picLocks noChangeAspect="1"/>
          </p:cNvPicPr>
          <p:nvPr/>
        </p:nvPicPr>
        <p:blipFill>
          <a:blip r:embed="rId3"/>
          <a:stretch>
            <a:fillRect/>
          </a:stretch>
        </p:blipFill>
        <p:spPr>
          <a:xfrm>
            <a:off x="1114425" y="1600200"/>
            <a:ext cx="6915150" cy="5029200"/>
          </a:xfrm>
          <a:prstGeom prst="rect">
            <a:avLst/>
          </a:prstGeom>
        </p:spPr>
      </p:pic>
    </p:spTree>
    <p:extLst>
      <p:ext uri="{BB962C8B-B14F-4D97-AF65-F5344CB8AC3E}">
        <p14:creationId xmlns:p14="http://schemas.microsoft.com/office/powerpoint/2010/main" val="2853018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6909-3214-407D-8A8A-88133EE5D3F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Regulatory Proteins Also Have Protein-Protein Interaction Domains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proteins contain domains for protein-protein interactions</a:t>
            </a:r>
          </a:p>
          <a:p>
            <a:pPr lvl="1"/>
            <a:r>
              <a:rPr lang="en-US" sz="2400" dirty="0">
                <a:latin typeface="Arial" panose="020B0604020202020204" pitchFamily="34" charset="0"/>
                <a:cs typeface="Arial" panose="020B0604020202020204" pitchFamily="34" charset="0"/>
              </a:rPr>
              <a:t>example: domains for dimer formation of eukaryotic transcription factors</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97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93F9-5997-41E2-9412-3D3DF5CC71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Leucine Zipper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5240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leucine zipper </a:t>
            </a:r>
            <a:r>
              <a:rPr lang="en-US" sz="2400" dirty="0">
                <a:latin typeface="Arial" panose="020B0604020202020204" pitchFamily="34" charset="0"/>
                <a:cs typeface="Arial" panose="020B0604020202020204" pitchFamily="34" charset="0"/>
              </a:rPr>
              <a:t>= an amphipathic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 with a series of hydrophobic amino acid residues on one side and a hydrophobic surface between two polypeptides of a dimer</a:t>
            </a:r>
          </a:p>
          <a:p>
            <a:pPr lvl="1"/>
            <a:r>
              <a:rPr lang="en-US" sz="2400" dirty="0">
                <a:latin typeface="Arial" panose="020B0604020202020204" pitchFamily="34" charset="0"/>
                <a:cs typeface="Arial" panose="020B0604020202020204" pitchFamily="34" charset="0"/>
              </a:rPr>
              <a:t>Leu occurs at every 7</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position along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a:t>
            </a:r>
          </a:p>
          <a:p>
            <a:pPr lvl="1"/>
            <a:r>
              <a:rPr lang="en-US" sz="2400" dirty="0">
                <a:latin typeface="Arial" panose="020B0604020202020204" pitchFamily="34" charset="0"/>
                <a:cs typeface="Arial" panose="020B0604020202020204" pitchFamily="34" charset="0"/>
              </a:rPr>
              <a:t>helices form a coiled coil</a:t>
            </a:r>
          </a:p>
          <a:p>
            <a:pPr lvl="1"/>
            <a:r>
              <a:rPr lang="en-US" sz="2400" dirty="0">
                <a:latin typeface="Arial" panose="020B0604020202020204" pitchFamily="34" charset="0"/>
                <a:cs typeface="Arial" panose="020B0604020202020204" pitchFamily="34" charset="0"/>
              </a:rPr>
              <a:t>found in many eukaryotic proteins </a:t>
            </a:r>
          </a:p>
          <a:p>
            <a:pPr lvl="1"/>
            <a:r>
              <a:rPr lang="en-US" sz="2400" dirty="0">
                <a:latin typeface="Arial" panose="020B0604020202020204" pitchFamily="34" charset="0"/>
                <a:cs typeface="Arial" panose="020B0604020202020204" pitchFamily="34" charset="0"/>
              </a:rPr>
              <a:t>often found in proteins with a separate DNA-binding domain containing a high concentration of basic (Lys or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 that can interact with the DNA backbone</a:t>
            </a:r>
            <a:endParaRPr lang="en-US" sz="2400" dirty="0"/>
          </a:p>
        </p:txBody>
      </p:sp>
    </p:spTree>
    <p:extLst>
      <p:ext uri="{BB962C8B-B14F-4D97-AF65-F5344CB8AC3E}">
        <p14:creationId xmlns:p14="http://schemas.microsoft.com/office/powerpoint/2010/main" val="17724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CD2D-7267-4C64-8EA5-FF973B486CB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Leucine Zippers</a:t>
            </a:r>
            <a:endParaRPr lang="en-AU" dirty="0"/>
          </a:p>
        </p:txBody>
      </p:sp>
      <p:pic>
        <p:nvPicPr>
          <p:cNvPr id="3" name="Picture 2" descr="Amino acid sequences are shown for three mammal regulatory proteins and one yeast regulatory protein. Each horizontal line shows the source (mammal or yeast), the name of the regulatory protein, and the amino acid sequence. The amino acid sequence is divided into a left-hand D N A-binding sequence, a connector (6 amino acids), and a leucine zipper. A consensus sequence is shown below. Row 1: source mammal, regulatory protein C/E B P, D N A-binding region D K N S N E Y R V yellow R yellow R E yellow R light red N N I A V R yellow K S yellow R D yellow K A; connector K Q R N V E; leucine zipper T Q Q K V L E light red L T S D N D R light red L R K R V E Q light red L S R E L D T light red L R G dash. Row 2: source mammal, regulatory protein J u n, D N A-binding region S Q E R I K A E R yellow K yellow R M yellow R light red N R I A A S yellow K C yellow R K yellow R yellow K, connector sequence L E R I A R, leucine zipper light red L E E K V K T light red L K A Q N S E light red L A S T A N M light red L T E Q V A Q light red L K Q dash. Row 3: source mammal, regulatory protein F o s, D N A-binding region E E R R R I R R I yellow R yellow R E yellow R light red N K M A A A yellow K C yellow R N yellow R yellow R, connector sequence R E L T D T, leucine zipper light red L Q A E T D Q light red L E D K K S A light red L Q T E I A N light red L L K E K E K light red L E F dash. Row 4: source yeast, regulatory protein G C N 4, D N A-binding region P E S S D P A A L yellow K yellow R A yellow R light red N T E A A R yellow R S yellow R A yellow R yellow K, connector sequence L Q R M K Q, leucine zipper light red L E D K V E E light red L L S K N Y H light red L E N E V A R light red L K K L V G E R space space no dash. Consensus sequence: 9 dashes, then yellow R over K; yellow R over K; dash; yellow R over K; light red N; five dashes, yellow R over K, dash, yellow R; dash; yellow R over K; yellow R over K; six dashes; light red L; six dashes; light red L; six dashes; light red L; six dashes; light red L; six dashes; light red L; space space no dash. The first light red N of the consensus sequence is labeled invariant A s n and a vertical line extends down to point to a light red box in part b. A vertical piece of D N A in shown in part b. Two helices extend across it. One helix extends from the upper left to just below the center left and the other extends from the lower left to just above the center right. The D N A-binding region is shown as the region that crosses the D N A. It contains multiple yellow pieces with yellow wireframe models out that contain pieces of blue. Two light red pieces are present, one on each strand. The top one is near the center of the D N A and is labeled invariant A s n. The second is to its lower left. After the two strands cross, the leucine zipper region begins. This includes several light red pieces. Wireframe structures extend down from the light red region in the upper strand to connect with similar structures in the lower strand.">
            <a:extLst>
              <a:ext uri="{FF2B5EF4-FFF2-40B4-BE49-F238E27FC236}">
                <a16:creationId xmlns:a16="http://schemas.microsoft.com/office/drawing/2014/main" id="{F19AA998-8D0F-8A47-828D-CF5BE86633C0}"/>
              </a:ext>
            </a:extLst>
          </p:cNvPr>
          <p:cNvPicPr>
            <a:picLocks noChangeAspect="1"/>
          </p:cNvPicPr>
          <p:nvPr/>
        </p:nvPicPr>
        <p:blipFill>
          <a:blip r:embed="rId3"/>
          <a:stretch>
            <a:fillRect/>
          </a:stretch>
        </p:blipFill>
        <p:spPr>
          <a:xfrm>
            <a:off x="203200" y="1371600"/>
            <a:ext cx="8737600" cy="4940300"/>
          </a:xfrm>
          <a:prstGeom prst="rect">
            <a:avLst/>
          </a:prstGeom>
        </p:spPr>
      </p:pic>
    </p:spTree>
    <p:extLst>
      <p:ext uri="{BB962C8B-B14F-4D97-AF65-F5344CB8AC3E}">
        <p14:creationId xmlns:p14="http://schemas.microsoft.com/office/powerpoint/2010/main" val="2623825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096C-F5F0-42B2-A215-D369216F1A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Basic Helix-Loop-Helix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363663"/>
            <a:ext cx="86487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basic helix-loop-helix </a:t>
            </a:r>
            <a:r>
              <a:rPr lang="en-US" sz="2400" dirty="0">
                <a:latin typeface="Arial" panose="020B0604020202020204" pitchFamily="34" charset="0"/>
                <a:cs typeface="Arial" panose="020B0604020202020204" pitchFamily="34" charset="0"/>
              </a:rPr>
              <a:t>= conserved 50 amino acid residues that can form two short, amphipathic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linked by a loop of variable length</a:t>
            </a:r>
          </a:p>
          <a:p>
            <a:pPr lvl="1"/>
            <a:r>
              <a:rPr lang="en-US" sz="2400" dirty="0">
                <a:latin typeface="Arial" panose="020B0604020202020204" pitchFamily="34" charset="0"/>
                <a:cs typeface="Arial" panose="020B0604020202020204" pitchFamily="34" charset="0"/>
              </a:rPr>
              <a:t>two</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helix-loop-helix motifs can interact to form dimers</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occurs in some eukaryotic regulatory proteins involved in gene expression during development</a:t>
            </a:r>
          </a:p>
        </p:txBody>
      </p:sp>
      <p:pic>
        <p:nvPicPr>
          <p:cNvPr id="3" name="Picture 2" descr="A vertical blue double helix of D N A is shown on the left. A pink helix extends from the lower left across the D N A to end at just above the venter right. A white helix begins just above the center of the D N A and extends to the lower right. Where they cross, these helices are labeled recognition helix. A yellow strand connects the pink helix with the left end of a horizontal purple helix that runs behind it and ends to its left. This yellow strand is labeled loop. A white helix overlaps the lower right end of the first white helix and extends up above the purple helix to end just above the right end of the purple helix. Red wireframe models are shown connecting the right ends of the white and purple helices. Where the white and purple helices cross, they are labeled, dimer-forming helix.">
            <a:extLst>
              <a:ext uri="{FF2B5EF4-FFF2-40B4-BE49-F238E27FC236}">
                <a16:creationId xmlns:a16="http://schemas.microsoft.com/office/drawing/2014/main" id="{EDD88051-B759-5E4E-AE7C-52EE2FE235A7}"/>
              </a:ext>
            </a:extLst>
          </p:cNvPr>
          <p:cNvPicPr>
            <a:picLocks noChangeAspect="1"/>
          </p:cNvPicPr>
          <p:nvPr/>
        </p:nvPicPr>
        <p:blipFill>
          <a:blip r:embed="rId3"/>
          <a:stretch>
            <a:fillRect/>
          </a:stretch>
        </p:blipFill>
        <p:spPr>
          <a:xfrm>
            <a:off x="2032000" y="3880892"/>
            <a:ext cx="5080000" cy="2748507"/>
          </a:xfrm>
          <a:prstGeom prst="rect">
            <a:avLst/>
          </a:prstGeom>
        </p:spPr>
      </p:pic>
    </p:spTree>
    <p:extLst>
      <p:ext uri="{BB962C8B-B14F-4D97-AF65-F5344CB8AC3E}">
        <p14:creationId xmlns:p14="http://schemas.microsoft.com/office/powerpoint/2010/main" val="56534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 4">
            <a:extLst>
              <a:ext uri="{FF2B5EF4-FFF2-40B4-BE49-F238E27FC236}">
                <a16:creationId xmlns:a16="http://schemas.microsoft.com/office/drawing/2014/main" id="{FF907A72-C2DC-4B13-90EC-C0A91C21FE4B}"/>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9BDAC338-A1F2-4C4E-BEDB-8F9938D8E99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48574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84A9-4C62-483E-89E8-DAD6FDF66D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Protein-Protein Interactions in Eukaryotic Regulatory Proteins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676400"/>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eukaryotes have a larger number of genes than activators</a:t>
            </a:r>
          </a:p>
          <a:p>
            <a:pPr lvl="1"/>
            <a:r>
              <a:rPr lang="en-US" sz="2400" dirty="0">
                <a:latin typeface="Arial" panose="020B0604020202020204" pitchFamily="34" charset="0"/>
                <a:cs typeface="Arial" panose="020B0604020202020204" pitchFamily="34" charset="0"/>
              </a:rPr>
              <a:t>yeast have 300 transcription factors for 1000s of genes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genes are subject to regulation by multiple transcription factors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combinatorial control </a:t>
            </a:r>
            <a:r>
              <a:rPr lang="en-US" sz="2400" dirty="0">
                <a:latin typeface="Arial" panose="020B0604020202020204" pitchFamily="34" charset="0"/>
                <a:cs typeface="Arial" panose="020B0604020202020204" pitchFamily="34" charset="0"/>
              </a:rPr>
              <a:t>= a mechanism involving mixing and matching of protein family variants in dimeric transcription factors </a:t>
            </a:r>
          </a:p>
          <a:p>
            <a:pPr lvl="1"/>
            <a:r>
              <a:rPr lang="en-US" sz="2400" dirty="0">
                <a:latin typeface="Arial" panose="020B0604020202020204" pitchFamily="34" charset="0"/>
                <a:cs typeface="Arial" panose="020B0604020202020204" pitchFamily="34" charset="0"/>
              </a:rPr>
              <a:t>provides for more efficient and responsive regulation</a:t>
            </a:r>
          </a:p>
        </p:txBody>
      </p:sp>
    </p:spTree>
    <p:extLst>
      <p:ext uri="{BB962C8B-B14F-4D97-AF65-F5344CB8AC3E}">
        <p14:creationId xmlns:p14="http://schemas.microsoft.com/office/powerpoint/2010/main" val="1682475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111E-0336-47C3-BCB7-36B0D18F67CD}"/>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28.2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Gene Expression in Bacteria</a:t>
            </a:r>
            <a:endParaRPr lang="en-AU" dirty="0"/>
          </a:p>
        </p:txBody>
      </p:sp>
    </p:spTree>
    <p:extLst>
      <p:ext uri="{BB962C8B-B14F-4D97-AF65-F5344CB8AC3E}">
        <p14:creationId xmlns:p14="http://schemas.microsoft.com/office/powerpoint/2010/main" val="2368345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3 &#10;">
            <a:extLst>
              <a:ext uri="{FF2B5EF4-FFF2-40B4-BE49-F238E27FC236}">
                <a16:creationId xmlns:a16="http://schemas.microsoft.com/office/drawing/2014/main" id="{C17EE9B0-BDB2-4F6B-9063-ED08CC9FD494}"/>
              </a:ext>
            </a:extLst>
          </p:cNvPr>
          <p:cNvPicPr>
            <a:picLocks noChangeAspect="1"/>
          </p:cNvPicPr>
          <p:nvPr/>
        </p:nvPicPr>
        <p:blipFill>
          <a:blip r:embed="rId3"/>
          <a:stretch>
            <a:fillRect/>
          </a:stretch>
        </p:blipFill>
        <p:spPr>
          <a:xfrm>
            <a:off x="1712140" y="403552"/>
            <a:ext cx="993734" cy="695004"/>
          </a:xfrm>
          <a:prstGeom prst="rect">
            <a:avLst/>
          </a:prstGeom>
        </p:spPr>
      </p:pic>
      <p:sp>
        <p:nvSpPr>
          <p:cNvPr id="2" name="Title 1">
            <a:extLst>
              <a:ext uri="{FF2B5EF4-FFF2-40B4-BE49-F238E27FC236}">
                <a16:creationId xmlns:a16="http://schemas.microsoft.com/office/drawing/2014/main" id="{1A7C14C2-BDF5-4E8E-A9AF-2AD6ACAD6EB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2)</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expensive. </a:t>
            </a:r>
            <a:r>
              <a:rPr lang="en-US" sz="2400" dirty="0">
                <a:latin typeface="Arial" panose="020B0604020202020204" pitchFamily="34" charset="0"/>
                <a:cs typeface="Arial" panose="020B0604020202020204" pitchFamily="34" charset="0"/>
              </a:rPr>
              <a:t>For many genes, especially in eukaryotes, the regulatory processes can require a considerable investment of chemical energy. That expenditure is nevertheless small when compared to the cost of RNA and protein synthesis when the gene is expressed. </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460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F416-F48E-402D-A415-BF0D9D55697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a:t>
            </a:r>
            <a:r>
              <a:rPr lang="en-US" i="1" dirty="0">
                <a:solidFill>
                  <a:srgbClr val="4E4CB4"/>
                </a:solidFill>
                <a:latin typeface="Arial" panose="020B0604020202020204" pitchFamily="34" charset="0"/>
                <a:cs typeface="Arial" panose="020B0604020202020204" pitchFamily="34" charset="0"/>
              </a:rPr>
              <a:t>lac </a:t>
            </a:r>
            <a:r>
              <a:rPr lang="en-US" dirty="0">
                <a:solidFill>
                  <a:srgbClr val="4E4CB4"/>
                </a:solidFill>
                <a:latin typeface="Arial" panose="020B0604020202020204" pitchFamily="34" charset="0"/>
                <a:cs typeface="Arial" panose="020B0604020202020204" pitchFamily="34" charset="0"/>
              </a:rPr>
              <a:t>Operon Undergoes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Positive Regulation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other factors besides lactose, such as the availability of glucose, affect the expression of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gene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glucose is the preferred energy source in </a:t>
            </a:r>
            <a:r>
              <a:rPr lang="en-US" sz="2400" i="1" dirty="0">
                <a:latin typeface="Arial" panose="020B0604020202020204" pitchFamily="34" charset="0"/>
                <a:cs typeface="Arial" panose="020B0604020202020204" pitchFamily="34" charset="0"/>
              </a:rPr>
              <a:t>E. coli</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expressing the genes for proteins that metabolize other sugars is wasteful when glucose is abundant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18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3321-6694-4AD6-B6BA-689FAE4BD66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Catabolite Repression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676400"/>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catabolite repression </a:t>
            </a:r>
            <a:r>
              <a:rPr lang="en-US" sz="2400" dirty="0">
                <a:latin typeface="Arial" panose="020B0604020202020204" pitchFamily="34" charset="0"/>
                <a:cs typeface="Arial" panose="020B0604020202020204" pitchFamily="34" charset="0"/>
              </a:rPr>
              <a:t>= a regulatory mechanism that restricts expression of the genes required for catabolism of other sugars in the presence of glucose</a:t>
            </a:r>
          </a:p>
          <a:p>
            <a:pPr lvl="1"/>
            <a:r>
              <a:rPr lang="en-US" sz="2400" dirty="0">
                <a:latin typeface="Arial" panose="020B0604020202020204" pitchFamily="34" charset="0"/>
                <a:cs typeface="Arial" panose="020B0604020202020204" pitchFamily="34" charset="0"/>
              </a:rPr>
              <a:t>mediated by cAMP as a coactivator and an activator protein, cAMP receptor protein (CRP)</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26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E692-CF8F-4708-A9A2-3BA9EFB8F1C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cAMP Receptor Protein (CRP)</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676400"/>
            <a:ext cx="3562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cAMP receptor protein (CRP) </a:t>
            </a:r>
            <a:r>
              <a:rPr lang="en-US" sz="2400" dirty="0">
                <a:latin typeface="Arial" panose="020B0604020202020204" pitchFamily="34" charset="0"/>
                <a:cs typeface="Arial" panose="020B0604020202020204" pitchFamily="34" charset="0"/>
              </a:rPr>
              <a:t>= an activator protein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contains binding sites for DNA and cAMP </a:t>
            </a:r>
          </a:p>
          <a:p>
            <a:pPr lvl="1"/>
            <a:r>
              <a:rPr lang="en-US" sz="2400" dirty="0">
                <a:latin typeface="Arial" panose="020B0604020202020204" pitchFamily="34" charset="0"/>
                <a:cs typeface="Arial" panose="020B0604020202020204" pitchFamily="34" charset="0"/>
              </a:rPr>
              <a:t>binding is mediated by a helix-turn-helix motif in the DNA-binding domain </a:t>
            </a:r>
          </a:p>
        </p:txBody>
      </p:sp>
      <p:pic>
        <p:nvPicPr>
          <p:cNvPr id="3" name="Picture 2" descr="A surface contour model shows a spherical structure with two subunits, a dark green upper half and a light green lower half. These halves are angled from upper right to lower left rather than having a horizontal boundary between them. A space-filling model near the bottom center of the dark green upper half is labeled c A M P and shows a molecule with black and blue spheres joined to yellow surrounded by red at the upper left. Another c A M P is near the top center of the light green sphere and has blue and black spheres to the right with red spheres visible to the left. At the lower left, there is a yellow region labeled R N A polymerase contacts just above a blue double stranded piece of D N A that runs along the bottom of the structure and curves up along its right side to end at the upper right near the top of the dark green part of the C R P homodimer.">
            <a:extLst>
              <a:ext uri="{FF2B5EF4-FFF2-40B4-BE49-F238E27FC236}">
                <a16:creationId xmlns:a16="http://schemas.microsoft.com/office/drawing/2014/main" id="{9BB72936-2B2A-0549-B446-3AD737AA00E8}"/>
              </a:ext>
            </a:extLst>
          </p:cNvPr>
          <p:cNvPicPr>
            <a:picLocks noChangeAspect="1"/>
          </p:cNvPicPr>
          <p:nvPr/>
        </p:nvPicPr>
        <p:blipFill>
          <a:blip r:embed="rId3"/>
          <a:stretch>
            <a:fillRect/>
          </a:stretch>
        </p:blipFill>
        <p:spPr>
          <a:xfrm>
            <a:off x="3786872" y="1466723"/>
            <a:ext cx="5106430" cy="4343400"/>
          </a:xfrm>
          <a:prstGeom prst="rect">
            <a:avLst/>
          </a:prstGeom>
        </p:spPr>
      </p:pic>
    </p:spTree>
    <p:extLst>
      <p:ext uri="{BB962C8B-B14F-4D97-AF65-F5344CB8AC3E}">
        <p14:creationId xmlns:p14="http://schemas.microsoft.com/office/powerpoint/2010/main" val="39433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916E-C84F-4485-A545-C857DC4A1F8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Positive Regulation of the </a:t>
            </a:r>
            <a:r>
              <a:rPr lang="en-US" i="1" dirty="0">
                <a:solidFill>
                  <a:schemeClr val="tx1"/>
                </a:solidFill>
                <a:latin typeface="Arial" panose="020B0604020202020204" pitchFamily="34" charset="0"/>
                <a:cs typeface="Arial" panose="020B0604020202020204" pitchFamily="34" charset="0"/>
              </a:rPr>
              <a:t>lac </a:t>
            </a:r>
            <a:r>
              <a:rPr lang="en-US" dirty="0">
                <a:solidFill>
                  <a:schemeClr val="tx1"/>
                </a:solidFill>
                <a:latin typeface="Arial" panose="020B0604020202020204" pitchFamily="34" charset="0"/>
                <a:cs typeface="Arial" panose="020B0604020202020204" pitchFamily="34" charset="0"/>
              </a:rPr>
              <a:t>Operon by CRP</a:t>
            </a:r>
            <a:endParaRPr lang="en-AU" dirty="0"/>
          </a:p>
        </p:txBody>
      </p:sp>
      <p:pic>
        <p:nvPicPr>
          <p:cNvPr id="3" name="Picture 2" descr="Part a is labeled, Glucose high, c A M P low, lactose absent. A horizontal strand is shown with its 5 prime end on the left and its 3 prime end on the right. From left to right, the strand is a consist of the following pieces: short blue, purple P subscript I end subscript, light red italicized lac I end italics, orange O subscript 3 end subscript, dark blue C R P-binding site, short light blue, long purple P, orange O subscript 1 end subscript,, tan italicized lac Z end italics, orange O subscript 2 end subscript, tan, light orange italicized lac Y end italics, yellow italicized lac A end italics, short blue. A repressor is present as a structure with four ovals, two on the left and two on the right, that each connect to smaller ovals on top. These ovals contact O subscript 3 end subscript and O subscript 1 end subscript, where the horizontal strand forms a loop that begins with orange O subscript 3 end subscript bending up to the dark blue C R P-binding site to the light blue piece, then to the purple P piece that makes up most of the loop before reaching the upper left of orange O subscript 1 end subscript, which returns to horizontal. At the boundary between P subscript I end subscript and italicized lac I end italics, a short vertical line extends down to a horizontal arrow pointing right to the green word O N. An arrow points from O N to the repressor. At the boundary between O 1 end subscript and italicized lac Z end italics, a short vertical line extends down to a horizontal arrow pointing right to the red word O F F. Text below reads, No gene expression. Part b is labeled, Glucose low, c A M P high, lactose absent. This shows a very similar structure except that a green rounded structure labeled C R P is visible behind the purple P loop attached to the dark blue C R P-binding site and extending against the light blue region above it. Additionally, there is a purple rectangle labeled c A M P positioned just above the blue region near the start of the P region on its rear side, before it loops back down to O subscript 1 end subscript. Text below reads, No gene expression. ">
            <a:extLst>
              <a:ext uri="{FF2B5EF4-FFF2-40B4-BE49-F238E27FC236}">
                <a16:creationId xmlns:a16="http://schemas.microsoft.com/office/drawing/2014/main" id="{3A2C2F2F-1FF5-4947-B94F-DF3F4E7A646A}"/>
              </a:ext>
            </a:extLst>
          </p:cNvPr>
          <p:cNvPicPr>
            <a:picLocks noChangeAspect="1"/>
          </p:cNvPicPr>
          <p:nvPr/>
        </p:nvPicPr>
        <p:blipFill>
          <a:blip r:embed="rId3"/>
          <a:stretch>
            <a:fillRect/>
          </a:stretch>
        </p:blipFill>
        <p:spPr>
          <a:xfrm>
            <a:off x="325090" y="1676400"/>
            <a:ext cx="4153281" cy="3352800"/>
          </a:xfrm>
          <a:prstGeom prst="rect">
            <a:avLst/>
          </a:prstGeom>
        </p:spPr>
      </p:pic>
      <p:pic>
        <p:nvPicPr>
          <p:cNvPr id="7" name="Picture 6" descr="Part c is labeled, Glucose high, c A M P low, lactose present. A similar structure is shown, but there is no loop. The strand runs horizontally through O subscript 3 end subscript, the dark blue region, the light blue region, P, and O subscript 1 end subscript. At the boundary between P subscript I end subscript and italicized lac I end italics, a short vertical line extends down to a horizontal arrow pointing right to the green word O N. An arrow points down to show a repressor that is not bound to the horizontal strand but that has an allolactose molecule bound to each side. Each allolactose molecule is shown as two six-membered rings joined together and attached by one ring to one of the vertical ovals of the repressor. An arrow with a red “X” over it points from the repressor to O subscript 1 end subscript. At the boundary between O subscript 1 end subscript and italicized lac Z end italics, a short vertical line extends down to a horizontal arrow pointing right to the light green word O N. Text below reads, Low level of gene expression. An arrow points down to a wavy green strand labeled R N A. Part d is labeled, Glucose low, c A M P high, lactose present. This illustration is similar to the illustration in part c except that R N A polymerase is shown as an irregular purple oval that covers the light blue and P regions and extends above and below O subscript 1 end subscript, where it has an oval cutout. A green sphere labeled C R P is attached to the dark blue region, extending slightly over the light blue region to the right, and a purple triangle labeled c A M P is bound at the top of C R P extending to the upper right of R N A polymerase. At the boundary between O subscript 1 end subscript and italicized lac Z end italics, a short vertical line extends down to a horizontal arrow pointing right to the green word O N. Text below reads, High level of gene expression. An arrow points down to five wavy green strand labeled R N A.">
            <a:extLst>
              <a:ext uri="{FF2B5EF4-FFF2-40B4-BE49-F238E27FC236}">
                <a16:creationId xmlns:a16="http://schemas.microsoft.com/office/drawing/2014/main" id="{71F9AB05-667A-2C46-9A11-4E868869C25D}"/>
              </a:ext>
            </a:extLst>
          </p:cNvPr>
          <p:cNvPicPr>
            <a:picLocks noChangeAspect="1"/>
          </p:cNvPicPr>
          <p:nvPr/>
        </p:nvPicPr>
        <p:blipFill>
          <a:blip r:embed="rId4"/>
          <a:stretch>
            <a:fillRect/>
          </a:stretch>
        </p:blipFill>
        <p:spPr>
          <a:xfrm>
            <a:off x="4665630" y="1676400"/>
            <a:ext cx="4038891" cy="4191000"/>
          </a:xfrm>
          <a:prstGeom prst="rect">
            <a:avLst/>
          </a:prstGeom>
        </p:spPr>
      </p:pic>
    </p:spTree>
    <p:extLst>
      <p:ext uri="{BB962C8B-B14F-4D97-AF65-F5344CB8AC3E}">
        <p14:creationId xmlns:p14="http://schemas.microsoft.com/office/powerpoint/2010/main" val="771380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41E8-FF1B-409A-BB37-2F78B9CBC7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3716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regulon </a:t>
            </a:r>
            <a:r>
              <a:rPr lang="en-US" sz="2400" dirty="0">
                <a:latin typeface="Arial" panose="020B0604020202020204" pitchFamily="34" charset="0"/>
                <a:cs typeface="Arial" panose="020B0604020202020204" pitchFamily="34" charset="0"/>
              </a:rPr>
              <a:t>= a network of operons with a common regulator</a:t>
            </a:r>
          </a:p>
          <a:p>
            <a:pPr lvl="1"/>
            <a:r>
              <a:rPr lang="en-US" sz="2400" dirty="0">
                <a:latin typeface="Arial" panose="020B0604020202020204" pitchFamily="34" charset="0"/>
                <a:cs typeface="Arial" panose="020B0604020202020204" pitchFamily="34" charset="0"/>
              </a:rPr>
              <a:t>allows coordinated shifts in cellular functions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include: </a:t>
            </a:r>
          </a:p>
          <a:p>
            <a:pPr lvl="1"/>
            <a:r>
              <a:rPr lang="en-US" sz="2400" dirty="0">
                <a:latin typeface="Arial" panose="020B0604020202020204" pitchFamily="34" charset="0"/>
                <a:cs typeface="Arial" panose="020B0604020202020204" pitchFamily="34" charset="0"/>
              </a:rPr>
              <a:t>operons encoding enzymes for secondary sugar metabolism (regulated by CRP and cAMP)</a:t>
            </a:r>
          </a:p>
          <a:p>
            <a:pPr lvl="1"/>
            <a:r>
              <a:rPr lang="en-US" sz="2400" dirty="0">
                <a:latin typeface="Arial" panose="020B0604020202020204" pitchFamily="34" charset="0"/>
                <a:cs typeface="Arial" panose="020B0604020202020204" pitchFamily="34" charset="0"/>
              </a:rPr>
              <a:t>the heat shock gene system that responds to temperature changes </a:t>
            </a:r>
          </a:p>
          <a:p>
            <a:pPr lvl="1"/>
            <a:r>
              <a:rPr lang="en-US" sz="2400" dirty="0">
                <a:latin typeface="Arial" panose="020B0604020202020204" pitchFamily="34" charset="0"/>
                <a:cs typeface="Arial" panose="020B0604020202020204" pitchFamily="34" charset="0"/>
              </a:rPr>
              <a:t>genes induced as part of the SOS response to DNA damage in </a:t>
            </a:r>
            <a:r>
              <a:rPr lang="en-US" sz="2400" i="1" dirty="0">
                <a:latin typeface="Arial" panose="020B0604020202020204" pitchFamily="34" charset="0"/>
                <a:cs typeface="Arial" panose="020B0604020202020204" pitchFamily="34" charset="0"/>
              </a:rPr>
              <a:t>E. coli</a:t>
            </a:r>
            <a:endParaRPr lang="en-US" sz="2400" dirty="0"/>
          </a:p>
        </p:txBody>
      </p:sp>
    </p:spTree>
    <p:extLst>
      <p:ext uri="{BB962C8B-B14F-4D97-AF65-F5344CB8AC3E}">
        <p14:creationId xmlns:p14="http://schemas.microsoft.com/office/powerpoint/2010/main" val="2775468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1B44-2223-4F71-A47E-CDB971A43CD3}"/>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Many Genes for Amino Acid Biosynthetic Enzymes Are Regulated by Transcription Attenuation</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2209800"/>
            <a:ext cx="8763000" cy="367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can synthesize all 20 common amino acids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operons contain the genes encoding enzymes needed to synthesize a given amino acid</a:t>
            </a:r>
          </a:p>
          <a:p>
            <a:pPr lvl="1"/>
            <a:r>
              <a:rPr lang="en-US" sz="2400" dirty="0">
                <a:latin typeface="Arial" panose="020B0604020202020204" pitchFamily="34" charset="0"/>
                <a:cs typeface="Arial" panose="020B0604020202020204" pitchFamily="34" charset="0"/>
              </a:rPr>
              <a:t>the operon is repressed when the amino acid is abundant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505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8047-F2E5-4A89-8DB9-99C42401B84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Tryptophan (</a:t>
            </a:r>
            <a:r>
              <a:rPr lang="en-US" i="1" dirty="0" err="1">
                <a:solidFill>
                  <a:schemeClr val="tx1"/>
                </a:solidFill>
                <a:latin typeface="Arial" panose="020B0604020202020204" pitchFamily="34" charset="0"/>
                <a:cs typeface="Arial" panose="020B0604020202020204" pitchFamily="34" charset="0"/>
              </a:rPr>
              <a:t>trp</a:t>
            </a:r>
            <a:r>
              <a:rPr lang="en-US" dirty="0">
                <a:solidFill>
                  <a:schemeClr val="tx1"/>
                </a:solidFill>
                <a:latin typeface="Arial" panose="020B0604020202020204" pitchFamily="34" charset="0"/>
                <a:cs typeface="Arial" panose="020B0604020202020204" pitchFamily="34" charset="0"/>
              </a:rPr>
              <a:t>) Operon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3716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tryptophan (</a:t>
            </a:r>
            <a:r>
              <a:rPr lang="en-US" sz="2400" i="1"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operon contains five genes for the enzymes required to convert </a:t>
            </a:r>
            <a:r>
              <a:rPr lang="en-US" sz="2400" dirty="0" err="1">
                <a:latin typeface="Arial" panose="020B0604020202020204" pitchFamily="34" charset="0"/>
                <a:cs typeface="Arial" panose="020B0604020202020204" pitchFamily="34" charset="0"/>
              </a:rPr>
              <a:t>chorismate</a:t>
            </a:r>
            <a:r>
              <a:rPr lang="en-US" sz="2400" dirty="0">
                <a:latin typeface="Arial" panose="020B0604020202020204" pitchFamily="34" charset="0"/>
                <a:cs typeface="Arial" panose="020B0604020202020204" pitchFamily="34" charset="0"/>
              </a:rPr>
              <a:t> to tryptophan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repressor binds to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operator when tryptophan is abundant </a:t>
            </a:r>
          </a:p>
          <a:p>
            <a:pPr lvl="1"/>
            <a:r>
              <a:rPr lang="en-US" sz="2400" dirty="0">
                <a:latin typeface="Arial" panose="020B0604020202020204" pitchFamily="34" charset="0"/>
                <a:cs typeface="Arial" panose="020B0604020202020204" pitchFamily="34" charset="0"/>
              </a:rPr>
              <a:t>inhibits expression of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by blocking RNA polymerase binding </a:t>
            </a:r>
          </a:p>
          <a:p>
            <a:pPr lvl="1"/>
            <a:endParaRPr lang="en-US" sz="20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777294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2E55-8ABE-45C6-AC65-5629DC0155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i="1" dirty="0" err="1">
                <a:solidFill>
                  <a:schemeClr val="tx1"/>
                </a:solidFill>
                <a:latin typeface="Arial" panose="020B0604020202020204" pitchFamily="34" charset="0"/>
                <a:cs typeface="Arial" panose="020B0604020202020204" pitchFamily="34" charset="0"/>
              </a:rPr>
              <a:t>trp</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Operon</a:t>
            </a:r>
            <a:endParaRPr lang="en-AU" dirty="0"/>
          </a:p>
        </p:txBody>
      </p:sp>
      <p:pic>
        <p:nvPicPr>
          <p:cNvPr id="3" name="Picture 2" descr="A horizontal strand of D N A has the following units from left to right: a small blue piece, a light red piece labeled italicized t r p R end italics, a light blue piece, two diagonal lines showing a cut, a light blue piece, a purple piece labeled P, an orange piece labeled O, a light blue piece labeled leader (italicized t r p L end italics) with a black vertical band near the center of its left side labeled attenuator, a yellow piece labeled italicized t r p E end italics, a light brown piece labeled italicized t r p D end italics, a dark brown piece labeled italicized t r p C end italics, a green piece labeled italicized t r p B end italics, and a bright green piece labeled italicized t r p A end italics. The part from the left end to the end of the leader is labeled regulatory region and everything to the right of the leader is labeled regulated genes. An arrow points up from italicized t r p R end italics to a wavy green horizontal strand, from which an arrow points up to the T r p repressor. This is shown as a dark pink rounded structure with protrusions to the lower left and right in front of a similarly-shaped orange structure. Right- and left-pointing arrows indicate a reversible reaction. The right-pointing arrow is joined by a curved arrow showing the addition of T r p, which is shown as a red structure with a six-membered ring that shares its top bond with a five-membered ring above that has an upper right vertex bonded to a short zigzag chain. This yields a pink repressor and an orange repressor that each contain T r p within the rounded opening formed by the protrusions to the lower left and right. Upward- and downward-pointing arrows indicate a reversible reaction in which these repressors bound to T r p can bind to orange O in the D N A molecule. Arrows point down from each of the five regulated genes to a long wavy green strand accompanied by text reading, italicized t r p end italics m R N A (low tryptophan levels). Below, a much shorter wavy green strand is accompanied by text reading, Attenuated m R N A (high tryptophan levels). Arrows point down from the top strand of m R N A for each regulatory gene. The arrow from italicized t r p E end italics points down to a box labeled Anthranilate synthase, component Roman numeral 1, from which an arrow points down to a box labeled Anthranilate synthase (Roman numeral subscript 1 end subscript, Roman numeral 2 subscript 2 end subscript). An arrow points down from italicized t r p D end italics to a box labeled Anthranilate synthase, component Roman numeral 2, from which an arrow points down to the same box labeled Anthranilate synthase (Roman numeral subscript 1 end subscript, Roman numeral 2 subscript 2 end subscript). An arrow points down from italicized t r p C end italics to a box labeled italicized N end italics-(5 prime-phosphoribosyl)-anthranilate isomerase Indole-3-glycerol phosphate synthase. An arrow points down from italicized t r p B end italics to a box labeled tryptophan synthase, beta subunit, from which an arrow points down to a box labeled tryptophan synthase (alpha subscript 1 end subscript, alpha subscript 2 end subscript). An arrow points down from italicized t r p A end italics to a box labeled tryptophan synthase, alpha subunit, from which an arrow points down to the same box labeled tryptophan synthase (alpha subscript 1 end subscript, alpha subscript 2 end subscript). A chemical reaction is shown at the bottom and arrows point from these boxes to different steps in the reaction. The reaction begins with chorismate. An arrow points right to anthranilate accompanied by a curved arrow showing the addition of glutamine and loss of glutamate plus pyruvate. This arrow is indicated by an arrow from the box labeled anthranilate synthase (Roman numeral subscript 1 end subscript, Roman numeral 2 subscript 2 end subscript). An arrow points from anthranilate to italicized N end italics-(5 prime-phosphoribosyl)-anthranilate accompanied by a curved arrow showing the addition of P R P P and loss of P P subscript i end subscript. This arrow is also indicated by an arrow from the box labeled anthranilate synthase (Roman numeral subscript 1 end subscript, Roman numeral 2 subscript 2 end subscript). An arrow points from italicized N end italics-(5 prime-phosphoribosyl)-anthranilate to enol-1-italicized o end italics-carboxyphenylamino-1-deoxyribulose phosphate. This arrow is indicated by an arrow from the box labeled italicized N end italics-(5 prime-phosphoribosyl)-anthranilate isomerase Indole-3-glycerol phosphate synthase. An arrow points from enol-1-italicized o end italics-carboxyphenylamino-1-deoxyribulose phosphate to indole-3-glycerol phosphate accompanied by a curved arrow showing the loss of C O 2 plus H 2 O. This arrow is also indicated by an arrow from the box labeled italicized N end italics-(5 prime-phosphoribosyl)-anthranilate isomerase Indole-3-glycerol phosphate synthase. An arrow points from indole-3-glycerol phosphate to L-tryptophan accompanied by an arrow branching off to show the loss of glyceraldehyde 3-phosphate and the addition of L-serine. This arrow is indicated by an arrow from the box labeled tryptophan synthase (alpha subscript 1 end subscript, alpha subscript 2 end subscript).">
            <a:extLst>
              <a:ext uri="{FF2B5EF4-FFF2-40B4-BE49-F238E27FC236}">
                <a16:creationId xmlns:a16="http://schemas.microsoft.com/office/drawing/2014/main" id="{B3A3C91E-CD9B-214F-83FB-F8D7BE70C8AA}"/>
              </a:ext>
            </a:extLst>
          </p:cNvPr>
          <p:cNvPicPr>
            <a:picLocks noChangeAspect="1"/>
          </p:cNvPicPr>
          <p:nvPr/>
        </p:nvPicPr>
        <p:blipFill>
          <a:blip r:embed="rId3"/>
          <a:stretch>
            <a:fillRect/>
          </a:stretch>
        </p:blipFill>
        <p:spPr>
          <a:xfrm>
            <a:off x="369984" y="1352677"/>
            <a:ext cx="8404032" cy="5238877"/>
          </a:xfrm>
          <a:prstGeom prst="rect">
            <a:avLst/>
          </a:prstGeom>
        </p:spPr>
      </p:pic>
    </p:spTree>
    <p:extLst>
      <p:ext uri="{BB962C8B-B14F-4D97-AF65-F5344CB8AC3E}">
        <p14:creationId xmlns:p14="http://schemas.microsoft.com/office/powerpoint/2010/main" val="331432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822" y="298592"/>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B1593BB-A8AC-45CF-9EE5-4E0DA10AFB9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588741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9B5F-048B-46DD-8651-28816D9B7C3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Attenuation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3716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once repression is lifted, the rate of transcription is fine-tuned to cellular tryptophan requirements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transcription attenuation </a:t>
            </a:r>
            <a:r>
              <a:rPr lang="en-US" sz="2400" dirty="0">
                <a:latin typeface="Arial" panose="020B0604020202020204" pitchFamily="34" charset="0"/>
                <a:cs typeface="Arial" panose="020B0604020202020204" pitchFamily="34" charset="0"/>
              </a:rPr>
              <a:t>= a regulatory process in which transcription is initiated normally but is abruptly halted before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operon genes are transcribed</a:t>
            </a:r>
          </a:p>
          <a:p>
            <a:endParaRPr lang="en-US" sz="2400" dirty="0"/>
          </a:p>
        </p:txBody>
      </p:sp>
    </p:spTree>
    <p:extLst>
      <p:ext uri="{BB962C8B-B14F-4D97-AF65-F5344CB8AC3E}">
        <p14:creationId xmlns:p14="http://schemas.microsoft.com/office/powerpoint/2010/main" val="1564524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764" y="302874"/>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55BB9D-6759-4190-B959-BDB4903B34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41904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A551-9CE8-4E61-B722-DBD23FD9CBD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Leader Region Contains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the Attenuator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676401"/>
            <a:ext cx="85153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leader </a:t>
            </a:r>
            <a:r>
              <a:rPr lang="en-US" sz="2400" dirty="0">
                <a:latin typeface="Arial" panose="020B0604020202020204" pitchFamily="34" charset="0"/>
                <a:cs typeface="Arial" panose="020B0604020202020204" pitchFamily="34" charset="0"/>
              </a:rPr>
              <a:t>region = 162 nucleotide region at the 5′ end of the mRNA that contains four sequences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attenuator </a:t>
            </a:r>
            <a:r>
              <a:rPr lang="en-US" sz="2400" dirty="0">
                <a:latin typeface="Arial" panose="020B0604020202020204" pitchFamily="34" charset="0"/>
                <a:cs typeface="Arial" panose="020B0604020202020204" pitchFamily="34" charset="0"/>
              </a:rPr>
              <a:t>= a region of the leader made up of sequences 3 and 4 </a:t>
            </a:r>
          </a:p>
          <a:p>
            <a:endParaRPr lang="en-US" sz="2400" dirty="0">
              <a:latin typeface="Arial" panose="020B0604020202020204" pitchFamily="34" charset="0"/>
              <a:cs typeface="Arial" panose="020B0604020202020204" pitchFamily="34" charset="0"/>
            </a:endParaRPr>
          </a:p>
        </p:txBody>
      </p:sp>
      <p:pic>
        <p:nvPicPr>
          <p:cNvPr id="4" name="Picture 3" descr="Part a shows a curved strand of m R N A. It begins with a green region of p p p A A G U U C A C G U A A A A A G G G U A U C G A C A, then begins a purple region of bases accompanied by a series of amino acids labeled leader peptide. The purple bases are A U G A A A G C A A U U U U C G U A C U G A A A G G Y Y G G Y G G C G beneath 1 C A C U U C C, followed by red A G U (stop). The amino acids are M e t – L y s – A l a – I l e – P h e – V a l – L e u – L y s – G l y – T r p – T r p – A r g – T h r – S e r. Next, there is a blue region of m R N A of C G G G C A G U G U beneath 2 A U U C A C C A U G, then a green region of C G U A A A G C A A U C A G, then a yellow region of A U A C C C beneath 3 A G C C C G C C, then a green region of U A A U, then a pink region of G A G C G beneath 4 G G C U, then a green region of U U U U U labeled 139 and site of transcription attenuation, then U U G A A C A A A A U U A G A G A A U A A C A labeled 162 followed by an arrow indicating the space between this and the next A labeled end of leader region (italicized t r p L end italics). Immediately after the arrow, the A is followed by U G C A A A C A and then an arrow pointing to the right. Beneath the bases after the end of the leader region, the T r p E polypeptide is shown as M e t – G l n – T h r with an arrow pointing to the right. ">
            <a:extLst>
              <a:ext uri="{FF2B5EF4-FFF2-40B4-BE49-F238E27FC236}">
                <a16:creationId xmlns:a16="http://schemas.microsoft.com/office/drawing/2014/main" id="{6235F4F8-5EF2-D442-9A6C-D0E4A05D4E7A}"/>
              </a:ext>
            </a:extLst>
          </p:cNvPr>
          <p:cNvPicPr>
            <a:picLocks noChangeAspect="1"/>
          </p:cNvPicPr>
          <p:nvPr/>
        </p:nvPicPr>
        <p:blipFill>
          <a:blip r:embed="rId3"/>
          <a:stretch>
            <a:fillRect/>
          </a:stretch>
        </p:blipFill>
        <p:spPr>
          <a:xfrm>
            <a:off x="1447800" y="3892990"/>
            <a:ext cx="6650890" cy="2577220"/>
          </a:xfrm>
          <a:prstGeom prst="rect">
            <a:avLst/>
          </a:prstGeom>
        </p:spPr>
      </p:pic>
    </p:spTree>
    <p:extLst>
      <p:ext uri="{BB962C8B-B14F-4D97-AF65-F5344CB8AC3E}">
        <p14:creationId xmlns:p14="http://schemas.microsoft.com/office/powerpoint/2010/main" val="3730570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1BDA-7D38-41C5-871D-BF2D8EBBC85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Attenuator Structure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6764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sequence 3 can base pair with sequence 4 or sequence 2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attenuator structure = a stem-and-loop structure that forms when sequences 3 and 4 base-pair</a:t>
            </a:r>
          </a:p>
          <a:p>
            <a:pPr lvl="1"/>
            <a:r>
              <a:rPr lang="en-US" sz="2400" dirty="0">
                <a:latin typeface="Arial" panose="020B0604020202020204" pitchFamily="34" charset="0"/>
                <a:cs typeface="Arial" panose="020B0604020202020204" pitchFamily="34" charset="0"/>
              </a:rPr>
              <a:t>acts as a transcription terminator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attenuator structure cannot form when sequences 2 and 3 base-pair</a:t>
            </a:r>
          </a:p>
          <a:p>
            <a:pPr lvl="1"/>
            <a:r>
              <a:rPr lang="en-US" sz="2400" dirty="0">
                <a:latin typeface="Arial" panose="020B0604020202020204" pitchFamily="34" charset="0"/>
                <a:cs typeface="Arial" panose="020B0604020202020204" pitchFamily="34" charset="0"/>
              </a:rPr>
              <a:t>transcription continues into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biosynthetic genes</a:t>
            </a:r>
          </a:p>
        </p:txBody>
      </p:sp>
    </p:spTree>
    <p:extLst>
      <p:ext uri="{BB962C8B-B14F-4D97-AF65-F5344CB8AC3E}">
        <p14:creationId xmlns:p14="http://schemas.microsoft.com/office/powerpoint/2010/main" val="2279982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E101-F00E-4E22-9449-F4C57FADFA0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Regulatory Sequence 1</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5240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sequence 1 = encodes a leader peptide of 14 amino acids (including 2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residues)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translation of regulatory sequence 1 determined whether the attenuator structure forms </a:t>
            </a: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480950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E173-B6DF-4400-8E8F-291C4147A8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Attenuator Structure (3:4 Pair)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676401"/>
            <a:ext cx="85153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[tryptophan] is high, translation proceeds rapidly into sequence 2 before sequence 3 is synthesized </a:t>
            </a:r>
          </a:p>
          <a:p>
            <a:pPr lvl="1"/>
            <a:r>
              <a:rPr lang="en-US" sz="2400" dirty="0">
                <a:latin typeface="Arial" panose="020B0604020202020204" pitchFamily="34" charset="0"/>
                <a:cs typeface="Arial" panose="020B0604020202020204" pitchFamily="34" charset="0"/>
              </a:rPr>
              <a:t>sequence 2 is covered by the ribosome and unavailable for pairing to sequence 3 </a:t>
            </a:r>
          </a:p>
          <a:p>
            <a:pPr lvl="1"/>
            <a:r>
              <a:rPr lang="en-US" sz="2400" dirty="0">
                <a:latin typeface="Arial" panose="020B0604020202020204" pitchFamily="34" charset="0"/>
                <a:cs typeface="Arial" panose="020B0604020202020204" pitchFamily="34" charset="0"/>
              </a:rPr>
              <a:t>the attenuator structure forms and transcription halts</a:t>
            </a:r>
          </a:p>
        </p:txBody>
      </p:sp>
      <p:pic>
        <p:nvPicPr>
          <p:cNvPr id="3" name="Picture 2" descr="Part b shows a strand of m R N A color-coded to match the labeled components shown in part a. This strand of m R N A begins at the 5 prime end with a short green region, followed by a purple region with the number 1 under its left half. Two brackets just to the right of the center of this region are labeled T r p codons, with the second one inside of the bottom half of a ribosome. The m R N A runs through the orange lower subunit of a ribosome with a large yellow subunit on top. From the top of the ribosome, beginning with the part touching the ribosome, there is a red strand of letters as follows: S T R W W G K L V F I A K M. This is labeled, Completed leader peptide. To the right of the ribosome, there is a red piece of m R N A followed by a small green piece, then it becomes blue and emerges from the ribosome. The number 2 is under the center of this blue piece. Next, there is a green piece. This is followed by a yellow piece that curves down, where it is labeled 3, forms a loop, and then joins a pink region that runs up parallel to the yellow piece and is numbered 4. A bracket indicates that this is the attenuator structure. Beginning at the top of the pink region, there is a green region of seven Us that enters the small opening at the upper left of R N A polymerase and ends at its 3 prime end after looping beneath the transcription bubble of double stranded D N A. This double-stranded D N A extends upward out of the R N A polymerase and becomes tan, then runs horizontally to its left end. This tan region is labeled italicized t r p L. The R N A polymerase is a rounded structure with an opening in the center, a narrow opening at the upper left, a narrow vertical channel opening downward, and a wider opening to the right through which the blue double stranded D N A continues to the right. Text in a gray box below reads, When tryptophan levels are high, the ribosome quickly translates sequence 1 (open reading frame encoding leader peptide) and blocks sequence 2 before sequence 3 is transcribed. Continued transcription leads to attenuation at the terminator-like structure formed by sequences 3 and 4. Below, a similar structure is shown in which the ribosome has moved farther along the purple region so that both T r p codons are near its right side. From its top, the peptide is G K L V F I A K M and is labeled incomplete leader peptide. To the right of the ribosome, the red piece of m R N A is outside of the ribosome followed by a green piece, then blue piece 2 bends down, forms a green loop at the bottom, and becomes yellow part 3 near the upper right of a loop before becoming horizontal and green again. This vertical piece has three loops: a fully green bottom loop, a center loop that is blue on the let and green on the right, and a top loop that is blue on the left and yellow on the right. After the green horizontal piece, there is pink piece 4 and then more green m R N A that enters the ribosome. Text above this green region reads, italicized t r p end italics-regulated genes. The m R N A is shown looping against the lower strand of blue D N A in the transcription bubble. A gray arrow points right from R N A polymerase. Text in a gray box below reads, When tryptophan levels are low, the ribosome pauses at the T r p codons in sequence 1. Formation of the paired structure between sequences 2 and 3 prevents attenuation, because sequence 3 is no longer available for form the attenuator structure with sequence 4. The 2:3 structure, unlike the 3:4 attenuator, does not prevent transcription. ">
            <a:extLst>
              <a:ext uri="{FF2B5EF4-FFF2-40B4-BE49-F238E27FC236}">
                <a16:creationId xmlns:a16="http://schemas.microsoft.com/office/drawing/2014/main" id="{39EDC893-EF97-C24B-B074-8B5F62E3B1C2}"/>
              </a:ext>
            </a:extLst>
          </p:cNvPr>
          <p:cNvPicPr>
            <a:picLocks noChangeAspect="1"/>
          </p:cNvPicPr>
          <p:nvPr/>
        </p:nvPicPr>
        <p:blipFill>
          <a:blip r:embed="rId3"/>
          <a:stretch>
            <a:fillRect/>
          </a:stretch>
        </p:blipFill>
        <p:spPr>
          <a:xfrm>
            <a:off x="839771" y="3812177"/>
            <a:ext cx="7464457" cy="2865755"/>
          </a:xfrm>
          <a:prstGeom prst="rect">
            <a:avLst/>
          </a:prstGeom>
        </p:spPr>
      </p:pic>
    </p:spTree>
    <p:extLst>
      <p:ext uri="{BB962C8B-B14F-4D97-AF65-F5344CB8AC3E}">
        <p14:creationId xmlns:p14="http://schemas.microsoft.com/office/powerpoint/2010/main" val="12398412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728B-8FC7-4F51-A309-B5470143BD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2:3 Pair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4" y="1295401"/>
            <a:ext cx="85153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[tryptophan] is low, the ribosome stalls at the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codons in sequence 1</a:t>
            </a:r>
          </a:p>
          <a:p>
            <a:pPr lvl="1"/>
            <a:r>
              <a:rPr lang="en-US" sz="2400" dirty="0">
                <a:latin typeface="Arial" panose="020B0604020202020204" pitchFamily="34" charset="0"/>
                <a:cs typeface="Arial" panose="020B0604020202020204" pitchFamily="34" charset="0"/>
              </a:rPr>
              <a:t>sequence 2 remains free while sequence 3 is synthesized </a:t>
            </a:r>
          </a:p>
          <a:p>
            <a:pPr lvl="1"/>
            <a:r>
              <a:rPr lang="en-US" sz="2400" dirty="0">
                <a:latin typeface="Arial" panose="020B0604020202020204" pitchFamily="34" charset="0"/>
                <a:cs typeface="Arial" panose="020B0604020202020204" pitchFamily="34" charset="0"/>
              </a:rPr>
              <a:t>the 2:3 pair forms and transcription proceeds</a:t>
            </a:r>
          </a:p>
        </p:txBody>
      </p:sp>
      <p:pic>
        <p:nvPicPr>
          <p:cNvPr id="3" name="Picture 2" descr="Part c shows the 3:4 pair (attenuator) and the 2:3 pair. The 3:4 pair (attenuator) begins with a green piece at the lower left. From the left, it is A G, then the strand becomes yellow and has A U A labeled 110 C C, then C moving upward, then a series of bases bonded to bases on the right-hand strand. These are A G C C C G C. This yellow piece is labeled 3. There is a C that begins to curve away, then a green loop of U A A U, then the strand becomes pink as piece 4 starts. This begins with G A as the loop finishes, then begins a series of bases bonded to bases on the let-hand strand. These are G C G G G C U. Next, the strand becomes green and unpaired. It becomes horizontal and continues as U U U U U U. The 2:3 pair begins with a green piece that angles upward with A A, then begins blue piece 2 with a series of bases paired with the right-hand strand. These are C G G G C. The strand curves out with A, then G labeled 80, then U. It then starts a paired sequence of G U A, then has an unpaired U, then has paired U C, then has an unpaired loop of A C C labeled 90 A before reaching paired U G. The strand becomes green with a final paired base, C. It then forms a loop of G U A A A before reaching another series of paired bases, G labeled 100 followed by C and A. It then forms an unpaired loop of A U C A, then begins a paired series of bases with G. The strand becomes yellow with paired bases A U A numbered 110 and C, then forms an unpaired loop of C C A, then forms a paired strand with G C C C G, then curves outward with C C before reaching a green U.">
            <a:extLst>
              <a:ext uri="{FF2B5EF4-FFF2-40B4-BE49-F238E27FC236}">
                <a16:creationId xmlns:a16="http://schemas.microsoft.com/office/drawing/2014/main" id="{39EDC893-EF97-C24B-B074-8B5F62E3B1C2}"/>
              </a:ext>
            </a:extLst>
          </p:cNvPr>
          <p:cNvPicPr>
            <a:picLocks noChangeAspect="1"/>
          </p:cNvPicPr>
          <p:nvPr/>
        </p:nvPicPr>
        <p:blipFill>
          <a:blip r:embed="rId3"/>
          <a:stretch>
            <a:fillRect/>
          </a:stretch>
        </p:blipFill>
        <p:spPr>
          <a:xfrm>
            <a:off x="1328600" y="3566795"/>
            <a:ext cx="6486797" cy="3078480"/>
          </a:xfrm>
          <a:prstGeom prst="rect">
            <a:avLst/>
          </a:prstGeom>
        </p:spPr>
      </p:pic>
    </p:spTree>
    <p:extLst>
      <p:ext uri="{BB962C8B-B14F-4D97-AF65-F5344CB8AC3E}">
        <p14:creationId xmlns:p14="http://schemas.microsoft.com/office/powerpoint/2010/main" val="40048951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D34D-4B4B-487E-BDA0-A9F8C58C21AB}"/>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Other Amino Acid Biosynthetic Operons Use Similar Attenuation Strategies</a:t>
            </a:r>
            <a:endParaRPr lang="en-AU" sz="36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8229" y="2212213"/>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phe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leader peptide contains 7 </a:t>
            </a:r>
            <a:r>
              <a:rPr lang="en-US" sz="2400" dirty="0" err="1">
                <a:latin typeface="Arial" panose="020B0604020202020204" pitchFamily="34" charset="0"/>
                <a:cs typeface="Arial" panose="020B0604020202020204" pitchFamily="34" charset="0"/>
              </a:rPr>
              <a:t>Phe</a:t>
            </a:r>
            <a:r>
              <a:rPr lang="en-US" sz="2400" dirty="0">
                <a:latin typeface="Arial" panose="020B0604020202020204" pitchFamily="34" charset="0"/>
                <a:cs typeface="Arial" panose="020B0604020202020204" pitchFamily="34" charset="0"/>
              </a:rPr>
              <a:t> residues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leu </a:t>
            </a:r>
            <a:r>
              <a:rPr lang="en-US" sz="2400" dirty="0">
                <a:latin typeface="Arial" panose="020B0604020202020204" pitchFamily="34" charset="0"/>
                <a:cs typeface="Arial" panose="020B0604020202020204" pitchFamily="34" charset="0"/>
              </a:rPr>
              <a:t>operon leader peptide contains 4 Leu residues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his </a:t>
            </a:r>
            <a:r>
              <a:rPr lang="en-US" sz="2400" dirty="0">
                <a:latin typeface="Arial" panose="020B0604020202020204" pitchFamily="34" charset="0"/>
                <a:cs typeface="Arial" panose="020B0604020202020204" pitchFamily="34" charset="0"/>
              </a:rPr>
              <a:t>operon leader peptide contains 7 His residues </a:t>
            </a:r>
          </a:p>
          <a:p>
            <a:pPr lvl="1"/>
            <a:r>
              <a:rPr lang="en-US" sz="2400" dirty="0">
                <a:latin typeface="Arial" panose="020B0604020202020204" pitchFamily="34" charset="0"/>
                <a:cs typeface="Arial" panose="020B0604020202020204" pitchFamily="34" charset="0"/>
              </a:rPr>
              <a:t>attenuation is sufficiently sensitive to be the </a:t>
            </a:r>
            <a:r>
              <a:rPr lang="en-US" sz="2400" i="1" dirty="0">
                <a:latin typeface="Arial" panose="020B0604020202020204" pitchFamily="34" charset="0"/>
                <a:cs typeface="Arial" panose="020B0604020202020204" pitchFamily="34" charset="0"/>
              </a:rPr>
              <a:t>only </a:t>
            </a:r>
            <a:r>
              <a:rPr lang="en-US" sz="2400" dirty="0">
                <a:latin typeface="Arial" panose="020B0604020202020204" pitchFamily="34" charset="0"/>
                <a:cs typeface="Arial" panose="020B0604020202020204" pitchFamily="34" charset="0"/>
              </a:rPr>
              <a:t>regulatory mechanism</a:t>
            </a:r>
            <a:endParaRPr lang="en-US" sz="2400" dirty="0"/>
          </a:p>
        </p:txBody>
      </p:sp>
    </p:spTree>
    <p:extLst>
      <p:ext uri="{BB962C8B-B14F-4D97-AF65-F5344CB8AC3E}">
        <p14:creationId xmlns:p14="http://schemas.microsoft.com/office/powerpoint/2010/main" val="35155359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D56AAB2A-CE48-4AB6-BC20-B2BFF6D0A0A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56"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FBD7326-9C4B-4285-A66C-8134C3EF159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Regulated gene expression may bring about increases or decreases in the amount of a gene product. </a:t>
            </a:r>
            <a:r>
              <a:rPr lang="en-US" sz="2400" dirty="0">
                <a:latin typeface="Arial" panose="020B0604020202020204" pitchFamily="34" charset="0"/>
                <a:cs typeface="Arial" panose="020B0604020202020204" pitchFamily="34" charset="0"/>
              </a:rPr>
              <a:t>Gene products that increase in concentration under particular molecular circumstances are referred to as </a:t>
            </a:r>
            <a:r>
              <a:rPr lang="en-US" sz="2400" b="1" dirty="0">
                <a:latin typeface="Arial" panose="020B0604020202020204" pitchFamily="34" charset="0"/>
                <a:cs typeface="Arial" panose="020B0604020202020204" pitchFamily="34" charset="0"/>
              </a:rPr>
              <a:t>inducible</a:t>
            </a:r>
            <a:r>
              <a:rPr lang="en-US" sz="2400" dirty="0">
                <a:latin typeface="Arial" panose="020B0604020202020204" pitchFamily="34" charset="0"/>
                <a:cs typeface="Arial" panose="020B0604020202020204" pitchFamily="34" charset="0"/>
              </a:rPr>
              <a:t>; the process of increasing their expression is </a:t>
            </a:r>
            <a:r>
              <a:rPr lang="en-US" sz="2400" b="1" dirty="0">
                <a:latin typeface="Arial" panose="020B0604020202020204" pitchFamily="34" charset="0"/>
                <a:cs typeface="Arial" panose="020B0604020202020204" pitchFamily="34" charset="0"/>
              </a:rPr>
              <a:t>induction</a:t>
            </a:r>
            <a:r>
              <a:rPr lang="en-US" sz="2400" dirty="0">
                <a:latin typeface="Arial" panose="020B0604020202020204" pitchFamily="34" charset="0"/>
                <a:cs typeface="Arial" panose="020B0604020202020204" pitchFamily="34" charset="0"/>
              </a:rPr>
              <a:t>. Conversely, gene products that decrease in concentration in response to a molecular signal are referred to as </a:t>
            </a:r>
            <a:r>
              <a:rPr lang="en-US" sz="2400" b="1" dirty="0">
                <a:latin typeface="Arial" panose="020B0604020202020204" pitchFamily="34" charset="0"/>
                <a:cs typeface="Arial" panose="020B0604020202020204" pitchFamily="34" charset="0"/>
              </a:rPr>
              <a:t>repressible</a:t>
            </a:r>
            <a:r>
              <a:rPr lang="en-US" sz="2400" dirty="0">
                <a:latin typeface="Arial" panose="020B0604020202020204" pitchFamily="34" charset="0"/>
                <a:cs typeface="Arial" panose="020B0604020202020204" pitchFamily="34" charset="0"/>
              </a:rPr>
              <a:t>, and the process is called </a:t>
            </a:r>
            <a:r>
              <a:rPr lang="en-US" sz="2400" b="1" dirty="0">
                <a:latin typeface="Arial" panose="020B0604020202020204" pitchFamily="34" charset="0"/>
                <a:cs typeface="Arial" panose="020B0604020202020204" pitchFamily="34" charset="0"/>
              </a:rPr>
              <a:t>repression</a:t>
            </a:r>
            <a:r>
              <a:rPr lang="en-US" sz="2400" dirty="0">
                <a:latin typeface="Arial" panose="020B0604020202020204" pitchFamily="34" charset="0"/>
                <a:cs typeface="Arial" panose="020B0604020202020204" pitchFamily="34" charset="0"/>
              </a:rPr>
              <a:t>. </a:t>
            </a:r>
          </a:p>
          <a:p>
            <a:pPr>
              <a:buNone/>
            </a:pPr>
            <a:endParaRPr lang="en-US" sz="2400" dirty="0">
              <a:effectLst/>
            </a:endParaRPr>
          </a:p>
        </p:txBody>
      </p:sp>
    </p:spTree>
    <p:extLst>
      <p:ext uri="{BB962C8B-B14F-4D97-AF65-F5344CB8AC3E}">
        <p14:creationId xmlns:p14="http://schemas.microsoft.com/office/powerpoint/2010/main" val="26169668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D43E-2558-4695-87AD-0E794A73BEF4}"/>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Induction of the SOS Response Requires Destruction of Repressor Proteins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2187829"/>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extensive DNA damage in the bacterial chromosome triggers the SOS response</a:t>
            </a:r>
          </a:p>
          <a:p>
            <a:pPr lvl="1"/>
            <a:r>
              <a:rPr lang="en-US" sz="2400" dirty="0">
                <a:latin typeface="Arial" panose="020B0604020202020204" pitchFamily="34" charset="0"/>
                <a:cs typeface="Arial" panose="020B0604020202020204" pitchFamily="34" charset="0"/>
              </a:rPr>
              <a:t>results in the induction of ~60 genes scattered about the chromosome (the SOS regulon) </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3936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4D77-9F3A-4CE6-B875-911A6E9F9A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Key Regulatory Proteins of the SOS Response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8229" y="16002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repressor inhibits transcription of all the SOS genes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induction of the SOS response requires inactivation of </a:t>
            </a:r>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when it catalyzes its own cleavage </a:t>
            </a:r>
          </a:p>
          <a:p>
            <a:pPr lvl="1"/>
            <a:r>
              <a:rPr lang="en-US" sz="2400" dirty="0">
                <a:latin typeface="Arial" panose="020B0604020202020204" pitchFamily="34" charset="0"/>
                <a:cs typeface="Arial" panose="020B0604020202020204" pitchFamily="34" charset="0"/>
              </a:rPr>
              <a:t>autocleavage reaction requires the </a:t>
            </a:r>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protein</a:t>
            </a:r>
          </a:p>
          <a:p>
            <a:pPr marL="533400" lvl="1" indent="0">
              <a:buNone/>
            </a:pPr>
            <a:endParaRPr lang="en-US" sz="20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binds to ssDNA, leading to </a:t>
            </a:r>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cleavage and SOS induction</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822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F53C-BB10-46D3-AC95-D96953AF51A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SOS Response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524000"/>
            <a:ext cx="378866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protein binds to damaged ssDNA, activating its protein’s co-protease activity</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protein facilitates cleavage and inactivation of </a:t>
            </a:r>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induces the SOS genes</a:t>
            </a:r>
          </a:p>
        </p:txBody>
      </p:sp>
      <p:pic>
        <p:nvPicPr>
          <p:cNvPr id="3" name="Picture 2" descr="A figure shows the S A S response in italicized E. coli end italics.">
            <a:extLst>
              <a:ext uri="{FF2B5EF4-FFF2-40B4-BE49-F238E27FC236}">
                <a16:creationId xmlns:a16="http://schemas.microsoft.com/office/drawing/2014/main" id="{E6B79E3C-38A9-604A-B392-2DBA19CF9DD6}"/>
              </a:ext>
            </a:extLst>
          </p:cNvPr>
          <p:cNvPicPr>
            <a:picLocks noChangeAspect="1"/>
          </p:cNvPicPr>
          <p:nvPr/>
        </p:nvPicPr>
        <p:blipFill>
          <a:blip r:embed="rId3"/>
          <a:stretch>
            <a:fillRect/>
          </a:stretch>
        </p:blipFill>
        <p:spPr>
          <a:xfrm>
            <a:off x="4419600" y="1484376"/>
            <a:ext cx="4495800" cy="5035296"/>
          </a:xfrm>
          <a:prstGeom prst="rect">
            <a:avLst/>
          </a:prstGeom>
        </p:spPr>
      </p:pic>
    </p:spTree>
    <p:extLst>
      <p:ext uri="{BB962C8B-B14F-4D97-AF65-F5344CB8AC3E}">
        <p14:creationId xmlns:p14="http://schemas.microsoft.com/office/powerpoint/2010/main" val="561036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88D8-2CD8-4105-B922-94CF6D3D1A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Processes that Affect the Steady-State Concentration of a Protein</a:t>
            </a:r>
            <a:endParaRPr lang="en-AU" dirty="0"/>
          </a:p>
        </p:txBody>
      </p:sp>
      <p:pic>
        <p:nvPicPr>
          <p:cNvPr id="3" name="Picture 2" descr="A horizontal strand of D N A with blue ends has a tan region in the center labeled gene. Step 1: Transcription initiation. An arrow points down to show that this yields a primary R N A transcript, shown as a shorter horizontal line with alternating green and yellow pieces. From left to right, it has a small green piece, a long yellow piece, a long green piece, a short yellow piece, a long green piece, a long yellow piece, and a short green piece. Step 2: Posttranslational processing. An arrow points down to show that this yields a shorter green horizontal line labeled m R N A. Step 3: R N A stability. This text is to the right of m R N A. Step 4: Translational regulation. An arrow points down to a surface contour view of a white protein that has a roughly crescent shape. Step 5: Protein modification. An arrow points down to a modified protein that is similar in shape but has small red regions distributed across its surface. Step 6: An arrow points down to text reading, Protein transport. Step 7: Protein degradation. An arrow points from the modified protein through text reading amino acids to join with arrow 4 to point back to the protein prior to modification.">
            <a:extLst>
              <a:ext uri="{FF2B5EF4-FFF2-40B4-BE49-F238E27FC236}">
                <a16:creationId xmlns:a16="http://schemas.microsoft.com/office/drawing/2014/main" id="{8698C819-0180-E748-B5F7-9761699E869C}"/>
              </a:ext>
            </a:extLst>
          </p:cNvPr>
          <p:cNvPicPr>
            <a:picLocks noChangeAspect="1"/>
          </p:cNvPicPr>
          <p:nvPr/>
        </p:nvPicPr>
        <p:blipFill>
          <a:blip r:embed="rId3"/>
          <a:stretch>
            <a:fillRect/>
          </a:stretch>
        </p:blipFill>
        <p:spPr>
          <a:xfrm>
            <a:off x="2789944" y="1600200"/>
            <a:ext cx="3564111" cy="4893798"/>
          </a:xfrm>
          <a:prstGeom prst="rect">
            <a:avLst/>
          </a:prstGeom>
        </p:spPr>
      </p:pic>
    </p:spTree>
    <p:extLst>
      <p:ext uri="{BB962C8B-B14F-4D97-AF65-F5344CB8AC3E}">
        <p14:creationId xmlns:p14="http://schemas.microsoft.com/office/powerpoint/2010/main" val="28472583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711A-0B70-4A32-8A7F-9AFB459183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Link Between the SOS Response and Virus Propagation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8704"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ea typeface="ＭＳ Ｐゴシック" charset="-128"/>
                <a:cs typeface="Arial" panose="020B0604020202020204" pitchFamily="34" charset="0"/>
              </a:rPr>
              <a:t>some repressors keep viruses in a dormant state within the bacterial host</a:t>
            </a:r>
          </a:p>
          <a:p>
            <a:pPr>
              <a:defRPr/>
            </a:pPr>
            <a:endParaRPr lang="en-US" sz="2400" dirty="0">
              <a:latin typeface="Arial" panose="020B0604020202020204" pitchFamily="34" charset="0"/>
              <a:ea typeface="ＭＳ Ｐゴシック" charset="-128"/>
              <a:cs typeface="Arial" panose="020B0604020202020204" pitchFamily="34" charset="0"/>
            </a:endParaRPr>
          </a:p>
          <a:p>
            <a:pPr>
              <a:defRPr/>
            </a:pPr>
            <a:r>
              <a:rPr lang="en-US" sz="2400" dirty="0" err="1">
                <a:latin typeface="Arial" panose="020B0604020202020204" pitchFamily="34" charset="0"/>
                <a:ea typeface="ＭＳ Ｐゴシック" charset="-128"/>
                <a:cs typeface="Arial" panose="020B0604020202020204" pitchFamily="34" charset="0"/>
              </a:rPr>
              <a:t>RecA</a:t>
            </a:r>
            <a:r>
              <a:rPr lang="en-US" sz="2400" dirty="0">
                <a:latin typeface="Arial" panose="020B0604020202020204" pitchFamily="34" charset="0"/>
                <a:ea typeface="ＭＳ Ｐゴシック" charset="-128"/>
                <a:cs typeface="Arial" panose="020B0604020202020204" pitchFamily="34" charset="0"/>
              </a:rPr>
              <a:t> can promote autocatalytic cleavage of these repressors</a:t>
            </a:r>
          </a:p>
          <a:p>
            <a:pPr lvl="1">
              <a:defRPr/>
            </a:pPr>
            <a:r>
              <a:rPr lang="en-US" sz="2400" dirty="0">
                <a:latin typeface="Arial" panose="020B0604020202020204" pitchFamily="34" charset="0"/>
                <a:ea typeface="ＭＳ Ｐゴシック" charset="-128"/>
                <a:cs typeface="Arial" panose="020B0604020202020204" pitchFamily="34" charset="0"/>
              </a:rPr>
              <a:t>permits replication of the virus and lysis of the cell </a:t>
            </a:r>
          </a:p>
        </p:txBody>
      </p:sp>
    </p:spTree>
    <p:extLst>
      <p:ext uri="{BB962C8B-B14F-4D97-AF65-F5344CB8AC3E}">
        <p14:creationId xmlns:p14="http://schemas.microsoft.com/office/powerpoint/2010/main" val="11042383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A3D1D148-5290-45B7-8F61-325B59B9DF4D}"/>
              </a:ext>
            </a:extLst>
          </p:cNvPr>
          <p:cNvPicPr>
            <a:picLocks noChangeAspect="1"/>
          </p:cNvPicPr>
          <p:nvPr/>
        </p:nvPicPr>
        <p:blipFill>
          <a:blip r:embed="rId3"/>
          <a:stretch>
            <a:fillRect/>
          </a:stretch>
        </p:blipFill>
        <p:spPr>
          <a:xfrm>
            <a:off x="1712140" y="403552"/>
            <a:ext cx="993734" cy="695004"/>
          </a:xfrm>
          <a:prstGeom prst="rect">
            <a:avLst/>
          </a:prstGeom>
        </p:spPr>
      </p:pic>
      <p:sp>
        <p:nvSpPr>
          <p:cNvPr id="2" name="Title 1">
            <a:extLst>
              <a:ext uri="{FF2B5EF4-FFF2-40B4-BE49-F238E27FC236}">
                <a16:creationId xmlns:a16="http://schemas.microsoft.com/office/drawing/2014/main" id="{B70FEF04-DD32-4C45-97F6-E45450E4C52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2)</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expensive. </a:t>
            </a:r>
            <a:r>
              <a:rPr lang="en-US" sz="2400" dirty="0">
                <a:latin typeface="Arial" panose="020B0604020202020204" pitchFamily="34" charset="0"/>
                <a:cs typeface="Arial" panose="020B0604020202020204" pitchFamily="34" charset="0"/>
              </a:rPr>
              <a:t>For many genes, especially in eukaryotes, the regulatory processes can require a considerable investment of chemical energy. That expenditure is nevertheless small when compared to the cost of RNA and protein synthesis when the gene is expressed. </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866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9D3B-3B8C-4FE7-A8F0-A4D4511464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Energetic Cost of Regulation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0604" y="16764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must be resynthesized to reestablish SOS regulon repression when the DNA damage is no longer present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 synthesis requires a considerable amount of ATP and GTP</a:t>
            </a:r>
          </a:p>
        </p:txBody>
      </p:sp>
    </p:spTree>
    <p:extLst>
      <p:ext uri="{BB962C8B-B14F-4D97-AF65-F5344CB8AC3E}">
        <p14:creationId xmlns:p14="http://schemas.microsoft.com/office/powerpoint/2010/main" val="5674167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208" y="30255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0F8B7B-64D0-49C0-9C78-EC500848850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924141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DD81-8550-4A6D-AAE6-7742FA5FCD2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Synthesis of Ribosomal Proteins Is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Coordinated with rRNA Synthesis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2212" y="18288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increased demand for protein synthesis leads to an increase in the number of ribosomes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cells coordinate the synthesis ribosomal proteins (r-proteins) and RNAs (rRNAs)</a:t>
            </a:r>
          </a:p>
          <a:p>
            <a:pPr lvl="1"/>
            <a:r>
              <a:rPr lang="en-US" sz="2400" dirty="0">
                <a:latin typeface="Arial" panose="020B0604020202020204" pitchFamily="34" charset="0"/>
                <a:cs typeface="Arial" panose="020B0604020202020204" pitchFamily="34" charset="0"/>
              </a:rPr>
              <a:t>occurs at the level of translation </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5491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9EB1-99A0-4BCD-AD3D-3957A9466FF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Repressors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0604" y="16764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r-protein operons are regulated primarily through a translational feedback mechanism</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translational repressor </a:t>
            </a:r>
            <a:r>
              <a:rPr lang="en-US" sz="2400" dirty="0">
                <a:latin typeface="Arial" panose="020B0604020202020204" pitchFamily="34" charset="0"/>
                <a:cs typeface="Arial" panose="020B0604020202020204" pitchFamily="34" charset="0"/>
              </a:rPr>
              <a:t>= one protein in each r-protein operon binds to the mRNA transcribed from the operon and blocks translation of all genes encoded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translational repressors bind with higher affinity to the appropriate rRNA than to its mRNA</a:t>
            </a:r>
          </a:p>
          <a:p>
            <a:pPr lvl="1"/>
            <a:r>
              <a:rPr lang="en-US" sz="2400" dirty="0">
                <a:latin typeface="Arial" panose="020B0604020202020204" pitchFamily="34" charset="0"/>
                <a:cs typeface="Arial" panose="020B0604020202020204" pitchFamily="34" charset="0"/>
              </a:rPr>
              <a:t>balances r-protein synthesis with rRNA availability </a:t>
            </a: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638531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A11EC-2DB9-4212-B522-BCE05F5F3A0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Feedback in Some Ribosomal Protein Operons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0604" y="1676400"/>
            <a:ext cx="393039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mRNA-binding site for the translational repressor is near the translational start site of one of the genes in the operon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translation of all genes is blocked by folding of the mRNA into a 3-D structure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pic>
        <p:nvPicPr>
          <p:cNvPr id="5" name="Picture 4" descr="The five operons are shown as five horizontal bars. From top to bottom, they are a beta operon, an italicized s t r end italics operon, an alpha operon, an S 10 operon, and an italicized s p c operon. Each has the 5 prime end on the left and the 3 prime end on the right. Beta operon: From left to right, the horizontal strand consists of a blue piece, an orange region labeled L 10, an orange region labeled L 7 / L 12, a purple region labeled beta, a purple region labeled beta prime, and a blue region. An arrow points up from the orange region labeled L 10 to a pink circle labeled L 10 above, from which an arrow points down to the boundary between the left-hand blue region and the orange region labeled L 10. Italicized s t r end italics operon: From left to right, the horizontal strand consists of a blue piece, a yellow region labeled S 12, a yellow region labeled S 7, a dark blue region labeled E F – G, a dark blue region labeled E F – T u, and a blue region. An arrow points up from the yellow region labeled S 7 to a pink circle labeled S 7 above, from which an arrow points down to the boundary between the yellow region labeled S 12 and the yellow region labeled S 7. Alpha operon: From left to right, the horizontal strand consists of a blue piece, a yellow region labeled S 13, a yellow region labeled S 11, a yellow region labeled S 4, a purple region labeled alpha, an orange region labeled L 17, and a blue region. An arrow points up from the yellow region labeled S 4 to a pink circle labeled S 4 above, from which an arrow points down to the boundary between the left-hand blue region and the yellow region labeled S 13. S 10 operon: From left to right, the horizontal strand consists of a blue piece, a yellow region labeled S 10, an orange region labeled L 3, an orange region labeled L 4, an orange region labeled L 23, an orange region labeled L 2, a region that is orange on the left and become yellow by the right side labeled (L 22, S 19), a yellow region labeled S 3, a orange region labeled L 16, an orange region labeled L 29, a yellow region labeled S 17, and a blue region. An arrow points up from the orange region labeled L 4 to a pink circle labeled L 4 above, from which an arrow points down to the boundary between the left-hand blue region and the yellow region labeled S 10. Italicized s p c end italics operon: From left to right, the horizontal strand consists of a blue piece, an orange region labeled S 14, an orange region labeled L 24, an orange region labeled L 5, a yellow region labeled S 14, a yellow region labeled S 8, an orange region labeled L 6, an orange region labeled L 18, a yellow region labeled S 5, an orange region labeled S 30, an orange region labeled L 15, and a blue region. An arrow points up from the yellow region labeled S 8 to a pink circle labeled S 8 above, from which an arrow points down to the boundary between the orange region labeled L 24 and the orange region labeled L 5.">
            <a:extLst>
              <a:ext uri="{FF2B5EF4-FFF2-40B4-BE49-F238E27FC236}">
                <a16:creationId xmlns:a16="http://schemas.microsoft.com/office/drawing/2014/main" id="{15B2A867-30E5-0E47-BCEB-DE25AD0FB404}"/>
              </a:ext>
            </a:extLst>
          </p:cNvPr>
          <p:cNvPicPr>
            <a:picLocks noChangeAspect="1"/>
          </p:cNvPicPr>
          <p:nvPr/>
        </p:nvPicPr>
        <p:blipFill>
          <a:blip r:embed="rId3"/>
          <a:stretch>
            <a:fillRect/>
          </a:stretch>
        </p:blipFill>
        <p:spPr>
          <a:xfrm>
            <a:off x="4493451" y="1676400"/>
            <a:ext cx="4387433" cy="4876800"/>
          </a:xfrm>
          <a:prstGeom prst="rect">
            <a:avLst/>
          </a:prstGeom>
        </p:spPr>
      </p:pic>
    </p:spTree>
    <p:extLst>
      <p:ext uri="{BB962C8B-B14F-4D97-AF65-F5344CB8AC3E}">
        <p14:creationId xmlns:p14="http://schemas.microsoft.com/office/powerpoint/2010/main" val="190880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6460-1B87-416F-AA5F-0BA1ED5594D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Stringent Response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34828" y="1524000"/>
            <a:ext cx="86621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stringent response </a:t>
            </a:r>
            <a:r>
              <a:rPr lang="en-US" sz="2400" dirty="0">
                <a:latin typeface="Arial" panose="020B0604020202020204" pitchFamily="34" charset="0"/>
                <a:cs typeface="Arial" panose="020B0604020202020204" pitchFamily="34" charset="0"/>
              </a:rPr>
              <a:t>= coordinates rRNA synthesis with amino acid concentrations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uncharged tRNA to the ribosomal A site triggers the binding of the stringent factor to the ribosome</a:t>
            </a:r>
          </a:p>
          <a:p>
            <a:endParaRPr lang="en-US" sz="2400" dirty="0">
              <a:latin typeface="Arial" panose="020B0604020202020204" pitchFamily="34" charset="0"/>
              <a:cs typeface="Arial" panose="020B0604020202020204" pitchFamily="34" charset="0"/>
            </a:endParaRPr>
          </a:p>
          <a:p>
            <a:pPr marL="50800" indent="0">
              <a:buNone/>
            </a:pPr>
            <a:endParaRPr lang="en-US" sz="2400" dirty="0"/>
          </a:p>
        </p:txBody>
      </p:sp>
    </p:spTree>
    <p:extLst>
      <p:ext uri="{BB962C8B-B14F-4D97-AF65-F5344CB8AC3E}">
        <p14:creationId xmlns:p14="http://schemas.microsoft.com/office/powerpoint/2010/main" val="40979483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EDE5-B7AA-4DD5-B03E-5171C70D7C3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Stringent Factor</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34828" y="1524000"/>
                <a:ext cx="8662151"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stringent factor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RelA</a:t>
                </a:r>
                <a:r>
                  <a:rPr lang="en-US" sz="2400" dirty="0">
                    <a:latin typeface="Arial" panose="020B0604020202020204" pitchFamily="34" charset="0"/>
                    <a:cs typeface="Arial" panose="020B0604020202020204" pitchFamily="34" charset="0"/>
                  </a:rPr>
                  <a:t> protein) = binds to the ribosome when amino acid concentrations are low and catalyzes the formation of </a:t>
                </a:r>
                <a:r>
                  <a:rPr lang="en-US" sz="2400" dirty="0" err="1">
                    <a:latin typeface="Arial" panose="020B0604020202020204" pitchFamily="34" charset="0"/>
                    <a:cs typeface="Arial" panose="020B0604020202020204" pitchFamily="34" charset="0"/>
                  </a:rPr>
                  <a:t>pppGpp</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GTP + ATP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pppGpp</a:t>
                </a:r>
                <a:r>
                  <a:rPr lang="en-US" sz="2400" dirty="0">
                    <a:latin typeface="Arial" panose="020B0604020202020204" pitchFamily="34" charset="0"/>
                    <a:cs typeface="Arial" panose="020B0604020202020204" pitchFamily="34" charset="0"/>
                  </a:rPr>
                  <a:t> + AMP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phosphohydrolase converts </a:t>
                </a:r>
                <a:r>
                  <a:rPr lang="en-US" sz="2400" dirty="0" err="1">
                    <a:latin typeface="Arial" panose="020B0604020202020204" pitchFamily="34" charset="0"/>
                    <a:cs typeface="Arial" panose="020B0604020202020204" pitchFamily="34" charset="0"/>
                  </a:rPr>
                  <a:t>pppGpp</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ppGpp</a:t>
                </a:r>
                <a:r>
                  <a:rPr lang="en-US" sz="2400" dirty="0">
                    <a:latin typeface="Arial" panose="020B0604020202020204" pitchFamily="34" charset="0"/>
                    <a:cs typeface="Arial" panose="020B0604020202020204" pitchFamily="34" charset="0"/>
                  </a:rPr>
                  <a:t> </a:t>
                </a:r>
              </a:p>
              <a:p>
                <a:endParaRPr lang="en-US" sz="2400" dirty="0"/>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34828" y="1524000"/>
                <a:ext cx="8662151" cy="4130675"/>
              </a:xfrm>
              <a:prstGeom prst="rect">
                <a:avLst/>
              </a:prstGeom>
              <a:blipFill>
                <a:blip r:embed="rId3"/>
                <a:stretch>
                  <a:fillRect l="-423" t="-1032" r="-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8317068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8CB6-8708-48B0-885D-A0AAC54ACC1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Stringent Response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57200" y="1524000"/>
            <a:ext cx="39316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rise in </a:t>
            </a:r>
            <a:r>
              <a:rPr lang="en-US" sz="2400" dirty="0" err="1">
                <a:latin typeface="Arial" panose="020B0604020202020204" pitchFamily="34" charset="0"/>
                <a:cs typeface="Arial" panose="020B0604020202020204" pitchFamily="34" charset="0"/>
              </a:rPr>
              <a:t>pppGpp</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ppGpp</a:t>
            </a:r>
            <a:r>
              <a:rPr lang="en-US" sz="2400" dirty="0">
                <a:latin typeface="Arial" panose="020B0604020202020204" pitchFamily="34" charset="0"/>
                <a:cs typeface="Arial" panose="020B0604020202020204" pitchFamily="34" charset="0"/>
              </a:rPr>
              <a:t> levels results in a reduction in rRNA synthesis</a:t>
            </a:r>
          </a:p>
          <a:p>
            <a:pPr lvl="1"/>
            <a:r>
              <a:rPr lang="en-US" sz="2400" dirty="0">
                <a:latin typeface="Arial" panose="020B0604020202020204" pitchFamily="34" charset="0"/>
                <a:cs typeface="Arial" panose="020B0604020202020204" pitchFamily="34" charset="0"/>
              </a:rPr>
              <a:t>mediated in part by the binding of </a:t>
            </a:r>
            <a:r>
              <a:rPr lang="en-US" sz="2400" dirty="0" err="1">
                <a:latin typeface="Arial" panose="020B0604020202020204" pitchFamily="34" charset="0"/>
                <a:cs typeface="Arial" panose="020B0604020202020204" pitchFamily="34" charset="0"/>
              </a:rPr>
              <a:t>ppGpp</a:t>
            </a:r>
            <a:r>
              <a:rPr lang="en-US" sz="2400" dirty="0">
                <a:latin typeface="Arial" panose="020B0604020202020204" pitchFamily="34" charset="0"/>
                <a:cs typeface="Arial" panose="020B0604020202020204" pitchFamily="34" charset="0"/>
              </a:rPr>
              <a:t> to RNA polymerase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pic>
        <p:nvPicPr>
          <p:cNvPr id="3" name="Picture 2" descr="A ribosome is shown with a smaller orange lower half that resembles a rounded rectangle and a larger yellow top half that resembles a half circle with its flat side facing downward. A cutout in the center extends from the orange into the top part and is divided into three pieces. A green strand of m R N A begins at the lower left, curves up to run almost horizontally beneath the cutout region in the orange lower half of the ribosome, and then curves down out of the ribosome to run horizontally to end at its 3 prime end. The cutout has three sites. The left-hand E site that is empty. The central P side contains a t R N A with a half-circle against the m R N A below, a green strand making up its vertical center, and a purple tip joined to a long strand of blue spheres labeled growing polypeptide that ends at N H 3 with a positive charge on N. The right-hand A site contains a similar t R N A with its purple tip bonded to O H. A blue oval beneath the bottom of the ribosome is labeled stringent factor (R e l A protein). Arrows show the addition of G T P plus A T P to this blue oval and the production of (p) p p G p p plus A M P, from which a dashed arrow points down to a red “X” in a red circle in R N A polymerase. R N A polymerase is shown as an irregularly-shaped oval with a rounded rectangular cutout in its right side.">
            <a:extLst>
              <a:ext uri="{FF2B5EF4-FFF2-40B4-BE49-F238E27FC236}">
                <a16:creationId xmlns:a16="http://schemas.microsoft.com/office/drawing/2014/main" id="{C51C9E9D-1FF1-754E-890C-D20D2FF77ED0}"/>
              </a:ext>
            </a:extLst>
          </p:cNvPr>
          <p:cNvPicPr>
            <a:picLocks noChangeAspect="1"/>
          </p:cNvPicPr>
          <p:nvPr/>
        </p:nvPicPr>
        <p:blipFill>
          <a:blip r:embed="rId3"/>
          <a:stretch>
            <a:fillRect/>
          </a:stretch>
        </p:blipFill>
        <p:spPr>
          <a:xfrm>
            <a:off x="5181600" y="1444177"/>
            <a:ext cx="3709151" cy="4888360"/>
          </a:xfrm>
          <a:prstGeom prst="rect">
            <a:avLst/>
          </a:prstGeom>
        </p:spPr>
      </p:pic>
    </p:spTree>
    <p:extLst>
      <p:ext uri="{BB962C8B-B14F-4D97-AF65-F5344CB8AC3E}">
        <p14:creationId xmlns:p14="http://schemas.microsoft.com/office/powerpoint/2010/main" val="238424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64AC-7724-4ECA-BB6B-2E205C992A69}"/>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28.1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Proteins and RNAs of Gene Regulation</a:t>
            </a: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1859-C32D-4165-9232-2D8D8FE2D489}"/>
              </a:ext>
            </a:extLst>
          </p:cNvPr>
          <p:cNvSpPr>
            <a:spLocks noGrp="1"/>
          </p:cNvSpPr>
          <p:nvPr>
            <p:ph type="title"/>
          </p:nvPr>
        </p:nvSpPr>
        <p:spPr>
          <a:xfrm>
            <a:off x="0" y="152400"/>
            <a:ext cx="9144000" cy="1524000"/>
          </a:xfrm>
        </p:spPr>
        <p:txBody>
          <a:bodyPr/>
          <a:lstStyle/>
          <a:p>
            <a:r>
              <a:rPr lang="en-US" sz="3600" dirty="0">
                <a:solidFill>
                  <a:srgbClr val="4E4CB4"/>
                </a:solidFill>
                <a:latin typeface="Arial" panose="020B0604020202020204" pitchFamily="34" charset="0"/>
                <a:cs typeface="Arial" panose="020B0604020202020204" pitchFamily="34" charset="0"/>
              </a:rPr>
              <a:t>The Function of Some mRNAs Is Regulated by Small RNAs in Cis or in Trans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2212" y="2251837"/>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separate RNA molecule may bind to the mRNA “in trans” and affect its activity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portion of mRNA itself may act ”in cis” and regulate its own function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0957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1B67EFE4-A8FB-41CD-8476-5675E2A3D1C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8159FE-BC4F-46C4-BCA7-A82F3CAE3DE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3762476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040A-6F42-4444-8B84-0EBAA323E85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mRNA in Trans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3720" y="1295400"/>
            <a:ext cx="461308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err="1">
                <a:latin typeface="Arial" panose="020B0604020202020204" pitchFamily="34" charset="0"/>
                <a:cs typeface="Arial" panose="020B0604020202020204" pitchFamily="34" charset="0"/>
              </a:rPr>
              <a:t>rpoS</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mRNA encodes </a:t>
            </a:r>
            <a:r>
              <a:rPr lang="el-GR" sz="2400" dirty="0">
                <a:latin typeface="Arial" panose="020B0604020202020204" pitchFamily="34" charset="0"/>
                <a:cs typeface="Arial" panose="020B0604020202020204" pitchFamily="34" charset="0"/>
              </a:rPr>
              <a:t>σ</a:t>
            </a:r>
            <a:r>
              <a:rPr lang="en-US" sz="2400" baseline="30000" dirty="0">
                <a:latin typeface="Arial" panose="020B0604020202020204" pitchFamily="34" charset="0"/>
                <a:cs typeface="Arial" panose="020B0604020202020204" pitchFamily="34" charset="0"/>
              </a:rPr>
              <a:t>S </a:t>
            </a:r>
            <a:r>
              <a:rPr lang="en-US" sz="2400" dirty="0">
                <a:latin typeface="Arial" panose="020B0604020202020204" pitchFamily="34" charset="0"/>
                <a:cs typeface="Arial" panose="020B0604020202020204" pitchFamily="34" charset="0"/>
              </a:rPr>
              <a:t>(an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sigma factor) </a:t>
            </a:r>
          </a:p>
          <a:p>
            <a:pPr lvl="1"/>
            <a:r>
              <a:rPr lang="en-US" sz="2400" dirty="0">
                <a:latin typeface="Arial" panose="020B0604020202020204" pitchFamily="34" charset="0"/>
                <a:cs typeface="Arial" panose="020B0604020202020204" pitchFamily="34" charset="0"/>
              </a:rPr>
              <a:t>translation is inhibited by a large hairpin structure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ncRNAs (</a:t>
            </a:r>
            <a:r>
              <a:rPr lang="en-US" sz="2400" dirty="0" err="1">
                <a:latin typeface="Arial" panose="020B0604020202020204" pitchFamily="34" charset="0"/>
                <a:cs typeface="Arial" panose="020B0604020202020204" pitchFamily="34" charset="0"/>
              </a:rPr>
              <a:t>DsrA</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RprA</a:t>
            </a:r>
            <a:r>
              <a:rPr lang="en-US" sz="2400" dirty="0">
                <a:latin typeface="Arial" panose="020B0604020202020204" pitchFamily="34" charset="0"/>
                <a:cs typeface="Arial" panose="020B0604020202020204" pitchFamily="34" charset="0"/>
              </a:rPr>
              <a:t>) disrupts the hairpin</a:t>
            </a:r>
          </a:p>
          <a:p>
            <a:pPr lvl="1"/>
            <a:r>
              <a:rPr lang="en-US" sz="2400" dirty="0">
                <a:latin typeface="Arial" panose="020B0604020202020204" pitchFamily="34" charset="0"/>
                <a:cs typeface="Arial" panose="020B0604020202020204" pitchFamily="34" charset="0"/>
              </a:rPr>
              <a:t>allows </a:t>
            </a:r>
            <a:r>
              <a:rPr lang="en-US" sz="2400" i="1" dirty="0" err="1">
                <a:latin typeface="Arial" panose="020B0604020202020204" pitchFamily="34" charset="0"/>
                <a:cs typeface="Arial" panose="020B0604020202020204" pitchFamily="34" charset="0"/>
              </a:rPr>
              <a:t>rpoS</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translation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RNA </a:t>
            </a:r>
            <a:r>
              <a:rPr lang="en-US" sz="2400" dirty="0" err="1">
                <a:latin typeface="Arial" panose="020B0604020202020204" pitchFamily="34" charset="0"/>
                <a:cs typeface="Arial" panose="020B0604020202020204" pitchFamily="34" charset="0"/>
              </a:rPr>
              <a:t>OxyS</a:t>
            </a:r>
            <a:r>
              <a:rPr lang="en-US" sz="2400" dirty="0">
                <a:latin typeface="Arial" panose="020B0604020202020204" pitchFamily="34" charset="0"/>
                <a:cs typeface="Arial" panose="020B0604020202020204" pitchFamily="34" charset="0"/>
              </a:rPr>
              <a:t> pairs with the ribosome binding site </a:t>
            </a:r>
          </a:p>
          <a:p>
            <a:pPr lvl="1"/>
            <a:r>
              <a:rPr lang="en-US" sz="2400" dirty="0">
                <a:latin typeface="Arial" panose="020B0604020202020204" pitchFamily="34" charset="0"/>
                <a:cs typeface="Arial" panose="020B0604020202020204" pitchFamily="34" charset="0"/>
              </a:rPr>
              <a:t>blocks </a:t>
            </a:r>
            <a:r>
              <a:rPr lang="en-US" sz="2400" i="1" dirty="0" err="1">
                <a:latin typeface="Arial" panose="020B0604020202020204" pitchFamily="34" charset="0"/>
                <a:cs typeface="Arial" panose="020B0604020202020204" pitchFamily="34" charset="0"/>
              </a:rPr>
              <a:t>rpoS</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translation</a:t>
            </a:r>
          </a:p>
          <a:p>
            <a:endParaRPr lang="en-US" sz="2400" dirty="0">
              <a:latin typeface="Arial" panose="020B0604020202020204" pitchFamily="34" charset="0"/>
              <a:cs typeface="Arial" panose="020B0604020202020204" pitchFamily="34" charset="0"/>
            </a:endParaRPr>
          </a:p>
          <a:p>
            <a:endParaRPr lang="en-US" sz="2400" dirty="0"/>
          </a:p>
        </p:txBody>
      </p:sp>
      <p:pic>
        <p:nvPicPr>
          <p:cNvPr id="4" name="Picture 3" descr="A light green strand of italicized r p o S end italics m R N A is shown with its 5 prime end on the left and its 3 prime end on the right. It runs horizontally, then has a vertical double-stranded segment that ends in a loop before running horizontally again to the right of this segment. The lower right corner of the vertical double-stranded segment and the first part of the adjacent horizontal segment are red and are labeled, ribosome-binding site. An arrow points down accompanied by curved lines showing the addition of H f 1 and D s r A. H f q is a ring of six pink structures that resemble rounded triangles. They are wide toward the outside and narrow toward the inside, forming an overall round shape with an opening in the venter. D s r A is shown as a dark green piece of R N A with its 3 prime end on the left and its 5 prime end on the right. It has three vertical pieces with loops at the top, with the tallest loop in the venter. This yields a long strand of light green m R N A with a ribosome attached to the right of the center with the red portion looping up through the center of the orange bottom half ribosome and with a gray arrow pointing to the right. To the left, the green strand curves down and then up to form a double-stranded structure with a light green bottom strand and a dark green top strand. The dark green strand angles up to the right of this double-stranded structure to end at its 5 prime end. The double-stranded structure reaches H f 1 and separates, with the top half forming a vertical structure with a loop at the top. The top strand ends at its 3 prime end and the bottom strand ends at its 5 prime end within H f q. Part b shows a similar italicized r p o S end italics m R N A. An arrow points downward accompanied by a curved line showing the addition of H f q with O x y S across its front. O x y S is a dark green strand with its 5 prime end on the right and its 3 prime end on the left. It has three vertical pieces with paired strands that each end in a loop at the top. The tallest loop is on the left and the shortest loop is just to its right. The right-hand loop is in front of the right end of H f q and the middle loop, which is near the left side, is in front of the left end of H f q. This yields a light green strand with its 5 prime end on the left and its 3 prime end on the right. H f q is against the center, pushing the center downward, and is inverted so the loops of O x y S push against the light green strand. The right-hand dark loop extends to the right of H f q and forms bonds to a small loop of light green m R N A. The left-hand loop bends slightly to the left of H f q and forms bonds to a small loop of the light green strand of m R N A that is shown in red where it has bonded. A gray arrow points to the right with a red “X” across it.">
            <a:extLst>
              <a:ext uri="{FF2B5EF4-FFF2-40B4-BE49-F238E27FC236}">
                <a16:creationId xmlns:a16="http://schemas.microsoft.com/office/drawing/2014/main" id="{C12FFC7D-BB1C-094E-8AC4-A921A777EF94}"/>
              </a:ext>
            </a:extLst>
          </p:cNvPr>
          <p:cNvPicPr>
            <a:picLocks noChangeAspect="1"/>
          </p:cNvPicPr>
          <p:nvPr/>
        </p:nvPicPr>
        <p:blipFill>
          <a:blip r:embed="rId3"/>
          <a:stretch>
            <a:fillRect/>
          </a:stretch>
        </p:blipFill>
        <p:spPr>
          <a:xfrm>
            <a:off x="5512685" y="1371600"/>
            <a:ext cx="3340162" cy="5334000"/>
          </a:xfrm>
          <a:prstGeom prst="rect">
            <a:avLst/>
          </a:prstGeom>
        </p:spPr>
      </p:pic>
    </p:spTree>
    <p:extLst>
      <p:ext uri="{BB962C8B-B14F-4D97-AF65-F5344CB8AC3E}">
        <p14:creationId xmlns:p14="http://schemas.microsoft.com/office/powerpoint/2010/main" val="36624004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647C-022A-47FB-B6AC-B250008966A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mRNA in Cis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3720" y="1295400"/>
            <a:ext cx="41558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riboswitches</a:t>
            </a:r>
            <a:r>
              <a:rPr lang="en-US" sz="2400" b="1" i="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ligand-binding mRNA domain</a:t>
            </a:r>
          </a:p>
          <a:p>
            <a:pPr lvl="1"/>
            <a:r>
              <a:rPr lang="en-US" sz="2400" dirty="0">
                <a:latin typeface="Arial" panose="020B0604020202020204" pitchFamily="34" charset="0"/>
                <a:cs typeface="Arial" panose="020B0604020202020204" pitchFamily="34" charset="0"/>
              </a:rPr>
              <a:t>found in untranslated regions at the 5′ ends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ligand binding results in a conformational change in the mRNA</a:t>
            </a:r>
          </a:p>
          <a:p>
            <a:pPr lvl="1"/>
            <a:r>
              <a:rPr lang="en-US" sz="2400" dirty="0">
                <a:latin typeface="Arial" panose="020B0604020202020204" pitchFamily="34" charset="0"/>
                <a:cs typeface="Arial" panose="020B0604020202020204" pitchFamily="34" charset="0"/>
              </a:rPr>
              <a:t>inhibits transcription</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pic>
        <p:nvPicPr>
          <p:cNvPr id="3" name="Picture 2" descr="A dark green strand begins at its 5 prime end at the lower left and runs diagonally upward, then runs horizontally to end at its 3 prime end on the right. A red segment to the left of this horizontal piece is labeled ribosome-binding site. Where the diagonal and horizontal pieces meet, the strand forms a vertical double stranded piece that opens to a circle with vertical double stranded pieces to left and right. The left-hand piece reaches a circle with vertical pieces extending up and down to end in loops. The right-hand piece has a loop in the center and ends at a loop. This structure is labeled an aptamer. An arrow points down and is joined by a curved line showing the addition of a green oval labeled T P P. This leads to step a, which shows a similar structure that has changed shape to fit around the oval. The vertical piece extending up from the main strand still has a circular opening, but the left-hand piece bends up diagonally along the oval and has pieces extending to the lower left and upper right instead of up and down. The right-hand piece bends at the circular part in its center to run vertically upward along the right side of the oval. To the right of this structure, a new short vertical structure that ends in a loop has formed in the main strand and is labeled poly (U) terminator. Accompanying text in a gray box reads, Stabilization of a transcription terminator structure aborts transcription. Part b shows a similar structure in which the horizontal piece to the right of the main structure bound around T P P runs horizontally, then runs diagonally upward to form a double-stranded structure that angles to the upper left and ends in a loop. The strand then continues horizontally. This new double-stranded structure has a red piece, the ribosome-binding site, on its right side and extending slightly onto the horizontal region to the right. Accompanying text in a gray box reads, Blockage of the ribosome-binding site blocks translation. Part c shows a similar structure around T P P but the left side of the vertical base extends lower on the left than on the right. On the left, it extends to G labeled 5 prime splice site. After this G, it continues from right to left as G C A U G before running horizontally to the 5 prime end. The right side of the vertical base bends to run horizontally to the 3 prime end. To the left of the middle, A G is shown and labeled 3 prime splice site. Accompanying text in a gray box reads, Regulation of intron and splicing in fungal and plant introns.">
            <a:extLst>
              <a:ext uri="{FF2B5EF4-FFF2-40B4-BE49-F238E27FC236}">
                <a16:creationId xmlns:a16="http://schemas.microsoft.com/office/drawing/2014/main" id="{1F95C9D5-6D20-264F-9035-FED4D094142B}"/>
              </a:ext>
            </a:extLst>
          </p:cNvPr>
          <p:cNvPicPr>
            <a:picLocks noChangeAspect="1"/>
          </p:cNvPicPr>
          <p:nvPr/>
        </p:nvPicPr>
        <p:blipFill>
          <a:blip r:embed="rId3"/>
          <a:stretch>
            <a:fillRect/>
          </a:stretch>
        </p:blipFill>
        <p:spPr>
          <a:xfrm>
            <a:off x="5122232" y="1341120"/>
            <a:ext cx="3602601" cy="5105400"/>
          </a:xfrm>
          <a:prstGeom prst="rect">
            <a:avLst/>
          </a:prstGeom>
        </p:spPr>
      </p:pic>
    </p:spTree>
    <p:extLst>
      <p:ext uri="{BB962C8B-B14F-4D97-AF65-F5344CB8AC3E}">
        <p14:creationId xmlns:p14="http://schemas.microsoft.com/office/powerpoint/2010/main" val="4683521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1BD3-BC45-4708-9FAC-3929813588E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Genes Are Regulated by Genetic Recombination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2212" y="1828800"/>
            <a:ext cx="42473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Salmonella typhimurium </a:t>
            </a:r>
            <a:r>
              <a:rPr lang="en-US" sz="2400" dirty="0">
                <a:latin typeface="Arial" panose="020B0604020202020204" pitchFamily="34" charset="0"/>
                <a:cs typeface="Arial" panose="020B0604020202020204" pitchFamily="34" charset="0"/>
              </a:rPr>
              <a:t>moves by rotating the flagella on its cell surface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copies of the protein flagellin make up the flagella </a:t>
            </a:r>
          </a:p>
          <a:p>
            <a:pPr lvl="1"/>
            <a:r>
              <a:rPr lang="en-US" sz="2400" dirty="0">
                <a:latin typeface="Arial" panose="020B0604020202020204" pitchFamily="34" charset="0"/>
                <a:cs typeface="Arial" panose="020B0604020202020204" pitchFamily="34" charset="0"/>
              </a:rPr>
              <a:t>are prominent targets of mammalian immune systems </a:t>
            </a:r>
          </a:p>
          <a:p>
            <a:pPr marL="50800" indent="0">
              <a:buNone/>
            </a:pPr>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shows italicized Salmonella typhimurium end italics as an oval structure that is bluish in the middle and yellow along the edges with many yellow whip-like projections. The background is red.">
            <a:extLst>
              <a:ext uri="{FF2B5EF4-FFF2-40B4-BE49-F238E27FC236}">
                <a16:creationId xmlns:a16="http://schemas.microsoft.com/office/drawing/2014/main" id="{8F8D68D8-5971-2340-821F-100455FFA130}"/>
              </a:ext>
            </a:extLst>
          </p:cNvPr>
          <p:cNvPicPr>
            <a:picLocks noChangeAspect="1"/>
          </p:cNvPicPr>
          <p:nvPr/>
        </p:nvPicPr>
        <p:blipFill>
          <a:blip r:embed="rId3"/>
          <a:stretch>
            <a:fillRect/>
          </a:stretch>
        </p:blipFill>
        <p:spPr>
          <a:xfrm>
            <a:off x="4533392" y="2286000"/>
            <a:ext cx="4432300" cy="2705100"/>
          </a:xfrm>
          <a:prstGeom prst="rect">
            <a:avLst/>
          </a:prstGeom>
        </p:spPr>
      </p:pic>
    </p:spTree>
    <p:extLst>
      <p:ext uri="{BB962C8B-B14F-4D97-AF65-F5344CB8AC3E}">
        <p14:creationId xmlns:p14="http://schemas.microsoft.com/office/powerpoint/2010/main" val="41767496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DCCE-6883-460F-95E6-68B8E4784C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Phase Variation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295400"/>
            <a:ext cx="84230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phase variation </a:t>
            </a:r>
            <a:r>
              <a:rPr lang="en-US" sz="2400" dirty="0">
                <a:latin typeface="Arial" panose="020B0604020202020204" pitchFamily="34" charset="0"/>
                <a:cs typeface="Arial" panose="020B0604020202020204" pitchFamily="34" charset="0"/>
              </a:rPr>
              <a:t>= a process that switches between two flagellin proteins to evade the mammalian immune response</a:t>
            </a:r>
          </a:p>
          <a:p>
            <a:pPr lvl="1"/>
            <a:r>
              <a:rPr lang="en-US" sz="2400" dirty="0">
                <a:latin typeface="Arial" panose="020B0604020202020204" pitchFamily="34" charset="0"/>
                <a:cs typeface="Arial" panose="020B0604020202020204" pitchFamily="34" charset="0"/>
              </a:rPr>
              <a:t>occurs roughly once every 1,000 generations</a:t>
            </a:r>
          </a:p>
          <a:p>
            <a:pPr lvl="1"/>
            <a:r>
              <a:rPr lang="en-US" sz="2400" dirty="0">
                <a:latin typeface="Arial" panose="020B0604020202020204" pitchFamily="34" charset="0"/>
                <a:cs typeface="Arial" panose="020B0604020202020204" pitchFamily="34" charset="0"/>
              </a:rPr>
              <a:t>accomplished by periodic inversion of the DNA segment containing the flagellin promoter</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3652055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A23A-BBF0-4DAC-8499-E62A3ED8ED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Flagellin Genes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a:t>
            </a:r>
            <a:r>
              <a:rPr lang="en-US" i="1" dirty="0">
                <a:solidFill>
                  <a:schemeClr val="tx1"/>
                </a:solidFill>
                <a:latin typeface="Arial" panose="020B0604020202020204" pitchFamily="34" charset="0"/>
                <a:cs typeface="Arial" panose="020B0604020202020204" pitchFamily="34" charset="0"/>
              </a:rPr>
              <a:t>Salmonella</a:t>
            </a:r>
            <a:endParaRPr lang="en-AU" dirty="0"/>
          </a:p>
        </p:txBody>
      </p:sp>
      <p:sp>
        <p:nvSpPr>
          <p:cNvPr id="7" name="Google Shape;390;g847cf01710_0_68">
            <a:extLst>
              <a:ext uri="{FF2B5EF4-FFF2-40B4-BE49-F238E27FC236}">
                <a16:creationId xmlns:a16="http://schemas.microsoft.com/office/drawing/2014/main" id="{AE63DF0B-D19A-3447-946B-D53886D27C70}"/>
              </a:ext>
            </a:extLst>
          </p:cNvPr>
          <p:cNvSpPr txBox="1">
            <a:spLocks noChangeArrowheads="1"/>
          </p:cNvSpPr>
          <p:nvPr/>
        </p:nvSpPr>
        <p:spPr bwMode="auto">
          <a:xfrm>
            <a:off x="361586" y="1402080"/>
            <a:ext cx="8408636" cy="8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inversion is a site-specific recombination reaction mediated by the </a:t>
            </a:r>
            <a:r>
              <a:rPr lang="en-US" sz="2400" dirty="0" err="1">
                <a:latin typeface="Arial" panose="020B0604020202020204" pitchFamily="34" charset="0"/>
                <a:cs typeface="Arial" panose="020B0604020202020204" pitchFamily="34" charset="0"/>
              </a:rPr>
              <a:t>Hin</a:t>
            </a:r>
            <a:r>
              <a:rPr lang="en-US" sz="2400" dirty="0">
                <a:latin typeface="Arial" panose="020B0604020202020204" pitchFamily="34" charset="0"/>
                <a:cs typeface="Arial" panose="020B0604020202020204" pitchFamily="34" charset="0"/>
              </a:rPr>
              <a:t> recombinase</a:t>
            </a:r>
          </a:p>
          <a:p>
            <a:endParaRPr lang="en-US" sz="2400" dirty="0"/>
          </a:p>
        </p:txBody>
      </p:sp>
      <p:pic>
        <p:nvPicPr>
          <p:cNvPr id="3" name="Picture 2" descr="A two-part figure shows the regulation of flagellin genes in italicized Salmonella end italics with part a showing an orientation in which italicized f l j B is expressed along with a repressor protein and part b showing an opposite orientation in which only the italicized f l I C end italics gene is expressed.">
            <a:extLst>
              <a:ext uri="{FF2B5EF4-FFF2-40B4-BE49-F238E27FC236}">
                <a16:creationId xmlns:a16="http://schemas.microsoft.com/office/drawing/2014/main" id="{CF0D56E9-5FA9-9045-9128-95695DE04FE1}"/>
              </a:ext>
            </a:extLst>
          </p:cNvPr>
          <p:cNvPicPr>
            <a:picLocks noChangeAspect="1"/>
          </p:cNvPicPr>
          <p:nvPr/>
        </p:nvPicPr>
        <p:blipFill>
          <a:blip r:embed="rId3"/>
          <a:stretch>
            <a:fillRect/>
          </a:stretch>
        </p:blipFill>
        <p:spPr>
          <a:xfrm>
            <a:off x="1505520" y="2438400"/>
            <a:ext cx="6132960" cy="4104366"/>
          </a:xfrm>
          <a:prstGeom prst="rect">
            <a:avLst/>
          </a:prstGeom>
        </p:spPr>
      </p:pic>
    </p:spTree>
    <p:extLst>
      <p:ext uri="{BB962C8B-B14F-4D97-AF65-F5344CB8AC3E}">
        <p14:creationId xmlns:p14="http://schemas.microsoft.com/office/powerpoint/2010/main" val="33886252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ABD5-26B5-418E-B26A-C0AB3322FF7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Examples of Gene Regulation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Recombination</a:t>
            </a:r>
            <a:endParaRPr lang="en-AU" dirty="0"/>
          </a:p>
        </p:txBody>
      </p:sp>
      <p:sp>
        <p:nvSpPr>
          <p:cNvPr id="3" name="TextBox 2">
            <a:extLst>
              <a:ext uri="{FF2B5EF4-FFF2-40B4-BE49-F238E27FC236}">
                <a16:creationId xmlns:a16="http://schemas.microsoft.com/office/drawing/2014/main" id="{3AB38DC2-2290-4427-8912-CA6868A2A885}"/>
              </a:ext>
            </a:extLst>
          </p:cNvPr>
          <p:cNvSpPr txBox="1"/>
          <p:nvPr/>
        </p:nvSpPr>
        <p:spPr>
          <a:xfrm>
            <a:off x="292308" y="1764268"/>
            <a:ext cx="8559382"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28-1 Examples of Gene Regulation by Recombination</a:t>
            </a:r>
          </a:p>
        </p:txBody>
      </p:sp>
      <p:graphicFrame>
        <p:nvGraphicFramePr>
          <p:cNvPr id="4" name="Table Placeholder 2">
            <a:extLst>
              <a:ext uri="{FF2B5EF4-FFF2-40B4-BE49-F238E27FC236}">
                <a16:creationId xmlns:a16="http://schemas.microsoft.com/office/drawing/2014/main" id="{50FB6CFD-D278-49F3-A40C-A79C03E70E99}"/>
              </a:ext>
            </a:extLst>
          </p:cNvPr>
          <p:cNvGraphicFramePr>
            <a:graphicFrameLocks/>
          </p:cNvGraphicFramePr>
          <p:nvPr>
            <p:extLst>
              <p:ext uri="{D42A27DB-BD31-4B8C-83A1-F6EECF244321}">
                <p14:modId xmlns:p14="http://schemas.microsoft.com/office/powerpoint/2010/main" val="1965344621"/>
              </p:ext>
            </p:extLst>
          </p:nvPr>
        </p:nvGraphicFramePr>
        <p:xfrm>
          <a:off x="292308" y="2133600"/>
          <a:ext cx="8559383" cy="3909126"/>
        </p:xfrm>
        <a:graphic>
          <a:graphicData uri="http://schemas.openxmlformats.org/drawingml/2006/table">
            <a:tbl>
              <a:tblPr firstRow="1" firstCol="1" bandRow="1">
                <a:tableStyleId>{5940675A-B579-460E-94D1-54222C63F5DA}</a:tableStyleId>
              </a:tblPr>
              <a:tblGrid>
                <a:gridCol w="1777583">
                  <a:extLst>
                    <a:ext uri="{9D8B030D-6E8A-4147-A177-3AD203B41FA5}">
                      <a16:colId xmlns:a16="http://schemas.microsoft.com/office/drawing/2014/main" val="3699253049"/>
                    </a:ext>
                  </a:extLst>
                </a:gridCol>
                <a:gridCol w="2697897">
                  <a:extLst>
                    <a:ext uri="{9D8B030D-6E8A-4147-A177-3AD203B41FA5}">
                      <a16:colId xmlns:a16="http://schemas.microsoft.com/office/drawing/2014/main" val="2611553481"/>
                    </a:ext>
                  </a:extLst>
                </a:gridCol>
                <a:gridCol w="1645503">
                  <a:extLst>
                    <a:ext uri="{9D8B030D-6E8A-4147-A177-3AD203B41FA5}">
                      <a16:colId xmlns:a16="http://schemas.microsoft.com/office/drawing/2014/main" val="692225120"/>
                    </a:ext>
                  </a:extLst>
                </a:gridCol>
                <a:gridCol w="2438400">
                  <a:extLst>
                    <a:ext uri="{9D8B030D-6E8A-4147-A177-3AD203B41FA5}">
                      <a16:colId xmlns:a16="http://schemas.microsoft.com/office/drawing/2014/main" val="3746517887"/>
                    </a:ext>
                  </a:extLst>
                </a:gridCol>
              </a:tblGrid>
              <a:tr h="314590">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System</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Recombinase/recombination site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Type of recombination</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Function</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211385722"/>
                  </a:ext>
                </a:extLst>
              </a:tr>
              <a:tr h="581316">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Phase variation (</a:t>
                      </a:r>
                      <a:r>
                        <a:rPr lang="en-US" sz="1200" i="1" dirty="0">
                          <a:effectLst/>
                          <a:latin typeface="Arial" panose="020B0604020202020204" pitchFamily="34" charset="0"/>
                          <a:cs typeface="Arial" panose="020B0604020202020204" pitchFamily="34" charset="0"/>
                        </a:rPr>
                        <a:t>Salmonella</a:t>
                      </a:r>
                      <a:r>
                        <a:rPr lang="en-US" sz="12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Hin</a:t>
                      </a:r>
                      <a:r>
                        <a:rPr lang="en-US" sz="1200" dirty="0">
                          <a:effectLst/>
                          <a:latin typeface="Arial" panose="020B0604020202020204" pitchFamily="34" charset="0"/>
                          <a:cs typeface="Arial" panose="020B0604020202020204" pitchFamily="34" charset="0"/>
                        </a:rPr>
                        <a:t>/</a:t>
                      </a:r>
                      <a:r>
                        <a:rPr lang="en-US" sz="1200" i="1" dirty="0" err="1">
                          <a:effectLst/>
                          <a:latin typeface="Arial" panose="020B0604020202020204" pitchFamily="34" charset="0"/>
                          <a:cs typeface="Arial" panose="020B0604020202020204" pitchFamily="34" charset="0"/>
                        </a:rPr>
                        <a:t>hix</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Site-specific</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Alternative expression of two flagellin genes allows evasion of host immune response.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34313740"/>
                  </a:ext>
                </a:extLst>
              </a:tr>
              <a:tr h="581316">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Host range (bacteriophage </a:t>
                      </a:r>
                      <a:r>
                        <a:rPr lang="en-US" sz="1200" i="1" dirty="0">
                          <a:effectLst/>
                          <a:latin typeface="Arial" panose="020B0604020202020204" pitchFamily="34" charset="0"/>
                          <a:cs typeface="Arial" panose="020B0604020202020204" pitchFamily="34" charset="0"/>
                          <a:sym typeface="Symbol" panose="05050102010706020507" pitchFamily="18" charset="2"/>
                        </a:rPr>
                        <a:t></a:t>
                      </a:r>
                      <a:r>
                        <a:rPr lang="en-US" sz="12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Gin/</a:t>
                      </a:r>
                      <a:r>
                        <a:rPr lang="en-US" sz="1200" i="1" dirty="0" err="1">
                          <a:effectLst/>
                          <a:latin typeface="Arial" panose="020B0604020202020204" pitchFamily="34" charset="0"/>
                          <a:cs typeface="Arial" panose="020B0604020202020204" pitchFamily="34" charset="0"/>
                        </a:rPr>
                        <a:t>gix</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Site-specific</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Alternative expression of two sets of tail fiber genes affects host range.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777051628"/>
                  </a:ext>
                </a:extLst>
              </a:tr>
              <a:tr h="848043">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Mating-type switch (yeast)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HO endonuclease, RAD52 protein, other proteins/ </a:t>
                      </a:r>
                      <a:r>
                        <a:rPr lang="en-US" sz="1200" i="1" dirty="0">
                          <a:effectLst/>
                          <a:latin typeface="Arial" panose="020B0604020202020204" pitchFamily="34" charset="0"/>
                          <a:cs typeface="Arial" panose="020B0604020202020204" pitchFamily="34" charset="0"/>
                        </a:rPr>
                        <a:t>MAT</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Nonreciprocal gene </a:t>
                      </a:r>
                      <a:r>
                        <a:rPr lang="en-US" sz="1200" dirty="0" err="1">
                          <a:effectLst/>
                          <a:latin typeface="Arial" panose="020B0604020202020204" pitchFamily="34" charset="0"/>
                          <a:cs typeface="Arial" panose="020B0604020202020204" pitchFamily="34" charset="0"/>
                        </a:rPr>
                        <a:t>conversion</a:t>
                      </a:r>
                      <a:r>
                        <a:rPr lang="en-US" sz="1200" baseline="30000" dirty="0" err="1">
                          <a:effectLst/>
                          <a:latin typeface="Arial" panose="020B0604020202020204" pitchFamily="34" charset="0"/>
                          <a:cs typeface="Arial" panose="020B0604020202020204" pitchFamily="34" charset="0"/>
                        </a:rPr>
                        <a:t>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Alternative expression of two mating types of yeast, a and </a:t>
                      </a:r>
                      <a:r>
                        <a:rPr lang="en-US" sz="1200" i="1" dirty="0">
                          <a:effectLst/>
                          <a:latin typeface="Arial" panose="020B0604020202020204" pitchFamily="34" charset="0"/>
                          <a:cs typeface="Arial" panose="020B0604020202020204" pitchFamily="34" charset="0"/>
                          <a:sym typeface="Symbol" panose="05050102010706020507" pitchFamily="18" charset="2"/>
                        </a:rPr>
                        <a:t></a:t>
                      </a:r>
                      <a:r>
                        <a:rPr lang="en-US" sz="1200" dirty="0">
                          <a:effectLst/>
                          <a:latin typeface="Arial" panose="020B0604020202020204" pitchFamily="34" charset="0"/>
                          <a:cs typeface="Arial" panose="020B0604020202020204" pitchFamily="34" charset="0"/>
                        </a:rPr>
                        <a:t>, creates cells of different mating types that can mate and undergo meiosis.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45378845"/>
                  </a:ext>
                </a:extLst>
              </a:tr>
              <a:tr h="848043">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Antigenic variation (trypanosomes)</a:t>
                      </a:r>
                      <a:r>
                        <a:rPr lang="en-US" sz="1200" baseline="30000" dirty="0">
                          <a:effectLst/>
                          <a:latin typeface="Arial" panose="020B0604020202020204" pitchFamily="34" charset="0"/>
                          <a:cs typeface="Arial" panose="020B0604020202020204" pitchFamily="34" charset="0"/>
                        </a:rPr>
                        <a:t>b</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Varies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Nonreciprocal gene </a:t>
                      </a:r>
                      <a:r>
                        <a:rPr lang="en-US" sz="1200" dirty="0" err="1">
                          <a:effectLst/>
                          <a:latin typeface="Arial" panose="020B0604020202020204" pitchFamily="34" charset="0"/>
                          <a:cs typeface="Arial" panose="020B0604020202020204" pitchFamily="34" charset="0"/>
                        </a:rPr>
                        <a:t>conversion</a:t>
                      </a:r>
                      <a:r>
                        <a:rPr lang="en-US" sz="1200" baseline="30000" dirty="0" err="1">
                          <a:effectLst/>
                          <a:latin typeface="Arial" panose="020B0604020202020204" pitchFamily="34" charset="0"/>
                          <a:cs typeface="Arial" panose="020B0604020202020204" pitchFamily="34" charset="0"/>
                        </a:rPr>
                        <a:t>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Successive expression of different genes encoding the variable surface glycoproteins (VSGs) allows evasion of host immune response.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44848773"/>
                  </a:ext>
                </a:extLst>
              </a:tr>
            </a:tbl>
          </a:graphicData>
        </a:graphic>
      </p:graphicFrame>
    </p:spTree>
    <p:extLst>
      <p:ext uri="{BB962C8B-B14F-4D97-AF65-F5344CB8AC3E}">
        <p14:creationId xmlns:p14="http://schemas.microsoft.com/office/powerpoint/2010/main" val="32542274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2B9E-F2AC-468A-96E6-4292091BBD3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28.3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Gene Expression in Eukaryotes</a:t>
            </a:r>
            <a:endParaRPr lang="en-AU" dirty="0"/>
          </a:p>
        </p:txBody>
      </p:sp>
    </p:spTree>
    <p:extLst>
      <p:ext uri="{BB962C8B-B14F-4D97-AF65-F5344CB8AC3E}">
        <p14:creationId xmlns:p14="http://schemas.microsoft.com/office/powerpoint/2010/main" val="32003495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62B2FB94-382F-4148-A4AA-D5B6990A1C0F}"/>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4DAA1460-6760-41E6-9A73-62AFE5A8FF8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1763388729"/>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95403</TotalTime>
  <Words>8039</Words>
  <Application>Microsoft Office PowerPoint</Application>
  <PresentationFormat>On-screen Show (4:3)</PresentationFormat>
  <Paragraphs>1095</Paragraphs>
  <Slides>168</Slides>
  <Notes>168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168</vt:i4>
      </vt:variant>
    </vt:vector>
  </HeadingPairs>
  <TitlesOfParts>
    <vt:vector size="176" baseType="lpstr">
      <vt:lpstr>MS PGothic</vt:lpstr>
      <vt:lpstr>MS PGothic</vt:lpstr>
      <vt:lpstr>Arial</vt:lpstr>
      <vt:lpstr>Calibri</vt:lpstr>
      <vt:lpstr>Cambria Math</vt:lpstr>
      <vt:lpstr>Symbol</vt:lpstr>
      <vt:lpstr>Times</vt:lpstr>
      <vt:lpstr>Blank</vt:lpstr>
      <vt:lpstr>28 Regulation of Gene Expression</vt:lpstr>
      <vt:lpstr>Principle 1 (1 of 6)</vt:lpstr>
      <vt:lpstr>Principle 2 (1 of 7)</vt:lpstr>
      <vt:lpstr>Principle 3 (1 of 4)</vt:lpstr>
      <vt:lpstr>Principle 4 (1 of 6)</vt:lpstr>
      <vt:lpstr>Principle 5 (1 of 2)</vt:lpstr>
      <vt:lpstr>Principle 1 (2 of 6)</vt:lpstr>
      <vt:lpstr>Processes that Affect the Steady-State Concentration of a Protein</vt:lpstr>
      <vt:lpstr>28.1   The Proteins and RNAs of Gene Regulation</vt:lpstr>
      <vt:lpstr>RNA Polymerase Binds to DNA  at Promoters</vt:lpstr>
      <vt:lpstr>Consensus Sequence for Many E. coli Promoters</vt:lpstr>
      <vt:lpstr>Housekeeping Genes</vt:lpstr>
      <vt:lpstr>Principle 2 (2 of 7)</vt:lpstr>
      <vt:lpstr>Transcription Initiation Is Regulated by Proteins and RNAs</vt:lpstr>
      <vt:lpstr>ncRNAs and IncRNAs</vt:lpstr>
      <vt:lpstr>Known Functions of IncRNAs</vt:lpstr>
      <vt:lpstr>Bacterial Specificity Factors</vt:lpstr>
      <vt:lpstr>When Bacteria Are Subjected to Heat Stress, σ32 Replaces σ70</vt:lpstr>
      <vt:lpstr>Eukaryotic Specificity Factors</vt:lpstr>
      <vt:lpstr>Principle 3 (2 of 4)</vt:lpstr>
      <vt:lpstr>Bacterial Repressors</vt:lpstr>
      <vt:lpstr>Negative Regulation</vt:lpstr>
      <vt:lpstr>Principle 4 (2 of 6)</vt:lpstr>
      <vt:lpstr>Eukaryotic Repressors</vt:lpstr>
      <vt:lpstr>Principle 3 (3 of 4)</vt:lpstr>
      <vt:lpstr>Bacterial Activators</vt:lpstr>
      <vt:lpstr>Positive Regulation</vt:lpstr>
      <vt:lpstr>Principle 4 (3 of 6)</vt:lpstr>
      <vt:lpstr>Eukaryotic Activators</vt:lpstr>
      <vt:lpstr>Architectural Regulators  and Coactivators</vt:lpstr>
      <vt:lpstr>Many Bacterial Genes Are Clustered  and Regulated in Operons</vt:lpstr>
      <vt:lpstr>Lactose Metabolism in E. coli</vt:lpstr>
      <vt:lpstr>The lac Operon Is Subject to Negative Regulation</vt:lpstr>
      <vt:lpstr>lacI Encodes the Lac Repressor</vt:lpstr>
      <vt:lpstr>The Lac Repressor Binds  to Operators</vt:lpstr>
      <vt:lpstr>Allolactose Is The Inducer of the lac Operon System</vt:lpstr>
      <vt:lpstr>IPTG is an Inducer of the  lac Operon</vt:lpstr>
      <vt:lpstr>Principle 2 (3 of 7)</vt:lpstr>
      <vt:lpstr>Regulatory Proteins Have Discrete DNA-Binding Domains</vt:lpstr>
      <vt:lpstr>Regulatory Proteins Must Recognize DNA Surface Features</vt:lpstr>
      <vt:lpstr>Groups in DNA Available for  Protein Binding</vt:lpstr>
      <vt:lpstr>Interactions Between Amino Acid Residues and DNA Base Pairs</vt:lpstr>
      <vt:lpstr>Specific Amino Acid Residue–Base Pair Interactions</vt:lpstr>
      <vt:lpstr>Principle 2 (4 of 7)</vt:lpstr>
      <vt:lpstr>DNA-Binding Sites for  Regulatory Proteins</vt:lpstr>
      <vt:lpstr>Helix-Turn-Helix</vt:lpstr>
      <vt:lpstr>The Recognition Helix</vt:lpstr>
      <vt:lpstr>Zinc Finger</vt:lpstr>
      <vt:lpstr>Zinc Finger Binding</vt:lpstr>
      <vt:lpstr>Homeodomain</vt:lpstr>
      <vt:lpstr>RNA Recognition Motif</vt:lpstr>
      <vt:lpstr>Examples of RNA Recognition  Motifs (RRMs)</vt:lpstr>
      <vt:lpstr>Regulatory Proteins Also Have Protein-Protein Interaction Domains</vt:lpstr>
      <vt:lpstr>Leucine Zipper</vt:lpstr>
      <vt:lpstr>Leucine Zippers</vt:lpstr>
      <vt:lpstr>Basic Helix-Loop-Helix</vt:lpstr>
      <vt:lpstr>Principle 4 (4 of 6)</vt:lpstr>
      <vt:lpstr>Protein-Protein Interactions in Eukaryotic Regulatory Proteins</vt:lpstr>
      <vt:lpstr>28.2   Regulation of Gene Expression in Bacteria</vt:lpstr>
      <vt:lpstr>The lac Operon Undergoes  Positive Regulation</vt:lpstr>
      <vt:lpstr>Catabolite Repression</vt:lpstr>
      <vt:lpstr>cAMP Receptor Protein (CRP)</vt:lpstr>
      <vt:lpstr>Positive Regulation of the lac Operon by CRP</vt:lpstr>
      <vt:lpstr>Regulon</vt:lpstr>
      <vt:lpstr>Many Genes for Amino Acid Biosynthetic Enzymes Are Regulated by Transcription Attenuation</vt:lpstr>
      <vt:lpstr>The E. coli Tryptophan (trp) Operon</vt:lpstr>
      <vt:lpstr>The trp Operon</vt:lpstr>
      <vt:lpstr>Principle 1 (3 of 6)</vt:lpstr>
      <vt:lpstr>Transcription Attenuation</vt:lpstr>
      <vt:lpstr>The Leader Region Contains  the Attenuator</vt:lpstr>
      <vt:lpstr>The Attenuator Structure</vt:lpstr>
      <vt:lpstr>Regulatory Sequence 1</vt:lpstr>
      <vt:lpstr>Formation of the Attenuator Structure (3:4 Pair)</vt:lpstr>
      <vt:lpstr>Formation of the 2:3 Pair</vt:lpstr>
      <vt:lpstr>Other Amino Acid Biosynthetic Operons Use Similar Attenuation Strategies</vt:lpstr>
      <vt:lpstr>Principle 3 (4 of 4)</vt:lpstr>
      <vt:lpstr>Induction of the SOS Response Requires Destruction of Repressor Proteins</vt:lpstr>
      <vt:lpstr>The Key Regulatory Proteins of the SOS Response</vt:lpstr>
      <vt:lpstr>The SOS Response in E. coli</vt:lpstr>
      <vt:lpstr>The Link Between the SOS Response and Virus Propagation</vt:lpstr>
      <vt:lpstr>Principle 5 (2 of 2)</vt:lpstr>
      <vt:lpstr>The Energetic Cost of Regulation</vt:lpstr>
      <vt:lpstr>Principle 1 (4 of 6)</vt:lpstr>
      <vt:lpstr>Synthesis of Ribosomal Proteins Is  Coordinated with rRNA Synthesis</vt:lpstr>
      <vt:lpstr>Translational Repressors</vt:lpstr>
      <vt:lpstr>Translational Feedback in Some Ribosomal Protein Operons</vt:lpstr>
      <vt:lpstr>The Stringent Response</vt:lpstr>
      <vt:lpstr>The Stringent Factor</vt:lpstr>
      <vt:lpstr>Stringent Response in E. coli</vt:lpstr>
      <vt:lpstr>The Function of Some mRNAs Is Regulated by Small RNAs in Cis or in Trans</vt:lpstr>
      <vt:lpstr>Principle 2 (5 of 7)</vt:lpstr>
      <vt:lpstr>Regulation of mRNA in Trans</vt:lpstr>
      <vt:lpstr>Regulation of mRNA in Cis</vt:lpstr>
      <vt:lpstr>Some Genes Are Regulated by Genetic Recombination</vt:lpstr>
      <vt:lpstr>Phase Variation</vt:lpstr>
      <vt:lpstr>Regulation of Flagellin Genes  in Salmonella</vt:lpstr>
      <vt:lpstr>Examples of Gene Regulation  by Recombination</vt:lpstr>
      <vt:lpstr>28.3 Regulation of Gene Expression in Eukaryotes</vt:lpstr>
      <vt:lpstr>Principle 4 (5 of 6)</vt:lpstr>
      <vt:lpstr>Transcriptional Ground States</vt:lpstr>
      <vt:lpstr>Features of Eukaryotic  Gene Regulation</vt:lpstr>
      <vt:lpstr>Features of Eukaryotic  Gene Regulation, Continued</vt:lpstr>
      <vt:lpstr>Transcriptionally Active Chromatin Is Structurally Distinct from Inactive Chromatin</vt:lpstr>
      <vt:lpstr>Chromatin Remodeling</vt:lpstr>
      <vt:lpstr>Some Enzyme Complexes That Catalyze Chromatin Remodeling</vt:lpstr>
      <vt:lpstr>SWI/SNF and ISWI Complexes</vt:lpstr>
      <vt:lpstr>Nucleosome Ejection by a  SWI/SNF Remodeler</vt:lpstr>
      <vt:lpstr>CHD and INO80 Complexes</vt:lpstr>
      <vt:lpstr>Covalent Modification of Histones</vt:lpstr>
      <vt:lpstr>Histone Acetyltransferases (HATs)</vt:lpstr>
      <vt:lpstr>Histone Deacetylases (HDACs)</vt:lpstr>
      <vt:lpstr>Principle 4 (6 of 6)</vt:lpstr>
      <vt:lpstr>Most Eukaryotic Promoters Are Positively Regulated</vt:lpstr>
      <vt:lpstr>Advantages of  Combinatorial Control</vt:lpstr>
      <vt:lpstr>DNA-Binding Activators and Coactivators Facilitate Assembly of the Basal Transcription Factors</vt:lpstr>
      <vt:lpstr>Pol II Holoenzyme Binding Requires Five Types of Proteins</vt:lpstr>
      <vt:lpstr>Pol II Holoenzyme Binding Requires Five Types of Proteins, Continued</vt:lpstr>
      <vt:lpstr>Activation of Transcription</vt:lpstr>
      <vt:lpstr>Repression of Transcription</vt:lpstr>
      <vt:lpstr>Transcription Activators</vt:lpstr>
      <vt:lpstr>Architectural Regulators</vt:lpstr>
      <vt:lpstr>Coactivator Protein Complexes</vt:lpstr>
      <vt:lpstr>TATA-Binding Protein and Basal Transcription Factors</vt:lpstr>
      <vt:lpstr>Choreography of  Transcriptional Activation</vt:lpstr>
      <vt:lpstr>The Genes of Galactose Metabolism in Yeast Are Subject to Both Positive and  Negative Regulation</vt:lpstr>
      <vt:lpstr>Promoters for GAL Genes</vt:lpstr>
      <vt:lpstr>Regulation of Gene Expression  By Galactose</vt:lpstr>
      <vt:lpstr>Regulation of Transcription of GAL Genes in Yeast</vt:lpstr>
      <vt:lpstr>Transcription Activators Have a Modular Structure</vt:lpstr>
      <vt:lpstr>Gal4p</vt:lpstr>
      <vt:lpstr>Sp1</vt:lpstr>
      <vt:lpstr>CTF1</vt:lpstr>
      <vt:lpstr>Domain-Swapping Experiments</vt:lpstr>
      <vt:lpstr>Eukaryotic Gene Expression Can  Be Regulated by Intercellular and Intracellular Signals</vt:lpstr>
      <vt:lpstr>Hormone Receptors</vt:lpstr>
      <vt:lpstr>Typical Steroid Hormone Receptors</vt:lpstr>
      <vt:lpstr>Monomeric Type I Receptors (NR)</vt:lpstr>
      <vt:lpstr>Type II Receptors</vt:lpstr>
      <vt:lpstr>Principle 2 (6 of 7)</vt:lpstr>
      <vt:lpstr>IncRNAs Regulate  Hormone Receptors</vt:lpstr>
      <vt:lpstr>Regulation Can Result from Phosphorylation of Nuclear Transcription Factors</vt:lpstr>
      <vt:lpstr>The β-Adrenergic Pathway</vt:lpstr>
      <vt:lpstr>Principle 1 (5 of 6)</vt:lpstr>
      <vt:lpstr>Many Eukaryotic mRNAs Are Subject to Translational Repression</vt:lpstr>
      <vt:lpstr>Translational Regulation  of Eukaryotic mRNA</vt:lpstr>
      <vt:lpstr>Translational Regulation  in Reticulocytes</vt:lpstr>
      <vt:lpstr>Posttranscriptional Gene Silencing  Is Mediated by RNA Interference</vt:lpstr>
      <vt:lpstr>Gene Silencing by RNA Interference</vt:lpstr>
      <vt:lpstr>Principle 2 (7 of 7)</vt:lpstr>
      <vt:lpstr>RNA-Mediated Regulation of Gene Expression Takes Many Forms in Eukaryotes</vt:lpstr>
      <vt:lpstr>Development Is Controlled by Cascades of Regulatory Proteins</vt:lpstr>
      <vt:lpstr>Life Cycle of the Fruit Fly  Drosophila melanogaster</vt:lpstr>
      <vt:lpstr>Important Characteristics of  the Embryo</vt:lpstr>
      <vt:lpstr>Early Development in Drosophila</vt:lpstr>
      <vt:lpstr>Morphogens Are the Products of Pattern-Regulating Genes</vt:lpstr>
      <vt:lpstr>Maternal Genes</vt:lpstr>
      <vt:lpstr>Segmentation Genes</vt:lpstr>
      <vt:lpstr>Homeotic Genes</vt:lpstr>
      <vt:lpstr>Distribution of Maternal Gene Product in a Drosophila Egg</vt:lpstr>
      <vt:lpstr>The Bicoid Protein</vt:lpstr>
      <vt:lpstr>Hox Gene Clusters</vt:lpstr>
      <vt:lpstr>Principle 1 (6 of 6)</vt:lpstr>
      <vt:lpstr>Translational Repression Regulates Developmental Pathways</vt:lpstr>
      <vt:lpstr>Stem Cells Have Developmental Potential That Can Be Controlled</vt:lpstr>
      <vt:lpstr>Development Potential of Stem Cells</vt:lpstr>
      <vt:lpstr>Stem Cell Proliferation Versus Differentiation and Development</vt:lpstr>
      <vt:lpstr>Embryonic and Adult Stem Cells</vt:lpstr>
      <vt:lpstr>Adult Stem Cells Have a Niche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1650</cp:revision>
  <cp:lastPrinted>2020-09-26T21:29:29Z</cp:lastPrinted>
  <dcterms:created xsi:type="dcterms:W3CDTF">2003-08-27T01:54:28Z</dcterms:created>
  <dcterms:modified xsi:type="dcterms:W3CDTF">2021-03-11T17:07:18Z</dcterms:modified>
</cp:coreProperties>
</file>