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7"/>
  </p:notesMasterIdLst>
  <p:handoutMasterIdLst>
    <p:handoutMasterId r:id="rId188"/>
  </p:handoutMasterIdLst>
  <p:sldIdLst>
    <p:sldId id="2751" r:id="rId2"/>
    <p:sldId id="412" r:id="rId3"/>
    <p:sldId id="420" r:id="rId4"/>
    <p:sldId id="421" r:id="rId5"/>
    <p:sldId id="1536" r:id="rId6"/>
    <p:sldId id="2351" r:id="rId7"/>
    <p:sldId id="2352" r:id="rId8"/>
    <p:sldId id="2353" r:id="rId9"/>
    <p:sldId id="2354" r:id="rId10"/>
    <p:sldId id="424" r:id="rId11"/>
    <p:sldId id="2345" r:id="rId12"/>
    <p:sldId id="2342" r:id="rId13"/>
    <p:sldId id="1933" r:id="rId14"/>
    <p:sldId id="2349" r:id="rId15"/>
    <p:sldId id="2346" r:id="rId16"/>
    <p:sldId id="2347" r:id="rId17"/>
    <p:sldId id="2355" r:id="rId18"/>
    <p:sldId id="2348" r:id="rId19"/>
    <p:sldId id="2356" r:id="rId20"/>
    <p:sldId id="2357" r:id="rId21"/>
    <p:sldId id="2358" r:id="rId22"/>
    <p:sldId id="2359" r:id="rId23"/>
    <p:sldId id="2360" r:id="rId24"/>
    <p:sldId id="2362" r:id="rId25"/>
    <p:sldId id="2361" r:id="rId26"/>
    <p:sldId id="2364" r:id="rId27"/>
    <p:sldId id="2363" r:id="rId28"/>
    <p:sldId id="2366" r:id="rId29"/>
    <p:sldId id="2365" r:id="rId30"/>
    <p:sldId id="2367" r:id="rId31"/>
    <p:sldId id="2368" r:id="rId32"/>
    <p:sldId id="2369" r:id="rId33"/>
    <p:sldId id="2370" r:id="rId34"/>
    <p:sldId id="2372" r:id="rId35"/>
    <p:sldId id="2371" r:id="rId36"/>
    <p:sldId id="2374" r:id="rId37"/>
    <p:sldId id="2373" r:id="rId38"/>
    <p:sldId id="2375" r:id="rId39"/>
    <p:sldId id="2376" r:id="rId40"/>
    <p:sldId id="2377" r:id="rId41"/>
    <p:sldId id="2379" r:id="rId42"/>
    <p:sldId id="2378" r:id="rId43"/>
    <p:sldId id="2380" r:id="rId44"/>
    <p:sldId id="2381" r:id="rId45"/>
    <p:sldId id="2383" r:id="rId46"/>
    <p:sldId id="2382" r:id="rId47"/>
    <p:sldId id="2384" r:id="rId48"/>
    <p:sldId id="2385" r:id="rId49"/>
    <p:sldId id="2386" r:id="rId50"/>
    <p:sldId id="2387" r:id="rId51"/>
    <p:sldId id="2388" r:id="rId52"/>
    <p:sldId id="2389" r:id="rId53"/>
    <p:sldId id="2390" r:id="rId54"/>
    <p:sldId id="2391" r:id="rId55"/>
    <p:sldId id="2392" r:id="rId56"/>
    <p:sldId id="2393" r:id="rId57"/>
    <p:sldId id="2394" r:id="rId58"/>
    <p:sldId id="2395" r:id="rId59"/>
    <p:sldId id="2396" r:id="rId60"/>
    <p:sldId id="2398" r:id="rId61"/>
    <p:sldId id="2397" r:id="rId62"/>
    <p:sldId id="2399" r:id="rId63"/>
    <p:sldId id="2400" r:id="rId64"/>
    <p:sldId id="2401" r:id="rId65"/>
    <p:sldId id="2402" r:id="rId66"/>
    <p:sldId id="2403" r:id="rId67"/>
    <p:sldId id="2409" r:id="rId68"/>
    <p:sldId id="2404" r:id="rId69"/>
    <p:sldId id="2405" r:id="rId70"/>
    <p:sldId id="2406" r:id="rId71"/>
    <p:sldId id="2407" r:id="rId72"/>
    <p:sldId id="2408" r:id="rId73"/>
    <p:sldId id="2410" r:id="rId74"/>
    <p:sldId id="2411" r:id="rId75"/>
    <p:sldId id="2412" r:id="rId76"/>
    <p:sldId id="2414" r:id="rId77"/>
    <p:sldId id="2413" r:id="rId78"/>
    <p:sldId id="2415" r:id="rId79"/>
    <p:sldId id="2416" r:id="rId80"/>
    <p:sldId id="2417" r:id="rId81"/>
    <p:sldId id="2418" r:id="rId82"/>
    <p:sldId id="2419" r:id="rId83"/>
    <p:sldId id="2420" r:id="rId84"/>
    <p:sldId id="2421" r:id="rId85"/>
    <p:sldId id="2422" r:id="rId86"/>
    <p:sldId id="2423" r:id="rId87"/>
    <p:sldId id="2424" r:id="rId88"/>
    <p:sldId id="2425" r:id="rId89"/>
    <p:sldId id="2426" r:id="rId90"/>
    <p:sldId id="2427" r:id="rId91"/>
    <p:sldId id="2343" r:id="rId92"/>
    <p:sldId id="2428" r:id="rId93"/>
    <p:sldId id="2429" r:id="rId94"/>
    <p:sldId id="2433" r:id="rId95"/>
    <p:sldId id="2430" r:id="rId96"/>
    <p:sldId id="2431" r:id="rId97"/>
    <p:sldId id="2435" r:id="rId98"/>
    <p:sldId id="2434" r:id="rId99"/>
    <p:sldId id="2436" r:id="rId100"/>
    <p:sldId id="2437" r:id="rId101"/>
    <p:sldId id="2440" r:id="rId102"/>
    <p:sldId id="2439" r:id="rId103"/>
    <p:sldId id="2441" r:id="rId104"/>
    <p:sldId id="2442" r:id="rId105"/>
    <p:sldId id="2443" r:id="rId106"/>
    <p:sldId id="2445" r:id="rId107"/>
    <p:sldId id="2446" r:id="rId108"/>
    <p:sldId id="2444" r:id="rId109"/>
    <p:sldId id="2447" r:id="rId110"/>
    <p:sldId id="2448" r:id="rId111"/>
    <p:sldId id="2449" r:id="rId112"/>
    <p:sldId id="2450" r:id="rId113"/>
    <p:sldId id="2451" r:id="rId114"/>
    <p:sldId id="2452" r:id="rId115"/>
    <p:sldId id="2453" r:id="rId116"/>
    <p:sldId id="2454" r:id="rId117"/>
    <p:sldId id="2455" r:id="rId118"/>
    <p:sldId id="2456" r:id="rId119"/>
    <p:sldId id="2457" r:id="rId120"/>
    <p:sldId id="2459" r:id="rId121"/>
    <p:sldId id="2458" r:id="rId122"/>
    <p:sldId id="2460" r:id="rId123"/>
    <p:sldId id="2462" r:id="rId124"/>
    <p:sldId id="2461" r:id="rId125"/>
    <p:sldId id="2463" r:id="rId126"/>
    <p:sldId id="2464" r:id="rId127"/>
    <p:sldId id="2465" r:id="rId128"/>
    <p:sldId id="2467" r:id="rId129"/>
    <p:sldId id="2466" r:id="rId130"/>
    <p:sldId id="2468" r:id="rId131"/>
    <p:sldId id="2469" r:id="rId132"/>
    <p:sldId id="2470" r:id="rId133"/>
    <p:sldId id="2472" r:id="rId134"/>
    <p:sldId id="2471" r:id="rId135"/>
    <p:sldId id="2473" r:id="rId136"/>
    <p:sldId id="2474" r:id="rId137"/>
    <p:sldId id="2475" r:id="rId138"/>
    <p:sldId id="2344" r:id="rId139"/>
    <p:sldId id="2476" r:id="rId140"/>
    <p:sldId id="2477" r:id="rId141"/>
    <p:sldId id="2479" r:id="rId142"/>
    <p:sldId id="2478" r:id="rId143"/>
    <p:sldId id="2480" r:id="rId144"/>
    <p:sldId id="2482" r:id="rId145"/>
    <p:sldId id="2483" r:id="rId146"/>
    <p:sldId id="2481" r:id="rId147"/>
    <p:sldId id="2484" r:id="rId148"/>
    <p:sldId id="2485" r:id="rId149"/>
    <p:sldId id="2486" r:id="rId150"/>
    <p:sldId id="2487" r:id="rId151"/>
    <p:sldId id="2488" r:id="rId152"/>
    <p:sldId id="2489" r:id="rId153"/>
    <p:sldId id="2490" r:id="rId154"/>
    <p:sldId id="2491" r:id="rId155"/>
    <p:sldId id="2492" r:id="rId156"/>
    <p:sldId id="2493" r:id="rId157"/>
    <p:sldId id="2494" r:id="rId158"/>
    <p:sldId id="2496" r:id="rId159"/>
    <p:sldId id="2497" r:id="rId160"/>
    <p:sldId id="2495" r:id="rId161"/>
    <p:sldId id="2498" r:id="rId162"/>
    <p:sldId id="2500" r:id="rId163"/>
    <p:sldId id="2501" r:id="rId164"/>
    <p:sldId id="2502" r:id="rId165"/>
    <p:sldId id="2503" r:id="rId166"/>
    <p:sldId id="2506" r:id="rId167"/>
    <p:sldId id="2504" r:id="rId168"/>
    <p:sldId id="2505" r:id="rId169"/>
    <p:sldId id="2507" r:id="rId170"/>
    <p:sldId id="2508" r:id="rId171"/>
    <p:sldId id="2509" r:id="rId172"/>
    <p:sldId id="2510" r:id="rId173"/>
    <p:sldId id="2512" r:id="rId174"/>
    <p:sldId id="2511" r:id="rId175"/>
    <p:sldId id="2513" r:id="rId176"/>
    <p:sldId id="2514" r:id="rId177"/>
    <p:sldId id="2515" r:id="rId178"/>
    <p:sldId id="2517" r:id="rId179"/>
    <p:sldId id="2518" r:id="rId180"/>
    <p:sldId id="2516" r:id="rId181"/>
    <p:sldId id="2519" r:id="rId182"/>
    <p:sldId id="2521" r:id="rId183"/>
    <p:sldId id="2520" r:id="rId184"/>
    <p:sldId id="2522" r:id="rId185"/>
    <p:sldId id="2523" r:id="rId186"/>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296" clrIdx="0"/>
  <p:cmAuthor id="2" name="Justin Lee" initials="JL" lastIdx="9" clrIdx="1">
    <p:extLst>
      <p:ext uri="{19B8F6BF-5375-455C-9EA6-DF929625EA0E}">
        <p15:presenceInfo xmlns:p15="http://schemas.microsoft.com/office/powerpoint/2012/main" userId="Justin Lee" providerId="None"/>
      </p:ext>
    </p:extLst>
  </p:cmAuthor>
  <p:cmAuthor id="3" name="Casey Arden" initials="CA" lastIdx="26" clrIdx="2">
    <p:extLst>
      <p:ext uri="{19B8F6BF-5375-455C-9EA6-DF929625EA0E}">
        <p15:presenceInfo xmlns:p15="http://schemas.microsoft.com/office/powerpoint/2012/main" userId="c2f598620ace54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4E4CB4"/>
    <a:srgbClr val="145C76"/>
    <a:srgbClr val="005F6A"/>
    <a:srgbClr val="D0E7D2"/>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911"/>
    <p:restoredTop sz="90701" autoAdjust="0"/>
  </p:normalViewPr>
  <p:slideViewPr>
    <p:cSldViewPr>
      <p:cViewPr>
        <p:scale>
          <a:sx n="33" d="100"/>
          <a:sy n="33" d="100"/>
        </p:scale>
        <p:origin x="2112" y="660"/>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p:scale>
        <a:sx n="42" d="100"/>
        <a:sy n="42" d="100"/>
      </p:scale>
      <p:origin x="0" y="-1322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tableStyles" Target="tableStyle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214257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912817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4011188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541911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42470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17344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624188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6721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673259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35237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76993077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84798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6648669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989127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62060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3930817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2268020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71596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3213060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2922197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84397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154623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678964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663327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2115898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5611115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4528377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65502314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1379583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14312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54211702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9512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06836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17694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6431876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6318610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6016793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7028287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9604399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8721682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138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7464937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661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7476571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82079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32683996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4636330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62728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9095901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945215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7659138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457421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1419207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3204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940977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5656764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1577427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900079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4901957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8837096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4577861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447366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6887209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397237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59703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769051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673345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169704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372841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7064433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9582549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1625989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317717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2288102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755590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4680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622104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945969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251938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4136802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65528473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9905431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832353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556259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8182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0276401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631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194856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770918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012850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3633724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457436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671247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2063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5508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6500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50974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7816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94962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35382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45038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09076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0889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96983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96062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38380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0541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3465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10069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967541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94780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9863501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5337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63871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46341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364065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268435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3409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603271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3331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10288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23181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010014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881566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8220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3531135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73251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529540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23888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76315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758958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961044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9736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00100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7580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61924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42528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479963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43328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5682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394026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76975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18780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647566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82263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0548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66913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65961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56460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427166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174736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84447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29735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96952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979715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677842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9163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728504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51775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100150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819223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19035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26764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951743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84254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6131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353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8456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60856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16521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0489893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28578613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89870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6855430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12022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7429449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464912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389807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8390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4.xml"/><Relationship Id="rId1" Type="http://schemas.openxmlformats.org/officeDocument/2006/relationships/slideLayout" Target="../slideLayouts/slideLayout13.xml"/><Relationship Id="rId4" Type="http://schemas.openxmlformats.org/officeDocument/2006/relationships/image" Target="../media/image40.jpg"/></Relationships>
</file>

<file path=ppt/slides/_rels/slide10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6.xml"/><Relationship Id="rId1" Type="http://schemas.openxmlformats.org/officeDocument/2006/relationships/slideLayout" Target="../slideLayouts/slideLayout13.xml"/><Relationship Id="rId4" Type="http://schemas.openxmlformats.org/officeDocument/2006/relationships/image" Target="../media/image44.jp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49.xml"/><Relationship Id="rId1" Type="http://schemas.openxmlformats.org/officeDocument/2006/relationships/slideLayout" Target="../slideLayouts/slideLayout13.xml"/><Relationship Id="rId4" Type="http://schemas.openxmlformats.org/officeDocument/2006/relationships/image" Target="../media/image57.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2.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67.xml"/><Relationship Id="rId1" Type="http://schemas.openxmlformats.org/officeDocument/2006/relationships/slideLayout" Target="../slideLayouts/slideLayout13.xml"/><Relationship Id="rId4" Type="http://schemas.openxmlformats.org/officeDocument/2006/relationships/image" Target="../media/image68.jpg"/></Relationships>
</file>

<file path=ppt/slides/_rels/slide16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6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2.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4.xml"/><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7.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0.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3.xml"/><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208056" y="2819400"/>
            <a:ext cx="4268600" cy="792163"/>
          </a:xfrm>
        </p:spPr>
        <p:txBody>
          <a:bodyPr/>
          <a:lstStyle/>
          <a:p>
            <a:pPr marL="361950" indent="-361950" algn="ctr"/>
            <a:r>
              <a:rPr lang="en-US" altLang="en-US" sz="330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25 </a:t>
            </a:r>
            <a:r>
              <a:rPr lang="en-US" altLang="en-US" sz="33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DNA Metabolism</a:t>
            </a:r>
            <a:endParaRPr lang="en-AU" sz="33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CA21-F6E9-471E-919B-B814E84EDE96}"/>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25.1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DNA Replication</a:t>
            </a:r>
            <a:endParaRPr lang="en-AU"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04E7B-47AF-4656-8D6A-B8887E926EE6}"/>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All Cells Have Multiple DNA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Repair Systems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9304054B-00FB-4847-A94D-0E4BB7B00962}"/>
              </a:ext>
            </a:extLst>
          </p:cNvPr>
          <p:cNvSpPr txBox="1">
            <a:spLocks noChangeArrowheads="1"/>
          </p:cNvSpPr>
          <p:nvPr/>
        </p:nvSpPr>
        <p:spPr bwMode="auto">
          <a:xfrm>
            <a:off x="304800" y="1828800"/>
            <a:ext cx="3981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nearly 200 genes in the human genome encode proteins dedicated to DNA repair</a:t>
            </a:r>
          </a:p>
          <a:p>
            <a:endParaRPr 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pic>
        <p:nvPicPr>
          <p:cNvPr id="2" name="Picture 1" descr="The table lists D N A repair systems and type of damage in four categories as follows. 1, Mismatch repair. Enzymes, proteins. Dam methylase, Mut H, Mut L, Mut S proteins, D N A helicase 2, S S B, D N A polymerase 3, Exonuclease 1, Exonuclease 7, Rec J nuclease, Exonuclease X, D N A ligase. Type of damage. Mismatches. 2, Base-excision repair. Enzymes, proteins. D N A glycosylases, D N A polymerase 1, D N A ligase. Type of damage. Abnormal bases, uracil, hypoxanthine, xanthine, alkylated bases, in some other organisms, pyrimidine dimers. 3, Nucleotide-excision repair. Enzymes, proteins.  A B C exonuclease, D N A polymerase 1, D N A ligase. Type of damage. D N A lesions that cause large structural change, such as pyridine dimers. 4, Direct repair. Enzymes, proteins. D N A photolyases. Type of damage. Pyrimidine dimers. Enzymes, proteins. O 6 methylguanine D N A methyltransferase. Type of damage. O 6 methylguanine. Enzymes, proteins. Alk B protein. Type of damage. 1 methylguanine, 3 methylcytosine.">
            <a:extLst>
              <a:ext uri="{FF2B5EF4-FFF2-40B4-BE49-F238E27FC236}">
                <a16:creationId xmlns:a16="http://schemas.microsoft.com/office/drawing/2014/main" id="{A5EEFBFF-1967-C64E-ABD7-5BFA5CE8666D}"/>
              </a:ext>
            </a:extLst>
          </p:cNvPr>
          <p:cNvPicPr>
            <a:picLocks noChangeAspect="1"/>
          </p:cNvPicPr>
          <p:nvPr/>
        </p:nvPicPr>
        <p:blipFill>
          <a:blip r:embed="rId3"/>
          <a:stretch>
            <a:fillRect/>
          </a:stretch>
        </p:blipFill>
        <p:spPr>
          <a:xfrm>
            <a:off x="4639280" y="1588614"/>
            <a:ext cx="3701347" cy="5040786"/>
          </a:xfrm>
          <a:prstGeom prst="rect">
            <a:avLst/>
          </a:prstGeom>
        </p:spPr>
      </p:pic>
    </p:spTree>
    <p:extLst>
      <p:ext uri="{BB962C8B-B14F-4D97-AF65-F5344CB8AC3E}">
        <p14:creationId xmlns:p14="http://schemas.microsoft.com/office/powerpoint/2010/main" val="31221790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516FA6E4-1D3E-4A4E-AEA2-4A432F45EE5F}"/>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003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FAAD077-8FB4-416F-98B5-0F1506D01AE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(5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Information is expensive. </a:t>
            </a:r>
            <a:r>
              <a:rPr lang="en-US" sz="2400" dirty="0">
                <a:latin typeface="Arial" panose="020B0604020202020204" pitchFamily="34" charset="0"/>
                <a:cs typeface="Arial" panose="020B0604020202020204" pitchFamily="34" charset="0"/>
              </a:rPr>
              <a:t>The chemistry of joining one nucleotide to the next in DNA replication is elegant and simple, almost deceptively so. However, the enzymatic and thermodynamic commitment to linking one nucleotide to another in DNA far exceeds what would normally be required to successfully form a phosphodiester bond. It is not enough to synthesize a phosphodiester bond; that bond must accurately link two </a:t>
            </a:r>
            <a:r>
              <a:rPr lang="en-US" sz="2400" i="1" dirty="0">
                <a:latin typeface="Arial" panose="020B0604020202020204" pitchFamily="34" charset="0"/>
                <a:cs typeface="Arial" panose="020B0604020202020204" pitchFamily="34" charset="0"/>
              </a:rPr>
              <a:t>particular </a:t>
            </a:r>
            <a:r>
              <a:rPr lang="en-US" sz="2400" dirty="0">
                <a:latin typeface="Arial" panose="020B0604020202020204" pitchFamily="34" charset="0"/>
                <a:cs typeface="Arial" panose="020B0604020202020204" pitchFamily="34" charset="0"/>
              </a:rPr>
              <a:t>nucleotides.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4085780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4B195-0855-4438-8FFA-E0B99CC8747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Repair Seems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Energetically Inefficient</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8288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DNA repair processes seem to be extraordinarily inefficient energetically</a:t>
            </a:r>
          </a:p>
          <a:p>
            <a:pPr lvl="1"/>
            <a:r>
              <a:rPr lang="en-US" sz="2400" dirty="0">
                <a:latin typeface="Arial" panose="020B0604020202020204" pitchFamily="34" charset="0"/>
                <a:cs typeface="Arial" panose="020B0604020202020204" pitchFamily="34" charset="0"/>
              </a:rPr>
              <a:t>irrelevant because the integrity of the genetic information is more important </a:t>
            </a: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6260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60F-DDC9-42F3-B69D-C7359E557B6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Mismatch Repair</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408176"/>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mismatches are corrected to reflect template strand information</a:t>
            </a:r>
          </a:p>
          <a:p>
            <a:pPr lvl="1"/>
            <a:r>
              <a:rPr lang="en-US" sz="2400" dirty="0">
                <a:latin typeface="Arial" panose="020B0604020202020204" pitchFamily="34" charset="0"/>
                <a:cs typeface="Arial" panose="020B0604020202020204" pitchFamily="34" charset="0"/>
              </a:rPr>
              <a:t>distinguished from the newly synthesized strand by the presence of methyl group tags on the template DNA</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a:t>
            </a:r>
            <a:r>
              <a:rPr lang="en-US" sz="2400" i="1" dirty="0">
                <a:latin typeface="Arial" panose="020B0604020202020204" pitchFamily="34" charset="0"/>
                <a:cs typeface="Arial" panose="020B0604020202020204" pitchFamily="34" charset="0"/>
              </a:rPr>
              <a:t> E. coli</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Dam methylase methylates DNA at the </a:t>
            </a:r>
            <a:r>
              <a:rPr lang="en-US" sz="2400" i="1" dirty="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 position of adenines within (5′)GATC sequences</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11201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uble-stranded piece of D N A consists of two horizontal parallel blue lines with vertical lines extending down from the top strand and up from the bottom strand to indicate base pairing. The top strand runs from 5 prime to 3 prime and the bottom strand runs from 3 prime to 5 prime. Bases three through six are labeled in both strands. In the top strand, these are C, A bonded to red highlighted C H 3 above, T and C. In the bottom strand, these are C, T, A bonded to red highlighted C H 3 below, and G. An arrow points down labeled replication. This yields a molecule in which the right side is the same but there is a replication fork that separates two halves on the left side. A red arrow points from left to right into the fork. The top strand is still blue, still runs from 5 prime to 3 prime, and has the same bases labeled. The bottom strand is tan, begins at the 3 prime end on the left, and matches the blue strand above. The bases C, T, A and G are shown in positions 3 through 6 beneath the labeled bases in the blue strand. The bottom half is similar except that the bottom strand is still blue, still runs from 3 prime to 5 prime, and still has the same bases labeled. Its complementary strand is tan, begins at the 5 prime end, and has the bases G, A, T, and C shown in positions 3 through 6 above the labeled bases in the bottom strand. An arrow points down accompanied by a gray box reading, For a short period following replication, the template strand is methylated and the new strand is now. Two double-stranded pieces of D N A are shown with text reading, hemimethylated D N A between them. The top D N A molecule has a top blue strand that runs from 5 prime to 3 prime with bases 3 through 6 labeled a G, A bonded to red highlighted C H 3, T and C. The bottom strand is tan and has bases 3 through 6 labeled as C, T, A and G. The bottom D N A molecule is similar except that the top strand is tan and the bottom strand is blue, A in position four on the top strand is not methylated, and A in position five on the bottom strand is bonded to red highlighted C H 3. Continued.">
            <a:extLst>
              <a:ext uri="{FF2B5EF4-FFF2-40B4-BE49-F238E27FC236}">
                <a16:creationId xmlns:a16="http://schemas.microsoft.com/office/drawing/2014/main" id="{065270AA-B8E5-6C49-B399-8FD3FCB5260B}"/>
              </a:ext>
            </a:extLst>
          </p:cNvPr>
          <p:cNvPicPr>
            <a:picLocks noChangeAspect="1"/>
          </p:cNvPicPr>
          <p:nvPr/>
        </p:nvPicPr>
        <p:blipFill>
          <a:blip r:embed="rId3"/>
          <a:stretch>
            <a:fillRect/>
          </a:stretch>
        </p:blipFill>
        <p:spPr>
          <a:xfrm>
            <a:off x="1473853" y="1189977"/>
            <a:ext cx="2453349" cy="5430279"/>
          </a:xfrm>
          <a:prstGeom prst="rect">
            <a:avLst/>
          </a:prstGeom>
        </p:spPr>
      </p:pic>
      <p:pic>
        <p:nvPicPr>
          <p:cNvPr id="6" name="Picture 5" descr="An arrow labeled blue highlighted dam methylase is accompanied by a gray box reading, After a few minutes, the new strand is methylated and the two strands can no longer be distinguished. Two double-stranded molecules of D N A are shown that both have the same structure as at the beginning. Each has A in position 4 on the top strand bonded to red highlighted C H 3 and A in position 5 on the bottom strand bonded to red highlighted C H 3.">
            <a:extLst>
              <a:ext uri="{FF2B5EF4-FFF2-40B4-BE49-F238E27FC236}">
                <a16:creationId xmlns:a16="http://schemas.microsoft.com/office/drawing/2014/main" id="{811D2759-1037-744D-8CC6-D89EAB3D9918}"/>
              </a:ext>
            </a:extLst>
          </p:cNvPr>
          <p:cNvPicPr>
            <a:picLocks noChangeAspect="1"/>
          </p:cNvPicPr>
          <p:nvPr/>
        </p:nvPicPr>
        <p:blipFill>
          <a:blip r:embed="rId4"/>
          <a:stretch>
            <a:fillRect/>
          </a:stretch>
        </p:blipFill>
        <p:spPr>
          <a:xfrm>
            <a:off x="4620336" y="1189977"/>
            <a:ext cx="3013026" cy="5430279"/>
          </a:xfrm>
          <a:prstGeom prst="rect">
            <a:avLst/>
          </a:prstGeom>
        </p:spPr>
      </p:pic>
      <p:sp>
        <p:nvSpPr>
          <p:cNvPr id="2" name="Title 1">
            <a:extLst>
              <a:ext uri="{FF2B5EF4-FFF2-40B4-BE49-F238E27FC236}">
                <a16:creationId xmlns:a16="http://schemas.microsoft.com/office/drawing/2014/main" id="{224F4DB5-B2D3-4465-BB61-BE52490D1F5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Methylation and Mismatch Repair</a:t>
            </a:r>
            <a:endParaRPr lang="en-AU" dirty="0"/>
          </a:p>
        </p:txBody>
      </p:sp>
    </p:spTree>
    <p:extLst>
      <p:ext uri="{BB962C8B-B14F-4D97-AF65-F5344CB8AC3E}">
        <p14:creationId xmlns:p14="http://schemas.microsoft.com/office/powerpoint/2010/main" val="39983326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A052D-09B9-46E0-A66C-03098F1429C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 Model for the Early Steps of Methyl-Directed Mismatch Repair</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2001392"/>
            <a:ext cx="51149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MutS</a:t>
            </a:r>
            <a:r>
              <a:rPr lang="en-US" sz="2400" dirty="0">
                <a:latin typeface="Arial" panose="020B0604020202020204" pitchFamily="34" charset="0"/>
                <a:cs typeface="Arial" panose="020B0604020202020204" pitchFamily="34" charset="0"/>
              </a:rPr>
              <a:t> recognizes the mismatch </a:t>
            </a:r>
          </a:p>
          <a:p>
            <a:pPr marL="50800" indent="0">
              <a:buNone/>
            </a:pP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MutH</a:t>
            </a:r>
            <a:r>
              <a:rPr lang="en-US" sz="2400" dirty="0">
                <a:latin typeface="Arial" panose="020B0604020202020204" pitchFamily="34" charset="0"/>
                <a:cs typeface="Arial" panose="020B0604020202020204" pitchFamily="34" charset="0"/>
              </a:rPr>
              <a:t> recognizes the sequence (5′)GATC and has site-specific endonuclease activity</a:t>
            </a:r>
          </a:p>
          <a:p>
            <a:pPr marL="50800" indent="0">
              <a:buNone/>
            </a:pPr>
            <a:r>
              <a:rPr lang="en-US" sz="2400" dirty="0">
                <a:latin typeface="Arial" panose="020B0604020202020204" pitchFamily="34" charset="0"/>
                <a:cs typeface="Arial" panose="020B0604020202020204" pitchFamily="34" charset="0"/>
              </a:rPr>
              <a:t> </a:t>
            </a:r>
          </a:p>
          <a:p>
            <a:r>
              <a:rPr lang="en-US" sz="2400" dirty="0" err="1">
                <a:latin typeface="Arial" panose="020B0604020202020204" pitchFamily="34" charset="0"/>
                <a:cs typeface="Arial" panose="020B0604020202020204" pitchFamily="34" charset="0"/>
              </a:rPr>
              <a:t>MutL</a:t>
            </a:r>
            <a:r>
              <a:rPr lang="en-US" sz="2400" dirty="0">
                <a:latin typeface="Arial" panose="020B0604020202020204" pitchFamily="34" charset="0"/>
                <a:cs typeface="Arial" panose="020B0604020202020204" pitchFamily="34" charset="0"/>
              </a:rPr>
              <a:t> binds to both </a:t>
            </a:r>
            <a:r>
              <a:rPr lang="en-US" sz="2400" dirty="0" err="1">
                <a:latin typeface="Arial" panose="020B0604020202020204" pitchFamily="34" charset="0"/>
                <a:cs typeface="Arial" panose="020B0604020202020204" pitchFamily="34" charset="0"/>
              </a:rPr>
              <a:t>MutS</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MutH</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double-stranded piece of D N A is shown with a blue top strand that runs from 5 prime to 3 prime and a bottom tan strand that runs from 3 prime to 5 prime. The top blue strand has a bond to red highlighted C H 3 near its left end. Above halfway across the molecule, the blue strand has a sharp point upward (like a triangle with no base) and the tan strand has a similar sharp point downward. This is labeled, mismatched base pair. A close-up of a piece of D N A to the right shows a top blue strand with eight short vertical lines pointing down to represent bases and a bottom tan strand with eight short vertical lines pointing up to represent bases. Positions three through six are labeled on both strands. On the top strand, positions three through six contain G, A bonded to red highlighted C H 3, T, and C. On the bottom strand, positions three through six contain C, T, A, and G. An arrow points down accompanied by a curved arrow showing the addition of an orange oval labeled A T P and loss of A D P plus P subscript i end subscript. A curved line shows the addition of blue highlighted M u t S as A T P is added and a second curved line shows the addition of blue highlighted M u t L after A D P plus P I leaves. M u t S is shown as a purple oval with an oval opening near the bottom and M u t L is shown as a roughly rectangular structure with a round opening inside that extends to a narrow opening at the bottom. This yields a double-stranded piece of D N A similar to the top strand except that the two strands run through the opening in M u t S just before the mismatch and through the opening in M u t L just after the mismatch. The opening at the bottom of M u t L is closed in this illustration. This structure is labeled M u t S L complex. To the right, a teal circle labeled M u t H overlaps both strands just to the left of a bond from the blue strand to red highlighted C H 3. An arrow points down accompanied by a curved arrow showing the addition of an orange oval labeled A T P and loss of A D P plus P subscript i end subscript. Blue highlighted M u t H is added at the same time as A T P. Text in a gray box to the right reads, M u t S L complex forms around the D N A at the mismatch and moves along the D N A to M u t H bound at a hemimethylated G A T C. A similar D N A molecule is shown with the mismatch to the left of the M u t S L complex. This complex now shows a purple oval with two openings, with the blue strand passing behind the left side of the top opening and out across the right side of the top opening across the upper left of M u t L to disappear behind the right side of M u t L. A teal sphere of M u t H overlaps the right side of M u t L just before a bond from the blue top strand to red highlighted C H 3 above. An arrow points down accompanied by text in a gray box reading, M u t H cleaves the unmethylated strand on the 5 prime side of G in the G A T C sequence. This yields a similar strand of D N A with a blue top strand and tan bottom strand and with a mismatched base pair in the middle. There is a cut in the tan strand just beneath the bond from the blue strand to red highlighted C H 3 above on the right.">
            <a:extLst>
              <a:ext uri="{FF2B5EF4-FFF2-40B4-BE49-F238E27FC236}">
                <a16:creationId xmlns:a16="http://schemas.microsoft.com/office/drawing/2014/main" id="{6CA5B114-D958-7140-A4C1-9356D8B80023}"/>
              </a:ext>
            </a:extLst>
          </p:cNvPr>
          <p:cNvPicPr>
            <a:picLocks noChangeAspect="1"/>
          </p:cNvPicPr>
          <p:nvPr/>
        </p:nvPicPr>
        <p:blipFill>
          <a:blip r:embed="rId3"/>
          <a:stretch>
            <a:fillRect/>
          </a:stretch>
        </p:blipFill>
        <p:spPr>
          <a:xfrm>
            <a:off x="5410200" y="1497965"/>
            <a:ext cx="3207855" cy="5137531"/>
          </a:xfrm>
          <a:prstGeom prst="rect">
            <a:avLst/>
          </a:prstGeom>
        </p:spPr>
      </p:pic>
    </p:spTree>
    <p:extLst>
      <p:ext uri="{BB962C8B-B14F-4D97-AF65-F5344CB8AC3E}">
        <p14:creationId xmlns:p14="http://schemas.microsoft.com/office/powerpoint/2010/main" val="10218328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3BC3-7D64-40C0-B4AA-756357955AD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Mismatch Repair on the 5′ Side of the Cleavage Site</a:t>
            </a:r>
            <a:endParaRPr lang="en-AU" dirty="0"/>
          </a:p>
        </p:txBody>
      </p:sp>
      <mc:AlternateContent xmlns:mc="http://schemas.openxmlformats.org/markup-compatibility/2006" xmlns:a14="http://schemas.microsoft.com/office/drawing/2010/main">
        <mc:Choice Requires="a14">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600200"/>
                <a:ext cx="8553594"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unmethylated strand is unwound and degraded in the 3′</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direction from the cleavage site through the mismatch</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this segment is replaced with new DNA by:</a:t>
                </a:r>
              </a:p>
              <a:p>
                <a:pPr lvl="1"/>
                <a:r>
                  <a:rPr lang="en-US" sz="2400" dirty="0">
                    <a:latin typeface="Arial" panose="020B0604020202020204" pitchFamily="34" charset="0"/>
                    <a:cs typeface="Arial" panose="020B0604020202020204" pitchFamily="34" charset="0"/>
                  </a:rPr>
                  <a:t>SSB</a:t>
                </a:r>
              </a:p>
              <a:p>
                <a:pPr lvl="1"/>
                <a:r>
                  <a:rPr lang="en-US" sz="2400" dirty="0">
                    <a:latin typeface="Arial" panose="020B0604020202020204" pitchFamily="34" charset="0"/>
                    <a:cs typeface="Arial" panose="020B0604020202020204" pitchFamily="34" charset="0"/>
                  </a:rPr>
                  <a:t>exonuclease I, exonuclease X, or exonuclease VII </a:t>
                </a:r>
              </a:p>
              <a:p>
                <a:pPr lvl="1"/>
                <a:r>
                  <a:rPr lang="en-US" sz="2400" dirty="0">
                    <a:latin typeface="Arial" panose="020B0604020202020204" pitchFamily="34" charset="0"/>
                    <a:cs typeface="Arial" panose="020B0604020202020204" pitchFamily="34" charset="0"/>
                  </a:rPr>
                  <a:t>DNA polymerase III</a:t>
                </a:r>
              </a:p>
              <a:p>
                <a:pPr lvl="1"/>
                <a:r>
                  <a:rPr lang="en-US" sz="2400" dirty="0">
                    <a:latin typeface="Arial" panose="020B0604020202020204" pitchFamily="34" charset="0"/>
                    <a:cs typeface="Arial" panose="020B0604020202020204" pitchFamily="34" charset="0"/>
                  </a:rPr>
                  <a:t>DNA ligase</a:t>
                </a:r>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mc:Choice>
        <mc:Fallback xmlns="">
          <p:sp>
            <p:nvSpPr>
              <p:cNvPr id="7" name="Google Shape;390;g847cf01710_0_68">
                <a:extLst>
                  <a:ext uri="{FF2B5EF4-FFF2-40B4-BE49-F238E27FC236}">
                    <a16:creationId xmlns:a16="http://schemas.microsoft.com/office/drawing/2014/main" id="{EBDB8B21-B044-F548-8045-220578D1858A}"/>
                  </a:ext>
                </a:extLst>
              </p:cNvPr>
              <p:cNvSpPr txBox="1">
                <a:spLocks noRot="1" noChangeAspect="1" noMove="1" noResize="1" noEditPoints="1" noAdjustHandles="1" noChangeArrowheads="1" noChangeShapeType="1" noTextEdit="1"/>
              </p:cNvSpPr>
              <p:nvPr/>
            </p:nvSpPr>
            <p:spPr bwMode="auto">
              <a:xfrm>
                <a:off x="295203" y="1600200"/>
                <a:ext cx="8553594" cy="4130675"/>
              </a:xfrm>
              <a:prstGeom prst="rect">
                <a:avLst/>
              </a:prstGeom>
              <a:blipFill>
                <a:blip r:embed="rId3"/>
                <a:stretch>
                  <a:fillRect l="-445" t="-153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9983809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A55C-310B-43FA-B1FA-545ACB5AA90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Mismatch Repair on the 3′ Side of the Cleavage Site</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7526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repair is similar to mismatches on the 5′ side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exonuclease is either exonuclease VII or </a:t>
            </a:r>
            <a:r>
              <a:rPr lang="en-US" sz="2400" dirty="0" err="1">
                <a:latin typeface="Arial" panose="020B0604020202020204" pitchFamily="34" charset="0"/>
                <a:cs typeface="Arial" panose="020B0604020202020204" pitchFamily="34" charset="0"/>
              </a:rPr>
              <a:t>RecJ</a:t>
            </a:r>
            <a:r>
              <a:rPr lang="en-US" sz="2400" dirty="0">
                <a:latin typeface="Arial" panose="020B0604020202020204" pitchFamily="34" charset="0"/>
                <a:cs typeface="Arial" panose="020B0604020202020204" pitchFamily="34" charset="0"/>
              </a:rPr>
              <a:t> nuclease</a:t>
            </a:r>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24768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874A0-FA7E-41B3-853D-F248693920B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Completion of Methyl-Directed Mismatch Repair</a:t>
            </a:r>
            <a:endParaRPr lang="en-AU" dirty="0"/>
          </a:p>
        </p:txBody>
      </p:sp>
      <p:pic>
        <p:nvPicPr>
          <p:cNvPr id="4" name="Picture 3" descr="A double-stranded piece of D N A is shown with a blue top strand that runs from 3 prime to 5 prime and a tan bottom strand that runs from 5 prime to 3 prime. A mismatched base pair is shown halfway across the molecule as a sharp upward point in the blue strand above a sharp downward point in the tan strand. The blue strand has bonds to red highlighted C H 3 on the left and right sides. An arrow points down accompanied by a curved arrow showing the addition of an orange oval labeled A T P and loss of A D P plus P subscript i end subscript and curved lines show the addition of blue highlighted M u t S, M u t L, and M u t H. The arrow branches to the left and right. The left- and right-hand arrows both point to similar structures below, but the left-hand structure has an opening in the tan strand beneath the left-hand C H 3 and the right-hand structure has an opening in the tan strand beneath the right-hand C H 3. On both sides, arrows point down. On the right, the downward arrow is accompanied by curved arrows showing the addition of an orange oval labeled A T P and loss of A D P plus P subscript i end subscript and by curved lines showing the addition of blue highlighted M u t S L, D N A helicase Roman numeral 2, S S B, exonuclease Roman numeral 7, or Rec J nuclease. This yields a similar molecule in which there is a gap in the tan strand between the position beneath red highlighted C H 3 on the left and the downward point representing the mismatch. An arrow points down accompanied by text reading blue highlighted D N A polymerase Roman numeral 3, S S B, D N A ligase. This yields a similar molecule with a dashed tan arrow pointing from the end of the existing tan line just below the bond from the blue strand to red highlighted C H 3 above and the position where the mismatch had occurred. The point in the blue strand is no longer present, showing that there is no longer a mismatch. The right-hand series of reactions that occur after the initial cut beneath the bond to C H 3 on the right is similar. A downward arrow is accompanied by curved arrows showing the addition of an orange oval labeled A T P and loss of A D P plus P subscript i end subscript and by curved lines showing the addition of blue highlighted M u t S L, D N A helicase Roman numeral 2, S S B, exonuclease Roman numeral I or exonuclease Roman numeral 7 or exonuclease Roman numeral 10. This yields a similar molecule in which there is a gap in the tan strand between the position beneath red highlighted C H 3 on the right and the downward point representing the mismatch. An arrow points down accompanied by text reading blue highlighted D N A polymerase Roman numeral 3, S S B, D N A ligase. This yields a similar molecule with a dashed tan arrow pointing from the former location of the mismatch to the beginning of the existing tan line just past the bond from the blue strand to red highlighted C H 3 above. The point in the blue strand is no longer present, showing that there is no longer a mismatch.">
            <a:extLst>
              <a:ext uri="{FF2B5EF4-FFF2-40B4-BE49-F238E27FC236}">
                <a16:creationId xmlns:a16="http://schemas.microsoft.com/office/drawing/2014/main" id="{7C63C219-7C8B-8E4C-9EB7-0926F673E2A3}"/>
              </a:ext>
            </a:extLst>
          </p:cNvPr>
          <p:cNvPicPr>
            <a:picLocks noChangeAspect="1"/>
          </p:cNvPicPr>
          <p:nvPr/>
        </p:nvPicPr>
        <p:blipFill>
          <a:blip r:embed="rId3"/>
          <a:stretch>
            <a:fillRect/>
          </a:stretch>
        </p:blipFill>
        <p:spPr>
          <a:xfrm>
            <a:off x="657225" y="1576284"/>
            <a:ext cx="7829550" cy="5129316"/>
          </a:xfrm>
          <a:prstGeom prst="rect">
            <a:avLst/>
          </a:prstGeom>
        </p:spPr>
      </p:pic>
    </p:spTree>
    <p:extLst>
      <p:ext uri="{BB962C8B-B14F-4D97-AF65-F5344CB8AC3E}">
        <p14:creationId xmlns:p14="http://schemas.microsoft.com/office/powerpoint/2010/main" val="27914937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4A9722EE-42B4-46DC-9349-4A5B6498EA1A}"/>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003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2929BDD-43C7-4DE9-A750-010297BB23A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(6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Information is expensive. </a:t>
            </a:r>
            <a:r>
              <a:rPr lang="en-US" sz="2400" dirty="0">
                <a:latin typeface="Arial" panose="020B0604020202020204" pitchFamily="34" charset="0"/>
                <a:cs typeface="Arial" panose="020B0604020202020204" pitchFamily="34" charset="0"/>
              </a:rPr>
              <a:t>The chemistry of joining one nucleotide to the next in DNA replication is elegant and simple, almost deceptively so. However, the enzymatic and thermodynamic commitment to linking one nucleotide to another in DNA far exceeds what would normally be required to successfully form a phosphodiester bond. It is not enough to synthesize a phosphodiester bond; that bond must accurately link two </a:t>
            </a:r>
            <a:r>
              <a:rPr lang="en-US" sz="2400" i="1" dirty="0">
                <a:latin typeface="Arial" panose="020B0604020202020204" pitchFamily="34" charset="0"/>
                <a:cs typeface="Arial" panose="020B0604020202020204" pitchFamily="34" charset="0"/>
              </a:rPr>
              <a:t>particular </a:t>
            </a:r>
            <a:r>
              <a:rPr lang="en-US" sz="2400" dirty="0">
                <a:latin typeface="Arial" panose="020B0604020202020204" pitchFamily="34" charset="0"/>
                <a:cs typeface="Arial" panose="020B0604020202020204" pitchFamily="34" charset="0"/>
              </a:rPr>
              <a:t>nucleotides.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306706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5E1B59AE-EBBA-419A-A532-23A6A87542D4}"/>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52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1D87C7-AA51-4680-9C4E-46AF880CD20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Along with catalysis, biological information is one of the two key prerequisites for life. </a:t>
            </a:r>
            <a:r>
              <a:rPr lang="en-US" sz="2400" dirty="0">
                <a:latin typeface="Arial" panose="020B0604020202020204" pitchFamily="34" charset="0"/>
                <a:cs typeface="Arial" panose="020B0604020202020204" pitchFamily="34" charset="0"/>
              </a:rPr>
              <a:t>The faithful maintenance and transmission of genetic information from one generation to another ensures continuity within each species.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0356385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C56E9-BFBA-4EC0-A9CE-8732C93074C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Energy Cost of Mismatch Repair</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7526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mismatch repair is particularly costly for </a:t>
            </a:r>
            <a:r>
              <a:rPr lang="en-US" sz="2400" i="1" dirty="0">
                <a:latin typeface="Arial" panose="020B0604020202020204" pitchFamily="34" charset="0"/>
                <a:cs typeface="Arial" panose="020B0604020202020204" pitchFamily="34" charset="0"/>
              </a:rPr>
              <a:t>E. coli</a:t>
            </a:r>
          </a:p>
          <a:p>
            <a:endParaRPr lang="en-US" sz="2400" i="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mismatches may occur 1,000+ base pairs from the GATC sequence</a:t>
            </a:r>
          </a:p>
          <a:p>
            <a:pPr lvl="1"/>
            <a:r>
              <a:rPr lang="en-US" sz="2400" dirty="0">
                <a:latin typeface="Arial" panose="020B0604020202020204" pitchFamily="34" charset="0"/>
                <a:cs typeface="Arial" panose="020B0604020202020204" pitchFamily="34" charset="0"/>
              </a:rPr>
              <a:t>repair requires degradation and replacement of a strand segment of this entire length</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0164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74970-7365-4877-B42F-5584B9E9CCD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Mismatch Repair Systems</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7526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several proteins are structurally and functionally analogous to the bacterial </a:t>
            </a:r>
            <a:r>
              <a:rPr lang="en-US" sz="2400" dirty="0" err="1">
                <a:latin typeface="Arial" panose="020B0604020202020204" pitchFamily="34" charset="0"/>
                <a:cs typeface="Arial" panose="020B0604020202020204" pitchFamily="34" charset="0"/>
              </a:rPr>
              <a:t>MutS</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MutL</a:t>
            </a:r>
            <a:r>
              <a:rPr lang="en-US" sz="2400" dirty="0">
                <a:latin typeface="Arial" panose="020B0604020202020204" pitchFamily="34" charset="0"/>
                <a:cs typeface="Arial" panose="020B0604020202020204" pitchFamily="34" charset="0"/>
              </a:rPr>
              <a:t> proteins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many details of eukaryotic mismatch repair are unknown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identification of newly synthesized DNA strands does not involve GATC sequences</a:t>
            </a:r>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20101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596BC-AA6E-4CC5-8CDA-2A5A47E0C38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Base-Excision Repair</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7526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DNA glycosylases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recognize common DNA lesions and remove the affected base by cleaving the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-glycosyl bond in the process of </a:t>
            </a:r>
            <a:r>
              <a:rPr lang="en-US" sz="2400" b="1" dirty="0">
                <a:latin typeface="Arial" panose="020B0604020202020204" pitchFamily="34" charset="0"/>
                <a:cs typeface="Arial" panose="020B0604020202020204" pitchFamily="34" charset="0"/>
              </a:rPr>
              <a:t>base-excision repair</a:t>
            </a:r>
          </a:p>
          <a:p>
            <a:pPr lvl="1"/>
            <a:r>
              <a:rPr lang="en-US" sz="2400" dirty="0">
                <a:latin typeface="Arial" panose="020B0604020202020204" pitchFamily="34" charset="0"/>
                <a:cs typeface="Arial" panose="020B0604020202020204" pitchFamily="34" charset="0"/>
              </a:rPr>
              <a:t>generally specific for one lesion type</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AP site </a:t>
            </a:r>
            <a:r>
              <a:rPr lang="en-US" sz="2400" dirty="0">
                <a:latin typeface="Arial" panose="020B0604020202020204" pitchFamily="34" charset="0"/>
                <a:cs typeface="Arial" panose="020B0604020202020204" pitchFamily="34" charset="0"/>
              </a:rPr>
              <a:t>or </a:t>
            </a:r>
            <a:r>
              <a:rPr lang="en-US" sz="2400" b="1" dirty="0" err="1">
                <a:latin typeface="Arial" panose="020B0604020202020204" pitchFamily="34" charset="0"/>
                <a:cs typeface="Arial" panose="020B0604020202020204" pitchFamily="34" charset="0"/>
              </a:rPr>
              <a:t>abasic</a:t>
            </a:r>
            <a:r>
              <a:rPr lang="en-US" sz="2400" b="1" dirty="0">
                <a:latin typeface="Arial" panose="020B0604020202020204" pitchFamily="34" charset="0"/>
                <a:cs typeface="Arial" panose="020B0604020202020204" pitchFamily="34" charset="0"/>
              </a:rPr>
              <a:t> site </a:t>
            </a:r>
            <a:r>
              <a:rPr lang="en-US" sz="2400" dirty="0">
                <a:latin typeface="Arial" panose="020B0604020202020204" pitchFamily="34" charset="0"/>
                <a:cs typeface="Arial" panose="020B0604020202020204" pitchFamily="34" charset="0"/>
              </a:rPr>
              <a:t>= an apurinic or apyrimidinic site in the DNA resulting from removal of a base by DNA glycosylase</a:t>
            </a:r>
            <a:endParaRPr lang="en-US" sz="2400"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62804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96A3F-4C2A-440E-A88F-CB37BBB51CB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Uracil DNA Glycosylases</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7526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uracil DNA glycosylases = specifically remove from DNA the uracil that results from spontaneous deamination of cytosine</a:t>
            </a:r>
          </a:p>
          <a:p>
            <a:pPr lvl="1"/>
            <a:r>
              <a:rPr lang="en-US" sz="2400" dirty="0">
                <a:latin typeface="Arial" panose="020B0604020202020204" pitchFamily="34" charset="0"/>
                <a:cs typeface="Arial" panose="020B0604020202020204" pitchFamily="34" charset="0"/>
              </a:rPr>
              <a:t>does not remove uracil residues from RNA or thymine residues from DNA</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deamination is 100-fold faster in ssDNA</a:t>
            </a:r>
          </a:p>
          <a:p>
            <a:endParaRPr lang="en-US"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01291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C1A64-E2DC-4823-958A-162AA716903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Other DNA Glycosylases</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6002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other DNA glycosylases recognize:</a:t>
            </a:r>
          </a:p>
          <a:p>
            <a:pPr lvl="1"/>
            <a:r>
              <a:rPr lang="en-US" sz="2400" dirty="0" err="1">
                <a:latin typeface="Arial" panose="020B0604020202020204" pitchFamily="34" charset="0"/>
                <a:cs typeface="Arial" panose="020B0604020202020204" pitchFamily="34" charset="0"/>
              </a:rPr>
              <a:t>formamidopyrimidine</a:t>
            </a:r>
            <a:r>
              <a:rPr lang="en-US" sz="2400" dirty="0">
                <a:latin typeface="Arial" panose="020B0604020202020204" pitchFamily="34" charset="0"/>
                <a:cs typeface="Arial" panose="020B0604020202020204" pitchFamily="34" charset="0"/>
              </a:rPr>
              <a:t> (from purine oxidation) </a:t>
            </a:r>
          </a:p>
          <a:p>
            <a:pPr lvl="1"/>
            <a:r>
              <a:rPr lang="en-US" sz="2400" dirty="0">
                <a:latin typeface="Arial" panose="020B0604020202020204" pitchFamily="34" charset="0"/>
                <a:cs typeface="Arial" panose="020B0604020202020204" pitchFamily="34" charset="0"/>
              </a:rPr>
              <a:t>8-hydroxyguanine (from purine oxidation)</a:t>
            </a:r>
          </a:p>
          <a:p>
            <a:pPr lvl="1"/>
            <a:r>
              <a:rPr lang="en-US" sz="2400" dirty="0">
                <a:latin typeface="Arial" panose="020B0604020202020204" pitchFamily="34" charset="0"/>
                <a:cs typeface="Arial" panose="020B0604020202020204" pitchFamily="34" charset="0"/>
              </a:rPr>
              <a:t>hypoxanthine (from adenine deamination) </a:t>
            </a:r>
          </a:p>
          <a:p>
            <a:pPr lvl="1"/>
            <a:r>
              <a:rPr lang="en-US" sz="2400" dirty="0">
                <a:latin typeface="Arial" panose="020B0604020202020204" pitchFamily="34" charset="0"/>
                <a:cs typeface="Arial" panose="020B0604020202020204" pitchFamily="34" charset="0"/>
              </a:rPr>
              <a:t>alkylated bases </a:t>
            </a:r>
          </a:p>
          <a:p>
            <a:pPr lvl="1"/>
            <a:r>
              <a:rPr lang="en-US" sz="2400" dirty="0">
                <a:latin typeface="Arial" panose="020B0604020202020204" pitchFamily="34" charset="0"/>
                <a:cs typeface="Arial" panose="020B0604020202020204" pitchFamily="34" charset="0"/>
              </a:rPr>
              <a:t>pyrimidine dimers</a:t>
            </a:r>
          </a:p>
          <a:p>
            <a:endParaRPr lang="en-US"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71712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30869-AAD7-47F8-8E74-D008E98E4E8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Repair at AP Sites in Bacteria</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6002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deoxyribose 5′-phosphate left behind is removed and replaced with a new nucleotide</a:t>
            </a:r>
          </a:p>
          <a:p>
            <a:endParaRPr lang="en-US" altLang="en-US" sz="2400" b="1"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AP endonucleases </a:t>
            </a:r>
            <a:r>
              <a:rPr lang="en-US" altLang="en-US" sz="2400" dirty="0">
                <a:latin typeface="Arial" panose="020B0604020202020204" pitchFamily="34" charset="0"/>
                <a:cs typeface="Arial" panose="020B0604020202020204" pitchFamily="34" charset="0"/>
              </a:rPr>
              <a:t>= cut the DNA strand containing the AP site</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DNA polymerase I replaces the DNA</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DNA ligase seals the remaining nick</a:t>
            </a:r>
            <a:endParaRPr lang="en-US" sz="2400"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10161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E483D-B697-44DC-8D94-19A84C89C9D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Repair by the Base-Excision Repair Pathway</a:t>
            </a:r>
            <a:endParaRPr lang="en-AU" dirty="0"/>
          </a:p>
        </p:txBody>
      </p:sp>
      <p:pic>
        <p:nvPicPr>
          <p:cNvPr id="3" name="Picture 2" descr="Two horizontal strands of D N A are shown. The top strand runs from 5 prime to 3 prime and the bottom strand runs from 3 prime to 5 prime. Both strands begin with a blue sugar on the left bonded to a blue circle labeled P bonded to a sugar further bonded to P and so on. The sequence of bases on the top strand is G, A, C, U, G, A, C, A, and C. The sequence of bases on the bottom strand is C, T, G, G, C, T, G, T G. All of the bases are properly paired except for U, which is shown in brown with two hydrogen bonds to G below. Step 1: An arrow points down accompanied by blue highlighted text reading D N A glycosylase (uracil glycosylase) and is accompanied by a branched arrow showing the loss of a brown hexagonal U. This yields a similar molecule in which there is a gap where U had been. Step 2: An arrow points down accompanied by blue text reading, A P endonuclease. This yields a similar molecule in which the bond between sugar bound to C to the left of where U had been is no longer bonded to P bonded to the sugar that had previously been bonded to U. This creates a break in the molecule and moves the sugar and phosphate associated with U upward. Continued.">
            <a:extLst>
              <a:ext uri="{FF2B5EF4-FFF2-40B4-BE49-F238E27FC236}">
                <a16:creationId xmlns:a16="http://schemas.microsoft.com/office/drawing/2014/main" id="{427EED3C-A03C-D946-84C2-5403ACE71FF4}"/>
              </a:ext>
            </a:extLst>
          </p:cNvPr>
          <p:cNvPicPr>
            <a:picLocks noChangeAspect="1"/>
          </p:cNvPicPr>
          <p:nvPr/>
        </p:nvPicPr>
        <p:blipFill>
          <a:blip r:embed="rId3"/>
          <a:stretch>
            <a:fillRect/>
          </a:stretch>
        </p:blipFill>
        <p:spPr>
          <a:xfrm>
            <a:off x="803692" y="1609271"/>
            <a:ext cx="3269415" cy="4753429"/>
          </a:xfrm>
          <a:prstGeom prst="rect">
            <a:avLst/>
          </a:prstGeom>
        </p:spPr>
      </p:pic>
      <p:pic>
        <p:nvPicPr>
          <p:cNvPr id="6" name="Picture 5" descr="Step 3: An arrow labeled blue highlighted D N A polymerase Roman numeral 1 is accompanied by a curved arrow showing the addition of N T P s and loss of deoxyribose phosphate plus d N M Ps. This yields a similar piece of D N A in which the uracil has been replaced by a C at the fourth position from the left and the nucleotides in the further through eighth positions from the left have all been replaced by new D N A indicated by red sugars and red circles around P. There is a nick between the eighth sugar and the blue P to its right, creating an opening in the strand. Step 4: An arrow points down accompanied by blue highlighted text reading, D N A ligase. The nick is sealed and the red sugar at the eighth position from the left is now bonded to the blue circle labeled P bonded to the blue sugar at the ninth position from the left.">
            <a:extLst>
              <a:ext uri="{FF2B5EF4-FFF2-40B4-BE49-F238E27FC236}">
                <a16:creationId xmlns:a16="http://schemas.microsoft.com/office/drawing/2014/main" id="{859BF3CE-F7EB-6D41-9A35-0C37D9518FF1}"/>
              </a:ext>
            </a:extLst>
          </p:cNvPr>
          <p:cNvPicPr>
            <a:picLocks noChangeAspect="1"/>
          </p:cNvPicPr>
          <p:nvPr/>
        </p:nvPicPr>
        <p:blipFill>
          <a:blip r:embed="rId4"/>
          <a:stretch>
            <a:fillRect/>
          </a:stretch>
        </p:blipFill>
        <p:spPr>
          <a:xfrm>
            <a:off x="5070895" y="1516469"/>
            <a:ext cx="3130002" cy="5083902"/>
          </a:xfrm>
          <a:prstGeom prst="rect">
            <a:avLst/>
          </a:prstGeom>
        </p:spPr>
      </p:pic>
    </p:spTree>
    <p:extLst>
      <p:ext uri="{BB962C8B-B14F-4D97-AF65-F5344CB8AC3E}">
        <p14:creationId xmlns:p14="http://schemas.microsoft.com/office/powerpoint/2010/main" val="13333837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01C0-C5E9-489A-95AB-52A25B20915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Nucleotide-Excision Repair</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600200"/>
            <a:ext cx="8553594"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nucleotide-excision system = repairs DNA lesions that cause large distortions in the DNA helical structure</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excinuclease</a:t>
            </a:r>
            <a:r>
              <a:rPr lang="en-US" sz="2400" dirty="0">
                <a:latin typeface="Arial" panose="020B0604020202020204" pitchFamily="34" charset="0"/>
                <a:cs typeface="Arial" panose="020B0604020202020204" pitchFamily="34" charset="0"/>
              </a:rPr>
              <a:t> = a multisubunit enzyme that hydrolyzes two phosphodiester bonds, one on either side of the distortion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polymerase I (</a:t>
            </a:r>
            <a:r>
              <a:rPr lang="en-US" sz="2400" i="1" dirty="0">
                <a:latin typeface="Arial" panose="020B0604020202020204" pitchFamily="34" charset="0"/>
                <a:cs typeface="Arial" panose="020B0604020202020204" pitchFamily="34" charset="0"/>
              </a:rPr>
              <a:t>E. coli</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or DNA polymerase </a:t>
            </a:r>
            <a:r>
              <a:rPr lang="el-GR" sz="2400" i="1" dirty="0">
                <a:latin typeface="Arial" panose="020B0604020202020204" pitchFamily="34" charset="0"/>
                <a:cs typeface="Arial" panose="020B0604020202020204" pitchFamily="34" charset="0"/>
              </a:rPr>
              <a:t>ε</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(humans) fills the gap</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ligase seals the nick</a:t>
            </a:r>
          </a:p>
          <a:p>
            <a:pPr lvl="1"/>
            <a:endParaRPr lang="en-US" sz="16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3871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21033-DB97-431E-A528-98098B7F399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Nucleotide-Excision Repair in </a:t>
            </a:r>
            <a:r>
              <a:rPr lang="en-US" i="1" dirty="0">
                <a:solidFill>
                  <a:schemeClr val="tx1"/>
                </a:solidFill>
                <a:latin typeface="Arial" panose="020B0604020202020204" pitchFamily="34" charset="0"/>
                <a:cs typeface="Arial" panose="020B0604020202020204" pitchFamily="34" charset="0"/>
              </a:rPr>
              <a:t>E. coli </a:t>
            </a:r>
            <a:r>
              <a:rPr lang="en-US" dirty="0">
                <a:solidFill>
                  <a:schemeClr val="tx1"/>
                </a:solidFill>
                <a:latin typeface="Arial" panose="020B0604020202020204" pitchFamily="34" charset="0"/>
                <a:cs typeface="Arial" panose="020B0604020202020204" pitchFamily="34" charset="0"/>
              </a:rPr>
              <a:t>and Humans</a:t>
            </a:r>
            <a:endParaRPr lang="en-AU" dirty="0"/>
          </a:p>
        </p:txBody>
      </p:sp>
      <p:pic>
        <p:nvPicPr>
          <p:cNvPr id="3" name="Picture 2" descr="A figure shows nucleotide-excision repair in italicized E. coli end italics and in humans.">
            <a:extLst>
              <a:ext uri="{FF2B5EF4-FFF2-40B4-BE49-F238E27FC236}">
                <a16:creationId xmlns:a16="http://schemas.microsoft.com/office/drawing/2014/main" id="{2642FB49-7AF0-0147-B4FE-18BC8B01967C}"/>
              </a:ext>
            </a:extLst>
          </p:cNvPr>
          <p:cNvPicPr>
            <a:picLocks noChangeAspect="1"/>
          </p:cNvPicPr>
          <p:nvPr/>
        </p:nvPicPr>
        <p:blipFill>
          <a:blip r:embed="rId3"/>
          <a:stretch>
            <a:fillRect/>
          </a:stretch>
        </p:blipFill>
        <p:spPr>
          <a:xfrm>
            <a:off x="885825" y="1453896"/>
            <a:ext cx="7372350" cy="5063836"/>
          </a:xfrm>
          <a:prstGeom prst="rect">
            <a:avLst/>
          </a:prstGeom>
        </p:spPr>
      </p:pic>
    </p:spTree>
    <p:extLst>
      <p:ext uri="{BB962C8B-B14F-4D97-AF65-F5344CB8AC3E}">
        <p14:creationId xmlns:p14="http://schemas.microsoft.com/office/powerpoint/2010/main" val="10163358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B561A-B349-495C-8E04-C2A5243DE78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ABC </a:t>
            </a:r>
            <a:r>
              <a:rPr lang="en-US" dirty="0" err="1">
                <a:solidFill>
                  <a:schemeClr val="tx1"/>
                </a:solidFill>
                <a:latin typeface="Arial" panose="020B0604020202020204" pitchFamily="34" charset="0"/>
                <a:cs typeface="Arial" panose="020B0604020202020204" pitchFamily="34" charset="0"/>
              </a:rPr>
              <a:t>Excinuclease</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600200"/>
            <a:ext cx="8553594"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has three components: </a:t>
            </a:r>
          </a:p>
          <a:p>
            <a:pPr lvl="1"/>
            <a:r>
              <a:rPr lang="en-US" sz="2400" dirty="0" err="1">
                <a:latin typeface="Arial" panose="020B0604020202020204" pitchFamily="34" charset="0"/>
                <a:cs typeface="Arial" panose="020B0604020202020204" pitchFamily="34" charset="0"/>
              </a:rPr>
              <a:t>UvrA</a:t>
            </a:r>
            <a:r>
              <a:rPr lang="en-US" sz="2400" dirty="0">
                <a:latin typeface="Arial" panose="020B0604020202020204" pitchFamily="34" charset="0"/>
                <a:cs typeface="Arial" panose="020B0604020202020204" pitchFamily="34" charset="0"/>
              </a:rPr>
              <a:t> = a dimeric ATPase that scan DNA and binds to the lesion site</a:t>
            </a:r>
          </a:p>
          <a:p>
            <a:pPr lvl="1"/>
            <a:r>
              <a:rPr lang="en-US" sz="2400" dirty="0" err="1">
                <a:latin typeface="Arial" panose="020B0604020202020204" pitchFamily="34" charset="0"/>
                <a:cs typeface="Arial" panose="020B0604020202020204" pitchFamily="34" charset="0"/>
              </a:rPr>
              <a:t>UvrB</a:t>
            </a:r>
            <a:r>
              <a:rPr lang="en-US" sz="2400" dirty="0">
                <a:latin typeface="Arial" panose="020B0604020202020204" pitchFamily="34" charset="0"/>
                <a:cs typeface="Arial" panose="020B0604020202020204" pitchFamily="34" charset="0"/>
              </a:rPr>
              <a:t> = binds </a:t>
            </a:r>
            <a:r>
              <a:rPr lang="en-US" sz="2400" dirty="0" err="1">
                <a:latin typeface="Arial" panose="020B0604020202020204" pitchFamily="34" charset="0"/>
                <a:cs typeface="Arial" panose="020B0604020202020204" pitchFamily="34" charset="0"/>
              </a:rPr>
              <a:t>UvrA</a:t>
            </a:r>
            <a:r>
              <a:rPr lang="en-US" sz="2400" dirty="0">
                <a:latin typeface="Arial" panose="020B0604020202020204" pitchFamily="34" charset="0"/>
                <a:cs typeface="Arial" panose="020B0604020202020204" pitchFamily="34" charset="0"/>
              </a:rPr>
              <a:t> and makes an incision at the fifth phosphodiester bond on the </a:t>
            </a:r>
            <a:r>
              <a:rPr lang="en-US" altLang="en-US" sz="2400" dirty="0">
                <a:latin typeface="Arial" panose="020B0604020202020204" pitchFamily="34" charset="0"/>
                <a:cs typeface="Arial" panose="020B0604020202020204" pitchFamily="34" charset="0"/>
              </a:rPr>
              <a:t>3′-side of the lesion </a:t>
            </a:r>
            <a:r>
              <a:rPr lang="en-US" sz="2400" dirty="0">
                <a:latin typeface="Arial" panose="020B0604020202020204" pitchFamily="34" charset="0"/>
                <a:cs typeface="Arial" panose="020B0604020202020204" pitchFamily="34" charset="0"/>
              </a:rPr>
              <a:t>after </a:t>
            </a:r>
            <a:r>
              <a:rPr lang="en-US" sz="2400" dirty="0" err="1">
                <a:latin typeface="Arial" panose="020B0604020202020204" pitchFamily="34" charset="0"/>
                <a:cs typeface="Arial" panose="020B0604020202020204" pitchFamily="34" charset="0"/>
              </a:rPr>
              <a:t>UvrA</a:t>
            </a:r>
            <a:r>
              <a:rPr lang="en-US" sz="2400" dirty="0">
                <a:latin typeface="Arial" panose="020B0604020202020204" pitchFamily="34" charset="0"/>
                <a:cs typeface="Arial" panose="020B0604020202020204" pitchFamily="34" charset="0"/>
              </a:rPr>
              <a:t> dissociates from the lesion</a:t>
            </a:r>
          </a:p>
          <a:p>
            <a:pPr lvl="1"/>
            <a:r>
              <a:rPr lang="en-US" sz="2400" dirty="0" err="1">
                <a:latin typeface="Arial" panose="020B0604020202020204" pitchFamily="34" charset="0"/>
                <a:cs typeface="Arial" panose="020B0604020202020204" pitchFamily="34" charset="0"/>
              </a:rPr>
              <a:t>UvrC</a:t>
            </a:r>
            <a:r>
              <a:rPr lang="en-US" sz="2400" dirty="0">
                <a:latin typeface="Arial" panose="020B0604020202020204" pitchFamily="34" charset="0"/>
                <a:cs typeface="Arial" panose="020B0604020202020204" pitchFamily="34" charset="0"/>
              </a:rPr>
              <a:t> = binds </a:t>
            </a:r>
            <a:r>
              <a:rPr lang="en-US" sz="2400" dirty="0" err="1">
                <a:latin typeface="Arial" panose="020B0604020202020204" pitchFamily="34" charset="0"/>
                <a:cs typeface="Arial" panose="020B0604020202020204" pitchFamily="34" charset="0"/>
              </a:rPr>
              <a:t>UvrB</a:t>
            </a:r>
            <a:r>
              <a:rPr lang="en-US" sz="2400" dirty="0">
                <a:latin typeface="Arial" panose="020B0604020202020204" pitchFamily="34" charset="0"/>
                <a:cs typeface="Arial" panose="020B0604020202020204" pitchFamily="34" charset="0"/>
              </a:rPr>
              <a:t> and makes an incision at the eighth phosphodiester bond on the 5</a:t>
            </a:r>
            <a:r>
              <a:rPr lang="en-US" altLang="en-US" sz="2400" dirty="0">
                <a:latin typeface="Arial" panose="020B0604020202020204" pitchFamily="34" charset="0"/>
                <a:cs typeface="Arial" panose="020B0604020202020204" pitchFamily="34" charset="0"/>
              </a:rPr>
              <a:t>′-side of the lesion </a:t>
            </a:r>
            <a:r>
              <a:rPr lang="en-US" sz="2400" dirty="0">
                <a:latin typeface="Arial" panose="020B0604020202020204" pitchFamily="34" charset="0"/>
                <a:cs typeface="Arial" panose="020B0604020202020204" pitchFamily="34" charset="0"/>
              </a:rPr>
              <a:t>after </a:t>
            </a:r>
            <a:r>
              <a:rPr lang="en-US" sz="2400" dirty="0" err="1">
                <a:latin typeface="Arial" panose="020B0604020202020204" pitchFamily="34" charset="0"/>
                <a:cs typeface="Arial" panose="020B0604020202020204" pitchFamily="34" charset="0"/>
              </a:rPr>
              <a:t>UvrB</a:t>
            </a:r>
            <a:r>
              <a:rPr lang="en-US" sz="2400" dirty="0">
                <a:latin typeface="Arial" panose="020B0604020202020204" pitchFamily="34" charset="0"/>
                <a:cs typeface="Arial" panose="020B0604020202020204" pitchFamily="34" charset="0"/>
              </a:rPr>
              <a:t> does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removes a fragment of 12 to 13 nucleotides </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16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0268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7E83-2705-4AC7-8564-146109120C6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as a Template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5240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template </a:t>
            </a:r>
            <a:r>
              <a:rPr lang="en-US" sz="2400" dirty="0">
                <a:latin typeface="Arial" panose="020B0604020202020204" pitchFamily="34" charset="0"/>
                <a:cs typeface="Arial" panose="020B0604020202020204" pitchFamily="34" charset="0"/>
              </a:rPr>
              <a:t>= a structure that would allow molecules to be lined up in a specific order and joined to create a macromolecule with a unique sequence and function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structure of DNA revealed one strand is the complement of the other. </a:t>
            </a:r>
          </a:p>
          <a:p>
            <a:pPr lvl="1"/>
            <a:r>
              <a:rPr lang="en-US" sz="2400" dirty="0">
                <a:latin typeface="Arial" panose="020B0604020202020204" pitchFamily="34" charset="0"/>
                <a:cs typeface="Arial" panose="020B0604020202020204" pitchFamily="34" charset="0"/>
              </a:rPr>
              <a:t>each strand provides the template for a new strand</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74891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7BE01-5978-44F6-8137-6D081726C15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a:t>
            </a:r>
            <a:r>
              <a:rPr lang="en-US" dirty="0" err="1">
                <a:solidFill>
                  <a:schemeClr val="tx1"/>
                </a:solidFill>
                <a:latin typeface="Arial" panose="020B0604020202020204" pitchFamily="34" charset="0"/>
                <a:cs typeface="Arial" panose="020B0604020202020204" pitchFamily="34" charset="0"/>
              </a:rPr>
              <a:t>Excinuclease</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6002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similar mechanism to that of the bacterial enzyme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requires 16+ polypeptides with no similarity to the </a:t>
            </a:r>
            <a:r>
              <a:rPr lang="en-US" sz="2400" i="1" dirty="0">
                <a:latin typeface="Arial" panose="020B0604020202020204" pitchFamily="34" charset="0"/>
                <a:cs typeface="Arial" panose="020B0604020202020204" pitchFamily="34" charset="0"/>
              </a:rPr>
              <a:t>E. coli </a:t>
            </a:r>
            <a:r>
              <a:rPr lang="en-US" sz="2400" dirty="0" err="1">
                <a:latin typeface="Arial" panose="020B0604020202020204" pitchFamily="34" charset="0"/>
                <a:cs typeface="Arial" panose="020B0604020202020204" pitchFamily="34" charset="0"/>
              </a:rPr>
              <a:t>excinuclease</a:t>
            </a:r>
            <a:r>
              <a:rPr lang="en-US" sz="2400" dirty="0">
                <a:latin typeface="Arial" panose="020B0604020202020204" pitchFamily="34" charset="0"/>
                <a:cs typeface="Arial" panose="020B0604020202020204" pitchFamily="34" charset="0"/>
              </a:rPr>
              <a:t> subunits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hydrolyzes the sixth phosphodiester bond on the 3′ side and the twenty-second phosphodiester bond on the 5′ side </a:t>
            </a:r>
          </a:p>
          <a:p>
            <a:pPr lvl="1"/>
            <a:r>
              <a:rPr lang="en-US" sz="2400" dirty="0">
                <a:latin typeface="Arial" panose="020B0604020202020204" pitchFamily="34" charset="0"/>
                <a:cs typeface="Arial" panose="020B0604020202020204" pitchFamily="34" charset="0"/>
              </a:rPr>
              <a:t>produces a fragment of 27 to 29 nucleotides </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16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38071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E868A-CC8A-481D-8E5F-ABAF23DA5F8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Direct Repair</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95203" y="1600200"/>
            <a:ext cx="85535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pyrimidine dimers result from a UV-induced reaction</a:t>
            </a:r>
            <a:br>
              <a:rPr lang="en-US" sz="2400" b="1" dirty="0">
                <a:latin typeface="Arial" panose="020B0604020202020204" pitchFamily="34" charset="0"/>
                <a:cs typeface="Arial" panose="020B0604020202020204" pitchFamily="34" charset="0"/>
              </a:rPr>
            </a:b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DNA photolyases </a:t>
            </a:r>
            <a:r>
              <a:rPr lang="en-US" sz="2400" dirty="0">
                <a:latin typeface="Arial" panose="020B0604020202020204" pitchFamily="34" charset="0"/>
                <a:cs typeface="Arial" panose="020B0604020202020204" pitchFamily="34" charset="0"/>
              </a:rPr>
              <a:t>= promote direct photoreactivation of </a:t>
            </a:r>
            <a:r>
              <a:rPr lang="en-US" sz="2400" dirty="0" err="1">
                <a:latin typeface="Arial" panose="020B0604020202020204" pitchFamily="34" charset="0"/>
                <a:cs typeface="Arial" panose="020B0604020202020204" pitchFamily="34" charset="0"/>
              </a:rPr>
              <a:t>cyclobutane</a:t>
            </a:r>
            <a:r>
              <a:rPr lang="en-US" sz="2400" dirty="0">
                <a:latin typeface="Arial" panose="020B0604020202020204" pitchFamily="34" charset="0"/>
                <a:cs typeface="Arial" panose="020B0604020202020204" pitchFamily="34" charset="0"/>
              </a:rPr>
              <a:t> pyrimidine dimers</a:t>
            </a:r>
          </a:p>
          <a:p>
            <a:pPr lvl="1"/>
            <a:r>
              <a:rPr lang="en-US" sz="2400" dirty="0">
                <a:latin typeface="Arial" panose="020B0604020202020204" pitchFamily="34" charset="0"/>
                <a:cs typeface="Arial" panose="020B0604020202020204" pitchFamily="34" charset="0"/>
              </a:rPr>
              <a:t>use energy from absorbed light</a:t>
            </a:r>
          </a:p>
          <a:p>
            <a:pPr lvl="1"/>
            <a:r>
              <a:rPr lang="en-US" sz="2400" dirty="0">
                <a:latin typeface="Arial" panose="020B0604020202020204" pitchFamily="34" charset="0"/>
                <a:cs typeface="Arial" panose="020B0604020202020204" pitchFamily="34" charset="0"/>
              </a:rPr>
              <a:t>generally contain two cofactors: FADH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folate</a:t>
            </a:r>
          </a:p>
          <a:p>
            <a:pPr lvl="1"/>
            <a:endParaRPr lang="en-US" sz="20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9416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8E296-1CF1-45BA-9690-811762BC02E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Repair of Pyrimidine Dimers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with Photolyase</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295203" y="1600200"/>
            <a:ext cx="23717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photolyases are not found in placental mammals (including humans) </a:t>
            </a:r>
          </a:p>
          <a:p>
            <a:pPr lvl="1"/>
            <a:endParaRPr lang="en-US" sz="20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p:txBody>
      </p:sp>
      <p:pic>
        <p:nvPicPr>
          <p:cNvPr id="3" name="Picture 2" descr="M T H F poly G l u is shown at the upper left as a left-hand six-membered ring with N substituted for C at the bottom vertex and bonded to H, N substituted for C at the upper left vertex and bonded to H, the lower left vertex bonded to N H 2, the top vertex double bonded to O, and a double bond at the right side shared with the left side of an adjacent central six-membered ring with N substituted for C at the bottom vertex and bonded to H, N plus substituted for C at the top vertex and double bonded to C H bonded to N that is further bonded to the left side vertex of a six-membered ring and to C H 2 tot eh lower left further bonded to the upper right vertex of the central six-membered ring. The right-hand six-membered ring has double bonds at it slower left and lower right sides and a right side vertex bonded to (C l u) subscript italicized n end italics end subscript. Step 1: A wavy yellow to red arrow labeled light points to a right-pointing arrow above text in a yellow box reading, A blue-light photon (300 to 500 n m) is absorbed by M T H F poly G l u. This yields asterisk M T H F poly G l u, which is shown within brackets as a similar molecule. Step 2: A dashed blue arrow points from asterisk M T H F poly G l u to an arrow in a cycle pointing from F A D H minus to asterisk F A D H minus. A yellow box contains accompanying text reading, The excitation energy passes to F A D H minus in the active site. A cycle of reactions is shown partly in a brown box. F A D H minus on the right side within the box is a benzene ring with its upper and lower left vertices bonded to C H 3 and a double bond at its right side shared with the left side of a central six-membered ring with N substituted for C at its bottom vertex and bonded to H, N substituted for C at its top vertex and bonded to R, and a double bond at its right side shared with the left side of a right-hand six-membered ring. This right-hand six-membered ring has N substituted for C at its lower right vertex and bonded to H, a bottom vertex double bonded to O, an upper right vertex double bonded to O, and N minus substituted for C at its top vertex. An arrow points from F A D H minus to asterisk F A D H minus at the top center of the cycle. Asterisk F A D H minus is shown in brackets and resembles F A D H minus. An arrow from asterisk F A D H minus to flavin radical F A D H dot below meets a downward arrow labeled 3 next to e minus outside of the brown box. The flavin radical resembles asterisk F A D H minus except that N substituted for C at the bottom vertex of the central ring and bonded to H has a red dot and a positive charge. An arrow points right from the flavin radical F A D H dot and is joined by an arrow showing the addition of e minus from step 5 below to form F A D H minus to continue to cycle in the brown box. Step 3 is a downward-pointing arrow /labeled by a yellow box that reads, The excited flavin (asterisk F A D H minus) donates an electron to the pyrimidine dimer to generate an unstable dimer radical. The reactant is a cyclobutene pyrimidine dimer. This has a square ring that shares its right side with the left side of a right-hand six-membered ring and its left side with the right side of a left-hand six-membered ring. The right-hand six-membered ring has N substituted for C at the upper right vertex and bonded to H, a top vertex double bonded to O, a lower right vertex double bonded to O, and N substituted for C at the bottom vertex that is further bonded below to C H bonded to C H 3 to the right and to C H 2 below bonded to a circle labeled P to the left further bonded to C H bonded to C H 2 C H 3 below and to N substituted for C at the bottom vertex of the left-hand six-membered ring. The left-hand six-membered ring also has N substitute for C at its upper left vertex and bonded to H and its lower left and top vertices double bonded to O. The arrow labeled step 3 points down accompanied by e minus from the conversion of asterisk F A D H minus to flavin radical F A D H dot to yield a similar molecule in which the left-hand six-membered ring has a top vertex with a single red dot and a bond to O minus above. Red fishhook arrows point from the red dot to the upper right side bond and from the top bond of the central square ring to the upper right bond of the left-hand ring and the upper let bond of the right-hand ring. Step 4 is an arrow pointing down from this molecule to a similar product. The product is similar except there is no top bond connecting the upper left and right vertices of the six-membered rings to form a square ring and there is a red dot at the upper left vertex of the right-hand six-membered ring. Red fishhook arrows point from the red dot to the left side of the right-hand six-membered ring and from the bond connecting the lower right vertex of the left-hand ring and the lower left vertex of the right-hand ring, which had previously been the bottom of the square ring, to the lower right vertex of the left-hand ring and the left side of the right-hand ring. Another arrow labeled 4 points to a product with two six-membered rings with no square ring between them. Step 4 is accompanied by a yellow box containing text reading, electron rearrangement restores monomeric pyrimidines. The left-hand ring has the same structure as before except that there is a red dot at the lower right vertex instead of a bond. The right-hand ring has a double bond at its left side. Red fishhook arrows point from the red dot and from the double bond at the upper right side to the right side of the left-hand ring. A red arrow points from O minus to the bond between O minus and the top vertex of the left-hand ring. Step 5: An arrow points right to show that this yields monomeric pyrimidines in repaired D N A and an arrow branches away from this arrow showing that e minus joins with an arrow from flavin radical F A D H dot to form F A D H minus. The monomeric pyrimidines in repaired D N A are similar to the reactants except that the left-hand ring has a double bond at its right side and a double bond from it stop vertex to O.">
            <a:extLst>
              <a:ext uri="{FF2B5EF4-FFF2-40B4-BE49-F238E27FC236}">
                <a16:creationId xmlns:a16="http://schemas.microsoft.com/office/drawing/2014/main" id="{13E3EDD3-8EB7-5C4A-839C-D3A5E0C20BF9}"/>
              </a:ext>
            </a:extLst>
          </p:cNvPr>
          <p:cNvPicPr>
            <a:picLocks noChangeAspect="1"/>
          </p:cNvPicPr>
          <p:nvPr/>
        </p:nvPicPr>
        <p:blipFill>
          <a:blip r:embed="rId3"/>
          <a:stretch>
            <a:fillRect/>
          </a:stretch>
        </p:blipFill>
        <p:spPr>
          <a:xfrm>
            <a:off x="2667000" y="1430866"/>
            <a:ext cx="5550977" cy="5198534"/>
          </a:xfrm>
          <a:prstGeom prst="rect">
            <a:avLst/>
          </a:prstGeom>
        </p:spPr>
      </p:pic>
    </p:spTree>
    <p:extLst>
      <p:ext uri="{BB962C8B-B14F-4D97-AF65-F5344CB8AC3E}">
        <p14:creationId xmlns:p14="http://schemas.microsoft.com/office/powerpoint/2010/main" val="21926536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EBFEF-7A22-46ED-AAD8-50DA040BA8F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Nucleotides with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Alkylation Damage</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295203" y="1600200"/>
            <a:ext cx="39719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O</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-methylguanine = a modified nucleotide that forms in the presence of alkylating agents </a:t>
            </a:r>
          </a:p>
          <a:p>
            <a:pPr lvl="1"/>
            <a:r>
              <a:rPr lang="en-US" sz="2400" dirty="0">
                <a:latin typeface="Arial" panose="020B0604020202020204" pitchFamily="34" charset="0"/>
                <a:cs typeface="Arial" panose="020B0604020202020204" pitchFamily="34" charset="0"/>
              </a:rPr>
              <a:t>common and highly mutagenic lesion</a:t>
            </a:r>
          </a:p>
          <a:p>
            <a:pPr lvl="1"/>
            <a:r>
              <a:rPr lang="en-US" sz="2400" dirty="0">
                <a:latin typeface="Arial" panose="020B0604020202020204" pitchFamily="34" charset="0"/>
                <a:cs typeface="Arial" panose="020B0604020202020204" pitchFamily="34" charset="0"/>
              </a:rPr>
              <a:t>tends to pair with thymine rather than cytosine</a:t>
            </a:r>
          </a:p>
          <a:p>
            <a:pPr lvl="1"/>
            <a:endParaRPr lang="en-US" sz="16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Part a shows the structure of guanine with three hydrogen bonds to cytosine. Guanine has a five-membered ring on the left with N substituted for C at the top vertex at position 7, N substituted for C at the lower left vertex at position 9 and further bonded to R, a double bond between C 7 and C 8, and a double bond between C 4 and C 5 shared with a six-membered ring to the right. The six-membered ring has N substituted for C at its lower left vertex at position 3, a double bond between position 3 and position 2, N substituted for C at position 1 and further bonded to H, C at the lower right vertex at position 2 bonded to N further bonded to 2 H, and C at the upper right vertex at position 6 double bonded to O above. Cytosine is a six-membered ring with N substituted for C at the lower right vertex at position 1 and bonded to R, C 2 at the lower left vertex double bonded to O, N substituted for C at the left side vertex at position 3, C 4 at the upper left vertex bonded to N H 2, and double bonds between C 3 and C 4 and between C 5 and C 6. There are double bonds between O double bonded to C 6 of guanine and H bonded to N bonded to position 4 of cytosine, between H bonded to N at position 1 of guanine and N at position 3 of cytosine, and between H bonded to N bonded to position 2 of guanine and O double bonded to C 2 of cytosine. An arrow points down labeled methylation and replication. This yields O superscript 6 end superscript-methylguanine connected by two hydrogen bonds to thymine. O superscript 6 end superscript-methylguanine resembles guanine except that C 6 double bonded to O is bonded to O red highlighted C H 3 instead, N at position 1 is not bonded to H, and there is a double bond between C 1 and C 6. Thymine has N substituted for C at the lower right vertex at position 1 and bonded to R, C 2 at the lower left vertex double bonded to O, N substituted for C at the left side vertex at position 3, C 4 at the upper left vertex double bonded to O, C 5 at the upper right vertex bonded to C H 3, and a double bond between C 5 and C 6. There are hydrogen bond between H bonded to N at position 1 of O superscript 6-methylguanine and H bonded to N at position 3 and between H bonded to N bonded to position 2 of O superscript 6-methylguanine and O double bonded to C at position 2 of thymine.">
            <a:extLst>
              <a:ext uri="{FF2B5EF4-FFF2-40B4-BE49-F238E27FC236}">
                <a16:creationId xmlns:a16="http://schemas.microsoft.com/office/drawing/2014/main" id="{9EF3C027-F05D-EC49-BD8B-37C5E8EFF54E}"/>
              </a:ext>
            </a:extLst>
          </p:cNvPr>
          <p:cNvPicPr>
            <a:picLocks noChangeAspect="1"/>
          </p:cNvPicPr>
          <p:nvPr/>
        </p:nvPicPr>
        <p:blipFill>
          <a:blip r:embed="rId3"/>
          <a:stretch>
            <a:fillRect/>
          </a:stretch>
        </p:blipFill>
        <p:spPr>
          <a:xfrm>
            <a:off x="4538023" y="1671770"/>
            <a:ext cx="4310774" cy="3514459"/>
          </a:xfrm>
          <a:prstGeom prst="rect">
            <a:avLst/>
          </a:prstGeom>
        </p:spPr>
      </p:pic>
    </p:spTree>
    <p:extLst>
      <p:ext uri="{BB962C8B-B14F-4D97-AF65-F5344CB8AC3E}">
        <p14:creationId xmlns:p14="http://schemas.microsoft.com/office/powerpoint/2010/main" val="250677906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0C5-61BE-4B41-B01A-972A3D21A7B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Repair of Nucleotides with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Alkylation Damage</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457200" y="1600200"/>
            <a:ext cx="42767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O</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-methylguanine-DNA methyltransferase = catalyzes transfer of the methyl group of </a:t>
            </a:r>
            <a:r>
              <a:rPr lang="en-US" sz="2400" i="1" dirty="0">
                <a:latin typeface="Arial" panose="020B0604020202020204" pitchFamily="34" charset="0"/>
                <a:cs typeface="Arial" panose="020B0604020202020204" pitchFamily="34" charset="0"/>
              </a:rPr>
              <a:t>O</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-methylguanine to one of its own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residues</a:t>
            </a:r>
          </a:p>
          <a:p>
            <a:pPr lvl="1"/>
            <a:r>
              <a:rPr lang="en-US" sz="2400" dirty="0">
                <a:latin typeface="Arial" panose="020B0604020202020204" pitchFamily="34" charset="0"/>
                <a:cs typeface="Arial" panose="020B0604020202020204" pitchFamily="34" charset="0"/>
              </a:rPr>
              <a:t>a single methyl transfer event permanently methylates the protein, inactivating it</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7" name="Picture 6" descr="Part b shows a vertical double-stranded D N A molecule with a tan strand on the left and a blue strand on the right. Halfway along the molecule, G on the left is hydrogen bonded to C on the right. An arrow points right labeled methylation. This yields a similar molecule in which G is bonded to red highlighted C H 3 to the left. An arrow points down labeled replication. This yields a short blue vertical double-stranded piece of D N A that splits into left and right halves that have blue parent strands and tan daughter strands. The left half shows G in the blue strand bonded to red highlighted C H 3 to the left and hydrogen bonded to T in the tan strand to the right. The right half shows G in the tan strand hydrogen bonded to C in the blue strand. Arrows labeled replication point down from each one. The downward right-hand arrow from the right-hand daughter molecule points to text reading, correctly paired D N A (n o mutations). The left-hand arrow splits to show that two blue vertical molecules of D N A are produced. The left-hand molecule has G bonded to red-highlighted C H 3 to the left and hydrogen bonded to T to the right. The right-hand strand has A in place of G. This A s hydrogen bonded to T and enclosed in a bracket labeled mutation.">
            <a:extLst>
              <a:ext uri="{FF2B5EF4-FFF2-40B4-BE49-F238E27FC236}">
                <a16:creationId xmlns:a16="http://schemas.microsoft.com/office/drawing/2014/main" id="{9E01B67A-5BB6-464B-90C0-7D871DEBDD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38621" y="1467799"/>
            <a:ext cx="2524357" cy="5097593"/>
          </a:xfrm>
          <a:prstGeom prst="rect">
            <a:avLst/>
          </a:prstGeom>
        </p:spPr>
      </p:pic>
    </p:spTree>
    <p:extLst>
      <p:ext uri="{BB962C8B-B14F-4D97-AF65-F5344CB8AC3E}">
        <p14:creationId xmlns:p14="http://schemas.microsoft.com/office/powerpoint/2010/main" val="37467956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86B1BE48-4BC1-4ABB-B22D-CD229E7775BD}"/>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003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B4D381E-A964-4B5C-8B70-B7039B12858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(7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Information is expensive. </a:t>
            </a:r>
            <a:r>
              <a:rPr lang="en-US" sz="2400" dirty="0">
                <a:latin typeface="Arial" panose="020B0604020202020204" pitchFamily="34" charset="0"/>
                <a:cs typeface="Arial" panose="020B0604020202020204" pitchFamily="34" charset="0"/>
              </a:rPr>
              <a:t>The chemistry of joining one nucleotide to the next in DNA replication is elegant and simple, almost deceptively so. However, the enzymatic and thermodynamic commitment to linking one nucleotide to another in DNA far exceeds what would normally be required to successfully form a phosphodiester bond. It is not enough to synthesize a phosphodiester bond; that bond must accurately link two </a:t>
            </a:r>
            <a:r>
              <a:rPr lang="en-US" sz="2400" i="1" dirty="0">
                <a:latin typeface="Arial" panose="020B0604020202020204" pitchFamily="34" charset="0"/>
                <a:cs typeface="Arial" panose="020B0604020202020204" pitchFamily="34" charset="0"/>
              </a:rPr>
              <a:t>particular </a:t>
            </a:r>
            <a:r>
              <a:rPr lang="en-US" sz="2400" dirty="0">
                <a:latin typeface="Arial" panose="020B0604020202020204" pitchFamily="34" charset="0"/>
                <a:cs typeface="Arial" panose="020B0604020202020204" pitchFamily="34" charset="0"/>
              </a:rPr>
              <a:t>nucleotides.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90144155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1D4BC-B4CA-448F-A856-0D41A23407AB}"/>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Consumption of the Methyltransferase Illustrates the Importance of DNA Integrity</a:t>
            </a:r>
            <a:endParaRPr lang="en-AU" sz="3400"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381000" y="1676400"/>
            <a:ext cx="280156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consumption of an entire protein to correct a single damaged base illustrates the priority given to maintaining the integrity of cellular DNA</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figure shows the conversion of an O superscript 6 end superscript-methylguanine nucleotide to a guanine nucleotide.">
            <a:extLst>
              <a:ext uri="{FF2B5EF4-FFF2-40B4-BE49-F238E27FC236}">
                <a16:creationId xmlns:a16="http://schemas.microsoft.com/office/drawing/2014/main" id="{7EE60644-FEB5-994A-B7A5-BA6EBAF8F012}"/>
              </a:ext>
            </a:extLst>
          </p:cNvPr>
          <p:cNvPicPr>
            <a:picLocks noChangeAspect="1"/>
          </p:cNvPicPr>
          <p:nvPr/>
        </p:nvPicPr>
        <p:blipFill>
          <a:blip r:embed="rId3"/>
          <a:stretch>
            <a:fillRect/>
          </a:stretch>
        </p:blipFill>
        <p:spPr>
          <a:xfrm>
            <a:off x="3377674" y="1905000"/>
            <a:ext cx="5385326" cy="3048000"/>
          </a:xfrm>
          <a:prstGeom prst="rect">
            <a:avLst/>
          </a:prstGeom>
        </p:spPr>
      </p:pic>
    </p:spTree>
    <p:extLst>
      <p:ext uri="{BB962C8B-B14F-4D97-AF65-F5344CB8AC3E}">
        <p14:creationId xmlns:p14="http://schemas.microsoft.com/office/powerpoint/2010/main" val="290726915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AD72-C274-4DE3-B77E-4558B4801E6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Direct Repair of Alkylated Bases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by </a:t>
            </a:r>
            <a:r>
              <a:rPr lang="en-US" dirty="0" err="1">
                <a:solidFill>
                  <a:schemeClr val="tx1"/>
                </a:solidFill>
                <a:latin typeface="Arial" panose="020B0604020202020204" pitchFamily="34" charset="0"/>
                <a:cs typeface="Arial" panose="020B0604020202020204" pitchFamily="34" charset="0"/>
              </a:rPr>
              <a:t>AlkB</a:t>
            </a:r>
            <a:endParaRPr lang="en-AU" dirty="0"/>
          </a:p>
        </p:txBody>
      </p:sp>
      <p:pic>
        <p:nvPicPr>
          <p:cNvPr id="4" name="Picture 3" descr="A figure shows how alkylated bases can be directly repaired by A l k B by showing the conversion of 1-methyladenine to adenine and the conversion of 3-methylcytosine to cytosine.">
            <a:extLst>
              <a:ext uri="{FF2B5EF4-FFF2-40B4-BE49-F238E27FC236}">
                <a16:creationId xmlns:a16="http://schemas.microsoft.com/office/drawing/2014/main" id="{A5852D57-3E13-AC42-8FEF-CAF25E31601C}"/>
              </a:ext>
            </a:extLst>
          </p:cNvPr>
          <p:cNvPicPr>
            <a:picLocks noChangeAspect="1"/>
          </p:cNvPicPr>
          <p:nvPr/>
        </p:nvPicPr>
        <p:blipFill>
          <a:blip r:embed="rId3"/>
          <a:stretch>
            <a:fillRect/>
          </a:stretch>
        </p:blipFill>
        <p:spPr>
          <a:xfrm>
            <a:off x="721518" y="1676400"/>
            <a:ext cx="7700963" cy="4622800"/>
          </a:xfrm>
          <a:prstGeom prst="rect">
            <a:avLst/>
          </a:prstGeom>
        </p:spPr>
      </p:pic>
    </p:spTree>
    <p:extLst>
      <p:ext uri="{BB962C8B-B14F-4D97-AF65-F5344CB8AC3E}">
        <p14:creationId xmlns:p14="http://schemas.microsoft.com/office/powerpoint/2010/main" val="20826043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A5F564DA-3630-437C-AD8A-056059E57DA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D9623F5-D99F-4252-9754-8CCA0240836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(5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fidelity of genome maintenance and transmission is not perfect. </a:t>
            </a:r>
            <a:r>
              <a:rPr lang="en-US" sz="2400" dirty="0">
                <a:latin typeface="Arial" panose="020B0604020202020204" pitchFamily="34" charset="0"/>
                <a:cs typeface="Arial" panose="020B0604020202020204" pitchFamily="34" charset="0"/>
              </a:rPr>
              <a:t>DNA damage happens, often by spontaneous processes. DNA replication and repair deal with the vast majority of DNA lesions, providing a high degree of genetic fidelity and stability. The few DNA damage events that slip through uncorrected provide fuel for evolution. </a:t>
            </a:r>
          </a:p>
          <a:p>
            <a:pPr>
              <a:buNone/>
            </a:pPr>
            <a:r>
              <a:rPr lang="en-US" dirty="0"/>
              <a:t> </a:t>
            </a:r>
            <a:endParaRPr lang="en-US" sz="2400" dirty="0"/>
          </a:p>
          <a:p>
            <a:pPr>
              <a:buNone/>
            </a:pPr>
            <a:endParaRPr lang="en-US" sz="2400" dirty="0">
              <a:effectLst/>
            </a:endParaRPr>
          </a:p>
        </p:txBody>
      </p:sp>
    </p:spTree>
    <p:extLst>
      <p:ext uri="{BB962C8B-B14F-4D97-AF65-F5344CB8AC3E}">
        <p14:creationId xmlns:p14="http://schemas.microsoft.com/office/powerpoint/2010/main" val="7234190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AB30E-26D5-42B8-8129-5DCEB5829E7A}"/>
              </a:ext>
            </a:extLst>
          </p:cNvPr>
          <p:cNvSpPr>
            <a:spLocks noGrp="1"/>
          </p:cNvSpPr>
          <p:nvPr>
            <p:ph type="title"/>
          </p:nvPr>
        </p:nvSpPr>
        <p:spPr>
          <a:xfrm>
            <a:off x="0" y="152400"/>
            <a:ext cx="9144000" cy="1524000"/>
          </a:xfrm>
        </p:spPr>
        <p:txBody>
          <a:bodyPr/>
          <a:lstStyle/>
          <a:p>
            <a:r>
              <a:rPr lang="en-US" sz="3400" dirty="0">
                <a:solidFill>
                  <a:srgbClr val="4E4CB4"/>
                </a:solidFill>
                <a:latin typeface="Arial" panose="020B0604020202020204" pitchFamily="34" charset="0"/>
                <a:cs typeface="Arial" panose="020B0604020202020204" pitchFamily="34" charset="0"/>
              </a:rPr>
              <a:t>The Interaction of Replication Forks with DNA Damage Can Lead to Error-Prone </a:t>
            </a:r>
            <a:r>
              <a:rPr lang="en-US" sz="3400" dirty="0" err="1">
                <a:solidFill>
                  <a:srgbClr val="4E4CB4"/>
                </a:solidFill>
                <a:latin typeface="Arial" panose="020B0604020202020204" pitchFamily="34" charset="0"/>
                <a:cs typeface="Arial" panose="020B0604020202020204" pitchFamily="34" charset="0"/>
              </a:rPr>
              <a:t>Translesion</a:t>
            </a:r>
            <a:r>
              <a:rPr lang="en-US" sz="3400" dirty="0">
                <a:solidFill>
                  <a:srgbClr val="4E4CB4"/>
                </a:solidFill>
                <a:latin typeface="Arial" panose="020B0604020202020204" pitchFamily="34" charset="0"/>
                <a:cs typeface="Arial" panose="020B0604020202020204" pitchFamily="34" charset="0"/>
              </a:rPr>
              <a:t> DNA Synthesis</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9304054B-00FB-4847-A94D-0E4BB7B00962}"/>
              </a:ext>
            </a:extLst>
          </p:cNvPr>
          <p:cNvSpPr txBox="1">
            <a:spLocks noChangeArrowheads="1"/>
          </p:cNvSpPr>
          <p:nvPr/>
        </p:nvSpPr>
        <p:spPr bwMode="auto">
          <a:xfrm>
            <a:off x="266700" y="2743200"/>
            <a:ext cx="86106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double-strand breaks and lesions in ssDNA arise from:</a:t>
            </a:r>
          </a:p>
          <a:p>
            <a:pPr lvl="1"/>
            <a:r>
              <a:rPr lang="en-US" sz="2400" dirty="0">
                <a:latin typeface="Arial" panose="020B0604020202020204" pitchFamily="34" charset="0"/>
                <a:cs typeface="Arial" panose="020B0604020202020204" pitchFamily="34" charset="0"/>
              </a:rPr>
              <a:t>a replication fork encountering an unrepaired DNA lesion </a:t>
            </a:r>
          </a:p>
          <a:p>
            <a:pPr lvl="1"/>
            <a:r>
              <a:rPr lang="en-US" sz="2400" dirty="0">
                <a:latin typeface="Arial" panose="020B0604020202020204" pitchFamily="34" charset="0"/>
                <a:cs typeface="Arial" panose="020B0604020202020204" pitchFamily="34" charset="0"/>
              </a:rPr>
              <a:t>ionizing radiation</a:t>
            </a:r>
          </a:p>
          <a:p>
            <a:pPr lvl="1"/>
            <a:r>
              <a:rPr lang="en-US" sz="2400" dirty="0">
                <a:latin typeface="Arial" panose="020B0604020202020204" pitchFamily="34" charset="0"/>
                <a:cs typeface="Arial" panose="020B0604020202020204" pitchFamily="34" charset="0"/>
              </a:rPr>
              <a:t>oxidative reactions</a:t>
            </a:r>
          </a:p>
          <a:p>
            <a:endParaRPr lang="en-US" sz="2400" i="1" dirty="0">
              <a:latin typeface="Arial" panose="020B0604020202020204" pitchFamily="34" charset="0"/>
              <a:cs typeface="Arial" panose="020B0604020202020204" pitchFamily="34" charset="0"/>
            </a:endParaRPr>
          </a:p>
          <a:p>
            <a:pPr marL="50800" indent="0">
              <a:buNone/>
            </a:pPr>
            <a:endParaRPr 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2582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EABDD-361F-4FD9-86D5-F15C4130D911}"/>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DNA Replication Follows a Set of Fundamental Rules</a:t>
            </a:r>
            <a:endParaRPr lang="en-AU" dirty="0">
              <a:solidFill>
                <a:srgbClr val="4E4CB4"/>
              </a:solidFill>
            </a:endParaRPr>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828800"/>
                <a:ext cx="84963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basic principles that apply to DNA synthesis in every organism:</a:t>
                </a:r>
              </a:p>
              <a:p>
                <a:pPr lvl="1"/>
                <a:r>
                  <a:rPr lang="en-US" sz="2400" dirty="0">
                    <a:latin typeface="Arial" panose="020B0604020202020204" pitchFamily="34" charset="0"/>
                    <a:cs typeface="Arial" panose="020B0604020202020204" pitchFamily="34" charset="0"/>
                  </a:rPr>
                  <a:t>DNA replication is semiconservative</a:t>
                </a:r>
              </a:p>
              <a:p>
                <a:pPr lvl="1"/>
                <a:r>
                  <a:rPr lang="en-US" sz="2400" dirty="0">
                    <a:latin typeface="Arial" panose="020B0604020202020204" pitchFamily="34" charset="0"/>
                    <a:cs typeface="Arial" panose="020B0604020202020204" pitchFamily="34" charset="0"/>
                  </a:rPr>
                  <a:t>replication begins at an origin and usually proceeds bidirectionally</a:t>
                </a:r>
              </a:p>
              <a:p>
                <a:pPr lvl="1"/>
                <a:r>
                  <a:rPr lang="en-US" sz="2400" dirty="0">
                    <a:latin typeface="Arial" panose="020B0604020202020204" pitchFamily="34" charset="0"/>
                    <a:cs typeface="Arial" panose="020B0604020202020204" pitchFamily="34" charset="0"/>
                  </a:rPr>
                  <a:t>DNA synthesis proceeds in a 5′</a:t>
                </a:r>
                <a14:m>
                  <m:oMath xmlns:m="http://schemas.openxmlformats.org/officeDocument/2006/math">
                    <m:r>
                      <a:rPr lang="en-US" sz="2400" b="0" i="1" smtClean="0">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3′ direction and is </a:t>
                </a:r>
                <a:r>
                  <a:rPr lang="en-US" sz="2400" dirty="0" err="1">
                    <a:latin typeface="Arial" panose="020B0604020202020204" pitchFamily="34" charset="0"/>
                    <a:cs typeface="Arial" panose="020B0604020202020204" pitchFamily="34" charset="0"/>
                  </a:rPr>
                  <a:t>semidiscontinuous</a:t>
                </a: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323850" y="1828800"/>
                <a:ext cx="8496300" cy="4130675"/>
              </a:xfrm>
              <a:prstGeom prst="rect">
                <a:avLst/>
              </a:prstGeom>
              <a:blipFill>
                <a:blip r:embed="rId3"/>
                <a:stretch>
                  <a:fillRect l="-299"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2825477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0A835-1F0E-48C4-AAFB-D088BAE154E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Stalling of a Replication Fork</a:t>
            </a:r>
            <a:endParaRPr lang="en-AU" dirty="0"/>
          </a:p>
        </p:txBody>
      </p:sp>
      <p:pic>
        <p:nvPicPr>
          <p:cNvPr id="3" name="Picture 2" descr="Two blue strands forming double stranded D N A extend up and down to the left to form a replication fork. An orange arrow runs beneath the top strand and points right into the replication fork. A short orange arrow runs along the bottom blue strand from the replication fork to the midpoint of the newly formed strand, where a second arrow points right to the left end of the strand. A black rectangle on the bottom blue strand just to the right of the replication fork is labeled, unrepaired lesion. An arrow points down to show a similar molecule in which the replication fork has moved to the right. The top orange arrow runs the length of the blue strand to point into the replication fork. The bottom strand still has a series of two orange arrows to the left, then has a break where only single stranded blue D N A is present with a black rectangle on the left side of this region. Another orange arrow begins int eh replication fork and points right to just before the black rectangle. An arrow points down to text reading, recombinational D N A repair or error-prone repair. On the right, a similar replication fork with double stranded blue D N A to the right is shown but there is a space in the top blue strand of the double-stranded D N A to the right of the replication fork. This is labeled unrepaired break. An arrow points down to show a short blue strand of D N A with an orange arrow pointing right beneath it along its entire length. Below, a longer blue strand is shown with a series of two arrows and a partial arrow pointing left. The end of the short blue strand above the orange arrow is labeled, double-strand break. An arrow points down to text reading, recombinational D N A repair.">
            <a:extLst>
              <a:ext uri="{FF2B5EF4-FFF2-40B4-BE49-F238E27FC236}">
                <a16:creationId xmlns:a16="http://schemas.microsoft.com/office/drawing/2014/main" id="{9FCEA7F6-907D-024E-8B46-B9E798125A6B}"/>
              </a:ext>
            </a:extLst>
          </p:cNvPr>
          <p:cNvPicPr>
            <a:picLocks noChangeAspect="1"/>
          </p:cNvPicPr>
          <p:nvPr/>
        </p:nvPicPr>
        <p:blipFill>
          <a:blip r:embed="rId3"/>
          <a:stretch>
            <a:fillRect/>
          </a:stretch>
        </p:blipFill>
        <p:spPr>
          <a:xfrm>
            <a:off x="1011382" y="1325880"/>
            <a:ext cx="7121236" cy="5029200"/>
          </a:xfrm>
          <a:prstGeom prst="rect">
            <a:avLst/>
          </a:prstGeom>
        </p:spPr>
      </p:pic>
    </p:spTree>
    <p:extLst>
      <p:ext uri="{BB962C8B-B14F-4D97-AF65-F5344CB8AC3E}">
        <p14:creationId xmlns:p14="http://schemas.microsoft.com/office/powerpoint/2010/main" val="22975852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09773-37C0-4440-99CA-D2A00503971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Repair Avenues for a Stalled Bacterial Replication Fork</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304800" y="18288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two avenues: </a:t>
            </a:r>
          </a:p>
          <a:p>
            <a:pPr lvl="1"/>
            <a:r>
              <a:rPr lang="en-US" sz="2400" dirty="0">
                <a:latin typeface="Arial" panose="020B0604020202020204" pitchFamily="34" charset="0"/>
                <a:cs typeface="Arial" panose="020B0604020202020204" pitchFamily="34" charset="0"/>
              </a:rPr>
              <a:t>homologous genetic recombination</a:t>
            </a:r>
          </a:p>
          <a:p>
            <a:pPr lvl="1"/>
            <a:r>
              <a:rPr lang="en-US" sz="2400" b="1" dirty="0">
                <a:latin typeface="Arial" panose="020B0604020202020204" pitchFamily="34" charset="0"/>
                <a:cs typeface="Arial" panose="020B0604020202020204" pitchFamily="34" charset="0"/>
              </a:rPr>
              <a:t>error-prone </a:t>
            </a:r>
            <a:r>
              <a:rPr lang="en-US" sz="2400" b="1" dirty="0" err="1">
                <a:latin typeface="Arial" panose="020B0604020202020204" pitchFamily="34" charset="0"/>
                <a:cs typeface="Arial" panose="020B0604020202020204" pitchFamily="34" charset="0"/>
              </a:rPr>
              <a:t>translesion</a:t>
            </a:r>
            <a:r>
              <a:rPr lang="en-US" sz="2400" b="1" dirty="0">
                <a:latin typeface="Arial" panose="020B0604020202020204" pitchFamily="34" charset="0"/>
                <a:cs typeface="Arial" panose="020B0604020202020204" pitchFamily="34" charset="0"/>
              </a:rPr>
              <a:t> DNA synthesis </a:t>
            </a:r>
            <a:r>
              <a:rPr lang="en-US" sz="2400" dirty="0">
                <a:latin typeface="Arial" panose="020B0604020202020204" pitchFamily="34" charset="0"/>
                <a:cs typeface="Arial" panose="020B0604020202020204" pitchFamily="34" charset="0"/>
              </a:rPr>
              <a:t>(TLS)</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78987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15D-F646-4A9A-A88A-CB1C3C78BEA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Error-Prone TLS in Bacteria</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304800" y="1363662"/>
            <a:ext cx="8534400"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part of the </a:t>
            </a:r>
            <a:r>
              <a:rPr lang="en-US" sz="2400" b="1" dirty="0">
                <a:latin typeface="Arial" panose="020B0604020202020204" pitchFamily="34" charset="0"/>
                <a:cs typeface="Arial" panose="020B0604020202020204" pitchFamily="34" charset="0"/>
              </a:rPr>
              <a:t>SOS response </a:t>
            </a:r>
            <a:r>
              <a:rPr lang="en-US" sz="2400" dirty="0">
                <a:latin typeface="Arial" panose="020B0604020202020204" pitchFamily="34" charset="0"/>
                <a:cs typeface="Arial" panose="020B0604020202020204" pitchFamily="34" charset="0"/>
              </a:rPr>
              <a:t>(a cellular stress response to extensive DNA damage)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other SOS proteins include </a:t>
            </a:r>
            <a:r>
              <a:rPr lang="en-US" altLang="en-US" sz="2400" dirty="0" err="1">
                <a:latin typeface="Arial" panose="020B0604020202020204" pitchFamily="34" charset="0"/>
                <a:cs typeface="Arial" panose="020B0604020202020204" pitchFamily="34" charset="0"/>
              </a:rPr>
              <a:t>UvrA</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UvrB</a:t>
            </a:r>
            <a:r>
              <a:rPr lang="en-US" altLang="en-US" sz="2400" dirty="0">
                <a:latin typeface="Arial" panose="020B0604020202020204" pitchFamily="34" charset="0"/>
                <a:cs typeface="Arial" panose="020B0604020202020204" pitchFamily="34" charset="0"/>
              </a:rPr>
              <a:t> + </a:t>
            </a:r>
            <a:r>
              <a:rPr lang="en-US" altLang="en-US" sz="2400" dirty="0" err="1">
                <a:latin typeface="Arial" panose="020B0604020202020204" pitchFamily="34" charset="0"/>
                <a:cs typeface="Arial" panose="020B0604020202020204" pitchFamily="34" charset="0"/>
              </a:rPr>
              <a:t>UmuC</a:t>
            </a:r>
            <a:r>
              <a:rPr lang="en-US" altLang="en-US" sz="2400" dirty="0">
                <a:latin typeface="Arial" panose="020B0604020202020204" pitchFamily="34" charset="0"/>
                <a:cs typeface="Arial" panose="020B0604020202020204" pitchFamily="34" charset="0"/>
              </a:rPr>
              <a:t>, and </a:t>
            </a:r>
            <a:r>
              <a:rPr lang="en-US" altLang="en-US" sz="2400" dirty="0" err="1">
                <a:latin typeface="Arial" panose="020B0604020202020204" pitchFamily="34" charset="0"/>
                <a:cs typeface="Arial" panose="020B0604020202020204" pitchFamily="34" charset="0"/>
              </a:rPr>
              <a:t>UmuD</a:t>
            </a:r>
            <a:endParaRPr lang="en-US" altLang="en-US" sz="2400" dirty="0">
              <a:latin typeface="Arial" panose="020B0604020202020204" pitchFamily="34" charset="0"/>
              <a:cs typeface="Arial" panose="020B0604020202020204" pitchFamily="34" charset="0"/>
            </a:endParaRPr>
          </a:p>
          <a:p>
            <a:pPr lvl="1"/>
            <a:r>
              <a:rPr lang="en-US" altLang="en-US" sz="2400" dirty="0" err="1">
                <a:latin typeface="Arial" panose="020B0604020202020204" pitchFamily="34" charset="0"/>
                <a:cs typeface="Arial" panose="020B0604020202020204" pitchFamily="34" charset="0"/>
              </a:rPr>
              <a:t>Umu</a:t>
            </a:r>
            <a:r>
              <a:rPr lang="en-US" altLang="en-US" sz="2400" dirty="0">
                <a:latin typeface="Arial" panose="020B0604020202020204" pitchFamily="34" charset="0"/>
                <a:cs typeface="Arial" panose="020B0604020202020204" pitchFamily="34" charset="0"/>
              </a:rPr>
              <a:t> = </a:t>
            </a:r>
            <a:r>
              <a:rPr lang="en-US" sz="2400" i="1" dirty="0" err="1">
                <a:latin typeface="Arial" panose="020B0604020202020204" pitchFamily="34" charset="0"/>
                <a:cs typeface="Arial" panose="020B0604020202020204" pitchFamily="34" charset="0"/>
              </a:rPr>
              <a:t>u</a:t>
            </a:r>
            <a:r>
              <a:rPr lang="en-US" sz="2400" dirty="0" err="1">
                <a:latin typeface="Arial" panose="020B0604020202020204" pitchFamily="34" charset="0"/>
                <a:cs typeface="Arial" panose="020B0604020202020204" pitchFamily="34" charset="0"/>
              </a:rPr>
              <a:t>n</a:t>
            </a:r>
            <a:r>
              <a:rPr lang="en-US" sz="2400" i="1" dirty="0" err="1">
                <a:latin typeface="Arial" panose="020B0604020202020204" pitchFamily="34" charset="0"/>
                <a:cs typeface="Arial" panose="020B0604020202020204" pitchFamily="34" charset="0"/>
              </a:rPr>
              <a:t>mu</a:t>
            </a:r>
            <a:r>
              <a:rPr lang="en-US" sz="2400" dirty="0" err="1">
                <a:latin typeface="Arial" panose="020B0604020202020204" pitchFamily="34" charset="0"/>
                <a:cs typeface="Arial" panose="020B0604020202020204" pitchFamily="34" charset="0"/>
              </a:rPr>
              <a:t>table</a:t>
            </a:r>
            <a:r>
              <a:rPr 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(because lack of </a:t>
            </a:r>
            <a:r>
              <a:rPr lang="en-US" altLang="en-US" sz="2400" i="1" dirty="0" err="1">
                <a:latin typeface="Arial" panose="020B0604020202020204" pitchFamily="34" charset="0"/>
                <a:cs typeface="Arial" panose="020B0604020202020204" pitchFamily="34" charset="0"/>
              </a:rPr>
              <a:t>umu</a:t>
            </a:r>
            <a:r>
              <a:rPr lang="en-US" altLang="en-US" sz="2400" dirty="0">
                <a:latin typeface="Arial" panose="020B0604020202020204" pitchFamily="34" charset="0"/>
                <a:cs typeface="Arial" panose="020B0604020202020204" pitchFamily="34" charset="0"/>
              </a:rPr>
              <a:t> genes eliminates error-prone repair)</a:t>
            </a:r>
          </a:p>
          <a:p>
            <a:pPr lvl="1"/>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cleaved </a:t>
            </a:r>
            <a:r>
              <a:rPr lang="en-US" altLang="en-US" sz="2400" dirty="0" err="1">
                <a:latin typeface="Arial" panose="020B0604020202020204" pitchFamily="34" charset="0"/>
                <a:cs typeface="Arial" panose="020B0604020202020204" pitchFamily="34" charset="0"/>
              </a:rPr>
              <a:t>UmuD</a:t>
            </a:r>
            <a:r>
              <a:rPr lang="en-US" altLang="en-US" sz="2400" dirty="0">
                <a:latin typeface="Arial" panose="020B0604020202020204" pitchFamily="34" charset="0"/>
                <a:cs typeface="Arial" panose="020B0604020202020204" pitchFamily="34" charset="0"/>
              </a:rPr>
              <a:t>′ and </a:t>
            </a:r>
            <a:r>
              <a:rPr lang="en-US" altLang="en-US" sz="2400" dirty="0" err="1">
                <a:latin typeface="Arial" panose="020B0604020202020204" pitchFamily="34" charset="0"/>
                <a:cs typeface="Arial" panose="020B0604020202020204" pitchFamily="34" charset="0"/>
              </a:rPr>
              <a:t>UmuC</a:t>
            </a:r>
            <a:r>
              <a:rPr lang="en-US" altLang="en-US" sz="2400" dirty="0">
                <a:latin typeface="Arial" panose="020B0604020202020204" pitchFamily="34" charset="0"/>
                <a:cs typeface="Arial" panose="020B0604020202020204" pitchFamily="34" charset="0"/>
              </a:rPr>
              <a:t> bind with </a:t>
            </a:r>
            <a:r>
              <a:rPr lang="en-US" altLang="en-US" sz="2400" dirty="0" err="1">
                <a:latin typeface="Arial" panose="020B0604020202020204" pitchFamily="34" charset="0"/>
                <a:cs typeface="Arial" panose="020B0604020202020204" pitchFamily="34" charset="0"/>
              </a:rPr>
              <a:t>RecA</a:t>
            </a:r>
            <a:r>
              <a:rPr lang="en-US" altLang="en-US" sz="2400" dirty="0">
                <a:latin typeface="Arial" panose="020B0604020202020204" pitchFamily="34" charset="0"/>
                <a:cs typeface="Arial" panose="020B0604020202020204" pitchFamily="34" charset="0"/>
              </a:rPr>
              <a:t> to create DNA Pol V (a specialized polymerase)</a:t>
            </a:r>
          </a:p>
          <a:p>
            <a:pPr lvl="1"/>
            <a:r>
              <a:rPr lang="en-US" altLang="en-US" sz="2400" dirty="0">
                <a:latin typeface="Arial" panose="020B0604020202020204" pitchFamily="34" charset="0"/>
                <a:cs typeface="Arial" panose="020B0604020202020204" pitchFamily="34" charset="0"/>
              </a:rPr>
              <a:t>the polymerase can process past the damaged area</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964602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46EDFE1A-C6DD-472C-9FA3-6F41BAE8C6DC}"/>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0E8EAC1-6621-4E20-8AF6-DD258CD7F26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(6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fidelity of genome maintenance and transmission is not perfect. </a:t>
            </a:r>
            <a:r>
              <a:rPr lang="en-US" sz="2400" dirty="0">
                <a:latin typeface="Arial" panose="020B0604020202020204" pitchFamily="34" charset="0"/>
                <a:cs typeface="Arial" panose="020B0604020202020204" pitchFamily="34" charset="0"/>
              </a:rPr>
              <a:t>DNA damage happens, often by spontaneous processes. DNA replication and repair deal with the vast majority of DNA lesions, providing a high degree of genetic fidelity and stability. The few DNA damage events that slip through uncorrected provide fuel for evolution. </a:t>
            </a:r>
          </a:p>
          <a:p>
            <a:pPr>
              <a:buNone/>
            </a:pPr>
            <a:r>
              <a:rPr lang="en-US" dirty="0"/>
              <a:t> </a:t>
            </a:r>
            <a:endParaRPr lang="en-US" sz="2400" dirty="0"/>
          </a:p>
          <a:p>
            <a:pPr>
              <a:buNone/>
            </a:pPr>
            <a:endParaRPr lang="en-US" sz="2400" dirty="0">
              <a:effectLst/>
            </a:endParaRPr>
          </a:p>
        </p:txBody>
      </p:sp>
    </p:spTree>
    <p:extLst>
      <p:ext uri="{BB962C8B-B14F-4D97-AF65-F5344CB8AC3E}">
        <p14:creationId xmlns:p14="http://schemas.microsoft.com/office/powerpoint/2010/main" val="387067787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28F8-27A4-460E-9D85-6987F0F9FA7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Purpose of Error-Prone TLS</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304800" y="1363662"/>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error-prone TLS serves as a desperation strategy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resulting mutations kill some cells and create deleterious mutations in others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 least a few mutant daughter cells survive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resultant mutations contribute to evolution</a:t>
            </a:r>
          </a:p>
          <a:p>
            <a:endParaRPr lang="en-US" sz="2400" dirty="0"/>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496843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5B8C6-CBE0-430D-A5BA-96775179BAA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Polymerase IV</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304800" y="1363662"/>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induced during the SOS response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replication by DNA polymerase IV is highly error-prone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lack a proofreading exonuclease and have a more open active site than other DNA polymerases</a:t>
            </a:r>
          </a:p>
          <a:p>
            <a:pPr lvl="1"/>
            <a:r>
              <a:rPr lang="en-US" sz="2400" dirty="0">
                <a:latin typeface="Arial" panose="020B0604020202020204" pitchFamily="34" charset="0"/>
                <a:cs typeface="Arial" panose="020B0604020202020204" pitchFamily="34" charset="0"/>
              </a:rPr>
              <a:t>accommodates damaged template nucleotides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830767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E89BA08B-CCDC-4709-96FD-592C57D1B0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2600" y="411895"/>
            <a:ext cx="944962" cy="701101"/>
          </a:xfrm>
          <a:prstGeom prst="rect">
            <a:avLst/>
          </a:prstGeom>
        </p:spPr>
      </p:pic>
      <p:sp>
        <p:nvSpPr>
          <p:cNvPr id="2" name="Title 1">
            <a:extLst>
              <a:ext uri="{FF2B5EF4-FFF2-40B4-BE49-F238E27FC236}">
                <a16:creationId xmlns:a16="http://schemas.microsoft.com/office/drawing/2014/main" id="{81CD1CDC-D9D7-4882-96CE-5ABEF842A8F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considered separately, the processes of replication, repair, and recombination of DNA are not distinct. </a:t>
            </a:r>
            <a:r>
              <a:rPr lang="en-US" sz="2400" dirty="0">
                <a:latin typeface="Arial" panose="020B0604020202020204" pitchFamily="34" charset="0"/>
                <a:cs typeface="Arial" panose="020B0604020202020204" pitchFamily="34" charset="0"/>
              </a:rPr>
              <a:t>These processes are highly integrated in cells, and they are required for proper genome maintenance. </a:t>
            </a:r>
          </a:p>
          <a:p>
            <a:endParaRPr lang="en-US" sz="2400" dirty="0"/>
          </a:p>
          <a:p>
            <a:endParaRPr lang="en-US" sz="2400" dirty="0"/>
          </a:p>
        </p:txBody>
      </p:sp>
    </p:spTree>
    <p:extLst>
      <p:ext uri="{BB962C8B-B14F-4D97-AF65-F5344CB8AC3E}">
        <p14:creationId xmlns:p14="http://schemas.microsoft.com/office/powerpoint/2010/main" val="73236965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E004E-FC53-4639-A341-6A0510A1131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TLS Polymerases in Mammals</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304800" y="1363662"/>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mammals have many low-fidelity TLS polymerases</a:t>
            </a:r>
          </a:p>
          <a:p>
            <a:pPr lvl="1"/>
            <a:r>
              <a:rPr lang="en-US" sz="2400" dirty="0">
                <a:latin typeface="Arial" panose="020B0604020202020204" pitchFamily="34" charset="0"/>
                <a:cs typeface="Arial" panose="020B0604020202020204" pitchFamily="34" charset="0"/>
              </a:rPr>
              <a:t>most also have specialized functions in DNA repair</a:t>
            </a:r>
          </a:p>
          <a:p>
            <a:pPr lvl="1"/>
            <a:r>
              <a:rPr lang="en-US" sz="2400" dirty="0">
                <a:latin typeface="Arial" panose="020B0604020202020204" pitchFamily="34" charset="0"/>
                <a:cs typeface="Arial" panose="020B0604020202020204" pitchFamily="34" charset="0"/>
              </a:rPr>
              <a:t>typically limited to short lengths to minimize mutagenic potential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polymerase </a:t>
            </a:r>
            <a:r>
              <a:rPr lang="el-GR" sz="2400" i="1" dirty="0">
                <a:latin typeface="Arial" panose="020B0604020202020204" pitchFamily="34" charset="0"/>
                <a:cs typeface="Arial" panose="020B0604020202020204" pitchFamily="34" charset="0"/>
              </a:rPr>
              <a:t>η</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promotes </a:t>
            </a:r>
            <a:r>
              <a:rPr lang="en-US" sz="2400" dirty="0" err="1">
                <a:latin typeface="Arial" panose="020B0604020202020204" pitchFamily="34" charset="0"/>
                <a:cs typeface="Arial" panose="020B0604020202020204" pitchFamily="34" charset="0"/>
              </a:rPr>
              <a:t>translesion</a:t>
            </a:r>
            <a:r>
              <a:rPr lang="en-US" sz="2400" dirty="0">
                <a:latin typeface="Arial" panose="020B0604020202020204" pitchFamily="34" charset="0"/>
                <a:cs typeface="Arial" panose="020B0604020202020204" pitchFamily="34" charset="0"/>
              </a:rPr>
              <a:t> synthesis primarily across </a:t>
            </a:r>
            <a:r>
              <a:rPr lang="en-US" sz="2400" dirty="0" err="1">
                <a:latin typeface="Arial" panose="020B0604020202020204" pitchFamily="34" charset="0"/>
                <a:cs typeface="Arial" panose="020B0604020202020204" pitchFamily="34" charset="0"/>
              </a:rPr>
              <a:t>cyclobutane</a:t>
            </a:r>
            <a:r>
              <a:rPr lang="en-US" sz="2400" dirty="0">
                <a:latin typeface="Arial" panose="020B0604020202020204" pitchFamily="34" charset="0"/>
                <a:cs typeface="Arial" panose="020B0604020202020204" pitchFamily="34" charset="0"/>
              </a:rPr>
              <a:t> T–T dimers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polymerases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ι</a:t>
            </a:r>
            <a:r>
              <a:rPr lang="en-US" sz="2400" dirty="0">
                <a:latin typeface="Arial" panose="020B0604020202020204" pitchFamily="34" charset="0"/>
                <a:cs typeface="Arial" panose="020B0604020202020204" pitchFamily="34" charset="0"/>
              </a:rPr>
              <a:t>, and</a:t>
            </a:r>
            <a:r>
              <a:rPr lang="en-US" sz="2400" i="1"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λ </a:t>
            </a:r>
            <a:r>
              <a:rPr lang="en-US" sz="2400" dirty="0">
                <a:latin typeface="Arial" panose="020B0604020202020204" pitchFamily="34" charset="0"/>
                <a:cs typeface="Arial" panose="020B0604020202020204" pitchFamily="34" charset="0"/>
              </a:rPr>
              <a:t>have specialized roles in eukaryotic base-excision repair</a:t>
            </a:r>
          </a:p>
          <a:p>
            <a:endParaRPr lang="en-US" dirty="0"/>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583352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BB08C-C959-4E8F-A253-7B7A2B42466E}"/>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25.3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DNA Recombination</a:t>
            </a:r>
            <a:endParaRPr lang="en-AU" dirty="0"/>
          </a:p>
        </p:txBody>
      </p:sp>
    </p:spTree>
    <p:extLst>
      <p:ext uri="{BB962C8B-B14F-4D97-AF65-F5344CB8AC3E}">
        <p14:creationId xmlns:p14="http://schemas.microsoft.com/office/powerpoint/2010/main" val="30942989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9EFC-77D2-40AA-B55C-3BA28C022FE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Three Classes of Genetic Recombination Events</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homologous genetic recombination </a:t>
            </a:r>
            <a:r>
              <a:rPr lang="en-US" sz="2400" dirty="0">
                <a:latin typeface="Arial" panose="020B0604020202020204" pitchFamily="34" charset="0"/>
                <a:cs typeface="Arial" panose="020B0604020202020204" pitchFamily="34" charset="0"/>
              </a:rPr>
              <a:t>= involves genetic exchanges between any two DNAs that share an extended region of nearly identical sequence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site-specific recombination </a:t>
            </a:r>
            <a:r>
              <a:rPr lang="en-US" sz="2400" i="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involves genetic exchanges only at a particular</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DNA sequence</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DNA transposition </a:t>
            </a:r>
            <a:r>
              <a:rPr lang="en-US" sz="2400" dirty="0">
                <a:latin typeface="Arial" panose="020B0604020202020204" pitchFamily="34" charset="0"/>
                <a:cs typeface="Arial" panose="020B0604020202020204" pitchFamily="34" charset="0"/>
              </a:rPr>
              <a:t>= involves a short segment of DNA with the capacity to move from one location in a chromosome to another (“jumping genes”)</a:t>
            </a:r>
            <a:endParaRPr lang="en-US" dirty="0"/>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2718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30E1D776-BE74-48C3-B72C-1352ECD70D27}"/>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52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B3ACF3-F5BB-4218-B2A1-01CADB37F15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Along with catalysis, biological information is one of the two key prerequisites for life. </a:t>
            </a:r>
            <a:r>
              <a:rPr lang="en-US" sz="2400" dirty="0">
                <a:latin typeface="Arial" panose="020B0604020202020204" pitchFamily="34" charset="0"/>
                <a:cs typeface="Arial" panose="020B0604020202020204" pitchFamily="34" charset="0"/>
              </a:rPr>
              <a:t>The faithful maintenance and transmission of genetic information from one generation to another ensures continuity within each species.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428432301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4B08-D1E8-4C40-BA4C-701EF7F6832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Nonhomologous End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Joining (NHEJ)</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nonhomologous end joining (NHEJ)</a:t>
            </a:r>
            <a:r>
              <a:rPr lang="en-US" sz="2400" dirty="0">
                <a:latin typeface="Arial" panose="020B0604020202020204" pitchFamily="34" charset="0"/>
                <a:cs typeface="Arial" panose="020B0604020202020204" pitchFamily="34" charset="0"/>
              </a:rPr>
              <a:t> = an alternative process for double-strand break repair</a:t>
            </a:r>
          </a:p>
          <a:p>
            <a:pPr lvl="1"/>
            <a:r>
              <a:rPr lang="en-US" sz="2400" dirty="0">
                <a:latin typeface="Arial" panose="020B0604020202020204" pitchFamily="34" charset="0"/>
                <a:cs typeface="Arial" panose="020B0604020202020204" pitchFamily="34" charset="0"/>
              </a:rPr>
              <a:t>does not entail recombination</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218998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6D18EB9F-D607-4AB8-AB67-17E85A896F4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2600" y="411895"/>
            <a:ext cx="944962" cy="701101"/>
          </a:xfrm>
          <a:prstGeom prst="rect">
            <a:avLst/>
          </a:prstGeom>
        </p:spPr>
      </p:pic>
      <p:sp>
        <p:nvSpPr>
          <p:cNvPr id="2" name="Title 1">
            <a:extLst>
              <a:ext uri="{FF2B5EF4-FFF2-40B4-BE49-F238E27FC236}">
                <a16:creationId xmlns:a16="http://schemas.microsoft.com/office/drawing/2014/main" id="{34C2CEE6-E048-4281-BC8A-A268685B398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considered separately, the processes of replication, repair, and recombination of DNA are not distinct. </a:t>
            </a:r>
            <a:r>
              <a:rPr lang="en-US" sz="2400" dirty="0">
                <a:latin typeface="Arial" panose="020B0604020202020204" pitchFamily="34" charset="0"/>
                <a:cs typeface="Arial" panose="020B0604020202020204" pitchFamily="34" charset="0"/>
              </a:rPr>
              <a:t>These processes are highly integrated in cells, and they are required for proper genome maintenance. </a:t>
            </a:r>
          </a:p>
          <a:p>
            <a:endParaRPr lang="en-US" sz="2400" dirty="0"/>
          </a:p>
          <a:p>
            <a:endParaRPr lang="en-US" sz="2400" dirty="0"/>
          </a:p>
        </p:txBody>
      </p:sp>
    </p:spTree>
    <p:extLst>
      <p:ext uri="{BB962C8B-B14F-4D97-AF65-F5344CB8AC3E}">
        <p14:creationId xmlns:p14="http://schemas.microsoft.com/office/powerpoint/2010/main" val="31931266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F709E-086A-477E-9D7E-43C5033DDDA7}"/>
              </a:ext>
            </a:extLst>
          </p:cNvPr>
          <p:cNvSpPr>
            <a:spLocks noGrp="1"/>
          </p:cNvSpPr>
          <p:nvPr>
            <p:ph type="title"/>
          </p:nvPr>
        </p:nvSpPr>
        <p:spPr/>
        <p:txBody>
          <a:bodyPr/>
          <a:lstStyle/>
          <a:p>
            <a:r>
              <a:rPr lang="en-US" sz="3400" dirty="0">
                <a:solidFill>
                  <a:srgbClr val="674EA7"/>
                </a:solidFill>
                <a:latin typeface="Arial" panose="020B0604020202020204" pitchFamily="34" charset="0"/>
                <a:cs typeface="Arial" panose="020B0604020202020204" pitchFamily="34" charset="0"/>
              </a:rPr>
              <a:t>Bacterial Homologous Recombination Is a DNA Repair Function</a:t>
            </a:r>
            <a:endParaRPr lang="en-AU" sz="3400" dirty="0"/>
          </a:p>
        </p:txBody>
      </p:sp>
      <p:sp>
        <p:nvSpPr>
          <p:cNvPr id="5" name="Google Shape;390;g847cf01710_0_68">
            <a:extLst>
              <a:ext uri="{FF2B5EF4-FFF2-40B4-BE49-F238E27FC236}">
                <a16:creationId xmlns:a16="http://schemas.microsoft.com/office/drawing/2014/main" id="{9304054B-00FB-4847-A94D-0E4BB7B00962}"/>
              </a:ext>
            </a:extLst>
          </p:cNvPr>
          <p:cNvSpPr txBox="1">
            <a:spLocks noChangeArrowheads="1"/>
          </p:cNvSpPr>
          <p:nvPr/>
        </p:nvSpPr>
        <p:spPr bwMode="auto">
          <a:xfrm>
            <a:off x="266700" y="2286000"/>
            <a:ext cx="86106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recombinational DNA repair </a:t>
            </a:r>
            <a:r>
              <a:rPr lang="en-US" sz="2400" dirty="0">
                <a:latin typeface="Arial" panose="020B0604020202020204" pitchFamily="34" charset="0"/>
                <a:cs typeface="Arial" panose="020B0604020202020204" pitchFamily="34" charset="0"/>
              </a:rPr>
              <a:t>= homologous genetic recombination as a DNA repair process </a:t>
            </a:r>
          </a:p>
          <a:p>
            <a:pPr lvl="1"/>
            <a:r>
              <a:rPr lang="en-US" sz="2400" dirty="0">
                <a:latin typeface="Arial" panose="020B0604020202020204" pitchFamily="34" charset="0"/>
                <a:cs typeface="Arial" panose="020B0604020202020204" pitchFamily="34" charset="0"/>
              </a:rPr>
              <a:t>typically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directed at the reconstruction of stalled or collapsed replication forks </a:t>
            </a:r>
          </a:p>
          <a:p>
            <a:pPr lvl="1"/>
            <a:endParaRPr lang="en-US" sz="2000" dirty="0"/>
          </a:p>
          <a:p>
            <a:pPr marL="50800" indent="0">
              <a:buNone/>
            </a:pPr>
            <a:endParaRPr 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16918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DC0EF648-3842-4962-B697-86FBB94BA3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2600" y="411895"/>
            <a:ext cx="944962" cy="701101"/>
          </a:xfrm>
          <a:prstGeom prst="rect">
            <a:avLst/>
          </a:prstGeom>
        </p:spPr>
      </p:pic>
      <p:sp>
        <p:nvSpPr>
          <p:cNvPr id="2" name="Title 1">
            <a:extLst>
              <a:ext uri="{FF2B5EF4-FFF2-40B4-BE49-F238E27FC236}">
                <a16:creationId xmlns:a16="http://schemas.microsoft.com/office/drawing/2014/main" id="{51B68E62-856B-4F43-BD51-DAF27F5631F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considered separately, the processes of replication, repair, and recombination of DNA are not distinct. </a:t>
            </a:r>
            <a:r>
              <a:rPr lang="en-US" sz="2400" dirty="0">
                <a:latin typeface="Arial" panose="020B0604020202020204" pitchFamily="34" charset="0"/>
                <a:cs typeface="Arial" panose="020B0604020202020204" pitchFamily="34" charset="0"/>
              </a:rPr>
              <a:t>These processes are highly integrated in cells, and they are required for proper genome maintenance. </a:t>
            </a:r>
          </a:p>
          <a:p>
            <a:endParaRPr lang="en-US" sz="2400" dirty="0"/>
          </a:p>
          <a:p>
            <a:endParaRPr lang="en-US" sz="2400" dirty="0"/>
          </a:p>
        </p:txBody>
      </p:sp>
    </p:spTree>
    <p:extLst>
      <p:ext uri="{BB962C8B-B14F-4D97-AF65-F5344CB8AC3E}">
        <p14:creationId xmlns:p14="http://schemas.microsoft.com/office/powerpoint/2010/main" val="142333396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0F33A-74FE-42F9-9ED2-285E2B8F24B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Reconstruction of a Collapsed Replication Fork</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replication fork collapses when it encounters a damaged site in a template strand</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5′-ending strand is degraded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3′ single-stranded extension is bound by a recombinase that pairs with a complementary sequence in the intact DNA duplex</a:t>
            </a:r>
          </a:p>
          <a:p>
            <a:pPr lvl="1"/>
            <a:r>
              <a:rPr lang="en-US" sz="2400" dirty="0">
                <a:latin typeface="Arial" panose="020B0604020202020204" pitchFamily="34" charset="0"/>
                <a:cs typeface="Arial" panose="020B0604020202020204" pitchFamily="34" charset="0"/>
              </a:rPr>
              <a:t>creates a branched DNA structure (a point where three DNAs come together) </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104018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3FC22-EF11-4038-BEFD-AFA4F07B6FD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Reconstruction of a Collapsed Replication Fork, Continued</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branch migration </a:t>
            </a:r>
            <a:r>
              <a:rPr lang="en-US" sz="2400" dirty="0">
                <a:latin typeface="Arial" panose="020B0604020202020204" pitchFamily="34" charset="0"/>
                <a:cs typeface="Arial" panose="020B0604020202020204" pitchFamily="34" charset="0"/>
              </a:rPr>
              <a:t>= process that moves the DNA branch</a:t>
            </a:r>
          </a:p>
          <a:p>
            <a:pPr lvl="1"/>
            <a:r>
              <a:rPr lang="en-US" sz="2400" dirty="0">
                <a:latin typeface="Arial" panose="020B0604020202020204" pitchFamily="34" charset="0"/>
                <a:cs typeface="Arial" panose="020B0604020202020204" pitchFamily="34" charset="0"/>
              </a:rPr>
              <a:t>creates a </a:t>
            </a:r>
            <a:r>
              <a:rPr lang="en-US" sz="2400" b="1" dirty="0">
                <a:latin typeface="Arial" panose="020B0604020202020204" pitchFamily="34" charset="0"/>
                <a:cs typeface="Arial" panose="020B0604020202020204" pitchFamily="34" charset="0"/>
              </a:rPr>
              <a:t>Holliday intermediate (</a:t>
            </a:r>
            <a:r>
              <a:rPr lang="en-US" sz="2400" dirty="0">
                <a:latin typeface="Arial" panose="020B0604020202020204" pitchFamily="34" charset="0"/>
                <a:cs typeface="Arial" panose="020B0604020202020204" pitchFamily="34" charset="0"/>
              </a:rPr>
              <a:t>an X-like crossover structure)</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special class of nucleases cleaves The Holliday intermediate</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ligation restores the replication fork</a:t>
            </a:r>
          </a:p>
          <a:p>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26162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715B6-D817-4E06-90B3-A151B97BB90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Recombinational DNA Repair</a:t>
            </a:r>
            <a:endParaRPr lang="en-AU" dirty="0"/>
          </a:p>
        </p:txBody>
      </p:sp>
      <p:pic>
        <p:nvPicPr>
          <p:cNvPr id="3" name="Picture 2" descr="A figure shows blue double-stranded D N A with a replication fork on the left side. The top blue strand runs from 3 prime to 5 prime and the bottom blue strand runs from 5 prime to 3 prime. At the replication fork, a continuous orange arrow points from its 5 prime end into the replication fork beneath the top strand and a series of two small orange arrows point from the replication fork toward the 3 prime end of the second arrow. There is a small gap in the top blue strand to the right of the replication fork labeled D N A nick. An arrow pointing down is labeled replication fork collapse. This yields two sets of double-stranded D N A. The top piece has a short blue piece that runs from the 3 prime end on the left to the right, where it is labeled double-strand break. Beneath it, an orange arrow runs from its 5 prime end to end beneath the end of the blue piece. Below, a longer blue strand runs from a 5 prime end on the left toward the right. Above it, a blue piece extends left to meet an orange arrow that points left to meet a short orange piece that ends at its 3 prime end. Step 1: 5 prime-end processing. An arrow points down to show the same two molecules as below. The top molecule has become shorter with a short arrow pointing left in place of its right end. The bottom molecule is unchanged. Step 2: Strand invasion: An arrow points down to show that the orange top strand of the bottom double-stranded D N A molecule has bent upward to overlap the right end of the orange bottom strand of the top double-stranded D N A molecule. This orange strand becomes blue an bends back down to meet its complementary bottom strand, which bends up to meet it to form a parallel double-stranded D N A molecule at the right. Step 3: Branch migration. A close-up shows two components, then an arrow points down to show the product. The top half of the close-up shows a top molecule with a horizontal orange strand below with a blue strand above that runs to three-quarters of the way across the orange strand, then bends diagonally down to run along the right end of a horizontal blue strand below that forms the bottom half of the bottom D N A molecule. An orange strand running above the bottom blue strand of the bottom molecule bends upward at three-quarters of the way across the blue strand to intercept the blue strand bending downward, then runs horizontally above the right end of the orange strand that forms the bottom half of the top molecule. It is briefly orange, then becomes blue as it runs above the orange horizontal strand that forms the bottom half of the top molecule. An arrow points down to show a similar structure labeled Holliday intermediate in which the interactions between the strands have shifted to the left. The top molecule still has a horizontal orange strand at the bottom. It has a short blue strand at the upper left that then bends down diagonally and then bends again to run horizontally along most of the top of the bottom molecule. The orange strand that begins at the top of the bottom double-stranded D N A molecule bends upward to cross the blue strand that is angled downward and then runs horizontally above the horizontal orange strand of the top molecule before turning blue at its right end. The arrow labeled 3 points down to show that the short top blue strand of the top double-stranded D N A molecule has bend downward to run diagonally to the lower right and then run parallel along the blue bottom D N A strand of the bottom molecule. The orange top strand of the bottom molecule has shifted so that it bends upward near the left end, instead of far to the right, and then runs above the orange bottom strand of the top molecule before turning blue bending back down to rejoin its complementary strand. Step 4: Holliday intermediate resolution and ligation. An arrow points down to show a molecule with blue double stranded D N A on the right that branches to form a fork to the left. The top half of the fork has a top strand that begins at a blue 3 prime end, rapidly becomes orange, and then becomes blue shortly before bending down to meet the complementary strand of the double-stranded part at the right side. The lower strand of the top half of the fork is an orange arrow that points from its five prime end at the left to end just beneath the end of the orange part of the strand above. The top strand of the lower half of the fork has a short orange piece that begins at its 3 prime end and then joins a short blue piece. The bottom strand of the lower half of the fork begins at its five prime end and runs right until it bends up to join the complementary strand from above to form a double-stranded molecule to the right of the fork.">
            <a:extLst>
              <a:ext uri="{FF2B5EF4-FFF2-40B4-BE49-F238E27FC236}">
                <a16:creationId xmlns:a16="http://schemas.microsoft.com/office/drawing/2014/main" id="{3EB60179-9F3B-FF43-B1BC-6910C6CEDC3C}"/>
              </a:ext>
            </a:extLst>
          </p:cNvPr>
          <p:cNvPicPr>
            <a:picLocks noChangeAspect="1"/>
          </p:cNvPicPr>
          <p:nvPr/>
        </p:nvPicPr>
        <p:blipFill>
          <a:blip r:embed="rId3"/>
          <a:stretch>
            <a:fillRect/>
          </a:stretch>
        </p:blipFill>
        <p:spPr>
          <a:xfrm>
            <a:off x="2514599" y="1328855"/>
            <a:ext cx="4251191" cy="5376745"/>
          </a:xfrm>
          <a:prstGeom prst="rect">
            <a:avLst/>
          </a:prstGeom>
        </p:spPr>
      </p:pic>
    </p:spTree>
    <p:extLst>
      <p:ext uri="{BB962C8B-B14F-4D97-AF65-F5344CB8AC3E}">
        <p14:creationId xmlns:p14="http://schemas.microsoft.com/office/powerpoint/2010/main" val="159694216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71895-29E3-4125-89CE-586CF914F15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n-US" dirty="0" err="1">
                <a:solidFill>
                  <a:schemeClr val="tx1"/>
                </a:solidFill>
                <a:latin typeface="Arial" panose="020B0604020202020204" pitchFamily="34" charset="0"/>
                <a:cs typeface="Arial" panose="020B0604020202020204" pitchFamily="34" charset="0"/>
              </a:rPr>
              <a:t>RecBCD</a:t>
            </a:r>
            <a:r>
              <a:rPr lang="en-US" dirty="0">
                <a:solidFill>
                  <a:schemeClr val="tx1"/>
                </a:solidFill>
                <a:latin typeface="Arial" panose="020B0604020202020204" pitchFamily="34" charset="0"/>
                <a:cs typeface="Arial" panose="020B0604020202020204" pitchFamily="34" charset="0"/>
              </a:rPr>
              <a:t> Helicase/Nuclease</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285750" y="1363662"/>
                <a:ext cx="8572500" cy="48085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RecBCD nuclease/helicase = promotes DNA end-processing in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coupled to ATP hydrolysis</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RecB</a:t>
                </a:r>
                <a:r>
                  <a:rPr lang="en-US" sz="2400" dirty="0">
                    <a:latin typeface="Arial" panose="020B0604020202020204" pitchFamily="34" charset="0"/>
                    <a:cs typeface="Arial" panose="020B0604020202020204" pitchFamily="34" charset="0"/>
                  </a:rPr>
                  <a:t> (moves 3′</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and </a:t>
                </a:r>
                <a:r>
                  <a:rPr lang="en-US" sz="2400" dirty="0" err="1">
                    <a:latin typeface="Arial" panose="020B0604020202020204" pitchFamily="34" charset="0"/>
                    <a:cs typeface="Arial" panose="020B0604020202020204" pitchFamily="34" charset="0"/>
                  </a:rPr>
                  <a:t>RecD</a:t>
                </a:r>
                <a:r>
                  <a:rPr lang="en-US" sz="2400" dirty="0">
                    <a:latin typeface="Arial" panose="020B0604020202020204" pitchFamily="34" charset="0"/>
                    <a:cs typeface="Arial" panose="020B0604020202020204" pitchFamily="34" charset="0"/>
                  </a:rPr>
                  <a:t> (moves 5′</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3′) are helicase motors</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RecC</a:t>
                </a:r>
                <a:r>
                  <a:rPr lang="en-US" sz="2400" dirty="0">
                    <a:latin typeface="Arial" panose="020B0604020202020204" pitchFamily="34" charset="0"/>
                    <a:cs typeface="Arial" panose="020B0604020202020204" pitchFamily="34" charset="0"/>
                  </a:rPr>
                  <a:t> binds tightly to the </a:t>
                </a:r>
                <a:r>
                  <a:rPr lang="en-US" sz="2400" b="1" dirty="0">
                    <a:latin typeface="Arial" panose="020B0604020202020204" pitchFamily="34" charset="0"/>
                    <a:cs typeface="Arial" panose="020B0604020202020204" pitchFamily="34" charset="0"/>
                  </a:rPr>
                  <a:t>chi </a:t>
                </a:r>
                <a:r>
                  <a:rPr lang="en-US" sz="2400" dirty="0">
                    <a:latin typeface="Arial" panose="020B0604020202020204" pitchFamily="34" charset="0"/>
                    <a:cs typeface="Arial" panose="020B0604020202020204" pitchFamily="34" charset="0"/>
                  </a:rPr>
                  <a:t>sequence ((5′)GCTGGTGG)</a:t>
                </a:r>
              </a:p>
              <a:p>
                <a:pPr lvl="1"/>
                <a:r>
                  <a:rPr lang="en-US" sz="2400" dirty="0">
                    <a:latin typeface="Arial" panose="020B0604020202020204" pitchFamily="34" charset="0"/>
                    <a:cs typeface="Arial" panose="020B0604020202020204" pitchFamily="34" charset="0"/>
                  </a:rPr>
                  <a:t>decreases degradation of the 3′-terminal strand</a:t>
                </a:r>
              </a:p>
              <a:p>
                <a:pPr lvl="1"/>
                <a:r>
                  <a:rPr lang="en-US" sz="2400" dirty="0">
                    <a:latin typeface="Arial" panose="020B0604020202020204" pitchFamily="34" charset="0"/>
                    <a:cs typeface="Arial" panose="020B0604020202020204" pitchFamily="34" charset="0"/>
                  </a:rPr>
                  <a:t>increases degradation of the 5′-terminal strand</a:t>
                </a:r>
              </a:p>
              <a:p>
                <a:pPr lvl="1"/>
                <a:r>
                  <a:rPr lang="en-US" sz="2400" dirty="0">
                    <a:latin typeface="Arial" panose="020B0604020202020204" pitchFamily="34" charset="0"/>
                    <a:cs typeface="Arial" panose="020B0604020202020204" pitchFamily="34" charset="0"/>
                  </a:rPr>
                  <a:t>creates ssDNA with a 3′ end for use in recombination</a:t>
                </a:r>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9BE70A42-C085-EE43-A263-2E0A7637FE56}"/>
                  </a:ext>
                </a:extLst>
              </p:cNvPr>
              <p:cNvSpPr txBox="1">
                <a:spLocks noRot="1" noChangeAspect="1" noMove="1" noResize="1" noEditPoints="1" noAdjustHandles="1" noChangeArrowheads="1" noChangeShapeType="1" noTextEdit="1"/>
              </p:cNvSpPr>
              <p:nvPr/>
            </p:nvSpPr>
            <p:spPr bwMode="auto">
              <a:xfrm>
                <a:off x="285750" y="1363662"/>
                <a:ext cx="8572500" cy="4808538"/>
              </a:xfrm>
              <a:prstGeom prst="rect">
                <a:avLst/>
              </a:prstGeom>
              <a:blipFill>
                <a:blip r:embed="rId3"/>
                <a:stretch>
                  <a:fillRect l="-427" t="-887" r="-1422" b="-76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141994415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ED184-298E-4A15-B857-318F83F8509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n-US" dirty="0" err="1">
                <a:solidFill>
                  <a:schemeClr val="tx1"/>
                </a:solidFill>
                <a:latin typeface="Arial" panose="020B0604020202020204" pitchFamily="34" charset="0"/>
                <a:cs typeface="Arial" panose="020B0604020202020204" pitchFamily="34" charset="0"/>
              </a:rPr>
              <a:t>RecBCD</a:t>
            </a:r>
            <a:r>
              <a:rPr lang="en-US" dirty="0">
                <a:solidFill>
                  <a:schemeClr val="tx1"/>
                </a:solidFill>
                <a:latin typeface="Arial" panose="020B0604020202020204" pitchFamily="34" charset="0"/>
                <a:cs typeface="Arial" panose="020B0604020202020204" pitchFamily="34" charset="0"/>
              </a:rPr>
              <a:t> Enzyme Structure</a:t>
            </a:r>
            <a:endParaRPr lang="en-AU" dirty="0"/>
          </a:p>
        </p:txBody>
      </p:sp>
      <p:pic>
        <p:nvPicPr>
          <p:cNvPr id="3" name="Picture 2" descr="Part a. A roughly spherical structure is made of many parts. It has a green part at the top with two lobes labeled Rec D 5 prime to 3 prime helicase. It has a purple roughly rectangular piece to the right labeled Rec B nuclease. It has a tan roughly half-circle piece at the lower right. It has a large half-circle at the lower left running from the six o’clock to nine o’clock positions that is purple and labeled Rec B 5 prime to 3 prime helicase. It has a small tan piece that is wider on the left with protrusions to the upper left and right located at the upper left adjacent the green part and labeled Rec C. Tan pieces run diagonally from Rec C at the upper left to an oblong piece at the lower right. Incoming double-stranded D N A is shown entering just below the vertical midpoint along the top of the purple piece at the lower left. It reaches a tan oval labeled pin as it separates into upper and lower strands. The upper strand runs along the left side of the pin and through an opening between tan pieces, then runs right across the bottom of the green piece to end at its 5 prime end, where it is labeled outgoing 5 prime single-stranded D N A. The bottom strand runs down along the purple piece and then bends up through an opening between two tan pieces to exit between Rec B nuclease and the tan piece at the lower right at its 3 prime end. Accompanying text reads, outgoing single-stranded D N A. ">
            <a:extLst>
              <a:ext uri="{FF2B5EF4-FFF2-40B4-BE49-F238E27FC236}">
                <a16:creationId xmlns:a16="http://schemas.microsoft.com/office/drawing/2014/main" id="{7E72E5ED-4784-C348-87AC-BD272FB12630}"/>
              </a:ext>
            </a:extLst>
          </p:cNvPr>
          <p:cNvPicPr>
            <a:picLocks noChangeAspect="1"/>
          </p:cNvPicPr>
          <p:nvPr/>
        </p:nvPicPr>
        <p:blipFill>
          <a:blip r:embed="rId3"/>
          <a:stretch>
            <a:fillRect/>
          </a:stretch>
        </p:blipFill>
        <p:spPr>
          <a:xfrm>
            <a:off x="1333500" y="1600200"/>
            <a:ext cx="6477000" cy="4934857"/>
          </a:xfrm>
          <a:prstGeom prst="rect">
            <a:avLst/>
          </a:prstGeom>
        </p:spPr>
      </p:pic>
    </p:spTree>
    <p:extLst>
      <p:ext uri="{BB962C8B-B14F-4D97-AF65-F5344CB8AC3E}">
        <p14:creationId xmlns:p14="http://schemas.microsoft.com/office/powerpoint/2010/main" val="6842940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F00C-27CA-4B53-91C8-2E79E5D18C99}"/>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RecBCD</a:t>
            </a:r>
            <a:r>
              <a:rPr lang="en-US" dirty="0">
                <a:solidFill>
                  <a:schemeClr val="tx1"/>
                </a:solidFill>
                <a:latin typeface="Arial" panose="020B0604020202020204" pitchFamily="34" charset="0"/>
                <a:cs typeface="Arial" panose="020B0604020202020204" pitchFamily="34" charset="0"/>
              </a:rPr>
              <a:t> Activity</a:t>
            </a:r>
            <a:endParaRPr lang="en-AU" dirty="0"/>
          </a:p>
        </p:txBody>
      </p:sp>
      <p:pic>
        <p:nvPicPr>
          <p:cNvPr id="4" name="Picture 3" descr="At the top, a horizontal piece of D N A is shown with a short, single-stranded red region in the center labeled C h i. The right end of the molecule crosses a purple oval angled from upper left to lower right labeled Rec B t prime to 3 prime helicase. The two strands of the D N A molecule separate around a round tan structure labeled pin right beneath a long tan piece labeled Rec C that begins at the upper left and runs tot eh lower right, beyond the end of the purple oval below. The top strand of D N A runs across the tan region and beneath a green circle labeled Rec D 5 prime to 3 prime helicase and to end at its 5 prime end above a purple oval labeled Rec B nuclease domain. An arrow points downward accompanied by a curved arrow showing the addition of an orange oval labeled A T P and the loss of A D P plus P subscript I end subscript. This yields a similar structure in which the red region labeled C h I has moved up to the upper left edge of the lower purple oval labeled Rec B 5 prime to 3 prime helicase. The top strand of D N A now extends past the purple oval labeled Rec B nuclease domain and this end is now broken into three smaller pieces. The lower stand has become a dotted line beginning when it leaves the purple oval and enters the tan region until it ends at its 3 prime end to the lower right. A gray arrow points from the 5 prime end of this D N A strand left to the small purple oval representing the Rec B nuclease domain. An arrow points down accompanied by a curved arrow showing the addition of an orange oval labeled A T P and loss of A D P plus P i. Accompanying text in a gray box reads, Rec B and Rec D helicase activities unwind D N A; the Rec B nuclease activity degrades both strands of D N A. This yields a similar structure in which the red piece labeled C h I is now in s a single stranded piece of D N A to the lower right of the pin on the bottom D N A strand. The top D N A strand now has extended further to the right and has been divided into seven pieces. A longer gray arrow points from the end of this strand tot the purple oval representing Rec B nuclease domain. The bottom strand is also longer and is still a dashed line from the time it leaves the purple oval representing Rec B 5 prime to 3 prime helicase until it reaches its 3 prime end. Continued.">
            <a:extLst>
              <a:ext uri="{FF2B5EF4-FFF2-40B4-BE49-F238E27FC236}">
                <a16:creationId xmlns:a16="http://schemas.microsoft.com/office/drawing/2014/main" id="{8DA184A1-AAE7-1947-A966-E052150DF055}"/>
              </a:ext>
            </a:extLst>
          </p:cNvPr>
          <p:cNvPicPr>
            <a:picLocks noChangeAspect="1"/>
          </p:cNvPicPr>
          <p:nvPr/>
        </p:nvPicPr>
        <p:blipFill>
          <a:blip r:embed="rId3"/>
          <a:stretch>
            <a:fillRect/>
          </a:stretch>
        </p:blipFill>
        <p:spPr>
          <a:xfrm>
            <a:off x="568107" y="1322832"/>
            <a:ext cx="3726107" cy="4465355"/>
          </a:xfrm>
          <a:prstGeom prst="rect">
            <a:avLst/>
          </a:prstGeom>
        </p:spPr>
      </p:pic>
      <p:pic>
        <p:nvPicPr>
          <p:cNvPr id="6" name="Picture 5" descr="An arrow points down accompanied by a curved arrow showing the addition of an orange oval labeled A T P and the loss of A D P plus P i. Accompanying gray text reads, C h I sequence is bound by Rec C, preventing further degradation of the 3 prime-ending strand. The enzyme continues to unwind and degrade the 5 prime-ending strand. This yields a similar structure in which the bottom strand folds to form a loop to the left with C h I remaining in the same place on the purple oval with a small white piece to its right extending to the tan portion. The dashed line representing the right end of this strand is now pale and separated from the enzyme. The top stand now has ten pieces and a slightly longer arrow pointing from its five prime end to the purple oval. An arrow points down and is joined by a curved line showing the addition of a green oval labeled Rec A. Accompanying text in a gray box reads, As the exposed are on the 3 prime-ending strand lengthens, Rec B C D facilitates locating of the Rec A recombinase. This yields a structure in which the main enzyme is visible to the left with a top strand of D N A emerging at the top of the purple oval and the bottom strand of D N A emerging across the tan region to a strand with a line of seven adjacent green ovals before ending with a small blue piece and then a red piece labeled C h i. The green ovals are angled slightly from lower left to upper right.">
            <a:extLst>
              <a:ext uri="{FF2B5EF4-FFF2-40B4-BE49-F238E27FC236}">
                <a16:creationId xmlns:a16="http://schemas.microsoft.com/office/drawing/2014/main" id="{466E4E2F-CA04-A044-891D-DB4968A2E270}"/>
              </a:ext>
            </a:extLst>
          </p:cNvPr>
          <p:cNvPicPr>
            <a:picLocks noChangeAspect="1"/>
          </p:cNvPicPr>
          <p:nvPr/>
        </p:nvPicPr>
        <p:blipFill>
          <a:blip r:embed="rId4"/>
          <a:stretch>
            <a:fillRect/>
          </a:stretch>
        </p:blipFill>
        <p:spPr>
          <a:xfrm>
            <a:off x="4864381" y="1295400"/>
            <a:ext cx="3696916" cy="5207445"/>
          </a:xfrm>
          <a:prstGeom prst="rect">
            <a:avLst/>
          </a:prstGeom>
        </p:spPr>
      </p:pic>
    </p:spTree>
    <p:extLst>
      <p:ext uri="{BB962C8B-B14F-4D97-AF65-F5344CB8AC3E}">
        <p14:creationId xmlns:p14="http://schemas.microsoft.com/office/powerpoint/2010/main" val="3158272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51B59-C877-40FC-B0E0-425F2E6F2CD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Replication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Is Semiconservative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764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semiconservative replication </a:t>
            </a:r>
            <a:r>
              <a:rPr lang="en-US" sz="2400" dirty="0">
                <a:latin typeface="Arial" panose="020B0604020202020204" pitchFamily="34" charset="0"/>
                <a:cs typeface="Arial" panose="020B0604020202020204" pitchFamily="34" charset="0"/>
              </a:rPr>
              <a:t>= each DNA strand serves as a template for the synthesis of a new strand</a:t>
            </a:r>
          </a:p>
          <a:p>
            <a:pPr lvl="1"/>
            <a:r>
              <a:rPr lang="en-US" sz="2400" dirty="0">
                <a:latin typeface="Arial" panose="020B0604020202020204" pitchFamily="34" charset="0"/>
                <a:cs typeface="Arial" panose="020B0604020202020204" pitchFamily="34" charset="0"/>
              </a:rPr>
              <a:t>produces two new DNA molecules, each with one new strand and one old strand</a:t>
            </a:r>
          </a:p>
          <a:p>
            <a:pPr lvl="1"/>
            <a:r>
              <a:rPr lang="en-US" sz="2400" dirty="0">
                <a:latin typeface="Arial" panose="020B0604020202020204" pitchFamily="34" charset="0"/>
                <a:cs typeface="Arial" panose="020B0604020202020204" pitchFamily="34" charset="0"/>
              </a:rPr>
              <a:t>established by Meselson and Stahl in 1957</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6519684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DDF4F-C26B-43C9-9C10-9D9FF4B3F123}"/>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RecA</a:t>
            </a:r>
            <a:r>
              <a:rPr lang="en-US" dirty="0">
                <a:solidFill>
                  <a:schemeClr val="tx1"/>
                </a:solidFill>
                <a:latin typeface="Arial" panose="020B0604020202020204" pitchFamily="34" charset="0"/>
                <a:cs typeface="Arial" panose="020B0604020202020204" pitchFamily="34" charset="0"/>
              </a:rPr>
              <a:t> Protein Filaments</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285750" y="1363662"/>
                <a:ext cx="85725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RecA</a:t>
                </a:r>
                <a:r>
                  <a:rPr lang="en-US" sz="2400" dirty="0">
                    <a:latin typeface="Arial" panose="020B0604020202020204" pitchFamily="34" charset="0"/>
                    <a:cs typeface="Arial" panose="020B0604020202020204" pitchFamily="34" charset="0"/>
                  </a:rPr>
                  <a:t> = the bacterial recombinase</a:t>
                </a:r>
              </a:p>
              <a:p>
                <a:pPr lvl="1"/>
                <a:r>
                  <a:rPr lang="en-US" sz="2400" dirty="0">
                    <a:latin typeface="Arial" panose="020B0604020202020204" pitchFamily="34" charset="0"/>
                    <a:cs typeface="Arial" panose="020B0604020202020204" pitchFamily="34" charset="0"/>
                  </a:rPr>
                  <a:t>active form is an ordered, helical filament of thousands of subunits that assemble cooperatively on ssDNA</a:t>
                </a:r>
              </a:p>
              <a:p>
                <a:pPr lvl="1"/>
                <a:r>
                  <a:rPr lang="en-US" sz="2400" dirty="0">
                    <a:latin typeface="Arial" panose="020B0604020202020204" pitchFamily="34" charset="0"/>
                    <a:cs typeface="Arial" panose="020B0604020202020204" pitchFamily="34" charset="0"/>
                  </a:rPr>
                  <a:t>promotes central steps of homologous recombination</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RecBCD</a:t>
                </a:r>
                <a:r>
                  <a:rPr lang="en-US" sz="2400" dirty="0">
                    <a:latin typeface="Arial" panose="020B0604020202020204" pitchFamily="34" charset="0"/>
                    <a:cs typeface="Arial" panose="020B0604020202020204" pitchFamily="34" charset="0"/>
                  </a:rPr>
                  <a:t> acts directly as a </a:t>
                </a:r>
                <a:r>
                  <a:rPr lang="en-US" sz="2400" dirty="0" err="1">
                    <a:latin typeface="Arial" panose="020B0604020202020204" pitchFamily="34" charset="0"/>
                    <a:cs typeface="Arial" panose="020B0604020202020204" pitchFamily="34" charset="0"/>
                  </a:rPr>
                  <a:t>RecA</a:t>
                </a:r>
                <a:r>
                  <a:rPr lang="en-US" sz="2400" dirty="0">
                    <a:latin typeface="Arial" panose="020B0604020202020204" pitchFamily="34" charset="0"/>
                    <a:cs typeface="Arial" panose="020B0604020202020204" pitchFamily="34" charset="0"/>
                  </a:rPr>
                  <a:t> loader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filaments assemble and disassemble predominantly in a 5′</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3′ direction</a:t>
                </a:r>
              </a:p>
              <a:p>
                <a:endParaRPr lang="en-US" sz="2400" dirty="0"/>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9BE70A42-C085-EE43-A263-2E0A7637FE56}"/>
                  </a:ext>
                </a:extLst>
              </p:cNvPr>
              <p:cNvSpPr txBox="1">
                <a:spLocks noRot="1" noChangeAspect="1" noMove="1" noResize="1" noEditPoints="1" noAdjustHandles="1" noChangeArrowheads="1" noChangeShapeType="1" noTextEdit="1"/>
              </p:cNvSpPr>
              <p:nvPr/>
            </p:nvSpPr>
            <p:spPr bwMode="auto">
              <a:xfrm>
                <a:off x="285750" y="1363662"/>
                <a:ext cx="8572500" cy="4130675"/>
              </a:xfrm>
              <a:prstGeom prst="rect">
                <a:avLst/>
              </a:prstGeom>
              <a:blipFill>
                <a:blip r:embed="rId3"/>
                <a:stretch>
                  <a:fillRect l="-427" t="-1034" r="-85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268325650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556AA-FC3C-4988-8FFB-72DF50C3D6A8}"/>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RecA</a:t>
            </a:r>
            <a:r>
              <a:rPr lang="en-US" dirty="0">
                <a:solidFill>
                  <a:schemeClr val="tx1"/>
                </a:solidFill>
                <a:latin typeface="Arial" panose="020B0604020202020204" pitchFamily="34" charset="0"/>
                <a:cs typeface="Arial" panose="020B0604020202020204" pitchFamily="34" charset="0"/>
              </a:rPr>
              <a:t> Filament Formation</a:t>
            </a:r>
            <a:endParaRPr lang="en-AU" dirty="0"/>
          </a:p>
        </p:txBody>
      </p:sp>
      <p:pic>
        <p:nvPicPr>
          <p:cNvPr id="3" name="Picture 2" descr="Part a shows a short orange piece of D N A with its 3 prime end on the left and its 5 prime end on the right Beneath, a much longer blue piece of D N A begins with its 5 prime end beneath the 3 prime end of the orange piece but extends much farther to the right. An arrow points down labeled nucleation (slow). This yields a similar structure in which a green oval labeled Rec A is shown with its bottom part across the blue strand and its top part to the right of the orange strand. The oval is angled slightly from lower left to upper right. An arrow points down labeled extension (fast), 5 prime to 3 prime. A similar illustration is shown but there is now a line of six green ovals with a seventh oval shown to the upper right with an arrow indicating that it is moving into position to the right of the ovals already present. An arrow point downward labeled disassembly (5 prime to 3 prime). A similar illustration shows a row of seven green ovals with an arrow showing that an additional oval on the right has left the left-hand position and is moving away. ">
            <a:extLst>
              <a:ext uri="{FF2B5EF4-FFF2-40B4-BE49-F238E27FC236}">
                <a16:creationId xmlns:a16="http://schemas.microsoft.com/office/drawing/2014/main" id="{A5117AAC-E539-414F-8FC0-A492D525EEEE}"/>
              </a:ext>
            </a:extLst>
          </p:cNvPr>
          <p:cNvPicPr>
            <a:picLocks noChangeAspect="1"/>
          </p:cNvPicPr>
          <p:nvPr/>
        </p:nvPicPr>
        <p:blipFill>
          <a:blip r:embed="rId3"/>
          <a:stretch>
            <a:fillRect/>
          </a:stretch>
        </p:blipFill>
        <p:spPr>
          <a:xfrm>
            <a:off x="2103755" y="1295400"/>
            <a:ext cx="4936489" cy="5267234"/>
          </a:xfrm>
          <a:prstGeom prst="rect">
            <a:avLst/>
          </a:prstGeom>
        </p:spPr>
      </p:pic>
    </p:spTree>
    <p:extLst>
      <p:ext uri="{BB962C8B-B14F-4D97-AF65-F5344CB8AC3E}">
        <p14:creationId xmlns:p14="http://schemas.microsoft.com/office/powerpoint/2010/main" val="74107560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7FCF1-137F-4B6D-863B-9CBB271F8DA3}"/>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RecA</a:t>
            </a:r>
            <a:r>
              <a:rPr lang="en-US" dirty="0">
                <a:solidFill>
                  <a:schemeClr val="tx1"/>
                </a:solidFill>
                <a:latin typeface="Arial" panose="020B0604020202020204" pitchFamily="34" charset="0"/>
                <a:cs typeface="Arial" panose="020B0604020202020204" pitchFamily="34" charset="0"/>
              </a:rPr>
              <a:t> Filament Bound to DNA</a:t>
            </a:r>
            <a:endParaRPr lang="en-AU" dirty="0"/>
          </a:p>
        </p:txBody>
      </p:sp>
      <p:pic>
        <p:nvPicPr>
          <p:cNvPr id="3" name="Picture 2" descr="Part b shows a micrograph with an irregular vertical strand of blue D N A on the left with its bottom end attached to a smooth strand labeled bound Rec A that extends down, up, and then to the right almost across the length of the micrograph. ">
            <a:extLst>
              <a:ext uri="{FF2B5EF4-FFF2-40B4-BE49-F238E27FC236}">
                <a16:creationId xmlns:a16="http://schemas.microsoft.com/office/drawing/2014/main" id="{A5117AAC-E539-414F-8FC0-A492D525EEEE}"/>
              </a:ext>
            </a:extLst>
          </p:cNvPr>
          <p:cNvPicPr>
            <a:picLocks noChangeAspect="1"/>
          </p:cNvPicPr>
          <p:nvPr/>
        </p:nvPicPr>
        <p:blipFill>
          <a:blip r:embed="rId3"/>
          <a:stretch>
            <a:fillRect/>
          </a:stretch>
        </p:blipFill>
        <p:spPr>
          <a:xfrm>
            <a:off x="731379" y="1600200"/>
            <a:ext cx="7681241" cy="4916606"/>
          </a:xfrm>
          <a:prstGeom prst="rect">
            <a:avLst/>
          </a:prstGeom>
        </p:spPr>
      </p:pic>
    </p:spTree>
    <p:extLst>
      <p:ext uri="{BB962C8B-B14F-4D97-AF65-F5344CB8AC3E}">
        <p14:creationId xmlns:p14="http://schemas.microsoft.com/office/powerpoint/2010/main" val="333520377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9FF1D-95E3-4E75-A2BC-FD47501AD0AF}"/>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RecA</a:t>
            </a:r>
            <a:r>
              <a:rPr lang="en-US" dirty="0">
                <a:solidFill>
                  <a:schemeClr val="tx1"/>
                </a:solidFill>
                <a:latin typeface="Arial" panose="020B0604020202020204" pitchFamily="34" charset="0"/>
                <a:cs typeface="Arial" panose="020B0604020202020204" pitchFamily="34" charset="0"/>
              </a:rPr>
              <a:t> Filament with Three Helical Turns of DNA</a:t>
            </a:r>
            <a:endParaRPr lang="en-AU" dirty="0"/>
          </a:p>
        </p:txBody>
      </p:sp>
      <p:pic>
        <p:nvPicPr>
          <p:cNvPr id="3" name="Picture 2" descr="Part c shows blue double-stranded D N A with green surface contour structures around it. A light green piece at the lower right has darker green behind it, there is a white region that runs almost diagonally from upper left to lower right, and there is dark green piece above. These pieces are labeled bound Rec A subunits. This pattern repeats across the length of the D N A. A close-up of one of these units shows an amino-terminal domain at the upper left as a vertical purple helix with a strand from its bottom through a curved sheet to a green, almost circular region below with helices on the left and in the middle and with some pleated strands. This green region is labeled core domain. A pink thread extends from the middle right of the green part to a vertical helix above with a helix extending away almost horizontally to the lower left, a helix extending up to the right, and some additional strands and sheets. This pink region is labeled carboxy-terminal domain.">
            <a:extLst>
              <a:ext uri="{FF2B5EF4-FFF2-40B4-BE49-F238E27FC236}">
                <a16:creationId xmlns:a16="http://schemas.microsoft.com/office/drawing/2014/main" id="{A5117AAC-E539-414F-8FC0-A492D525EEEE}"/>
              </a:ext>
            </a:extLst>
          </p:cNvPr>
          <p:cNvPicPr>
            <a:picLocks noChangeAspect="1"/>
          </p:cNvPicPr>
          <p:nvPr/>
        </p:nvPicPr>
        <p:blipFill>
          <a:blip r:embed="rId3"/>
          <a:stretch>
            <a:fillRect/>
          </a:stretch>
        </p:blipFill>
        <p:spPr>
          <a:xfrm>
            <a:off x="1457428" y="1447800"/>
            <a:ext cx="6229143" cy="5181600"/>
          </a:xfrm>
          <a:prstGeom prst="rect">
            <a:avLst/>
          </a:prstGeom>
        </p:spPr>
      </p:pic>
    </p:spTree>
    <p:extLst>
      <p:ext uri="{BB962C8B-B14F-4D97-AF65-F5344CB8AC3E}">
        <p14:creationId xmlns:p14="http://schemas.microsoft.com/office/powerpoint/2010/main" val="396140323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B5AB8-08F4-4FDF-89DE-52A14B674FE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Resolution of a Holliday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Intermediate by </a:t>
            </a:r>
            <a:r>
              <a:rPr lang="en-US" dirty="0" err="1">
                <a:solidFill>
                  <a:schemeClr val="tx1"/>
                </a:solidFill>
                <a:latin typeface="Arial" panose="020B0604020202020204" pitchFamily="34" charset="0"/>
                <a:cs typeface="Arial" panose="020B0604020202020204" pitchFamily="34" charset="0"/>
              </a:rPr>
              <a:t>RuvC</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257175" y="1600201"/>
            <a:ext cx="86296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bacterial </a:t>
            </a:r>
            <a:r>
              <a:rPr lang="en-US" sz="2400" dirty="0" err="1">
                <a:latin typeface="Arial" panose="020B0604020202020204" pitchFamily="34" charset="0"/>
                <a:cs typeface="Arial" panose="020B0604020202020204" pitchFamily="34" charset="0"/>
              </a:rPr>
              <a:t>RuvC</a:t>
            </a:r>
            <a:r>
              <a:rPr lang="en-US" sz="2400" dirty="0">
                <a:latin typeface="Arial" panose="020B0604020202020204" pitchFamily="34" charset="0"/>
                <a:cs typeface="Arial" panose="020B0604020202020204" pitchFamily="34" charset="0"/>
              </a:rPr>
              <a:t> protein = specialized nuclease that cleaves the Holliday intermediate</a:t>
            </a:r>
          </a:p>
          <a:p>
            <a:endParaRPr lang="en-US" sz="24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On the left, a cruciform structure consists of a blue strand that runs horizontally to the center, then bends to run vertically upward. Below, a red strand runs horizontally beneath the blue strand and then bends to run vertically downward. On the right, a blue strand runs left to the center then bends to run vertically upward parallel to the left-hand blue strand. A red strand runs horizontally beneath the right-hand blue strand and then bends to run vertically down parallel to the left-hand red strand. An arrow labeled blue highlighted R u v C is accompanied by text reading, junction cleavage at opposing D N A sites. This yields two sets of parallel lines that run from the lower left to upper right. The top strand is blue and continuous. Beneath it, there is a red strand that runs almost to the midpoint, then there is a break, then a blue strand runs along the rest of the length of the top strand. Below, a red strand runs continuously from the lower left to upper right. A red strand runs parallel along its bottom half, then there is a gap, and then a blue strand runs parallel along its top half. The number 1 is in the center of the structure between the gaps in the top and bottom pairs of strands.">
            <a:extLst>
              <a:ext uri="{FF2B5EF4-FFF2-40B4-BE49-F238E27FC236}">
                <a16:creationId xmlns:a16="http://schemas.microsoft.com/office/drawing/2014/main" id="{4A1C6F93-1F68-ED44-9A24-8EA8B83F92E3}"/>
              </a:ext>
            </a:extLst>
          </p:cNvPr>
          <p:cNvPicPr>
            <a:picLocks noChangeAspect="1"/>
          </p:cNvPicPr>
          <p:nvPr/>
        </p:nvPicPr>
        <p:blipFill>
          <a:blip r:embed="rId3"/>
          <a:stretch>
            <a:fillRect/>
          </a:stretch>
        </p:blipFill>
        <p:spPr>
          <a:xfrm>
            <a:off x="1168400" y="3124200"/>
            <a:ext cx="6807200" cy="3238500"/>
          </a:xfrm>
          <a:prstGeom prst="rect">
            <a:avLst/>
          </a:prstGeom>
        </p:spPr>
      </p:pic>
    </p:spTree>
    <p:extLst>
      <p:ext uri="{BB962C8B-B14F-4D97-AF65-F5344CB8AC3E}">
        <p14:creationId xmlns:p14="http://schemas.microsoft.com/office/powerpoint/2010/main" val="351954087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DCE32-5EF0-46CA-A6B1-8CB69821FE4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Reassembly of the Replication Fork After Recombination</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257175" y="1600200"/>
            <a:ext cx="86296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origin-independent restart of replication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process of reassembling the replication fork after recombination </a:t>
            </a:r>
          </a:p>
          <a:p>
            <a:pPr lvl="1"/>
            <a:r>
              <a:rPr lang="en-US" sz="2400" dirty="0">
                <a:latin typeface="Arial" panose="020B0604020202020204" pitchFamily="34" charset="0"/>
                <a:cs typeface="Arial" panose="020B0604020202020204" pitchFamily="34" charset="0"/>
              </a:rPr>
              <a:t>tightly intertwined with replication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replication restart </a:t>
            </a:r>
            <a:r>
              <a:rPr lang="en-US" sz="2400" b="1" dirty="0" err="1">
                <a:latin typeface="Arial" panose="020B0604020202020204" pitchFamily="34" charset="0"/>
                <a:cs typeface="Arial" panose="020B0604020202020204" pitchFamily="34" charset="0"/>
              </a:rPr>
              <a:t>primosomes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complexes that include the proteins required for origin-independent restart of replication</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737686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18FFE-E7FE-4E72-8B4D-84063ADDCB9A}"/>
              </a:ext>
            </a:extLst>
          </p:cNvPr>
          <p:cNvSpPr>
            <a:spLocks noGrp="1"/>
          </p:cNvSpPr>
          <p:nvPr>
            <p:ph type="title"/>
          </p:nvPr>
        </p:nvSpPr>
        <p:spPr>
          <a:xfrm>
            <a:off x="0" y="152400"/>
            <a:ext cx="9144000" cy="1524000"/>
          </a:xfrm>
        </p:spPr>
        <p:txBody>
          <a:bodyPr/>
          <a:lstStyle/>
          <a:p>
            <a:r>
              <a:rPr lang="en-US" sz="3400" dirty="0">
                <a:solidFill>
                  <a:srgbClr val="4E4CB4"/>
                </a:solidFill>
                <a:latin typeface="Arial" panose="020B0604020202020204" pitchFamily="34" charset="0"/>
                <a:cs typeface="Arial" panose="020B0604020202020204" pitchFamily="34" charset="0"/>
              </a:rPr>
              <a:t>Eukaryotic Homologous Recombination Is Required for Proper Chromosome Segregation During Meiosis</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9304054B-00FB-4847-A94D-0E4BB7B00962}"/>
              </a:ext>
            </a:extLst>
          </p:cNvPr>
          <p:cNvSpPr txBox="1">
            <a:spLocks noChangeArrowheads="1"/>
          </p:cNvSpPr>
          <p:nvPr/>
        </p:nvSpPr>
        <p:spPr bwMode="auto">
          <a:xfrm>
            <a:off x="266700" y="2133601"/>
            <a:ext cx="8610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meiosis </a:t>
            </a:r>
            <a:r>
              <a:rPr lang="en-US" sz="2400" dirty="0">
                <a:latin typeface="Arial" panose="020B0604020202020204" pitchFamily="34" charset="0"/>
                <a:cs typeface="Arial" panose="020B0604020202020204" pitchFamily="34" charset="0"/>
              </a:rPr>
              <a:t>= the process by which diploid germ-line cells with two sets of chromosomes divide to produce haploid gametes </a:t>
            </a:r>
          </a:p>
          <a:p>
            <a:pPr lvl="1"/>
            <a:r>
              <a:rPr lang="en-US" sz="2400" dirty="0">
                <a:latin typeface="Arial" panose="020B0604020202020204" pitchFamily="34" charset="0"/>
                <a:cs typeface="Arial" panose="020B0604020202020204" pitchFamily="34" charset="0"/>
              </a:rPr>
              <a:t>involves a high frequency of recombination </a:t>
            </a:r>
          </a:p>
          <a:p>
            <a:pPr marL="50800" indent="0">
              <a:buNone/>
            </a:pPr>
            <a:r>
              <a:rPr lang="en-US" sz="2400" dirty="0">
                <a:latin typeface="Arial" panose="020B0604020202020204" pitchFamily="34" charset="0"/>
                <a:cs typeface="Arial" panose="020B0604020202020204" pitchFamily="34" charset="0"/>
              </a:rPr>
              <a:t> </a:t>
            </a:r>
          </a:p>
          <a:p>
            <a:pPr lvl="1"/>
            <a:endParaRPr lang="en-US" sz="2000" dirty="0"/>
          </a:p>
          <a:p>
            <a:pPr marL="50800" indent="0">
              <a:buNone/>
            </a:pPr>
            <a:endParaRPr 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568789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63B85-89E1-439B-8ECE-B632787ED95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Meiosis in Animal Germ-Line Cells</a:t>
            </a:r>
            <a:endParaRPr lang="en-AU" dirty="0"/>
          </a:p>
        </p:txBody>
      </p:sp>
      <p:sp>
        <p:nvSpPr>
          <p:cNvPr id="6" name="Google Shape;390;g847cf01710_0_68">
            <a:extLst>
              <a:ext uri="{FF2B5EF4-FFF2-40B4-BE49-F238E27FC236}">
                <a16:creationId xmlns:a16="http://schemas.microsoft.com/office/drawing/2014/main" id="{9BE70A42-C085-EE43-A263-2E0A7637FE56}"/>
              </a:ext>
            </a:extLst>
          </p:cNvPr>
          <p:cNvSpPr txBox="1">
            <a:spLocks noChangeArrowheads="1"/>
          </p:cNvSpPr>
          <p:nvPr/>
        </p:nvSpPr>
        <p:spPr bwMode="auto">
          <a:xfrm>
            <a:off x="229172" y="1295400"/>
            <a:ext cx="53816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homologous chromosomes are segregated into separate daughter cells at the end of meiosis I</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sister chromatids are separated during meiosis II</a:t>
            </a: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figure shows meiosis in animal germ-line cells.">
            <a:extLst>
              <a:ext uri="{FF2B5EF4-FFF2-40B4-BE49-F238E27FC236}">
                <a16:creationId xmlns:a16="http://schemas.microsoft.com/office/drawing/2014/main" id="{52DF5EBC-C781-9F48-A1CC-3A801DDCFE25}"/>
              </a:ext>
            </a:extLst>
          </p:cNvPr>
          <p:cNvPicPr>
            <a:picLocks noChangeAspect="1"/>
          </p:cNvPicPr>
          <p:nvPr/>
        </p:nvPicPr>
        <p:blipFill>
          <a:blip r:embed="rId3"/>
          <a:stretch>
            <a:fillRect/>
          </a:stretch>
        </p:blipFill>
        <p:spPr>
          <a:xfrm>
            <a:off x="5839969" y="1256110"/>
            <a:ext cx="2349598" cy="5449489"/>
          </a:xfrm>
          <a:prstGeom prst="rect">
            <a:avLst/>
          </a:prstGeom>
        </p:spPr>
      </p:pic>
    </p:spTree>
    <p:extLst>
      <p:ext uri="{BB962C8B-B14F-4D97-AF65-F5344CB8AC3E}">
        <p14:creationId xmlns:p14="http://schemas.microsoft.com/office/powerpoint/2010/main" val="12378107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B757F-3EC0-4A19-988D-D8901897614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Recombination in Meiosis</a:t>
            </a:r>
            <a:r>
              <a:rPr lang="en-US" sz="2000" b="0" dirty="0">
                <a:solidFill>
                  <a:schemeClr val="tx1"/>
                </a:solidFill>
                <a:latin typeface="Arial" panose="020B0604020202020204" pitchFamily="34" charset="0"/>
                <a:cs typeface="Arial" panose="020B0604020202020204" pitchFamily="34" charset="0"/>
              </a:rPr>
              <a:t> (1 of 2)</a:t>
            </a:r>
            <a:endParaRPr lang="en-AU" sz="2000" b="0" dirty="0"/>
          </a:p>
        </p:txBody>
      </p:sp>
      <p:pic>
        <p:nvPicPr>
          <p:cNvPr id="5" name="Picture 4" descr="Two double-stranded pieces of D N A are shown. The top two pieces are orange and divided into left and right halves. Both top orange stands run from 5 prime to 3 prime and both bottom orange strands run from 3 prime to 5 prime. Short red bars near the left of the left-hand pieces are labeled gene A and similar short red bars near the end of the right-hand pieces are labeled gene B. The bottom double-stranded piece of D N A is blue and has short blue bars in similar positions on the left and right sides of each strand. Step 1: A double-strand break in one of two homologs is converted to a double-strand gap by the action of exonucleases. Strands with 3 prime ends are degraded less than those with 5 prime ends, producing 3 prime single-stranded extensions. An arrow points down to show that the orange strands are now shorter while the blue strands have stayed the same. The upper left orange strand is longer than the lower left orange strand and the upper right orange strand is shorter than the lower right orange strand. Step 2: An exposed 3 prime end pairs with its complement in the intact homolog. The other strand of the duplex is displaced. An arrow points down to show that this yields a similar structure in which the bottom orange strand has bent down about halfway across its length and then bent again to run horizontally above the lower blue strand of the double-stranded blue molecule below. Above this region, the top blue strand has angled up to the left and right with a horizontal piece connecting the two angled pieces. Step 3: The invading 3 prime end is extended by D N A polymerase plus branch migration, eventually, after a second end-capture event, generating a D N A molecule with two crossovers in the form of branched structures called Holliday intermediates. An arrow points down to show that this yields a structure in which the top two orange pieces are the same, the lower left orange piece has angled down toward the bottom blue piece, and the lower right orange piece has angled down and bent to run diagonally across the center of the bottom blue piece. The right-hand piece of this orange piece is orange, but the center and left of this orange piece are now purple. The top blue strand has angled upward near its ends to produce a long horizontal piece above that runs between the left and right pieces of the bottom orange strand above. Continued.">
            <a:extLst>
              <a:ext uri="{FF2B5EF4-FFF2-40B4-BE49-F238E27FC236}">
                <a16:creationId xmlns:a16="http://schemas.microsoft.com/office/drawing/2014/main" id="{552AE723-EE3E-B648-B6D7-D161360B92F3}"/>
              </a:ext>
            </a:extLst>
          </p:cNvPr>
          <p:cNvPicPr>
            <a:picLocks noChangeAspect="1"/>
          </p:cNvPicPr>
          <p:nvPr/>
        </p:nvPicPr>
        <p:blipFill>
          <a:blip r:embed="rId3"/>
          <a:stretch>
            <a:fillRect/>
          </a:stretch>
        </p:blipFill>
        <p:spPr>
          <a:xfrm>
            <a:off x="3048000" y="1372011"/>
            <a:ext cx="3203786" cy="5318349"/>
          </a:xfrm>
          <a:prstGeom prst="rect">
            <a:avLst/>
          </a:prstGeom>
        </p:spPr>
      </p:pic>
    </p:spTree>
    <p:extLst>
      <p:ext uri="{BB962C8B-B14F-4D97-AF65-F5344CB8AC3E}">
        <p14:creationId xmlns:p14="http://schemas.microsoft.com/office/powerpoint/2010/main" val="269412662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0DF7D-733C-46F0-817C-3D6D74F1635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Recombination in Meiosis</a:t>
            </a:r>
            <a:r>
              <a:rPr lang="en-US" sz="2000" b="0" dirty="0">
                <a:solidFill>
                  <a:schemeClr val="tx1"/>
                </a:solidFill>
                <a:latin typeface="Arial" panose="020B0604020202020204" pitchFamily="34" charset="0"/>
                <a:cs typeface="Arial" panose="020B0604020202020204" pitchFamily="34" charset="0"/>
              </a:rPr>
              <a:t> (2 of 2)</a:t>
            </a:r>
            <a:endParaRPr lang="en-AU" sz="2000" dirty="0"/>
          </a:p>
        </p:txBody>
      </p:sp>
      <p:pic>
        <p:nvPicPr>
          <p:cNvPr id="3" name="Picture 2" descr="Step 4: Further D N A replication replaces the D NA missing from the site of the original double-strand break. An arrow points down to show that this yields two molecules, one on the left and one on the right. The left-hand molecule has a top strand that has a red copy of gene A near its left end, a purple region in the center and center right, and a red copy of gene B near its right end. The second orange stand still has genes A and B in the same positions, but both sides angle down to meet a horizontal piece that runs along the bottom blue piece of the double-stranded blue molecule below. The left and center part of this horizontal piece of the bottom orange strand is purple. The bottom blue strand is horizontal and unchanged. The upper blue strand angles upward on the left and right to cross the orange strands angling downward and runs horizontally beneath the top strand between these crossovers. Arrows point to the crossovers of the orange and blue strands from the left and from the right. The right-hand structure is similar except that arrows point up and down at the left-hand crossover and from the right and left to the right-hand crossover. Step 5: Specialized nucleases called Holliday intermediate resolvases cleave the Holliday intermediate, generating either of two recombination products. In product set 2, the D N A on either side of the region undergoing repair is recombined. Arrows point down from the left- and right-hand products. The arrow from the left-hand product produces two products labeled product set 1. The first product is a double-stranded structure with red genes A and B still present int their original locations. The top strand is orange except for a purple region in the center to center right. The bottom strand is orange except for a blue region that runs through most of the center. The second double-stranded structure has sets of blue genes at the left and right sides as in the original molecule. The bottom strand is entirely blue. The top strand is blue on the left, then there is a purple region from the center left to center, then there is a small orange region, and then there is a blue region at the right end. The arrow from the right-hand product produces two double-stranded structures labeled product set 2. The top product is a double-stranded structure with blue genes near the left ends of both strands and red copies of gene B in the same locations as before on the right end. The top strand has a piece of blue, then a short orange region, then a purple region from the center to center right, and then is orange with gene B in its original location. The bottom strand of this product is blue across most of its length but orange at the right end beneath the orange region of the top strand. The bottom product has a top strand that is orange with gene A, then has a purple region from the center left to the center, then has a small orange region, then is blue until the right end. The bottom strand is orange with gene A, then becomes blue beneath where the top strand becomes purple and stays blue to the right end. ">
            <a:extLst>
              <a:ext uri="{FF2B5EF4-FFF2-40B4-BE49-F238E27FC236}">
                <a16:creationId xmlns:a16="http://schemas.microsoft.com/office/drawing/2014/main" id="{219647FA-CA20-3B4B-8D2C-09ED5E2F1FEA}"/>
              </a:ext>
            </a:extLst>
          </p:cNvPr>
          <p:cNvPicPr>
            <a:picLocks noChangeAspect="1"/>
          </p:cNvPicPr>
          <p:nvPr/>
        </p:nvPicPr>
        <p:blipFill>
          <a:blip r:embed="rId3"/>
          <a:stretch>
            <a:fillRect/>
          </a:stretch>
        </p:blipFill>
        <p:spPr>
          <a:xfrm>
            <a:off x="2590800" y="1338046"/>
            <a:ext cx="3994698" cy="5274513"/>
          </a:xfrm>
          <a:prstGeom prst="rect">
            <a:avLst/>
          </a:prstGeom>
        </p:spPr>
      </p:pic>
    </p:spTree>
    <p:extLst>
      <p:ext uri="{BB962C8B-B14F-4D97-AF65-F5344CB8AC3E}">
        <p14:creationId xmlns:p14="http://schemas.microsoft.com/office/powerpoint/2010/main" val="3407556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73E49-1E51-4301-92F4-0DBEE221DC7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Replication Begins at an Origin and Usually Proceeds Bidirectionally</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524000"/>
            <a:ext cx="474910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replication forks </a:t>
            </a:r>
            <a:r>
              <a:rPr lang="en-US" sz="2400" dirty="0">
                <a:latin typeface="Arial" panose="020B0604020202020204" pitchFamily="34" charset="0"/>
                <a:cs typeface="Arial" panose="020B0604020202020204" pitchFamily="34" charset="0"/>
              </a:rPr>
              <a:t>= dynamic points where parent DNA is being unwound and separated strands replicated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both DNA strands are replicated simultaneously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both ends of the bacterial chromosome have active replication forks (bidirectional replication)</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D N A replication by a circular D N A molecule as an illustration and using electron micrographs.">
            <a:extLst>
              <a:ext uri="{FF2B5EF4-FFF2-40B4-BE49-F238E27FC236}">
                <a16:creationId xmlns:a16="http://schemas.microsoft.com/office/drawing/2014/main" id="{38E7FB97-9DA2-6049-9AA9-A20CAC37DEBE}"/>
              </a:ext>
            </a:extLst>
          </p:cNvPr>
          <p:cNvPicPr>
            <a:picLocks noChangeAspect="1"/>
          </p:cNvPicPr>
          <p:nvPr/>
        </p:nvPicPr>
        <p:blipFill>
          <a:blip r:embed="rId3"/>
          <a:stretch>
            <a:fillRect/>
          </a:stretch>
        </p:blipFill>
        <p:spPr>
          <a:xfrm>
            <a:off x="5257800" y="1487799"/>
            <a:ext cx="3250734" cy="5288507"/>
          </a:xfrm>
          <a:prstGeom prst="rect">
            <a:avLst/>
          </a:prstGeom>
        </p:spPr>
      </p:pic>
    </p:spTree>
    <p:extLst>
      <p:ext uri="{BB962C8B-B14F-4D97-AF65-F5344CB8AC3E}">
        <p14:creationId xmlns:p14="http://schemas.microsoft.com/office/powerpoint/2010/main" val="407194337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E115F-6BDA-4891-B594-09D2A3623A2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Recombination During Prophase I</a:t>
            </a:r>
            <a:endParaRPr lang="en-AU" dirty="0"/>
          </a:p>
        </p:txBody>
      </p:sp>
      <p:sp>
        <p:nvSpPr>
          <p:cNvPr id="7" name="Google Shape;390;g847cf01710_0_68">
            <a:extLst>
              <a:ext uri="{FF2B5EF4-FFF2-40B4-BE49-F238E27FC236}">
                <a16:creationId xmlns:a16="http://schemas.microsoft.com/office/drawing/2014/main" id="{679D5397-51DD-C44D-81DF-7CD7A455F2A0}"/>
              </a:ext>
            </a:extLst>
          </p:cNvPr>
          <p:cNvSpPr txBox="1">
            <a:spLocks noChangeArrowheads="1"/>
          </p:cNvSpPr>
          <p:nvPr/>
        </p:nvSpPr>
        <p:spPr bwMode="auto">
          <a:xfrm>
            <a:off x="228600" y="1600200"/>
            <a:ext cx="5715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also referred to as crossing over</a:t>
            </a:r>
          </a:p>
          <a:p>
            <a:pPr lvl="1"/>
            <a:r>
              <a:rPr lang="en-US" sz="2400" dirty="0">
                <a:latin typeface="Arial" panose="020B0604020202020204" pitchFamily="34" charset="0"/>
                <a:cs typeface="Arial" panose="020B0604020202020204" pitchFamily="34" charset="0"/>
              </a:rPr>
              <a:t>occurs at “hot spots” on chromosomes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chiasmata = points where two pairs of sister chromatids are linked due to crossing over </a:t>
            </a:r>
          </a:p>
          <a:p>
            <a:endParaRPr 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sym typeface="Wingdings" pitchFamily="2" charset="2"/>
              </a:rPr>
              <a:t>this process aligns sister chromosomes for proper segregation and increases genetic diversity</a:t>
            </a:r>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Part b shows two joined blue strands next to two joined red strands. The blue strands curve up, then down, then up and the orange strands curve up and then down. This is labeled leptotene. Next, the strands are shown with their right ends closely aligned and so that the two blue strands are directly above the two orange strands. The sets of strands are angled from lower right to upper left, then separate to the left as the orange strands bend down before the blue strands bend down. This is labeled zygotene. The two sets of strands are aligned vertically in the next illustration. The right-hand blue strand bends to join the left-hand red strand, which bends to join the same blue strand at the same place. Both sets narrow near the bottom, then widen again. This stage is labeled pachytene. Next, the blue strands are shown in an “X” shape with the top arms longer than the bottom arms. The orange strands are shown similarly to the right. The right-hand blue arm overlaps the left-hand orange arm. The right-hand blue arm becomes orange as it overlaps the orange arm and the orange arm becomes blue at the same area of overlap. This is labeled diplotene. Part c shows a circular mass of chromosomes in the leptotene stage, then chromosomes that are more spread out in the zygotene stage, then chromosomes that are grouped together and thicker in the pachytene stage, then tightly linked chromosomes that join and overlap to form circular regions in the diplotene stage. The areas where chromosomes join are labeled chiasmata.">
            <a:extLst>
              <a:ext uri="{FF2B5EF4-FFF2-40B4-BE49-F238E27FC236}">
                <a16:creationId xmlns:a16="http://schemas.microsoft.com/office/drawing/2014/main" id="{81201441-2D0E-3E4A-A652-CC8C19B673DF}"/>
              </a:ext>
            </a:extLst>
          </p:cNvPr>
          <p:cNvPicPr>
            <a:picLocks noChangeAspect="1"/>
          </p:cNvPicPr>
          <p:nvPr/>
        </p:nvPicPr>
        <p:blipFill>
          <a:blip r:embed="rId3"/>
          <a:stretch>
            <a:fillRect/>
          </a:stretch>
        </p:blipFill>
        <p:spPr>
          <a:xfrm>
            <a:off x="6400800" y="1600200"/>
            <a:ext cx="2070334" cy="5105400"/>
          </a:xfrm>
          <a:prstGeom prst="rect">
            <a:avLst/>
          </a:prstGeom>
        </p:spPr>
      </p:pic>
    </p:spTree>
    <p:extLst>
      <p:ext uri="{BB962C8B-B14F-4D97-AF65-F5344CB8AC3E}">
        <p14:creationId xmlns:p14="http://schemas.microsoft.com/office/powerpoint/2010/main" val="363102473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E8850-23C7-4BF4-9010-1B64FFB367A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Model of Homologous Recombination in Meiosis</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266700" y="1676400"/>
            <a:ext cx="86106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double-strand break repair model </a:t>
            </a:r>
            <a:r>
              <a:rPr lang="en-US" sz="2400" dirty="0">
                <a:latin typeface="Arial" panose="020B0604020202020204" pitchFamily="34" charset="0"/>
                <a:cs typeface="Arial" panose="020B0604020202020204" pitchFamily="34" charset="0"/>
              </a:rPr>
              <a:t>= 3′ ends are used to initiate the genetic exchange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key features of the model: </a:t>
            </a:r>
          </a:p>
          <a:p>
            <a:pPr lvl="1"/>
            <a:r>
              <a:rPr lang="en-US" sz="2400" dirty="0">
                <a:latin typeface="Arial" panose="020B0604020202020204" pitchFamily="34" charset="0"/>
                <a:cs typeface="Arial" panose="020B0604020202020204" pitchFamily="34" charset="0"/>
              </a:rPr>
              <a:t>homologous chromosomes align</a:t>
            </a:r>
          </a:p>
          <a:p>
            <a:pPr lvl="1"/>
            <a:r>
              <a:rPr lang="en-US" sz="2400" dirty="0">
                <a:latin typeface="Arial" panose="020B0604020202020204" pitchFamily="34" charset="0"/>
                <a:cs typeface="Arial" panose="020B0604020202020204" pitchFamily="34" charset="0"/>
              </a:rPr>
              <a:t>a double-strand break occurs in one chromosome and an exonuclease leaves a free 3′-OH</a:t>
            </a:r>
          </a:p>
          <a:p>
            <a:pPr lvl="1"/>
            <a:r>
              <a:rPr lang="en-US" sz="2400" dirty="0">
                <a:latin typeface="Arial" panose="020B0604020202020204" pitchFamily="34" charset="0"/>
                <a:cs typeface="Arial" panose="020B0604020202020204" pitchFamily="34" charset="0"/>
              </a:rPr>
              <a:t>3′ ends “</a:t>
            </a:r>
            <a:r>
              <a:rPr lang="en-US" altLang="en-US" sz="2400" dirty="0">
                <a:latin typeface="Arial" panose="020B0604020202020204" pitchFamily="34" charset="0"/>
                <a:ea typeface="ＭＳ Ｐゴシック" charset="-128"/>
                <a:cs typeface="Arial" panose="020B0604020202020204" pitchFamily="34" charset="0"/>
              </a:rPr>
              <a:t>invade” the intact duplex DNA of the homolog</a:t>
            </a:r>
          </a:p>
          <a:p>
            <a:pPr lvl="1"/>
            <a:r>
              <a:rPr lang="en-US" sz="2400" dirty="0">
                <a:latin typeface="Arial" panose="020B0604020202020204" pitchFamily="34" charset="0"/>
                <a:cs typeface="Arial" panose="020B0604020202020204" pitchFamily="34" charset="0"/>
              </a:rPr>
              <a:t>cleavage of the crossovers creates recombinant products</a:t>
            </a:r>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807875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E0B37-7B00-4530-8AF2-3F1076E073E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Contribution of Independent Assortment to Genetic Diversity</a:t>
            </a:r>
            <a:endParaRPr lang="en-AU" dirty="0"/>
          </a:p>
        </p:txBody>
      </p:sp>
      <p:pic>
        <p:nvPicPr>
          <p:cNvPr id="3" name="Picture 2" descr="In the top center, a cell is shown that contains a nucleus with a large blue chromosome, a large red chromosome, a small blue chromosome, and a small red chromosome. Each chromosome has an “X” shape. Each chromosome has two black bands at the same location on each sister chromatid and these are labeled. The large blue chromosome has bands labeled upper case A, the large red chromosome has bands labeled lowercase a, the small blue chromosome has bands labeled lower case b, and the small red chromosome has bands labeled lower case b. Text below reads, Diploid starting cell: two different chromosome assortment patterns. Arrows point to the left and right to show two different paths through meiosis. The first arrow points left to a similar cell with two arrows extending down labeled meiosis Roman numeral 1. The left-hand arrow points to a cell containing a large blue chromosome labeled upper case A and a small blue chromosome containing uppercase B. The right-hand arrow points to a cell containing a large red chromosome containing lowercase a and a small red chromosome containing lowercase b. Two arrows labeled meiosis Roman numeral 2 point down from each of these cells. The left- and right-hand arrows from the left-hand cell both indicate cells labeled uppercase A uppercase B with one large blue chromosome labeled uppercase a and one small blue chromosome labeled uppercase B. The right-hand arrow points to a cell containing a large red chromosome labeled lowercase A and a small red chromosome containing lowercase a. The left- and right-hand arrows from the left-hand cell both indicate cells labeled lowercase a lowercase b with one large red chromosome labeled lowercase a and one small red chromosome labeled lowercase a. The second arrow from the cell at the top center points to a cell with two arrows extending down labeled meiosis Roman numeral 1. The left-hand arrow points to a cell containing a large blue chromosome labeled upper case A and a small blue chromosome containing uppercase B. The right-hand arrow points to a cell containing a large red chromosome containing lowercase a and a small red chromosome containing lowercase b. Two arrows labeled meiosis Roman numeral 2 point down from each of these cells. The left- and right-hand arrows from the left-hand cell both indicate cells labeled uppercase A uppercase B with one large blue chromosome labeled uppercase a and one small blue chromosome labeled uppercase B. The right-hand arrow points to a cell containing a large red chromosome labeled lowercase A and a small red chromosome containing lowercase a. The left- and right-hand arrows from the left-hand cell both indicate cells labeled lowercase a lowercase b with one large red chromosome labeled lowercase a and one small red chromosome labeled lowercase a. The second arrow from the cell at the top center points to a similar cell with two arrows extending down labeled meiosis Roman numeral 1. The left-hand arrow points to a cell containing a large blue chromosome containing uppercase a and a small red chromosome containing lowercase b. The right-hand arrow points to a cell containing a large red chromosome containing lowercase A and a small blue chromosome containing uppercase b. Two arrows labeled meiosis Roman numeral 2 point down from each of these cells. The left- and right-hand arrows from the left-hand cell both indicate cells labeled uppercase A lowercase b with one large blue chromosome labeled uppercase A and one small red chromosome labeled lowercase B. The left- and right-hand arrows from the right-hand cell both indicate cells labeled lowercase A uppercase b with one large red chromosome labeled lowercase A and one small blue chromosome labeled uppercase B. Text below reads, eight possible haploid gametes or spores.">
            <a:extLst>
              <a:ext uri="{FF2B5EF4-FFF2-40B4-BE49-F238E27FC236}">
                <a16:creationId xmlns:a16="http://schemas.microsoft.com/office/drawing/2014/main" id="{B9F33825-6A46-E843-A625-069B32F28196}"/>
              </a:ext>
            </a:extLst>
          </p:cNvPr>
          <p:cNvPicPr>
            <a:picLocks noChangeAspect="1"/>
          </p:cNvPicPr>
          <p:nvPr/>
        </p:nvPicPr>
        <p:blipFill>
          <a:blip r:embed="rId3"/>
          <a:stretch>
            <a:fillRect/>
          </a:stretch>
        </p:blipFill>
        <p:spPr>
          <a:xfrm>
            <a:off x="114300" y="1905000"/>
            <a:ext cx="8915400" cy="3797300"/>
          </a:xfrm>
          <a:prstGeom prst="rect">
            <a:avLst/>
          </a:prstGeom>
        </p:spPr>
      </p:pic>
    </p:spTree>
    <p:extLst>
      <p:ext uri="{BB962C8B-B14F-4D97-AF65-F5344CB8AC3E}">
        <p14:creationId xmlns:p14="http://schemas.microsoft.com/office/powerpoint/2010/main" val="267985596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7EEFB19D-D26A-4DD6-8EFE-6AEA3D8D677D}"/>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46D1B83-F902-4490-9AE4-8A5E6F24975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(7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fidelity of genome maintenance and transmission is not perfect. </a:t>
            </a:r>
            <a:r>
              <a:rPr lang="en-US" sz="2400" dirty="0">
                <a:latin typeface="Arial" panose="020B0604020202020204" pitchFamily="34" charset="0"/>
                <a:cs typeface="Arial" panose="020B0604020202020204" pitchFamily="34" charset="0"/>
              </a:rPr>
              <a:t>DNA damage happens, often by spontaneous processes. DNA replication and repair deal with the vast majority of DNA lesions, providing a high degree of genetic fidelity and stability. The few DNA damage events that slip through uncorrected provide fuel for evolution. </a:t>
            </a:r>
          </a:p>
          <a:p>
            <a:pPr>
              <a:buNone/>
            </a:pPr>
            <a:r>
              <a:rPr lang="en-US" dirty="0"/>
              <a:t> </a:t>
            </a:r>
            <a:endParaRPr lang="en-US" sz="2400" dirty="0"/>
          </a:p>
          <a:p>
            <a:pPr>
              <a:buNone/>
            </a:pPr>
            <a:endParaRPr lang="en-US" sz="2400" dirty="0">
              <a:effectLst/>
            </a:endParaRPr>
          </a:p>
        </p:txBody>
      </p:sp>
    </p:spTree>
    <p:extLst>
      <p:ext uri="{BB962C8B-B14F-4D97-AF65-F5344CB8AC3E}">
        <p14:creationId xmlns:p14="http://schemas.microsoft.com/office/powerpoint/2010/main" val="35438961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128F-D09C-4E92-A6CB-203535FB1F9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Functions of Homologous Recombination in Eukaryotes</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266700" y="1676400"/>
            <a:ext cx="86106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homologous recombination:</a:t>
            </a:r>
          </a:p>
          <a:p>
            <a:pPr lvl="1"/>
            <a:r>
              <a:rPr lang="en-US" sz="2400" dirty="0">
                <a:latin typeface="Arial" panose="020B0604020202020204" pitchFamily="34" charset="0"/>
                <a:cs typeface="Arial" panose="020B0604020202020204" pitchFamily="34" charset="0"/>
              </a:rPr>
              <a:t>contributes to the repair of several types of DNA damage</a:t>
            </a:r>
          </a:p>
          <a:p>
            <a:pPr lvl="1"/>
            <a:r>
              <a:rPr lang="en-US" sz="2400" dirty="0">
                <a:latin typeface="Arial" panose="020B0604020202020204" pitchFamily="34" charset="0"/>
                <a:cs typeface="Arial" panose="020B0604020202020204" pitchFamily="34" charset="0"/>
              </a:rPr>
              <a:t>provides a transient physical link between chromatids that promotes the orderly segregation of chromosomes at the first meiotic cell division</a:t>
            </a:r>
          </a:p>
          <a:p>
            <a:pPr lvl="1"/>
            <a:r>
              <a:rPr lang="en-US" sz="2400" dirty="0">
                <a:latin typeface="Arial" panose="020B0604020202020204" pitchFamily="34" charset="0"/>
                <a:cs typeface="Arial" panose="020B0604020202020204" pitchFamily="34" charset="0"/>
              </a:rPr>
              <a:t>enhances genetic diversity in a population</a:t>
            </a:r>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49270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1BA25-E30D-468D-97EA-350756E05848}"/>
              </a:ext>
            </a:extLst>
          </p:cNvPr>
          <p:cNvSpPr>
            <a:spLocks noGrp="1"/>
          </p:cNvSpPr>
          <p:nvPr>
            <p:ph type="title"/>
          </p:nvPr>
        </p:nvSpPr>
        <p:spPr/>
        <p:txBody>
          <a:bodyPr/>
          <a:lstStyle/>
          <a:p>
            <a:r>
              <a:rPr lang="en-US" sz="3400" dirty="0">
                <a:solidFill>
                  <a:srgbClr val="4E4CB4"/>
                </a:solidFill>
                <a:latin typeface="Arial" panose="020B0604020202020204" pitchFamily="34" charset="0"/>
                <a:cs typeface="Arial" panose="020B0604020202020204" pitchFamily="34" charset="0"/>
              </a:rPr>
              <a:t>Some Double-Strand Breaks Are Repaired by Nonhomologous End Joining</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9304054B-00FB-4847-A94D-0E4BB7B00962}"/>
              </a:ext>
            </a:extLst>
          </p:cNvPr>
          <p:cNvSpPr txBox="1">
            <a:spLocks noChangeArrowheads="1"/>
          </p:cNvSpPr>
          <p:nvPr/>
        </p:nvSpPr>
        <p:spPr bwMode="auto">
          <a:xfrm>
            <a:off x="266700" y="1676400"/>
            <a:ext cx="86106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nonhomologous end joining (NHEJ) </a:t>
            </a:r>
            <a:r>
              <a:rPr lang="en-US" sz="2400" dirty="0">
                <a:latin typeface="Arial" panose="020B0604020202020204" pitchFamily="34" charset="0"/>
                <a:cs typeface="Arial" panose="020B0604020202020204" pitchFamily="34" charset="0"/>
              </a:rPr>
              <a:t>= process by which broken chromosome ends are processed and ligated back together </a:t>
            </a:r>
          </a:p>
          <a:p>
            <a:pPr lvl="1"/>
            <a:r>
              <a:rPr lang="en-US" sz="2400" dirty="0">
                <a:latin typeface="Arial" panose="020B0604020202020204" pitchFamily="34" charset="0"/>
                <a:cs typeface="Arial" panose="020B0604020202020204" pitchFamily="34" charset="0"/>
              </a:rPr>
              <a:t>occurs when recombinational DNA repair is not feasible because replication is not occurring and sister chromatids are not present</a:t>
            </a:r>
          </a:p>
          <a:p>
            <a:pPr lvl="1"/>
            <a:r>
              <a:rPr lang="en-US" sz="2400" dirty="0">
                <a:latin typeface="Arial" panose="020B0604020202020204" pitchFamily="34" charset="0"/>
                <a:cs typeface="Arial" panose="020B0604020202020204" pitchFamily="34" charset="0"/>
              </a:rPr>
              <a:t>mutagenic process </a:t>
            </a:r>
          </a:p>
          <a:p>
            <a:pPr lvl="1"/>
            <a:r>
              <a:rPr lang="en-US" sz="2400" dirty="0">
                <a:latin typeface="Arial" panose="020B0604020202020204" pitchFamily="34" charset="0"/>
                <a:cs typeface="Arial" panose="020B0604020202020204" pitchFamily="34" charset="0"/>
              </a:rPr>
              <a:t>does not randomly join ends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057147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F9B1-31BA-41FD-B3DB-A3B66D8C650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Nonhomologous End Joining</a:t>
            </a:r>
            <a:endParaRPr lang="en-AU" dirty="0"/>
          </a:p>
        </p:txBody>
      </p:sp>
      <p:sp>
        <p:nvSpPr>
          <p:cNvPr id="4" name="Google Shape;390;g847cf01710_0_68">
            <a:extLst>
              <a:ext uri="{FF2B5EF4-FFF2-40B4-BE49-F238E27FC236}">
                <a16:creationId xmlns:a16="http://schemas.microsoft.com/office/drawing/2014/main" id="{2072074A-365E-D044-9F24-6677139E39A3}"/>
              </a:ext>
            </a:extLst>
          </p:cNvPr>
          <p:cNvSpPr txBox="1">
            <a:spLocks noChangeArrowheads="1"/>
          </p:cNvSpPr>
          <p:nvPr/>
        </p:nvSpPr>
        <p:spPr bwMode="auto">
          <a:xfrm>
            <a:off x="266700" y="1676400"/>
            <a:ext cx="8610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Ku70-Ku80 complex binds the DNA ends, followed by a complex including DNA-</a:t>
            </a:r>
            <a:r>
              <a:rPr lang="en-US" sz="2400" dirty="0" err="1">
                <a:latin typeface="Arial" panose="020B0604020202020204" pitchFamily="34" charset="0"/>
                <a:cs typeface="Arial" panose="020B0604020202020204" pitchFamily="34" charset="0"/>
              </a:rPr>
              <a:t>PKcs</a:t>
            </a:r>
            <a:r>
              <a:rPr lang="en-US" sz="2400" dirty="0">
                <a:latin typeface="Arial" panose="020B0604020202020204" pitchFamily="34" charset="0"/>
                <a:cs typeface="Arial" panose="020B0604020202020204" pitchFamily="34" charset="0"/>
              </a:rPr>
              <a:t> (kinase) and Artemis (nuclease)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remaining steps: </a:t>
            </a:r>
          </a:p>
          <a:p>
            <a:pPr lvl="1"/>
            <a:r>
              <a:rPr lang="en-US" sz="2400" dirty="0">
                <a:latin typeface="Arial" panose="020B0604020202020204" pitchFamily="34" charset="0"/>
                <a:cs typeface="Arial" panose="020B0604020202020204" pitchFamily="34" charset="0"/>
              </a:rPr>
              <a:t>the broken DNA ends are synapsed</a:t>
            </a:r>
          </a:p>
          <a:p>
            <a:pPr lvl="1"/>
            <a:r>
              <a:rPr lang="en-US" sz="2400" dirty="0">
                <a:latin typeface="Arial" panose="020B0604020202020204" pitchFamily="34" charset="0"/>
                <a:cs typeface="Arial" panose="020B0604020202020204" pitchFamily="34" charset="0"/>
              </a:rPr>
              <a:t>Artemis (after phosphorylation by DNA-</a:t>
            </a:r>
            <a:r>
              <a:rPr lang="en-US" sz="2400" dirty="0" err="1">
                <a:latin typeface="Arial" panose="020B0604020202020204" pitchFamily="34" charset="0"/>
                <a:cs typeface="Arial" panose="020B0604020202020204" pitchFamily="34" charset="0"/>
              </a:rPr>
              <a:t>PKcs</a:t>
            </a:r>
            <a:r>
              <a:rPr lang="en-US" sz="2400" dirty="0">
                <a:latin typeface="Arial" panose="020B0604020202020204" pitchFamily="34" charset="0"/>
                <a:cs typeface="Arial" panose="020B0604020202020204" pitchFamily="34" charset="0"/>
              </a:rPr>
              <a:t>) removes single-strand extensions or hairpins</a:t>
            </a:r>
          </a:p>
          <a:p>
            <a:pPr lvl="1"/>
            <a:r>
              <a:rPr lang="en-US" sz="2400" dirty="0">
                <a:latin typeface="Arial" panose="020B0604020202020204" pitchFamily="34" charset="0"/>
                <a:cs typeface="Arial" panose="020B0604020202020204" pitchFamily="34" charset="0"/>
              </a:rPr>
              <a:t>DNA ends are separated by a helicase</a:t>
            </a:r>
          </a:p>
          <a:p>
            <a:pPr lvl="1"/>
            <a:r>
              <a:rPr lang="en-US" sz="2400" dirty="0">
                <a:latin typeface="Arial" panose="020B0604020202020204" pitchFamily="34" charset="0"/>
                <a:cs typeface="Arial" panose="020B0604020202020204" pitchFamily="34" charset="0"/>
              </a:rPr>
              <a:t>strands from the two different ends are annealed</a:t>
            </a:r>
          </a:p>
          <a:p>
            <a:endParaRPr lang="en-US" sz="2400" dirty="0">
              <a:latin typeface="Arial" panose="020B0604020202020204" pitchFamily="34" charset="0"/>
              <a:cs typeface="Arial" panose="020B0604020202020204" pitchFamily="34" charset="0"/>
            </a:endParaRPr>
          </a:p>
          <a:p>
            <a:endParaRPr lang="en-US" altLang="en-US" sz="2400" dirty="0"/>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18570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BD3D7-5D5A-40DD-8A87-CF8A158E7B4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Process of NHEJ</a:t>
            </a:r>
            <a:endParaRPr lang="en-AU" dirty="0"/>
          </a:p>
        </p:txBody>
      </p:sp>
      <p:pic>
        <p:nvPicPr>
          <p:cNvPr id="3" name="Picture 2" descr="A blue horizontal double-stranded piece of D N A has a break in the center labeled double-strand break. An arrow points down accompanied by a curved line showing the addition of a ring-shaped structure darker on the back half than on the front half and labeled K u 70 – K u 80. This yields a similar piece of broken D N A with a ring on each of the broken ends. The left-hand piece has a ring on its right side and the right-hand piece has a ring on its right side. An arrow points down accompanied by a curved line showing the addition of D N A – P K c s and Artemis. This is a purple comma-shaped structure with a green tip. This yields a similar product in which there is a purple comma-shaped structure behind each ring with the green portion behind the bottom of the ring. These purple structures are bent so that the top halves come together above the D N A. An arrow points down accompanied by text reading, widening of double-strand break. This shows a similar figure in which the purple structures have bent and the sides of the D N A molecules have moved farther apart. Continued.">
            <a:extLst>
              <a:ext uri="{FF2B5EF4-FFF2-40B4-BE49-F238E27FC236}">
                <a16:creationId xmlns:a16="http://schemas.microsoft.com/office/drawing/2014/main" id="{05900E1D-59FE-FF40-91F0-A2894BA41857}"/>
              </a:ext>
            </a:extLst>
          </p:cNvPr>
          <p:cNvPicPr>
            <a:picLocks noChangeAspect="1"/>
          </p:cNvPicPr>
          <p:nvPr/>
        </p:nvPicPr>
        <p:blipFill>
          <a:blip r:embed="rId3"/>
          <a:stretch>
            <a:fillRect/>
          </a:stretch>
        </p:blipFill>
        <p:spPr>
          <a:xfrm>
            <a:off x="915175" y="1295400"/>
            <a:ext cx="2976314" cy="5067779"/>
          </a:xfrm>
          <a:prstGeom prst="rect">
            <a:avLst/>
          </a:prstGeom>
        </p:spPr>
      </p:pic>
      <p:pic>
        <p:nvPicPr>
          <p:cNvPr id="8" name="Picture 7" descr="An arrow points down labeled annealing. This yields a product in which the D N A strands have moved into the opening. The top left blue strand has moved through the ring almost halfway across the opening. The top right blue strand has moved through the ring and bent upward. The lower right blue strand has extended over halfway across the opening, so that it extends beneath the upper left blue strand above. An arrow points down accompanied by a curved line showing the addition of a gray oval labeled D N A ligase Roman numeral 4. X L F and X R C C 4 are shown to the left with an arrow pointing to blue highlighted D N A ligase Roman numeral 4. X K F is shown as a light orange strand and a dark orange strand twisted together so that the ends extend out to left and right and there is a long, somewhat oval piece above. X R C C 4 is similar but purple. This yields a structure in which gray ovals are next to the openings in the circles around the broken D N A with X R C C R present at the top of each circle and X L F present at the bottom of each circle. A red piece of D N A extends left from the end of the upper right-hand piece and a similar red piece extends right from the end of the lower left-hand piece. An arrow labeled ligation points down to show that this produces a blue double stranded D N A molecule with a small red piece in each strand. The red piece in the top strand is slightly to the right of the red piece in the bottom strand.">
            <a:extLst>
              <a:ext uri="{FF2B5EF4-FFF2-40B4-BE49-F238E27FC236}">
                <a16:creationId xmlns:a16="http://schemas.microsoft.com/office/drawing/2014/main" id="{5DF69724-44DB-3240-B379-345050820983}"/>
              </a:ext>
            </a:extLst>
          </p:cNvPr>
          <p:cNvPicPr>
            <a:picLocks noChangeAspect="1"/>
          </p:cNvPicPr>
          <p:nvPr/>
        </p:nvPicPr>
        <p:blipFill>
          <a:blip r:embed="rId4"/>
          <a:stretch>
            <a:fillRect/>
          </a:stretch>
        </p:blipFill>
        <p:spPr>
          <a:xfrm>
            <a:off x="4585088" y="1295400"/>
            <a:ext cx="3643737" cy="5067779"/>
          </a:xfrm>
          <a:prstGeom prst="rect">
            <a:avLst/>
          </a:prstGeom>
        </p:spPr>
      </p:pic>
    </p:spTree>
    <p:extLst>
      <p:ext uri="{BB962C8B-B14F-4D97-AF65-F5344CB8AC3E}">
        <p14:creationId xmlns:p14="http://schemas.microsoft.com/office/powerpoint/2010/main" val="242410868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EB8A8-F083-455F-89B3-1AEEE8063DFE}"/>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Site-Specific Recombination Results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in Precise DNA Rearrangements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9304054B-00FB-4847-A94D-0E4BB7B00962}"/>
              </a:ext>
            </a:extLst>
          </p:cNvPr>
          <p:cNvSpPr txBox="1">
            <a:spLocks noChangeArrowheads="1"/>
          </p:cNvSpPr>
          <p:nvPr/>
        </p:nvSpPr>
        <p:spPr bwMode="auto">
          <a:xfrm>
            <a:off x="266700" y="1828800"/>
            <a:ext cx="34671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site-specific recombination </a:t>
            </a:r>
            <a:r>
              <a:rPr lang="en-US" sz="2400" i="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involves genetic exchanges only at specific sequences </a:t>
            </a:r>
          </a:p>
          <a:p>
            <a:pPr lvl="1"/>
            <a:r>
              <a:rPr lang="en-US" sz="2400" dirty="0">
                <a:latin typeface="Arial" panose="020B0604020202020204" pitchFamily="34" charset="0"/>
                <a:cs typeface="Arial" panose="020B0604020202020204" pitchFamily="34" charset="0"/>
              </a:rPr>
              <a:t>uses recombinase enzymes with Tyr or Ser residues in the active site </a:t>
            </a:r>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0800" indent="0">
              <a:buNone/>
            </a:pPr>
            <a:endParaRPr 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pic>
        <p:nvPicPr>
          <p:cNvPr id="4" name="Picture 3" descr="Part b shows a surface contour illustration with roughly spherical white pieces at the upper left and lower right and roughly spherical gray pieces to the lower left and upper right. A blue piece begins at the upper left of the upper white piece, runs down to just above the opening between the pieces where it is open, and then runs up to end at the upper right in the dark gray piece. A red piece of D N A begins at the lower left, runs up to the central open area where it connects with the blue strands above, then bends down to the lower right.">
            <a:extLst>
              <a:ext uri="{FF2B5EF4-FFF2-40B4-BE49-F238E27FC236}">
                <a16:creationId xmlns:a16="http://schemas.microsoft.com/office/drawing/2014/main" id="{3F3DA597-CCCF-AF42-9BE2-C374E334C2CF}"/>
              </a:ext>
            </a:extLst>
          </p:cNvPr>
          <p:cNvPicPr>
            <a:picLocks noChangeAspect="1"/>
          </p:cNvPicPr>
          <p:nvPr/>
        </p:nvPicPr>
        <p:blipFill>
          <a:blip r:embed="rId3"/>
          <a:stretch>
            <a:fillRect/>
          </a:stretch>
        </p:blipFill>
        <p:spPr>
          <a:xfrm>
            <a:off x="4425550" y="2057400"/>
            <a:ext cx="3996971" cy="3825876"/>
          </a:xfrm>
          <a:prstGeom prst="rect">
            <a:avLst/>
          </a:prstGeom>
        </p:spPr>
      </p:pic>
    </p:spTree>
    <p:extLst>
      <p:ext uri="{BB962C8B-B14F-4D97-AF65-F5344CB8AC3E}">
        <p14:creationId xmlns:p14="http://schemas.microsoft.com/office/powerpoint/2010/main" val="317950991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CFE9-225C-449C-B62A-09CB676A9D3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Site-Specific Recombination with Tyr Recombinase Enzymes</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152400" y="1516062"/>
            <a:ext cx="47625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recombinase is covalently linked to the DNA at the cleavage site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cleaved DNAs are rejoined to form a Holliday intermediate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exchange is reciprocal and precise</a:t>
            </a:r>
          </a:p>
          <a:p>
            <a:endParaRPr lang="en-US" altLang="en-US" sz="2400" dirty="0"/>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Part a shows a site-specific recombination reaction by showing a series of reactions.">
            <a:extLst>
              <a:ext uri="{FF2B5EF4-FFF2-40B4-BE49-F238E27FC236}">
                <a16:creationId xmlns:a16="http://schemas.microsoft.com/office/drawing/2014/main" id="{B39CB229-288F-124A-BB13-EE99D93DA30C}"/>
              </a:ext>
            </a:extLst>
          </p:cNvPr>
          <p:cNvPicPr>
            <a:picLocks noChangeAspect="1"/>
          </p:cNvPicPr>
          <p:nvPr/>
        </p:nvPicPr>
        <p:blipFill>
          <a:blip r:embed="rId3"/>
          <a:stretch>
            <a:fillRect/>
          </a:stretch>
        </p:blipFill>
        <p:spPr>
          <a:xfrm>
            <a:off x="5519643" y="1516061"/>
            <a:ext cx="3147909" cy="5217077"/>
          </a:xfrm>
          <a:prstGeom prst="rect">
            <a:avLst/>
          </a:prstGeom>
        </p:spPr>
      </p:pic>
    </p:spTree>
    <p:extLst>
      <p:ext uri="{BB962C8B-B14F-4D97-AF65-F5344CB8AC3E}">
        <p14:creationId xmlns:p14="http://schemas.microsoft.com/office/powerpoint/2010/main" val="1115166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59B21-D623-4305-B5CC-7179D325EAC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Replication Loops Always Initiate at an Origin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68646" y="1676400"/>
            <a:ext cx="4584354"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denaturation mapping </a:t>
            </a:r>
            <a:r>
              <a:rPr lang="en-US" sz="2400" dirty="0">
                <a:latin typeface="Arial" panose="020B0604020202020204" pitchFamily="34" charset="0"/>
                <a:cs typeface="Arial" panose="020B0604020202020204" pitchFamily="34" charset="0"/>
              </a:rPr>
              <a:t>= selective denaturing of sequences unusually rich in A=T base pairs to provide landmarks along the DNA molecule</a:t>
            </a:r>
          </a:p>
          <a:p>
            <a:pPr lvl="1"/>
            <a:r>
              <a:rPr lang="en-US" sz="2400" dirty="0">
                <a:latin typeface="Arial" panose="020B0604020202020204" pitchFamily="34" charset="0"/>
                <a:cs typeface="Arial" panose="020B0604020202020204" pitchFamily="34" charset="0"/>
              </a:rPr>
              <a:t>generates a reproducible pattern of single-strand bubbles</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origin</a:t>
            </a:r>
            <a:r>
              <a:rPr lang="en-US" sz="2400" dirty="0">
                <a:latin typeface="Arial" panose="020B0604020202020204" pitchFamily="34" charset="0"/>
                <a:cs typeface="Arial" panose="020B0604020202020204" pitchFamily="34" charset="0"/>
              </a:rPr>
              <a:t> = location where replication loops are initiated </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micrograph of a D N A strand highlights multiple replication loops.">
            <a:extLst>
              <a:ext uri="{FF2B5EF4-FFF2-40B4-BE49-F238E27FC236}">
                <a16:creationId xmlns:a16="http://schemas.microsoft.com/office/drawing/2014/main" id="{DA0BC51E-D700-2249-AAB5-5B44F0242C24}"/>
              </a:ext>
            </a:extLst>
          </p:cNvPr>
          <p:cNvPicPr>
            <a:picLocks noChangeAspect="1"/>
          </p:cNvPicPr>
          <p:nvPr/>
        </p:nvPicPr>
        <p:blipFill>
          <a:blip r:embed="rId3"/>
          <a:stretch>
            <a:fillRect/>
          </a:stretch>
        </p:blipFill>
        <p:spPr>
          <a:xfrm>
            <a:off x="4953000" y="2289048"/>
            <a:ext cx="3996853" cy="2895600"/>
          </a:xfrm>
          <a:prstGeom prst="rect">
            <a:avLst/>
          </a:prstGeom>
        </p:spPr>
      </p:pic>
    </p:spTree>
    <p:extLst>
      <p:ext uri="{BB962C8B-B14F-4D97-AF65-F5344CB8AC3E}">
        <p14:creationId xmlns:p14="http://schemas.microsoft.com/office/powerpoint/2010/main" val="176287938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2DE39-A31E-4D39-9E7D-0AAF0DD8D79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Site-Specific Recombination with Ser Recombinase Enzymes</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228600" y="1676400"/>
            <a:ext cx="86868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both strands of each recombination site are cut concurrently and rejoined to new partners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no Holliday intermediate is formed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exchange is reciprocal and precise</a:t>
            </a:r>
          </a:p>
          <a:p>
            <a:endParaRPr lang="en-US" altLang="en-US" sz="2400" dirty="0"/>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959160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84F58-C543-493F-848A-E14DE8478F8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Potential Outcomes of Site-Specific Recombination</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228600" y="1676400"/>
            <a:ext cx="8686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inversion occurs if two sites are on the same DNA molecule and the recombination sites have the opposite orientation</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deletion occurs if two sites are on the same DNA molecule and the recombination sites have the same orientation</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intermolecular recombination occurs if recombination sites are on different DNAs</a:t>
            </a:r>
          </a:p>
          <a:p>
            <a:pPr marL="533400" lvl="1" indent="0">
              <a:buNone/>
            </a:pP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insertion occurs if one or both DNAs are circular</a:t>
            </a:r>
          </a:p>
          <a:p>
            <a:endParaRPr lang="en-US" dirty="0"/>
          </a:p>
          <a:p>
            <a:endParaRPr lang="en-US" sz="2400" dirty="0"/>
          </a:p>
          <a:p>
            <a:endParaRPr lang="en-US" sz="2400" dirty="0"/>
          </a:p>
          <a:p>
            <a:pPr marL="50800" indent="0">
              <a:buNone/>
            </a:pPr>
            <a:endParaRPr lang="en-US" altLang="en-US" sz="2400" dirty="0"/>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290863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6FD8F-E272-46FB-83C7-A7AD0BFEC2E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Effects of Site-Specific Recombination</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228600" y="1676401"/>
            <a:ext cx="8686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outcome depends on the location and orientation of the recombination sites in a dsDNA molecule</a:t>
            </a:r>
          </a:p>
          <a:p>
            <a:pPr marL="50800" indent="0">
              <a:buNone/>
            </a:pPr>
            <a:endParaRPr lang="en-US" altLang="en-US" sz="2400" dirty="0"/>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two-part figure shows the effects of site-specific recombination with part a showing recombination sites with opposite orientation and part b showing recombination sites with the same orientation.">
            <a:extLst>
              <a:ext uri="{FF2B5EF4-FFF2-40B4-BE49-F238E27FC236}">
                <a16:creationId xmlns:a16="http://schemas.microsoft.com/office/drawing/2014/main" id="{95B64D9F-78E4-0747-8C39-53C94DA3F93E}"/>
              </a:ext>
            </a:extLst>
          </p:cNvPr>
          <p:cNvPicPr>
            <a:picLocks noChangeAspect="1"/>
          </p:cNvPicPr>
          <p:nvPr/>
        </p:nvPicPr>
        <p:blipFill>
          <a:blip r:embed="rId3"/>
          <a:stretch>
            <a:fillRect/>
          </a:stretch>
        </p:blipFill>
        <p:spPr>
          <a:xfrm>
            <a:off x="812800" y="2819400"/>
            <a:ext cx="7518400" cy="3502891"/>
          </a:xfrm>
          <a:prstGeom prst="rect">
            <a:avLst/>
          </a:prstGeom>
        </p:spPr>
      </p:pic>
    </p:spTree>
    <p:extLst>
      <p:ext uri="{BB962C8B-B14F-4D97-AF65-F5344CB8AC3E}">
        <p14:creationId xmlns:p14="http://schemas.microsoft.com/office/powerpoint/2010/main" val="301984033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5AE3A270-19A8-44D4-B553-398BE3E985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2600" y="411895"/>
            <a:ext cx="944962" cy="701101"/>
          </a:xfrm>
          <a:prstGeom prst="rect">
            <a:avLst/>
          </a:prstGeom>
        </p:spPr>
      </p:pic>
      <p:sp>
        <p:nvSpPr>
          <p:cNvPr id="2" name="Title 1">
            <a:extLst>
              <a:ext uri="{FF2B5EF4-FFF2-40B4-BE49-F238E27FC236}">
                <a16:creationId xmlns:a16="http://schemas.microsoft.com/office/drawing/2014/main" id="{A70ADA7A-FAA1-4C25-BAA9-E7784FF0CBE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(5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considered separately, the processes of replication, repair, and recombination of DNA are not distinct. </a:t>
            </a:r>
            <a:r>
              <a:rPr lang="en-US" sz="2400" dirty="0">
                <a:latin typeface="Arial" panose="020B0604020202020204" pitchFamily="34" charset="0"/>
                <a:cs typeface="Arial" panose="020B0604020202020204" pitchFamily="34" charset="0"/>
              </a:rPr>
              <a:t>These processes are highly integrated in cells, and they are required for proper genome maintenance. </a:t>
            </a:r>
          </a:p>
          <a:p>
            <a:endParaRPr lang="en-US" sz="2400" dirty="0"/>
          </a:p>
          <a:p>
            <a:endParaRPr lang="en-US" sz="2400" dirty="0"/>
          </a:p>
        </p:txBody>
      </p:sp>
    </p:spTree>
    <p:extLst>
      <p:ext uri="{BB962C8B-B14F-4D97-AF65-F5344CB8AC3E}">
        <p14:creationId xmlns:p14="http://schemas.microsoft.com/office/powerpoint/2010/main" val="23225582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4A57E-0681-4483-9C14-10837AD1781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n-US" dirty="0" err="1">
                <a:solidFill>
                  <a:schemeClr val="tx1"/>
                </a:solidFill>
                <a:latin typeface="Arial" panose="020B0604020202020204" pitchFamily="34" charset="0"/>
                <a:cs typeface="Arial" panose="020B0604020202020204" pitchFamily="34" charset="0"/>
              </a:rPr>
              <a:t>XerCD</a:t>
            </a:r>
            <a:r>
              <a:rPr lang="en-US" dirty="0">
                <a:solidFill>
                  <a:schemeClr val="tx1"/>
                </a:solidFill>
                <a:latin typeface="Arial" panose="020B0604020202020204" pitchFamily="34" charset="0"/>
                <a:cs typeface="Arial" panose="020B0604020202020204" pitchFamily="34" charset="0"/>
              </a:rPr>
              <a:t> System</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228600" y="1516062"/>
            <a:ext cx="4884907" cy="496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resolution of a Holliday intermediate can generate a contiguous dimeric chromosome</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XerCD</a:t>
            </a:r>
            <a:r>
              <a:rPr lang="en-US" sz="2400" dirty="0">
                <a:latin typeface="Arial" panose="020B0604020202020204" pitchFamily="34" charset="0"/>
                <a:cs typeface="Arial" panose="020B0604020202020204" pitchFamily="34" charset="0"/>
              </a:rPr>
              <a:t> = a specialized site-specific recombinase in </a:t>
            </a:r>
            <a:r>
              <a:rPr lang="en-US" sz="2400" i="1" dirty="0">
                <a:latin typeface="Arial" panose="020B0604020202020204" pitchFamily="34" charset="0"/>
                <a:cs typeface="Arial" panose="020B0604020202020204" pitchFamily="34" charset="0"/>
              </a:rPr>
              <a:t>E. coli</a:t>
            </a:r>
          </a:p>
          <a:p>
            <a:pPr lvl="1"/>
            <a:r>
              <a:rPr lang="en-US" sz="2400" dirty="0">
                <a:latin typeface="Arial" panose="020B0604020202020204" pitchFamily="34" charset="0"/>
                <a:cs typeface="Arial" panose="020B0604020202020204" pitchFamily="34" charset="0"/>
              </a:rPr>
              <a:t>converts the dimer to monomers</a:t>
            </a:r>
          </a:p>
          <a:p>
            <a:pPr lvl="1"/>
            <a:r>
              <a:rPr lang="en-US" sz="2400" dirty="0">
                <a:latin typeface="Arial" panose="020B0604020202020204" pitchFamily="34" charset="0"/>
                <a:cs typeface="Arial" panose="020B0604020202020204" pitchFamily="34" charset="0"/>
              </a:rPr>
              <a:t>allows chromosome segregation and cell division to proceed</a:t>
            </a:r>
          </a:p>
          <a:p>
            <a:pPr marL="50800" indent="0">
              <a:buNone/>
            </a:pPr>
            <a:endParaRPr lang="en-US" altLang="en-US" sz="2400" dirty="0"/>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A double-stranded piece of D N A forms an oval at the right with forks at the upper left and near the bottom center. The upper left fork has two small arrows pointing from the fork to te left, but most of the strands lining the fork are continuous. The fork at the bottom center has a top strand that bends to the lower left to cross a strand from the upper right, creating an “X” shape with red arrows pointing to it from above and below. Text reads, fork undergoing recombinational D N A repair. An arrow points down to show that the open region tot eh right of the “X” now has Okazaki fragments across the top and a continuous stand across the bottom. An arrow labeled termination of replication points downward. This yields a dimeric genome, shown as a double stranded outer oval and a double stranded inner oval with an “X” at the bottom center connecting them. An arrow points down accompanied by text reading, resolution to monomers by X e r C D system. This yields two separate double stranded ovals.">
            <a:extLst>
              <a:ext uri="{FF2B5EF4-FFF2-40B4-BE49-F238E27FC236}">
                <a16:creationId xmlns:a16="http://schemas.microsoft.com/office/drawing/2014/main" id="{08071A6F-BA3D-F941-A501-0D697D459B25}"/>
              </a:ext>
            </a:extLst>
          </p:cNvPr>
          <p:cNvPicPr>
            <a:picLocks noChangeAspect="1"/>
          </p:cNvPicPr>
          <p:nvPr/>
        </p:nvPicPr>
        <p:blipFill>
          <a:blip r:embed="rId3"/>
          <a:stretch>
            <a:fillRect/>
          </a:stretch>
        </p:blipFill>
        <p:spPr>
          <a:xfrm>
            <a:off x="5113507" y="1295400"/>
            <a:ext cx="3801893" cy="5105400"/>
          </a:xfrm>
          <a:prstGeom prst="rect">
            <a:avLst/>
          </a:prstGeom>
        </p:spPr>
      </p:pic>
    </p:spTree>
    <p:extLst>
      <p:ext uri="{BB962C8B-B14F-4D97-AF65-F5344CB8AC3E}">
        <p14:creationId xmlns:p14="http://schemas.microsoft.com/office/powerpoint/2010/main" val="14762738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DC91F-5915-4B8E-A35C-E419EF53CE78}"/>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Transposable Genetic Elements Move from One Location to Another</a:t>
            </a:r>
            <a:endParaRPr lang="en-AU" dirty="0">
              <a:solidFill>
                <a:srgbClr val="4E4CB4"/>
              </a:solidFill>
            </a:endParaRPr>
          </a:p>
        </p:txBody>
      </p:sp>
      <p:sp>
        <p:nvSpPr>
          <p:cNvPr id="5" name="Google Shape;390;g847cf01710_0_68">
            <a:extLst>
              <a:ext uri="{FF2B5EF4-FFF2-40B4-BE49-F238E27FC236}">
                <a16:creationId xmlns:a16="http://schemas.microsoft.com/office/drawing/2014/main" id="{9304054B-00FB-4847-A94D-0E4BB7B00962}"/>
              </a:ext>
            </a:extLst>
          </p:cNvPr>
          <p:cNvSpPr txBox="1">
            <a:spLocks noChangeArrowheads="1"/>
          </p:cNvSpPr>
          <p:nvPr/>
        </p:nvSpPr>
        <p:spPr bwMode="auto">
          <a:xfrm>
            <a:off x="285750" y="1752600"/>
            <a:ext cx="85725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transposons</a:t>
            </a:r>
            <a:r>
              <a:rPr lang="en-US" sz="2400" dirty="0">
                <a:latin typeface="Arial" panose="020B0604020202020204" pitchFamily="34" charset="0"/>
                <a:cs typeface="Arial" panose="020B0604020202020204" pitchFamily="34" charset="0"/>
              </a:rPr>
              <a:t> = transposable elements that “jump” from one place on a chromosome (the donor site) to another on the same or a different chromosome (the target site)</a:t>
            </a:r>
          </a:p>
          <a:p>
            <a:pPr lvl="1"/>
            <a:r>
              <a:rPr lang="en-US" sz="2400" dirty="0">
                <a:latin typeface="Arial" panose="020B0604020202020204" pitchFamily="34" charset="0"/>
                <a:cs typeface="Arial" panose="020B0604020202020204" pitchFamily="34" charset="0"/>
              </a:rPr>
              <a:t>found in virtually all cells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transposition </a:t>
            </a:r>
            <a:r>
              <a:rPr lang="en-US" sz="2400" dirty="0">
                <a:latin typeface="Arial" panose="020B0604020202020204" pitchFamily="34" charset="0"/>
                <a:cs typeface="Arial" panose="020B0604020202020204" pitchFamily="34" charset="0"/>
              </a:rPr>
              <a:t>= movement of transposons </a:t>
            </a:r>
          </a:p>
          <a:p>
            <a:pPr lvl="1"/>
            <a:r>
              <a:rPr lang="en-US" sz="2400" dirty="0">
                <a:latin typeface="Arial" panose="020B0604020202020204" pitchFamily="34" charset="0"/>
                <a:cs typeface="Arial" panose="020B0604020202020204" pitchFamily="34" charset="0"/>
              </a:rPr>
              <a:t>determined more or less randomly</a:t>
            </a:r>
          </a:p>
          <a:p>
            <a:pPr lvl="1"/>
            <a:r>
              <a:rPr lang="en-US" sz="2400" dirty="0">
                <a:latin typeface="Arial" panose="020B0604020202020204" pitchFamily="34" charset="0"/>
                <a:cs typeface="Arial" panose="020B0604020202020204" pitchFamily="34" charset="0"/>
              </a:rPr>
              <a:t>tightly regulated and infrequent</a:t>
            </a:r>
          </a:p>
          <a:p>
            <a:pPr marL="50800" indent="0">
              <a:buNone/>
            </a:pPr>
            <a:endParaRPr lang="en-US" sz="2400" dirty="0"/>
          </a:p>
          <a:p>
            <a:pPr lvl="1"/>
            <a:endParaRPr 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0800" indent="0">
              <a:buNone/>
            </a:pPr>
            <a:endParaRPr 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898629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567CF-CE28-4690-AE89-D0278149D74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Classes of Transposons</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228600" y="1516062"/>
            <a:ext cx="84582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insertion sequences </a:t>
            </a:r>
            <a:r>
              <a:rPr lang="en-US" sz="2400" dirty="0">
                <a:latin typeface="Arial" panose="020B0604020202020204" pitchFamily="34" charset="0"/>
                <a:cs typeface="Arial" panose="020B0604020202020204" pitchFamily="34" charset="0"/>
              </a:rPr>
              <a:t>(simple transposons) = contain only the sequences required for transposition and the genes for the proteins (transposases) that promote the process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complex transposons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contain 1+ genes in addition to those needed for transposition</a:t>
            </a:r>
          </a:p>
          <a:p>
            <a:pPr lvl="1"/>
            <a:r>
              <a:rPr lang="en-US" sz="2400" dirty="0">
                <a:latin typeface="Arial" panose="020B0604020202020204" pitchFamily="34" charset="0"/>
                <a:cs typeface="Arial" panose="020B0604020202020204" pitchFamily="34" charset="0"/>
              </a:rPr>
              <a:t>example: antibiotic-resistance genes </a:t>
            </a:r>
          </a:p>
          <a:p>
            <a:pPr marL="50800" indent="0">
              <a:buNone/>
            </a:pPr>
            <a:endParaRPr lang="en-US" altLang="en-US" sz="2400" dirty="0"/>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684470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AA46A-F832-4A13-87DC-5F6A9922F67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Insertion of a Transposon</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228600" y="1516062"/>
            <a:ext cx="36576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short repeated sequences at each end of the transposon serve as binding sites for the transposase</a:t>
            </a:r>
          </a:p>
          <a:p>
            <a:pPr lvl="1"/>
            <a:r>
              <a:rPr lang="en-US" sz="2400" dirty="0">
                <a:latin typeface="Arial" panose="020B0604020202020204" pitchFamily="34" charset="0"/>
                <a:cs typeface="Arial" panose="020B0604020202020204" pitchFamily="34" charset="0"/>
              </a:rPr>
              <a:t>become duplicated following transposon insertion</a:t>
            </a:r>
          </a:p>
          <a:p>
            <a:pPr marL="50800" indent="0">
              <a:buNone/>
            </a:pPr>
            <a:endParaRPr lang="en-US" altLang="en-US" sz="2400" dirty="0"/>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Two horizontal bars at the upper left are labeled transposon. They are yellow in the center with small blue ends labeled terminal repeats. To the right, target D N A is shown as two bars that are gray to the left and right with red regions in the center. Text above reads, transposase makes staggered cuts in the target site. A dashed arrow points down along the left side of the top red bar and a similar dashed arrow points up along the right side of the bottom red bar. Text below the red bars reads, target D N A. An arrow points down from both structures, the transposon and the target D N A. Text above reads, the transposon is inserted at the site of the cuts. The top strand has a gray piece, then a break, then a transposon, then a red piece, then a gray piece. The bottom piece has a gray piece, then a red piece beneath the space above, then a transposon, then a space beneath the red piece above, then a gray piece. An arrow points down. Text reads, replication fills in the gaps, duplicating the sequences flanking the transposon. This results in a similar structure in which the open regions are filled by red sequences.">
            <a:extLst>
              <a:ext uri="{FF2B5EF4-FFF2-40B4-BE49-F238E27FC236}">
                <a16:creationId xmlns:a16="http://schemas.microsoft.com/office/drawing/2014/main" id="{EAC07D64-080B-BB40-88F1-19A84DC1B83F}"/>
              </a:ext>
            </a:extLst>
          </p:cNvPr>
          <p:cNvPicPr>
            <a:picLocks noChangeAspect="1"/>
          </p:cNvPicPr>
          <p:nvPr/>
        </p:nvPicPr>
        <p:blipFill>
          <a:blip r:embed="rId3"/>
          <a:stretch>
            <a:fillRect/>
          </a:stretch>
        </p:blipFill>
        <p:spPr>
          <a:xfrm>
            <a:off x="4074870" y="1516062"/>
            <a:ext cx="4840530" cy="4895850"/>
          </a:xfrm>
          <a:prstGeom prst="rect">
            <a:avLst/>
          </a:prstGeom>
        </p:spPr>
      </p:pic>
    </p:spTree>
    <p:extLst>
      <p:ext uri="{BB962C8B-B14F-4D97-AF65-F5344CB8AC3E}">
        <p14:creationId xmlns:p14="http://schemas.microsoft.com/office/powerpoint/2010/main" val="412715735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9DC47-7881-483C-9A65-A3BF1749C86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Direct Transposition</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381000" y="1516062"/>
            <a:ext cx="83820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transposon is excised via cuts on each side and moves to a new location</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staggered cut is made at the target site and the transposon is inserted into the break</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replication fills in the gaps to duplicate the target-site sequence</a:t>
            </a:r>
          </a:p>
          <a:p>
            <a:pPr marL="50800" indent="0">
              <a:buNone/>
            </a:pPr>
            <a:endParaRPr lang="en-US" altLang="en-US" sz="2400" dirty="0"/>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329061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CF813-E53F-48B3-A2B6-71DD3F4E0D2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Replicative Transposition</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381000" y="1516062"/>
            <a:ext cx="83820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entire transposon is replicated, leaving a copy behind at the donor location</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cointegrate </a:t>
            </a:r>
            <a:r>
              <a:rPr lang="en-US" sz="2400" dirty="0">
                <a:latin typeface="Arial" panose="020B0604020202020204" pitchFamily="34" charset="0"/>
                <a:cs typeface="Arial" panose="020B0604020202020204" pitchFamily="34" charset="0"/>
              </a:rPr>
              <a:t>= the donor region covalently linked to DNA at the target site</a:t>
            </a:r>
          </a:p>
          <a:p>
            <a:pPr lvl="1"/>
            <a:r>
              <a:rPr lang="en-US" sz="2400" dirty="0">
                <a:latin typeface="Arial" panose="020B0604020202020204" pitchFamily="34" charset="0"/>
                <a:cs typeface="Arial" panose="020B0604020202020204" pitchFamily="34" charset="0"/>
              </a:rPr>
              <a:t>serves as an intermediate in the process</a:t>
            </a:r>
          </a:p>
          <a:p>
            <a:pPr lvl="1"/>
            <a:r>
              <a:rPr lang="en-US" sz="2400" dirty="0">
                <a:latin typeface="Arial" panose="020B0604020202020204" pitchFamily="34" charset="0"/>
                <a:cs typeface="Arial" panose="020B0604020202020204" pitchFamily="34" charset="0"/>
              </a:rPr>
              <a:t>contains two complete copies of the transposon</a:t>
            </a:r>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109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03185FFD-9E4F-4201-BB72-2E21301ABD6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Synthesis Proceeds in a 5′</a:t>
                </a:r>
                <a14:m>
                  <m:oMath xmlns:m="http://schemas.openxmlformats.org/officeDocument/2006/math">
                    <m:r>
                      <a:rPr lang="en-US" b="0" i="1">
                        <a:solidFill>
                          <a:schemeClr val="tx1"/>
                        </a:solidFill>
                        <a:latin typeface="Cambria Math" panose="02040503050406030204" pitchFamily="18" charset="0"/>
                        <a:ea typeface="Cambria Math" panose="02040503050406030204" pitchFamily="18" charset="0"/>
                      </a:rPr>
                      <m:t>→</m:t>
                    </m:r>
                  </m:oMath>
                </a14:m>
                <a:r>
                  <a:rPr lang="en-US" dirty="0">
                    <a:solidFill>
                      <a:schemeClr val="tx1"/>
                    </a:solidFill>
                    <a:latin typeface="Arial" panose="020B0604020202020204" pitchFamily="34" charset="0"/>
                    <a:cs typeface="Arial" panose="020B0604020202020204" pitchFamily="34" charset="0"/>
                  </a:rPr>
                  <a:t>3′ Direction and Is </a:t>
                </a:r>
                <a:r>
                  <a:rPr lang="en-US" dirty="0" err="1">
                    <a:solidFill>
                      <a:schemeClr val="tx1"/>
                    </a:solidFill>
                    <a:latin typeface="Arial" panose="020B0604020202020204" pitchFamily="34" charset="0"/>
                    <a:cs typeface="Arial" panose="020B0604020202020204" pitchFamily="34" charset="0"/>
                  </a:rPr>
                  <a:t>Semidiscontinuous</a:t>
                </a:r>
                <a:endParaRPr lang="en-AU" dirty="0"/>
              </a:p>
            </p:txBody>
          </p:sp>
        </mc:Choice>
        <mc:Fallback xmlns="">
          <p:sp>
            <p:nvSpPr>
              <p:cNvPr id="2" name="Title 1">
                <a:extLst>
                  <a:ext uri="{FF2B5EF4-FFF2-40B4-BE49-F238E27FC236}">
                    <a16:creationId xmlns:a16="http://schemas.microsoft.com/office/drawing/2014/main" id="{03185FFD-9E4F-4201-BB72-2E21301ABD62}"/>
                  </a:ext>
                </a:extLst>
              </p:cNvPr>
              <p:cNvSpPr>
                <a:spLocks noGrp="1" noRot="1" noChangeAspect="1" noMove="1" noResize="1" noEditPoints="1" noAdjustHandles="1" noChangeArrowheads="1" noChangeShapeType="1" noTextEdit="1"/>
              </p:cNvSpPr>
              <p:nvPr>
                <p:ph type="title"/>
              </p:nvPr>
            </p:nvSpPr>
            <p:spPr>
              <a:blipFill>
                <a:blip r:embed="rId3"/>
                <a:stretch>
                  <a:fillRect l="-533" t="-17021" r="-1200" b="-2872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583816" cy="42672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new DNA strands are always synthesized in the   5′</a:t>
                </a:r>
                <a:r>
                  <a:rPr lang="en-US" sz="24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 </m:t>
                    </m:r>
                  </m:oMath>
                </a14:m>
                <a:r>
                  <a:rPr lang="en-US" sz="2400" dirty="0">
                    <a:latin typeface="Arial" panose="020B0604020202020204" pitchFamily="34" charset="0"/>
                    <a:cs typeface="Arial" panose="020B0604020202020204" pitchFamily="34" charset="0"/>
                  </a:rPr>
                  <a:t>3′ direction</a:t>
                </a:r>
              </a:p>
              <a:p>
                <a:pPr lvl="1"/>
                <a:r>
                  <a:rPr lang="en-US" sz="2400" dirty="0">
                    <a:latin typeface="Arial" panose="020B0604020202020204" pitchFamily="34" charset="0"/>
                    <a:cs typeface="Arial" panose="020B0604020202020204" pitchFamily="34" charset="0"/>
                  </a:rPr>
                  <a:t>the free 3′-OH serves as the point of elongation</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Okazaki fragments </a:t>
                </a:r>
                <a:r>
                  <a:rPr lang="en-US" sz="2400" dirty="0">
                    <a:latin typeface="Arial" panose="020B0604020202020204" pitchFamily="34" charset="0"/>
                    <a:cs typeface="Arial" panose="020B0604020202020204" pitchFamily="34" charset="0"/>
                  </a:rPr>
                  <a:t>= short DNA fragments that are synthesized in the replication of one of the new DNA strands </a:t>
                </a:r>
              </a:p>
              <a:p>
                <a:pPr lvl="1"/>
                <a:r>
                  <a:rPr lang="en-US" sz="2400" dirty="0">
                    <a:latin typeface="Arial" panose="020B0604020202020204" pitchFamily="34" charset="0"/>
                    <a:cs typeface="Arial" panose="020B0604020202020204" pitchFamily="34" charset="0"/>
                  </a:rPr>
                  <a:t>~150 to 200 nucleotides long in eukaryotes</a:t>
                </a:r>
              </a:p>
              <a:p>
                <a:pPr lvl="1"/>
                <a:r>
                  <a:rPr lang="en-US" sz="2400" dirty="0">
                    <a:latin typeface="Arial" panose="020B0604020202020204" pitchFamily="34" charset="0"/>
                    <a:cs typeface="Arial" panose="020B0604020202020204" pitchFamily="34" charset="0"/>
                  </a:rPr>
                  <a:t>~1,000 to 2,000 nucleotides long in bacteria</a:t>
                </a:r>
              </a:p>
              <a:p>
                <a:pPr lvl="1"/>
                <a:r>
                  <a:rPr lang="en-US" sz="2400" dirty="0">
                    <a:latin typeface="Arial" panose="020B0604020202020204" pitchFamily="34" charset="0"/>
                    <a:cs typeface="Arial" panose="020B0604020202020204" pitchFamily="34" charset="0"/>
                  </a:rPr>
                  <a:t>spliced together by DNA ligase</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280092" y="1600200"/>
                <a:ext cx="8583816" cy="4267200"/>
              </a:xfrm>
              <a:prstGeom prst="rect">
                <a:avLst/>
              </a:prstGeom>
              <a:blipFill>
                <a:blip r:embed="rId4"/>
                <a:stretch>
                  <a:fillRect l="-426" t="-1143" b="-142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90407441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96B0A-C601-4169-B179-251A46E7897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General Pathways for Transposition</a:t>
            </a:r>
            <a:endParaRPr lang="en-AU" dirty="0"/>
          </a:p>
        </p:txBody>
      </p:sp>
      <p:sp>
        <p:nvSpPr>
          <p:cNvPr id="7" name="Google Shape;390;g847cf01710_0_68">
            <a:extLst>
              <a:ext uri="{FF2B5EF4-FFF2-40B4-BE49-F238E27FC236}">
                <a16:creationId xmlns:a16="http://schemas.microsoft.com/office/drawing/2014/main" id="{7D084A7F-F171-AB4A-8665-FEC1E264929B}"/>
              </a:ext>
            </a:extLst>
          </p:cNvPr>
          <p:cNvSpPr txBox="1">
            <a:spLocks noChangeArrowheads="1"/>
          </p:cNvSpPr>
          <p:nvPr/>
        </p:nvSpPr>
        <p:spPr bwMode="auto">
          <a:xfrm>
            <a:off x="381000" y="1516062"/>
            <a:ext cx="48768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direct transposition = “cut and paste”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replicative transposition = “copy and paste” </a:t>
            </a:r>
          </a:p>
          <a:p>
            <a:pPr marL="533400" lvl="1" indent="0">
              <a:buNone/>
            </a:pPr>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Step 1: Cleavage. Two double stranded molecules are shown. Each has red pieces to the sides and yellow pieces in the center. The left-hand piece has arrows pointing down on either side of the top yellow piece and up at either side of the bottom yellow piece. This is labeled direct transposition. The right-hand piece is similar but has fewer arrows. It has an arrow pointing up to the left side of the bottom yellow piece and an arrow pointing down to the right side of the upper yellow piece. This is labeled replicative transposition. Arrows point down from each structure. Step 2: Free ends of transposons attack target D N A. In direct transposition, two double stranded red pieces are shown, a double stranded yellow piece is shown with the top right ending with 3 prime O H and the lower left ending with 3 prime O H. Each O has a red pair of electrons. Blue double stranded target D N A is below. Red arrows point from each red pair of electron on O to a location on the target D N A, one on the top piece and one on the bottom piece. In replicative transposition, a strand is shown with red attached to a yellow piece ending with 3 prime O H, then there is a loose red piece. Below, there is a loose red piece, then the end of a yellow piece with 3 prime O H that has a red piece bonded to the other end of the yellow piece. Each O has a red pair of electrons. An oval of double stranded D N A is below. Red arrows point from the red pairs of electrons on O to the target D N A, one pointing to the inner strand and one pointing to the outer strand. Arrows point down from each side. Step 3: Gaps filled (left) or entire transposon replicated (right). On the left, a blue piece has a small space before a yellow piece joined with a blue piece. Beneath, a blue piece is joined to a yellow piece and then there is a space before there is another blue piece. On the right, two yellow pieces are in the double-stranded oval with one in the outer strand and one in the outer strand. The yellow piece in the outer strand ends with a red piece that bends up with a parallel short red piece running up to its left with 3 prime below next to O H on the end of the adjacent blue piece to its left. The yellow piece in the inner strand ends with a red piece that bends inward. A small red piece runs along it with 3 prime above next to O H at the end of the blue piece. An arrow points down on the left accompanied by text reading, blue highlighted D N A polymerase, D N A ligase. This yields two strands. The top strand has a blue piece, then a short red piece, then a yellow piece, then a blue piece. The bottom strand has a blue piece, then a yellow piece, then a short red piece, then a blue piece. Step 4: Site-specific recombination (within transposon). The oval double-stranded D N A has separated so that there is a bottom piece that is almost an oval with a top piece that has a top strand that is red then light red with a lower strand that is yellow and then light red. The blue piece coils around below and back across the top so that its lower strand has red above the red below that joins to light red to the left. The strand above has yellow above the red in the strand below and this piece is also joined to light red. Lines joining the red pieces read, cointegrate. An arrow points down to show a blue oval with the top center having red followed by yellow in the top strand and yellow followed by red in the bottom strand. Above this, there are two linear strands. The top strand is light red, then yellow, then red, then light red. The bottom strand is light red, then red, then yellow, then light red.">
            <a:extLst>
              <a:ext uri="{FF2B5EF4-FFF2-40B4-BE49-F238E27FC236}">
                <a16:creationId xmlns:a16="http://schemas.microsoft.com/office/drawing/2014/main" id="{FB82F17E-7585-B94D-931F-B379F5A5C2D9}"/>
              </a:ext>
            </a:extLst>
          </p:cNvPr>
          <p:cNvPicPr>
            <a:picLocks noChangeAspect="1"/>
          </p:cNvPicPr>
          <p:nvPr/>
        </p:nvPicPr>
        <p:blipFill>
          <a:blip r:embed="rId3"/>
          <a:stretch>
            <a:fillRect/>
          </a:stretch>
        </p:blipFill>
        <p:spPr>
          <a:xfrm>
            <a:off x="5588396" y="1516061"/>
            <a:ext cx="2357662" cy="5231765"/>
          </a:xfrm>
          <a:prstGeom prst="rect">
            <a:avLst/>
          </a:prstGeom>
        </p:spPr>
      </p:pic>
    </p:spTree>
    <p:extLst>
      <p:ext uri="{BB962C8B-B14F-4D97-AF65-F5344CB8AC3E}">
        <p14:creationId xmlns:p14="http://schemas.microsoft.com/office/powerpoint/2010/main" val="384530470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70FC0-114F-4651-91E4-02CA02DA0209}"/>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Immunoglobulin Genes Assemble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by Recombination</a:t>
            </a:r>
            <a:endParaRPr lang="en-AU" dirty="0">
              <a:solidFill>
                <a:srgbClr val="4E4CB4"/>
              </a:solidFill>
            </a:endParaRPr>
          </a:p>
        </p:txBody>
      </p:sp>
      <p:sp>
        <p:nvSpPr>
          <p:cNvPr id="5" name="Google Shape;390;g847cf01710_0_68">
            <a:extLst>
              <a:ext uri="{FF2B5EF4-FFF2-40B4-BE49-F238E27FC236}">
                <a16:creationId xmlns:a16="http://schemas.microsoft.com/office/drawing/2014/main" id="{9304054B-00FB-4847-A94D-0E4BB7B00962}"/>
              </a:ext>
            </a:extLst>
          </p:cNvPr>
          <p:cNvSpPr txBox="1">
            <a:spLocks noChangeArrowheads="1"/>
          </p:cNvSpPr>
          <p:nvPr/>
        </p:nvSpPr>
        <p:spPr bwMode="auto">
          <a:xfrm>
            <a:off x="285750" y="1752600"/>
            <a:ext cx="85725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millions of antibodies (immunoglobulins) can be created from the separate gene segment sets</a:t>
            </a:r>
          </a:p>
          <a:p>
            <a:pPr lvl="1"/>
            <a:r>
              <a:rPr lang="en-US" altLang="en-US" sz="2400" dirty="0">
                <a:latin typeface="Arial" panose="020B0604020202020204" pitchFamily="34" charset="0"/>
                <a:cs typeface="Arial" panose="020B0604020202020204" pitchFamily="34" charset="0"/>
              </a:rPr>
              <a:t>this is despite the human genome containing only ~20,000 genes</a:t>
            </a:r>
          </a:p>
          <a:p>
            <a:pPr marL="50800" indent="0">
              <a:buNone/>
            </a:pPr>
            <a:endParaRPr lang="en-US" sz="2400" dirty="0"/>
          </a:p>
          <a:p>
            <a:pPr lvl="1"/>
            <a:endParaRPr lang="en-US" sz="20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recombination occurs as bone marrow stem cells mature into B lymphocytes</a:t>
            </a:r>
          </a:p>
          <a:p>
            <a:pPr lvl="1"/>
            <a:r>
              <a:rPr lang="en-US" altLang="en-US" sz="2400" dirty="0">
                <a:latin typeface="Arial" panose="020B0604020202020204" pitchFamily="34" charset="0"/>
                <a:cs typeface="Arial" panose="020B0604020202020204" pitchFamily="34" charset="0"/>
              </a:rPr>
              <a:t>each B lymphocyte produces one kind of antibody</a:t>
            </a:r>
          </a:p>
          <a:p>
            <a:endParaRPr lang="en-US" altLang="en-US" sz="2400" dirty="0">
              <a:latin typeface="Arial" panose="020B0604020202020204" pitchFamily="34" charset="0"/>
              <a:cs typeface="Arial" panose="020B0604020202020204" pitchFamily="34" charset="0"/>
            </a:endParaRPr>
          </a:p>
          <a:p>
            <a:pPr marL="50800" indent="0">
              <a:buNone/>
            </a:pPr>
            <a:endParaRPr 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569396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2D3B9-78DC-4CAF-966F-E488252F6B8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Structure of Immunoglobulins</a:t>
            </a:r>
            <a:endParaRPr lang="en-AU" dirty="0"/>
          </a:p>
        </p:txBody>
      </p:sp>
      <p:sp>
        <p:nvSpPr>
          <p:cNvPr id="6" name="Google Shape;390;g847cf01710_0_68">
            <a:extLst>
              <a:ext uri="{FF2B5EF4-FFF2-40B4-BE49-F238E27FC236}">
                <a16:creationId xmlns:a16="http://schemas.microsoft.com/office/drawing/2014/main" id="{615A0AFE-02DD-2D43-BAE7-10EEAC117349}"/>
              </a:ext>
            </a:extLst>
          </p:cNvPr>
          <p:cNvSpPr txBox="1">
            <a:spLocks noChangeArrowheads="1"/>
          </p:cNvSpPr>
          <p:nvPr/>
        </p:nvSpPr>
        <p:spPr bwMode="auto">
          <a:xfrm>
            <a:off x="381000" y="1516062"/>
            <a:ext cx="83820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immunoglobulins consist of:</a:t>
            </a:r>
          </a:p>
          <a:p>
            <a:pPr lvl="1"/>
            <a:r>
              <a:rPr lang="en-US" sz="2400" dirty="0">
                <a:latin typeface="Arial" panose="020B0604020202020204" pitchFamily="34" charset="0"/>
                <a:cs typeface="Arial" panose="020B0604020202020204" pitchFamily="34" charset="0"/>
              </a:rPr>
              <a:t>two heavy polypeptide chains</a:t>
            </a:r>
          </a:p>
          <a:p>
            <a:pPr lvl="1"/>
            <a:r>
              <a:rPr lang="en-US" sz="2400" dirty="0">
                <a:latin typeface="Arial" panose="020B0604020202020204" pitchFamily="34" charset="0"/>
                <a:cs typeface="Arial" panose="020B0604020202020204" pitchFamily="34" charset="0"/>
              </a:rPr>
              <a:t>two light polypeptide chains (can be in the kappa or lambda family)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each chain has a variable region and a constant region</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424828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9C15A-4FDE-457F-9975-BC51C6D81DC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Recombination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Immunoglobulin Genes</a:t>
            </a:r>
            <a:endParaRPr lang="en-AU" dirty="0"/>
          </a:p>
        </p:txBody>
      </p:sp>
      <p:sp>
        <p:nvSpPr>
          <p:cNvPr id="7" name="Google Shape;390;g847cf01710_0_68">
            <a:extLst>
              <a:ext uri="{FF2B5EF4-FFF2-40B4-BE49-F238E27FC236}">
                <a16:creationId xmlns:a16="http://schemas.microsoft.com/office/drawing/2014/main" id="{CAB7A51E-4E5C-7E43-BC46-36005551A1E0}"/>
              </a:ext>
            </a:extLst>
          </p:cNvPr>
          <p:cNvSpPr txBox="1">
            <a:spLocks noChangeArrowheads="1"/>
          </p:cNvSpPr>
          <p:nvPr/>
        </p:nvSpPr>
        <p:spPr bwMode="auto">
          <a:xfrm>
            <a:off x="381000" y="1516062"/>
            <a:ext cx="425892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during formation of a mature B lymphocyte, one V segment and one J segment are brought together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40 x 5 = 200 possible V–J combinations </a:t>
            </a:r>
          </a:p>
          <a:p>
            <a:pPr lvl="1"/>
            <a:r>
              <a:rPr lang="en-US" sz="2400" dirty="0">
                <a:latin typeface="Arial" panose="020B0604020202020204" pitchFamily="34" charset="0"/>
                <a:cs typeface="Arial" panose="020B0604020202020204" pitchFamily="34" charset="0"/>
              </a:rPr>
              <a:t>additional variation at the V-J junction increases this to 500</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chain across the top is labeled germ-line D N A. From right to left, it has an olive rectangle labeled C representing the C segment joined to four purple boxes labeled J segments that are J 5, J 4, J 2, and J 1 from right to left, bonded to a long chain of V segments (1 to approximately 40) shown in blue boxes as V 40, then a break, then V 3, V 2, and V 1 before dashes to the left. An arrow points down accompanied by text that reads, recombination resulting in deletion of D N A between V and J segments. This results in a similar structure labeled D N A of B lymphocyte that begins with an olive rectangle labeled C joined to a purple box labeled J 5 joined to a mature light-chain gene consisting of a purple box labeled J 4 joined to a blue box labeled V 19, then a break, then blue boxes labeled V 3, the V 2, then V 1 followed by three dashes. An arrow points down labeled transcription. This yields a primary transcript. It has 3 prime to the right of an olive box labeled C joined to a purple box labeled J 5 joined to J 4 adjacent to a blue box labeled V 19 that has a left end labeled 5 prime. An arrow labeled translation points down to a light-chain polypeptide, shown as an olive constant region connected by a narrow purple band to a blue variable region. An arrow points down labeled protein folding and assembly. This yields an antibody molecule. This has two gray chains labeled heavy chain that are parallel at the right and then branch t the upper and lower left. Where the heavy chain bends upward, it is connected to an olive box next to a narrow purple box next to a blue box. This is labeled light chain. A similar structure is bound to the bottom half of the heavy chain where the two strands separate.">
            <a:extLst>
              <a:ext uri="{FF2B5EF4-FFF2-40B4-BE49-F238E27FC236}">
                <a16:creationId xmlns:a16="http://schemas.microsoft.com/office/drawing/2014/main" id="{5006EC9C-F817-E244-9DA3-9D78F7996D9E}"/>
              </a:ext>
            </a:extLst>
          </p:cNvPr>
          <p:cNvPicPr>
            <a:picLocks noChangeAspect="1"/>
          </p:cNvPicPr>
          <p:nvPr/>
        </p:nvPicPr>
        <p:blipFill>
          <a:blip r:embed="rId3"/>
          <a:stretch>
            <a:fillRect/>
          </a:stretch>
        </p:blipFill>
        <p:spPr>
          <a:xfrm>
            <a:off x="4572000" y="1535112"/>
            <a:ext cx="4258920" cy="5026559"/>
          </a:xfrm>
          <a:prstGeom prst="rect">
            <a:avLst/>
          </a:prstGeom>
        </p:spPr>
      </p:pic>
    </p:spTree>
    <p:extLst>
      <p:ext uri="{BB962C8B-B14F-4D97-AF65-F5344CB8AC3E}">
        <p14:creationId xmlns:p14="http://schemas.microsoft.com/office/powerpoint/2010/main" val="174067536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3CFDB-0DE6-4C83-BA6A-C0FAAF2CF95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Mechanism of Recombination</a:t>
            </a:r>
            <a:endParaRPr lang="en-AU" dirty="0"/>
          </a:p>
        </p:txBody>
      </p:sp>
      <p:sp>
        <p:nvSpPr>
          <p:cNvPr id="7" name="Google Shape;390;g847cf01710_0_68">
            <a:extLst>
              <a:ext uri="{FF2B5EF4-FFF2-40B4-BE49-F238E27FC236}">
                <a16:creationId xmlns:a16="http://schemas.microsoft.com/office/drawing/2014/main" id="{CAB7A51E-4E5C-7E43-BC46-36005551A1E0}"/>
              </a:ext>
            </a:extLst>
          </p:cNvPr>
          <p:cNvSpPr txBox="1">
            <a:spLocks noChangeArrowheads="1"/>
          </p:cNvSpPr>
          <p:nvPr/>
        </p:nvSpPr>
        <p:spPr bwMode="auto">
          <a:xfrm>
            <a:off x="381000" y="1516062"/>
            <a:ext cx="83820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recombination signal sequences (RSS) = found between the V and J segments</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RSS bind to proteins RAG1 and RAG2.</a:t>
            </a:r>
          </a:p>
          <a:p>
            <a:pPr lvl="1"/>
            <a:r>
              <a:rPr lang="en-US" altLang="en-US" sz="2400" dirty="0">
                <a:latin typeface="Arial" panose="020B0604020202020204" pitchFamily="34" charset="0"/>
                <a:cs typeface="Arial" panose="020B0604020202020204" pitchFamily="34" charset="0"/>
              </a:rPr>
              <a:t>RAG</a:t>
            </a:r>
            <a:r>
              <a:rPr lang="en-US" altLang="en-US" sz="2400" i="1" dirty="0">
                <a:latin typeface="Arial" panose="020B0604020202020204" pitchFamily="34" charset="0"/>
                <a:cs typeface="Arial" panose="020B0604020202020204" pitchFamily="34" charset="0"/>
              </a:rPr>
              <a:t> = </a:t>
            </a:r>
            <a:r>
              <a:rPr lang="en-US" altLang="en-US" sz="2400" dirty="0">
                <a:latin typeface="Arial" panose="020B0604020202020204" pitchFamily="34" charset="0"/>
                <a:cs typeface="Arial" panose="020B0604020202020204" pitchFamily="34" charset="0"/>
              </a:rPr>
              <a:t>products of the </a:t>
            </a:r>
            <a:r>
              <a:rPr lang="en-US" altLang="en-US" sz="2400" i="1" dirty="0">
                <a:latin typeface="Arial" panose="020B0604020202020204" pitchFamily="34" charset="0"/>
                <a:cs typeface="Arial" panose="020B0604020202020204" pitchFamily="34" charset="0"/>
              </a:rPr>
              <a:t>r</a:t>
            </a:r>
            <a:r>
              <a:rPr lang="en-US" altLang="en-US" sz="2400" dirty="0">
                <a:latin typeface="Arial" panose="020B0604020202020204" pitchFamily="34" charset="0"/>
                <a:cs typeface="Arial" panose="020B0604020202020204" pitchFamily="34" charset="0"/>
              </a:rPr>
              <a:t>ecombination </a:t>
            </a:r>
            <a:r>
              <a:rPr lang="en-US" altLang="en-US" sz="2400" i="1" dirty="0">
                <a:latin typeface="Arial" panose="020B0604020202020204" pitchFamily="34" charset="0"/>
                <a:cs typeface="Arial" panose="020B0604020202020204" pitchFamily="34" charset="0"/>
              </a:rPr>
              <a:t>a</a:t>
            </a:r>
            <a:r>
              <a:rPr lang="en-US" altLang="en-US" sz="2400" dirty="0">
                <a:latin typeface="Arial" panose="020B0604020202020204" pitchFamily="34" charset="0"/>
                <a:cs typeface="Arial" panose="020B0604020202020204" pitchFamily="34" charset="0"/>
              </a:rPr>
              <a:t>ctivating </a:t>
            </a:r>
            <a:r>
              <a:rPr lang="en-US" altLang="en-US" sz="2400" i="1" dirty="0">
                <a:latin typeface="Arial" panose="020B0604020202020204" pitchFamily="34" charset="0"/>
                <a:cs typeface="Arial" panose="020B0604020202020204" pitchFamily="34" charset="0"/>
              </a:rPr>
              <a:t>g</a:t>
            </a:r>
            <a:r>
              <a:rPr lang="en-US" altLang="en-US" sz="2400" dirty="0">
                <a:latin typeface="Arial" panose="020B0604020202020204" pitchFamily="34" charset="0"/>
                <a:cs typeface="Arial" panose="020B0604020202020204" pitchFamily="34" charset="0"/>
              </a:rPr>
              <a:t>ene</a:t>
            </a:r>
          </a:p>
          <a:p>
            <a:pPr lvl="1"/>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RAG proteins catalyze formation of a double-strand break between segments to be joined</a:t>
            </a:r>
          </a:p>
          <a:p>
            <a:endParaRPr lang="en-US" alt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94360" lvl="2">
              <a:buFont typeface="Arial" charset="0"/>
              <a:buChar char="–"/>
              <a:defRPr/>
            </a:pPr>
            <a:endParaRPr lang="en-US" altLang="en-US" dirty="0">
              <a:latin typeface="Arial" panose="020B0604020202020204" pitchFamily="34" charset="0"/>
              <a:ea typeface="ＭＳ Ｐゴシック"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61882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20AD6-23D3-4BC0-B875-F423F340F79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Mechanism of Immunoglobulin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Gene Rearrangement</a:t>
            </a:r>
            <a:endParaRPr lang="en-AU" dirty="0"/>
          </a:p>
        </p:txBody>
      </p:sp>
      <p:pic>
        <p:nvPicPr>
          <p:cNvPr id="3" name="Picture 2" descr="A double-stranded piece of D N A is blue on the left, orange in the middle, and purple on the right. The blue region is labeled V segment. An orange triangle pointing right labeled R S S marks the beginning of the orange region, which is labeled intervening D N A and ends with a triangle pointing left. The purple region is labeled J segment. An arrow points down labeled blue highlighted R A G 1, R A G 2 and cleavage. This yields a similar molecule in which the top blue piece has had its right end removed and now ends with a bond to O H above with a red pair of electrons on O. The lower left end of the purple segment is missing and has been replaced by a bond to O H with a red pair of electrons on O. The orange triangles are gone. Red arrows point from the red electrons on the left-hand O to the place that the bottom blue piece and orange piece come together and from the red electrons on the right-hand O to the place where the right end of the upper orange piece and upper purple piece come together. An arrow points down labeled intramolecular transesterification. This yields a blue piece on the left that has a top piece that curves around and loops back to the left, two wavy yellow lines, and a purple piece that runs horizontally to the left, curves down, and runs back to the right. An arrow points down labeled double-strand break repair via end-joining This yields a double-stranded molecule with a left-hand blue piece labeled V joined to a purple piece to the right labeled J.">
            <a:extLst>
              <a:ext uri="{FF2B5EF4-FFF2-40B4-BE49-F238E27FC236}">
                <a16:creationId xmlns:a16="http://schemas.microsoft.com/office/drawing/2014/main" id="{77CC3CA8-01D4-B642-AC65-4874FCCC5C86}"/>
              </a:ext>
            </a:extLst>
          </p:cNvPr>
          <p:cNvPicPr>
            <a:picLocks noChangeAspect="1"/>
          </p:cNvPicPr>
          <p:nvPr/>
        </p:nvPicPr>
        <p:blipFill>
          <a:blip r:embed="rId3"/>
          <a:stretch>
            <a:fillRect/>
          </a:stretch>
        </p:blipFill>
        <p:spPr>
          <a:xfrm>
            <a:off x="2819400" y="1630888"/>
            <a:ext cx="3726656" cy="5110843"/>
          </a:xfrm>
          <a:prstGeom prst="rect">
            <a:avLst/>
          </a:prstGeom>
        </p:spPr>
      </p:pic>
    </p:spTree>
    <p:extLst>
      <p:ext uri="{BB962C8B-B14F-4D97-AF65-F5344CB8AC3E}">
        <p14:creationId xmlns:p14="http://schemas.microsoft.com/office/powerpoint/2010/main" val="3735519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66F9-4454-43CB-8F75-DDDE59E056F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Leading and Lagging Strands</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583816"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leading strand </a:t>
                </a:r>
                <a:r>
                  <a:rPr lang="en-US" sz="2400" dirty="0">
                    <a:latin typeface="Arial" panose="020B0604020202020204" pitchFamily="34" charset="0"/>
                    <a:cs typeface="Arial" panose="020B0604020202020204" pitchFamily="34" charset="0"/>
                  </a:rPr>
                  <a:t>= 5′</a:t>
                </a:r>
                <a:r>
                  <a:rPr lang="en-US" sz="24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 </m:t>
                    </m:r>
                  </m:oMath>
                </a14:m>
                <a:r>
                  <a:rPr lang="en-US" sz="2400" dirty="0">
                    <a:latin typeface="Arial" panose="020B0604020202020204" pitchFamily="34" charset="0"/>
                    <a:cs typeface="Arial" panose="020B0604020202020204" pitchFamily="34" charset="0"/>
                  </a:rPr>
                  <a:t>3′ synthesis proceeds in the same direction that the replication fork moves</a:t>
                </a:r>
              </a:p>
              <a:p>
                <a:pPr lvl="1"/>
                <a:r>
                  <a:rPr lang="en-US" sz="2400" dirty="0">
                    <a:latin typeface="Arial" panose="020B0604020202020204" pitchFamily="34" charset="0"/>
                    <a:cs typeface="Arial" panose="020B0604020202020204" pitchFamily="34" charset="0"/>
                  </a:rPr>
                  <a:t>synthesized continuously </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lagging strand </a:t>
                </a:r>
                <a:r>
                  <a:rPr lang="en-US" sz="2400" dirty="0">
                    <a:latin typeface="Arial" panose="020B0604020202020204" pitchFamily="34" charset="0"/>
                    <a:cs typeface="Arial" panose="020B0604020202020204" pitchFamily="34" charset="0"/>
                  </a:rPr>
                  <a:t>= 5′</a:t>
                </a:r>
                <a:r>
                  <a:rPr lang="en-US" sz="24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 </m:t>
                    </m:r>
                  </m:oMath>
                </a14:m>
                <a:r>
                  <a:rPr lang="en-US" sz="2400" dirty="0">
                    <a:latin typeface="Arial" panose="020B0604020202020204" pitchFamily="34" charset="0"/>
                    <a:cs typeface="Arial" panose="020B0604020202020204" pitchFamily="34" charset="0"/>
                  </a:rPr>
                  <a:t>3′ synthesis proceeds in the opposite direction that the replication fork moves</a:t>
                </a:r>
              </a:p>
              <a:p>
                <a:pPr lvl="1"/>
                <a:r>
                  <a:rPr lang="en-US" sz="2400" dirty="0">
                    <a:latin typeface="Arial" panose="020B0604020202020204" pitchFamily="34" charset="0"/>
                    <a:cs typeface="Arial" panose="020B0604020202020204" pitchFamily="34" charset="0"/>
                  </a:rPr>
                  <a:t>synthesized discontinuously through the synthesis of Okazaki fragments </a:t>
                </a:r>
              </a:p>
              <a:p>
                <a:endParaRPr lang="en-US" sz="2400" dirty="0"/>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280092" y="1600200"/>
                <a:ext cx="8583816" cy="4130675"/>
              </a:xfrm>
              <a:prstGeom prst="rect">
                <a:avLst/>
              </a:prstGeom>
              <a:blipFill>
                <a:blip r:embed="rId3"/>
                <a:stretch>
                  <a:fillRect l="-426" t="-1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2279678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52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A326B4-1FA4-451E-87E9-65F3F001EC3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Along with catalysis, biological information is one of the two key prerequisites for life. </a:t>
            </a:r>
            <a:r>
              <a:rPr lang="en-US" sz="2400" dirty="0">
                <a:latin typeface="Arial" panose="020B0604020202020204" pitchFamily="34" charset="0"/>
                <a:cs typeface="Arial" panose="020B0604020202020204" pitchFamily="34" charset="0"/>
              </a:rPr>
              <a:t>The faithful maintenance and transmission of genetic information from one generation to another ensures continuity within each species.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CF9C0-B6DE-468D-83DE-32E0B015CBC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Defining DNA Strands at the Replication Fork</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4FFA3510-6500-2B46-86BD-83EB708C4D3C}"/>
                  </a:ext>
                </a:extLst>
              </p:cNvPr>
              <p:cNvSpPr txBox="1">
                <a:spLocks noChangeArrowheads="1"/>
              </p:cNvSpPr>
              <p:nvPr/>
            </p:nvSpPr>
            <p:spPr bwMode="auto">
              <a:xfrm>
                <a:off x="280091" y="1600200"/>
                <a:ext cx="2310709" cy="48005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new DNA strands are always synthesized in the 5′</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3′ direction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template is read in the 3′</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direction</a:t>
                </a:r>
              </a:p>
              <a:p>
                <a:endParaRPr lang="en-US" sz="2400" dirty="0"/>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4FFA3510-6500-2B46-86BD-83EB708C4D3C}"/>
                  </a:ext>
                </a:extLst>
              </p:cNvPr>
              <p:cNvSpPr txBox="1">
                <a:spLocks noRot="1" noChangeAspect="1" noMove="1" noResize="1" noEditPoints="1" noAdjustHandles="1" noChangeArrowheads="1" noChangeShapeType="1" noTextEdit="1"/>
              </p:cNvSpPr>
              <p:nvPr/>
            </p:nvSpPr>
            <p:spPr bwMode="auto">
              <a:xfrm>
                <a:off x="280091" y="1600200"/>
                <a:ext cx="2310709" cy="4800599"/>
              </a:xfrm>
              <a:prstGeom prst="rect">
                <a:avLst/>
              </a:prstGeom>
              <a:blipFill>
                <a:blip r:embed="rId3"/>
                <a:stretch>
                  <a:fillRect l="-1583" t="-1017" r="-501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pic>
        <p:nvPicPr>
          <p:cNvPr id="3" name="Picture 2" descr="A figure shows the details of D N A strands at a replication fork.">
            <a:extLst>
              <a:ext uri="{FF2B5EF4-FFF2-40B4-BE49-F238E27FC236}">
                <a16:creationId xmlns:a16="http://schemas.microsoft.com/office/drawing/2014/main" id="{94FF2322-3D79-5642-9C25-858599992117}"/>
              </a:ext>
            </a:extLst>
          </p:cNvPr>
          <p:cNvPicPr>
            <a:picLocks noChangeAspect="1"/>
          </p:cNvPicPr>
          <p:nvPr/>
        </p:nvPicPr>
        <p:blipFill>
          <a:blip r:embed="rId4"/>
          <a:stretch>
            <a:fillRect/>
          </a:stretch>
        </p:blipFill>
        <p:spPr>
          <a:xfrm>
            <a:off x="3057054" y="1842442"/>
            <a:ext cx="5773094" cy="3338916"/>
          </a:xfrm>
          <a:prstGeom prst="rect">
            <a:avLst/>
          </a:prstGeom>
        </p:spPr>
      </p:pic>
    </p:spTree>
    <p:extLst>
      <p:ext uri="{BB962C8B-B14F-4D97-AF65-F5344CB8AC3E}">
        <p14:creationId xmlns:p14="http://schemas.microsoft.com/office/powerpoint/2010/main" val="3498122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D3A30-196B-4945-AE5D-A8E7A26F1DBB}"/>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DNA Is Degraded by Nucleases</a:t>
            </a:r>
            <a:endParaRPr lang="en-AU" dirty="0">
              <a:solidFill>
                <a:srgbClr val="4E4CB4"/>
              </a:solidFill>
            </a:endParaRPr>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524000"/>
                <a:ext cx="84963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nucleases</a:t>
                </a:r>
                <a:r>
                  <a:rPr lang="en-US" sz="2400" dirty="0">
                    <a:latin typeface="Arial" panose="020B0604020202020204" pitchFamily="34" charset="0"/>
                    <a:cs typeface="Arial" panose="020B0604020202020204" pitchFamily="34" charset="0"/>
                  </a:rPr>
                  <a:t> = enzymes that degrade nucleic acids</a:t>
                </a:r>
              </a:p>
              <a:p>
                <a:pPr lvl="1"/>
                <a:r>
                  <a:rPr lang="en-US" sz="2400" b="1" dirty="0">
                    <a:latin typeface="Arial" panose="020B0604020202020204" pitchFamily="34" charset="0"/>
                    <a:cs typeface="Arial" panose="020B0604020202020204" pitchFamily="34" charset="0"/>
                  </a:rPr>
                  <a:t>DNases </a:t>
                </a:r>
                <a:r>
                  <a:rPr lang="en-US" sz="2400" dirty="0">
                    <a:latin typeface="Arial" panose="020B0604020202020204" pitchFamily="34" charset="0"/>
                    <a:cs typeface="Arial" panose="020B0604020202020204" pitchFamily="34" charset="0"/>
                  </a:rPr>
                  <a:t>= specifically degrade DNA</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exonucleases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degrade nucleic acids from one end of the molecule</a:t>
                </a:r>
              </a:p>
              <a:p>
                <a:pPr lvl="1"/>
                <a:r>
                  <a:rPr lang="en-US" sz="2400" dirty="0">
                    <a:latin typeface="Arial" panose="020B0604020202020204" pitchFamily="34" charset="0"/>
                    <a:cs typeface="Arial" panose="020B0604020202020204" pitchFamily="34" charset="0"/>
                  </a:rPr>
                  <a:t>many operate in only one direction (either 5′</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3′ or 3′</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endonucleases </a:t>
                </a:r>
                <a:r>
                  <a:rPr lang="en-US" sz="2400" dirty="0">
                    <a:latin typeface="Arial" panose="020B0604020202020204" pitchFamily="34" charset="0"/>
                    <a:cs typeface="Arial" panose="020B0604020202020204" pitchFamily="34" charset="0"/>
                  </a:rPr>
                  <a:t>= degrade nucleic acids at specific internal sites in the molecule</a:t>
                </a: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323850" y="1524000"/>
                <a:ext cx="8496300" cy="4130675"/>
              </a:xfrm>
              <a:prstGeom prst="rect">
                <a:avLst/>
              </a:prstGeom>
              <a:blipFill>
                <a:blip r:embed="rId3"/>
                <a:stretch>
                  <a:fillRect l="-299" t="-1227" b="-460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609283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54DB-FA1D-4362-9037-29B3E4292DA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DNA Is Synthesized by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DNA Polymerases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002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DNA polymerase </a:t>
            </a:r>
            <a:r>
              <a:rPr lang="en-US" sz="2400" dirty="0">
                <a:latin typeface="Arial" panose="020B0604020202020204" pitchFamily="34" charset="0"/>
                <a:cs typeface="Arial" panose="020B0604020202020204" pitchFamily="34" charset="0"/>
              </a:rPr>
              <a:t>= complex enzymes that can synthesize DNA</a:t>
            </a:r>
          </a:p>
          <a:p>
            <a:pPr lvl="1"/>
            <a:r>
              <a:rPr lang="en-US" sz="2400" dirty="0">
                <a:latin typeface="Arial" panose="020B0604020202020204" pitchFamily="34" charset="0"/>
                <a:cs typeface="Arial" panose="020B0604020202020204" pitchFamily="34" charset="0"/>
              </a:rPr>
              <a:t>many have additional activities</a:t>
            </a:r>
          </a:p>
          <a:p>
            <a:pPr lvl="1"/>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cells have at least 5 DNA polymerases, including </a:t>
            </a:r>
            <a:r>
              <a:rPr lang="en-US" sz="2400" b="1" dirty="0">
                <a:latin typeface="Arial" panose="020B0604020202020204" pitchFamily="34" charset="0"/>
                <a:cs typeface="Arial" panose="020B0604020202020204" pitchFamily="34" charset="0"/>
              </a:rPr>
              <a:t>DNA polymerase I</a:t>
            </a:r>
            <a:endParaRPr lang="en-US" sz="2400" b="1" i="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0851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5F57-1919-43B0-A6FD-CEED5CD7B39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DNA Polymerase Reaction</a:t>
            </a:r>
            <a:endParaRPr lang="en-AU" dirty="0"/>
          </a:p>
        </p:txBody>
      </p:sp>
      <p:sp>
        <p:nvSpPr>
          <p:cNvPr id="6" name="Google Shape;390;g847cf01710_0_68">
            <a:extLst>
              <a:ext uri="{FF2B5EF4-FFF2-40B4-BE49-F238E27FC236}">
                <a16:creationId xmlns:a16="http://schemas.microsoft.com/office/drawing/2014/main" id="{4FFA3510-6500-2B46-86BD-83EB708C4D3C}"/>
              </a:ext>
            </a:extLst>
          </p:cNvPr>
          <p:cNvSpPr txBox="1">
            <a:spLocks noChangeArrowheads="1"/>
          </p:cNvSpPr>
          <p:nvPr/>
        </p:nvSpPr>
        <p:spPr bwMode="auto">
          <a:xfrm>
            <a:off x="228600" y="1288702"/>
            <a:ext cx="3124200" cy="473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reaction is a phosphoryl group transfer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3′-OH of the nucleotide at the 3′ end of the strand (the nucleophile) attacks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phosphorus of the incoming dNTP</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figure shows the D N A polymerase reaction.">
            <a:extLst>
              <a:ext uri="{FF2B5EF4-FFF2-40B4-BE49-F238E27FC236}">
                <a16:creationId xmlns:a16="http://schemas.microsoft.com/office/drawing/2014/main" id="{D34BF265-2E03-8C44-8A4C-C7EADD1D6B6D}"/>
              </a:ext>
            </a:extLst>
          </p:cNvPr>
          <p:cNvPicPr>
            <a:picLocks noChangeAspect="1"/>
          </p:cNvPicPr>
          <p:nvPr/>
        </p:nvPicPr>
        <p:blipFill>
          <a:blip r:embed="rId3"/>
          <a:stretch>
            <a:fillRect/>
          </a:stretch>
        </p:blipFill>
        <p:spPr>
          <a:xfrm>
            <a:off x="3886200" y="1309268"/>
            <a:ext cx="4942845" cy="5066417"/>
          </a:xfrm>
          <a:prstGeom prst="rect">
            <a:avLst/>
          </a:prstGeom>
        </p:spPr>
      </p:pic>
    </p:spTree>
    <p:extLst>
      <p:ext uri="{BB962C8B-B14F-4D97-AF65-F5344CB8AC3E}">
        <p14:creationId xmlns:p14="http://schemas.microsoft.com/office/powerpoint/2010/main" val="3806501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98A5E-43F3-4CB5-96A9-3966068CF6D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Catalysis by DNA Polymerases Involves Two Mg</a:t>
            </a:r>
            <a:r>
              <a:rPr lang="en-US" baseline="30000" dirty="0">
                <a:solidFill>
                  <a:schemeClr val="tx1"/>
                </a:solidFill>
                <a:latin typeface="Arial" panose="020B0604020202020204" pitchFamily="34" charset="0"/>
                <a:cs typeface="Arial" panose="020B0604020202020204" pitchFamily="34" charset="0"/>
              </a:rPr>
              <a:t>2+ </a:t>
            </a:r>
            <a:r>
              <a:rPr lang="en-US" dirty="0">
                <a:solidFill>
                  <a:schemeClr val="tx1"/>
                </a:solidFill>
                <a:latin typeface="Arial" panose="020B0604020202020204" pitchFamily="34" charset="0"/>
                <a:cs typeface="Arial" panose="020B0604020202020204" pitchFamily="34" charset="0"/>
              </a:rPr>
              <a:t>Ions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one Mg</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ion helps deprotonate the 3′-OH group</a:t>
            </a:r>
          </a:p>
          <a:p>
            <a:pPr lvl="1"/>
            <a:r>
              <a:rPr lang="en-US" sz="2400" dirty="0">
                <a:latin typeface="Arial" panose="020B0604020202020204" pitchFamily="34" charset="0"/>
                <a:cs typeface="Arial" panose="020B0604020202020204" pitchFamily="34" charset="0"/>
              </a:rPr>
              <a:t>makes it a more effective nucleophile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one Mg</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ion binds the incoming dNTP and facilitates departure of </a:t>
            </a:r>
            <a:r>
              <a:rPr lang="en-US" sz="2400" dirty="0" err="1">
                <a:latin typeface="Arial" panose="020B0604020202020204" pitchFamily="34" charset="0"/>
                <a:cs typeface="Arial" panose="020B0604020202020204" pitchFamily="34" charset="0"/>
              </a:rPr>
              <a:t>PP</a:t>
            </a:r>
            <a:r>
              <a:rPr lang="en-US" sz="2400" baseline="-25000" dirty="0" err="1">
                <a:latin typeface="Arial" panose="020B0604020202020204" pitchFamily="34" charset="0"/>
                <a:cs typeface="Arial" panose="020B0604020202020204" pitchFamily="34" charset="0"/>
              </a:rPr>
              <a:t>i</a:t>
            </a: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9378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9C27F9-51AE-4BFB-B54C-010609A3A67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General DNA Polymerase Reaction</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4FFA3510-6500-2B46-86BD-83EB708C4D3C}"/>
                  </a:ext>
                </a:extLst>
              </p:cNvPr>
              <p:cNvSpPr txBox="1">
                <a:spLocks noChangeArrowheads="1"/>
              </p:cNvSpPr>
              <p:nvPr/>
            </p:nvSpPr>
            <p:spPr bwMode="auto">
              <a:xfrm>
                <a:off x="330545" y="1600200"/>
                <a:ext cx="8482909" cy="13716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general reaction is </a:t>
                </a: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dNMP</a:t>
                </a:r>
                <a:r>
                  <a:rPr lang="en-US" sz="2400" dirty="0">
                    <a:latin typeface="Arial" panose="020B0604020202020204" pitchFamily="34" charset="0"/>
                    <a:cs typeface="Arial" panose="020B0604020202020204" pitchFamily="34" charset="0"/>
                  </a:rPr>
                  <a:t>)</a:t>
                </a:r>
                <a:r>
                  <a:rPr lang="en-US" sz="2400" i="1" baseline="-25000"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 + dNTP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dNMP</a:t>
                </a:r>
                <a:r>
                  <a:rPr lang="en-US" sz="2400" dirty="0">
                    <a:latin typeface="Arial" panose="020B0604020202020204" pitchFamily="34" charset="0"/>
                    <a:cs typeface="Arial" panose="020B0604020202020204" pitchFamily="34" charset="0"/>
                  </a:rPr>
                  <a:t>)</a:t>
                </a:r>
                <a:r>
                  <a:rPr lang="en-US" sz="2400" i="1" baseline="-25000" dirty="0">
                    <a:latin typeface="Arial" panose="020B0604020202020204" pitchFamily="34" charset="0"/>
                    <a:cs typeface="Arial" panose="020B0604020202020204" pitchFamily="34" charset="0"/>
                  </a:rPr>
                  <a:t>n</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PP</a:t>
                </a:r>
                <a:r>
                  <a:rPr lang="en-US" sz="2400" baseline="-250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0800" inden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where </a:t>
                </a:r>
                <a:r>
                  <a:rPr lang="en-US" sz="2400" dirty="0" err="1">
                    <a:latin typeface="Arial" panose="020B0604020202020204" pitchFamily="34" charset="0"/>
                    <a:cs typeface="Arial" panose="020B0604020202020204" pitchFamily="34" charset="0"/>
                  </a:rPr>
                  <a:t>dNMP</a:t>
                </a:r>
                <a:r>
                  <a:rPr lang="en-US" sz="2400" dirty="0">
                    <a:latin typeface="Arial" panose="020B0604020202020204" pitchFamily="34" charset="0"/>
                    <a:cs typeface="Arial" panose="020B0604020202020204" pitchFamily="34" charset="0"/>
                  </a:rPr>
                  <a:t> and dNTP are a </a:t>
                </a:r>
                <a:r>
                  <a:rPr lang="en-US" sz="2400" dirty="0" err="1">
                    <a:latin typeface="Arial" panose="020B0604020202020204" pitchFamily="34" charset="0"/>
                    <a:cs typeface="Arial" panose="020B0604020202020204" pitchFamily="34" charset="0"/>
                  </a:rPr>
                  <a:t>deoxynucleoside</a:t>
                </a:r>
                <a:r>
                  <a:rPr lang="en-US" sz="2400" dirty="0">
                    <a:latin typeface="Arial" panose="020B0604020202020204" pitchFamily="34" charset="0"/>
                    <a:cs typeface="Arial" panose="020B0604020202020204" pitchFamily="34" charset="0"/>
                  </a:rPr>
                  <a:t> 5′- </a:t>
                </a:r>
              </a:p>
              <a:p>
                <a:pPr marL="50800" indent="0">
                  <a:buNone/>
                </a:pPr>
                <a:r>
                  <a:rPr lang="en-US" sz="2400" dirty="0">
                    <a:latin typeface="Arial" panose="020B0604020202020204" pitchFamily="34" charset="0"/>
                    <a:cs typeface="Arial" panose="020B0604020202020204" pitchFamily="34" charset="0"/>
                  </a:rPr>
                  <a:t>     monophosphate and 5′-triphosphate, respectively </a:t>
                </a: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4FFA3510-6500-2B46-86BD-83EB708C4D3C}"/>
                  </a:ext>
                </a:extLst>
              </p:cNvPr>
              <p:cNvSpPr txBox="1">
                <a:spLocks noRot="1" noChangeAspect="1" noMove="1" noResize="1" noEditPoints="1" noAdjustHandles="1" noChangeArrowheads="1" noChangeShapeType="1" noTextEdit="1"/>
              </p:cNvSpPr>
              <p:nvPr/>
            </p:nvSpPr>
            <p:spPr bwMode="auto">
              <a:xfrm>
                <a:off x="330545" y="1600200"/>
                <a:ext cx="8482909" cy="1371600"/>
              </a:xfrm>
              <a:prstGeom prst="rect">
                <a:avLst/>
              </a:prstGeom>
              <a:blipFill>
                <a:blip r:embed="rId3"/>
                <a:stretch>
                  <a:fillRect l="-359" t="-3556" b="-16755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5" name="TextBox 4">
            <a:extLst>
              <a:ext uri="{FF2B5EF4-FFF2-40B4-BE49-F238E27FC236}">
                <a16:creationId xmlns:a16="http://schemas.microsoft.com/office/drawing/2014/main" id="{AF407C49-62DF-3E4F-9BED-3C8C941CF5F6}"/>
              </a:ext>
            </a:extLst>
          </p:cNvPr>
          <p:cNvSpPr txBox="1">
            <a:spLocks noChangeArrowheads="1"/>
          </p:cNvSpPr>
          <p:nvPr/>
        </p:nvSpPr>
        <p:spPr bwMode="auto">
          <a:xfrm>
            <a:off x="6553200" y="25114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(25-1)</a:t>
            </a:r>
          </a:p>
        </p:txBody>
      </p:sp>
      <p:sp>
        <p:nvSpPr>
          <p:cNvPr id="2" name="TextBox 1">
            <a:extLst>
              <a:ext uri="{FF2B5EF4-FFF2-40B4-BE49-F238E27FC236}">
                <a16:creationId xmlns:a16="http://schemas.microsoft.com/office/drawing/2014/main" id="{EEF656F7-1D46-E649-98E0-F8C5616C909A}"/>
              </a:ext>
            </a:extLst>
          </p:cNvPr>
          <p:cNvSpPr txBox="1"/>
          <p:nvPr/>
        </p:nvSpPr>
        <p:spPr>
          <a:xfrm>
            <a:off x="761999" y="3248025"/>
            <a:ext cx="1600200" cy="461665"/>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DNA</a:t>
            </a:r>
          </a:p>
        </p:txBody>
      </p:sp>
      <p:sp>
        <p:nvSpPr>
          <p:cNvPr id="7" name="TextBox 6">
            <a:extLst>
              <a:ext uri="{FF2B5EF4-FFF2-40B4-BE49-F238E27FC236}">
                <a16:creationId xmlns:a16="http://schemas.microsoft.com/office/drawing/2014/main" id="{F43A2C01-87B6-B145-B29B-3B45104A6580}"/>
              </a:ext>
            </a:extLst>
          </p:cNvPr>
          <p:cNvSpPr txBox="1"/>
          <p:nvPr/>
        </p:nvSpPr>
        <p:spPr>
          <a:xfrm>
            <a:off x="3429000" y="3064729"/>
            <a:ext cx="2039793" cy="830997"/>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lengthened DNA</a:t>
            </a:r>
          </a:p>
        </p:txBody>
      </p:sp>
    </p:spTree>
    <p:extLst>
      <p:ext uri="{BB962C8B-B14F-4D97-AF65-F5344CB8AC3E}">
        <p14:creationId xmlns:p14="http://schemas.microsoft.com/office/powerpoint/2010/main" val="2268829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0FD37E8F-F11A-4CF2-A1A9-A3140FEE4300}"/>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003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5952484-0738-40B2-A97D-CF1E193AF6A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Information is expensive. </a:t>
            </a:r>
            <a:r>
              <a:rPr lang="en-US" sz="2400" dirty="0">
                <a:latin typeface="Arial" panose="020B0604020202020204" pitchFamily="34" charset="0"/>
                <a:cs typeface="Arial" panose="020B0604020202020204" pitchFamily="34" charset="0"/>
              </a:rPr>
              <a:t>The chemistry of joining one nucleotide to the next in DNA replication is elegant and simple, almost deceptively so. However, the enzymatic and thermodynamic commitment to linking one nucleotide to another in DNA far exceeds what would normally be required to successfully form a phosphodiester bond. It is not enough to synthesize a phosphodiester bond; that bond must accurately link two </a:t>
            </a:r>
            <a:r>
              <a:rPr lang="en-US" sz="2400" i="1" dirty="0">
                <a:latin typeface="Arial" panose="020B0604020202020204" pitchFamily="34" charset="0"/>
                <a:cs typeface="Arial" panose="020B0604020202020204" pitchFamily="34" charset="0"/>
              </a:rPr>
              <a:t>particular </a:t>
            </a:r>
            <a:r>
              <a:rPr lang="en-US" sz="2400" dirty="0">
                <a:latin typeface="Arial" panose="020B0604020202020204" pitchFamily="34" charset="0"/>
                <a:cs typeface="Arial" panose="020B0604020202020204" pitchFamily="34" charset="0"/>
              </a:rPr>
              <a:t>nucleotides.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728695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A77D-4BDF-43F8-88FB-FB7CFAD0A694}"/>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The DNA Polymerase Reaction Proceeds with a Minimal Change in Free Energy</a:t>
            </a:r>
            <a:endParaRPr lang="en-AU" sz="3400" dirty="0"/>
          </a:p>
        </p:txBody>
      </p:sp>
      <p:sp>
        <p:nvSpPr>
          <p:cNvPr id="6" name="Google Shape;390;g847cf01710_0_68">
            <a:extLst>
              <a:ext uri="{FF2B5EF4-FFF2-40B4-BE49-F238E27FC236}">
                <a16:creationId xmlns:a16="http://schemas.microsoft.com/office/drawing/2014/main" id="{4FFA3510-6500-2B46-86BD-83EB708C4D3C}"/>
              </a:ext>
            </a:extLst>
          </p:cNvPr>
          <p:cNvSpPr txBox="1">
            <a:spLocks noChangeArrowheads="1"/>
          </p:cNvSpPr>
          <p:nvPr/>
        </p:nvSpPr>
        <p:spPr bwMode="auto">
          <a:xfrm>
            <a:off x="330545" y="2286000"/>
            <a:ext cx="8482909"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one phosphodiester bond is formed at the expense of a somewhat less stable phosphate anhydride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noncovalent base-stacking and base-pairing interactions stabilize the lengthened DNA product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formation of products is facilitated by the subsequent hydrolysis of the pyrophosphate</a:t>
            </a: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7977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26AD2981-7A74-46A5-9F2B-17D1D954C34C}"/>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52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F535D0E-5D1C-4240-9913-F13080572F9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Along with catalysis, biological information is one of the two key prerequisites for life. </a:t>
            </a:r>
            <a:r>
              <a:rPr lang="en-US" sz="2400" dirty="0">
                <a:latin typeface="Arial" panose="020B0604020202020204" pitchFamily="34" charset="0"/>
                <a:cs typeface="Arial" panose="020B0604020202020204" pitchFamily="34" charset="0"/>
              </a:rPr>
              <a:t>The faithful maintenance and transmission of genetic information from one generation to another ensures continuity within each species.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381876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EFAF8-5EC5-4746-BF77-047DF25CCD2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Polymerases Require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 Template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1"/>
            <a:ext cx="8583816"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polymerization is guided by a template DNA strand according to Watson and Crick base-pairing rules</a:t>
            </a: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yellow Pol Roman numeral 1 as a half-circle with an opening in its bottom center, resembling an inverted “U” shape. Two strands of D N A are shown. The top red strand is labeled primer strand. It begins outside of the polymerase as 5 prime G A A, reaches the edge of Pol Roman numeral 1 at T, and continues with C G T before C enclosed in a vertical orange oval labeled primer terminus with a curved line above and a similar green oval to the right. A red A labeled incoming d N T P is shown approaching the opening in the green oval. Beneath, a blue complementary strand begins at its 3 prime end with C beneath G of the primer stand. The template strand is 3 prime C T T, then reaches the edge of Pol Roman numeral 1 at A, then continues as G C A before reaching G in the bottom of the orange oval labeled postinsertion, T in the bottom of the green oval labeled insertion site, and then G C A A T 5 prime at the end of the polymerase molecule. The opening at the bottom of the polymerase is beneath the orange and green ovals. An arrow points right beneath the word insertion. This yields a similar structure in which the red A labeled incoming d N T P is now in the top of the green oval above T in the template strand. An arrow labeled translocation points right to indicate a similar structure in which the polymerase has shifted right with respect to the strands. A that had been inserted into the green oval is now in the red oval to the left above T below. G is now in the bottom of the green oval and the top of the green oval is empty. ">
            <a:extLst>
              <a:ext uri="{FF2B5EF4-FFF2-40B4-BE49-F238E27FC236}">
                <a16:creationId xmlns:a16="http://schemas.microsoft.com/office/drawing/2014/main" id="{217464A1-714D-E945-99F9-862A2C29C5C4}"/>
              </a:ext>
            </a:extLst>
          </p:cNvPr>
          <p:cNvPicPr>
            <a:picLocks noChangeAspect="1"/>
          </p:cNvPicPr>
          <p:nvPr/>
        </p:nvPicPr>
        <p:blipFill>
          <a:blip r:embed="rId3"/>
          <a:stretch>
            <a:fillRect/>
          </a:stretch>
        </p:blipFill>
        <p:spPr>
          <a:xfrm>
            <a:off x="331082" y="3124200"/>
            <a:ext cx="8481835" cy="1676400"/>
          </a:xfrm>
          <a:prstGeom prst="rect">
            <a:avLst/>
          </a:prstGeom>
        </p:spPr>
      </p:pic>
    </p:spTree>
    <p:extLst>
      <p:ext uri="{BB962C8B-B14F-4D97-AF65-F5344CB8AC3E}">
        <p14:creationId xmlns:p14="http://schemas.microsoft.com/office/powerpoint/2010/main" val="3864352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003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4D3C9B-3D91-4A90-984C-D7869E75F2F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b="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Information is expensive. </a:t>
            </a:r>
            <a:r>
              <a:rPr lang="en-US" sz="2400" dirty="0">
                <a:latin typeface="Arial" panose="020B0604020202020204" pitchFamily="34" charset="0"/>
                <a:cs typeface="Arial" panose="020B0604020202020204" pitchFamily="34" charset="0"/>
              </a:rPr>
              <a:t>The chemistry of joining one nucleotide to the next in DNA replication is elegant and simple, almost deceptively so. However, the enzymatic and thermodynamic commitment to linking one nucleotide to another in DNA far exceeds what would normally be required to successfully form a phosphodiester bond. It is not enough to synthesize a phosphodiester bond; that bond must accurately link two </a:t>
            </a:r>
            <a:r>
              <a:rPr lang="en-US" sz="2400" i="1" dirty="0">
                <a:latin typeface="Arial" panose="020B0604020202020204" pitchFamily="34" charset="0"/>
                <a:cs typeface="Arial" panose="020B0604020202020204" pitchFamily="34" charset="0"/>
              </a:rPr>
              <a:t>particular </a:t>
            </a:r>
            <a:r>
              <a:rPr lang="en-US" sz="2400" dirty="0">
                <a:latin typeface="Arial" panose="020B0604020202020204" pitchFamily="34" charset="0"/>
                <a:cs typeface="Arial" panose="020B0604020202020204" pitchFamily="34" charset="0"/>
              </a:rPr>
              <a:t>nucleotides.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B7B49-AC18-4121-ADFE-2C514653D63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Polymerases Require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 Primer</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primer </a:t>
            </a:r>
            <a:r>
              <a:rPr lang="en-US" sz="2400" dirty="0">
                <a:latin typeface="Arial" panose="020B0604020202020204" pitchFamily="34" charset="0"/>
                <a:cs typeface="Arial" panose="020B0604020202020204" pitchFamily="34" charset="0"/>
              </a:rPr>
              <a:t>= a strand segment with a free 3′-OH group to which a nucleotide can be added </a:t>
            </a:r>
          </a:p>
          <a:p>
            <a:pPr lvl="1"/>
            <a:r>
              <a:rPr lang="en-US" sz="2400" dirty="0">
                <a:latin typeface="Arial" panose="020B0604020202020204" pitchFamily="34" charset="0"/>
                <a:cs typeface="Arial" panose="020B0604020202020204" pitchFamily="34" charset="0"/>
              </a:rPr>
              <a:t>must be complementary to the template </a:t>
            </a:r>
          </a:p>
          <a:p>
            <a:pPr lvl="1"/>
            <a:r>
              <a:rPr lang="en-US" sz="2400" dirty="0">
                <a:latin typeface="Arial" panose="020B0604020202020204" pitchFamily="34" charset="0"/>
                <a:cs typeface="Arial" panose="020B0604020202020204" pitchFamily="34" charset="0"/>
              </a:rPr>
              <a:t>many are RNA oligonucleotides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primer terminus </a:t>
            </a:r>
            <a:r>
              <a:rPr lang="en-US" sz="2400" dirty="0">
                <a:latin typeface="Arial" panose="020B0604020202020204" pitchFamily="34" charset="0"/>
                <a:cs typeface="Arial" panose="020B0604020202020204" pitchFamily="34" charset="0"/>
              </a:rPr>
              <a:t>= the free 3′ end of the primer </a:t>
            </a:r>
            <a:endParaRPr lang="en-US" sz="2400" b="1"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78173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83893-A6CD-43B2-83BC-7D3A4469C29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DNA Polymerase Active Site Has Two Parts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1"/>
            <a:ext cx="855910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insertion site </a:t>
            </a:r>
            <a:r>
              <a:rPr lang="en-US" sz="2400" dirty="0">
                <a:latin typeface="Arial" panose="020B0604020202020204" pitchFamily="34" charset="0"/>
                <a:cs typeface="Arial" panose="020B0604020202020204" pitchFamily="34" charset="0"/>
              </a:rPr>
              <a:t>= the portion of the active site where the incoming nucleotide binds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postinsertion site</a:t>
            </a:r>
            <a:r>
              <a:rPr lang="en-US" sz="2400" dirty="0">
                <a:latin typeface="Arial" panose="020B0604020202020204" pitchFamily="34" charset="0"/>
                <a:cs typeface="Arial" panose="020B0604020202020204" pitchFamily="34" charset="0"/>
              </a:rPr>
              <a:t> = the portion of the active site where the new base pair resides when the polymerase slides forward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b shows a surface contour model with a roughly triangular shape with a dark brown top part labeled palm, a gray bottom boundary beneath the dark brown region above a central opening, a yellow roughly triangular piece of the left labeled thumb that widens toward the bottom and a light brown oval piece that extends down on the right labeled fingers. An opening between the bottom of the yellow and brown parts widens to a wider region beneath the brown top piece. A piece of D N A is shown extending from the upper left of the yellow piece into the opening, where it curves against the gray part and then down along the left side of the light brown vertical piece. Part c shows a similar yellow structure to part a except that the rounded top is labeled palm, the protrusion to the lower left is labeled thumb, and the protrusion to the lower right is thicker and labeled fingers. A double helix of D N A runs horizontally from the left with a blue 3 prime strand beginning on the top and a red five prime strand beginning on the bottom. A line beneath the word palm and above an orange oval labeled postinsertion site to the left and a green oval labeled insertion site to the right is shown above an opening between the pieces labeled thumb and fingers. The red strand ends at its 3 prime end beneath the green oval labeled insertion site. The blue strand curves upward at this point and extends diagonally up to the right across the fingers portion to end at its 5 prime end to the upper right.">
            <a:extLst>
              <a:ext uri="{FF2B5EF4-FFF2-40B4-BE49-F238E27FC236}">
                <a16:creationId xmlns:a16="http://schemas.microsoft.com/office/drawing/2014/main" id="{F6D60E8D-64D1-9445-88EE-0B5CFAEDB8F4}"/>
              </a:ext>
            </a:extLst>
          </p:cNvPr>
          <p:cNvPicPr>
            <a:picLocks noChangeAspect="1"/>
          </p:cNvPicPr>
          <p:nvPr/>
        </p:nvPicPr>
        <p:blipFill>
          <a:blip r:embed="rId3"/>
          <a:stretch>
            <a:fillRect/>
          </a:stretch>
        </p:blipFill>
        <p:spPr>
          <a:xfrm>
            <a:off x="1907274" y="4197698"/>
            <a:ext cx="5329450" cy="2514600"/>
          </a:xfrm>
          <a:prstGeom prst="rect">
            <a:avLst/>
          </a:prstGeom>
        </p:spPr>
      </p:pic>
    </p:spTree>
    <p:extLst>
      <p:ext uri="{BB962C8B-B14F-4D97-AF65-F5344CB8AC3E}">
        <p14:creationId xmlns:p14="http://schemas.microsoft.com/office/powerpoint/2010/main" val="4010531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9DFBA3-0C9C-4237-8523-9293D370C05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Processivity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DNA Polymerases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processivity</a:t>
            </a:r>
            <a:r>
              <a:rPr lang="en-US" sz="2400" dirty="0">
                <a:latin typeface="Arial" panose="020B0604020202020204" pitchFamily="34" charset="0"/>
                <a:cs typeface="Arial" panose="020B0604020202020204" pitchFamily="34" charset="0"/>
              </a:rPr>
              <a:t> = the average number of nucleotides added before a polymerase dissociates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polymerases vary greatly in processivity. </a:t>
            </a:r>
          </a:p>
          <a:p>
            <a:pPr lvl="1"/>
            <a:r>
              <a:rPr lang="en-US" sz="2400" dirty="0">
                <a:latin typeface="Arial" panose="020B0604020202020204" pitchFamily="34" charset="0"/>
                <a:cs typeface="Arial" panose="020B0604020202020204" pitchFamily="34" charset="0"/>
              </a:rPr>
              <a:t>ranges from a few nucleotides to many thousand</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55157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555D7-C287-41C1-B84F-F1A619D0136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Replication is Very Accurate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00200"/>
            <a:ext cx="84963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errors in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occur every 1 in 10</a:t>
            </a:r>
            <a:r>
              <a:rPr lang="en-US" sz="2400" baseline="30000" dirty="0">
                <a:latin typeface="Arial" panose="020B0604020202020204" pitchFamily="34" charset="0"/>
                <a:cs typeface="Arial" panose="020B0604020202020204" pitchFamily="34" charset="0"/>
              </a:rPr>
              <a:t>9</a:t>
            </a:r>
            <a:r>
              <a:rPr lang="en-US" sz="2400" dirty="0">
                <a:latin typeface="Arial" panose="020B0604020202020204" pitchFamily="34" charset="0"/>
                <a:cs typeface="Arial" panose="020B0604020202020204" pitchFamily="34" charset="0"/>
              </a:rPr>
              <a:t> to 1 in 10</a:t>
            </a:r>
            <a:r>
              <a:rPr lang="en-US" sz="2400" baseline="30000" dirty="0">
                <a:latin typeface="Arial" panose="020B0604020202020204" pitchFamily="34" charset="0"/>
                <a:cs typeface="Arial" panose="020B0604020202020204" pitchFamily="34" charset="0"/>
              </a:rPr>
              <a:t>10</a:t>
            </a:r>
            <a:r>
              <a:rPr lang="en-US" sz="2400" dirty="0">
                <a:latin typeface="Arial" panose="020B0604020202020204" pitchFamily="34" charset="0"/>
                <a:cs typeface="Arial" panose="020B0604020202020204" pitchFamily="34" charset="0"/>
              </a:rPr>
              <a:t> nucleotides added</a:t>
            </a:r>
          </a:p>
          <a:p>
            <a:pPr lvl="1"/>
            <a:r>
              <a:rPr lang="en-US" sz="2400" dirty="0">
                <a:latin typeface="Arial" panose="020B0604020202020204" pitchFamily="34" charset="0"/>
                <a:cs typeface="Arial" panose="020B0604020202020204" pitchFamily="34" charset="0"/>
              </a:rPr>
              <a:t>equates to an error only once per 1,000 to 10,000 replications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active site of DNA polymerase excludes base pairs with the incorrect geometry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polymerases insert one incorrect nucleotide for every 10</a:t>
            </a:r>
            <a:r>
              <a:rPr lang="en-US" sz="2400" baseline="30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to 10</a:t>
            </a:r>
            <a:r>
              <a:rPr lang="en-US" sz="2400" baseline="30000" dirty="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 correct nucleotides</a:t>
            </a:r>
          </a:p>
          <a:p>
            <a:pPr lvl="1"/>
            <a:r>
              <a:rPr lang="en-US" sz="2400" dirty="0">
                <a:latin typeface="Arial" panose="020B0604020202020204" pitchFamily="34" charset="0"/>
                <a:cs typeface="Arial" panose="020B0604020202020204" pitchFamily="34" charset="0"/>
              </a:rPr>
              <a:t>may occur because a base is in a tautomeric form </a:t>
            </a:r>
          </a:p>
        </p:txBody>
      </p:sp>
    </p:spTree>
    <p:extLst>
      <p:ext uri="{BB962C8B-B14F-4D97-AF65-F5344CB8AC3E}">
        <p14:creationId xmlns:p14="http://schemas.microsoft.com/office/powerpoint/2010/main" val="1157719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49608-FD2D-4961-9BBE-3B5EC9CED4A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Contribution of Base-Pair Geometry to the Fidelity of DNA Replication</a:t>
            </a:r>
            <a:endParaRPr lang="en-AU" dirty="0"/>
          </a:p>
        </p:txBody>
      </p:sp>
      <p:pic>
        <p:nvPicPr>
          <p:cNvPr id="3" name="Picture 2" descr="A figure shows how base-pair geometry contributes to the fidelity of D N A replication with part a showing how the geometries of the standard base pairs fit into active sites and part b showing how incorrectly paired bases can be excluded from the active site.">
            <a:extLst>
              <a:ext uri="{FF2B5EF4-FFF2-40B4-BE49-F238E27FC236}">
                <a16:creationId xmlns:a16="http://schemas.microsoft.com/office/drawing/2014/main" id="{0043324C-18DB-4447-B056-7194BCF55A1E}"/>
              </a:ext>
            </a:extLst>
          </p:cNvPr>
          <p:cNvPicPr>
            <a:picLocks noChangeAspect="1"/>
          </p:cNvPicPr>
          <p:nvPr/>
        </p:nvPicPr>
        <p:blipFill>
          <a:blip r:embed="rId3"/>
          <a:stretch>
            <a:fillRect/>
          </a:stretch>
        </p:blipFill>
        <p:spPr>
          <a:xfrm>
            <a:off x="177800" y="1600200"/>
            <a:ext cx="8788400" cy="4546600"/>
          </a:xfrm>
          <a:prstGeom prst="rect">
            <a:avLst/>
          </a:prstGeom>
        </p:spPr>
      </p:pic>
    </p:spTree>
    <p:extLst>
      <p:ext uri="{BB962C8B-B14F-4D97-AF65-F5344CB8AC3E}">
        <p14:creationId xmlns:p14="http://schemas.microsoft.com/office/powerpoint/2010/main" val="368731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B7937-2764-44FE-BC9C-477E161F9E2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Error Correction by DNA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Polymerase I</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5358708"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translocation of the enzyme is inhibited when an incorrect nucleotide is added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many DNA polymerases have intrinsic 3′</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exonuclease </a:t>
                </a:r>
                <a:r>
                  <a:rPr lang="en-US" sz="2400" b="1" dirty="0">
                    <a:latin typeface="Arial" panose="020B0604020202020204" pitchFamily="34" charset="0"/>
                    <a:cs typeface="Arial" panose="020B0604020202020204" pitchFamily="34" charset="0"/>
                  </a:rPr>
                  <a:t>proofreading</a:t>
                </a:r>
                <a:r>
                  <a:rPr lang="en-US" sz="2400" dirty="0">
                    <a:latin typeface="Arial" panose="020B0604020202020204" pitchFamily="34" charset="0"/>
                    <a:cs typeface="Arial" panose="020B0604020202020204" pitchFamily="34" charset="0"/>
                  </a:rPr>
                  <a:t> activity</a:t>
                </a:r>
              </a:p>
              <a:p>
                <a:pPr lvl="1"/>
                <a:r>
                  <a:rPr lang="en-US" sz="2400" dirty="0">
                    <a:latin typeface="Arial" panose="020B0604020202020204" pitchFamily="34" charset="0"/>
                    <a:cs typeface="Arial" panose="020B0604020202020204" pitchFamily="34" charset="0"/>
                  </a:rPr>
                  <a:t>permits the enzyme to remove a newly added nucleotide</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280092" y="1600200"/>
                <a:ext cx="5358708" cy="4130675"/>
              </a:xfrm>
              <a:prstGeom prst="rect">
                <a:avLst/>
              </a:prstGeom>
              <a:blipFill>
                <a:blip r:embed="rId3"/>
                <a:stretch>
                  <a:fillRect l="-709" t="-1534" r="-23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3" name="Picture 2" descr="A figure shows an example of error correction by the 3 prime to 5 prime exonuclease activity of D N A polymerase Roman numeral 1 in five steps.">
            <a:extLst>
              <a:ext uri="{FF2B5EF4-FFF2-40B4-BE49-F238E27FC236}">
                <a16:creationId xmlns:a16="http://schemas.microsoft.com/office/drawing/2014/main" id="{E8523AAF-4328-5D47-A563-3C3861239933}"/>
              </a:ext>
            </a:extLst>
          </p:cNvPr>
          <p:cNvPicPr>
            <a:picLocks noChangeAspect="1"/>
          </p:cNvPicPr>
          <p:nvPr/>
        </p:nvPicPr>
        <p:blipFill>
          <a:blip r:embed="rId4"/>
          <a:stretch>
            <a:fillRect/>
          </a:stretch>
        </p:blipFill>
        <p:spPr>
          <a:xfrm>
            <a:off x="5867400" y="1693215"/>
            <a:ext cx="2776010" cy="4912216"/>
          </a:xfrm>
          <a:prstGeom prst="rect">
            <a:avLst/>
          </a:prstGeom>
        </p:spPr>
      </p:pic>
    </p:spTree>
    <p:extLst>
      <p:ext uri="{BB962C8B-B14F-4D97-AF65-F5344CB8AC3E}">
        <p14:creationId xmlns:p14="http://schemas.microsoft.com/office/powerpoint/2010/main" val="3464831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997C40E2-07E3-4C57-B03D-4F8CE6373EF2}"/>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003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324E7BD-2445-4665-8998-262438B2832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Information is expensive. </a:t>
            </a:r>
            <a:r>
              <a:rPr lang="en-US" sz="2400" dirty="0">
                <a:latin typeface="Arial" panose="020B0604020202020204" pitchFamily="34" charset="0"/>
                <a:cs typeface="Arial" panose="020B0604020202020204" pitchFamily="34" charset="0"/>
              </a:rPr>
              <a:t>The chemistry of joining one nucleotide to the next in DNA replication is elegant and simple, almost deceptively so. However, the enzymatic and thermodynamic commitment to linking one nucleotide to another in DNA far exceeds what would normally be required to successfully form a phosphodiester bond. It is not enough to synthesize a phosphodiester bond; that bond must accurately link two </a:t>
            </a:r>
            <a:r>
              <a:rPr lang="en-US" sz="2400" i="1" dirty="0">
                <a:latin typeface="Arial" panose="020B0604020202020204" pitchFamily="34" charset="0"/>
                <a:cs typeface="Arial" panose="020B0604020202020204" pitchFamily="34" charset="0"/>
              </a:rPr>
              <a:t>particular </a:t>
            </a:r>
            <a:r>
              <a:rPr lang="en-US" sz="2400" dirty="0">
                <a:latin typeface="Arial" panose="020B0604020202020204" pitchFamily="34" charset="0"/>
                <a:cs typeface="Arial" panose="020B0604020202020204" pitchFamily="34" charset="0"/>
              </a:rPr>
              <a:t>nucleotides.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813494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20B40-9135-4604-9A65-A21CA668AA0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Proofreading is Energetically Expensive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4067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proofreading</a:t>
            </a:r>
            <a:r>
              <a:rPr lang="en-US" sz="2400" dirty="0">
                <a:latin typeface="Arial" panose="020B0604020202020204" pitchFamily="34" charset="0"/>
                <a:cs typeface="Arial" panose="020B0604020202020204" pitchFamily="34" charset="0"/>
              </a:rPr>
              <a:t> = DNA polymerase activity that involves replacement of the incorrect nucleotide</a:t>
            </a:r>
          </a:p>
          <a:p>
            <a:pPr lvl="1"/>
            <a:r>
              <a:rPr lang="en-US" sz="2400" dirty="0">
                <a:latin typeface="Arial" panose="020B0604020202020204" pitchFamily="34" charset="0"/>
                <a:cs typeface="Arial" panose="020B0604020202020204" pitchFamily="34" charset="0"/>
              </a:rPr>
              <a:t>requires the expenditure of three high-energy bonds</a:t>
            </a: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6753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E49D5D05-63D5-4349-AAE9-66960C8EA048}"/>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CF2F4A-B8F6-497A-8A41-C4847B0188B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fidelity of genome maintenance and transmission is not perfect. </a:t>
            </a:r>
            <a:r>
              <a:rPr lang="en-US" sz="2400" dirty="0">
                <a:latin typeface="Arial" panose="020B0604020202020204" pitchFamily="34" charset="0"/>
                <a:cs typeface="Arial" panose="020B0604020202020204" pitchFamily="34" charset="0"/>
              </a:rPr>
              <a:t>DNA damage happens, often by spontaneous processes. DNA replication and repair deal with the vast majority of DNA lesions, providing a high degree of genetic fidelity and stability. The few DNA damage events that slip through uncorrected provide fuel for evolution. </a:t>
            </a:r>
          </a:p>
          <a:p>
            <a:pPr>
              <a:buNone/>
            </a:pPr>
            <a:r>
              <a:rPr lang="en-US" dirty="0"/>
              <a:t> </a:t>
            </a:r>
            <a:endParaRPr lang="en-US" sz="2400" dirty="0"/>
          </a:p>
          <a:p>
            <a:pPr>
              <a:buNone/>
            </a:pPr>
            <a:endParaRPr lang="en-US" sz="2400" dirty="0">
              <a:effectLst/>
            </a:endParaRPr>
          </a:p>
        </p:txBody>
      </p:sp>
    </p:spTree>
    <p:extLst>
      <p:ext uri="{BB962C8B-B14F-4D97-AF65-F5344CB8AC3E}">
        <p14:creationId xmlns:p14="http://schemas.microsoft.com/office/powerpoint/2010/main" val="2914770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7FE10-316A-4A40-85AD-5F078761DD5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Accuracy After Base Selection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and Proofreading</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600200"/>
            <a:ext cx="84067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proofreading improves the accuracy 10</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 to 10</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-fold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one error in every 10</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 to 10</a:t>
            </a:r>
            <a:r>
              <a:rPr lang="en-US" sz="2400" baseline="30000" dirty="0">
                <a:latin typeface="Arial" panose="020B0604020202020204" pitchFamily="34" charset="0"/>
                <a:cs typeface="Arial" panose="020B0604020202020204" pitchFamily="34" charset="0"/>
              </a:rPr>
              <a:t>8</a:t>
            </a:r>
            <a:r>
              <a:rPr lang="en-US" sz="2400" dirty="0">
                <a:latin typeface="Arial" panose="020B0604020202020204" pitchFamily="34" charset="0"/>
                <a:cs typeface="Arial" panose="020B0604020202020204" pitchFamily="34" charset="0"/>
              </a:rPr>
              <a:t> bases remains after base selection and proofreading</a:t>
            </a:r>
          </a:p>
          <a:p>
            <a:pPr lvl="1"/>
            <a:r>
              <a:rPr lang="en-US" sz="2400" dirty="0">
                <a:latin typeface="Arial" panose="020B0604020202020204" pitchFamily="34" charset="0"/>
                <a:cs typeface="Arial" panose="020B0604020202020204" pitchFamily="34" charset="0"/>
              </a:rPr>
              <a:t>the higher measured accuracy of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replication comes from mismatch repair</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2303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1EA2F64-66D2-45E9-9F17-5407BF37598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fidelity of genome maintenance and transmission is not perfect. </a:t>
            </a:r>
            <a:r>
              <a:rPr lang="en-US" sz="2400" dirty="0">
                <a:latin typeface="Arial" panose="020B0604020202020204" pitchFamily="34" charset="0"/>
                <a:cs typeface="Arial" panose="020B0604020202020204" pitchFamily="34" charset="0"/>
              </a:rPr>
              <a:t>DNA damage happens, often by spontaneous processes. DNA replication and repair deal with the vast majority of DNA lesions, providing a high degree of genetic fidelity and stability. The few DNA damage events that slip through uncorrected provide fuel for evolution. </a:t>
            </a:r>
          </a:p>
          <a:p>
            <a:pPr>
              <a:buNone/>
            </a:pPr>
            <a:r>
              <a:rPr lang="en-US" dirty="0"/>
              <a:t> </a:t>
            </a:r>
            <a:endParaRPr lang="en-US" sz="2400" dirty="0"/>
          </a:p>
          <a:p>
            <a:pPr>
              <a:buNone/>
            </a:pPr>
            <a:endParaRPr lang="en-US" sz="2400" dirty="0">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A7620-D363-4036-99FD-08D263E9557F}"/>
              </a:ext>
            </a:extLst>
          </p:cNvPr>
          <p:cNvSpPr>
            <a:spLocks noGrp="1"/>
          </p:cNvSpPr>
          <p:nvPr>
            <p:ph type="title"/>
          </p:nvPr>
        </p:nvSpPr>
        <p:spPr/>
        <p:txBody>
          <a:bodyPr/>
          <a:lstStyle/>
          <a:p>
            <a:r>
              <a:rPr lang="en-US" i="1" dirty="0">
                <a:solidFill>
                  <a:srgbClr val="4E4CB4"/>
                </a:solidFill>
                <a:latin typeface="Arial" panose="020B0604020202020204" pitchFamily="34" charset="0"/>
                <a:cs typeface="Arial" panose="020B0604020202020204" pitchFamily="34" charset="0"/>
              </a:rPr>
              <a:t>E. Coli </a:t>
            </a:r>
            <a:r>
              <a:rPr lang="en-US" dirty="0">
                <a:solidFill>
                  <a:srgbClr val="4E4CB4"/>
                </a:solidFill>
                <a:latin typeface="Arial" panose="020B0604020202020204" pitchFamily="34" charset="0"/>
                <a:cs typeface="Arial" panose="020B0604020202020204" pitchFamily="34" charset="0"/>
              </a:rPr>
              <a:t>Has at Least Five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DNA Polymerases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002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polymerase I is abundant, but insufficient for replication of the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chromosome</a:t>
            </a:r>
          </a:p>
          <a:p>
            <a:pPr lvl="1" eaLnBrk="1" hangingPunct="1">
              <a:lnSpc>
                <a:spcPct val="90000"/>
              </a:lnSpc>
              <a:buClr>
                <a:schemeClr val="tx1"/>
              </a:buClr>
            </a:pPr>
            <a:r>
              <a:rPr lang="en-US" altLang="en-US" sz="2400" dirty="0">
                <a:latin typeface="Arial" panose="020B0604020202020204" pitchFamily="34" charset="0"/>
                <a:cs typeface="Arial" panose="020B0604020202020204" pitchFamily="34" charset="0"/>
              </a:rPr>
              <a:t>rate (600 nucleotides/min) is slower than observed for replication fork movement</a:t>
            </a:r>
          </a:p>
          <a:p>
            <a:pPr lvl="1" eaLnBrk="1" hangingPunct="1">
              <a:lnSpc>
                <a:spcPct val="90000"/>
              </a:lnSpc>
              <a:buClr>
                <a:schemeClr val="tx1"/>
              </a:buClr>
            </a:pPr>
            <a:r>
              <a:rPr lang="en-US" altLang="en-US" sz="2400" dirty="0">
                <a:latin typeface="Arial" panose="020B0604020202020204" pitchFamily="34" charset="0"/>
                <a:cs typeface="Arial" panose="020B0604020202020204" pitchFamily="34" charset="0"/>
              </a:rPr>
              <a:t>low processivity</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primary function of DNA polymerase I is cleanup during replication, recombination, and repair</a:t>
            </a:r>
          </a:p>
        </p:txBody>
      </p:sp>
    </p:spTree>
    <p:extLst>
      <p:ext uri="{BB962C8B-B14F-4D97-AF65-F5344CB8AC3E}">
        <p14:creationId xmlns:p14="http://schemas.microsoft.com/office/powerpoint/2010/main" val="80568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BD26-3589-4CB0-B502-1387CEE8D6E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Polymerase II, III, IV, and V</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002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DNA polymerase II </a:t>
            </a:r>
            <a:r>
              <a:rPr lang="en-US" sz="2400" dirty="0">
                <a:latin typeface="Arial" panose="020B0604020202020204" pitchFamily="34" charset="0"/>
                <a:cs typeface="Arial" panose="020B0604020202020204" pitchFamily="34" charset="0"/>
              </a:rPr>
              <a:t>= involved in DNA repair</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DNA polymerase III </a:t>
            </a:r>
            <a:r>
              <a:rPr lang="en-US" sz="2400" dirty="0">
                <a:latin typeface="Arial" panose="020B0604020202020204" pitchFamily="34" charset="0"/>
                <a:cs typeface="Arial" panose="020B0604020202020204" pitchFamily="34" charset="0"/>
              </a:rPr>
              <a:t>= the principal replication enzyme in </a:t>
            </a:r>
            <a:r>
              <a:rPr lang="en-US" sz="2400" i="1" dirty="0">
                <a:latin typeface="Arial" panose="020B0604020202020204" pitchFamily="34" charset="0"/>
                <a:cs typeface="Arial" panose="020B0604020202020204" pitchFamily="34" charset="0"/>
              </a:rPr>
              <a:t>E. coli</a:t>
            </a:r>
          </a:p>
          <a:p>
            <a:endParaRPr lang="en-US" sz="2400" i="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polymerases IV and V = involved in an unusual form of DNA repair</a:t>
            </a:r>
          </a:p>
        </p:txBody>
      </p:sp>
    </p:spTree>
    <p:extLst>
      <p:ext uri="{BB962C8B-B14F-4D97-AF65-F5344CB8AC3E}">
        <p14:creationId xmlns:p14="http://schemas.microsoft.com/office/powerpoint/2010/main" val="661644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1E954-6E0C-4945-8B92-ACC0CCEAD8F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Comparison of the Five DNA Polymerases of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3" name="TextBox 2">
            <a:extLst>
              <a:ext uri="{FF2B5EF4-FFF2-40B4-BE49-F238E27FC236}">
                <a16:creationId xmlns:a16="http://schemas.microsoft.com/office/drawing/2014/main" id="{AD2D5F92-A7C3-44B5-83D0-EF67CF8CCBE4}"/>
              </a:ext>
            </a:extLst>
          </p:cNvPr>
          <p:cNvSpPr txBox="1"/>
          <p:nvPr/>
        </p:nvSpPr>
        <p:spPr>
          <a:xfrm>
            <a:off x="304800" y="2373868"/>
            <a:ext cx="8169021" cy="369332"/>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25-1 Comparison of the Five DNA Polymerases of </a:t>
            </a:r>
            <a:r>
              <a:rPr lang="en-US" sz="1800" b="1" i="1" dirty="0">
                <a:solidFill>
                  <a:schemeClr val="bg1"/>
                </a:solidFill>
              </a:rPr>
              <a:t>E.coli</a:t>
            </a:r>
            <a:endParaRPr lang="en-US" sz="1800" b="1" dirty="0">
              <a:solidFill>
                <a:schemeClr val="bg1"/>
              </a:solidFill>
            </a:endParaRPr>
          </a:p>
        </p:txBody>
      </p:sp>
      <p:graphicFrame>
        <p:nvGraphicFramePr>
          <p:cNvPr id="4" name="Table Placeholder 2">
            <a:extLst>
              <a:ext uri="{FF2B5EF4-FFF2-40B4-BE49-F238E27FC236}">
                <a16:creationId xmlns:a16="http://schemas.microsoft.com/office/drawing/2014/main" id="{BD9A0B2C-208A-44BD-A683-C6A69E51AF77}"/>
              </a:ext>
            </a:extLst>
          </p:cNvPr>
          <p:cNvGraphicFramePr>
            <a:graphicFrameLocks/>
          </p:cNvGraphicFramePr>
          <p:nvPr>
            <p:extLst>
              <p:ext uri="{D42A27DB-BD31-4B8C-83A1-F6EECF244321}">
                <p14:modId xmlns:p14="http://schemas.microsoft.com/office/powerpoint/2010/main" val="4133386033"/>
              </p:ext>
            </p:extLst>
          </p:nvPr>
        </p:nvGraphicFramePr>
        <p:xfrm>
          <a:off x="304800" y="2743200"/>
          <a:ext cx="8169021" cy="3217476"/>
        </p:xfrm>
        <a:graphic>
          <a:graphicData uri="http://schemas.openxmlformats.org/drawingml/2006/table">
            <a:tbl>
              <a:tblPr firstRow="1" firstCol="1" bandRow="1">
                <a:tableStyleId>{5940675A-B579-460E-94D1-54222C63F5DA}</a:tableStyleId>
              </a:tblPr>
              <a:tblGrid>
                <a:gridCol w="1600200">
                  <a:extLst>
                    <a:ext uri="{9D8B030D-6E8A-4147-A177-3AD203B41FA5}">
                      <a16:colId xmlns:a16="http://schemas.microsoft.com/office/drawing/2014/main" val="4192080169"/>
                    </a:ext>
                  </a:extLst>
                </a:gridCol>
                <a:gridCol w="1230630">
                  <a:extLst>
                    <a:ext uri="{9D8B030D-6E8A-4147-A177-3AD203B41FA5}">
                      <a16:colId xmlns:a16="http://schemas.microsoft.com/office/drawing/2014/main" val="1762110267"/>
                    </a:ext>
                  </a:extLst>
                </a:gridCol>
                <a:gridCol w="1230630">
                  <a:extLst>
                    <a:ext uri="{9D8B030D-6E8A-4147-A177-3AD203B41FA5}">
                      <a16:colId xmlns:a16="http://schemas.microsoft.com/office/drawing/2014/main" val="1955110500"/>
                    </a:ext>
                  </a:extLst>
                </a:gridCol>
                <a:gridCol w="1230630">
                  <a:extLst>
                    <a:ext uri="{9D8B030D-6E8A-4147-A177-3AD203B41FA5}">
                      <a16:colId xmlns:a16="http://schemas.microsoft.com/office/drawing/2014/main" val="1638785360"/>
                    </a:ext>
                  </a:extLst>
                </a:gridCol>
                <a:gridCol w="1230630">
                  <a:extLst>
                    <a:ext uri="{9D8B030D-6E8A-4147-A177-3AD203B41FA5}">
                      <a16:colId xmlns:a16="http://schemas.microsoft.com/office/drawing/2014/main" val="498776535"/>
                    </a:ext>
                  </a:extLst>
                </a:gridCol>
                <a:gridCol w="1646301">
                  <a:extLst>
                    <a:ext uri="{9D8B030D-6E8A-4147-A177-3AD203B41FA5}">
                      <a16:colId xmlns:a16="http://schemas.microsoft.com/office/drawing/2014/main" val="2987914319"/>
                    </a:ext>
                  </a:extLst>
                </a:gridCol>
              </a:tblGrid>
              <a:tr h="22144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DNA polymerase</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I</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DNA polymerase</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II</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DNA polymerase</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III</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DNA polymerase</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IV</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DNA polymerase</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V</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2594938983"/>
                  </a:ext>
                </a:extLst>
              </a:tr>
              <a:tr h="39163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Structural </a:t>
                      </a:r>
                      <a:r>
                        <a:rPr lang="en-US" sz="1000" dirty="0" err="1">
                          <a:effectLst/>
                          <a:latin typeface="Arial" panose="020B0604020202020204" pitchFamily="34" charset="0"/>
                          <a:cs typeface="Arial" panose="020B0604020202020204" pitchFamily="34" charset="0"/>
                        </a:rPr>
                        <a:t>gene</a:t>
                      </a:r>
                      <a:r>
                        <a:rPr lang="en-US" sz="1000" baseline="30000" dirty="0" err="1">
                          <a:effectLst/>
                          <a:latin typeface="Arial" panose="020B0604020202020204" pitchFamily="34" charset="0"/>
                          <a:cs typeface="Arial" panose="020B0604020202020204" pitchFamily="34" charset="0"/>
                        </a:rPr>
                        <a:t>b</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i="1" dirty="0" err="1">
                          <a:effectLst/>
                          <a:latin typeface="Arial" panose="020B0604020202020204" pitchFamily="34" charset="0"/>
                          <a:cs typeface="Arial" panose="020B0604020202020204" pitchFamily="34" charset="0"/>
                        </a:rPr>
                        <a:t>polA</a:t>
                      </a:r>
                      <a:endParaRPr lang="en-US" sz="10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i="1" dirty="0" err="1">
                          <a:effectLst/>
                          <a:latin typeface="Arial" panose="020B0604020202020204" pitchFamily="34" charset="0"/>
                          <a:cs typeface="Arial" panose="020B0604020202020204" pitchFamily="34" charset="0"/>
                        </a:rPr>
                        <a:t>polB</a:t>
                      </a:r>
                      <a:endParaRPr lang="en-US" sz="10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i="1" dirty="0" err="1">
                          <a:effectLst/>
                          <a:latin typeface="Arial" panose="020B0604020202020204" pitchFamily="34" charset="0"/>
                          <a:cs typeface="Arial" panose="020B0604020202020204" pitchFamily="34" charset="0"/>
                        </a:rPr>
                        <a:t>polC</a:t>
                      </a:r>
                      <a:r>
                        <a:rPr lang="en-US" sz="1000" dirty="0">
                          <a:effectLst/>
                          <a:latin typeface="Arial" panose="020B0604020202020204" pitchFamily="34" charset="0"/>
                          <a:cs typeface="Arial" panose="020B0604020202020204" pitchFamily="34" charset="0"/>
                        </a:rPr>
                        <a:t> (</a:t>
                      </a:r>
                      <a:r>
                        <a:rPr lang="en-US" sz="1000" i="1" dirty="0" err="1">
                          <a:effectLst/>
                          <a:latin typeface="Arial" panose="020B0604020202020204" pitchFamily="34" charset="0"/>
                          <a:cs typeface="Arial" panose="020B0604020202020204" pitchFamily="34" charset="0"/>
                        </a:rPr>
                        <a:t>dnaE</a:t>
                      </a:r>
                      <a:r>
                        <a:rPr lang="en-US" sz="1000" dirty="0">
                          <a:effectLst/>
                          <a:latin typeface="Arial" panose="020B0604020202020204" pitchFamily="34" charset="0"/>
                          <a:cs typeface="Arial" panose="020B0604020202020204" pitchFamily="34" charset="0"/>
                        </a:rPr>
                        <a: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i="1" dirty="0" err="1">
                          <a:effectLst/>
                          <a:latin typeface="Arial" panose="020B0604020202020204" pitchFamily="34" charset="0"/>
                          <a:cs typeface="Arial" panose="020B0604020202020204" pitchFamily="34" charset="0"/>
                        </a:rPr>
                        <a:t>dinB</a:t>
                      </a:r>
                      <a:endParaRPr lang="en-US" sz="10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i="1" dirty="0" err="1">
                          <a:effectLst/>
                          <a:latin typeface="Arial" panose="020B0604020202020204" pitchFamily="34" charset="0"/>
                          <a:cs typeface="Arial" panose="020B0604020202020204" pitchFamily="34" charset="0"/>
                        </a:rPr>
                        <a:t>umuC</a:t>
                      </a:r>
                      <a:endParaRPr lang="en-US" sz="1000" i="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403864959"/>
                  </a:ext>
                </a:extLst>
              </a:tr>
              <a:tr h="39163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Subunits (number of different types)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7</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9</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3</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71672567"/>
                  </a:ext>
                </a:extLst>
              </a:tr>
              <a:tr h="391632">
                <a:tc>
                  <a:txBody>
                    <a:bodyPr/>
                    <a:lstStyle/>
                    <a:p>
                      <a:pPr marL="0" marR="0">
                        <a:lnSpc>
                          <a:spcPct val="107000"/>
                        </a:lnSpc>
                        <a:spcBef>
                          <a:spcPts val="0"/>
                        </a:spcBef>
                        <a:spcAft>
                          <a:spcPts val="0"/>
                        </a:spcAft>
                      </a:pPr>
                      <a:r>
                        <a:rPr lang="en-US" sz="1000" i="1" dirty="0" err="1">
                          <a:effectLst/>
                          <a:latin typeface="Arial" panose="020B0604020202020204" pitchFamily="34" charset="0"/>
                          <a:cs typeface="Arial" panose="020B0604020202020204" pitchFamily="34" charset="0"/>
                        </a:rPr>
                        <a:t>M</a:t>
                      </a:r>
                      <a:r>
                        <a:rPr lang="en-US" sz="1000" baseline="-25000" dirty="0" err="1">
                          <a:effectLst/>
                          <a:latin typeface="Arial" panose="020B0604020202020204" pitchFamily="34" charset="0"/>
                          <a:cs typeface="Arial" panose="020B0604020202020204" pitchFamily="34" charset="0"/>
                        </a:rPr>
                        <a:t>r</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103,000</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88,000</a:t>
                      </a:r>
                      <a:r>
                        <a:rPr lang="en-US" sz="1000" baseline="30000" dirty="0">
                          <a:effectLst/>
                          <a:latin typeface="Arial" panose="020B0604020202020204" pitchFamily="34" charset="0"/>
                          <a:cs typeface="Arial" panose="020B0604020202020204" pitchFamily="34" charset="0"/>
                        </a:rPr>
                        <a:t>c</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1,065,400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39,100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110,000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403445115"/>
                  </a:ext>
                </a:extLst>
              </a:tr>
              <a:tr h="39163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3</a:t>
                      </a: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5</a:t>
                      </a: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 exonuclease (proofreading)</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Yes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Yes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Yes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05244100"/>
                  </a:ext>
                </a:extLst>
              </a:tr>
              <a:tr h="22144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5</a:t>
                      </a: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3</a:t>
                      </a: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 exonuclease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Yes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No</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No</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971991692"/>
                  </a:ext>
                </a:extLst>
              </a:tr>
              <a:tr h="39163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Polymerization rate (nucleotides/s)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10–20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40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250–1,000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2–3</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227116195"/>
                  </a:ext>
                </a:extLst>
              </a:tr>
              <a:tr h="56182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Processivity (nucleotides added before polymerase dissociates)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3–200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1,500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500,000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a:effectLst/>
                          <a:latin typeface="Arial" panose="020B0604020202020204" pitchFamily="34" charset="0"/>
                          <a:cs typeface="Arial" panose="020B0604020202020204" pitchFamily="34" charset="0"/>
                        </a:rPr>
                        <a:t>1</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6–8</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648421199"/>
                  </a:ext>
                </a:extLst>
              </a:tr>
            </a:tbl>
          </a:graphicData>
        </a:graphic>
      </p:graphicFrame>
    </p:spTree>
    <p:extLst>
      <p:ext uri="{BB962C8B-B14F-4D97-AF65-F5344CB8AC3E}">
        <p14:creationId xmlns:p14="http://schemas.microsoft.com/office/powerpoint/2010/main" val="40995898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5825D5C-A181-4BAA-B8A8-A869EDE3047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Polymerase I Has 5′</a:t>
                </a:r>
                <a14:m>
                  <m:oMath xmlns:m="http://schemas.openxmlformats.org/officeDocument/2006/math">
                    <m:r>
                      <a:rPr lang="en-US" i="1">
                        <a:solidFill>
                          <a:schemeClr val="tx1"/>
                        </a:solidFill>
                        <a:latin typeface="Cambria Math" panose="02040503050406030204" pitchFamily="18" charset="0"/>
                        <a:ea typeface="Cambria Math" panose="02040503050406030204" pitchFamily="18" charset="0"/>
                      </a:rPr>
                      <m:t>→</m:t>
                    </m:r>
                  </m:oMath>
                </a14:m>
                <a:r>
                  <a:rPr lang="en-US" dirty="0">
                    <a:solidFill>
                      <a:schemeClr val="tx1"/>
                    </a:solidFill>
                    <a:latin typeface="Arial" panose="020B0604020202020204" pitchFamily="34" charset="0"/>
                    <a:cs typeface="Arial" panose="020B0604020202020204" pitchFamily="34" charset="0"/>
                  </a:rPr>
                  <a:t>3′ Exonuclease Activity</a:t>
                </a:r>
                <a:endParaRPr lang="en-AU" dirty="0"/>
              </a:p>
            </p:txBody>
          </p:sp>
        </mc:Choice>
        <mc:Fallback xmlns="">
          <p:sp>
            <p:nvSpPr>
              <p:cNvPr id="2" name="Title 1">
                <a:extLst>
                  <a:ext uri="{FF2B5EF4-FFF2-40B4-BE49-F238E27FC236}">
                    <a16:creationId xmlns:a16="http://schemas.microsoft.com/office/drawing/2014/main" id="{35825D5C-A181-4BAA-B8A8-A869EDE30475}"/>
                  </a:ext>
                </a:extLst>
              </p:cNvPr>
              <p:cNvSpPr>
                <a:spLocks noGrp="1" noRot="1" noChangeAspect="1" noMove="1" noResize="1" noEditPoints="1" noAdjustHandles="1" noChangeArrowheads="1" noChangeShapeType="1" noTextEdit="1"/>
              </p:cNvSpPr>
              <p:nvPr>
                <p:ph type="title"/>
              </p:nvPr>
            </p:nvSpPr>
            <p:spPr>
              <a:blipFill>
                <a:blip r:embed="rId3"/>
                <a:stretch>
                  <a:fillRect t="-17021" b="-2872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5" y="1752600"/>
                <a:ext cx="851535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distinct from the 3′</a:t>
                </a:r>
                <a14:m>
                  <m:oMath xmlns:m="http://schemas.openxmlformats.org/officeDocument/2006/math">
                    <m:r>
                      <a:rPr lang="en-US" sz="2400" b="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proofreading exonuclease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5′</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3′ domain is in front of the enzyme and performs nick translation</a:t>
                </a:r>
              </a:p>
              <a:p>
                <a:pPr marL="533400" lvl="1" indent="0">
                  <a:buNone/>
                </a:pPr>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mild protease treatment separates this domain from the remainder of the enzyme (the </a:t>
                </a:r>
                <a:r>
                  <a:rPr lang="en-US" sz="2400" b="1" dirty="0">
                    <a:latin typeface="Arial" panose="020B0604020202020204" pitchFamily="34" charset="0"/>
                    <a:cs typeface="Arial" panose="020B0604020202020204" pitchFamily="34" charset="0"/>
                  </a:rPr>
                  <a:t>large fragment </a:t>
                </a:r>
                <a:r>
                  <a:rPr lang="en-US" sz="2400" dirty="0">
                    <a:latin typeface="Arial" panose="020B0604020202020204" pitchFamily="34" charset="0"/>
                    <a:cs typeface="Arial" panose="020B0604020202020204" pitchFamily="34" charset="0"/>
                  </a:rPr>
                  <a:t>or </a:t>
                </a:r>
                <a:r>
                  <a:rPr lang="en-US" sz="2400" b="1" dirty="0" err="1">
                    <a:latin typeface="Arial" panose="020B0604020202020204" pitchFamily="34" charset="0"/>
                    <a:cs typeface="Arial" panose="020B0604020202020204" pitchFamily="34" charset="0"/>
                  </a:rPr>
                  <a:t>Klenow</a:t>
                </a:r>
                <a:r>
                  <a:rPr lang="en-US" sz="2400" b="1" dirty="0">
                    <a:latin typeface="Arial" panose="020B0604020202020204" pitchFamily="34" charset="0"/>
                    <a:cs typeface="Arial" panose="020B0604020202020204" pitchFamily="34" charset="0"/>
                  </a:rPr>
                  <a:t> fragment</a:t>
                </a:r>
                <a:r>
                  <a:rPr lang="en-US" sz="2400" dirty="0">
                    <a:latin typeface="Arial" panose="020B0604020202020204" pitchFamily="34" charset="0"/>
                    <a:cs typeface="Arial" panose="020B0604020202020204" pitchFamily="34" charset="0"/>
                  </a:rPr>
                  <a:t>)</a:t>
                </a:r>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314325" y="1752600"/>
                <a:ext cx="8515350" cy="4130675"/>
              </a:xfrm>
              <a:prstGeom prst="rect">
                <a:avLst/>
              </a:prstGeom>
              <a:blipFill>
                <a:blip r:embed="rId4"/>
                <a:stretch>
                  <a:fillRect l="-430" t="-1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18593973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EFC99-D10F-4EFF-A393-2E862A18F2B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Nick Translation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1" y="1463040"/>
            <a:ext cx="3944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nick translation = a break or nick in the DNA is moved along with the enzyme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important in:</a:t>
            </a:r>
          </a:p>
          <a:p>
            <a:pPr lvl="1"/>
            <a:r>
              <a:rPr lang="en-US" sz="2400" dirty="0">
                <a:latin typeface="Arial" panose="020B0604020202020204" pitchFamily="34" charset="0"/>
                <a:cs typeface="Arial" panose="020B0604020202020204" pitchFamily="34" charset="0"/>
              </a:rPr>
              <a:t>DNA repair </a:t>
            </a:r>
          </a:p>
          <a:p>
            <a:pPr lvl="1"/>
            <a:r>
              <a:rPr lang="en-US" sz="2400" dirty="0">
                <a:latin typeface="Arial" panose="020B0604020202020204" pitchFamily="34" charset="0"/>
                <a:cs typeface="Arial" panose="020B0604020202020204" pitchFamily="34" charset="0"/>
              </a:rPr>
              <a:t>the removal of RNA primers during replication</a:t>
            </a:r>
          </a:p>
        </p:txBody>
      </p:sp>
      <p:pic>
        <p:nvPicPr>
          <p:cNvPr id="3" name="Picture 2" descr="A figure shows how nick translation is used to move a break or nick in D N A along with the enzyme to aid in D N A repair and in the removal of R N A primers.">
            <a:extLst>
              <a:ext uri="{FF2B5EF4-FFF2-40B4-BE49-F238E27FC236}">
                <a16:creationId xmlns:a16="http://schemas.microsoft.com/office/drawing/2014/main" id="{4CAEEE02-707C-EB43-BF90-A3D9A2A829E2}"/>
              </a:ext>
            </a:extLst>
          </p:cNvPr>
          <p:cNvPicPr>
            <a:picLocks noChangeAspect="1"/>
          </p:cNvPicPr>
          <p:nvPr/>
        </p:nvPicPr>
        <p:blipFill>
          <a:blip r:embed="rId3"/>
          <a:stretch>
            <a:fillRect/>
          </a:stretch>
        </p:blipFill>
        <p:spPr>
          <a:xfrm>
            <a:off x="4876001" y="1371600"/>
            <a:ext cx="3944149" cy="5105991"/>
          </a:xfrm>
          <a:prstGeom prst="rect">
            <a:avLst/>
          </a:prstGeom>
        </p:spPr>
      </p:pic>
    </p:spTree>
    <p:extLst>
      <p:ext uri="{BB962C8B-B14F-4D97-AF65-F5344CB8AC3E}">
        <p14:creationId xmlns:p14="http://schemas.microsoft.com/office/powerpoint/2010/main" val="3852347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4C2205-DDB2-4903-B609-8EB55742654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Subunits of DNA Polymerase III of </a:t>
            </a:r>
            <a:br>
              <a:rPr lang="en-US" dirty="0">
                <a:solidFill>
                  <a:schemeClr val="tx1"/>
                </a:solidFill>
                <a:latin typeface="Arial" panose="020B0604020202020204" pitchFamily="34" charset="0"/>
                <a:cs typeface="Arial" panose="020B0604020202020204" pitchFamily="34" charset="0"/>
              </a:rPr>
            </a:br>
            <a:r>
              <a:rPr lang="en-US" i="1" dirty="0">
                <a:solidFill>
                  <a:schemeClr val="tx1"/>
                </a:solidFill>
                <a:latin typeface="Arial" panose="020B0604020202020204" pitchFamily="34" charset="0"/>
                <a:cs typeface="Arial" panose="020B0604020202020204" pitchFamily="34" charset="0"/>
              </a:rPr>
              <a:t>E. coli</a:t>
            </a:r>
            <a:endParaRPr lang="en-AU" dirty="0"/>
          </a:p>
        </p:txBody>
      </p:sp>
      <p:pic>
        <p:nvPicPr>
          <p:cNvPr id="2" name="Picture 1" descr="The table has 9 rows and 5 columns. The columns have the following headings from left to right. Subunit, Number of subunits per holoenzyme, M sub r of subunit, Gene, Function of subunit. The row entries are as follows. Note. Rows 1 through 3 represent core polymerase in regards to the function of the subunit. Row 1. Subunit, alpha. Number of subunits per holoenzyme, 3. M sub r of subunit, 129900. Gene, pol C, d n a E. Function of subunit, Polymerixation activity. Row 2. Subunit, epsilon. Number of subunits per holoenzyme, 3. M sub r of subunit, 27500. Gene, d n a Q, mut D. Function of subunit, 3 prime to 5 prime proofreading exonuclease. Row 3. Subunit, theta. Number of subunits per holoenzyme, 3. M sub r of subunit, 8600. Gene, hol E. Function of subunit, Stabilization of epsilon subunit. Note. Rows 4 through 6 represent clamp-loading complex that loads beta subunits on lagging strand at each Okazaki fragment in regards to the function of the subunit. Row 4. Subunit, tau. Number of subunits per holoenzyme, 3. M sub r of subunit, 71100. Gene, d n a X. Function of subunit, Stable template binding, core enzyme dimerization. Row 5. Subunit, delta. Number of subunits per holoenzyme, 1. M sub r of subunit, 38700. Gene, hol A. Function of subunit, Clamp opener. Row 6. Subunit, delta prime. Number of subunits per holoenzyme, 1. M sub r of subunit, 36900. Gene, hol B. Function of subunit, Clamp loader. Row 7. Subunit, chi. Number of subunits per holoenzyme, 1. M sub r of subunit, 16600. Gene, hol C. Function of subunit, Interaction with S S B. Row 8. Subunit, psi. Number of subunits per holoenzyme, 1. M sub r of subunit, 15200. Gene, hol D. Function of subunit, Interaction with tau and chi. Row 9. Subunit, beta. Number of subunits per holoenzyme, 6. M sub r of subunit, 40600. Gene, d n a N. Function of subunit, D N A clamp required for optimal processivity. Note, the gamma subunit is encoded by a portion of the gene for the tau subunit, dn a X, such that the amino-terminal 66 percent of the tau subunit has the same amino acid sequence as the gamma subunit. The gamma subunit is generated by a translational frameshifting mechanism, page 1013, that leads to premature translational termination. The gamma subunit shares the clamp-loading functions of tau but lacks the protein segments that interact with the core polymerase or with D n a B helicase. Clamp-loading complexes incorporating gamma subunits may operate independently of the D N A polymerase 3 holoenzyme, promoting the unloading of beta clamps discarded on the lagging strand as the replication fork progresses. They may also promote loading of beta clamps for some D N A repair processes that require D N A synthesis away from the replication fork.">
            <a:extLst>
              <a:ext uri="{FF2B5EF4-FFF2-40B4-BE49-F238E27FC236}">
                <a16:creationId xmlns:a16="http://schemas.microsoft.com/office/drawing/2014/main" id="{89E1FC03-A5AC-1B48-8FA6-6446E8695269}"/>
              </a:ext>
            </a:extLst>
          </p:cNvPr>
          <p:cNvPicPr>
            <a:picLocks noChangeAspect="1"/>
          </p:cNvPicPr>
          <p:nvPr/>
        </p:nvPicPr>
        <p:blipFill>
          <a:blip r:embed="rId3"/>
          <a:stretch>
            <a:fillRect/>
          </a:stretch>
        </p:blipFill>
        <p:spPr>
          <a:xfrm>
            <a:off x="306219" y="1828800"/>
            <a:ext cx="8531562" cy="4311650"/>
          </a:xfrm>
          <a:prstGeom prst="rect">
            <a:avLst/>
          </a:prstGeom>
        </p:spPr>
      </p:pic>
    </p:spTree>
    <p:extLst>
      <p:ext uri="{BB962C8B-B14F-4D97-AF65-F5344CB8AC3E}">
        <p14:creationId xmlns:p14="http://schemas.microsoft.com/office/powerpoint/2010/main" val="8806686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44F59-6469-489B-A293-F6DB1B52FAF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Subunits of DNA Polymerase III* in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5" y="1600200"/>
            <a:ext cx="8439149"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 = contains polymerization activity</a:t>
            </a:r>
          </a:p>
          <a:p>
            <a:endParaRPr lang="en-US" sz="2400"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ε</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 = contains proofreading activity</a:t>
            </a:r>
          </a:p>
          <a:p>
            <a:endParaRPr lang="en-US" sz="2400"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θ</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 associates with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ε</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to form a core polymerase</a:t>
            </a:r>
          </a:p>
          <a:p>
            <a:pPr lvl="1"/>
            <a:r>
              <a:rPr lang="en-US" sz="2400" dirty="0">
                <a:latin typeface="Arial" panose="020B0604020202020204" pitchFamily="34" charset="0"/>
                <a:cs typeface="Arial" panose="020B0604020202020204" pitchFamily="34" charset="0"/>
              </a:rPr>
              <a:t>can polymerize DNA but with limited processivity</a:t>
            </a:r>
          </a:p>
          <a:p>
            <a:pPr lvl="1"/>
            <a:r>
              <a:rPr lang="en-US" sz="2400" dirty="0">
                <a:latin typeface="Arial" panose="020B0604020202020204" pitchFamily="34" charset="0"/>
                <a:cs typeface="Arial" panose="020B0604020202020204" pitchFamily="34" charset="0"/>
              </a:rPr>
              <a:t>up to three core polymerases are linked by a clamp-loading complex (</a:t>
            </a:r>
            <a:r>
              <a:rPr lang="el-GR" sz="2400" i="1" dirty="0">
                <a:latin typeface="Arial" panose="020B0604020202020204" pitchFamily="34" charset="0"/>
                <a:cs typeface="Arial" panose="020B0604020202020204" pitchFamily="34" charset="0"/>
              </a:rPr>
              <a:t>τ</a:t>
            </a:r>
            <a:r>
              <a:rPr lang="el-GR" sz="2400" baseline="-25000" dirty="0">
                <a:latin typeface="Arial" panose="020B0604020202020204" pitchFamily="34" charset="0"/>
                <a:cs typeface="Arial" panose="020B0604020202020204" pitchFamily="34" charset="0"/>
              </a:rPr>
              <a:t>3</a:t>
            </a:r>
            <a:r>
              <a:rPr lang="el-GR" sz="2400" i="1" dirty="0">
                <a:latin typeface="Arial" panose="020B0604020202020204" pitchFamily="34" charset="0"/>
                <a:cs typeface="Arial" panose="020B0604020202020204" pitchFamily="34" charset="0"/>
              </a:rPr>
              <a:t>δδ</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χ</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ψ</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bind to the clamp-loading complex</a:t>
            </a:r>
          </a:p>
        </p:txBody>
      </p:sp>
    </p:spTree>
    <p:extLst>
      <p:ext uri="{BB962C8B-B14F-4D97-AF65-F5344CB8AC3E}">
        <p14:creationId xmlns:p14="http://schemas.microsoft.com/office/powerpoint/2010/main" val="3628100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D1AF2-7FB3-4CF9-997E-44F8DFF06D19}"/>
              </a:ext>
            </a:extLst>
          </p:cNvPr>
          <p:cNvSpPr>
            <a:spLocks noGrp="1"/>
          </p:cNvSpPr>
          <p:nvPr>
            <p:ph type="title"/>
          </p:nvPr>
        </p:nvSpPr>
        <p:spPr/>
        <p:txBody>
          <a:bodyPr/>
          <a:lstStyle/>
          <a:p>
            <a:r>
              <a:rPr lang="el-GR" sz="3400" i="1" dirty="0">
                <a:solidFill>
                  <a:schemeClr val="tx1"/>
                </a:solidFill>
                <a:latin typeface="Arial" panose="020B0604020202020204" pitchFamily="34" charset="0"/>
                <a:cs typeface="Arial" panose="020B0604020202020204" pitchFamily="34" charset="0"/>
              </a:rPr>
              <a:t>β</a:t>
            </a:r>
            <a:r>
              <a:rPr lang="el-GR" sz="3400" dirty="0">
                <a:solidFill>
                  <a:schemeClr val="tx1"/>
                </a:solidFill>
                <a:latin typeface="Arial" panose="020B0604020202020204" pitchFamily="34" charset="0"/>
                <a:cs typeface="Arial" panose="020B0604020202020204" pitchFamily="34" charset="0"/>
              </a:rPr>
              <a:t> </a:t>
            </a:r>
            <a:r>
              <a:rPr lang="en-US" sz="3400" dirty="0">
                <a:solidFill>
                  <a:schemeClr val="tx1"/>
                </a:solidFill>
                <a:latin typeface="Arial" panose="020B0604020202020204" pitchFamily="34" charset="0"/>
                <a:cs typeface="Arial" panose="020B0604020202020204" pitchFamily="34" charset="0"/>
              </a:rPr>
              <a:t>Subunits Converts DNA Polymerase III* to DNA Polymerase III Holoenzyme</a:t>
            </a:r>
            <a:endParaRPr lang="en-AU" sz="3400"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3281" y="2133600"/>
            <a:ext cx="8439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polymerase III* = the entire assembly of 16 protein subunits (eight different types) </a:t>
            </a:r>
          </a:p>
          <a:p>
            <a:endParaRPr lang="en-US" sz="2400"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 provide an increase in processivity by preventing dissociation of DNA polymerase III from DNA </a:t>
            </a:r>
          </a:p>
          <a:p>
            <a:pPr lvl="1"/>
            <a:r>
              <a:rPr lang="en-US" sz="2400" dirty="0">
                <a:latin typeface="Arial" panose="020B0604020202020204" pitchFamily="34" charset="0"/>
                <a:cs typeface="Arial" panose="020B0604020202020204" pitchFamily="34" charset="0"/>
              </a:rPr>
              <a:t>one dimer of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associates with each active core subassembly</a:t>
            </a:r>
          </a:p>
          <a:p>
            <a:pPr lvl="1"/>
            <a:r>
              <a:rPr lang="en-US" sz="2400" dirty="0">
                <a:latin typeface="Arial" panose="020B0604020202020204" pitchFamily="34" charset="0"/>
                <a:cs typeface="Arial" panose="020B0604020202020204" pitchFamily="34" charset="0"/>
              </a:rPr>
              <a:t>addition of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converts DNA polymerase III* to DNA polymerase III holoenzyme</a:t>
            </a:r>
          </a:p>
          <a:p>
            <a:pPr lvl="1"/>
            <a:endParaRPr lang="en-US" sz="20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92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2DA-7BB2-4A05-AFDF-C67FCA55A5C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Polymerase III</a:t>
            </a:r>
            <a:endParaRPr lang="en-AU" dirty="0"/>
          </a:p>
        </p:txBody>
      </p:sp>
      <p:pic>
        <p:nvPicPr>
          <p:cNvPr id="3" name="Picture 2" descr="A two-part figure shows the structure of bacterial D N A polymerase Roman numeral 3 as an illustration in part a and as ribbon and surface contour images in part b.">
            <a:extLst>
              <a:ext uri="{FF2B5EF4-FFF2-40B4-BE49-F238E27FC236}">
                <a16:creationId xmlns:a16="http://schemas.microsoft.com/office/drawing/2014/main" id="{93309B57-13AD-7249-9E27-85B141EB5C1A}"/>
              </a:ext>
            </a:extLst>
          </p:cNvPr>
          <p:cNvPicPr>
            <a:picLocks noChangeAspect="1"/>
          </p:cNvPicPr>
          <p:nvPr/>
        </p:nvPicPr>
        <p:blipFill>
          <a:blip r:embed="rId3"/>
          <a:stretch>
            <a:fillRect/>
          </a:stretch>
        </p:blipFill>
        <p:spPr>
          <a:xfrm>
            <a:off x="127000" y="1898650"/>
            <a:ext cx="8890000" cy="3060700"/>
          </a:xfrm>
          <a:prstGeom prst="rect">
            <a:avLst/>
          </a:prstGeom>
        </p:spPr>
      </p:pic>
    </p:spTree>
    <p:extLst>
      <p:ext uri="{BB962C8B-B14F-4D97-AF65-F5344CB8AC3E}">
        <p14:creationId xmlns:p14="http://schemas.microsoft.com/office/powerpoint/2010/main" val="14781347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469B4-61D9-40B2-BC5F-8CB44BAF146D}"/>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DNA Replication Requires Many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Enzymes and Protein Factors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7526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DNA replicase system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replisome</a:t>
            </a:r>
            <a:r>
              <a:rPr lang="en-US" sz="2400" dirty="0">
                <a:latin typeface="Arial" panose="020B0604020202020204" pitchFamily="34" charset="0"/>
                <a:cs typeface="Arial" panose="020B0604020202020204" pitchFamily="34" charset="0"/>
              </a:rPr>
              <a:t>) = the entire complex of enzymes and proteins required for replication in </a:t>
            </a:r>
            <a:r>
              <a:rPr lang="en-US" sz="2400" i="1" dirty="0">
                <a:latin typeface="Arial" panose="020B0604020202020204" pitchFamily="34" charset="0"/>
                <a:cs typeface="Arial" panose="020B0604020202020204" pitchFamily="34" charset="0"/>
              </a:rPr>
              <a:t>E. coli </a:t>
            </a:r>
          </a:p>
          <a:p>
            <a:pPr lvl="1"/>
            <a:r>
              <a:rPr lang="en-US" sz="2400" dirty="0">
                <a:latin typeface="Arial" panose="020B0604020202020204" pitchFamily="34" charset="0"/>
                <a:cs typeface="Arial" panose="020B0604020202020204" pitchFamily="34" charset="0"/>
              </a:rPr>
              <a:t>consists of 20+ different enzymes and proteins</a:t>
            </a:r>
          </a:p>
          <a:p>
            <a:endParaRPr lang="en-US" sz="2400" dirty="0"/>
          </a:p>
        </p:txBody>
      </p:sp>
    </p:spTree>
    <p:extLst>
      <p:ext uri="{BB962C8B-B14F-4D97-AF65-F5344CB8AC3E}">
        <p14:creationId xmlns:p14="http://schemas.microsoft.com/office/powerpoint/2010/main" val="3689849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E8C260F3-E2C5-4B44-BE8B-87D731D253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2600" y="411895"/>
            <a:ext cx="944962" cy="701101"/>
          </a:xfrm>
          <a:prstGeom prst="rect">
            <a:avLst/>
          </a:prstGeom>
        </p:spPr>
      </p:pic>
      <p:sp>
        <p:nvSpPr>
          <p:cNvPr id="2" name="Title 1">
            <a:extLst>
              <a:ext uri="{FF2B5EF4-FFF2-40B4-BE49-F238E27FC236}">
                <a16:creationId xmlns:a16="http://schemas.microsoft.com/office/drawing/2014/main" id="{5AD6D8DD-AFDA-45BC-97A5-C1D76DB6433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considered separately, the processes of replication, repair, and recombination of DNA are not distinct. </a:t>
            </a:r>
            <a:r>
              <a:rPr lang="en-US" sz="2400" dirty="0">
                <a:latin typeface="Arial" panose="020B0604020202020204" pitchFamily="34" charset="0"/>
                <a:cs typeface="Arial" panose="020B0604020202020204" pitchFamily="34" charset="0"/>
              </a:rPr>
              <a:t>These processes are highly integrated in cells, and they are required for proper genome maintenance. </a:t>
            </a:r>
          </a:p>
          <a:p>
            <a:endParaRPr lang="en-US" sz="2400" dirty="0"/>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DBDF131F-F784-4894-85C7-850D94FECEA9}"/>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003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D650F58-F54E-45F0-A141-19DAC5944E8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Information is expensive. </a:t>
            </a:r>
            <a:r>
              <a:rPr lang="en-US" sz="2400" dirty="0">
                <a:latin typeface="Arial" panose="020B0604020202020204" pitchFamily="34" charset="0"/>
                <a:cs typeface="Arial" panose="020B0604020202020204" pitchFamily="34" charset="0"/>
              </a:rPr>
              <a:t>The chemistry of joining one nucleotide to the next in DNA replication is elegant and simple, almost deceptively so. However, the enzymatic and thermodynamic commitment to linking one nucleotide to another in DNA far exceeds what would normally be required to successfully form a phosphodiester bond. It is not enough to synthesize a phosphodiester bond; that bond must accurately link two </a:t>
            </a:r>
            <a:r>
              <a:rPr lang="en-US" sz="2400" i="1" dirty="0">
                <a:latin typeface="Arial" panose="020B0604020202020204" pitchFamily="34" charset="0"/>
                <a:cs typeface="Arial" panose="020B0604020202020204" pitchFamily="34" charset="0"/>
              </a:rPr>
              <a:t>particular </a:t>
            </a:r>
            <a:r>
              <a:rPr lang="en-US" sz="2400" dirty="0">
                <a:latin typeface="Arial" panose="020B0604020202020204" pitchFamily="34" charset="0"/>
                <a:cs typeface="Arial" panose="020B0604020202020204" pitchFamily="34" charset="0"/>
              </a:rPr>
              <a:t>nucleotides.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175022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03279-A5C1-4450-A45F-16833C17FC1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Main Classes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Replication Enzymes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5" y="1600200"/>
            <a:ext cx="8439149"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helicases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enzymes that move along the DNA and separate the strands</a:t>
            </a:r>
          </a:p>
          <a:p>
            <a:pPr lvl="1"/>
            <a:r>
              <a:rPr lang="en-US" sz="2400" dirty="0">
                <a:latin typeface="Arial" panose="020B0604020202020204" pitchFamily="34" charset="0"/>
                <a:cs typeface="Arial" panose="020B0604020202020204" pitchFamily="34" charset="0"/>
              </a:rPr>
              <a:t>requires chemical energy from ATP</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topoisomerases </a:t>
            </a:r>
            <a:r>
              <a:rPr lang="en-US" sz="2400" dirty="0">
                <a:latin typeface="Arial" panose="020B0604020202020204" pitchFamily="34" charset="0"/>
                <a:cs typeface="Arial" panose="020B0604020202020204" pitchFamily="34" charset="0"/>
              </a:rPr>
              <a:t>= relieve topological stress created by strand separation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DNA-binding proteins </a:t>
            </a:r>
            <a:r>
              <a:rPr lang="en-US" sz="2400" dirty="0">
                <a:latin typeface="Arial" panose="020B0604020202020204" pitchFamily="34" charset="0"/>
                <a:cs typeface="Arial" panose="020B0604020202020204" pitchFamily="34" charset="0"/>
              </a:rPr>
              <a:t>= stabilize separated strands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primases</a:t>
            </a:r>
            <a:r>
              <a:rPr lang="en-US" sz="2400" dirty="0">
                <a:latin typeface="Arial" panose="020B0604020202020204" pitchFamily="34" charset="0"/>
                <a:cs typeface="Arial" panose="020B0604020202020204" pitchFamily="34" charset="0"/>
              </a:rPr>
              <a:t> = synthesize short segments of RNA to serve as primers  </a:t>
            </a:r>
          </a:p>
          <a:p>
            <a:pPr marL="50800" indent="0">
              <a:buNone/>
            </a:pPr>
            <a:endParaRPr lang="en-US" sz="2400" dirty="0"/>
          </a:p>
        </p:txBody>
      </p:sp>
    </p:spTree>
    <p:extLst>
      <p:ext uri="{BB962C8B-B14F-4D97-AF65-F5344CB8AC3E}">
        <p14:creationId xmlns:p14="http://schemas.microsoft.com/office/powerpoint/2010/main" val="25651059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E95F1-2105-4571-8342-9BA42D5961E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Main Classes of Replication Enzymes, Continued</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5" y="1600200"/>
            <a:ext cx="8439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polymerase I = removes and replaces RNA primers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RNase H1 = a specialized nuclease that degrades RNA in RNA-DNA hybrids</a:t>
            </a:r>
          </a:p>
          <a:p>
            <a:pPr lvl="1"/>
            <a:r>
              <a:rPr lang="en-US" sz="2400" dirty="0">
                <a:latin typeface="Arial" panose="020B0604020202020204" pitchFamily="34" charset="0"/>
                <a:cs typeface="Arial" panose="020B0604020202020204" pitchFamily="34" charset="0"/>
              </a:rPr>
              <a:t>can remove RNA primers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DNA ligases </a:t>
            </a:r>
            <a:r>
              <a:rPr lang="en-US" sz="2400" dirty="0">
                <a:latin typeface="Arial" panose="020B0604020202020204" pitchFamily="34" charset="0"/>
                <a:cs typeface="Arial" panose="020B0604020202020204" pitchFamily="34" charset="0"/>
              </a:rPr>
              <a:t>= seals nicks in the DNA backbone following removal and replacement of an RNA primer </a:t>
            </a:r>
            <a:endParaRPr lang="en-US" sz="2400" dirty="0"/>
          </a:p>
        </p:txBody>
      </p:sp>
    </p:spTree>
    <p:extLst>
      <p:ext uri="{BB962C8B-B14F-4D97-AF65-F5344CB8AC3E}">
        <p14:creationId xmlns:p14="http://schemas.microsoft.com/office/powerpoint/2010/main" val="35150787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D5AEC-E865-40AB-9064-B57010302438}"/>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Replication of the </a:t>
            </a:r>
            <a:r>
              <a:rPr lang="en-US" i="1" dirty="0">
                <a:solidFill>
                  <a:srgbClr val="4E4CB4"/>
                </a:solidFill>
                <a:latin typeface="Arial" panose="020B0604020202020204" pitchFamily="34" charset="0"/>
                <a:cs typeface="Arial" panose="020B0604020202020204" pitchFamily="34" charset="0"/>
              </a:rPr>
              <a:t>E. coli </a:t>
            </a:r>
            <a:r>
              <a:rPr lang="en-US" dirty="0">
                <a:solidFill>
                  <a:srgbClr val="4E4CB4"/>
                </a:solidFill>
                <a:latin typeface="Arial" panose="020B0604020202020204" pitchFamily="34" charset="0"/>
                <a:cs typeface="Arial" panose="020B0604020202020204" pitchFamily="34" charset="0"/>
              </a:rPr>
              <a:t>Chromosome Proceeds in Stages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7526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synthesis can be divided into three stages: </a:t>
            </a:r>
          </a:p>
          <a:p>
            <a:pPr lvl="1"/>
            <a:r>
              <a:rPr lang="en-US" sz="2400" dirty="0">
                <a:latin typeface="Arial" panose="020B0604020202020204" pitchFamily="34" charset="0"/>
                <a:cs typeface="Arial" panose="020B0604020202020204" pitchFamily="34" charset="0"/>
              </a:rPr>
              <a:t>initiation</a:t>
            </a:r>
          </a:p>
          <a:p>
            <a:pPr lvl="1"/>
            <a:r>
              <a:rPr lang="en-US" sz="2400" dirty="0">
                <a:latin typeface="Arial" panose="020B0604020202020204" pitchFamily="34" charset="0"/>
                <a:cs typeface="Arial" panose="020B0604020202020204" pitchFamily="34" charset="0"/>
              </a:rPr>
              <a:t>elongation</a:t>
            </a:r>
          </a:p>
          <a:p>
            <a:pPr lvl="1"/>
            <a:r>
              <a:rPr lang="en-US" sz="2400" dirty="0">
                <a:latin typeface="Arial" panose="020B0604020202020204" pitchFamily="34" charset="0"/>
                <a:cs typeface="Arial" panose="020B0604020202020204" pitchFamily="34" charset="0"/>
              </a:rPr>
              <a:t>termination</a:t>
            </a:r>
          </a:p>
        </p:txBody>
      </p:sp>
    </p:spTree>
    <p:extLst>
      <p:ext uri="{BB962C8B-B14F-4D97-AF65-F5344CB8AC3E}">
        <p14:creationId xmlns:p14="http://schemas.microsoft.com/office/powerpoint/2010/main" val="21170699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D1DE1-F7EB-4327-B34E-B8D992301EF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4" y="1371601"/>
            <a:ext cx="8439149"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replication origin (</a:t>
            </a:r>
            <a:r>
              <a:rPr lang="en-US" sz="2400" i="1" dirty="0" err="1">
                <a:latin typeface="Arial" panose="020B0604020202020204" pitchFamily="34" charset="0"/>
                <a:cs typeface="Arial" panose="020B0604020202020204" pitchFamily="34" charset="0"/>
              </a:rPr>
              <a:t>oriC</a:t>
            </a:r>
            <a:r>
              <a:rPr lang="en-US" sz="2400" dirty="0">
                <a:latin typeface="Arial" panose="020B0604020202020204" pitchFamily="34" charset="0"/>
                <a:cs typeface="Arial" panose="020B0604020202020204" pitchFamily="34" charset="0"/>
              </a:rPr>
              <a:t>) consists of:</a:t>
            </a:r>
          </a:p>
          <a:p>
            <a:pPr lvl="1"/>
            <a:r>
              <a:rPr lang="en-US" sz="2400" dirty="0">
                <a:latin typeface="Arial" panose="020B0604020202020204" pitchFamily="34" charset="0"/>
                <a:cs typeface="Arial" panose="020B0604020202020204" pitchFamily="34" charset="0"/>
              </a:rPr>
              <a:t>five repeats of a 9 bp sequence (R sites) that serve as binding sites for the key initiator protein, DnaA</a:t>
            </a:r>
          </a:p>
          <a:p>
            <a:pPr lvl="1"/>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DNA unwinding element (DUE) </a:t>
            </a:r>
            <a:r>
              <a:rPr lang="en-US" sz="2400" dirty="0">
                <a:latin typeface="Arial" panose="020B0604020202020204" pitchFamily="34" charset="0"/>
                <a:cs typeface="Arial" panose="020B0604020202020204" pitchFamily="34" charset="0"/>
              </a:rPr>
              <a:t>= a region rich in A=T base pairs</a:t>
            </a:r>
          </a:p>
          <a:p>
            <a:pPr lvl="1"/>
            <a:r>
              <a:rPr lang="en-US" sz="2400" dirty="0">
                <a:latin typeface="Arial" panose="020B0604020202020204" pitchFamily="34" charset="0"/>
                <a:cs typeface="Arial" panose="020B0604020202020204" pitchFamily="34" charset="0"/>
              </a:rPr>
              <a:t>three additional </a:t>
            </a:r>
            <a:r>
              <a:rPr lang="en-US" sz="2400" dirty="0" err="1">
                <a:latin typeface="Arial" panose="020B0604020202020204" pitchFamily="34" charset="0"/>
                <a:cs typeface="Arial" panose="020B0604020202020204" pitchFamily="34" charset="0"/>
              </a:rPr>
              <a:t>DnaA</a:t>
            </a:r>
            <a:r>
              <a:rPr lang="en-US" sz="2400" dirty="0">
                <a:latin typeface="Arial" panose="020B0604020202020204" pitchFamily="34" charset="0"/>
                <a:cs typeface="Arial" panose="020B0604020202020204" pitchFamily="34" charset="0"/>
              </a:rPr>
              <a:t>-binding sites (I sites)</a:t>
            </a:r>
          </a:p>
          <a:p>
            <a:pPr lvl="1"/>
            <a:r>
              <a:rPr lang="en-US" sz="2400" dirty="0">
                <a:latin typeface="Arial" panose="020B0604020202020204" pitchFamily="34" charset="0"/>
                <a:cs typeface="Arial" panose="020B0604020202020204" pitchFamily="34" charset="0"/>
              </a:rPr>
              <a:t>binding sites for the proteins IHF (integration host factor) and FIS (factor for inversion stimulation)</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figure shows the arrangement of sequences in the italicized E. coli end italics replication origin, italicized ori C end italics.">
            <a:extLst>
              <a:ext uri="{FF2B5EF4-FFF2-40B4-BE49-F238E27FC236}">
                <a16:creationId xmlns:a16="http://schemas.microsoft.com/office/drawing/2014/main" id="{4C3BD467-E616-F44D-A515-97F1F08767AE}"/>
              </a:ext>
            </a:extLst>
          </p:cNvPr>
          <p:cNvPicPr>
            <a:picLocks noChangeAspect="1"/>
          </p:cNvPicPr>
          <p:nvPr/>
        </p:nvPicPr>
        <p:blipFill>
          <a:blip r:embed="rId3"/>
          <a:stretch>
            <a:fillRect/>
          </a:stretch>
        </p:blipFill>
        <p:spPr>
          <a:xfrm>
            <a:off x="647700" y="5181600"/>
            <a:ext cx="7848600" cy="1199993"/>
          </a:xfrm>
          <a:prstGeom prst="rect">
            <a:avLst/>
          </a:prstGeom>
        </p:spPr>
      </p:pic>
    </p:spTree>
    <p:extLst>
      <p:ext uri="{BB962C8B-B14F-4D97-AF65-F5344CB8AC3E}">
        <p14:creationId xmlns:p14="http://schemas.microsoft.com/office/powerpoint/2010/main" val="603505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B5211-E41B-43F1-9B69-C820A1A89FF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Proteins Required to Initiation Replication at the </a:t>
            </a:r>
            <a:r>
              <a:rPr lang="en-US" i="1" dirty="0">
                <a:solidFill>
                  <a:schemeClr val="tx1"/>
                </a:solidFill>
                <a:latin typeface="Arial" panose="020B0604020202020204" pitchFamily="34" charset="0"/>
                <a:cs typeface="Arial" panose="020B0604020202020204" pitchFamily="34" charset="0"/>
              </a:rPr>
              <a:t>E. coli </a:t>
            </a:r>
            <a:r>
              <a:rPr lang="en-US" dirty="0">
                <a:solidFill>
                  <a:schemeClr val="tx1"/>
                </a:solidFill>
                <a:latin typeface="Arial" panose="020B0604020202020204" pitchFamily="34" charset="0"/>
                <a:cs typeface="Arial" panose="020B0604020202020204" pitchFamily="34" charset="0"/>
              </a:rPr>
              <a:t>Origin</a:t>
            </a:r>
            <a:endParaRPr lang="en-AU" dirty="0"/>
          </a:p>
        </p:txBody>
      </p:sp>
      <p:sp>
        <p:nvSpPr>
          <p:cNvPr id="3" name="TextBox 2">
            <a:extLst>
              <a:ext uri="{FF2B5EF4-FFF2-40B4-BE49-F238E27FC236}">
                <a16:creationId xmlns:a16="http://schemas.microsoft.com/office/drawing/2014/main" id="{B571C116-F68B-4637-AB5E-0FFCAFBFB60F}"/>
              </a:ext>
            </a:extLst>
          </p:cNvPr>
          <p:cNvSpPr txBox="1"/>
          <p:nvPr/>
        </p:nvSpPr>
        <p:spPr>
          <a:xfrm>
            <a:off x="545760" y="1719938"/>
            <a:ext cx="8052480" cy="369332"/>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25-3 Proteins Required to Initiate Replication at the </a:t>
            </a:r>
            <a:r>
              <a:rPr lang="en-US" sz="1800" b="1" i="1" dirty="0">
                <a:solidFill>
                  <a:schemeClr val="bg1"/>
                </a:solidFill>
              </a:rPr>
              <a:t>E.coli</a:t>
            </a:r>
            <a:r>
              <a:rPr lang="en-US" sz="1800" b="1" dirty="0">
                <a:solidFill>
                  <a:schemeClr val="bg1"/>
                </a:solidFill>
              </a:rPr>
              <a:t> Origin</a:t>
            </a:r>
          </a:p>
        </p:txBody>
      </p:sp>
      <p:graphicFrame>
        <p:nvGraphicFramePr>
          <p:cNvPr id="4" name="Table Placeholder 2">
            <a:extLst>
              <a:ext uri="{FF2B5EF4-FFF2-40B4-BE49-F238E27FC236}">
                <a16:creationId xmlns:a16="http://schemas.microsoft.com/office/drawing/2014/main" id="{CC0BB400-B8FF-4A22-9D99-2462B7336967}"/>
              </a:ext>
            </a:extLst>
          </p:cNvPr>
          <p:cNvGraphicFramePr>
            <a:graphicFrameLocks/>
          </p:cNvGraphicFramePr>
          <p:nvPr>
            <p:extLst>
              <p:ext uri="{D42A27DB-BD31-4B8C-83A1-F6EECF244321}">
                <p14:modId xmlns:p14="http://schemas.microsoft.com/office/powerpoint/2010/main" val="264050412"/>
              </p:ext>
            </p:extLst>
          </p:nvPr>
        </p:nvGraphicFramePr>
        <p:xfrm>
          <a:off x="545760" y="2091898"/>
          <a:ext cx="8059738" cy="4554450"/>
        </p:xfrm>
        <a:graphic>
          <a:graphicData uri="http://schemas.openxmlformats.org/drawingml/2006/table">
            <a:tbl>
              <a:tblPr firstRow="1" firstCol="1" bandRow="1">
                <a:tableStyleId>{5940675A-B579-460E-94D1-54222C63F5DA}</a:tableStyleId>
              </a:tblPr>
              <a:tblGrid>
                <a:gridCol w="3648869">
                  <a:extLst>
                    <a:ext uri="{9D8B030D-6E8A-4147-A177-3AD203B41FA5}">
                      <a16:colId xmlns:a16="http://schemas.microsoft.com/office/drawing/2014/main" val="1743592610"/>
                    </a:ext>
                  </a:extLst>
                </a:gridCol>
                <a:gridCol w="1066800">
                  <a:extLst>
                    <a:ext uri="{9D8B030D-6E8A-4147-A177-3AD203B41FA5}">
                      <a16:colId xmlns:a16="http://schemas.microsoft.com/office/drawing/2014/main" val="2210405775"/>
                    </a:ext>
                  </a:extLst>
                </a:gridCol>
                <a:gridCol w="1328705">
                  <a:extLst>
                    <a:ext uri="{9D8B030D-6E8A-4147-A177-3AD203B41FA5}">
                      <a16:colId xmlns:a16="http://schemas.microsoft.com/office/drawing/2014/main" val="2356900848"/>
                    </a:ext>
                  </a:extLst>
                </a:gridCol>
                <a:gridCol w="2015364">
                  <a:extLst>
                    <a:ext uri="{9D8B030D-6E8A-4147-A177-3AD203B41FA5}">
                      <a16:colId xmlns:a16="http://schemas.microsoft.com/office/drawing/2014/main" val="2039801445"/>
                    </a:ext>
                  </a:extLst>
                </a:gridCol>
              </a:tblGrid>
              <a:tr h="353669">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Protein</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000" b="1" i="1" dirty="0" err="1">
                          <a:effectLst/>
                          <a:latin typeface="Arial" panose="020B0604020202020204" pitchFamily="34" charset="0"/>
                          <a:cs typeface="Arial" panose="020B0604020202020204" pitchFamily="34" charset="0"/>
                        </a:rPr>
                        <a:t>M</a:t>
                      </a:r>
                      <a:r>
                        <a:rPr lang="en-US" sz="1000" b="1" baseline="-25000" dirty="0" err="1">
                          <a:effectLst/>
                          <a:latin typeface="Arial" panose="020B0604020202020204" pitchFamily="34" charset="0"/>
                          <a:cs typeface="Arial" panose="020B0604020202020204" pitchFamily="34" charset="0"/>
                        </a:rPr>
                        <a:t>r</a:t>
                      </a:r>
                      <a:endParaRPr lang="en-US" sz="1000" b="1" baseline="-250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Number of subunits</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l">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Function</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956795979"/>
                  </a:ext>
                </a:extLst>
              </a:tr>
              <a:tr h="503599">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DnaA</a:t>
                      </a:r>
                      <a:r>
                        <a:rPr lang="en-US" sz="1000" dirty="0">
                          <a:effectLst/>
                          <a:latin typeface="Arial" panose="020B0604020202020204" pitchFamily="34" charset="0"/>
                          <a:cs typeface="Arial" panose="020B0604020202020204" pitchFamily="34" charset="0"/>
                        </a:rPr>
                        <a:t> protein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52,000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Recognizes </a:t>
                      </a:r>
                      <a:r>
                        <a:rPr lang="en-US" sz="1000" i="1" dirty="0" err="1">
                          <a:effectLst/>
                          <a:latin typeface="Arial" panose="020B0604020202020204" pitchFamily="34" charset="0"/>
                          <a:cs typeface="Arial" panose="020B0604020202020204" pitchFamily="34" charset="0"/>
                        </a:rPr>
                        <a:t>oriC</a:t>
                      </a:r>
                      <a:r>
                        <a:rPr lang="en-US" sz="1000" dirty="0">
                          <a:effectLst/>
                          <a:latin typeface="Arial" panose="020B0604020202020204" pitchFamily="34" charset="0"/>
                          <a:cs typeface="Arial" panose="020B0604020202020204" pitchFamily="34" charset="0"/>
                        </a:rPr>
                        <a:t> sequence; opens duplex at specific sites in origin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846465053"/>
                  </a:ext>
                </a:extLst>
              </a:tr>
              <a:tr h="203739">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DnaB</a:t>
                      </a:r>
                      <a:r>
                        <a:rPr lang="en-US" sz="1000" dirty="0">
                          <a:effectLst/>
                          <a:latin typeface="Arial" panose="020B0604020202020204" pitchFamily="34" charset="0"/>
                          <a:cs typeface="Arial" panose="020B0604020202020204" pitchFamily="34" charset="0"/>
                        </a:rPr>
                        <a:t> protein (helicase)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300,000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6</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Unwinds DNA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529664611"/>
                  </a:ext>
                </a:extLst>
              </a:tr>
              <a:tr h="353669">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DnaC</a:t>
                      </a:r>
                      <a:r>
                        <a:rPr lang="en-US" sz="1000" dirty="0">
                          <a:effectLst/>
                          <a:latin typeface="Arial" panose="020B0604020202020204" pitchFamily="34" charset="0"/>
                          <a:cs typeface="Arial" panose="020B0604020202020204" pitchFamily="34" charset="0"/>
                        </a:rPr>
                        <a:t> protein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174,000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6</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Required for </a:t>
                      </a:r>
                      <a:r>
                        <a:rPr lang="en-US" sz="1000" dirty="0" err="1">
                          <a:effectLst/>
                          <a:latin typeface="Arial" panose="020B0604020202020204" pitchFamily="34" charset="0"/>
                          <a:cs typeface="Arial" panose="020B0604020202020204" pitchFamily="34" charset="0"/>
                        </a:rPr>
                        <a:t>DnaB</a:t>
                      </a:r>
                      <a:r>
                        <a:rPr lang="en-US" sz="1000" dirty="0">
                          <a:effectLst/>
                          <a:latin typeface="Arial" panose="020B0604020202020204" pitchFamily="34" charset="0"/>
                          <a:cs typeface="Arial" panose="020B0604020202020204" pitchFamily="34" charset="0"/>
                        </a:rPr>
                        <a:t> binding at origin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904558565"/>
                  </a:ext>
                </a:extLst>
              </a:tr>
              <a:tr h="503599">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HU</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19,000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2</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Histonelike</a:t>
                      </a:r>
                      <a:r>
                        <a:rPr lang="en-US" sz="1000" dirty="0">
                          <a:effectLst/>
                          <a:latin typeface="Arial" panose="020B0604020202020204" pitchFamily="34" charset="0"/>
                          <a:cs typeface="Arial" panose="020B0604020202020204" pitchFamily="34" charset="0"/>
                        </a:rPr>
                        <a:t> protein; DNA-binding protein; stimulates initiation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334968473"/>
                  </a:ext>
                </a:extLst>
              </a:tr>
              <a:tr h="353669">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FIS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22,500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2</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DNA-binding protein; stimulates initiation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86519342"/>
                  </a:ext>
                </a:extLst>
              </a:tr>
              <a:tr h="353669">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IHF</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22,000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2</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DNA-binding protein; stimulates initiation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043734263"/>
                  </a:ext>
                </a:extLst>
              </a:tr>
              <a:tr h="353669">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Primase (</a:t>
                      </a:r>
                      <a:r>
                        <a:rPr lang="en-US" sz="1000" dirty="0" err="1">
                          <a:effectLst/>
                          <a:latin typeface="Arial" panose="020B0604020202020204" pitchFamily="34" charset="0"/>
                          <a:cs typeface="Arial" panose="020B0604020202020204" pitchFamily="34" charset="0"/>
                        </a:rPr>
                        <a:t>DnaG</a:t>
                      </a:r>
                      <a:r>
                        <a:rPr lang="en-US" sz="1000" dirty="0">
                          <a:effectLst/>
                          <a:latin typeface="Arial" panose="020B0604020202020204" pitchFamily="34" charset="0"/>
                          <a:cs typeface="Arial" panose="020B0604020202020204" pitchFamily="34" charset="0"/>
                        </a:rPr>
                        <a:t> protein)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60,000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Synthesizes RNA primers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177817881"/>
                  </a:ext>
                </a:extLst>
              </a:tr>
              <a:tr h="353669">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Single-stranded DNA–binding protein (SSB)</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75,600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4</a:t>
                      </a:r>
                      <a:endParaRPr lang="en-US" sz="1000" baseline="30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Binds single-stranded DNA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868176"/>
                  </a:ext>
                </a:extLst>
              </a:tr>
              <a:tr h="503599">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DNA gyrase (DNA topoisomerase II)</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400,000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4</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Relieves torsional strain generated by DNA unwinding</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151877054"/>
                  </a:ext>
                </a:extLst>
              </a:tr>
              <a:tr h="353669">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Dam methylase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32,000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Methylates</a:t>
                      </a:r>
                      <a:r>
                        <a:rPr lang="en-US" sz="1000" dirty="0">
                          <a:effectLst/>
                          <a:latin typeface="Arial" panose="020B0604020202020204" pitchFamily="34" charset="0"/>
                          <a:cs typeface="Arial" panose="020B0604020202020204" pitchFamily="34" charset="0"/>
                        </a:rPr>
                        <a:t> (5</a:t>
                      </a: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a:t>
                      </a:r>
                      <a:r>
                        <a:rPr lang="en-US" sz="1000" dirty="0" err="1">
                          <a:effectLst/>
                          <a:latin typeface="Arial" panose="020B0604020202020204" pitchFamily="34" charset="0"/>
                          <a:cs typeface="Arial" panose="020B0604020202020204" pitchFamily="34" charset="0"/>
                        </a:rPr>
                        <a:t>GATC</a:t>
                      </a:r>
                      <a:r>
                        <a:rPr lang="en-US" sz="1000" dirty="0">
                          <a:effectLst/>
                          <a:latin typeface="Arial" panose="020B0604020202020204" pitchFamily="34" charset="0"/>
                          <a:cs typeface="Arial" panose="020B0604020202020204" pitchFamily="34" charset="0"/>
                        </a:rPr>
                        <a:t> sequences at </a:t>
                      </a:r>
                      <a:r>
                        <a:rPr lang="en-US" sz="1000" i="1" dirty="0" err="1">
                          <a:effectLst/>
                          <a:latin typeface="Arial" panose="020B0604020202020204" pitchFamily="34" charset="0"/>
                          <a:cs typeface="Arial" panose="020B0604020202020204" pitchFamily="34" charset="0"/>
                        </a:rPr>
                        <a:t>oriC</a:t>
                      </a:r>
                      <a:endParaRPr lang="en-US" sz="1000" i="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913245244"/>
                  </a:ext>
                </a:extLst>
              </a:tr>
            </a:tbl>
          </a:graphicData>
        </a:graphic>
      </p:graphicFrame>
    </p:spTree>
    <p:extLst>
      <p:ext uri="{BB962C8B-B14F-4D97-AF65-F5344CB8AC3E}">
        <p14:creationId xmlns:p14="http://schemas.microsoft.com/office/powerpoint/2010/main" val="24705212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38411-9B8F-4D58-8A44-52DB8B640BB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AAA+ ATPase Protein Family</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4" y="1371600"/>
            <a:ext cx="8439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AAA</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ATPase </a:t>
            </a:r>
            <a:r>
              <a:rPr lang="en-US" sz="2400" dirty="0">
                <a:latin typeface="Arial" panose="020B0604020202020204" pitchFamily="34" charset="0"/>
                <a:cs typeface="Arial" panose="020B0604020202020204" pitchFamily="34" charset="0"/>
              </a:rPr>
              <a:t>protein family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TPases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ssociated with diverse cellular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ctivities) =  proteins that form oligomers and hydrolyze ATP relatively slowly </a:t>
            </a:r>
          </a:p>
          <a:p>
            <a:pPr lvl="1"/>
            <a:r>
              <a:rPr lang="en-US" sz="2400" dirty="0">
                <a:latin typeface="Arial" panose="020B0604020202020204" pitchFamily="34" charset="0"/>
                <a:cs typeface="Arial" panose="020B0604020202020204" pitchFamily="34" charset="0"/>
              </a:rPr>
              <a:t>ATP hydrolysis mediates interconversion of the protein between two states</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51166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1519B-9C71-4195-B14C-FD25135B290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n-US" dirty="0" err="1">
                <a:solidFill>
                  <a:schemeClr val="tx1"/>
                </a:solidFill>
                <a:latin typeface="Arial" panose="020B0604020202020204" pitchFamily="34" charset="0"/>
                <a:cs typeface="Arial" panose="020B0604020202020204" pitchFamily="34" charset="0"/>
              </a:rPr>
              <a:t>DnaA</a:t>
            </a:r>
            <a:r>
              <a:rPr lang="en-US" dirty="0">
                <a:solidFill>
                  <a:schemeClr val="tx1"/>
                </a:solidFill>
                <a:latin typeface="Arial" panose="020B0604020202020204" pitchFamily="34" charset="0"/>
                <a:cs typeface="Arial" panose="020B0604020202020204" pitchFamily="34" charset="0"/>
              </a:rPr>
              <a:t> Protein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4" y="1371600"/>
            <a:ext cx="8439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DnaA protein = a crucial component in the initiation process </a:t>
            </a:r>
          </a:p>
          <a:p>
            <a:pPr lvl="1"/>
            <a:r>
              <a:rPr lang="en-US" sz="2400" dirty="0">
                <a:latin typeface="Arial" panose="020B0604020202020204" pitchFamily="34" charset="0"/>
                <a:cs typeface="Arial" panose="020B0604020202020204" pitchFamily="34" charset="0"/>
              </a:rPr>
              <a:t>a member of the AAA+ ATPase family  </a:t>
            </a:r>
          </a:p>
          <a:p>
            <a:pPr lvl="1"/>
            <a:r>
              <a:rPr lang="en-US" sz="2400" dirty="0">
                <a:latin typeface="Arial" panose="020B0604020202020204" pitchFamily="34" charset="0"/>
                <a:cs typeface="Arial" panose="020B0604020202020204" pitchFamily="34" charset="0"/>
              </a:rPr>
              <a:t>active when ATP is bound and inactive when ADP is bound</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61289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2F6A4-C131-42CB-8DBB-870C2D1A0841}"/>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DnaA</a:t>
            </a:r>
            <a:r>
              <a:rPr lang="en-US" dirty="0">
                <a:solidFill>
                  <a:schemeClr val="tx1"/>
                </a:solidFill>
                <a:latin typeface="Arial" panose="020B0604020202020204" pitchFamily="34" charset="0"/>
                <a:cs typeface="Arial" panose="020B0604020202020204" pitchFamily="34" charset="0"/>
              </a:rPr>
              <a:t> Proteins Bind at R and I Sites in </a:t>
            </a:r>
            <a:r>
              <a:rPr lang="en-US" i="1" dirty="0" err="1">
                <a:solidFill>
                  <a:schemeClr val="tx1"/>
                </a:solidFill>
                <a:latin typeface="Arial" panose="020B0604020202020204" pitchFamily="34" charset="0"/>
                <a:cs typeface="Arial" panose="020B0604020202020204" pitchFamily="34" charset="0"/>
              </a:rPr>
              <a:t>oriC</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66713" y="1600200"/>
            <a:ext cx="841057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eight ATP-bound DnaA molecules bind to the R and I sites in </a:t>
            </a:r>
            <a:r>
              <a:rPr lang="en-US" sz="2400" i="1" dirty="0" err="1">
                <a:latin typeface="Arial" panose="020B0604020202020204" pitchFamily="34" charset="0"/>
                <a:cs typeface="Arial" panose="020B0604020202020204" pitchFamily="34" charset="0"/>
              </a:rPr>
              <a:t>oriC</a:t>
            </a:r>
            <a:endParaRPr lang="en-US" sz="2400" i="1" dirty="0">
              <a:latin typeface="Arial" panose="020B0604020202020204" pitchFamily="34" charset="0"/>
              <a:cs typeface="Arial" panose="020B0604020202020204" pitchFamily="34" charset="0"/>
            </a:endParaRPr>
          </a:p>
          <a:p>
            <a:endParaRPr lang="en-US" sz="2400" i="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strand separation in the A=T-rich DUE occurs due to: </a:t>
            </a:r>
          </a:p>
          <a:p>
            <a:pPr lvl="1"/>
            <a:r>
              <a:rPr lang="en-US" sz="2400" dirty="0">
                <a:latin typeface="Arial" panose="020B0604020202020204" pitchFamily="34" charset="0"/>
                <a:cs typeface="Arial" panose="020B0604020202020204" pitchFamily="34" charset="0"/>
              </a:rPr>
              <a:t>strain due to positive supercoiling</a:t>
            </a:r>
          </a:p>
          <a:p>
            <a:pPr lvl="1"/>
            <a:r>
              <a:rPr lang="en-US" sz="2400" dirty="0">
                <a:latin typeface="Arial" panose="020B0604020202020204" pitchFamily="34" charset="0"/>
                <a:cs typeface="Arial" panose="020B0604020202020204" pitchFamily="34" charset="0"/>
              </a:rPr>
              <a:t>binding of DnaA to the DUE region</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3999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6BEB2-922D-43CD-8B46-79BAEE276AD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Loading of the </a:t>
            </a:r>
            <a:r>
              <a:rPr lang="en-US" dirty="0" err="1">
                <a:solidFill>
                  <a:schemeClr val="tx1"/>
                </a:solidFill>
                <a:latin typeface="Arial" panose="020B0604020202020204" pitchFamily="34" charset="0"/>
                <a:cs typeface="Arial" panose="020B0604020202020204" pitchFamily="34" charset="0"/>
              </a:rPr>
              <a:t>DnaB</a:t>
            </a:r>
            <a:r>
              <a:rPr lang="en-US" dirty="0">
                <a:solidFill>
                  <a:schemeClr val="tx1"/>
                </a:solidFill>
                <a:latin typeface="Arial" panose="020B0604020202020204" pitchFamily="34" charset="0"/>
                <a:cs typeface="Arial" panose="020B0604020202020204" pitchFamily="34" charset="0"/>
              </a:rPr>
              <a:t> Helicase</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0513" y="1371600"/>
                <a:ext cx="8562974"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DnaC</a:t>
                </a:r>
                <a:r>
                  <a:rPr lang="en-US" sz="2400" dirty="0">
                    <a:latin typeface="Arial" panose="020B0604020202020204" pitchFamily="34" charset="0"/>
                    <a:cs typeface="Arial" panose="020B0604020202020204" pitchFamily="34" charset="0"/>
                  </a:rPr>
                  <a:t> protein = an AAA+ ATPase that loads </a:t>
                </a:r>
                <a:r>
                  <a:rPr lang="en-US" sz="2400"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protein onto the separated DNA strands </a:t>
                </a:r>
              </a:p>
              <a:p>
                <a:pPr lvl="1"/>
                <a:r>
                  <a:rPr lang="en-US" sz="2400" dirty="0">
                    <a:latin typeface="Arial" panose="020B0604020202020204" pitchFamily="34" charset="0"/>
                    <a:cs typeface="Arial" panose="020B0604020202020204" pitchFamily="34" charset="0"/>
                  </a:rPr>
                  <a:t>two ring-shaped </a:t>
                </a:r>
                <a:r>
                  <a:rPr lang="en-US" sz="2400"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hexamers are loaded in the DUE, one onto each DNA strand</a:t>
                </a:r>
              </a:p>
              <a:p>
                <a:pPr marL="533400" lvl="1" indent="0">
                  <a:buNone/>
                </a:pPr>
                <a:endParaRPr lang="en-US" sz="2400" dirty="0">
                  <a:latin typeface="Arial" panose="020B0604020202020204" pitchFamily="34" charset="0"/>
                  <a:cs typeface="Arial" panose="020B0604020202020204" pitchFamily="34" charset="0"/>
                </a:endParaRPr>
              </a:p>
              <a:p>
                <a:r>
                  <a:rPr lang="en-US" altLang="en-US" sz="2400" dirty="0" err="1">
                    <a:latin typeface="Arial" panose="020B0604020202020204" pitchFamily="34" charset="0"/>
                    <a:cs typeface="Arial" panose="020B0604020202020204" pitchFamily="34" charset="0"/>
                  </a:rPr>
                  <a:t>DnaB</a:t>
                </a:r>
                <a:r>
                  <a:rPr lang="en-US" altLang="en-US" sz="2400" dirty="0">
                    <a:latin typeface="Arial" panose="020B0604020202020204" pitchFamily="34" charset="0"/>
                    <a:cs typeface="Arial" panose="020B0604020202020204" pitchFamily="34" charset="0"/>
                  </a:rPr>
                  <a:t> protein (helicase) = migrates along ssDNA in the </a:t>
                </a:r>
                <a:r>
                  <a:rPr lang="en-US" sz="2400" dirty="0">
                    <a:latin typeface="Arial" panose="020B0604020202020204" pitchFamily="34" charset="0"/>
                    <a:cs typeface="Arial" panose="020B0604020202020204" pitchFamily="34" charset="0"/>
                  </a:rPr>
                  <a:t>5′</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3′ direction and unwinds DNA </a:t>
                </a:r>
                <a:r>
                  <a:rPr lang="en-US" altLang="en-US" sz="2400" dirty="0">
                    <a:latin typeface="Arial" panose="020B0604020202020204" pitchFamily="34" charset="0"/>
                    <a:cs typeface="Arial" panose="020B0604020202020204" pitchFamily="34" charset="0"/>
                  </a:rPr>
                  <a:t> </a:t>
                </a:r>
              </a:p>
              <a:p>
                <a:pPr marL="50800" indent="0">
                  <a:buNone/>
                </a:pPr>
                <a:endParaRPr lang="en-US" altLang="en-US" sz="2400" dirty="0">
                  <a:latin typeface="Arial" panose="020B0604020202020204" pitchFamily="34" charset="0"/>
                  <a:cs typeface="Arial" panose="020B0604020202020204" pitchFamily="34" charset="0"/>
                  <a:sym typeface="Wingdings" pitchFamily="2" charset="2"/>
                </a:endParaRPr>
              </a:p>
              <a:p>
                <a:pPr lvl="1"/>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290513" y="1371600"/>
                <a:ext cx="8562974" cy="4130675"/>
              </a:xfrm>
              <a:prstGeom prst="rect">
                <a:avLst/>
              </a:prstGeom>
              <a:blipFill>
                <a:blip r:embed="rId3"/>
                <a:stretch>
                  <a:fillRect l="-445"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831465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07E6-95A0-4795-8F41-441A2E83770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Gene Naming</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363662"/>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typically named using three italicized lowercase letters reflecting a function</a:t>
            </a:r>
          </a:p>
          <a:p>
            <a:pPr lvl="1"/>
            <a:r>
              <a:rPr lang="en-US" altLang="en-US" sz="2400" dirty="0">
                <a:latin typeface="Arial" panose="020B0604020202020204" pitchFamily="34" charset="0"/>
                <a:cs typeface="Arial" panose="020B0604020202020204" pitchFamily="34" charset="0"/>
              </a:rPr>
              <a:t>examples: </a:t>
            </a:r>
            <a:r>
              <a:rPr lang="en-US" altLang="en-US" sz="2400" i="1" dirty="0" err="1">
                <a:latin typeface="Arial" panose="020B0604020202020204" pitchFamily="34" charset="0"/>
                <a:cs typeface="Arial" panose="020B0604020202020204" pitchFamily="34" charset="0"/>
              </a:rPr>
              <a:t>dna</a:t>
            </a:r>
            <a:r>
              <a:rPr lang="en-US" altLang="en-US" sz="2400" i="1" dirty="0">
                <a:latin typeface="Arial" panose="020B0604020202020204" pitchFamily="34" charset="0"/>
                <a:cs typeface="Arial" panose="020B0604020202020204" pitchFamily="34" charset="0"/>
              </a:rPr>
              <a:t>, </a:t>
            </a:r>
            <a:r>
              <a:rPr lang="en-US" altLang="en-US" sz="2400" i="1" dirty="0" err="1">
                <a:latin typeface="Arial" panose="020B0604020202020204" pitchFamily="34" charset="0"/>
                <a:cs typeface="Arial" panose="020B0604020202020204" pitchFamily="34" charset="0"/>
              </a:rPr>
              <a:t>uvr</a:t>
            </a:r>
            <a:r>
              <a:rPr lang="en-US" altLang="en-US" sz="2400" i="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and </a:t>
            </a:r>
            <a:r>
              <a:rPr lang="en-US" altLang="en-US" sz="2400" i="1" dirty="0">
                <a:latin typeface="Arial" panose="020B0604020202020204" pitchFamily="34" charset="0"/>
                <a:cs typeface="Arial" panose="020B0604020202020204" pitchFamily="34" charset="0"/>
              </a:rPr>
              <a:t>rec</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capital letters added to abbreviation reflect order of discovery, not enzymatic order</a:t>
            </a:r>
          </a:p>
          <a:p>
            <a:pPr lvl="1"/>
            <a:r>
              <a:rPr lang="en-US" altLang="en-US" sz="2400" dirty="0">
                <a:latin typeface="Arial" panose="020B0604020202020204" pitchFamily="34" charset="0"/>
                <a:cs typeface="Arial" panose="020B0604020202020204" pitchFamily="34" charset="0"/>
              </a:rPr>
              <a:t>examples</a:t>
            </a:r>
            <a:r>
              <a:rPr lang="en-US" altLang="en-US" sz="2400" i="1"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dnaA</a:t>
            </a:r>
            <a:r>
              <a:rPr lang="en-US" sz="2400"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and</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dnaQ</a:t>
            </a:r>
            <a:endParaRPr lang="en-US" altLang="en-US" sz="2400" dirty="0">
              <a:latin typeface="Arial" panose="020B0604020202020204" pitchFamily="34" charset="0"/>
              <a:cs typeface="Arial" panose="020B0604020202020204" pitchFamily="34" charset="0"/>
            </a:endParaRPr>
          </a:p>
          <a:p>
            <a:pPr lvl="1"/>
            <a:endParaRPr lang="en-US" altLang="en-US" sz="2400" i="1" dirty="0">
              <a:latin typeface="Arial" panose="020B0604020202020204" pitchFamily="34" charset="0"/>
              <a:cs typeface="Arial" panose="020B0604020202020204" pitchFamily="34" charset="0"/>
            </a:endParaRPr>
          </a:p>
          <a:p>
            <a:pPr marL="533400" lvl="1" indent="0">
              <a:buNone/>
            </a:pPr>
            <a:endParaRPr lang="en-US" altLang="en-US" sz="2400" i="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524444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B566B-DA39-4478-AE98-C61F12367C1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Role of SSB and DNA Gyrase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Initiation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0513" y="1600200"/>
            <a:ext cx="856297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sym typeface="Wingdings" pitchFamily="2" charset="2"/>
              </a:rPr>
              <a:t>single-stranded DNA-binding protein (SSB) stabilizes separated strands</a:t>
            </a:r>
          </a:p>
          <a:p>
            <a:endParaRPr lang="en-US" altLang="en-US" sz="2400" dirty="0">
              <a:latin typeface="Arial" panose="020B0604020202020204" pitchFamily="34" charset="0"/>
              <a:cs typeface="Arial" panose="020B0604020202020204" pitchFamily="34" charset="0"/>
              <a:sym typeface="Wingdings" pitchFamily="2" charset="2"/>
            </a:endParaRPr>
          </a:p>
          <a:p>
            <a:r>
              <a:rPr lang="en-US" altLang="en-US" sz="2400" dirty="0">
                <a:latin typeface="Arial" panose="020B0604020202020204" pitchFamily="34" charset="0"/>
                <a:cs typeface="Arial" panose="020B0604020202020204" pitchFamily="34" charset="0"/>
                <a:sym typeface="Wingdings" pitchFamily="2" charset="2"/>
              </a:rPr>
              <a:t>DNA gyrase relieves topological stress ahead of the replication forks</a:t>
            </a:r>
            <a:endParaRPr lang="en-US" alt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4098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ng strand with several bends begin with a blue piece, bends left through a short gray piece, then becomes an orange piece labeled D U E that curves up and meets a gray piece that bends down to a series of two purple spheres that join to a gray piece that ends with a shorter blue piece. The region from the orange piece labeled D U E to the gray piece on the right, excluding the blue pieces, is labeled ori C. The purple spheres are labeled D n a A dash A A A plus. An arrow points down next to a gray box labeled origin binding. This yields a structure with a blue horizontal piece that meets a short gray piece that meets an orange loop that meets a gray piece that runs down, becomes black, and loops back across itself to run up to the right to form an upward curve before becoming gray again and running down to end with an almost horizontal blue piece. There is a chain of purple spheres that begins just to the right to the start of the orange ring and bends down to the top of the gray loop, then runs up and down again beneath the upward gray loop to end at the start of the blue piece. The left-hand chain of purple spheres has alternating green partial triangles that lack bases and green spheres running across its top. One of these green spheres is labeled D n a A H T H. Where the gray piece loops down, two beige vertical cylinders extend down to beige spheres labeled D n a A H T H. A similar sphere is visible to the right and above the purple spheres where they loop up. At the top of the right-hand loop, two of these cylinders extend up to beige spheres that meet the top of the gray loop. Two more beige spheres are visible along the last two purple spheres. At the bottom of the black and gray downward loop, there are two gray vertical ovals labeled I H F. Accompanying text reads, D n a A-dependent denaturation of the A T-rich D U E region. An arrow points down accompanied by text reading D n a C-dependent loading of D N a B helicase. This yields a similar structure except that the orange bubble has a ring of dark blue spheres labeled D n a B near its center left connected by strands to light blue spheres labeled D n a C immediately before the chain of purple spheres begins farther to the right. A similar set of dark and alight blue spheres is visible at the lower right of the orange bubble with the light blue spheres on the left and the dark blue spheres on the right. The black and gray loop extending down no longer contains the two spheres labeled I H F.">
            <a:extLst>
              <a:ext uri="{FF2B5EF4-FFF2-40B4-BE49-F238E27FC236}">
                <a16:creationId xmlns:a16="http://schemas.microsoft.com/office/drawing/2014/main" id="{BE297973-3AF8-5B46-88AE-7898114A5D0A}"/>
              </a:ext>
            </a:extLst>
          </p:cNvPr>
          <p:cNvPicPr>
            <a:picLocks noChangeAspect="1"/>
          </p:cNvPicPr>
          <p:nvPr/>
        </p:nvPicPr>
        <p:blipFill>
          <a:blip r:embed="rId3"/>
          <a:stretch>
            <a:fillRect/>
          </a:stretch>
        </p:blipFill>
        <p:spPr>
          <a:xfrm>
            <a:off x="2301961" y="1208961"/>
            <a:ext cx="4540078" cy="5435679"/>
          </a:xfrm>
          <a:prstGeom prst="rect">
            <a:avLst/>
          </a:prstGeom>
        </p:spPr>
      </p:pic>
      <p:sp>
        <p:nvSpPr>
          <p:cNvPr id="2" name="Title 1">
            <a:extLst>
              <a:ext uri="{FF2B5EF4-FFF2-40B4-BE49-F238E27FC236}">
                <a16:creationId xmlns:a16="http://schemas.microsoft.com/office/drawing/2014/main" id="{90CF791B-3E73-498A-B623-4A6DFBEC698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Model for Initiation of Replication</a:t>
            </a:r>
            <a:endParaRPr lang="en-AU" dirty="0"/>
          </a:p>
        </p:txBody>
      </p:sp>
    </p:spTree>
    <p:extLst>
      <p:ext uri="{BB962C8B-B14F-4D97-AF65-F5344CB8AC3E}">
        <p14:creationId xmlns:p14="http://schemas.microsoft.com/office/powerpoint/2010/main" val="25150269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95DB-D89E-4B36-81D1-00B0626EC80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Occurs Only Once in Each Cell Cycle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0513" y="1600200"/>
            <a:ext cx="856297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Hda</a:t>
            </a:r>
            <a:r>
              <a:rPr lang="en-US" sz="2400" dirty="0">
                <a:latin typeface="Arial" panose="020B0604020202020204" pitchFamily="34" charset="0"/>
                <a:cs typeface="Arial" panose="020B0604020202020204" pitchFamily="34" charset="0"/>
              </a:rPr>
              <a:t> protein = an AAA+ ATPase that binds to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of DNA polymerase III and stimulates hydrolysis of the ATP bound to DnaA</a:t>
            </a:r>
          </a:p>
          <a:p>
            <a:pPr lvl="1"/>
            <a:r>
              <a:rPr lang="en-US" sz="2400" dirty="0">
                <a:latin typeface="Arial" panose="020B0604020202020204" pitchFamily="34" charset="0"/>
                <a:cs typeface="Arial" panose="020B0604020202020204" pitchFamily="34" charset="0"/>
              </a:rPr>
              <a:t>causes disassembly of the DnaA complex </a:t>
            </a:r>
          </a:p>
          <a:p>
            <a:pPr lvl="1"/>
            <a:r>
              <a:rPr lang="en-US" sz="2400" dirty="0">
                <a:latin typeface="Arial" panose="020B0604020202020204" pitchFamily="34" charset="0"/>
                <a:cs typeface="Arial" panose="020B0604020202020204" pitchFamily="34" charset="0"/>
              </a:rPr>
              <a:t>homologous to DnaA</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release of ADP by DnaA and rebinding of ATP occurs on a time scale of 20 to 40 minutes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7315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9A391-1EC8-40FC-BF2D-07CDCD794E3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of Replication Initiation via Methylation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0513" y="1600200"/>
            <a:ext cx="8562974"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Dam (</a:t>
            </a:r>
            <a:r>
              <a:rPr lang="en-US" sz="2400" i="1"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NA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denine </a:t>
            </a:r>
            <a:r>
              <a:rPr lang="en-US" sz="2400" i="1"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ethylation) methylase = methylates the </a:t>
            </a:r>
            <a:r>
              <a:rPr lang="en-US" sz="2400" i="1" dirty="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 position of adenine within the palindromic sequence (5′)GATC of </a:t>
            </a:r>
            <a:r>
              <a:rPr lang="en-US" sz="2400" i="1" dirty="0" err="1">
                <a:latin typeface="Arial" panose="020B0604020202020204" pitchFamily="34" charset="0"/>
                <a:cs typeface="Arial" panose="020B0604020202020204" pitchFamily="34" charset="0"/>
              </a:rPr>
              <a:t>oriC</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DNA</a:t>
            </a:r>
          </a:p>
          <a:p>
            <a:pPr marL="50800" indent="0">
              <a:buNone/>
            </a:pP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hemimethylated</a:t>
            </a:r>
            <a:r>
              <a:rPr lang="en-US" sz="2400"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oriC</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sequences are sequestered by:</a:t>
            </a:r>
          </a:p>
          <a:p>
            <a:pPr lvl="1"/>
            <a:r>
              <a:rPr lang="en-US" sz="2400" dirty="0">
                <a:latin typeface="Arial" panose="020B0604020202020204" pitchFamily="34" charset="0"/>
                <a:cs typeface="Arial" panose="020B0604020202020204" pitchFamily="34" charset="0"/>
              </a:rPr>
              <a:t>interaction with the plasma membrane </a:t>
            </a:r>
          </a:p>
          <a:p>
            <a:pPr lvl="1"/>
            <a:r>
              <a:rPr lang="en-US" sz="2400" dirty="0">
                <a:latin typeface="Arial" panose="020B0604020202020204" pitchFamily="34" charset="0"/>
                <a:cs typeface="Arial" panose="020B0604020202020204" pitchFamily="34" charset="0"/>
              </a:rPr>
              <a:t>binding of the protein </a:t>
            </a:r>
            <a:r>
              <a:rPr lang="en-US" sz="2400" dirty="0" err="1">
                <a:latin typeface="Arial" panose="020B0604020202020204" pitchFamily="34" charset="0"/>
                <a:cs typeface="Arial" panose="020B0604020202020204" pitchFamily="34" charset="0"/>
              </a:rPr>
              <a:t>SeqA</a:t>
            </a:r>
            <a:endParaRPr lang="en-US"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after </a:t>
            </a:r>
            <a:r>
              <a:rPr lang="en-US" altLang="en-US" sz="2400" dirty="0" err="1">
                <a:latin typeface="Arial" panose="020B0604020202020204" pitchFamily="34" charset="0"/>
                <a:cs typeface="Arial" panose="020B0604020202020204" pitchFamily="34" charset="0"/>
              </a:rPr>
              <a:t>SeqA</a:t>
            </a:r>
            <a:r>
              <a:rPr lang="en-US" altLang="en-US" sz="2400" dirty="0">
                <a:latin typeface="Arial" panose="020B0604020202020204" pitchFamily="34" charset="0"/>
                <a:cs typeface="Arial" panose="020B0604020202020204" pitchFamily="34" charset="0"/>
              </a:rPr>
              <a:t> dissociation, </a:t>
            </a:r>
            <a:r>
              <a:rPr lang="en-US" altLang="en-US" sz="2400" i="1" dirty="0" err="1">
                <a:latin typeface="Arial" panose="020B0604020202020204" pitchFamily="34" charset="0"/>
                <a:cs typeface="Arial" panose="020B0604020202020204" pitchFamily="34" charset="0"/>
              </a:rPr>
              <a:t>oriC</a:t>
            </a:r>
            <a:r>
              <a:rPr lang="en-US" altLang="en-US" sz="2400" i="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sequences are released from the membrane and Dam methylase fully methylates DNA to allow new DnaA to bind</a:t>
            </a:r>
          </a:p>
          <a:p>
            <a:endParaRPr lang="en-US" sz="2400" dirty="0"/>
          </a:p>
          <a:p>
            <a:pPr lvl="1"/>
            <a:endParaRPr lang="en-US" sz="2400" dirty="0">
              <a:latin typeface="Arial" panose="020B0604020202020204" pitchFamily="34" charset="0"/>
              <a:cs typeface="Arial" panose="020B0604020202020204" pitchFamily="34" charset="0"/>
            </a:endParaRPr>
          </a:p>
          <a:p>
            <a:endParaRPr lang="en-US" sz="2400" dirty="0"/>
          </a:p>
          <a:p>
            <a:pPr lvl="1"/>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13840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2FFE3-682E-4CD3-B709-B1783341966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4" y="1371600"/>
            <a:ext cx="8439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elongation includes: </a:t>
            </a:r>
          </a:p>
          <a:p>
            <a:pPr lvl="1"/>
            <a:r>
              <a:rPr lang="en-US" sz="2400" dirty="0">
                <a:latin typeface="Arial" panose="020B0604020202020204" pitchFamily="34" charset="0"/>
                <a:cs typeface="Arial" panose="020B0604020202020204" pitchFamily="34" charset="0"/>
              </a:rPr>
              <a:t>leading strand synthesis </a:t>
            </a:r>
          </a:p>
          <a:p>
            <a:pPr lvl="1"/>
            <a:r>
              <a:rPr lang="en-US" sz="2400" dirty="0">
                <a:latin typeface="Arial" panose="020B0604020202020204" pitchFamily="34" charset="0"/>
                <a:cs typeface="Arial" panose="020B0604020202020204" pitchFamily="34" charset="0"/>
              </a:rPr>
              <a:t>lagging strand synthesis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8878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6FBDA-2196-42E8-A845-A9E95C7272A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 of the Leading Strand</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4" y="1371600"/>
            <a:ext cx="8439149"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more straightforward of the two strands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primase (</a:t>
            </a:r>
            <a:r>
              <a:rPr lang="en-US" sz="2400" dirty="0" err="1">
                <a:latin typeface="Arial" panose="020B0604020202020204" pitchFamily="34" charset="0"/>
                <a:cs typeface="Arial" panose="020B0604020202020204" pitchFamily="34" charset="0"/>
              </a:rPr>
              <a:t>DnaG</a:t>
            </a:r>
            <a:r>
              <a:rPr lang="en-US" sz="2400" dirty="0">
                <a:latin typeface="Arial" panose="020B0604020202020204" pitchFamily="34" charset="0"/>
                <a:cs typeface="Arial" panose="020B0604020202020204" pitchFamily="34" charset="0"/>
              </a:rPr>
              <a:t>) synthesizes a short (10 to 60 nucleotide) RNA primer at the replication origin</a:t>
            </a:r>
          </a:p>
          <a:p>
            <a:pPr lvl="1"/>
            <a:r>
              <a:rPr lang="en-US" sz="2400" dirty="0">
                <a:latin typeface="Arial" panose="020B0604020202020204" pitchFamily="34" charset="0"/>
                <a:cs typeface="Arial" panose="020B0604020202020204" pitchFamily="34" charset="0"/>
              </a:rPr>
              <a:t>requires interaction with </a:t>
            </a:r>
            <a:r>
              <a:rPr lang="en-US" sz="2400"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helicase </a:t>
            </a:r>
          </a:p>
          <a:p>
            <a:pPr lvl="1"/>
            <a:r>
              <a:rPr lang="en-US" sz="2400" dirty="0">
                <a:latin typeface="Arial" panose="020B0604020202020204" pitchFamily="34" charset="0"/>
                <a:cs typeface="Arial" panose="020B0604020202020204" pitchFamily="34" charset="0"/>
              </a:rPr>
              <a:t>primase and </a:t>
            </a:r>
            <a:r>
              <a:rPr lang="en-US" sz="2400"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move in opposite directions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polymerase III adds nucleotides to the 3′ of the primer</a:t>
            </a:r>
          </a:p>
          <a:p>
            <a:pPr lvl="1"/>
            <a:r>
              <a:rPr lang="en-US" sz="2400" dirty="0">
                <a:latin typeface="Arial" panose="020B0604020202020204" pitchFamily="34" charset="0"/>
                <a:cs typeface="Arial" panose="020B0604020202020204" pitchFamily="34" charset="0"/>
              </a:rPr>
              <a:t>linked to the </a:t>
            </a:r>
            <a:r>
              <a:rPr lang="en-US" sz="2400"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tethered to the opposite DNA strand </a:t>
            </a:r>
          </a:p>
          <a:p>
            <a:pPr lvl="1"/>
            <a:endParaRPr lang="en-US" sz="20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6728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1BEBA-F775-4465-A2F5-F89831CE4D0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 of the Lagging Strand</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4" y="1371600"/>
            <a:ext cx="8439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accomplished in short Okazaki fragments</a:t>
            </a:r>
          </a:p>
          <a:p>
            <a:endParaRPr 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as in leading strand synthesis, primase synthesizes an RNA primer and DNA Pol III adds nucleotides to the 3′ end</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DNA of the lagging strand loops around so one asymmetric DNA Pol III dimer complex can synthesize both strands</a:t>
            </a:r>
          </a:p>
          <a:p>
            <a:pPr lvl="1"/>
            <a:endParaRPr lang="en-US" alt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423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DE1B2-13B3-4D32-A1D8-548CB53D644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Leading and Lagging Strand Synthesis by DNA Polymerase III</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5" y="1828800"/>
            <a:ext cx="84391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polymerase III uses one set of its core subunits to synthesize the leading strand continuously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other two sets of core subunits cycle from one Okazaki fragment to the next on the looped lagging strand</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59881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EC6E1-227F-4086-8BEA-0FBA0EC5D2E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Synthesis of Okazaki Fragments</a:t>
            </a:r>
            <a:endParaRPr lang="en-AU" dirty="0"/>
          </a:p>
        </p:txBody>
      </p:sp>
      <p:pic>
        <p:nvPicPr>
          <p:cNvPr id="3" name="Picture 2" descr="A two-part figure shows how Okazaki fragments are synthesized with part a showing the structures involved and part b showing the replisome complex.">
            <a:extLst>
              <a:ext uri="{FF2B5EF4-FFF2-40B4-BE49-F238E27FC236}">
                <a16:creationId xmlns:a16="http://schemas.microsoft.com/office/drawing/2014/main" id="{F24EDDA7-D0D6-1E4E-AB43-DB681E1A2817}"/>
              </a:ext>
            </a:extLst>
          </p:cNvPr>
          <p:cNvPicPr>
            <a:picLocks noChangeAspect="1"/>
          </p:cNvPicPr>
          <p:nvPr/>
        </p:nvPicPr>
        <p:blipFill>
          <a:blip r:embed="rId3"/>
          <a:stretch>
            <a:fillRect/>
          </a:stretch>
        </p:blipFill>
        <p:spPr>
          <a:xfrm>
            <a:off x="1149172" y="1380744"/>
            <a:ext cx="6845656" cy="4889754"/>
          </a:xfrm>
          <a:prstGeom prst="rect">
            <a:avLst/>
          </a:prstGeom>
        </p:spPr>
      </p:pic>
    </p:spTree>
    <p:extLst>
      <p:ext uri="{BB962C8B-B14F-4D97-AF65-F5344CB8AC3E}">
        <p14:creationId xmlns:p14="http://schemas.microsoft.com/office/powerpoint/2010/main" val="41513631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0E5D9-787E-414D-BB98-9873F6C762F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Leading and Lagging Strand Synthesis, Part 1</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19319312-EB72-DE4B-BDA7-2E3810CC9D41}"/>
                  </a:ext>
                </a:extLst>
              </p:cNvPr>
              <p:cNvSpPr txBox="1">
                <a:spLocks noChangeArrowheads="1"/>
              </p:cNvSpPr>
              <p:nvPr/>
            </p:nvSpPr>
            <p:spPr bwMode="auto">
              <a:xfrm>
                <a:off x="321944" y="1521572"/>
                <a:ext cx="3892049" cy="442202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helicase travels along the lagging strand template in the 5′</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3′ direction and unwinds the DNA</a:t>
                </a:r>
              </a:p>
              <a:p>
                <a:pPr marL="50800" indent="0">
                  <a:buNone/>
                </a:pP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DnaG</a:t>
                </a:r>
                <a:r>
                  <a:rPr lang="en-US" sz="2400" dirty="0">
                    <a:latin typeface="Arial" panose="020B0604020202020204" pitchFamily="34" charset="0"/>
                    <a:cs typeface="Arial" panose="020B0604020202020204" pitchFamily="34" charset="0"/>
                  </a:rPr>
                  <a:t> primase occasionally associates with </a:t>
                </a:r>
                <a:r>
                  <a:rPr lang="en-US" sz="2400"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helicase and synthesizes a short RNA primer</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19319312-EB72-DE4B-BDA7-2E3810CC9D41}"/>
                  </a:ext>
                </a:extLst>
              </p:cNvPr>
              <p:cNvSpPr txBox="1">
                <a:spLocks noRot="1" noChangeAspect="1" noMove="1" noResize="1" noEditPoints="1" noAdjustHandles="1" noChangeArrowheads="1" noChangeShapeType="1" noTextEdit="1"/>
              </p:cNvSpPr>
              <p:nvPr/>
            </p:nvSpPr>
            <p:spPr bwMode="auto">
              <a:xfrm>
                <a:off x="321944" y="1521572"/>
                <a:ext cx="3892049" cy="4422028"/>
              </a:xfrm>
              <a:prstGeom prst="rect">
                <a:avLst/>
              </a:prstGeom>
              <a:blipFill>
                <a:blip r:embed="rId3"/>
                <a:stretch>
                  <a:fillRect l="-940" t="-966" r="-297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pic>
        <p:nvPicPr>
          <p:cNvPr id="4" name="Picture 3" descr="A five-part figure shows D N A synthesis on the leading and lagging strands in five stages.">
            <a:extLst>
              <a:ext uri="{FF2B5EF4-FFF2-40B4-BE49-F238E27FC236}">
                <a16:creationId xmlns:a16="http://schemas.microsoft.com/office/drawing/2014/main" id="{FF02AE3A-E838-6D41-9097-88F33569125B}"/>
              </a:ext>
            </a:extLst>
          </p:cNvPr>
          <p:cNvPicPr>
            <a:picLocks noChangeAspect="1"/>
          </p:cNvPicPr>
          <p:nvPr/>
        </p:nvPicPr>
        <p:blipFill>
          <a:blip r:embed="rId4"/>
          <a:stretch>
            <a:fillRect/>
          </a:stretch>
        </p:blipFill>
        <p:spPr>
          <a:xfrm>
            <a:off x="4930009" y="1521572"/>
            <a:ext cx="3491254" cy="4992004"/>
          </a:xfrm>
          <a:prstGeom prst="rect">
            <a:avLst/>
          </a:prstGeom>
        </p:spPr>
      </p:pic>
    </p:spTree>
    <p:extLst>
      <p:ext uri="{BB962C8B-B14F-4D97-AF65-F5344CB8AC3E}">
        <p14:creationId xmlns:p14="http://schemas.microsoft.com/office/powerpoint/2010/main" val="2387157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4EB66-0E68-4F3D-AD46-09457636138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Protein Naming</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5240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often named after their genes using nonitalicized, roman type with the first letter capitalized </a:t>
            </a:r>
          </a:p>
          <a:p>
            <a:pPr lvl="1"/>
            <a:r>
              <a:rPr lang="en-US" altLang="en-US" sz="2400" dirty="0">
                <a:latin typeface="Arial" panose="020B0604020202020204" pitchFamily="34" charset="0"/>
                <a:cs typeface="Arial" panose="020B0604020202020204" pitchFamily="34" charset="0"/>
              </a:rPr>
              <a:t>examples: DnaA (encoded by </a:t>
            </a:r>
            <a:r>
              <a:rPr lang="en-US" altLang="en-US" sz="2400" i="1" dirty="0">
                <a:latin typeface="Arial" panose="020B0604020202020204" pitchFamily="34" charset="0"/>
                <a:cs typeface="Arial" panose="020B0604020202020204" pitchFamily="34" charset="0"/>
              </a:rPr>
              <a:t>dnaA</a:t>
            </a:r>
            <a:r>
              <a:rPr lang="en-US" altLang="en-US" sz="2400" dirty="0">
                <a:latin typeface="Arial" panose="020B0604020202020204" pitchFamily="34" charset="0"/>
                <a:cs typeface="Arial" panose="020B0604020202020204" pitchFamily="34" charset="0"/>
              </a:rPr>
              <a:t>) and </a:t>
            </a:r>
            <a:r>
              <a:rPr lang="en-US" altLang="en-US" sz="2400" dirty="0" err="1">
                <a:latin typeface="Arial" panose="020B0604020202020204" pitchFamily="34" charset="0"/>
                <a:cs typeface="Arial" panose="020B0604020202020204" pitchFamily="34" charset="0"/>
              </a:rPr>
              <a:t>RecA</a:t>
            </a:r>
            <a:r>
              <a:rPr lang="en-US" altLang="en-US" sz="2400" dirty="0">
                <a:latin typeface="Arial" panose="020B0604020202020204" pitchFamily="34" charset="0"/>
                <a:cs typeface="Arial" panose="020B0604020202020204" pitchFamily="34" charset="0"/>
              </a:rPr>
              <a:t> (encoded by </a:t>
            </a:r>
            <a:r>
              <a:rPr lang="en-US" altLang="en-US" sz="2400" i="1" dirty="0" err="1">
                <a:latin typeface="Arial" panose="020B0604020202020204" pitchFamily="34" charset="0"/>
                <a:cs typeface="Arial" panose="020B0604020202020204" pitchFamily="34" charset="0"/>
              </a:rPr>
              <a:t>recA</a:t>
            </a:r>
            <a:r>
              <a:rPr lang="en-US" altLang="en-US" sz="2400" dirty="0">
                <a:latin typeface="Arial" panose="020B0604020202020204" pitchFamily="34" charset="0"/>
                <a:cs typeface="Arial" panose="020B0604020202020204" pitchFamily="34" charset="0"/>
              </a:rPr>
              <a:t>) </a:t>
            </a: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94502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A621-75F3-4200-A53D-375EAF0DB99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Leading and Lagging Strand Synthesis, Part 2</a:t>
            </a:r>
            <a:endParaRPr lang="en-AU" dirty="0"/>
          </a:p>
        </p:txBody>
      </p:sp>
      <p:sp>
        <p:nvSpPr>
          <p:cNvPr id="5" name="Google Shape;390;g847cf01710_0_68">
            <a:extLst>
              <a:ext uri="{FF2B5EF4-FFF2-40B4-BE49-F238E27FC236}">
                <a16:creationId xmlns:a16="http://schemas.microsoft.com/office/drawing/2014/main" id="{FCD9C704-8D5D-8A46-946B-458C79D58143}"/>
              </a:ext>
            </a:extLst>
          </p:cNvPr>
          <p:cNvSpPr txBox="1">
            <a:spLocks noChangeArrowheads="1"/>
          </p:cNvSpPr>
          <p:nvPr/>
        </p:nvSpPr>
        <p:spPr bwMode="auto">
          <a:xfrm>
            <a:off x="381000" y="1600200"/>
            <a:ext cx="38920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new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sliding clamp is positioned at the primer by the clamp-loading complex of DNA polymerase III</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Part b is a similar structure to part a in which primase is inserted beneath the ring of six blue spheres so that the blue strand of D N A runs through it with a small green parallel piece labeled new R N A primer adjacent to the blue strand within the primase. The primase ends behind the light blue top half of a purple circle next to D N A pol 3 below. The red strand above the blue strand at the right end is now longer and extends almost to the bottom D N A pol Roman numeral 3 before ending at a small green piece. A gray box above this strand reads, Okazaki fragment synthesis nears completion. A gray box below reads, primase binds to D n a B, synthesizes a new primer, then dissociates. An arrow points down accompanied by a branched arrow showing the loss of primase. This yields structure c, which is a similar structure in which a clamp-loading complex is shown centered between the upper and lower D N A pol Roman numeral 3. Three blue spheres of the previous ring of blue spheres are visible to the left, a dark purple half ring is at the top front, and a light purple ring is at the bottom front. A light green part is visible behind the dark purple half ring, a light green part is visible behind the light purple half ring, and a dark green horizontal piece is shown along the right that meets the purple ring where its right halves meet. The blue strand of D N A curves into the center of the purple ring, where a curved green strand is aligned with it, then continues out to the left beneath the three blue spheres before joining a second blue strand. A dashed arrow points to the dark green piece at the side of the green structure and is accompanied by text in a gray box reading, A new beta clamp is loading onto the new template primer by the clamp loader. A gray box beneath the strand of D N A to the right beneath a red strand with a green left end reads, Synthesis of a new Okazaki fragment is completed on the lagging strand. ">
            <a:extLst>
              <a:ext uri="{FF2B5EF4-FFF2-40B4-BE49-F238E27FC236}">
                <a16:creationId xmlns:a16="http://schemas.microsoft.com/office/drawing/2014/main" id="{FF02AE3A-E838-6D41-9097-88F33569125B}"/>
              </a:ext>
            </a:extLst>
          </p:cNvPr>
          <p:cNvPicPr>
            <a:picLocks noChangeAspect="1"/>
          </p:cNvPicPr>
          <p:nvPr/>
        </p:nvPicPr>
        <p:blipFill>
          <a:blip r:embed="rId3"/>
          <a:stretch>
            <a:fillRect/>
          </a:stretch>
        </p:blipFill>
        <p:spPr>
          <a:xfrm>
            <a:off x="4913110" y="1600200"/>
            <a:ext cx="3484146" cy="5029200"/>
          </a:xfrm>
          <a:prstGeom prst="rect">
            <a:avLst/>
          </a:prstGeom>
        </p:spPr>
      </p:pic>
    </p:spTree>
    <p:extLst>
      <p:ext uri="{BB962C8B-B14F-4D97-AF65-F5344CB8AC3E}">
        <p14:creationId xmlns:p14="http://schemas.microsoft.com/office/powerpoint/2010/main" val="11864084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51D4E-B47E-480C-9F46-AEAE343E704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Leading and Lagging Strand Synthesis, Part 3</a:t>
            </a:r>
            <a:endParaRPr lang="en-AU" dirty="0"/>
          </a:p>
        </p:txBody>
      </p:sp>
      <p:sp>
        <p:nvSpPr>
          <p:cNvPr id="5" name="Google Shape;390;g847cf01710_0_68">
            <a:extLst>
              <a:ext uri="{FF2B5EF4-FFF2-40B4-BE49-F238E27FC236}">
                <a16:creationId xmlns:a16="http://schemas.microsoft.com/office/drawing/2014/main" id="{2D4368E2-7B9E-6042-A733-9393B58AA661}"/>
              </a:ext>
            </a:extLst>
          </p:cNvPr>
          <p:cNvSpPr txBox="1">
            <a:spLocks noChangeArrowheads="1"/>
          </p:cNvSpPr>
          <p:nvPr/>
        </p:nvSpPr>
        <p:spPr bwMode="auto">
          <a:xfrm>
            <a:off x="381000" y="1600201"/>
            <a:ext cx="855214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replication halts after synthesis of an Okazaki fragment is completed and DNA polymerase III core subunits dissociate from the </a:t>
            </a:r>
            <a:r>
              <a:rPr lang="el-GR" sz="2400" i="1" dirty="0">
                <a:latin typeface="Arial" panose="020B0604020202020204" pitchFamily="34" charset="0"/>
                <a:cs typeface="Arial" panose="020B0604020202020204" pitchFamily="34" charset="0"/>
              </a:rPr>
              <a:t>β</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sliding clamp</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D N A synthesis on the leading and lagging strands in five stages, continued.">
            <a:extLst>
              <a:ext uri="{FF2B5EF4-FFF2-40B4-BE49-F238E27FC236}">
                <a16:creationId xmlns:a16="http://schemas.microsoft.com/office/drawing/2014/main" id="{FF02AE3A-E838-6D41-9097-88F33569125B}"/>
              </a:ext>
            </a:extLst>
          </p:cNvPr>
          <p:cNvPicPr>
            <a:picLocks noChangeAspect="1"/>
          </p:cNvPicPr>
          <p:nvPr/>
        </p:nvPicPr>
        <p:blipFill>
          <a:blip r:embed="rId3"/>
          <a:stretch>
            <a:fillRect/>
          </a:stretch>
        </p:blipFill>
        <p:spPr>
          <a:xfrm>
            <a:off x="443892" y="3200400"/>
            <a:ext cx="8426362" cy="3087004"/>
          </a:xfrm>
          <a:prstGeom prst="rect">
            <a:avLst/>
          </a:prstGeom>
        </p:spPr>
      </p:pic>
    </p:spTree>
    <p:extLst>
      <p:ext uri="{BB962C8B-B14F-4D97-AF65-F5344CB8AC3E}">
        <p14:creationId xmlns:p14="http://schemas.microsoft.com/office/powerpoint/2010/main" val="18276102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0B0B6-88CF-4559-B6F9-3868B7A7466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Leading and Lagging Strand Synthesis, Part 4</a:t>
            </a:r>
            <a:endParaRPr lang="en-AU" dirty="0"/>
          </a:p>
        </p:txBody>
      </p:sp>
      <p:sp>
        <p:nvSpPr>
          <p:cNvPr id="5" name="Google Shape;390;g847cf01710_0_68">
            <a:extLst>
              <a:ext uri="{FF2B5EF4-FFF2-40B4-BE49-F238E27FC236}">
                <a16:creationId xmlns:a16="http://schemas.microsoft.com/office/drawing/2014/main" id="{66EEE706-A2F6-2E4C-AB9B-F674F12C6532}"/>
              </a:ext>
            </a:extLst>
          </p:cNvPr>
          <p:cNvSpPr txBox="1">
            <a:spLocks noChangeArrowheads="1"/>
          </p:cNvSpPr>
          <p:nvPr/>
        </p:nvSpPr>
        <p:spPr bwMode="auto">
          <a:xfrm>
            <a:off x="381000" y="1600200"/>
            <a:ext cx="389204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polymerase III core subunits associate with a new </a:t>
            </a:r>
            <a:r>
              <a:rPr lang="el-GR" sz="2400" i="1" dirty="0">
                <a:latin typeface="Arial" panose="020B0604020202020204" pitchFamily="34" charset="0"/>
                <a:cs typeface="Arial" panose="020B0604020202020204" pitchFamily="34" charset="0"/>
              </a:rPr>
              <a:t>β</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sliding clamp</a:t>
            </a:r>
          </a:p>
          <a:p>
            <a:pPr lvl="1"/>
            <a:r>
              <a:rPr lang="en-US" sz="2400" dirty="0">
                <a:latin typeface="Arial" panose="020B0604020202020204" pitchFamily="34" charset="0"/>
                <a:cs typeface="Arial" panose="020B0604020202020204" pitchFamily="34" charset="0"/>
              </a:rPr>
              <a:t>initiates synthesis of a new Okazaki fragment</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Structure d is similar to structure c except for the following differences. The right-hand piece of blue D N A now has blue on top above a red piece with a small green piece to the left on the far right. Slightly to the left, another red strand runs through a purple ring that is light purple on top and dark purple on top and is labeled, beta clamp left behind. This red strand ends with a small green piece as the blue piece above curves down. The blue strand loops up and through the bottom D N A pol Roman numeral 3, which it exists through a purple ring with the light purple piece on top. A small green strand begins in D N A pol Roman numeral 3 and extends to the purple ring. A dashed arrow points from just before the purple ring labeled beta clamp left behind to the center of the bottom D N A pol Roman numeral 3. The blue strand continues out from the purple ring and loops up, then to the right to run through a ring of six blue spheres before becoming horizontal beneath a second blue strand above beneath a red arrow pointing to the left. The ring of blue spheres has two green pieces extending from it to the upper and lower D N A pol Roman numeral 3. Each green piece has a strand extending to a green piece of a clamp-loading complex with a dark green horizontal piece at the back, green pieces above and below that each are narrow on the right and wider to the left, and light green pieces at the top and bottom. A dashed arrow points from the bottom green pieces that connects the ring of blue spheres to the D N A pol Roman numeral 3 below to the green piece at the bottom center of the clamp-loading complex. Accompanying text in a gray box reads, Lagging strand core subunits are transferred to the new primer template and its beta clamp. The older beta clamp is left behind. An arrow points up to structure e which is similar to starting structure a. Accompanying text reads, The next beta clamp is readied as Okazaki fragment synthesis is initiated.">
            <a:extLst>
              <a:ext uri="{FF2B5EF4-FFF2-40B4-BE49-F238E27FC236}">
                <a16:creationId xmlns:a16="http://schemas.microsoft.com/office/drawing/2014/main" id="{FF02AE3A-E838-6D41-9097-88F33569125B}"/>
              </a:ext>
            </a:extLst>
          </p:cNvPr>
          <p:cNvPicPr>
            <a:picLocks noChangeAspect="1"/>
          </p:cNvPicPr>
          <p:nvPr/>
        </p:nvPicPr>
        <p:blipFill>
          <a:blip r:embed="rId3"/>
          <a:stretch>
            <a:fillRect/>
          </a:stretch>
        </p:blipFill>
        <p:spPr>
          <a:xfrm>
            <a:off x="4659582" y="1637396"/>
            <a:ext cx="3686402" cy="4992004"/>
          </a:xfrm>
          <a:prstGeom prst="rect">
            <a:avLst/>
          </a:prstGeom>
        </p:spPr>
      </p:pic>
    </p:spTree>
    <p:extLst>
      <p:ext uri="{BB962C8B-B14F-4D97-AF65-F5344CB8AC3E}">
        <p14:creationId xmlns:p14="http://schemas.microsoft.com/office/powerpoint/2010/main" val="33619478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6C4214-E9C2-407A-AFF7-121F30C7268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Proteins Acting at the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Replication Fork</a:t>
            </a:r>
            <a:endParaRPr lang="en-AU" dirty="0"/>
          </a:p>
        </p:txBody>
      </p:sp>
      <p:sp>
        <p:nvSpPr>
          <p:cNvPr id="2" name="TextBox 1">
            <a:extLst>
              <a:ext uri="{FF2B5EF4-FFF2-40B4-BE49-F238E27FC236}">
                <a16:creationId xmlns:a16="http://schemas.microsoft.com/office/drawing/2014/main" id="{8EC0A8F8-967D-414C-89D4-B2E3C7DDC43A}"/>
              </a:ext>
            </a:extLst>
          </p:cNvPr>
          <p:cNvSpPr txBox="1"/>
          <p:nvPr/>
        </p:nvSpPr>
        <p:spPr>
          <a:xfrm>
            <a:off x="812935" y="2205878"/>
            <a:ext cx="7912163"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25-4 Proteins of the </a:t>
            </a:r>
            <a:r>
              <a:rPr lang="en-US" sz="2000" b="1" i="1" dirty="0">
                <a:solidFill>
                  <a:schemeClr val="bg1"/>
                </a:solidFill>
              </a:rPr>
              <a:t>E.coli</a:t>
            </a:r>
            <a:r>
              <a:rPr lang="en-US" sz="2000" b="1" dirty="0">
                <a:solidFill>
                  <a:schemeClr val="bg1"/>
                </a:solidFill>
              </a:rPr>
              <a:t> Replisome</a:t>
            </a:r>
          </a:p>
        </p:txBody>
      </p:sp>
      <p:graphicFrame>
        <p:nvGraphicFramePr>
          <p:cNvPr id="4" name="Table Placeholder 3">
            <a:extLst>
              <a:ext uri="{FF2B5EF4-FFF2-40B4-BE49-F238E27FC236}">
                <a16:creationId xmlns:a16="http://schemas.microsoft.com/office/drawing/2014/main" id="{7F53B1C0-CC4D-457F-A883-CA9343BFAFEB}"/>
              </a:ext>
            </a:extLst>
          </p:cNvPr>
          <p:cNvGraphicFramePr>
            <a:graphicFrameLocks/>
          </p:cNvGraphicFramePr>
          <p:nvPr>
            <p:extLst>
              <p:ext uri="{D42A27DB-BD31-4B8C-83A1-F6EECF244321}">
                <p14:modId xmlns:p14="http://schemas.microsoft.com/office/powerpoint/2010/main" val="3675607060"/>
              </p:ext>
            </p:extLst>
          </p:nvPr>
        </p:nvGraphicFramePr>
        <p:xfrm>
          <a:off x="812935" y="2605988"/>
          <a:ext cx="7912164" cy="4023412"/>
        </p:xfrm>
        <a:graphic>
          <a:graphicData uri="http://schemas.openxmlformats.org/drawingml/2006/table">
            <a:tbl>
              <a:tblPr firstRow="1" firstCol="1" bandRow="1">
                <a:tableStyleId>{5940675A-B579-460E-94D1-54222C63F5DA}</a:tableStyleId>
              </a:tblPr>
              <a:tblGrid>
                <a:gridCol w="3492564">
                  <a:extLst>
                    <a:ext uri="{9D8B030D-6E8A-4147-A177-3AD203B41FA5}">
                      <a16:colId xmlns:a16="http://schemas.microsoft.com/office/drawing/2014/main" val="3939152692"/>
                    </a:ext>
                  </a:extLst>
                </a:gridCol>
                <a:gridCol w="1143000">
                  <a:extLst>
                    <a:ext uri="{9D8B030D-6E8A-4147-A177-3AD203B41FA5}">
                      <a16:colId xmlns:a16="http://schemas.microsoft.com/office/drawing/2014/main" val="473770894"/>
                    </a:ext>
                  </a:extLst>
                </a:gridCol>
                <a:gridCol w="1338245">
                  <a:extLst>
                    <a:ext uri="{9D8B030D-6E8A-4147-A177-3AD203B41FA5}">
                      <a16:colId xmlns:a16="http://schemas.microsoft.com/office/drawing/2014/main" val="3855403926"/>
                    </a:ext>
                  </a:extLst>
                </a:gridCol>
                <a:gridCol w="1938355">
                  <a:extLst>
                    <a:ext uri="{9D8B030D-6E8A-4147-A177-3AD203B41FA5}">
                      <a16:colId xmlns:a16="http://schemas.microsoft.com/office/drawing/2014/main" val="2776022596"/>
                    </a:ext>
                  </a:extLst>
                </a:gridCol>
              </a:tblGrid>
              <a:tr h="385177">
                <a:tc>
                  <a:txBody>
                    <a:bodyPr/>
                    <a:lstStyle/>
                    <a:p>
                      <a:pPr marL="0" marR="0" algn="l">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Protein</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b="1" i="1" dirty="0" err="1">
                          <a:effectLst/>
                          <a:latin typeface="Arial" panose="020B0604020202020204" pitchFamily="34" charset="0"/>
                          <a:cs typeface="Arial" panose="020B0604020202020204" pitchFamily="34" charset="0"/>
                        </a:rPr>
                        <a:t>M</a:t>
                      </a:r>
                      <a:r>
                        <a:rPr lang="en-US" sz="1600" b="1" baseline="-25000" dirty="0" err="1">
                          <a:effectLst/>
                          <a:latin typeface="Arial" panose="020B0604020202020204" pitchFamily="34" charset="0"/>
                          <a:cs typeface="Arial" panose="020B0604020202020204" pitchFamily="34" charset="0"/>
                        </a:rPr>
                        <a:t>r</a:t>
                      </a:r>
                      <a:endParaRPr lang="en-US" sz="1600" b="1" baseline="-25000"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Number of subunits </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 Function</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extLst>
                  <a:ext uri="{0D108BD9-81ED-4DB2-BD59-A6C34878D82A}">
                    <a16:rowId xmlns:a16="http://schemas.microsoft.com/office/drawing/2014/main" val="1950373927"/>
                  </a:ext>
                </a:extLst>
              </a:tr>
              <a:tr h="385177">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SSB</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75,600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Binding to single-stranded DNA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867407110"/>
                  </a:ext>
                </a:extLst>
              </a:tr>
              <a:tr h="216068">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Helicase (</a:t>
                      </a:r>
                      <a:r>
                        <a:rPr lang="en-US" sz="1600" dirty="0" err="1">
                          <a:effectLst/>
                          <a:latin typeface="Arial" panose="020B0604020202020204" pitchFamily="34" charset="0"/>
                          <a:cs typeface="Arial" panose="020B0604020202020204" pitchFamily="34" charset="0"/>
                        </a:rPr>
                        <a:t>DnaB</a:t>
                      </a:r>
                      <a:r>
                        <a:rPr lang="en-US" sz="1600" dirty="0">
                          <a:effectLst/>
                          <a:latin typeface="Arial" panose="020B0604020202020204" pitchFamily="34" charset="0"/>
                          <a:cs typeface="Arial" panose="020B0604020202020204" pitchFamily="34" charset="0"/>
                        </a:rPr>
                        <a:t> protein)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300,000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6</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DNA unwinding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60237661"/>
                  </a:ext>
                </a:extLst>
              </a:tr>
              <a:tr h="385177">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Primase (</a:t>
                      </a:r>
                      <a:r>
                        <a:rPr lang="en-US" sz="1600" dirty="0" err="1">
                          <a:effectLst/>
                          <a:latin typeface="Arial" panose="020B0604020202020204" pitchFamily="34" charset="0"/>
                          <a:cs typeface="Arial" panose="020B0604020202020204" pitchFamily="34" charset="0"/>
                        </a:rPr>
                        <a:t>DnaG</a:t>
                      </a:r>
                      <a:r>
                        <a:rPr lang="en-US" sz="1600" dirty="0">
                          <a:effectLst/>
                          <a:latin typeface="Arial" panose="020B0604020202020204" pitchFamily="34" charset="0"/>
                          <a:cs typeface="Arial" panose="020B0604020202020204" pitchFamily="34" charset="0"/>
                        </a:rPr>
                        <a:t> protein)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60,000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RNA primer synthesis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62323727"/>
                  </a:ext>
                </a:extLst>
              </a:tr>
              <a:tr h="385177">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DNA polymerase III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1,065,400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New strand elongation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216648587"/>
                  </a:ext>
                </a:extLst>
              </a:tr>
              <a:tr h="385177">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DNA polymerase 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103,000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Filling of gaps; excision of primers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005112202"/>
                  </a:ext>
                </a:extLst>
              </a:tr>
              <a:tr h="216068">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DNA ligase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74,000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Ligation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58034475"/>
                  </a:ext>
                </a:extLst>
              </a:tr>
              <a:tr h="385177">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DNA gyrase (DNA topoisomerase II)</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400,000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Supercoiling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129491976"/>
                  </a:ext>
                </a:extLst>
              </a:tr>
            </a:tbl>
          </a:graphicData>
        </a:graphic>
      </p:graphicFrame>
    </p:spTree>
    <p:extLst>
      <p:ext uri="{BB962C8B-B14F-4D97-AF65-F5344CB8AC3E}">
        <p14:creationId xmlns:p14="http://schemas.microsoft.com/office/powerpoint/2010/main" val="3569863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2D2A2-08D7-4F38-9AF3-195B7A39B45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DNA Polymerase III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Clamp Loader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3" y="1600201"/>
            <a:ext cx="8439149"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clamp-loading complex = and AAA+ ATPase that binds ATP and the new </a:t>
            </a:r>
            <a:r>
              <a:rPr lang="el-GR" sz="2400" i="1" dirty="0">
                <a:latin typeface="Arial" panose="020B0604020202020204" pitchFamily="34" charset="0"/>
                <a:cs typeface="Arial" panose="020B0604020202020204" pitchFamily="34" charset="0"/>
              </a:rPr>
              <a:t>β </a:t>
            </a:r>
            <a:r>
              <a:rPr lang="en-US" sz="2400" dirty="0">
                <a:latin typeface="Arial" panose="020B0604020202020204" pitchFamily="34" charset="0"/>
                <a:cs typeface="Arial" panose="020B0604020202020204" pitchFamily="34" charset="0"/>
              </a:rPr>
              <a:t>sliding clamp</a:t>
            </a:r>
          </a:p>
          <a:p>
            <a:pPr lvl="1"/>
            <a:r>
              <a:rPr lang="en-US" sz="2400" dirty="0">
                <a:latin typeface="Arial" panose="020B0604020202020204" pitchFamily="34" charset="0"/>
                <a:cs typeface="Arial" panose="020B0604020202020204" pitchFamily="34" charset="0"/>
              </a:rPr>
              <a:t>consists of parts of the three </a:t>
            </a:r>
            <a:r>
              <a:rPr lang="el-GR" sz="2400" dirty="0">
                <a:latin typeface="Arial" panose="020B0604020202020204" pitchFamily="34" charset="0"/>
                <a:cs typeface="Arial" panose="020B0604020202020204" pitchFamily="34" charset="0"/>
              </a:rPr>
              <a:t>τ </a:t>
            </a:r>
            <a:r>
              <a:rPr lang="en-US" sz="2400" dirty="0">
                <a:latin typeface="Arial" panose="020B0604020202020204" pitchFamily="34" charset="0"/>
                <a:cs typeface="Arial" panose="020B0604020202020204" pitchFamily="34" charset="0"/>
              </a:rPr>
              <a:t>subunits along with the </a:t>
            </a:r>
            <a:r>
              <a:rPr lang="el-GR" sz="2400" i="1" dirty="0">
                <a:latin typeface="Arial" panose="020B0604020202020204" pitchFamily="34" charset="0"/>
                <a:cs typeface="Arial" panose="020B0604020202020204" pitchFamily="34" charset="0"/>
              </a:rPr>
              <a:t>δ</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δ</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a:t>
            </a:r>
          </a:p>
          <a:p>
            <a:pPr lvl="1"/>
            <a:r>
              <a:rPr lang="en-US" sz="2400" dirty="0">
                <a:latin typeface="Arial" panose="020B0604020202020204" pitchFamily="34" charset="0"/>
                <a:cs typeface="Arial" panose="020B0604020202020204" pitchFamily="34" charset="0"/>
              </a:rPr>
              <a:t>ATP binding opens the ring at one subunit interface </a:t>
            </a:r>
          </a:p>
          <a:p>
            <a:pPr lvl="1"/>
            <a:r>
              <a:rPr lang="en-US" sz="2400" dirty="0">
                <a:latin typeface="Arial" panose="020B0604020202020204" pitchFamily="34" charset="0"/>
                <a:cs typeface="Arial" panose="020B0604020202020204" pitchFamily="34" charset="0"/>
              </a:rPr>
              <a:t>ATP hydrolysis closes the clamp around the DNA</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A strand of blue D N A begins at the 3 prime end of the lower left and curves up rapidly, then more gently to a 5 prime end at the upper right. A small green strand runs horizontally above the blue strand just beneath a large green structure. This structure has a light green vertical piece at the lower right with a rounded left end connected to A T P and connected by a green strand to a curved green piece that ends at a light purple sphere labeled A T P just above the strand. Above this light green vertical piece, there is a bright green horizontal piece that is flat on top, has a rounded left end that extends inward, and has a narrower right end that joins with the upper right side of light purple half circle. A dark horizontal piece across the bottom has a line to the purple sphere labeled A T P at the left and joins with the lower right of a dark purple half circle to the right labeled beta-clamp. A light green piece to the upper left of this dark green piece Is similar to the other light green piece but horizontal. It is bonded to A T P at its left end and is connected by a strand to a similar green piece that runs upward from the light purple sphere labeled A T P. To the upper right of this light green piece, there is a dark green piece labeled clamp loader that is vertical, rounded to the left so that it protrudes inward, and narrow to the right until it ends at the upper part of the dark purple beta clamp. An arrow points right to show a similar structure with a blue strand of D N A running through the center across the lower green piece beneath the light purple sphere labeled A T P, across the top of the curved part of the horizontal bright green piece, and out through an opening at the upper right between the dark and light purple parks of the beta clamp. A green parallel strand begins just beneath the dark large green structure formed by the light and dark green pieces. An arrow points right accompanied by a branched arrow showing the loss of the entire green structure with all of the A T P molecules changed to A D P. 3 P i are also lost. This yields a vertical ring with a dark purple top and light purple bottom with a blue stand running through it from a 3 prime end at the upper left to a 5 prime end at the lower right. A small green strand extends from the purple ring to run a short distance to the left above the blue strand.">
            <a:extLst>
              <a:ext uri="{FF2B5EF4-FFF2-40B4-BE49-F238E27FC236}">
                <a16:creationId xmlns:a16="http://schemas.microsoft.com/office/drawing/2014/main" id="{5D3B031F-7624-B34A-B282-C000305D90B3}"/>
              </a:ext>
            </a:extLst>
          </p:cNvPr>
          <p:cNvPicPr>
            <a:picLocks noChangeAspect="1"/>
          </p:cNvPicPr>
          <p:nvPr/>
        </p:nvPicPr>
        <p:blipFill>
          <a:blip r:embed="rId3"/>
          <a:stretch>
            <a:fillRect/>
          </a:stretch>
        </p:blipFill>
        <p:spPr>
          <a:xfrm>
            <a:off x="740215" y="4199128"/>
            <a:ext cx="7663564" cy="2463800"/>
          </a:xfrm>
          <a:prstGeom prst="rect">
            <a:avLst/>
          </a:prstGeom>
        </p:spPr>
      </p:pic>
    </p:spTree>
    <p:extLst>
      <p:ext uri="{BB962C8B-B14F-4D97-AF65-F5344CB8AC3E}">
        <p14:creationId xmlns:p14="http://schemas.microsoft.com/office/powerpoint/2010/main" val="3269306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69B40-244C-40C8-822A-90C52B4469B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Final Steps in Lagging Strand Synthesis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3" y="1600200"/>
            <a:ext cx="300037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polymerase I or RNase H1 = removes the RNA primer and replaces it with DNA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ligase = seals the remaining nick</a:t>
            </a: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blue strand of D N A runs from its 3 prime end on the left to its 5 prime end on the right, where it is labeled lagging strand. A red strand below begins beneath the 3 prime end of the blue strand as a red arrow that points right to a space labeled nick about one-quarter of the length across the strand. A green piece to the right is about the same length and joins a red strand that runs to end at its 3 prime end beneath the 5 prime end of the blue strand above. An arrow labeled blue highlighted D N A polymerase Roman numeral 1 or blue highlighted R N ase H 1 is accompanied by a branched arrow showing the loss of N M P s and a curved line showing the addition of d N T Ps. This yields a solid blue line above a red line below that consists of an arrow that ends at an arrowhead pointing right to the place where the green piece ended, from which a solid red line continues to the right to end beneath the right end of the blue strand. An arrow labeled blue highlighted D N A ligase points down accompanied by a curved arrow showing the addition of A T P (or N A D plus) and loss of A M P plus P P subscript I end subscript (or N M N). This yields a solid blue line above a solid red line.">
            <a:extLst>
              <a:ext uri="{FF2B5EF4-FFF2-40B4-BE49-F238E27FC236}">
                <a16:creationId xmlns:a16="http://schemas.microsoft.com/office/drawing/2014/main" id="{51C2D410-8265-2742-99A7-8E807D33ABBE}"/>
              </a:ext>
            </a:extLst>
          </p:cNvPr>
          <p:cNvPicPr>
            <a:picLocks noChangeAspect="1"/>
          </p:cNvPicPr>
          <p:nvPr/>
        </p:nvPicPr>
        <p:blipFill>
          <a:blip r:embed="rId3"/>
          <a:stretch>
            <a:fillRect/>
          </a:stretch>
        </p:blipFill>
        <p:spPr>
          <a:xfrm>
            <a:off x="3582593" y="1628553"/>
            <a:ext cx="5208984" cy="4445000"/>
          </a:xfrm>
          <a:prstGeom prst="rect">
            <a:avLst/>
          </a:prstGeom>
        </p:spPr>
      </p:pic>
    </p:spTree>
    <p:extLst>
      <p:ext uri="{BB962C8B-B14F-4D97-AF65-F5344CB8AC3E}">
        <p14:creationId xmlns:p14="http://schemas.microsoft.com/office/powerpoint/2010/main" val="13863036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907DE-B6FA-4164-93C3-01501210F47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Ligase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8611" y="1600200"/>
            <a:ext cx="848677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ligase = catalyzes the formation of a phosphodiester bond between a 3′-OH at the end of one DNA strand and a 5′ phosphate at the end of another strand</a:t>
            </a:r>
          </a:p>
          <a:p>
            <a:pPr lvl="1"/>
            <a:r>
              <a:rPr lang="en-US" sz="2400" dirty="0">
                <a:latin typeface="Arial" panose="020B0604020202020204" pitchFamily="34" charset="0"/>
                <a:cs typeface="Arial" panose="020B0604020202020204" pitchFamily="34" charset="0"/>
              </a:rPr>
              <a:t>the phosphate must be activated by </a:t>
            </a:r>
            <a:r>
              <a:rPr lang="en-US" sz="2400" dirty="0" err="1">
                <a:latin typeface="Arial" panose="020B0604020202020204" pitchFamily="34" charset="0"/>
                <a:cs typeface="Arial" panose="020B0604020202020204" pitchFamily="34" charset="0"/>
              </a:rPr>
              <a:t>adenylylation</a:t>
            </a:r>
            <a:r>
              <a:rPr lang="en-US" sz="2400" dirty="0">
                <a:latin typeface="Arial" panose="020B0604020202020204" pitchFamily="34" charset="0"/>
                <a:cs typeface="Arial" panose="020B0604020202020204" pitchFamily="34" charset="0"/>
              </a:rPr>
              <a:t> using ATP (virus and eukaryotes) or NAD</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(bacteria)</a:t>
            </a:r>
          </a:p>
        </p:txBody>
      </p:sp>
    </p:spTree>
    <p:extLst>
      <p:ext uri="{BB962C8B-B14F-4D97-AF65-F5344CB8AC3E}">
        <p14:creationId xmlns:p14="http://schemas.microsoft.com/office/powerpoint/2010/main" val="28517933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15765-778B-4836-BF5D-1DF3FA45438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DNA Ligase Mechanism</a:t>
            </a:r>
            <a:endParaRPr lang="en-AU" dirty="0"/>
          </a:p>
        </p:txBody>
      </p:sp>
      <p:pic>
        <p:nvPicPr>
          <p:cNvPr id="4" name="Picture 3" descr="A blue oval labeled enzyme is bonded to N H 3 with a positive charge on N. This is labeled D N A ligase. Step 1: Adenylation of D N A ligase. Upward- and downward-pointing arrows indicate a reversible reaction. A curved arrow meets the downward arrow. The curved arrow shows the addition of R bonded to O bonded to P double bonded to O above, bonded to O minus below, and bonded to O to the right further bonded to a red box labeled ribose bonded to a blue box labeled adenine, labeled A M P from A T P (R equals P P subscript i end subscript) or N A D plus (R equals N M N), and the loss of P P subscript i end subscript (from A T P) or N M N (from N A D plus). This yields a blue oval labeled enzyme bonded to N H 2 with a positive charge on N bonded to P double bonded to O above, bonded to O minus below, and bonded to O to the right bonded to a light red box labeled ribose bonded to a light blue box labeled adenine. Text below reads, enzyme – A M P. Step 2: Activation of 5 prime phosphate in nick. A piece of D N A is shown as two strands. The top strand that runs from the 3 prime end on the left to the 5 prime end on the right. Four vertical lines extend down on the left and four vertical lines extend down on the right, leaving an open region in the middle. The bottom strand begins at the 5 prime end on the lower left and has four vertical lines extending up with the final vertical line bonded to O H. There is a space beneath the open region in the top strand, then a phosphate bonded to the left end of a strand with three upward vertical lines before reaching the five prime end. The phosphate has O bonded to the D N A strand and bonded to p to the lower left, bonded to O minus to the lower right and left, and double bonded to O to the upper right. Right- and left-pointing arrows indicate a reversible reaction. A curved arrow meets the right-pointing arrow and extends from enzyme-A M P on the left to a blue oval labeled enzyme bonded to N H 3 with a positive charge on N on the right. This yields a similar molecule in which the bottom strand has O H shown with a red pair of electrons on O and a second phosphate group has been added, meaning that the lower left end of the right-hand bottom piece of D N A is bonded to O bonded to P double bonded to O to the upper left, bonded to O minus to the lower right, and bonded to O to the lower left further bonded to P double bonded to O to the upper left, bonded to O minus to the lower left, and bonded to O to the lower right further bonded to a red box labeled ribose bonded to a blue box labeled adenine. Red arrows point from the pair of red electrons on O bonded to the lower left piece of D N A to the upper P and from the bond between the same P and O to its lower left to the same O to the lower left. Step 3: Displacement of A M P seals nick. Right- and left-pointing arrows above blue highlighted D N A ligase indicate a reversible reaction. An arrow branching from the right-pointing arrow shows the loss of P double bonded to O above, bonded to O minus to the left and below, and bonded to a blue box labeled ribose to the right further bonded to a blue box labeled adenine. The two strands of D N A are shown. The top strand is unchanged. The lower left piece now has six upward vertical pieces with the right-hand piece bonded to O bonded to P bonded to O minus below, double bonded to O above, and bonded to O to the right further bonded to the lower left of the right-hand piece of D N A, which has five upward vertical lines. Text below reads, sealed D N A.">
            <a:extLst>
              <a:ext uri="{FF2B5EF4-FFF2-40B4-BE49-F238E27FC236}">
                <a16:creationId xmlns:a16="http://schemas.microsoft.com/office/drawing/2014/main" id="{BA7E3BAD-E93E-854B-A430-679E939595E7}"/>
              </a:ext>
            </a:extLst>
          </p:cNvPr>
          <p:cNvPicPr>
            <a:picLocks noChangeAspect="1"/>
          </p:cNvPicPr>
          <p:nvPr/>
        </p:nvPicPr>
        <p:blipFill>
          <a:blip r:embed="rId3"/>
          <a:stretch>
            <a:fillRect/>
          </a:stretch>
        </p:blipFill>
        <p:spPr>
          <a:xfrm>
            <a:off x="657225" y="1331874"/>
            <a:ext cx="7829550" cy="5276190"/>
          </a:xfrm>
          <a:prstGeom prst="rect">
            <a:avLst/>
          </a:prstGeom>
        </p:spPr>
      </p:pic>
    </p:spTree>
    <p:extLst>
      <p:ext uri="{BB962C8B-B14F-4D97-AF65-F5344CB8AC3E}">
        <p14:creationId xmlns:p14="http://schemas.microsoft.com/office/powerpoint/2010/main" val="18048829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62724-644E-42D7-9A59-78FC019B1B5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Termination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8611" y="1600200"/>
            <a:ext cx="851058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replication forks meet at a region with multiple copies of a 20-bp sequence called Ter</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Ter sequences are found near each other, but in opposite directions</a:t>
            </a:r>
          </a:p>
          <a:p>
            <a:pPr lvl="1"/>
            <a:r>
              <a:rPr lang="en-US" altLang="en-US" sz="2400" dirty="0">
                <a:latin typeface="Arial" panose="020B0604020202020204" pitchFamily="34" charset="0"/>
                <a:cs typeface="Arial" panose="020B0604020202020204" pitchFamily="34" charset="0"/>
              </a:rPr>
              <a:t>creates a site that replication forks cannot leave</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Ter is also a binding site for the protein Tus (terminus utilization sequence)</a:t>
            </a:r>
          </a:p>
          <a:p>
            <a:pPr lvl="1"/>
            <a:r>
              <a:rPr lang="en-US" altLang="en-US" sz="2400" dirty="0">
                <a:latin typeface="Arial" panose="020B0604020202020204" pitchFamily="34" charset="0"/>
                <a:cs typeface="Arial" panose="020B0604020202020204" pitchFamily="34" charset="0"/>
              </a:rPr>
              <a:t>causes a replication fork to stop</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3635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A5E8C-79C3-4B29-9859-A04A23D47EE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Termination of Chromosome Replication in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1179" y="1752600"/>
            <a:ext cx="332898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only one Tus-Ter complex functions per replication cycle</a:t>
            </a:r>
          </a:p>
          <a:p>
            <a:endParaRPr lang="en-US" sz="2400" dirty="0">
              <a:latin typeface="Arial" panose="020B0604020202020204" pitchFamily="34" charset="0"/>
              <a:cs typeface="Arial" panose="020B0604020202020204" pitchFamily="34" charset="0"/>
            </a:endParaRPr>
          </a:p>
        </p:txBody>
      </p:sp>
      <p:pic>
        <p:nvPicPr>
          <p:cNvPr id="3" name="Picture 2" descr="A blue circular chromosome has a vertical line labeled origin at the twelve o’clock position. An arrow pointing clockwise from the twelve o’clock to two o’clock positions is labeled clockwise fork and a similar arrow pointing counterclockwise is labeled counterclockwise fork. A region at the bottom center of the chromosome is labeled italicized T e r end italics region and runs from about halfway past the five o’clock position to about halfway past the six o’clock position. A close-up shows that this red region is divided into two halves. All of the labels are italicized and have uppercase T lowercase e lowercase r followed by an uppercase letter. Each labeled is accompanied by a rectangle with a triangular cutout. The left half of the region is labeled clockwise fork trap and all of the rectangles have triangular cutouts on the right. The right half of the red region is labeled counterclockwise fork trap and all of the rectangles have triangular cutouts on the left. From left to right, the clockwise fork trap portion of the red piece is labeled T er J at the far left, then T e r G next to T e r F, then T e r B next to T e r C. From left to right, the counterclockwise fork trap portion of the red piece is labeled T e r A next to T e r D, T e r E, and T e r I next to T e r H. All data are approximate.">
            <a:extLst>
              <a:ext uri="{FF2B5EF4-FFF2-40B4-BE49-F238E27FC236}">
                <a16:creationId xmlns:a16="http://schemas.microsoft.com/office/drawing/2014/main" id="{967F7A74-A959-AE40-B88A-D7AC268FEADC}"/>
              </a:ext>
            </a:extLst>
          </p:cNvPr>
          <p:cNvPicPr>
            <a:picLocks noChangeAspect="1"/>
          </p:cNvPicPr>
          <p:nvPr/>
        </p:nvPicPr>
        <p:blipFill>
          <a:blip r:embed="rId3"/>
          <a:stretch>
            <a:fillRect/>
          </a:stretch>
        </p:blipFill>
        <p:spPr>
          <a:xfrm>
            <a:off x="3810000" y="1674122"/>
            <a:ext cx="4694004" cy="4958326"/>
          </a:xfrm>
          <a:prstGeom prst="rect">
            <a:avLst/>
          </a:prstGeom>
        </p:spPr>
      </p:pic>
    </p:spTree>
    <p:extLst>
      <p:ext uri="{BB962C8B-B14F-4D97-AF65-F5344CB8AC3E}">
        <p14:creationId xmlns:p14="http://schemas.microsoft.com/office/powerpoint/2010/main" val="4239603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870E9-FC02-47CA-848B-7FD2B2E7283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Gene Naming</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363662"/>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no single convention exists for all eukaryotic systems </a:t>
            </a:r>
          </a:p>
          <a:p>
            <a:endParaRPr lang="en-US" sz="2400" i="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a:t>
            </a:r>
            <a:r>
              <a:rPr lang="en-US" sz="2400" i="1"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Saccharomyces cerevisiae, </a:t>
            </a:r>
            <a:r>
              <a:rPr lang="en-US" altLang="en-US" sz="2400" dirty="0">
                <a:latin typeface="Arial" panose="020B0604020202020204" pitchFamily="34" charset="0"/>
                <a:cs typeface="Arial" panose="020B0604020202020204" pitchFamily="34" charset="0"/>
              </a:rPr>
              <a:t>gene names are three italicized uppercase letters followed by an italicized number</a:t>
            </a:r>
          </a:p>
          <a:p>
            <a:pPr lvl="1"/>
            <a:r>
              <a:rPr lang="en-US" sz="2400" dirty="0">
                <a:latin typeface="Arial" panose="020B0604020202020204" pitchFamily="34" charset="0"/>
                <a:cs typeface="Arial" panose="020B0604020202020204" pitchFamily="34" charset="0"/>
              </a:rPr>
              <a:t>example: </a:t>
            </a:r>
            <a:r>
              <a:rPr lang="en-US" sz="2400" i="1" dirty="0">
                <a:latin typeface="Arial" panose="020B0604020202020204" pitchFamily="34" charset="0"/>
                <a:cs typeface="Arial" panose="020B0604020202020204" pitchFamily="34" charset="0"/>
              </a:rPr>
              <a:t>COX1</a:t>
            </a:r>
          </a:p>
          <a:p>
            <a:pPr lvl="1"/>
            <a:endParaRPr lang="en-US" altLang="en-US" sz="2400" i="1" dirty="0">
              <a:latin typeface="Arial" panose="020B0604020202020204" pitchFamily="34" charset="0"/>
              <a:cs typeface="Arial" panose="020B0604020202020204" pitchFamily="34" charset="0"/>
            </a:endParaRPr>
          </a:p>
          <a:p>
            <a:pPr lvl="1"/>
            <a:endParaRPr lang="en-US" altLang="en-US" sz="2400" dirty="0">
              <a:latin typeface="Arial" panose="020B0604020202020204" pitchFamily="34" charset="0"/>
              <a:cs typeface="Arial" panose="020B0604020202020204" pitchFamily="34" charset="0"/>
            </a:endParaRPr>
          </a:p>
          <a:p>
            <a:pPr lvl="1"/>
            <a:endParaRPr lang="en-US" altLang="en-US" sz="2400" i="1" dirty="0">
              <a:latin typeface="Arial" panose="020B0604020202020204" pitchFamily="34" charset="0"/>
              <a:cs typeface="Arial" panose="020B0604020202020204" pitchFamily="34" charset="0"/>
            </a:endParaRPr>
          </a:p>
          <a:p>
            <a:pPr marL="533400" lvl="1" indent="0">
              <a:buNone/>
            </a:pPr>
            <a:endParaRPr lang="en-US" altLang="en-US" sz="2400" i="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60789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5F39-6129-427C-8D58-0935D970887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Separation of </a:t>
            </a:r>
            <a:r>
              <a:rPr lang="en-US" dirty="0" err="1">
                <a:solidFill>
                  <a:schemeClr val="tx1"/>
                </a:solidFill>
                <a:latin typeface="Arial" panose="020B0604020202020204" pitchFamily="34" charset="0"/>
                <a:cs typeface="Arial" panose="020B0604020202020204" pitchFamily="34" charset="0"/>
              </a:rPr>
              <a:t>Catenanes</a:t>
            </a:r>
            <a:r>
              <a:rPr lang="en-US" dirty="0">
                <a:solidFill>
                  <a:schemeClr val="tx1"/>
                </a:solidFill>
                <a:latin typeface="Arial" panose="020B0604020202020204" pitchFamily="34" charset="0"/>
                <a:cs typeface="Arial" panose="020B0604020202020204" pitchFamily="34" charset="0"/>
              </a:rPr>
              <a:t> by Topoisomerase IV</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1179" y="1752600"/>
            <a:ext cx="50328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err="1">
                <a:latin typeface="Arial" panose="020B0604020202020204" pitchFamily="34" charset="0"/>
                <a:cs typeface="Arial" panose="020B0604020202020204" pitchFamily="34" charset="0"/>
              </a:rPr>
              <a:t>catenanes</a:t>
            </a:r>
            <a:r>
              <a:rPr lang="en-US" altLang="en-US" sz="2400" dirty="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two topologically interlinked circular chromosomes </a:t>
            </a:r>
          </a:p>
          <a:p>
            <a:endParaRPr lang="en-US" alt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separation of the catenated circles in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requires topoisomerase IV (a type II topoisomerase)</a:t>
            </a:r>
          </a:p>
          <a:p>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Two circular chromosomes are shown with one above the other and a light blue region where they are joined. A close-up of this light blue region shows a blue double helix of D N A that has forks on each side. At the left side, the blue strands separate to the upper left and right and each is intertwined with a red strand. A red arrow pointing into this fork reads, counterclockwise fork. On the right, the blue strands separate to the upper right and left and each is intertwined with a red strand. A red arrow pointing into this fork reads, clockwise fork. An arrow pointing down is labeled, completion of replication. This yields a structure labeled catenated chromosomes that consists of two stands of D N A that are intertwined to produce a series of four circles. An arrow points down accompanied by text reading, blue highlighted D N A topoisomerase Roman numeral 4. This yields two separate, parallel horizontal chromosomes that each have one light blue and one red strand.">
            <a:extLst>
              <a:ext uri="{FF2B5EF4-FFF2-40B4-BE49-F238E27FC236}">
                <a16:creationId xmlns:a16="http://schemas.microsoft.com/office/drawing/2014/main" id="{33C3E4F2-06F2-0E44-BC5D-904F7A56C5F3}"/>
              </a:ext>
            </a:extLst>
          </p:cNvPr>
          <p:cNvPicPr>
            <a:picLocks noChangeAspect="1"/>
          </p:cNvPicPr>
          <p:nvPr/>
        </p:nvPicPr>
        <p:blipFill>
          <a:blip r:embed="rId3"/>
          <a:stretch>
            <a:fillRect/>
          </a:stretch>
        </p:blipFill>
        <p:spPr>
          <a:xfrm>
            <a:off x="5334000" y="1530096"/>
            <a:ext cx="3021798" cy="5105400"/>
          </a:xfrm>
          <a:prstGeom prst="rect">
            <a:avLst/>
          </a:prstGeom>
        </p:spPr>
      </p:pic>
    </p:spTree>
    <p:extLst>
      <p:ext uri="{BB962C8B-B14F-4D97-AF65-F5344CB8AC3E}">
        <p14:creationId xmlns:p14="http://schemas.microsoft.com/office/powerpoint/2010/main" val="14203840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2F47-78F1-4146-B3FC-6A0927FB051B}"/>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Replication in Eukaryotic Cells Is Similar but More Complex</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7526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replicators </a:t>
            </a:r>
            <a:r>
              <a:rPr lang="en-US" sz="2400" dirty="0">
                <a:latin typeface="Arial" panose="020B0604020202020204" pitchFamily="34" charset="0"/>
                <a:cs typeface="Arial" panose="020B0604020202020204" pitchFamily="34" charset="0"/>
              </a:rPr>
              <a:t>= yeast (</a:t>
            </a:r>
            <a:r>
              <a:rPr lang="en-US" sz="2400" i="1" dirty="0">
                <a:latin typeface="Arial" panose="020B0604020202020204" pitchFamily="34" charset="0"/>
                <a:cs typeface="Arial" panose="020B0604020202020204" pitchFamily="34" charset="0"/>
              </a:rPr>
              <a:t>S. cerevisiae</a:t>
            </a:r>
            <a:r>
              <a:rPr lang="en-US" sz="2400" dirty="0">
                <a:latin typeface="Arial" panose="020B0604020202020204" pitchFamily="34" charset="0"/>
                <a:cs typeface="Arial" panose="020B0604020202020204" pitchFamily="34" charset="0"/>
              </a:rPr>
              <a:t>) replication origins</a:t>
            </a:r>
          </a:p>
          <a:p>
            <a:pPr lvl="1"/>
            <a:r>
              <a:rPr lang="en-US" sz="2400" dirty="0">
                <a:latin typeface="Arial" panose="020B0604020202020204" pitchFamily="34" charset="0"/>
                <a:cs typeface="Arial" panose="020B0604020202020204" pitchFamily="34" charset="0"/>
              </a:rPr>
              <a:t>also called autonomously replicating sequences (ARSs) </a:t>
            </a:r>
          </a:p>
          <a:p>
            <a:pPr lvl="1"/>
            <a:r>
              <a:rPr lang="en-US" sz="2400" dirty="0">
                <a:latin typeface="Arial" panose="020B0604020202020204" pitchFamily="34" charset="0"/>
                <a:cs typeface="Arial" panose="020B0604020202020204" pitchFamily="34" charset="0"/>
              </a:rPr>
              <a:t>yeast have ~400 replicators</a:t>
            </a:r>
          </a:p>
          <a:p>
            <a:pPr lvl="1"/>
            <a:r>
              <a:rPr lang="en-US" sz="2400" dirty="0">
                <a:latin typeface="Arial" panose="020B0604020202020204" pitchFamily="34" charset="0"/>
                <a:cs typeface="Arial" panose="020B0604020202020204" pitchFamily="34" charset="0"/>
              </a:rPr>
              <a:t>each spans ∼150 bp and contains several essential, conserved sequences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human chromosomes have ~30,000 to 50,000 replication origins</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50208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F2A69-C44D-4584-9F2D-0F38DD4B079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Ensures Cellular DNA Is Replicated Once Per Cell Cycle</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752600"/>
            <a:ext cx="853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regulation involves cyclins and the cyclin-dependent kinases (CDKs)</a:t>
            </a:r>
          </a:p>
          <a:p>
            <a:pPr lvl="1"/>
            <a:r>
              <a:rPr lang="en-US" sz="2400" dirty="0">
                <a:latin typeface="Arial" panose="020B0604020202020204" pitchFamily="34" charset="0"/>
                <a:cs typeface="Arial" panose="020B0604020202020204" pitchFamily="34" charset="0"/>
              </a:rPr>
              <a:t>cyclins undergo ubiquitin-dependent proteolysis at the end of the M phase (mitosis)</a:t>
            </a:r>
          </a:p>
          <a:p>
            <a:pPr marL="533400" lvl="1" indent="0">
              <a:buNone/>
            </a:pPr>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prereplicative</a:t>
            </a:r>
            <a:r>
              <a:rPr lang="en-US" sz="2400" b="1" dirty="0">
                <a:latin typeface="Arial" panose="020B0604020202020204" pitchFamily="34" charset="0"/>
                <a:cs typeface="Arial" panose="020B0604020202020204" pitchFamily="34" charset="0"/>
              </a:rPr>
              <a:t> complexes (pre-RCs) </a:t>
            </a:r>
            <a:r>
              <a:rPr lang="en-US" sz="2400" dirty="0">
                <a:latin typeface="Arial" panose="020B0604020202020204" pitchFamily="34" charset="0"/>
                <a:cs typeface="Arial" panose="020B0604020202020204" pitchFamily="34" charset="0"/>
              </a:rPr>
              <a:t>= established on replication initiation sites in the absence of cyclins</a:t>
            </a:r>
          </a:p>
          <a:p>
            <a:pPr lvl="1"/>
            <a:r>
              <a:rPr lang="en-US" sz="2400" dirty="0">
                <a:latin typeface="Arial" panose="020B0604020202020204" pitchFamily="34" charset="0"/>
                <a:cs typeface="Arial" panose="020B0604020202020204" pitchFamily="34" charset="0"/>
              </a:rPr>
              <a:t>their formation (sometimes called </a:t>
            </a:r>
            <a:r>
              <a:rPr lang="en-US" sz="2400" b="1" dirty="0">
                <a:latin typeface="Arial" panose="020B0604020202020204" pitchFamily="34" charset="0"/>
                <a:cs typeface="Arial" panose="020B0604020202020204" pitchFamily="34" charset="0"/>
              </a:rPr>
              <a:t>licensing</a:t>
            </a:r>
            <a:r>
              <a:rPr lang="en-US" sz="2400" dirty="0">
                <a:latin typeface="Arial" panose="020B0604020202020204" pitchFamily="34" charset="0"/>
                <a:cs typeface="Arial" panose="020B0604020202020204" pitchFamily="34" charset="0"/>
              </a:rPr>
              <a:t>) renders the cell competent for replication</a:t>
            </a:r>
          </a:p>
          <a:p>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79434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618C3-3BEE-42F8-B378-794E18FCE80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of Replication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Eukaryotes</a:t>
            </a:r>
            <a:endParaRPr lang="en-AU" dirty="0"/>
          </a:p>
        </p:txBody>
      </p:sp>
      <mc:AlternateContent xmlns:mc="http://schemas.openxmlformats.org/markup-compatibility/2006" xmlns:a14="http://schemas.microsoft.com/office/drawing/2010/main">
        <mc:Choice Requires="a14">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752600"/>
                <a:ext cx="8538021" cy="46482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ORC (origin recognition complex) </a:t>
                </a:r>
                <a:r>
                  <a:rPr lang="en-US" sz="2400" dirty="0">
                    <a:latin typeface="Arial" panose="020B0604020202020204" pitchFamily="34" charset="0"/>
                    <a:cs typeface="Arial" panose="020B0604020202020204" pitchFamily="34" charset="0"/>
                  </a:rPr>
                  <a:t>= a six protein complex that recognizes and finds the origin </a:t>
                </a:r>
              </a:p>
              <a:p>
                <a:pPr lvl="1"/>
                <a:r>
                  <a:rPr lang="en-US" sz="2400" dirty="0">
                    <a:latin typeface="Arial" panose="020B0604020202020204" pitchFamily="34" charset="0"/>
                    <a:cs typeface="Arial" panose="020B0604020202020204" pitchFamily="34" charset="0"/>
                  </a:rPr>
                  <a:t>functions like DnaA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initiation involves the loading of a replicative helicase composed of </a:t>
                </a:r>
                <a:r>
                  <a:rPr lang="en-US" sz="2400" b="1" dirty="0" err="1">
                    <a:latin typeface="Arial" panose="020B0604020202020204" pitchFamily="34" charset="0"/>
                    <a:cs typeface="Arial" panose="020B0604020202020204" pitchFamily="34" charset="0"/>
                  </a:rPr>
                  <a:t>minichromosome</a:t>
                </a:r>
                <a:r>
                  <a:rPr lang="en-US" sz="2400" b="1" dirty="0">
                    <a:latin typeface="Arial" panose="020B0604020202020204" pitchFamily="34" charset="0"/>
                    <a:cs typeface="Arial" panose="020B0604020202020204" pitchFamily="34" charset="0"/>
                  </a:rPr>
                  <a:t> maintenance (MCM) proteins </a:t>
                </a:r>
                <a:r>
                  <a:rPr lang="en-US" sz="2400" dirty="0">
                    <a:latin typeface="Arial" panose="020B0604020202020204" pitchFamily="34" charset="0"/>
                    <a:cs typeface="Arial" panose="020B0604020202020204" pitchFamily="34" charset="0"/>
                  </a:rPr>
                  <a:t>(MCM2 to MCM7)</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MCM2–7 helicase </a:t>
                </a:r>
                <a:r>
                  <a:rPr lang="en-US" sz="2400" dirty="0" err="1">
                    <a:latin typeface="Arial" panose="020B0604020202020204" pitchFamily="34" charset="0"/>
                    <a:cs typeface="Arial" panose="020B0604020202020204" pitchFamily="34" charset="0"/>
                  </a:rPr>
                  <a:t>translocates</a:t>
                </a:r>
                <a:r>
                  <a:rPr lang="en-US" sz="2400" dirty="0">
                    <a:latin typeface="Arial" panose="020B0604020202020204" pitchFamily="34" charset="0"/>
                    <a:cs typeface="Arial" panose="020B0604020202020204" pitchFamily="34" charset="0"/>
                  </a:rPr>
                  <a:t> 3′</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along the leading strand template</a:t>
                </a:r>
              </a:p>
              <a:p>
                <a:pPr lvl="1"/>
                <a:r>
                  <a:rPr lang="en-US" sz="2400" dirty="0">
                    <a:latin typeface="Arial" panose="020B0604020202020204" pitchFamily="34" charset="0"/>
                    <a:cs typeface="Arial" panose="020B0604020202020204" pitchFamily="34" charset="0"/>
                  </a:rPr>
                  <a:t>similar to </a:t>
                </a:r>
                <a:r>
                  <a:rPr lang="en-US" sz="2400" dirty="0" err="1">
                    <a:latin typeface="Arial" panose="020B0604020202020204" pitchFamily="34" charset="0"/>
                    <a:cs typeface="Arial" panose="020B0604020202020204" pitchFamily="34" charset="0"/>
                  </a:rPr>
                  <a:t>DnaB</a:t>
                </a:r>
                <a:r>
                  <a:rPr lang="en-US" sz="2400" dirty="0">
                    <a:latin typeface="Arial" panose="020B0604020202020204" pitchFamily="34" charset="0"/>
                    <a:cs typeface="Arial" panose="020B0604020202020204" pitchFamily="34" charset="0"/>
                  </a:rPr>
                  <a:t> helicase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mc:Choice>
        <mc:Fallback xmlns="">
          <p:sp>
            <p:nvSpPr>
              <p:cNvPr id="7" name="Google Shape;390;g847cf01710_0_68">
                <a:extLst>
                  <a:ext uri="{FF2B5EF4-FFF2-40B4-BE49-F238E27FC236}">
                    <a16:creationId xmlns:a16="http://schemas.microsoft.com/office/drawing/2014/main" id="{EBDB8B21-B044-F548-8045-220578D1858A}"/>
                  </a:ext>
                </a:extLst>
              </p:cNvPr>
              <p:cNvSpPr txBox="1">
                <a:spLocks noRot="1" noChangeAspect="1" noMove="1" noResize="1" noEditPoints="1" noAdjustHandles="1" noChangeArrowheads="1" noChangeShapeType="1" noTextEdit="1"/>
              </p:cNvSpPr>
              <p:nvPr/>
            </p:nvSpPr>
            <p:spPr bwMode="auto">
              <a:xfrm>
                <a:off x="302989" y="1752600"/>
                <a:ext cx="8538021" cy="4648200"/>
              </a:xfrm>
              <a:prstGeom prst="rect">
                <a:avLst/>
              </a:prstGeom>
              <a:blipFill>
                <a:blip r:embed="rId3"/>
                <a:stretch>
                  <a:fillRect l="-429" t="-1050" r="-1929" b="-105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3284793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FFD26-6313-4EE4-8EE6-A82B2A8DBBF2}"/>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Assembly of a </a:t>
            </a:r>
            <a:r>
              <a:rPr lang="en-US" sz="3400" dirty="0" err="1">
                <a:solidFill>
                  <a:schemeClr val="tx1"/>
                </a:solidFill>
                <a:latin typeface="Arial" panose="020B0604020202020204" pitchFamily="34" charset="0"/>
                <a:cs typeface="Arial" panose="020B0604020202020204" pitchFamily="34" charset="0"/>
              </a:rPr>
              <a:t>Prereplicative</a:t>
            </a:r>
            <a:r>
              <a:rPr lang="en-US" sz="3400" dirty="0">
                <a:solidFill>
                  <a:schemeClr val="tx1"/>
                </a:solidFill>
                <a:latin typeface="Arial" panose="020B0604020202020204" pitchFamily="34" charset="0"/>
                <a:cs typeface="Arial" panose="020B0604020202020204" pitchFamily="34" charset="0"/>
              </a:rPr>
              <a:t> Complex at a Eukaryotic Replication Origin</a:t>
            </a:r>
            <a:endParaRPr lang="en-AU" sz="3400" dirty="0"/>
          </a:p>
        </p:txBody>
      </p:sp>
      <p:pic>
        <p:nvPicPr>
          <p:cNvPr id="3" name="Picture 2" descr="A figure shows how a prereplicative complex is assembled at a eukaryotic replication origin.">
            <a:extLst>
              <a:ext uri="{FF2B5EF4-FFF2-40B4-BE49-F238E27FC236}">
                <a16:creationId xmlns:a16="http://schemas.microsoft.com/office/drawing/2014/main" id="{1544CE91-F996-9748-B597-FB86EF854398}"/>
              </a:ext>
            </a:extLst>
          </p:cNvPr>
          <p:cNvPicPr>
            <a:picLocks noChangeAspect="1"/>
          </p:cNvPicPr>
          <p:nvPr/>
        </p:nvPicPr>
        <p:blipFill>
          <a:blip r:embed="rId3"/>
          <a:stretch>
            <a:fillRect/>
          </a:stretch>
        </p:blipFill>
        <p:spPr>
          <a:xfrm>
            <a:off x="101600" y="2286000"/>
            <a:ext cx="8940800" cy="3492500"/>
          </a:xfrm>
          <a:prstGeom prst="rect">
            <a:avLst/>
          </a:prstGeom>
        </p:spPr>
      </p:pic>
    </p:spTree>
    <p:extLst>
      <p:ext uri="{BB962C8B-B14F-4D97-AF65-F5344CB8AC3E}">
        <p14:creationId xmlns:p14="http://schemas.microsoft.com/office/powerpoint/2010/main" val="806473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520E4-74F0-4B2C-B48F-5AF20778B8F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Rate of Replication</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444752"/>
            <a:ext cx="853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the replication fork moves ~50 nucleotides/second</a:t>
            </a:r>
          </a:p>
          <a:p>
            <a:pPr lvl="1"/>
            <a:r>
              <a:rPr lang="en-US" altLang="en-US" sz="2400" dirty="0">
                <a:latin typeface="Arial" panose="020B0604020202020204" pitchFamily="34" charset="0"/>
                <a:cs typeface="Arial" panose="020B0604020202020204" pitchFamily="34" charset="0"/>
              </a:rPr>
              <a:t>~1/20th the rate seen in </a:t>
            </a:r>
            <a:r>
              <a:rPr lang="en-US" altLang="en-US" sz="2400" i="1" dirty="0">
                <a:latin typeface="Arial" panose="020B0604020202020204" pitchFamily="34" charset="0"/>
                <a:cs typeface="Arial" panose="020B0604020202020204" pitchFamily="34" charset="0"/>
              </a:rPr>
              <a:t>E. coli</a:t>
            </a:r>
            <a:endParaRPr lang="en-US" altLang="en-US" sz="2400" dirty="0">
              <a:latin typeface="Arial" panose="020B0604020202020204" pitchFamily="34" charset="0"/>
              <a:cs typeface="Arial" panose="020B0604020202020204" pitchFamily="34" charset="0"/>
            </a:endParaRPr>
          </a:p>
          <a:p>
            <a:pPr lvl="1"/>
            <a:endParaRPr lang="en-US" altLang="en-US" sz="20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eukaryotes compensate for the slower rate by having many origins</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39758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D1577-1EDF-44AB-9445-27441068D7F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Eukaryotes Have Several Types of DNA Polymerases</a:t>
            </a:r>
            <a:endParaRPr lang="en-AU" dirty="0"/>
          </a:p>
        </p:txBody>
      </p:sp>
      <mc:AlternateContent xmlns:mc="http://schemas.openxmlformats.org/markup-compatibility/2006" xmlns:a14="http://schemas.microsoft.com/office/drawing/2010/main">
        <mc:Choice Requires="a14">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524000"/>
                <a:ext cx="8538021" cy="48768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DNA polymerase </a:t>
                </a:r>
                <a:r>
                  <a:rPr lang="el-GR" sz="2400" b="1" i="1" dirty="0">
                    <a:latin typeface="Arial" panose="020B0604020202020204" pitchFamily="34" charset="0"/>
                    <a:cs typeface="Arial" panose="020B0604020202020204" pitchFamily="34" charset="0"/>
                  </a:rPr>
                  <a:t>ε</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synthesizes the leading strand</a:t>
                </a:r>
              </a:p>
              <a:p>
                <a:pPr lvl="1"/>
                <a:r>
                  <a:rPr lang="en-US" sz="2400" dirty="0">
                    <a:latin typeface="Arial" panose="020B0604020202020204" pitchFamily="34" charset="0"/>
                    <a:cs typeface="Arial" panose="020B0604020202020204" pitchFamily="34" charset="0"/>
                  </a:rPr>
                  <a:t>highly processive</a:t>
                </a:r>
              </a:p>
              <a:p>
                <a:pPr lvl="1"/>
                <a:r>
                  <a:rPr lang="en-US" sz="2400" dirty="0">
                    <a:latin typeface="Arial" panose="020B0604020202020204" pitchFamily="34" charset="0"/>
                    <a:cs typeface="Arial" panose="020B0604020202020204" pitchFamily="34" charset="0"/>
                  </a:rPr>
                  <a:t>has 3′</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proofreading exonuclease activity</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DNA polymerase </a:t>
                </a:r>
                <a:r>
                  <a:rPr lang="el-GR" sz="2400" b="1" i="1" dirty="0">
                    <a:latin typeface="Arial" panose="020B0604020202020204" pitchFamily="34" charset="0"/>
                    <a:cs typeface="Arial" panose="020B0604020202020204" pitchFamily="34" charset="0"/>
                  </a:rPr>
                  <a:t>δ</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synthesizes the lagging strand</a:t>
                </a:r>
              </a:p>
              <a:p>
                <a:pPr lvl="1"/>
                <a:r>
                  <a:rPr lang="en-US" sz="2400" dirty="0">
                    <a:latin typeface="Arial" panose="020B0604020202020204" pitchFamily="34" charset="0"/>
                    <a:cs typeface="Arial" panose="020B0604020202020204" pitchFamily="34" charset="0"/>
                  </a:rPr>
                  <a:t>has 3′</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proofreading exonuclease activity</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DNA polymerase </a:t>
                </a:r>
                <a:r>
                  <a:rPr lang="el-GR" sz="2400" b="1"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 = a DNA polymerase/primase that synthesizes RNA primers and also extends them to initiate synthesis of each Okazaki fragment</a:t>
                </a:r>
                <a:endParaRPr lang="en-US" alt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does not have 3′</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5′ proofreading exonuclease activity</a:t>
                </a:r>
              </a:p>
              <a:p>
                <a:pPr lvl="1"/>
                <a:endParaRPr lang="en-US" sz="2000" dirty="0">
                  <a:latin typeface="Arial" panose="020B0604020202020204" pitchFamily="34" charset="0"/>
                  <a:cs typeface="Arial" panose="020B0604020202020204" pitchFamily="34" charset="0"/>
                </a:endParaRPr>
              </a:p>
            </p:txBody>
          </p:sp>
        </mc:Choice>
        <mc:Fallback xmlns="">
          <p:sp>
            <p:nvSpPr>
              <p:cNvPr id="7" name="Google Shape;390;g847cf01710_0_68">
                <a:extLst>
                  <a:ext uri="{FF2B5EF4-FFF2-40B4-BE49-F238E27FC236}">
                    <a16:creationId xmlns:a16="http://schemas.microsoft.com/office/drawing/2014/main" id="{EBDB8B21-B044-F548-8045-220578D1858A}"/>
                  </a:ext>
                </a:extLst>
              </p:cNvPr>
              <p:cNvSpPr txBox="1">
                <a:spLocks noRot="1" noChangeAspect="1" noMove="1" noResize="1" noEditPoints="1" noAdjustHandles="1" noChangeArrowheads="1" noChangeShapeType="1" noTextEdit="1"/>
              </p:cNvSpPr>
              <p:nvPr/>
            </p:nvSpPr>
            <p:spPr bwMode="auto">
              <a:xfrm>
                <a:off x="302989" y="1524000"/>
                <a:ext cx="8538021" cy="4876800"/>
              </a:xfrm>
              <a:prstGeom prst="rect">
                <a:avLst/>
              </a:prstGeom>
              <a:blipFill>
                <a:blip r:embed="rId3"/>
                <a:stretch>
                  <a:fillRect l="-429" t="-875" r="-171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22233167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5FD2F-33AE-4F0D-BBEF-523351A7002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Function of PCNA</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524000"/>
            <a:ext cx="853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proliferating cell nuclear antigen (PCNA) = a protein that forms a circular clamp to enhance the processivity of two polymerases </a:t>
            </a:r>
          </a:p>
          <a:p>
            <a:pPr lvl="1"/>
            <a:r>
              <a:rPr lang="en-US" sz="2400" dirty="0">
                <a:latin typeface="Arial" panose="020B0604020202020204" pitchFamily="34" charset="0"/>
                <a:cs typeface="Arial" panose="020B0604020202020204" pitchFamily="34" charset="0"/>
              </a:rPr>
              <a:t>analogous function to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a:t>
            </a:r>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57960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7A0F-05BF-4ED4-8FC8-1C2FD6BC800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Functions of RPA and RFC</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524000"/>
            <a:ext cx="853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RPA (replication protein A) = single-stranded DNA-binding protein</a:t>
            </a:r>
          </a:p>
          <a:p>
            <a:pPr lvl="1"/>
            <a:r>
              <a:rPr lang="en-US" sz="2400" dirty="0">
                <a:latin typeface="Arial" panose="020B0604020202020204" pitchFamily="34" charset="0"/>
                <a:cs typeface="Arial" panose="020B0604020202020204" pitchFamily="34" charset="0"/>
              </a:rPr>
              <a:t>equivalent in function to the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SSB protein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RFC (replication factor C) = a clamp loader for PCNA that facilitates the assembly of active replication complexes</a:t>
            </a:r>
          </a:p>
          <a:p>
            <a:pPr lvl="1"/>
            <a:r>
              <a:rPr lang="en-US" sz="2400" dirty="0">
                <a:latin typeface="Arial" panose="020B0604020202020204" pitchFamily="34" charset="0"/>
                <a:cs typeface="Arial" panose="020B0604020202020204" pitchFamily="34" charset="0"/>
              </a:rPr>
              <a:t>significant sequence similarity to the subunits of the bacterial clamp-loading (</a:t>
            </a:r>
            <a:r>
              <a:rPr lang="el-GR" sz="2400" i="1" dirty="0">
                <a:latin typeface="Arial" panose="020B0604020202020204" pitchFamily="34" charset="0"/>
                <a:cs typeface="Arial" panose="020B0604020202020204" pitchFamily="34" charset="0"/>
              </a:rPr>
              <a:t>γ</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complex</a:t>
            </a:r>
          </a:p>
          <a:p>
            <a:endParaRPr lang="en-US" sz="2400" dirty="0"/>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69509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FDBE4-565C-4AAB-91D1-90DDA8356E7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Termination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Eukaryotic Replication</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828800"/>
            <a:ext cx="853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termination occurs when replication forks operating from nearby origins converge</a:t>
            </a:r>
          </a:p>
          <a:p>
            <a:endParaRPr lang="en-US" sz="2400" dirty="0"/>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998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9A70F-2DCB-454B-A25F-9B72C5A3733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Protein Naming</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5240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complex and variable </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in yeast, some </a:t>
            </a:r>
            <a:r>
              <a:rPr lang="en-US" sz="2400" dirty="0">
                <a:latin typeface="Arial" panose="020B0604020202020204" pitchFamily="34" charset="0"/>
                <a:cs typeface="Arial" panose="020B0604020202020204" pitchFamily="34" charset="0"/>
              </a:rPr>
              <a:t>proteins have long common names</a:t>
            </a:r>
          </a:p>
          <a:p>
            <a:pPr lvl="1"/>
            <a:r>
              <a:rPr lang="en-US" altLang="en-US" sz="2400" dirty="0">
                <a:latin typeface="Arial" panose="020B0604020202020204" pitchFamily="34" charset="0"/>
                <a:cs typeface="Arial" panose="020B0604020202020204" pitchFamily="34" charset="0"/>
              </a:rPr>
              <a:t>example: cytochrome oxidase</a:t>
            </a:r>
          </a:p>
          <a:p>
            <a:pPr lvl="1"/>
            <a:endParaRPr 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other yeast proteins have the same name as the gene, with one uppercase and two lowercase letters in roman type, followed by a number and the letter “p”</a:t>
            </a:r>
          </a:p>
          <a:p>
            <a:pPr lvl="1"/>
            <a:r>
              <a:rPr lang="en-US" altLang="en-US" sz="2400" dirty="0">
                <a:latin typeface="Arial" panose="020B0604020202020204" pitchFamily="34" charset="0"/>
                <a:cs typeface="Arial" panose="020B0604020202020204" pitchFamily="34" charset="0"/>
              </a:rPr>
              <a:t>example: Rad51p (encoded by </a:t>
            </a:r>
            <a:r>
              <a:rPr lang="en-US" altLang="en-US" sz="2400" i="1" dirty="0">
                <a:latin typeface="Arial" panose="020B0604020202020204" pitchFamily="34" charset="0"/>
                <a:cs typeface="Arial" panose="020B0604020202020204" pitchFamily="34" charset="0"/>
              </a:rPr>
              <a:t>RAD51</a:t>
            </a:r>
            <a:r>
              <a:rPr lang="en-US" altLang="en-US" sz="2400" dirty="0">
                <a:latin typeface="Arial" panose="020B0604020202020204" pitchFamily="34" charset="0"/>
                <a:cs typeface="Arial" panose="020B0604020202020204" pitchFamily="34" charset="0"/>
              </a:rPr>
              <a:t>)</a:t>
            </a:r>
            <a:endParaRPr lang="en-US" altLang="en-US" dirty="0"/>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606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2B7ED-603C-4283-86A1-D12317FC9AE3}"/>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Viral DNA Polymerases Provide Targets for Antiviral Therapy</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752600"/>
            <a:ext cx="4165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acyclovir = inhibits the DNA polymerase of the herpes simplex virus </a:t>
            </a:r>
          </a:p>
          <a:p>
            <a:pPr lvl="1"/>
            <a:r>
              <a:rPr lang="en-US" sz="2400" dirty="0">
                <a:latin typeface="Arial" panose="020B0604020202020204" pitchFamily="34" charset="0"/>
                <a:cs typeface="Arial" panose="020B0604020202020204" pitchFamily="34" charset="0"/>
              </a:rPr>
              <a:t>converted to </a:t>
            </a:r>
            <a:r>
              <a:rPr lang="en-US" sz="2400" dirty="0" err="1">
                <a:latin typeface="Arial" panose="020B0604020202020204" pitchFamily="34" charset="0"/>
                <a:cs typeface="Arial" panose="020B0604020202020204" pitchFamily="34" charset="0"/>
              </a:rPr>
              <a:t>acyclo</a:t>
            </a:r>
            <a:r>
              <a:rPr lang="en-US" sz="2400" dirty="0">
                <a:latin typeface="Arial" panose="020B0604020202020204" pitchFamily="34" charset="0"/>
                <a:cs typeface="Arial" panose="020B0604020202020204" pitchFamily="34" charset="0"/>
              </a:rPr>
              <a:t>-GTP </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acyclo</a:t>
            </a:r>
            <a:r>
              <a:rPr lang="en-US" sz="2400" dirty="0">
                <a:latin typeface="Arial" panose="020B0604020202020204" pitchFamily="34" charset="0"/>
                <a:cs typeface="Arial" panose="020B0604020202020204" pitchFamily="34" charset="0"/>
              </a:rPr>
              <a:t>-GTP </a:t>
            </a:r>
            <a:r>
              <a:rPr lang="en-US" altLang="en-US" sz="2400" dirty="0">
                <a:latin typeface="Arial" panose="020B0604020202020204" pitchFamily="34" charset="0"/>
                <a:cs typeface="Arial" panose="020B0604020202020204" pitchFamily="34" charset="0"/>
              </a:rPr>
              <a:t>competitively inhibits viral DNA polymerases and terminates replication</a:t>
            </a:r>
            <a:endParaRPr lang="en-US" sz="2400" dirty="0">
              <a:latin typeface="Arial" panose="020B0604020202020204" pitchFamily="34" charset="0"/>
              <a:cs typeface="Arial" panose="020B0604020202020204" pitchFamily="34" charset="0"/>
            </a:endParaRPr>
          </a:p>
        </p:txBody>
      </p:sp>
      <p:pic>
        <p:nvPicPr>
          <p:cNvPr id="3" name="Picture 2" descr="Acyclovir is a six-membered ring with N substituted for C at the bottom vertex, N substituted for C and bonded to H at the upper left vertex, a double bond at the lower left side, a lower left vertex bonded to N H 2, a top vertex double bonded to O, and a double bod at the right side shared with the left side of a five-membered ring with N substituted for C at its upper right vertex, a double bond at its upper right side, and N substituted for C at its lower right vertex that is further bonded to C H 2 bonded to O bonded to C H 2 C H 2 O H.">
            <a:extLst>
              <a:ext uri="{FF2B5EF4-FFF2-40B4-BE49-F238E27FC236}">
                <a16:creationId xmlns:a16="http://schemas.microsoft.com/office/drawing/2014/main" id="{0CD96FE8-E685-4D4C-B22C-DEE03AB57218}"/>
              </a:ext>
            </a:extLst>
          </p:cNvPr>
          <p:cNvPicPr>
            <a:picLocks noChangeAspect="1"/>
          </p:cNvPicPr>
          <p:nvPr/>
        </p:nvPicPr>
        <p:blipFill>
          <a:blip r:embed="rId3"/>
          <a:stretch>
            <a:fillRect/>
          </a:stretch>
        </p:blipFill>
        <p:spPr>
          <a:xfrm>
            <a:off x="4489450" y="2528887"/>
            <a:ext cx="4330700" cy="2578100"/>
          </a:xfrm>
          <a:prstGeom prst="rect">
            <a:avLst/>
          </a:prstGeom>
        </p:spPr>
      </p:pic>
    </p:spTree>
    <p:extLst>
      <p:ext uri="{BB962C8B-B14F-4D97-AF65-F5344CB8AC3E}">
        <p14:creationId xmlns:p14="http://schemas.microsoft.com/office/powerpoint/2010/main" val="35891092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2D86-41C0-4DC4-B7A7-487BC3BBF453}"/>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25.2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DNA Repair</a:t>
            </a:r>
            <a:endParaRPr lang="en-AU" dirty="0"/>
          </a:p>
        </p:txBody>
      </p:sp>
    </p:spTree>
    <p:extLst>
      <p:ext uri="{BB962C8B-B14F-4D97-AF65-F5344CB8AC3E}">
        <p14:creationId xmlns:p14="http://schemas.microsoft.com/office/powerpoint/2010/main" val="5959552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A7EEBB95-C372-4940-98E8-17BCC583CADA}"/>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52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D328D29-DEE6-48FC-B2E0-FDC8CDC4E6A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Along with catalysis, biological information is one of the two key prerequisites for life. </a:t>
            </a:r>
            <a:r>
              <a:rPr lang="en-US" sz="2400" dirty="0">
                <a:latin typeface="Arial" panose="020B0604020202020204" pitchFamily="34" charset="0"/>
                <a:cs typeface="Arial" panose="020B0604020202020204" pitchFamily="34" charset="0"/>
              </a:rPr>
              <a:t>The faithful maintenance and transmission of genetic information from one generation to another ensures continuity within each species.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41829271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211AF-DC61-4F3A-A208-0A3A7FAA8AF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Molecules Are Irreplaceable</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600200"/>
            <a:ext cx="853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damaged proteins and RNA molecules can be replaced using information encoded in the DNA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molecules themselves are irreplaceable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47504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2ED90708-D242-44F7-A00C-FAAE84CF984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41046AC-2D92-4E81-9E2E-1B8E915093B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fidelity of genome maintenance and transmission is not perfect. </a:t>
            </a:r>
            <a:r>
              <a:rPr lang="en-US" sz="2400" dirty="0">
                <a:latin typeface="Arial" panose="020B0604020202020204" pitchFamily="34" charset="0"/>
                <a:cs typeface="Arial" panose="020B0604020202020204" pitchFamily="34" charset="0"/>
              </a:rPr>
              <a:t>DNA damage happens, often by spontaneous processes. DNA replication and repair deal with the vast majority of DNA lesions, providing a high degree of genetic fidelity and stability. The few DNA damage events that slip through uncorrected provide fuel for evolution. </a:t>
            </a:r>
          </a:p>
          <a:p>
            <a:pPr>
              <a:buNone/>
            </a:pPr>
            <a:r>
              <a:rPr lang="en-US" dirty="0"/>
              <a:t> </a:t>
            </a:r>
            <a:endParaRPr lang="en-US" sz="2400" dirty="0"/>
          </a:p>
          <a:p>
            <a:pPr>
              <a:buNone/>
            </a:pPr>
            <a:endParaRPr lang="en-US" sz="2400" dirty="0">
              <a:effectLst/>
            </a:endParaRPr>
          </a:p>
        </p:txBody>
      </p:sp>
    </p:spTree>
    <p:extLst>
      <p:ext uri="{BB962C8B-B14F-4D97-AF65-F5344CB8AC3E}">
        <p14:creationId xmlns:p14="http://schemas.microsoft.com/office/powerpoint/2010/main" val="31259651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F49B7-D882-409F-B6AE-3C0B6044C141}"/>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Mutations Are Linked to Cancer</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2900" y="15240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mutation </a:t>
            </a:r>
            <a:r>
              <a:rPr lang="en-US" sz="2400" dirty="0">
                <a:latin typeface="Arial" panose="020B0604020202020204" pitchFamily="34" charset="0"/>
                <a:cs typeface="Arial" panose="020B0604020202020204" pitchFamily="34" charset="0"/>
              </a:rPr>
              <a:t>= a permanent change in the nucleotide sequence </a:t>
            </a:r>
          </a:p>
          <a:p>
            <a:pPr lvl="1"/>
            <a:r>
              <a:rPr lang="en-US" sz="2400" dirty="0">
                <a:latin typeface="Arial" panose="020B0604020202020204" pitchFamily="34" charset="0"/>
                <a:cs typeface="Arial" panose="020B0604020202020204" pitchFamily="34" charset="0"/>
              </a:rPr>
              <a:t>substitution mutation = replacement of one base pair with another </a:t>
            </a:r>
          </a:p>
          <a:p>
            <a:pPr lvl="1"/>
            <a:r>
              <a:rPr lang="en-US" sz="2400" dirty="0">
                <a:latin typeface="Arial" panose="020B0604020202020204" pitchFamily="34" charset="0"/>
                <a:cs typeface="Arial" panose="020B0604020202020204" pitchFamily="34" charset="0"/>
              </a:rPr>
              <a:t>insertion mutation = the addition of 1+ base pairs</a:t>
            </a:r>
          </a:p>
          <a:p>
            <a:pPr lvl="1"/>
            <a:r>
              <a:rPr lang="en-US" sz="2400" dirty="0">
                <a:latin typeface="Arial" panose="020B0604020202020204" pitchFamily="34" charset="0"/>
                <a:cs typeface="Arial" panose="020B0604020202020204" pitchFamily="34" charset="0"/>
              </a:rPr>
              <a:t>deletion mutation = the deletion of 1+ base pairs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silent mutation </a:t>
            </a:r>
            <a:r>
              <a:rPr lang="en-US" sz="2400" dirty="0">
                <a:latin typeface="Arial" panose="020B0604020202020204" pitchFamily="34" charset="0"/>
                <a:cs typeface="Arial" panose="020B0604020202020204" pitchFamily="34" charset="0"/>
              </a:rPr>
              <a:t>= a mutation that affects nonessential DNA or has a negligible effect on gene function</a:t>
            </a:r>
          </a:p>
        </p:txBody>
      </p:sp>
    </p:spTree>
    <p:extLst>
      <p:ext uri="{BB962C8B-B14F-4D97-AF65-F5344CB8AC3E}">
        <p14:creationId xmlns:p14="http://schemas.microsoft.com/office/powerpoint/2010/main" val="32745377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8A9014E5-E1A9-48EB-AACE-5D74C8A12DE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52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8FAE3A-12BE-4932-A295-E5E6247CB59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Along with catalysis, biological information is one of the two key prerequisites for life. </a:t>
            </a:r>
            <a:r>
              <a:rPr lang="en-US" sz="2400" dirty="0">
                <a:latin typeface="Arial" panose="020B0604020202020204" pitchFamily="34" charset="0"/>
                <a:cs typeface="Arial" panose="020B0604020202020204" pitchFamily="34" charset="0"/>
              </a:rPr>
              <a:t>The faithful maintenance and transmission of genetic information from one generation to another ensures continuity within each species.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31791558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03E0E714-0878-4E6C-8760-3D402190422A}"/>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CD48A2D-46AD-49C2-BEA4-C2858773D33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(4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fidelity of genome maintenance and transmission is not perfect. </a:t>
            </a:r>
            <a:r>
              <a:rPr lang="en-US" sz="2400" dirty="0">
                <a:latin typeface="Arial" panose="020B0604020202020204" pitchFamily="34" charset="0"/>
                <a:cs typeface="Arial" panose="020B0604020202020204" pitchFamily="34" charset="0"/>
              </a:rPr>
              <a:t>DNA damage happens, often by spontaneous processes. DNA replication and repair deal with the vast majority of DNA lesions, providing a high degree of genetic fidelity and stability. The few DNA damage events that slip through uncorrected provide fuel for evolution. </a:t>
            </a:r>
          </a:p>
          <a:p>
            <a:pPr>
              <a:buNone/>
            </a:pPr>
            <a:r>
              <a:rPr lang="en-US" dirty="0"/>
              <a:t> </a:t>
            </a:r>
            <a:endParaRPr lang="en-US" sz="2400" dirty="0"/>
          </a:p>
          <a:p>
            <a:pPr>
              <a:buNone/>
            </a:pPr>
            <a:endParaRPr lang="en-US" sz="2400" dirty="0">
              <a:effectLst/>
            </a:endParaRPr>
          </a:p>
        </p:txBody>
      </p:sp>
    </p:spTree>
    <p:extLst>
      <p:ext uri="{BB962C8B-B14F-4D97-AF65-F5344CB8AC3E}">
        <p14:creationId xmlns:p14="http://schemas.microsoft.com/office/powerpoint/2010/main" val="8795534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302FD-7C2B-42CB-B5E3-A8C9258B63A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Mutations Are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Rarely Advantageous</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302989" y="1752600"/>
            <a:ext cx="853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mutations rarely confer some biological advantage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most </a:t>
            </a:r>
            <a:r>
              <a:rPr lang="en-US" sz="2400" dirty="0" err="1">
                <a:latin typeface="Arial" panose="020B0604020202020204" pitchFamily="34" charset="0"/>
                <a:cs typeface="Arial" panose="020B0604020202020204" pitchFamily="34" charset="0"/>
              </a:rPr>
              <a:t>nonsilent</a:t>
            </a:r>
            <a:r>
              <a:rPr lang="en-US" sz="2400" dirty="0">
                <a:latin typeface="Arial" panose="020B0604020202020204" pitchFamily="34" charset="0"/>
                <a:cs typeface="Arial" panose="020B0604020202020204" pitchFamily="34" charset="0"/>
              </a:rPr>
              <a:t> mutations are neutral or deleterious</a:t>
            </a:r>
          </a:p>
        </p:txBody>
      </p:sp>
    </p:spTree>
    <p:extLst>
      <p:ext uri="{BB962C8B-B14F-4D97-AF65-F5344CB8AC3E}">
        <p14:creationId xmlns:p14="http://schemas.microsoft.com/office/powerpoint/2010/main" val="21239262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96BA9-BF46-4874-A68D-02A39A8F611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Ames Test</a:t>
            </a:r>
            <a:endParaRPr lang="en-AU" dirty="0"/>
          </a:p>
        </p:txBody>
      </p:sp>
      <p:sp>
        <p:nvSpPr>
          <p:cNvPr id="7" name="Google Shape;390;g847cf01710_0_68">
            <a:extLst>
              <a:ext uri="{FF2B5EF4-FFF2-40B4-BE49-F238E27FC236}">
                <a16:creationId xmlns:a16="http://schemas.microsoft.com/office/drawing/2014/main" id="{EBDB8B21-B044-F548-8045-220578D1858A}"/>
              </a:ext>
            </a:extLst>
          </p:cNvPr>
          <p:cNvSpPr txBox="1">
            <a:spLocks noChangeArrowheads="1"/>
          </p:cNvSpPr>
          <p:nvPr/>
        </p:nvSpPr>
        <p:spPr bwMode="auto">
          <a:xfrm>
            <a:off x="285606" y="1363662"/>
            <a:ext cx="4286394"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Ames test = measures the potential of a given chemical compound to promote certain easily detected mutations in a strain of </a:t>
            </a:r>
            <a:r>
              <a:rPr lang="en-US" sz="2400" i="1" dirty="0">
                <a:latin typeface="Arial" panose="020B0604020202020204" pitchFamily="34" charset="0"/>
                <a:cs typeface="Arial" panose="020B0604020202020204" pitchFamily="34" charset="0"/>
              </a:rPr>
              <a:t>S. typhimurium </a:t>
            </a:r>
            <a:r>
              <a:rPr lang="en-US" sz="2400" dirty="0">
                <a:latin typeface="Arial" panose="020B0604020202020204" pitchFamily="34" charset="0"/>
                <a:cs typeface="Arial" panose="020B0604020202020204" pitchFamily="34" charset="0"/>
              </a:rPr>
              <a:t>that cannot synthesize histidine</a:t>
            </a:r>
          </a:p>
          <a:p>
            <a:pPr lvl="1"/>
            <a:r>
              <a:rPr lang="en-US" sz="2400" dirty="0">
                <a:latin typeface="Arial" panose="020B0604020202020204" pitchFamily="34" charset="0"/>
                <a:cs typeface="Arial" panose="020B0604020202020204" pitchFamily="34" charset="0"/>
              </a:rPr>
              <a:t>strains that grow contain mutations that restore the ability to synthesize histidine</a:t>
            </a:r>
          </a:p>
          <a:p>
            <a:endParaRPr 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pic>
        <p:nvPicPr>
          <p:cNvPr id="6" name="Picture 5" descr="All of the images show a circular dish with gray medium. In parts b through d, there is a white disc in the center of the plate. Part a shows a few white colonies. Part b shows a ring of white colonies dispersed around the disc in the center and a few other white colonies in other locations. Part c shows a ring of white colonies closer to the disc than in part b with a few other white colonies scattered around the plate. Part d shows colonies around the disc that extend right up to it as well as a few other colonies scattered around the plate.">
            <a:extLst>
              <a:ext uri="{FF2B5EF4-FFF2-40B4-BE49-F238E27FC236}">
                <a16:creationId xmlns:a16="http://schemas.microsoft.com/office/drawing/2014/main" id="{2F1D52AD-BCFE-D24B-B3A5-5304EAF05C9D}"/>
              </a:ext>
            </a:extLst>
          </p:cNvPr>
          <p:cNvPicPr>
            <a:picLocks noChangeAspect="1"/>
          </p:cNvPicPr>
          <p:nvPr/>
        </p:nvPicPr>
        <p:blipFill>
          <a:blip r:embed="rId3"/>
          <a:stretch>
            <a:fillRect/>
          </a:stretch>
        </p:blipFill>
        <p:spPr>
          <a:xfrm>
            <a:off x="4695062" y="1862931"/>
            <a:ext cx="4144282" cy="3733800"/>
          </a:xfrm>
          <a:prstGeom prst="rect">
            <a:avLst/>
          </a:prstGeom>
        </p:spPr>
      </p:pic>
    </p:spTree>
    <p:extLst>
      <p:ext uri="{BB962C8B-B14F-4D97-AF65-F5344CB8AC3E}">
        <p14:creationId xmlns:p14="http://schemas.microsoft.com/office/powerpoint/2010/main" val="1090477077"/>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79946</TotalTime>
  <Words>7756</Words>
  <Application>Microsoft Office PowerPoint</Application>
  <PresentationFormat>On-screen Show (4:3)</PresentationFormat>
  <Paragraphs>1401</Paragraphs>
  <Slides>185</Slides>
  <Notes>185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185</vt:i4>
      </vt:variant>
    </vt:vector>
  </HeadingPairs>
  <TitlesOfParts>
    <vt:vector size="194" baseType="lpstr">
      <vt:lpstr>MS PGothic</vt:lpstr>
      <vt:lpstr>MS PGothic</vt:lpstr>
      <vt:lpstr>Arial</vt:lpstr>
      <vt:lpstr>Calibri</vt:lpstr>
      <vt:lpstr>Cambria Math</vt:lpstr>
      <vt:lpstr>Symbol</vt:lpstr>
      <vt:lpstr>Times</vt:lpstr>
      <vt:lpstr>Wingdings</vt:lpstr>
      <vt:lpstr>Blank</vt:lpstr>
      <vt:lpstr>25 DNA Metabolism</vt:lpstr>
      <vt:lpstr>Principle 1 (1 of 6)</vt:lpstr>
      <vt:lpstr>Principle 2 (1 of 7)</vt:lpstr>
      <vt:lpstr>Principle 3 (1 of 7)</vt:lpstr>
      <vt:lpstr>Principle 4 (1 of 5)</vt:lpstr>
      <vt:lpstr>Bacterial Gene Naming</vt:lpstr>
      <vt:lpstr>Bacterial Protein Naming</vt:lpstr>
      <vt:lpstr>Eukaryotic Gene Naming</vt:lpstr>
      <vt:lpstr>Eukaryotic Protein Naming</vt:lpstr>
      <vt:lpstr>25.1   DNA Replication</vt:lpstr>
      <vt:lpstr>Principle 1 (2 of 6)</vt:lpstr>
      <vt:lpstr>DNA as a Template</vt:lpstr>
      <vt:lpstr>DNA Replication Follows a Set of Fundamental Rules</vt:lpstr>
      <vt:lpstr>Principle 1 (3 of 6)</vt:lpstr>
      <vt:lpstr>DNA Replication  Is Semiconservative</vt:lpstr>
      <vt:lpstr>Replication Begins at an Origin and Usually Proceeds Bidirectionally</vt:lpstr>
      <vt:lpstr>Replication Loops Always Initiate at an Origin</vt:lpstr>
      <vt:lpstr>DNA Synthesis Proceeds in a 5′→3′ Direction and Is Semidiscontinuous</vt:lpstr>
      <vt:lpstr>Leading and Lagging Strands</vt:lpstr>
      <vt:lpstr>Defining DNA Strands at the Replication Fork</vt:lpstr>
      <vt:lpstr>DNA Is Degraded by Nucleases</vt:lpstr>
      <vt:lpstr>DNA Is Synthesized by  DNA Polymerases</vt:lpstr>
      <vt:lpstr>The DNA Polymerase Reaction</vt:lpstr>
      <vt:lpstr>Catalysis by DNA Polymerases Involves Two Mg2+ Ions</vt:lpstr>
      <vt:lpstr>The General DNA Polymerase Reaction</vt:lpstr>
      <vt:lpstr>Principle 2 (2 of 7)</vt:lpstr>
      <vt:lpstr>The DNA Polymerase Reaction Proceeds with a Minimal Change in Free Energy</vt:lpstr>
      <vt:lpstr>Principle 1 (4 of 6)</vt:lpstr>
      <vt:lpstr>DNA Polymerases Require  a Template</vt:lpstr>
      <vt:lpstr>DNA Polymerases Require  a Primer</vt:lpstr>
      <vt:lpstr>The DNA Polymerase Active Site Has Two Parts</vt:lpstr>
      <vt:lpstr>The Processivity of  DNA Polymerases</vt:lpstr>
      <vt:lpstr>Replication is Very Accurate</vt:lpstr>
      <vt:lpstr>Contribution of Base-Pair Geometry to the Fidelity of DNA Replication</vt:lpstr>
      <vt:lpstr>Error Correction by DNA  Polymerase I</vt:lpstr>
      <vt:lpstr>Principle 2 (3 of 7)</vt:lpstr>
      <vt:lpstr>Proofreading is Energetically Expensive</vt:lpstr>
      <vt:lpstr>Principle 3 (2 of 7)</vt:lpstr>
      <vt:lpstr>Accuracy After Base Selection  and Proofreading</vt:lpstr>
      <vt:lpstr>E. Coli Has at Least Five  DNA Polymerases</vt:lpstr>
      <vt:lpstr>DNA Polymerase II, III, IV, and V</vt:lpstr>
      <vt:lpstr>Comparison of the Five DNA Polymerases of E. coli</vt:lpstr>
      <vt:lpstr>DNA Polymerase I Has 5′→3′ Exonuclease Activity</vt:lpstr>
      <vt:lpstr>Nick Translation</vt:lpstr>
      <vt:lpstr>Subunits of DNA Polymerase III of  E. coli</vt:lpstr>
      <vt:lpstr>Subunits of DNA Polymerase III* in E. coli</vt:lpstr>
      <vt:lpstr>β Subunits Converts DNA Polymerase III* to DNA Polymerase III Holoenzyme</vt:lpstr>
      <vt:lpstr>DNA Polymerase III</vt:lpstr>
      <vt:lpstr>DNA Replication Requires Many  Enzymes and Protein Factors</vt:lpstr>
      <vt:lpstr>Principle 2 (4 of 7)</vt:lpstr>
      <vt:lpstr>Main Classes of  Replication Enzymes</vt:lpstr>
      <vt:lpstr>Main Classes of Replication Enzymes, Continued</vt:lpstr>
      <vt:lpstr>Replication of the E. coli Chromosome Proceeds in Stages</vt:lpstr>
      <vt:lpstr>Initiation</vt:lpstr>
      <vt:lpstr>Proteins Required to Initiation Replication at the E. coli Origin</vt:lpstr>
      <vt:lpstr>The AAA+ ATPase Protein Family</vt:lpstr>
      <vt:lpstr>The DnaA Protein</vt:lpstr>
      <vt:lpstr>DnaA Proteins Bind at R and I Sites in oriC</vt:lpstr>
      <vt:lpstr>Loading of the DnaB Helicase</vt:lpstr>
      <vt:lpstr>The Role of SSB and DNA Gyrase  in Initiation</vt:lpstr>
      <vt:lpstr>Model for Initiation of Replication</vt:lpstr>
      <vt:lpstr>Initiation Occurs Only Once in Each Cell Cycle</vt:lpstr>
      <vt:lpstr>Regulation of Replication Initiation via Methylation</vt:lpstr>
      <vt:lpstr>Elongation</vt:lpstr>
      <vt:lpstr>Elongation of the Leading Strand</vt:lpstr>
      <vt:lpstr>Elongation of the Lagging Strand</vt:lpstr>
      <vt:lpstr>Leading and Lagging Strand Synthesis by DNA Polymerase III</vt:lpstr>
      <vt:lpstr>Synthesis of Okazaki Fragments</vt:lpstr>
      <vt:lpstr>Leading and Lagging Strand Synthesis, Part 1</vt:lpstr>
      <vt:lpstr>Leading and Lagging Strand Synthesis, Part 2</vt:lpstr>
      <vt:lpstr>Leading and Lagging Strand Synthesis, Part 3</vt:lpstr>
      <vt:lpstr>Leading and Lagging Strand Synthesis, Part 4</vt:lpstr>
      <vt:lpstr>Proteins Acting at the  Replication Fork</vt:lpstr>
      <vt:lpstr>The DNA Polymerase III  Clamp Loader</vt:lpstr>
      <vt:lpstr>The Final Steps in Lagging Strand Synthesis</vt:lpstr>
      <vt:lpstr>DNA Ligase</vt:lpstr>
      <vt:lpstr>The DNA Ligase Mechanism</vt:lpstr>
      <vt:lpstr>Termination</vt:lpstr>
      <vt:lpstr>Termination of Chromosome Replication in E. coli</vt:lpstr>
      <vt:lpstr>Separation of Catenanes by Topoisomerase IV</vt:lpstr>
      <vt:lpstr>Replication in Eukaryotic Cells Is Similar but More Complex</vt:lpstr>
      <vt:lpstr>Regulation Ensures Cellular DNA Is Replicated Once Per Cell Cycle</vt:lpstr>
      <vt:lpstr>Initiation of Replication  in Eukaryotes</vt:lpstr>
      <vt:lpstr>Assembly of a Prereplicative Complex at a Eukaryotic Replication Origin</vt:lpstr>
      <vt:lpstr>Eukaryotic Rate of Replication</vt:lpstr>
      <vt:lpstr>Eukaryotes Have Several Types of DNA Polymerases</vt:lpstr>
      <vt:lpstr>Function of PCNA</vt:lpstr>
      <vt:lpstr>Functions of RPA and RFC</vt:lpstr>
      <vt:lpstr>Termination of  Eukaryotic Replication</vt:lpstr>
      <vt:lpstr>Viral DNA Polymerases Provide Targets for Antiviral Therapy</vt:lpstr>
      <vt:lpstr>25.2   DNA Repair</vt:lpstr>
      <vt:lpstr>Principle 1 (5 of 6)</vt:lpstr>
      <vt:lpstr>DNA Molecules Are Irreplaceable</vt:lpstr>
      <vt:lpstr>Principle 3 (3 of 7)</vt:lpstr>
      <vt:lpstr>Mutations Are Linked to Cancer</vt:lpstr>
      <vt:lpstr>Principle 1 (6 of 6)</vt:lpstr>
      <vt:lpstr>Principle 3 (4 of 7)</vt:lpstr>
      <vt:lpstr>Mutations Are  Rarely Advantageous</vt:lpstr>
      <vt:lpstr>The Ames Test</vt:lpstr>
      <vt:lpstr>All Cells Have Multiple DNA  Repair Systems</vt:lpstr>
      <vt:lpstr>Principle 2 (5 of 7)</vt:lpstr>
      <vt:lpstr>DNA Repair Seems  Energetically Inefficient</vt:lpstr>
      <vt:lpstr>Mismatch Repair</vt:lpstr>
      <vt:lpstr>Methylation and Mismatch Repair</vt:lpstr>
      <vt:lpstr>A Model for the Early Steps of Methyl-Directed Mismatch Repair</vt:lpstr>
      <vt:lpstr>Mismatch Repair on the 5′ Side of the Cleavage Site</vt:lpstr>
      <vt:lpstr>Mismatch Repair on the 3′ Side of the Cleavage Site</vt:lpstr>
      <vt:lpstr>Completion of Methyl-Directed Mismatch Repair</vt:lpstr>
      <vt:lpstr>Principle 2 (6 of 7)</vt:lpstr>
      <vt:lpstr>Energy Cost of Mismatch Repair</vt:lpstr>
      <vt:lpstr>Eukaryotic Mismatch Repair Systems</vt:lpstr>
      <vt:lpstr>Base-Excision Repair</vt:lpstr>
      <vt:lpstr>Uracil DNA Glycosylases</vt:lpstr>
      <vt:lpstr>Other DNA Glycosylases</vt:lpstr>
      <vt:lpstr>Repair at AP Sites in Bacteria</vt:lpstr>
      <vt:lpstr>DNA Repair by the Base-Excision Repair Pathway</vt:lpstr>
      <vt:lpstr>Nucleotide-Excision Repair</vt:lpstr>
      <vt:lpstr>Nucleotide-Excision Repair in E. coli and Humans</vt:lpstr>
      <vt:lpstr>The ABC Excinuclease</vt:lpstr>
      <vt:lpstr>Eukaryotic Excinuclease</vt:lpstr>
      <vt:lpstr>Direct Repair</vt:lpstr>
      <vt:lpstr>Repair of Pyrimidine Dimers  with Photolyase</vt:lpstr>
      <vt:lpstr>Formation of Nucleotides with  Alkylation Damage</vt:lpstr>
      <vt:lpstr>Repair of Nucleotides with  Alkylation Damage</vt:lpstr>
      <vt:lpstr>Principle 2 (7 of 7)</vt:lpstr>
      <vt:lpstr>Consumption of the Methyltransferase Illustrates the Importance of DNA Integrity</vt:lpstr>
      <vt:lpstr>Direct Repair of Alkylated Bases  by AlkB</vt:lpstr>
      <vt:lpstr>Principle 3 (5 of 7)</vt:lpstr>
      <vt:lpstr>The Interaction of Replication Forks with DNA Damage Can Lead to Error-Prone Translesion DNA Synthesis</vt:lpstr>
      <vt:lpstr>Stalling of a Replication Fork</vt:lpstr>
      <vt:lpstr>Repair Avenues for a Stalled Bacterial Replication Fork</vt:lpstr>
      <vt:lpstr>Error-Prone TLS in Bacteria</vt:lpstr>
      <vt:lpstr>Principle 3 (6 of 7)</vt:lpstr>
      <vt:lpstr>Purpose of Error-Prone TLS</vt:lpstr>
      <vt:lpstr>DNA Polymerase IV</vt:lpstr>
      <vt:lpstr>Principle 4 (2 of 5)</vt:lpstr>
      <vt:lpstr>TLS Polymerases in Mammals</vt:lpstr>
      <vt:lpstr>25.3   DNA Recombination</vt:lpstr>
      <vt:lpstr>Three Classes of Genetic Recombination Events</vt:lpstr>
      <vt:lpstr>Nonhomologous End  Joining (NHEJ)</vt:lpstr>
      <vt:lpstr>Principle 4 (3 of 5)</vt:lpstr>
      <vt:lpstr>Bacterial Homologous Recombination Is a DNA Repair Function</vt:lpstr>
      <vt:lpstr>Principle 4 (4 of 5)</vt:lpstr>
      <vt:lpstr>Reconstruction of a Collapsed Replication Fork</vt:lpstr>
      <vt:lpstr>Reconstruction of a Collapsed Replication Fork, Continued</vt:lpstr>
      <vt:lpstr>Recombinational DNA Repair</vt:lpstr>
      <vt:lpstr>The RecBCD Helicase/Nuclease</vt:lpstr>
      <vt:lpstr>The RecBCD Enzyme Structure</vt:lpstr>
      <vt:lpstr>RecBCD Activity</vt:lpstr>
      <vt:lpstr>RecA Protein Filaments</vt:lpstr>
      <vt:lpstr>RecA Filament Formation</vt:lpstr>
      <vt:lpstr>RecA Filament Bound to DNA</vt:lpstr>
      <vt:lpstr>RecA Filament with Three Helical Turns of DNA</vt:lpstr>
      <vt:lpstr>Resolution of a Holliday  Intermediate by RuvC</vt:lpstr>
      <vt:lpstr>Reassembly of the Replication Fork After Recombination</vt:lpstr>
      <vt:lpstr>Eukaryotic Homologous Recombination Is Required for Proper Chromosome Segregation During Meiosis</vt:lpstr>
      <vt:lpstr>Meiosis in Animal Germ-Line Cells</vt:lpstr>
      <vt:lpstr>Recombination in Meiosis (1 of 2)</vt:lpstr>
      <vt:lpstr>Recombination in Meiosis (2 of 2)</vt:lpstr>
      <vt:lpstr>Recombination During Prophase I</vt:lpstr>
      <vt:lpstr>Model of Homologous Recombination in Meiosis</vt:lpstr>
      <vt:lpstr>The Contribution of Independent Assortment to Genetic Diversity</vt:lpstr>
      <vt:lpstr>Principle 3 (7 of 7)</vt:lpstr>
      <vt:lpstr>The Functions of Homologous Recombination in Eukaryotes</vt:lpstr>
      <vt:lpstr>Some Double-Strand Breaks Are Repaired by Nonhomologous End Joining</vt:lpstr>
      <vt:lpstr>Nonhomologous End Joining</vt:lpstr>
      <vt:lpstr>The Process of NHEJ</vt:lpstr>
      <vt:lpstr>Site-Specific Recombination Results  in Precise DNA Rearrangements</vt:lpstr>
      <vt:lpstr>Site-Specific Recombination with Tyr Recombinase Enzymes</vt:lpstr>
      <vt:lpstr>Site-Specific Recombination with Ser Recombinase Enzymes</vt:lpstr>
      <vt:lpstr>Potential Outcomes of Site-Specific Recombination</vt:lpstr>
      <vt:lpstr>Effects of Site-Specific Recombination</vt:lpstr>
      <vt:lpstr>Principle 4 (5 of 5)</vt:lpstr>
      <vt:lpstr>The XerCD System</vt:lpstr>
      <vt:lpstr>Transposable Genetic Elements Move from One Location to Another</vt:lpstr>
      <vt:lpstr>Bacterial Classes of Transposons</vt:lpstr>
      <vt:lpstr>Insertion of a Transposon</vt:lpstr>
      <vt:lpstr>Direct Transposition</vt:lpstr>
      <vt:lpstr>Replicative Transposition</vt:lpstr>
      <vt:lpstr>General Pathways for Transposition</vt:lpstr>
      <vt:lpstr>Immunoglobulin Genes Assemble  by Recombination</vt:lpstr>
      <vt:lpstr>Structure of Immunoglobulins</vt:lpstr>
      <vt:lpstr>Recombination of  Immunoglobulin Genes</vt:lpstr>
      <vt:lpstr>Mechanism of Recombination</vt:lpstr>
      <vt:lpstr>Mechanism of Immunoglobulin  Gene Rearrangement</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Hernandez, Angelica</cp:lastModifiedBy>
  <cp:revision>1514</cp:revision>
  <cp:lastPrinted>2020-09-26T21:29:29Z</cp:lastPrinted>
  <dcterms:created xsi:type="dcterms:W3CDTF">2003-08-27T01:54:28Z</dcterms:created>
  <dcterms:modified xsi:type="dcterms:W3CDTF">2021-03-11T17:28:19Z</dcterms:modified>
</cp:coreProperties>
</file>