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handoutMasterIdLst>
    <p:handoutMasterId r:id="rId56"/>
  </p:handoutMasterIdLst>
  <p:sldIdLst>
    <p:sldId id="2180" r:id="rId2"/>
    <p:sldId id="412" r:id="rId3"/>
    <p:sldId id="420" r:id="rId4"/>
    <p:sldId id="421" r:id="rId5"/>
    <p:sldId id="1536" r:id="rId6"/>
    <p:sldId id="424" r:id="rId7"/>
    <p:sldId id="1932" r:id="rId8"/>
    <p:sldId id="1929" r:id="rId9"/>
    <p:sldId id="1933" r:id="rId10"/>
    <p:sldId id="1934" r:id="rId11"/>
    <p:sldId id="1935" r:id="rId12"/>
    <p:sldId id="1930" r:id="rId13"/>
    <p:sldId id="1936" r:id="rId14"/>
    <p:sldId id="1938" r:id="rId15"/>
    <p:sldId id="1937" r:id="rId16"/>
    <p:sldId id="1939" r:id="rId17"/>
    <p:sldId id="1940" r:id="rId18"/>
    <p:sldId id="1941" r:id="rId19"/>
    <p:sldId id="1942" r:id="rId20"/>
    <p:sldId id="1943" r:id="rId21"/>
    <p:sldId id="1944" r:id="rId22"/>
    <p:sldId id="1946" r:id="rId23"/>
    <p:sldId id="1945" r:id="rId24"/>
    <p:sldId id="1947" r:id="rId25"/>
    <p:sldId id="1948" r:id="rId26"/>
    <p:sldId id="1949" r:id="rId27"/>
    <p:sldId id="1951" r:id="rId28"/>
    <p:sldId id="1950" r:id="rId29"/>
    <p:sldId id="1952" r:id="rId30"/>
    <p:sldId id="1954" r:id="rId31"/>
    <p:sldId id="1953" r:id="rId32"/>
    <p:sldId id="1955" r:id="rId33"/>
    <p:sldId id="1931" r:id="rId34"/>
    <p:sldId id="1957" r:id="rId35"/>
    <p:sldId id="1956" r:id="rId36"/>
    <p:sldId id="1958" r:id="rId37"/>
    <p:sldId id="1959" r:id="rId38"/>
    <p:sldId id="1961" r:id="rId39"/>
    <p:sldId id="1960" r:id="rId40"/>
    <p:sldId id="1962" r:id="rId41"/>
    <p:sldId id="1963" r:id="rId42"/>
    <p:sldId id="1965" r:id="rId43"/>
    <p:sldId id="1964" r:id="rId44"/>
    <p:sldId id="1966" r:id="rId45"/>
    <p:sldId id="1967" r:id="rId46"/>
    <p:sldId id="1969" r:id="rId47"/>
    <p:sldId id="1968" r:id="rId48"/>
    <p:sldId id="1970" r:id="rId49"/>
    <p:sldId id="1971" r:id="rId50"/>
    <p:sldId id="1973" r:id="rId51"/>
    <p:sldId id="1972" r:id="rId52"/>
    <p:sldId id="1974" r:id="rId53"/>
    <p:sldId id="1975" r:id="rId5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163" clrIdx="0"/>
  <p:cmAuthor id="2" name="Justin Lee" initials="JL" lastIdx="5" clrIdx="1">
    <p:extLst>
      <p:ext uri="{19B8F6BF-5375-455C-9EA6-DF929625EA0E}">
        <p15:presenceInfo xmlns:p15="http://schemas.microsoft.com/office/powerpoint/2012/main" userId="Justin Lee" providerId="None"/>
      </p:ext>
    </p:extLst>
  </p:cmAuthor>
  <p:cmAuthor id="3" name="Casey Arden" initials="CA" lastIdx="56" clrIdx="2">
    <p:extLst>
      <p:ext uri="{19B8F6BF-5375-455C-9EA6-DF929625EA0E}">
        <p15:presenceInfo xmlns:p15="http://schemas.microsoft.com/office/powerpoint/2012/main" userId="c2f598620ace54b3" providerId="Windows Live"/>
      </p:ext>
    </p:extLst>
  </p:cmAuthor>
  <p:cmAuthor id="4" name="Newton, Andy" initials="NA" lastIdx="2" clrIdx="3">
    <p:extLst>
      <p:ext uri="{19B8F6BF-5375-455C-9EA6-DF929625EA0E}">
        <p15:presenceInfo xmlns:p15="http://schemas.microsoft.com/office/powerpoint/2012/main" userId="Newton, A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52"/>
    <a:srgbClr val="4E4CB4"/>
    <a:srgbClr val="145C76"/>
    <a:srgbClr val="39469E"/>
    <a:srgbClr val="005F6A"/>
    <a:srgbClr val="D0E7D2"/>
    <a:srgbClr val="674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41" autoAdjust="0"/>
    <p:restoredTop sz="86134" autoAdjust="0"/>
  </p:normalViewPr>
  <p:slideViewPr>
    <p:cSldViewPr>
      <p:cViewPr varScale="1">
        <p:scale>
          <a:sx n="58" d="100"/>
          <a:sy n="58" d="100"/>
        </p:scale>
        <p:origin x="1304" y="52"/>
      </p:cViewPr>
      <p:guideLst>
        <p:guide orient="horz" pos="2160"/>
        <p:guide pos="2880"/>
      </p:guideLst>
    </p:cSldViewPr>
  </p:slideViewPr>
  <p:outlineViewPr>
    <p:cViewPr>
      <p:scale>
        <a:sx n="33" d="100"/>
        <a:sy n="33" d="100"/>
      </p:scale>
      <p:origin x="0" y="-24152"/>
    </p:cViewPr>
  </p:outlineViewPr>
  <p:notesTextViewPr>
    <p:cViewPr>
      <p:scale>
        <a:sx n="100" d="100"/>
        <a:sy n="100" d="100"/>
      </p:scale>
      <p:origin x="0" y="0"/>
    </p:cViewPr>
  </p:notesTextViewPr>
  <p:sorterViewPr>
    <p:cViewPr>
      <p:scale>
        <a:sx n="49" d="100"/>
        <a:sy n="49" d="100"/>
      </p:scale>
      <p:origin x="0" y="-3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418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7060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0999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9138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2211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47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6578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856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96565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0348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01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618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56890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6117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19368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78315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1110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948066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58517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1276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74287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419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64663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33</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3615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161302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4625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06718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8117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17255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208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0646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2160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33760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3186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4085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87546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973380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7291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5643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2443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256815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840994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6731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6484090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5150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6</a:t>
            </a:fld>
            <a:endParaRPr lang="en-US" altLang="en-US" sz="1400">
              <a:latin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34972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8062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60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6055-F9FF-470A-98DA-254D00BA2CA0}"/>
              </a:ext>
            </a:extLst>
          </p:cNvPr>
          <p:cNvSpPr>
            <a:spLocks noGrp="1"/>
          </p:cNvSpPr>
          <p:nvPr>
            <p:ph type="title"/>
          </p:nvPr>
        </p:nvSpPr>
        <p:spPr>
          <a:xfrm>
            <a:off x="186112" y="1295400"/>
            <a:ext cx="4157288" cy="3151187"/>
          </a:xfrm>
        </p:spPr>
        <p:txBody>
          <a:bodyPr/>
          <a:lstStyle/>
          <a:p>
            <a:pPr marL="539750" indent="-539750" algn="ctr"/>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15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The Metabolism of Glycogen in Animals</a:t>
            </a:r>
            <a:endParaRPr lang="en-AU" sz="3400" dirty="0"/>
          </a:p>
        </p:txBody>
      </p:sp>
      <p:sp>
        <p:nvSpPr>
          <p:cNvPr id="4" name="Text Placeholder 3">
            <a:extLst>
              <a:ext uri="{FF2B5EF4-FFF2-40B4-BE49-F238E27FC236}">
                <a16:creationId xmlns:a16="http://schemas.microsoft.com/office/drawing/2014/main" id="{FA835113-1299-4E74-800D-B5E51A6AE02D}"/>
              </a:ext>
            </a:extLst>
          </p:cNvPr>
          <p:cNvSpPr>
            <a:spLocks noGrp="1"/>
          </p:cNvSpPr>
          <p:nvPr>
            <p:ph type="body" sz="half" idx="2"/>
          </p:nvPr>
        </p:nvSpPr>
        <p:spPr>
          <a:xfrm>
            <a:off x="678815" y="5257800"/>
            <a:ext cx="3008313" cy="868363"/>
          </a:xfrm>
        </p:spPr>
        <p:txBody>
          <a:bodyPr/>
          <a:lstStyle/>
          <a:p>
            <a:pPr algn="ctr"/>
            <a:r>
              <a:rPr lang="en-US" altLang="en-US" sz="2400" b="1" dirty="0">
                <a:solidFill>
                  <a:srgbClr val="1D6E7D"/>
                </a:solidFill>
                <a:sym typeface="Arial" panose="020B0604020202020204" pitchFamily="34" charset="0"/>
              </a:rPr>
              <a:t>© 20</a:t>
            </a:r>
            <a:r>
              <a:rPr lang="en-US" altLang="en-US" sz="2400" b="1" dirty="0">
                <a:solidFill>
                  <a:srgbClr val="1D6E7D"/>
                </a:solidFill>
              </a:rPr>
              <a:t>21</a:t>
            </a:r>
            <a:r>
              <a:rPr lang="en-US" altLang="en-US" sz="2400" b="1" dirty="0">
                <a:solidFill>
                  <a:srgbClr val="1D6E7D"/>
                </a:solidFill>
                <a:sym typeface="Arial" panose="020B0604020202020204" pitchFamily="34" charset="0"/>
              </a:rPr>
              <a:t> Macmillan Learning</a:t>
            </a:r>
            <a:endParaRPr lang="en-AU" sz="2400" b="1" dirty="0"/>
          </a:p>
        </p:txBody>
      </p:sp>
      <p:pic>
        <p:nvPicPr>
          <p:cNvPr id="10" name="Picture" descr="Front Cover: Principles of Biochemistry, Eighth Edition by David L. Nelson, Michael M. Cox">
            <a:extLst>
              <a:ext uri="{FF2B5EF4-FFF2-40B4-BE49-F238E27FC236}">
                <a16:creationId xmlns:a16="http://schemas.microsoft.com/office/drawing/2014/main" id="{82577FF2-B315-48C2-8CBA-867A25A6BD3B}"/>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F191-501E-474B-B164-48E0DF1088FD}"/>
              </a:ext>
            </a:extLst>
          </p:cNvPr>
          <p:cNvSpPr>
            <a:spLocks noGrp="1"/>
          </p:cNvSpPr>
          <p:nvPr>
            <p:ph type="title"/>
          </p:nvPr>
        </p:nvSpPr>
        <p:spPr/>
        <p:txBody>
          <a:bodyPr/>
          <a:lstStyle/>
          <a:p>
            <a:r>
              <a:rPr lang="el-GR" i="1" dirty="0">
                <a:solidFill>
                  <a:schemeClr val="tx1"/>
                </a:solidFill>
                <a:latin typeface="Arial" panose="020B0604020202020204" pitchFamily="34" charset="0"/>
                <a:cs typeface="Arial" panose="020B0604020202020204" pitchFamily="34" charset="0"/>
              </a:rPr>
              <a:t>β</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Granules Cluster to Form </a:t>
            </a:r>
            <a:r>
              <a:rPr lang="el-GR" i="1" dirty="0">
                <a:solidFill>
                  <a:schemeClr val="tx1"/>
                </a:solidFill>
                <a:latin typeface="Arial" panose="020B0604020202020204" pitchFamily="34" charset="0"/>
                <a:cs typeface="Arial" panose="020B0604020202020204" pitchFamily="34" charset="0"/>
              </a:rPr>
              <a:t>α</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Granules in the Liver</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0845" y="1676400"/>
            <a:ext cx="880230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 protein-rich granules composed of 20-40 clustered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t>
            </a:r>
          </a:p>
          <a:p>
            <a:pPr lvl="1"/>
            <a:r>
              <a:rPr lang="en-US" sz="2400" dirty="0">
                <a:latin typeface="Arial" panose="020B0604020202020204" pitchFamily="34" charset="0"/>
                <a:cs typeface="Arial" panose="020B0604020202020204" pitchFamily="34" charset="0"/>
              </a:rPr>
              <a:t>release glucose slower than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t>
            </a:r>
          </a:p>
          <a:p>
            <a:pPr lvl="1"/>
            <a:r>
              <a:rPr lang="en-US" sz="2400" dirty="0">
                <a:latin typeface="Arial" panose="020B0604020202020204" pitchFamily="34" charset="0"/>
                <a:cs typeface="Arial" panose="020B0604020202020204" pitchFamily="34" charset="0"/>
              </a:rPr>
              <a:t>visible in well-fed animals, but absent after a 24-hour fast</a:t>
            </a:r>
          </a:p>
          <a:p>
            <a:pPr lvl="1"/>
            <a:r>
              <a:rPr lang="en-US" sz="2400" dirty="0">
                <a:latin typeface="Arial" panose="020B0604020202020204" pitchFamily="34" charset="0"/>
                <a:cs typeface="Arial" panose="020B0604020202020204" pitchFamily="34" charset="0"/>
              </a:rPr>
              <a:t>often associate with tubules of the smooth ER</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41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EC28-EB43-4740-A8A8-1A2267B7576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Structure of a Glycogen</a:t>
            </a:r>
            <a:r>
              <a:rPr lang="el-GR" i="1" dirty="0">
                <a:solidFill>
                  <a:schemeClr val="tx1"/>
                </a:solidFill>
                <a:latin typeface="Arial" panose="020B0604020202020204" pitchFamily="34" charset="0"/>
                <a:cs typeface="Arial" panose="020B0604020202020204" pitchFamily="34" charset="0"/>
              </a:rPr>
              <a:t> β</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363662"/>
                <a:ext cx="3544509" cy="4503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err="1">
                    <a:latin typeface="Arial" panose="020B0604020202020204" pitchFamily="34" charset="0"/>
                    <a:cs typeface="Arial" panose="020B0604020202020204" pitchFamily="34" charset="0"/>
                  </a:rPr>
                  <a:t>glycogenin</a:t>
                </a:r>
                <a:r>
                  <a:rPr lang="en-US" sz="2400" dirty="0">
                    <a:latin typeface="Arial" panose="020B0604020202020204" pitchFamily="34" charset="0"/>
                    <a:cs typeface="Arial" panose="020B0604020202020204" pitchFamily="34" charset="0"/>
                  </a:rPr>
                  <a:t> dimer = serves as a primer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tiers of glucose residues are in </a:t>
                </a:r>
                <a:r>
                  <a:rPr lang="el-GR" sz="2400" dirty="0">
                    <a:latin typeface="Arial" panose="020B0604020202020204" pitchFamily="34" charset="0"/>
                    <a:cs typeface="Arial" panose="020B0604020202020204" pitchFamily="34" charset="0"/>
                  </a:rPr>
                  <a:t>(</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4) linkage, with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6)-linked branches </a:t>
                </a:r>
              </a:p>
              <a:p>
                <a:pPr lvl="1"/>
                <a:r>
                  <a:rPr lang="en-US" sz="2400" dirty="0">
                    <a:latin typeface="Arial" panose="020B0604020202020204" pitchFamily="34" charset="0"/>
                    <a:cs typeface="Arial" panose="020B0604020202020204" pitchFamily="34" charset="0"/>
                  </a:rPr>
                  <a:t>provides many free nonreducing ends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81000" y="1363662"/>
                <a:ext cx="3544509" cy="4503738"/>
              </a:xfrm>
              <a:prstGeom prst="rect">
                <a:avLst/>
              </a:prstGeom>
              <a:blipFill>
                <a:blip r:embed="rId3"/>
                <a:stretch>
                  <a:fillRect l="-1033" t="-947" r="-32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4" name="Picture 3" descr="The key shows that two vertical blue ovals lined up side by side and each labeled G represent glycogen, a red line represents primer, a purple line represents second tier, a light purple line represents third tier, a light green line represents fourth tier, and a blue line represents outer tier (unbranched). Two vertical blue ovals each labeled G are lined up together near the center. A slightly curved red line extends up from the left-hand blue oval, and a similar line extends down from the right-hand left oval. The upper red line connects at its midpoint to a purple slightly curved line that is connected to two light purple lines in its middle region, one that curves up and one that curves down. The top light purple line is connected to two light green curved lines in its middle region, one that curves left and one that curves right. The light purple and top light green lines are labeled B- chains. Each green line has two blue lines that extend in opposite directions from its middle region. The light purple line that extends down from the dark purple line is connected to two green lines in its middle region, one that extends right and one that extends left. Each green line has two blue lines that extend in opposite directions from its middle region. One of these blue lines is labeled A chain. The red line extending down from the right-hand blue oval labeled G has a similar purple line that extends from its midpoint, but toward the right instead of toward the left. This is connected to a branching structure similar to the one connected to the left-hand blue oval labeled G. The purple line is connected to two light purple lines, each of which is connected to two green lines that are each connected to two green lines. Lines extend from the upper light purple line and the light blue line extending up from the light green line extending from this light purple line and are accompanied by text that reads, each chain has 12 to 14 glucose residues.">
            <a:extLst>
              <a:ext uri="{FF2B5EF4-FFF2-40B4-BE49-F238E27FC236}">
                <a16:creationId xmlns:a16="http://schemas.microsoft.com/office/drawing/2014/main" id="{780B831B-D5BA-4F43-B337-0BE556B6ABE8}"/>
              </a:ext>
            </a:extLst>
          </p:cNvPr>
          <p:cNvPicPr>
            <a:picLocks noChangeAspect="1"/>
          </p:cNvPicPr>
          <p:nvPr/>
        </p:nvPicPr>
        <p:blipFill>
          <a:blip r:embed="rId4"/>
          <a:stretch>
            <a:fillRect/>
          </a:stretch>
        </p:blipFill>
        <p:spPr>
          <a:xfrm>
            <a:off x="4419600" y="1316134"/>
            <a:ext cx="4071810" cy="4918810"/>
          </a:xfrm>
          <a:prstGeom prst="rect">
            <a:avLst/>
          </a:prstGeom>
        </p:spPr>
      </p:pic>
    </p:spTree>
    <p:extLst>
      <p:ext uri="{BB962C8B-B14F-4D97-AF65-F5344CB8AC3E}">
        <p14:creationId xmlns:p14="http://schemas.microsoft.com/office/powerpoint/2010/main" val="390670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AFD7-DBAC-41CE-80AC-0605842FF051}"/>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15.2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Breakdown and Synthesis of Glycogen</a:t>
            </a:r>
            <a:endParaRPr lang="en-AU" dirty="0"/>
          </a:p>
        </p:txBody>
      </p:sp>
    </p:spTree>
    <p:extLst>
      <p:ext uri="{BB962C8B-B14F-4D97-AF65-F5344CB8AC3E}">
        <p14:creationId xmlns:p14="http://schemas.microsoft.com/office/powerpoint/2010/main" val="97274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CD9C-925B-4529-B7BC-B6DBB115562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Glycogenolysis and Glycogenesis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1524000"/>
            <a:ext cx="8305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glycogenolysis </a:t>
            </a:r>
            <a:r>
              <a:rPr lang="en-US" sz="2400" dirty="0">
                <a:latin typeface="Arial" panose="020B0604020202020204" pitchFamily="34" charset="0"/>
                <a:cs typeface="Arial" panose="020B0604020202020204" pitchFamily="34" charset="0"/>
              </a:rPr>
              <a:t>= the breakdown of cellular glycogen to glucose 1-phosphate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glycogenesis </a:t>
            </a:r>
            <a:r>
              <a:rPr lang="en-US" sz="2400" dirty="0">
                <a:latin typeface="Arial" panose="020B0604020202020204" pitchFamily="34" charset="0"/>
                <a:cs typeface="Arial" panose="020B0604020202020204" pitchFamily="34" charset="0"/>
              </a:rPr>
              <a:t>= the synthesis of glycogen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87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92AF7FA4-2287-42CD-BC5C-D19E0291D22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0480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B89563D-E048-495A-B936-EA5D1BFF409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(2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extLst>
      <p:ext uri="{BB962C8B-B14F-4D97-AF65-F5344CB8AC3E}">
        <p14:creationId xmlns:p14="http://schemas.microsoft.com/office/powerpoint/2010/main" val="286382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C4B0-A706-49A6-8E56-B5F9CFAD9AEB}"/>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Glycogen Breakdown Is Catalyzed by Glycogen Phosphorylase</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2398" y="1524000"/>
                <a:ext cx="4247202" cy="441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phosphorylase = catalyzes </a:t>
                </a:r>
                <a:r>
                  <a:rPr lang="en-US" sz="2400" dirty="0" err="1">
                    <a:latin typeface="Arial" panose="020B0604020202020204" pitchFamily="34" charset="0"/>
                    <a:cs typeface="Arial" panose="020B0604020202020204" pitchFamily="34" charset="0"/>
                  </a:rPr>
                  <a:t>phosphorolytic</a:t>
                </a:r>
                <a:r>
                  <a:rPr lang="en-US" sz="2400" dirty="0">
                    <a:latin typeface="Arial" panose="020B0604020202020204" pitchFamily="34" charset="0"/>
                    <a:cs typeface="Arial" panose="020B0604020202020204" pitchFamily="34" charset="0"/>
                  </a:rPr>
                  <a:t> cleavage at the nonreducing ends of glycogen chains</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requires pyridoxal phosphate</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acts repetitively until it reaches a point four residues away from a</a:t>
                </a:r>
                <a:r>
                  <a:rPr lang="en-US" sz="2400" dirty="0">
                    <a:latin typeface="Arial" panose="020B0604020202020204" pitchFamily="34" charset="0"/>
                    <a:cs typeface="Arial" panose="020B0604020202020204" pitchFamily="34" charset="0"/>
                  </a:rPr>
                  <a:t>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branch point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172398" y="1524000"/>
                <a:ext cx="4247202" cy="4419600"/>
              </a:xfrm>
              <a:prstGeom prst="rect">
                <a:avLst/>
              </a:prstGeom>
              <a:blipFill>
                <a:blip r:embed="rId3"/>
                <a:stretch>
                  <a:fillRect l="-717" t="-966" r="-3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A figure shows the structures of molecules during the removal of a glucose residue from the nonreducing end of a glycogen chain by glycogen phosphorylase, producing glucose 1-phosphate and a shortened glycogen molecule.">
            <a:extLst>
              <a:ext uri="{FF2B5EF4-FFF2-40B4-BE49-F238E27FC236}">
                <a16:creationId xmlns:a16="http://schemas.microsoft.com/office/drawing/2014/main" id="{24463B2A-5983-C44F-83E6-2E13E9D18FD6}"/>
              </a:ext>
            </a:extLst>
          </p:cNvPr>
          <p:cNvPicPr>
            <a:picLocks noChangeAspect="1"/>
          </p:cNvPicPr>
          <p:nvPr/>
        </p:nvPicPr>
        <p:blipFill>
          <a:blip r:embed="rId4"/>
          <a:stretch>
            <a:fillRect/>
          </a:stretch>
        </p:blipFill>
        <p:spPr>
          <a:xfrm>
            <a:off x="4425696" y="2081597"/>
            <a:ext cx="4501741" cy="3015479"/>
          </a:xfrm>
          <a:prstGeom prst="rect">
            <a:avLst/>
          </a:prstGeom>
        </p:spPr>
      </p:pic>
    </p:spTree>
    <p:extLst>
      <p:ext uri="{BB962C8B-B14F-4D97-AF65-F5344CB8AC3E}">
        <p14:creationId xmlns:p14="http://schemas.microsoft.com/office/powerpoint/2010/main" val="79525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D7BA-56C6-4E3D-8524-CCDDFC3A7F13}"/>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Debranching Enzyme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1524000"/>
                <a:ext cx="43815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debranching enzyme </a:t>
                </a:r>
                <a:r>
                  <a:rPr lang="en-US" sz="2400" dirty="0">
                    <a:latin typeface="Arial" panose="020B0604020202020204" pitchFamily="34" charset="0"/>
                    <a:cs typeface="Arial" panose="020B0604020202020204" pitchFamily="34" charset="0"/>
                  </a:rPr>
                  <a:t>= transfers branches onto main chains and releases the residue at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branch as free glucose</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419100" y="1524000"/>
                <a:ext cx="4381500" cy="4130675"/>
              </a:xfrm>
              <a:prstGeom prst="rect">
                <a:avLst/>
              </a:prstGeom>
              <a:blipFill>
                <a:blip r:embed="rId3"/>
                <a:stretch>
                  <a:fillRect l="-867" t="-12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descr="Glycogen is shown as a linear chain of 12 hexagons with a dashed line extending from its right end to the right to indicate further bonding and a bond from the tenth carbon from the left to a 9-hexagon chain above that begins with a red hexagon above its bond to the strand below, then has, from right to left, three yellow hexagons followed by five blue hexagons. The left-hand ends of both strands are labeled. The bond connecting the tenth hexagon in the bottom strand has a bond extending right from its upper left vertex before bending left to bond to the right side vertex to the red hexagon above. This bond is labeled (Greek letter alpha 1 arrow symbol pointing right to 6) linkage. A bracket enclosing this entire structure reads, glycogen. A downward arrow is accompanied by text reading, glycogen phosphorylase. This yields two rows of five hexagons with dots at their right vertices labeled glucose 1-phosphate molecules. To their right, a seven-hexagon chain has a dashed line extending from its right end to indicate further bonding and a bond connecting its fifth hexagon with a red hexagon above further bonded to a chain of three yellow glycogens to its left. A downward arrow is accompanied by text reading, transferase activity of debranching enzyme. This yields a ten-hexagon chain with dashed lines extending from its right side to indicate further bonding and a bond from its eighth hexagon to a red hexagon above. The left three hexagons are yellow. A downward arrow is accompanied by text reading, (Greek letter alpha 1 arrow symbol pointing right to 6) glucosidase activity of debranching enzyme. An arrow curves away to show the loss of a red hexagon labeled glucose. This yields a ten-hexagon chain with dashed lines extending from its right side. The left three hexagons are yellow. Text below reads, unbranched (Greek letter alpha 1 arrow symbol pointing to the right 4) polymer; unbranched for further phosphorylase action.">
            <a:extLst>
              <a:ext uri="{FF2B5EF4-FFF2-40B4-BE49-F238E27FC236}">
                <a16:creationId xmlns:a16="http://schemas.microsoft.com/office/drawing/2014/main" id="{19F3DDF5-B9DE-EC48-B73C-F2B6B2656870}"/>
              </a:ext>
            </a:extLst>
          </p:cNvPr>
          <p:cNvPicPr>
            <a:picLocks noChangeAspect="1"/>
          </p:cNvPicPr>
          <p:nvPr/>
        </p:nvPicPr>
        <p:blipFill>
          <a:blip r:embed="rId4"/>
          <a:stretch>
            <a:fillRect/>
          </a:stretch>
        </p:blipFill>
        <p:spPr>
          <a:xfrm>
            <a:off x="5334000" y="1339055"/>
            <a:ext cx="2918326" cy="5198269"/>
          </a:xfrm>
          <a:prstGeom prst="rect">
            <a:avLst/>
          </a:prstGeom>
        </p:spPr>
      </p:pic>
    </p:spTree>
    <p:extLst>
      <p:ext uri="{BB962C8B-B14F-4D97-AF65-F5344CB8AC3E}">
        <p14:creationId xmlns:p14="http://schemas.microsoft.com/office/powerpoint/2010/main" val="2107341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1B37-660E-45B9-A8D2-2568E857B871}"/>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Glucose 1-Phosphate Can Enter Glycolysis or, in Liver, Replenish Blood Glucose</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2057401"/>
            <a:ext cx="873690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phosphoglucomutase</a:t>
            </a:r>
            <a:r>
              <a:rPr lang="en-US" sz="2400" dirty="0">
                <a:latin typeface="Arial" panose="020B0604020202020204" pitchFamily="34" charset="0"/>
                <a:cs typeface="Arial" panose="020B0604020202020204" pitchFamily="34" charset="0"/>
              </a:rPr>
              <a:t> = catalyzes the reversible conversion of glucose 1-phosphate to glucose 6-phosphate </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4" name="Picture 3" descr="A curved white lobe extends down from a larger structure above and is labeled phosphoglucomutase. The surrounding region is blue. Within this white lobe, glucose 1-phosphate is shown as a six-membered ring with O at the upper right vertex, C 1 at the right vertex bonded to H above and to O below further bonded to red highlighted P O subscript 3 superscript 2 minus. C 2 and C 4 bonded to H above and O H below, C 3 bonded to O H above and H below, C 5 bonded to C 6 above and H below, and C 6 bonded to 2 H to the left and O H to the right. S e r in the blue region to the upper right of the white lobe is bonded to O within the lobe further bonded to red highlighted P O subscript 3 superscript 2 minus, from which a blue arrow points to O H bonded to C 6 to represent step 1. Right- and left-pointing arrows indicate that the reaction is reversible. This yields glucose 1,6-bisphosphate, which is similar except that C 6 is bonded to 2 H to the left and to O on the right further bonded to blue highlighted P O subscript 3 superscript 2 minus. S e r is shown in the same location with a bond to O H within the white lobe. An arrow points from the red highlighted P O subscript 3 superscript 2 minus bonded to O bonded to C 1 to the O H bound to S e r to represent step 2. Right- and left-pointing arrows indicate that the reaction is reversible. This yields glucose 6-bisphosphate, which is similar to glucose 1,6-bisphosphate except that C 1 is bonded to H above and O H below.">
            <a:extLst>
              <a:ext uri="{FF2B5EF4-FFF2-40B4-BE49-F238E27FC236}">
                <a16:creationId xmlns:a16="http://schemas.microsoft.com/office/drawing/2014/main" id="{BD7967C0-85AB-AE40-923E-A43D0EC88FA0}"/>
              </a:ext>
            </a:extLst>
          </p:cNvPr>
          <p:cNvPicPr>
            <a:picLocks noChangeAspect="1"/>
          </p:cNvPicPr>
          <p:nvPr/>
        </p:nvPicPr>
        <p:blipFill>
          <a:blip r:embed="rId3"/>
          <a:stretch>
            <a:fillRect/>
          </a:stretch>
        </p:blipFill>
        <p:spPr>
          <a:xfrm>
            <a:off x="657225" y="3429000"/>
            <a:ext cx="7829550" cy="2332206"/>
          </a:xfrm>
          <a:prstGeom prst="rect">
            <a:avLst/>
          </a:prstGeom>
        </p:spPr>
      </p:pic>
    </p:spTree>
    <p:extLst>
      <p:ext uri="{BB962C8B-B14F-4D97-AF65-F5344CB8AC3E}">
        <p14:creationId xmlns:p14="http://schemas.microsoft.com/office/powerpoint/2010/main" val="43607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9A7F4D79-6A02-4B3A-8154-0562226192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0480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2D2134B-4D3C-473F-96ED-30087DD8CCD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(3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extLst>
      <p:ext uri="{BB962C8B-B14F-4D97-AF65-F5344CB8AC3E}">
        <p14:creationId xmlns:p14="http://schemas.microsoft.com/office/powerpoint/2010/main" val="292052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C5A4-2F5A-417F-BA3A-4407A2D9937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Fates of Glucose 6-Phosphate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61950" y="1279525"/>
            <a:ext cx="84201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skeletal muscle, glucose 6-phosphate enters glycolysis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liver, glucose 6-phosphatase converts glucose 6-phosphate to glucose in the ER for export to replenish blood glucose</a:t>
            </a:r>
          </a:p>
        </p:txBody>
      </p:sp>
      <p:pic>
        <p:nvPicPr>
          <p:cNvPr id="4" name="Picture 3" descr="The left part of the figure shows a rounded structure made of membrane that is connected by a narrower stalk to a wider region below. The region outside of the structure is purple and labeled cytosol. The region inside of the structure is labeled E R lumen. A green channel protein at the upper left of the rounded top of the membrane resembles a rounded structure with a cutout at the top that has been cut in half and is labeled G 6 P transporter (T 1). An arrow points from G 6 P in the cytosol through the channel in the G 6 P transporter to G 6 P in the E R lumen, from which a curved arrow runs up across the bottom of an orange rectangle in the membrane labeled glucose 6-phosphate, after which the arrow splits to show two products: glucose and P subscript i. Two blue oval channel proteins extend through the right-hand side of the membrane. The top blue protein, labeled glucose transporter (T 2), is thicker than the bottom blue protein, labeled P subscript I transporter (T 3). Glucose has an arrow pointing through the glucose transporter to glucose in the cytosol. P subscript i has an arrow pointing through the P i transporter to the cytosol. To the right of glucose, a vertical piece of plasma membrane contains a blue protein labeled G L U T 2 with two crescent-shaped sides that are together to the right, toward the outside of the membrane, and that curve apart to the left, where they are inside of the membrane. A hexagonal opening is visible on the left side of this protein. An arrow points from glucose through G L U T 2, after which is passes into a red vertical rectangle labeled capillary and points downward to text beneath the bottom open end of the capillary reading, increased blood glucose concentration.">
            <a:extLst>
              <a:ext uri="{FF2B5EF4-FFF2-40B4-BE49-F238E27FC236}">
                <a16:creationId xmlns:a16="http://schemas.microsoft.com/office/drawing/2014/main" id="{3F51C936-DDE1-0E48-A6B4-7B187D5BBB77}"/>
              </a:ext>
            </a:extLst>
          </p:cNvPr>
          <p:cNvPicPr>
            <a:picLocks noChangeAspect="1"/>
          </p:cNvPicPr>
          <p:nvPr/>
        </p:nvPicPr>
        <p:blipFill>
          <a:blip r:embed="rId3"/>
          <a:stretch>
            <a:fillRect/>
          </a:stretch>
        </p:blipFill>
        <p:spPr>
          <a:xfrm>
            <a:off x="1168400" y="3581400"/>
            <a:ext cx="6807200" cy="3009900"/>
          </a:xfrm>
          <a:prstGeom prst="rect">
            <a:avLst/>
          </a:prstGeom>
        </p:spPr>
      </p:pic>
    </p:spTree>
    <p:extLst>
      <p:ext uri="{BB962C8B-B14F-4D97-AF65-F5344CB8AC3E}">
        <p14:creationId xmlns:p14="http://schemas.microsoft.com/office/powerpoint/2010/main" val="57185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70;p2" descr="Icon P 1&#10;">
            <a:extLst>
              <a:ext uri="{FF2B5EF4-FFF2-40B4-BE49-F238E27FC236}">
                <a16:creationId xmlns:a16="http://schemas.microsoft.com/office/drawing/2014/main" id="{25A9FCB7-3EC8-C244-B1C6-C994650E1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0" y="32321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95EAF8-B829-4F51-9EA9-5CEDA075A2EE}"/>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2)</a:t>
            </a:r>
            <a:endParaRPr lang="en-AU" sz="2000" b="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provides vertebrate animals with a ready source of glucose to supply the brain and skeletal muscles with energy. </a:t>
            </a:r>
            <a:r>
              <a:rPr lang="en-US" sz="2400" dirty="0">
                <a:latin typeface="Arial" panose="020B0604020202020204" pitchFamily="34" charset="0"/>
                <a:cs typeface="Arial" panose="020B0604020202020204" pitchFamily="34" charset="0"/>
              </a:rPr>
              <a:t>Although animals store about 100 times more energy as fat than as glycogen, they cannot metabolize fat into glucose. The highly branched polymeric structure of glycogen granules allows cells in the liver and muscle to make large numbers of glucose and glucose phosphate monomers available quickly without raising the osmolarity of the cytosol by storing them in monomeric form. </a:t>
            </a:r>
          </a:p>
          <a:p>
            <a:pPr>
              <a:buNone/>
            </a:pPr>
            <a:endParaRPr lang="en-US" sz="2400" dirty="0"/>
          </a:p>
          <a:p>
            <a:pPr>
              <a:buNone/>
            </a:pP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C2AF-310A-4212-A6C9-AF01DC32E54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 Storage Diseases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68046" y="1363662"/>
            <a:ext cx="268605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genetic defects in either glucose 6-phosphatase or the glucose 6-phosphate transporter T1 cause type </a:t>
            </a:r>
            <a:r>
              <a:rPr lang="en-US" sz="2400" dirty="0" err="1">
                <a:latin typeface="Arial" panose="020B0604020202020204" pitchFamily="34" charset="0"/>
                <a:cs typeface="Arial" panose="020B0604020202020204" pitchFamily="34" charset="0"/>
              </a:rPr>
              <a:t>Ia</a:t>
            </a:r>
            <a:r>
              <a:rPr lang="en-US" sz="2400" dirty="0">
                <a:latin typeface="Arial" panose="020B0604020202020204" pitchFamily="34" charset="0"/>
                <a:cs typeface="Arial" panose="020B0604020202020204" pitchFamily="34" charset="0"/>
              </a:rPr>
              <a:t> glycogen storage disease </a:t>
            </a:r>
          </a:p>
        </p:txBody>
      </p:sp>
      <p:sp>
        <p:nvSpPr>
          <p:cNvPr id="4" name="TextBox 3">
            <a:extLst>
              <a:ext uri="{FF2B5EF4-FFF2-40B4-BE49-F238E27FC236}">
                <a16:creationId xmlns:a16="http://schemas.microsoft.com/office/drawing/2014/main" id="{73D77818-6284-432E-B47E-C3C82F9E1B49}"/>
              </a:ext>
            </a:extLst>
          </p:cNvPr>
          <p:cNvSpPr txBox="1"/>
          <p:nvPr/>
        </p:nvSpPr>
        <p:spPr>
          <a:xfrm>
            <a:off x="905748" y="5788968"/>
            <a:ext cx="2209800" cy="923330"/>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 Glycogen Storage Diseases of Humans</a:t>
            </a:r>
          </a:p>
        </p:txBody>
      </p:sp>
      <p:graphicFrame>
        <p:nvGraphicFramePr>
          <p:cNvPr id="3" name="Table 2">
            <a:extLst>
              <a:ext uri="{FF2B5EF4-FFF2-40B4-BE49-F238E27FC236}">
                <a16:creationId xmlns:a16="http://schemas.microsoft.com/office/drawing/2014/main" id="{FBA7C6F6-AEE4-40C9-9C15-D1A6610C81C7}"/>
              </a:ext>
            </a:extLst>
          </p:cNvPr>
          <p:cNvGraphicFramePr>
            <a:graphicFrameLocks noGrp="1"/>
          </p:cNvGraphicFramePr>
          <p:nvPr>
            <p:extLst>
              <p:ext uri="{D42A27DB-BD31-4B8C-83A1-F6EECF244321}">
                <p14:modId xmlns:p14="http://schemas.microsoft.com/office/powerpoint/2010/main" val="2929951624"/>
              </p:ext>
            </p:extLst>
          </p:nvPr>
        </p:nvGraphicFramePr>
        <p:xfrm>
          <a:off x="3139589" y="1426240"/>
          <a:ext cx="5900633" cy="5286058"/>
        </p:xfrm>
        <a:graphic>
          <a:graphicData uri="http://schemas.openxmlformats.org/drawingml/2006/table">
            <a:tbl>
              <a:tblPr firstRow="1" bandRow="1">
                <a:tableStyleId>{5C22544A-7EE6-4342-B048-85BDC9FD1C3A}</a:tableStyleId>
              </a:tblPr>
              <a:tblGrid>
                <a:gridCol w="1552893">
                  <a:extLst>
                    <a:ext uri="{9D8B030D-6E8A-4147-A177-3AD203B41FA5}">
                      <a16:colId xmlns:a16="http://schemas.microsoft.com/office/drawing/2014/main" val="1597196836"/>
                    </a:ext>
                  </a:extLst>
                </a:gridCol>
                <a:gridCol w="1452140">
                  <a:extLst>
                    <a:ext uri="{9D8B030D-6E8A-4147-A177-3AD203B41FA5}">
                      <a16:colId xmlns:a16="http://schemas.microsoft.com/office/drawing/2014/main" val="2887359012"/>
                    </a:ext>
                  </a:extLst>
                </a:gridCol>
                <a:gridCol w="1143000">
                  <a:extLst>
                    <a:ext uri="{9D8B030D-6E8A-4147-A177-3AD203B41FA5}">
                      <a16:colId xmlns:a16="http://schemas.microsoft.com/office/drawing/2014/main" val="2440749664"/>
                    </a:ext>
                  </a:extLst>
                </a:gridCol>
                <a:gridCol w="1752600">
                  <a:extLst>
                    <a:ext uri="{9D8B030D-6E8A-4147-A177-3AD203B41FA5}">
                      <a16:colId xmlns:a16="http://schemas.microsoft.com/office/drawing/2014/main" val="1092727259"/>
                    </a:ext>
                  </a:extLst>
                </a:gridCol>
              </a:tblGrid>
              <a:tr h="226378">
                <a:tc>
                  <a:txBody>
                    <a:bodyPr/>
                    <a:lstStyle/>
                    <a:p>
                      <a:r>
                        <a:rPr lang="en-US" sz="900" dirty="0">
                          <a:solidFill>
                            <a:sysClr val="windowText" lastClr="000000"/>
                          </a:solidFill>
                        </a:rPr>
                        <a:t>Type (name)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900" dirty="0">
                          <a:solidFill>
                            <a:sysClr val="windowText" lastClr="000000"/>
                          </a:solidFill>
                        </a:rPr>
                        <a:t>Enzyme affected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900" dirty="0">
                          <a:solidFill>
                            <a:sysClr val="windowText" lastClr="000000"/>
                          </a:solidFill>
                        </a:rPr>
                        <a:t>Primary organ/ cells affected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900" dirty="0">
                          <a:solidFill>
                            <a:sysClr val="windowText" lastClr="000000"/>
                          </a:solidFill>
                        </a:rPr>
                        <a:t>Symptoms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49232102"/>
                  </a:ext>
                </a:extLst>
              </a:tr>
              <a:tr h="302578">
                <a:tc>
                  <a:txBody>
                    <a:bodyPr/>
                    <a:lstStyle/>
                    <a:p>
                      <a:r>
                        <a:rPr lang="en-US" sz="900" dirty="0"/>
                        <a:t>Type 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Glycogen synthase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Low blood glucose, high ketone, bodies, early death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603175"/>
                  </a:ext>
                </a:extLst>
              </a:tr>
              <a:tr h="160338">
                <a:tc>
                  <a:txBody>
                    <a:bodyPr/>
                    <a:lstStyle/>
                    <a:p>
                      <a:r>
                        <a:rPr lang="en-US" sz="900" dirty="0"/>
                        <a:t>Type </a:t>
                      </a:r>
                      <a:r>
                        <a:rPr lang="en-US" sz="900" dirty="0" err="1"/>
                        <a:t>Ia</a:t>
                      </a:r>
                      <a:r>
                        <a:rPr lang="en-US" sz="900" dirty="0"/>
                        <a:t> (von </a:t>
                      </a:r>
                      <a:r>
                        <a:rPr lang="en-US" sz="900" dirty="0" err="1"/>
                        <a:t>Gierke</a:t>
                      </a:r>
                      <a:r>
                        <a:rPr lang="en-US" sz="9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Glucose 6-phosphatase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kidney failure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063221"/>
                  </a:ext>
                </a:extLst>
              </a:tr>
              <a:tr h="370840">
                <a:tc>
                  <a:txBody>
                    <a:bodyPr/>
                    <a:lstStyle/>
                    <a:p>
                      <a:r>
                        <a:rPr lang="en-US" sz="900" dirty="0"/>
                        <a:t>Type </a:t>
                      </a:r>
                      <a:r>
                        <a:rPr lang="en-US" sz="900" dirty="0" err="1"/>
                        <a:t>Ib</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Microsomal glucose </a:t>
                      </a:r>
                      <a:br>
                        <a:rPr lang="en-US" sz="900" dirty="0"/>
                      </a:br>
                      <a:r>
                        <a:rPr lang="en-US" sz="900" dirty="0"/>
                        <a:t>6-phosphate translocase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As in type </a:t>
                      </a:r>
                      <a:r>
                        <a:rPr lang="en-US" sz="900" dirty="0" err="1"/>
                        <a:t>Ia</a:t>
                      </a:r>
                      <a:r>
                        <a:rPr lang="en-US" sz="900" dirty="0"/>
                        <a:t>; also high susceptibility to bacterial infections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676940"/>
                  </a:ext>
                </a:extLst>
              </a:tr>
              <a:tr h="358458">
                <a:tc>
                  <a:txBody>
                    <a:bodyPr/>
                    <a:lstStyle/>
                    <a:p>
                      <a:r>
                        <a:rPr lang="en-US" sz="900" dirty="0"/>
                        <a:t>Type </a:t>
                      </a:r>
                      <a:r>
                        <a:rPr lang="en-US" sz="900" dirty="0" err="1"/>
                        <a:t>Ic</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Microsomal P, transporter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As in type </a:t>
                      </a:r>
                      <a:r>
                        <a:rPr lang="en-US" sz="900" dirty="0" err="1"/>
                        <a:t>Ia</a:t>
                      </a:r>
                      <a:endParaRPr lang="en-US"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2878762"/>
                  </a:ext>
                </a:extLst>
              </a:tr>
              <a:tr h="370840">
                <a:tc>
                  <a:txBody>
                    <a:bodyPr/>
                    <a:lstStyle/>
                    <a:p>
                      <a:r>
                        <a:rPr lang="en-US" sz="900" dirty="0"/>
                        <a:t>Type II (</a:t>
                      </a:r>
                      <a:r>
                        <a:rPr lang="en-US" sz="900" dirty="0" err="1"/>
                        <a:t>Pompe</a:t>
                      </a:r>
                      <a:r>
                        <a:rPr lang="en-US" sz="9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Lysosomal glucosidase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Skeletal and cardiac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Infantile form: death by age 2; juvenile form: muscle defects (myopathy); adult form: as in muscular dystrophy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093809"/>
                  </a:ext>
                </a:extLst>
              </a:tr>
              <a:tr h="370840">
                <a:tc>
                  <a:txBody>
                    <a:bodyPr/>
                    <a:lstStyle/>
                    <a:p>
                      <a:r>
                        <a:rPr lang="en-US" sz="900" dirty="0"/>
                        <a:t>Type IIIa (Cori or Forbes)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Debranching enzyme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skeletal, and cardiac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in infants; myopathy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571794"/>
                  </a:ext>
                </a:extLst>
              </a:tr>
              <a:tr h="370840">
                <a:tc>
                  <a:txBody>
                    <a:bodyPr/>
                    <a:lstStyle/>
                    <a:p>
                      <a:r>
                        <a:rPr lang="en-US" sz="900" dirty="0"/>
                        <a:t>Type </a:t>
                      </a:r>
                      <a:r>
                        <a:rPr lang="en-US" sz="900" dirty="0" err="1"/>
                        <a:t>IIIb</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debranching enzyme (muscle enzyme normal)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in infants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560929"/>
                  </a:ext>
                </a:extLst>
              </a:tr>
              <a:tr h="370840">
                <a:tc>
                  <a:txBody>
                    <a:bodyPr/>
                    <a:lstStyle/>
                    <a:p>
                      <a:r>
                        <a:rPr lang="en-US" sz="900" dirty="0"/>
                        <a:t>Type IV (Andersen)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Branching enzyme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skeletal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and spleen, myoglobin in urine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022257"/>
                  </a:ext>
                </a:extLst>
              </a:tr>
              <a:tr h="370840">
                <a:tc>
                  <a:txBody>
                    <a:bodyPr/>
                    <a:lstStyle/>
                    <a:p>
                      <a:r>
                        <a:rPr lang="en-US" sz="900" dirty="0"/>
                        <a:t>Type V (McArdle)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Muscle phosphorylase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Skeletal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Exercise-induced cramps and pain; myoglobin in urine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4389781"/>
                  </a:ext>
                </a:extLst>
              </a:tr>
              <a:tr h="200978">
                <a:tc>
                  <a:txBody>
                    <a:bodyPr/>
                    <a:lstStyle/>
                    <a:p>
                      <a:r>
                        <a:rPr lang="en-US" sz="900" dirty="0"/>
                        <a:t>Type VI (Hers)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phosphorylase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355107"/>
                  </a:ext>
                </a:extLst>
              </a:tr>
              <a:tr h="370840">
                <a:tc>
                  <a:txBody>
                    <a:bodyPr/>
                    <a:lstStyle/>
                    <a:p>
                      <a:r>
                        <a:rPr lang="en-US" sz="900" dirty="0"/>
                        <a:t>Type VII (</a:t>
                      </a:r>
                      <a:r>
                        <a:rPr lang="en-US" sz="900" dirty="0" err="1"/>
                        <a:t>Tarui</a:t>
                      </a:r>
                      <a:r>
                        <a:rPr lang="en-US" sz="9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Muscle PFK-1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Muscle, erythrocytes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As in type V; also hemolytic anemia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473560"/>
                  </a:ext>
                </a:extLst>
              </a:tr>
              <a:tr h="370840">
                <a:tc>
                  <a:txBody>
                    <a:bodyPr/>
                    <a:lstStyle/>
                    <a:p>
                      <a:r>
                        <a:rPr lang="en-US" sz="900" dirty="0"/>
                        <a:t>Type </a:t>
                      </a:r>
                      <a:r>
                        <a:rPr lang="en-US" sz="900" dirty="0" err="1"/>
                        <a:t>VIb</a:t>
                      </a:r>
                      <a:r>
                        <a:rPr lang="en-US" sz="900" dirty="0"/>
                        <a:t>, VIII, or IX</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Phosphorylase kinase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leukocytes,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989326"/>
                  </a:ext>
                </a:extLst>
              </a:tr>
              <a:tr h="370840">
                <a:tc>
                  <a:txBody>
                    <a:bodyPr/>
                    <a:lstStyle/>
                    <a:p>
                      <a:r>
                        <a:rPr lang="en-US" sz="900" dirty="0"/>
                        <a:t>Type XI (Fanconi-Bickel)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Glucose transporter (GLUT2)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Failure to thrive, enlarged liver, rickets, kidney dysfunction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7499865"/>
                  </a:ext>
                </a:extLst>
              </a:tr>
            </a:tbl>
          </a:graphicData>
        </a:graphic>
      </p:graphicFrame>
    </p:spTree>
    <p:extLst>
      <p:ext uri="{BB962C8B-B14F-4D97-AF65-F5344CB8AC3E}">
        <p14:creationId xmlns:p14="http://schemas.microsoft.com/office/powerpoint/2010/main" val="254076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E2C1-5A4D-4FD3-8897-CC57392EF306}"/>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The Sugar Nucleotide UDP-Glucose Donates Glucose for Glycogen Synthesis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2057400"/>
            <a:ext cx="436845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sugar nucleotides</a:t>
            </a:r>
            <a:r>
              <a:rPr lang="en-US" sz="2400" dirty="0">
                <a:latin typeface="Arial" panose="020B0604020202020204" pitchFamily="34" charset="0"/>
                <a:cs typeface="Arial" panose="020B0604020202020204" pitchFamily="34" charset="0"/>
              </a:rPr>
              <a:t> = compounds in which the anomeric carbon of a sugar is activated by attachment to a nucleotide through a phosphate ester linkage </a:t>
            </a:r>
          </a:p>
          <a:p>
            <a:pPr lvl="1"/>
            <a:r>
              <a:rPr lang="en-US" sz="2400" dirty="0">
                <a:latin typeface="Arial" panose="020B0604020202020204" pitchFamily="34" charset="0"/>
                <a:cs typeface="Arial" panose="020B0604020202020204" pitchFamily="34" charset="0"/>
              </a:rPr>
              <a:t>involved in reactions where hexoses are transformed or polymerized </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3" name="Picture 2" descr="A red box on the right is labeled uridine. It contains a five-membered ring with O at its top vertex, C 1 prime at its right side vertex bonded to N above at the bottom vertex of a six-membered ring and H below, C 2 prime and C 3 prime bonded to H above and O H below, C 4 prime bonded to C 5 prime above and to H below, and C 5 prime bonded to 2 H within the red box and to O to the left outside of the red box. The six-membered ring has N substituted for C at the bottom vertex at position 1, a double bond on the right side between positions 5 and 6, the lower left vertex at position 2 double bonded to O, N substituted for C at the upper left vertex at position 3 and further bonded to H, and the top vertex at position 4 double bonded to O. The O bonded to C 5 prime of the five-membered ring is further bonded to P above that is double bonded to O above, bonded to O minus to the right, and bonded to O to the left and is further bonded to P double bonded to O below, bonded to O minus to the left, and bonded to O above within a red box on the left labeled D-glucosyl group that is further bonded to the right side vertex of a six-membered ring. This six-membered ring has O at its upper right vertex, C 1 bonded to H above and to O outside of the ring below that is further bonded, C 2 and C 4 bonded to H above and O H below, C 3 bonded to O H above and H below, C 5 bonded to C 6 above and to H below, and C 6 bonded to 2 H and O H.">
            <a:extLst>
              <a:ext uri="{FF2B5EF4-FFF2-40B4-BE49-F238E27FC236}">
                <a16:creationId xmlns:a16="http://schemas.microsoft.com/office/drawing/2014/main" id="{54BBD3AE-9D61-5147-B357-8BD5EDB393E0}"/>
              </a:ext>
            </a:extLst>
          </p:cNvPr>
          <p:cNvPicPr>
            <a:picLocks noChangeAspect="1"/>
          </p:cNvPicPr>
          <p:nvPr/>
        </p:nvPicPr>
        <p:blipFill>
          <a:blip r:embed="rId3"/>
          <a:stretch>
            <a:fillRect/>
          </a:stretch>
        </p:blipFill>
        <p:spPr>
          <a:xfrm>
            <a:off x="4953000" y="2288380"/>
            <a:ext cx="3597966" cy="3668713"/>
          </a:xfrm>
          <a:prstGeom prst="rect">
            <a:avLst/>
          </a:prstGeom>
        </p:spPr>
      </p:pic>
    </p:spTree>
    <p:extLst>
      <p:ext uri="{BB962C8B-B14F-4D97-AF65-F5344CB8AC3E}">
        <p14:creationId xmlns:p14="http://schemas.microsoft.com/office/powerpoint/2010/main" val="172276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
            <a:extLst>
              <a:ext uri="{FF2B5EF4-FFF2-40B4-BE49-F238E27FC236}">
                <a16:creationId xmlns:a16="http://schemas.microsoft.com/office/drawing/2014/main" id="{118B4E8E-3091-0742-A5DF-30BEC110136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280" y="323215"/>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301A0CC-1C24-4C8A-943A-FE7BEB3BC9A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(2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49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8BC7-13AF-43E5-9182-68128F76FC9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Properties of Sugar Nucleotides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9661" y="1363662"/>
            <a:ext cx="846467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sugar nucleotides are suitable for biosynthetic reactions because: </a:t>
            </a:r>
          </a:p>
          <a:p>
            <a:pPr lvl="1"/>
            <a:r>
              <a:rPr lang="en-US" sz="2400" dirty="0">
                <a:latin typeface="Arial" panose="020B0604020202020204" pitchFamily="34" charset="0"/>
                <a:cs typeface="Arial" panose="020B0604020202020204" pitchFamily="34" charset="0"/>
              </a:rPr>
              <a:t>their formation is metabolically irreversible </a:t>
            </a:r>
          </a:p>
          <a:p>
            <a:pPr lvl="1"/>
            <a:r>
              <a:rPr lang="en-US" sz="2400" dirty="0">
                <a:latin typeface="Arial" panose="020B0604020202020204" pitchFamily="34" charset="0"/>
                <a:cs typeface="Arial" panose="020B0604020202020204" pitchFamily="34" charset="0"/>
              </a:rPr>
              <a:t>the nucleotide moiety has many groups that can undergo noncovalent interactions with enzymes </a:t>
            </a:r>
          </a:p>
          <a:p>
            <a:pPr lvl="1"/>
            <a:r>
              <a:rPr lang="en-US" sz="2400" dirty="0">
                <a:latin typeface="Arial" panose="020B0604020202020204" pitchFamily="34" charset="0"/>
                <a:cs typeface="Arial" panose="020B0604020202020204" pitchFamily="34" charset="0"/>
              </a:rPr>
              <a:t>the nucleotidyl group (UDP, ADP) is an excellent leaving group, facilitating nucleophilic attack </a:t>
            </a:r>
          </a:p>
          <a:p>
            <a:pPr lvl="1"/>
            <a:r>
              <a:rPr lang="en-US" sz="2400" dirty="0">
                <a:latin typeface="Arial" panose="020B0604020202020204" pitchFamily="34" charset="0"/>
                <a:cs typeface="Arial" panose="020B0604020202020204" pitchFamily="34" charset="0"/>
              </a:rPr>
              <a:t>“tagging” with nucleotidyl groups distinguishes the hexoses from hexoses destined for other purposes</a:t>
            </a: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43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D10A-77E5-4170-90E0-8FA4947BC11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Formation of a Sugar Nucleotide</a:t>
            </a:r>
            <a:endParaRPr lang="en-AU" dirty="0"/>
          </a:p>
        </p:txBody>
      </p:sp>
      <p:sp>
        <p:nvSpPr>
          <p:cNvPr id="6" name="Google Shape;390;g847cf01710_0_68">
            <a:extLst>
              <a:ext uri="{FF2B5EF4-FFF2-40B4-BE49-F238E27FC236}">
                <a16:creationId xmlns:a16="http://schemas.microsoft.com/office/drawing/2014/main" id="{1E05F7EC-062E-DE48-A7CD-683819D07156}"/>
              </a:ext>
            </a:extLst>
          </p:cNvPr>
          <p:cNvSpPr txBox="1">
            <a:spLocks noChangeArrowheads="1"/>
          </p:cNvSpPr>
          <p:nvPr/>
        </p:nvSpPr>
        <p:spPr bwMode="auto">
          <a:xfrm>
            <a:off x="339661" y="1363662"/>
            <a:ext cx="293693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rapid removal of the product, driven by the large, negative free-energy change of </a:t>
            </a:r>
            <a:r>
              <a:rPr lang="en-US" sz="2400" dirty="0" err="1">
                <a:latin typeface="Arial" panose="020B0604020202020204" pitchFamily="34" charset="0"/>
                <a:ea typeface="Arial Unicode MS" panose="020B0604020202020204" pitchFamily="34" charset="-128"/>
                <a:cs typeface="Arial" panose="020B0604020202020204" pitchFamily="34" charset="0"/>
              </a:rPr>
              <a:t>PP</a:t>
            </a:r>
            <a:r>
              <a:rPr lang="en-US" sz="2400" baseline="-25000" dirty="0" err="1">
                <a:latin typeface="Arial" panose="020B0604020202020204" pitchFamily="34" charset="0"/>
                <a:ea typeface="Arial Unicode MS" panose="020B0604020202020204" pitchFamily="34" charset="-128"/>
                <a:cs typeface="Arial" panose="020B0604020202020204" pitchFamily="34" charset="0"/>
              </a:rPr>
              <a:t>i</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 −19.2 kJ/mol) hydrolysis, pulls the synthetic reaction forward </a:t>
            </a:r>
          </a:p>
          <a:p>
            <a:pPr lvl="1"/>
            <a:endParaRPr lang="en-US" sz="2400" dirty="0">
              <a:latin typeface="Arial" panose="020B0604020202020204" pitchFamily="34" charset="0"/>
              <a:cs typeface="Arial" panose="020B0604020202020204" pitchFamily="34" charset="0"/>
            </a:endParaRPr>
          </a:p>
        </p:txBody>
      </p:sp>
      <p:pic>
        <p:nvPicPr>
          <p:cNvPr id="3" name="Picture 2" descr="The sugar phosphate has a rectangle labeled sugar connected by a red bond to red highlighted O of a red highlighted phosphate. This O is bonded to P double bonded to O above and bonded to O minus to the right and below. It is added to N T P, which is shown as three phosphates bonded to a rectangle labeled ribose bonded to a rectangle labeled base. The full molecule is shown as O minus bonded to P double bonded to O above, bonded to O minus below, and bonded to O to the right further bonded to P double bonded to O above, bonded to O minus below, and bonded to O to the right bonded to P double bonded to O above, bonded to O below, and bonded to O to the right further bonded to ribose further bonded to base. A red arrow points from the right-hand O minus of the sugar phosphate to the right-hand P of the N T P and a second red arrow points from the bond between this P and the O to its left to the same O. An arrow pointing downward is labeled N D P-sugar pyrophosphorylase and splits to show two products: pyrophosphate and sugar nucleotide. Pyrophosphate (P P subscript i) is shown as O minus bonded to P double bonded to O above, bonded to O minus below, and bonded to O to the right bonded to P double bonded to O above and bonded to O minus to the right and below. An arrow labeled inorganic pyrophosphatase, accompanied by the addition of H 2 O, shows that the reaction yields 2 molecules of phosphate (P subscript i), shown as P double bonded to O above, bonded to O H to the right, and bonded to O minus below and to the left. The sugar nucleotide (N D P-sugar) is shown as a rectangle labeled sugar connected by a red bond to red highlighted O bonded to red highlighted P double bonded to red highlighted O above, bonded to red highlighted O minus below, and bonded to red highlighted O to the right further bonded to nonhighlighted P double bonded to O above, bonded to O minus below, and bonded to O to the right further bonded to a rectangle labeled ribose bonded to a rectangle labeled base.">
            <a:extLst>
              <a:ext uri="{FF2B5EF4-FFF2-40B4-BE49-F238E27FC236}">
                <a16:creationId xmlns:a16="http://schemas.microsoft.com/office/drawing/2014/main" id="{2680D70C-AF97-8F4B-83A8-1D481376F479}"/>
              </a:ext>
            </a:extLst>
          </p:cNvPr>
          <p:cNvPicPr>
            <a:picLocks noChangeAspect="1"/>
          </p:cNvPicPr>
          <p:nvPr/>
        </p:nvPicPr>
        <p:blipFill>
          <a:blip r:embed="rId3"/>
          <a:stretch>
            <a:fillRect/>
          </a:stretch>
        </p:blipFill>
        <p:spPr>
          <a:xfrm>
            <a:off x="3886200" y="1468926"/>
            <a:ext cx="4696654" cy="4957080"/>
          </a:xfrm>
          <a:prstGeom prst="rect">
            <a:avLst/>
          </a:prstGeom>
        </p:spPr>
      </p:pic>
    </p:spTree>
    <p:extLst>
      <p:ext uri="{BB962C8B-B14F-4D97-AF65-F5344CB8AC3E}">
        <p14:creationId xmlns:p14="http://schemas.microsoft.com/office/powerpoint/2010/main" val="3002242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5BAC-621F-42E9-962B-6CB0ED353D1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 Synthesis Begins With Glucose 6-Phosphate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9661" y="1676400"/>
            <a:ext cx="834713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sources of glucose 6-phosphate: </a:t>
            </a:r>
          </a:p>
          <a:p>
            <a:pPr lvl="1"/>
            <a:r>
              <a:rPr lang="en-US" sz="2400" dirty="0">
                <a:latin typeface="Arial" panose="020B0604020202020204" pitchFamily="34" charset="0"/>
                <a:cs typeface="Arial" panose="020B0604020202020204" pitchFamily="34" charset="0"/>
              </a:rPr>
              <a:t>hexokinase isozymes derive glucose 6-phosphate from glucose</a:t>
            </a:r>
          </a:p>
          <a:p>
            <a:pPr lvl="1"/>
            <a:r>
              <a:rPr lang="en-US" sz="2400" dirty="0">
                <a:latin typeface="Arial" panose="020B0604020202020204" pitchFamily="34" charset="0"/>
                <a:cs typeface="Arial" panose="020B0604020202020204" pitchFamily="34" charset="0"/>
              </a:rPr>
              <a:t>lactate taken up by the liver is converted to glucose 6-phosphate by gluconeogenesis</a:t>
            </a:r>
          </a:p>
          <a:p>
            <a:pPr marL="5080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phosphoglucomutase = converts glucose 6-phosphate to glucose 1-phosphate  </a:t>
            </a:r>
          </a:p>
        </p:txBody>
      </p:sp>
    </p:spTree>
    <p:extLst>
      <p:ext uri="{BB962C8B-B14F-4D97-AF65-F5344CB8AC3E}">
        <p14:creationId xmlns:p14="http://schemas.microsoft.com/office/powerpoint/2010/main" val="324353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82D7-46BC-41FD-8E25-C0F43AEAE3F8}"/>
              </a:ext>
            </a:extLst>
          </p:cNvPr>
          <p:cNvSpPr>
            <a:spLocks noGrp="1"/>
          </p:cNvSpPr>
          <p:nvPr>
            <p:ph type="title"/>
          </p:nvPr>
        </p:nvSpPr>
        <p:spPr>
          <a:xfrm>
            <a:off x="0" y="152400"/>
            <a:ext cx="9144000" cy="1524000"/>
          </a:xfrm>
        </p:spPr>
        <p:txBody>
          <a:bodyPr/>
          <a:lstStyle/>
          <a:p>
            <a:r>
              <a:rPr lang="en-US" sz="3400" dirty="0">
                <a:solidFill>
                  <a:schemeClr val="tx1"/>
                </a:solidFill>
                <a:latin typeface="Arial" panose="020B0604020202020204" pitchFamily="34" charset="0"/>
                <a:cs typeface="Arial" panose="020B0604020202020204" pitchFamily="34" charset="0"/>
              </a:rPr>
              <a:t>UDP-Glucose </a:t>
            </a:r>
            <a:r>
              <a:rPr lang="en-US" sz="3400" dirty="0" err="1">
                <a:solidFill>
                  <a:schemeClr val="tx1"/>
                </a:solidFill>
                <a:latin typeface="Arial" panose="020B0604020202020204" pitchFamily="34" charset="0"/>
                <a:cs typeface="Arial" panose="020B0604020202020204" pitchFamily="34" charset="0"/>
              </a:rPr>
              <a:t>Pyrophosphorylase</a:t>
            </a:r>
            <a:r>
              <a:rPr lang="en-US" sz="3400" dirty="0">
                <a:solidFill>
                  <a:schemeClr val="tx1"/>
                </a:solidFill>
                <a:latin typeface="Arial" panose="020B0604020202020204" pitchFamily="34" charset="0"/>
                <a:cs typeface="Arial" panose="020B0604020202020204" pitchFamily="34" charset="0"/>
              </a:rPr>
              <a:t> Catalyzes A Key Step of Glycogen Biosynthesis</a:t>
            </a:r>
            <a:endParaRPr lang="en-AU" sz="3400"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98430" y="2224405"/>
                <a:ext cx="8347139"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UDP-glucose </a:t>
                </a:r>
                <a:r>
                  <a:rPr lang="en-US" sz="2400" b="1" dirty="0" err="1">
                    <a:latin typeface="Arial" panose="020B0604020202020204" pitchFamily="34" charset="0"/>
                    <a:cs typeface="Arial" panose="020B0604020202020204" pitchFamily="34" charset="0"/>
                  </a:rPr>
                  <a:t>pyrophosphorylase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converts glucose 1-phosphate to UDP-glucose</a:t>
                </a:r>
              </a:p>
              <a:p>
                <a:endParaRPr lang="en-US" sz="2400" b="1"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glucose 1-phosphate + UTP</a:t>
                </a:r>
                <a:r>
                  <a:rPr lang="en-US" sz="2400" baseline="-25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i="1" dirty="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cs typeface="Arial" panose="020B0604020202020204" pitchFamily="34" charset="0"/>
                  </a:rPr>
                  <a:t>UDP-glucose +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98430" y="2224405"/>
                <a:ext cx="8347139" cy="4130675"/>
              </a:xfrm>
              <a:prstGeom prst="rect">
                <a:avLst/>
              </a:prstGeom>
              <a:blipFill>
                <a:blip r:embed="rId3"/>
                <a:stretch>
                  <a:fillRect l="-365" t="-10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316326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
            <a:extLst>
              <a:ext uri="{FF2B5EF4-FFF2-40B4-BE49-F238E27FC236}">
                <a16:creationId xmlns:a16="http://schemas.microsoft.com/office/drawing/2014/main" id="{118B4E8E-3091-0742-A5DF-30BEC110136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440" y="323215"/>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F3053B1-0D03-4EB5-B44E-D375FABBEB8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(3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14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AB71-EC6A-4904-976A-B7571378B8F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UDP-Glucose Donates Glucose to a Nonreducing End of Glycogen</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31611" y="1600200"/>
                <a:ext cx="3197389"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 synthase </a:t>
                </a:r>
                <a:r>
                  <a:rPr lang="en-US" sz="2400" dirty="0">
                    <a:latin typeface="Arial" panose="020B0604020202020204" pitchFamily="34" charset="0"/>
                    <a:cs typeface="Arial" panose="020B0604020202020204" pitchFamily="34" charset="0"/>
                  </a:rPr>
                  <a:t>= catalyzes the transfer of the glucose residue from UDP-glucose to a nonreducing end of a branched glycogen molecule, forming an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r>
                      <m:rPr>
                        <m:nor/>
                      </m:rPr>
                      <a:rPr lang="en-US" sz="2400" dirty="0">
                        <a:latin typeface="Arial" panose="020B0604020202020204" pitchFamily="34" charset="0"/>
                        <a:cs typeface="Arial" panose="020B0604020202020204" pitchFamily="34" charset="0"/>
                      </a:rPr>
                      <m:t>4</m:t>
                    </m:r>
                  </m:oMath>
                </a14:m>
                <a:r>
                  <a:rPr lang="en-US" sz="2400" dirty="0">
                    <a:latin typeface="Arial" panose="020B0604020202020204" pitchFamily="34" charset="0"/>
                    <a:cs typeface="Arial" panose="020B0604020202020204" pitchFamily="34" charset="0"/>
                  </a:rPr>
                  <a:t>) linkage </a:t>
                </a: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31611" y="1600200"/>
                <a:ext cx="3197389" cy="4495800"/>
              </a:xfrm>
              <a:prstGeom prst="rect">
                <a:avLst/>
              </a:prstGeom>
              <a:blipFill>
                <a:blip r:embed="rId3"/>
                <a:stretch>
                  <a:fillRect l="-1143" t="-1085" r="-3429" b="-28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A figure shows how U D P-glucose is added to the nonreducing end of a glycogen chain in a reaction catalyzed by glycogen synthase.">
            <a:extLst>
              <a:ext uri="{FF2B5EF4-FFF2-40B4-BE49-F238E27FC236}">
                <a16:creationId xmlns:a16="http://schemas.microsoft.com/office/drawing/2014/main" id="{CF418568-44E5-F344-BBAD-7A1E01BBC4B9}"/>
              </a:ext>
            </a:extLst>
          </p:cNvPr>
          <p:cNvPicPr>
            <a:picLocks noChangeAspect="1"/>
          </p:cNvPicPr>
          <p:nvPr/>
        </p:nvPicPr>
        <p:blipFill>
          <a:blip r:embed="rId4"/>
          <a:stretch>
            <a:fillRect/>
          </a:stretch>
        </p:blipFill>
        <p:spPr>
          <a:xfrm>
            <a:off x="3539322" y="2057400"/>
            <a:ext cx="5373067" cy="3386518"/>
          </a:xfrm>
          <a:prstGeom prst="rect">
            <a:avLst/>
          </a:prstGeom>
        </p:spPr>
      </p:pic>
    </p:spTree>
    <p:extLst>
      <p:ext uri="{BB962C8B-B14F-4D97-AF65-F5344CB8AC3E}">
        <p14:creationId xmlns:p14="http://schemas.microsoft.com/office/powerpoint/2010/main" val="399323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9637-1590-4299-8C33-5492C4A2215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Glycogen-Branching Enzyme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48401" y="1600201"/>
                <a:ext cx="864719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glycogen-branching enzyme </a:t>
                </a:r>
                <a:r>
                  <a:rPr lang="en-US" sz="2400" dirty="0">
                    <a:latin typeface="Arial" panose="020B0604020202020204" pitchFamily="34" charset="0"/>
                    <a:cs typeface="Arial" panose="020B0604020202020204" pitchFamily="34" charset="0"/>
                  </a:rPr>
                  <a:t>= catalyzes the formation of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bonds found at the branch points of glycogen</a:t>
                </a: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48401" y="1600201"/>
                <a:ext cx="8647195" cy="914400"/>
              </a:xfrm>
              <a:prstGeom prst="rect">
                <a:avLst/>
              </a:prstGeom>
              <a:blipFill>
                <a:blip r:embed="rId3"/>
                <a:stretch>
                  <a:fillRect l="-423" t="-5333" r="-11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4" name="Picture 3" descr="A chain of 11 hexagons is shown bonded to the left side of a circular glycogen core on the right. All of the hexagons have O at the upper right vertex. The left-hand hexagon is labeled nonreducing end and has C 4 bonded to O H below. Each hexagon has a bond extending down from C 1. For all except the right-hand hexagon, this bond extends to O, from which a bond extends up to C 4 of the next hexagon. For the right-hand hexagon, this bond connects to the glycogen core. Text beneath one of the bonds connecting two hexagons is labeled (Greek letter alpha 1 arrow symbol pointing right to 4). A dashed red arrow begins above C 1 of the seventh arrow from the left and extends to the upper left corner of the eleventh hexagon bound to the glycogen core. The three hexagons to the left of the eleventh hexagon, between the hexagons indicated by the dashed arrow, are yellow. An arrow labeled glycogen-branching enzyme points down. This yields a chain of seven hexagons with the left vertex of the left-hand hexagon bonded to O H below the ring at the nonreducing end and with the right side vertex of the right-hand hexagon bonded to O below further bonded to the upper left vertex of the hexagon adjacent to the glycogen core. This bond between the right-hand hexagons of the upper and lower chains is labeled (Greek letter alpha 1 arrow symbol pointing right to 6).">
            <a:extLst>
              <a:ext uri="{FF2B5EF4-FFF2-40B4-BE49-F238E27FC236}">
                <a16:creationId xmlns:a16="http://schemas.microsoft.com/office/drawing/2014/main" id="{DE10954A-DE07-3242-ABC4-FE130D0E4D18}"/>
              </a:ext>
            </a:extLst>
          </p:cNvPr>
          <p:cNvPicPr>
            <a:picLocks noChangeAspect="1"/>
          </p:cNvPicPr>
          <p:nvPr/>
        </p:nvPicPr>
        <p:blipFill>
          <a:blip r:embed="rId4"/>
          <a:stretch>
            <a:fillRect/>
          </a:stretch>
        </p:blipFill>
        <p:spPr>
          <a:xfrm>
            <a:off x="625474" y="2950460"/>
            <a:ext cx="7893050" cy="3009015"/>
          </a:xfrm>
          <a:prstGeom prst="rect">
            <a:avLst/>
          </a:prstGeom>
        </p:spPr>
      </p:pic>
    </p:spTree>
    <p:extLst>
      <p:ext uri="{BB962C8B-B14F-4D97-AF65-F5344CB8AC3E}">
        <p14:creationId xmlns:p14="http://schemas.microsoft.com/office/powerpoint/2010/main" val="245227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5990"/>
          <a:stretch/>
        </p:blipFill>
        <p:spPr bwMode="auto">
          <a:xfrm>
            <a:off x="1524000" y="304800"/>
            <a:ext cx="11958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4E1795-8D34-422B-96AD-27206C5C162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(1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
            <a:extLst>
              <a:ext uri="{FF2B5EF4-FFF2-40B4-BE49-F238E27FC236}">
                <a16:creationId xmlns:a16="http://schemas.microsoft.com/office/drawing/2014/main" id="{118B4E8E-3091-0742-A5DF-30BEC110136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3215"/>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A08500-FCE2-43FD-9619-B1D6147DD9C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(4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7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C78C-7BF0-4E41-A792-13250C249290}"/>
              </a:ext>
            </a:extLst>
          </p:cNvPr>
          <p:cNvSpPr>
            <a:spLocks noGrp="1"/>
          </p:cNvSpPr>
          <p:nvPr>
            <p:ph type="title"/>
          </p:nvPr>
        </p:nvSpPr>
        <p:spPr/>
        <p:txBody>
          <a:bodyPr/>
          <a:lstStyle/>
          <a:p>
            <a:r>
              <a:rPr lang="en-US" altLang="en-US" dirty="0" err="1">
                <a:solidFill>
                  <a:srgbClr val="4E4CB4"/>
                </a:solidFill>
                <a:latin typeface="Arial" panose="020B0604020202020204" pitchFamily="34" charset="0"/>
                <a:cs typeface="Arial" panose="020B0604020202020204" pitchFamily="34" charset="0"/>
              </a:rPr>
              <a:t>Glycogenin</a:t>
            </a:r>
            <a:r>
              <a:rPr lang="en-US" altLang="en-US" dirty="0">
                <a:solidFill>
                  <a:srgbClr val="4E4CB4"/>
                </a:solidFill>
                <a:latin typeface="Arial" panose="020B0604020202020204" pitchFamily="34" charset="0"/>
                <a:cs typeface="Arial" panose="020B0604020202020204" pitchFamily="34" charset="0"/>
              </a:rPr>
              <a:t> Primes the Initial Sugar Residues in Glycogen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1600200"/>
            <a:ext cx="3073053"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synthase requires a primer</a:t>
            </a:r>
          </a:p>
          <a:p>
            <a:pPr marL="50800" indent="0">
              <a:buNone/>
            </a:pPr>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glycogenin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the primer on which new chains are assembled and the enzyme that catalyzes their assembly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4" name="Picture 3" descr="The surface contour of a protein is shown. It has two roughly spherical halves. The left half is white and the right half is blue. Where the two halves fit together, there are two bluish green pieces containing a wireframe model of a ring labeled T y r superscript 194 with one piece in a projection of the white piece slightly into the blue piece above the second piece in a projection of the blue piece into the white piece below. In the center of the white piece, there is a wireframe model of U D P-glucose that has two rings to the left of an orange region that projects to the left and right lower sides of a green sphere labeled M g 2 plus before ending with another ring. A blue region slightly beneath the orange region below the green sphere is labeled A s p superscript 162 and contains a wireframe bend that connects to a helix that extends back and to the right. The bottom bluish green T y r superscript 194 is to its right. The blue half has a very similar structure that is inverted. U D P-glucose is slightly higher in the molecule, and the green sphere extends beneath it with the blue A s p superscript 162 above with a helix extending up and to its left. ">
            <a:extLst>
              <a:ext uri="{FF2B5EF4-FFF2-40B4-BE49-F238E27FC236}">
                <a16:creationId xmlns:a16="http://schemas.microsoft.com/office/drawing/2014/main" id="{D582654B-C277-8848-BF7A-B483C5DEA067}"/>
              </a:ext>
            </a:extLst>
          </p:cNvPr>
          <p:cNvPicPr>
            <a:picLocks noChangeAspect="1"/>
          </p:cNvPicPr>
          <p:nvPr/>
        </p:nvPicPr>
        <p:blipFill rotWithShape="1">
          <a:blip r:embed="rId3"/>
          <a:srcRect r="54046" b="53048"/>
          <a:stretch/>
        </p:blipFill>
        <p:spPr>
          <a:xfrm>
            <a:off x="3389597" y="1828800"/>
            <a:ext cx="5550856" cy="4130675"/>
          </a:xfrm>
          <a:prstGeom prst="rect">
            <a:avLst/>
          </a:prstGeom>
        </p:spPr>
      </p:pic>
    </p:spTree>
    <p:extLst>
      <p:ext uri="{BB962C8B-B14F-4D97-AF65-F5344CB8AC3E}">
        <p14:creationId xmlns:p14="http://schemas.microsoft.com/office/powerpoint/2010/main" val="361058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5638-C634-4CD5-A097-06CCD67B935C}"/>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a:t>
            </a:r>
            <a:r>
              <a:rPr lang="en-US" dirty="0" err="1">
                <a:solidFill>
                  <a:schemeClr val="tx1"/>
                </a:solidFill>
                <a:latin typeface="Arial" panose="020B0604020202020204" pitchFamily="34" charset="0"/>
                <a:cs typeface="Arial" panose="020B0604020202020204" pitchFamily="34" charset="0"/>
              </a:rPr>
              <a:t>Glycogenin</a:t>
            </a:r>
            <a:r>
              <a:rPr lang="en-US" dirty="0">
                <a:solidFill>
                  <a:schemeClr val="tx1"/>
                </a:solidFill>
                <a:latin typeface="Arial" panose="020B0604020202020204" pitchFamily="34" charset="0"/>
                <a:cs typeface="Arial" panose="020B0604020202020204" pitchFamily="34" charset="0"/>
              </a:rPr>
              <a:t> Mechanism</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4017" y="1363662"/>
            <a:ext cx="4263267"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reaction = autocatalytic formation of a glycosidic bond between the glucose of UDP-glucose and Tyr</a:t>
            </a:r>
            <a:r>
              <a:rPr lang="en-US" sz="2400" baseline="30000" dirty="0">
                <a:latin typeface="Arial" panose="020B0604020202020204" pitchFamily="34" charset="0"/>
                <a:cs typeface="Arial" panose="020B0604020202020204" pitchFamily="34" charset="0"/>
              </a:rPr>
              <a:t>194</a:t>
            </a:r>
            <a:r>
              <a:rPr lang="en-US" sz="2400" dirty="0">
                <a:latin typeface="Arial" panose="020B0604020202020204" pitchFamily="34" charset="0"/>
                <a:cs typeface="Arial" panose="020B0604020202020204" pitchFamily="34" charset="0"/>
              </a:rPr>
              <a:t> of </a:t>
            </a:r>
            <a:r>
              <a:rPr lang="en-US" sz="2400" dirty="0" err="1">
                <a:latin typeface="Arial" panose="020B0604020202020204" pitchFamily="34" charset="0"/>
                <a:cs typeface="Arial" panose="020B0604020202020204" pitchFamily="34" charset="0"/>
              </a:rPr>
              <a:t>glycogenin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reaction = </a:t>
            </a:r>
            <a:r>
              <a:rPr lang="en-US" sz="2400" dirty="0">
                <a:latin typeface="Arial" panose="020B0604020202020204" pitchFamily="34" charset="0"/>
                <a:ea typeface="Times New Roman" panose="02020603050405020304" pitchFamily="18" charset="0"/>
                <a:cs typeface="Arial" panose="020B0604020202020204" pitchFamily="34" charset="0"/>
              </a:rPr>
              <a:t>addition of seven more glucose residues, each from UDP-glucose, to form a primer that can be acted on by glycogen synthase</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3" name="Picture 2" descr="Part b shows U D P-glucose. A glucose molecule in a red box has a six-membered ring with O at the upper left vertex, C 1 at the right side vertex bonded to H above and O below further bonded to a chain of two phosphates in a light blue box that is further bonded, C 2 and C 4 bonded to H above and O H below, C 3 bonded to O H above and H below, C 5 bonded to C 6 above and H below, and C 6 bonded to 2 H and O H. In the blue box, the phosphate chain begins with P bonded to O above further bonded to C 1 of the ring, bonded to O minus to the left, double bonded below, and bonded to O on the right further bonded to P double bonded to O above, bonded to O minus to the right, and bonded to O below further bonded to a blue box labeled ribose bonded to a blue box labeled uracil. A benzene ring is bonded to a long blue oval on the right labeled glycogenin and to O H on the left with a red pair of electr4ons on O. This molecule is labeled T y r superscript 194. A red arrow points from the red pair of electrons on O to C 1 of the glucose ring. An arrow labeled glucosyltransferase activity points down. A curved arrow shows that a blue box labeled U D P leaves. A line joining the arrow shows that U D P-glucose is added. This produces a glucose molecule in a red box similar to the one above except that the right vertex is bonded to O outside of the box further bonded to a benzene ring bonded to a long blue oval and the left vertex is bonded to H above and to O H below with a pair of red electrons on the O. A curved red arrow points from the pair of red electrons on O to C 1 of a six-membered glucose ring of a second U D P glucose molecule with a similar structure to the previous molecule except that it does not have regions highlighted in red or blue. The six-membered ring indicated by the red arrow is equivalent to the six-membered ring in a light red box in the previous structure. An arrow pointing down is labeled chain-extending activity and an arrow curves to the right to show the loss of U D P. Text below reads, repeats six times.">
            <a:extLst>
              <a:ext uri="{FF2B5EF4-FFF2-40B4-BE49-F238E27FC236}">
                <a16:creationId xmlns:a16="http://schemas.microsoft.com/office/drawing/2014/main" id="{C0B23975-E000-304A-A278-34ED7AF5ECBC}"/>
              </a:ext>
            </a:extLst>
          </p:cNvPr>
          <p:cNvPicPr>
            <a:picLocks noChangeAspect="1"/>
          </p:cNvPicPr>
          <p:nvPr/>
        </p:nvPicPr>
        <p:blipFill rotWithShape="1">
          <a:blip r:embed="rId3"/>
          <a:srcRect l="44798"/>
          <a:stretch/>
        </p:blipFill>
        <p:spPr>
          <a:xfrm>
            <a:off x="4863351" y="1524000"/>
            <a:ext cx="3763119" cy="4964953"/>
          </a:xfrm>
          <a:prstGeom prst="rect">
            <a:avLst/>
          </a:prstGeom>
        </p:spPr>
      </p:pic>
    </p:spTree>
    <p:extLst>
      <p:ext uri="{BB962C8B-B14F-4D97-AF65-F5344CB8AC3E}">
        <p14:creationId xmlns:p14="http://schemas.microsoft.com/office/powerpoint/2010/main" val="2235388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5E98-93CF-4864-8832-BBC8EEB0C6CD}"/>
              </a:ext>
            </a:extLst>
          </p:cNvPr>
          <p:cNvSpPr>
            <a:spLocks noGrp="1"/>
          </p:cNvSpPr>
          <p:nvPr>
            <p:ph type="ctrTitle"/>
          </p:nvPr>
        </p:nvSpPr>
        <p:spPr>
          <a:xfrm>
            <a:off x="685800" y="2130425"/>
            <a:ext cx="7772400" cy="1755775"/>
          </a:xfrm>
        </p:spPr>
        <p:txBody>
          <a:bodyPr/>
          <a:lstStyle/>
          <a:p>
            <a:r>
              <a:rPr lang="en-US" altLang="en-US" dirty="0">
                <a:solidFill>
                  <a:srgbClr val="674EA7"/>
                </a:solidFill>
                <a:latin typeface="Arial" panose="020B0604020202020204" pitchFamily="34" charset="0"/>
                <a:cs typeface="Arial" panose="020B0604020202020204" pitchFamily="34" charset="0"/>
              </a:rPr>
              <a:t>15.3</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Coordinated Regulation of Glycogen Breakdown and Synthesis</a:t>
            </a:r>
            <a:endParaRPr lang="en-AU" dirty="0"/>
          </a:p>
        </p:txBody>
      </p:sp>
    </p:spTree>
    <p:extLst>
      <p:ext uri="{BB962C8B-B14F-4D97-AF65-F5344CB8AC3E}">
        <p14:creationId xmlns:p14="http://schemas.microsoft.com/office/powerpoint/2010/main" val="329028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12EF09C5-10D4-4A91-BC21-F6151EE52C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13478" y="416529"/>
            <a:ext cx="944962" cy="701101"/>
          </a:xfrm>
          <a:prstGeom prst="rect">
            <a:avLst/>
          </a:prstGeom>
        </p:spPr>
      </p:pic>
      <p:sp>
        <p:nvSpPr>
          <p:cNvPr id="2" name="Title 1">
            <a:extLst>
              <a:ext uri="{FF2B5EF4-FFF2-40B4-BE49-F238E27FC236}">
                <a16:creationId xmlns:a16="http://schemas.microsoft.com/office/drawing/2014/main" id="{FFA9881A-AAEE-441C-A9C2-7CDB30939F2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(2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684442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BA36-E92D-4C89-AF7E-CA4D8FEA3480}"/>
              </a:ext>
            </a:extLst>
          </p:cNvPr>
          <p:cNvSpPr>
            <a:spLocks noGrp="1"/>
          </p:cNvSpPr>
          <p:nvPr>
            <p:ph type="title"/>
          </p:nvPr>
        </p:nvSpPr>
        <p:spPr>
          <a:xfrm>
            <a:off x="0" y="152400"/>
            <a:ext cx="9144000" cy="1524000"/>
          </a:xfrm>
        </p:spPr>
        <p:txBody>
          <a:bodyPr/>
          <a:lstStyle/>
          <a:p>
            <a:r>
              <a:rPr lang="en-US" altLang="en-US" sz="3400" dirty="0">
                <a:solidFill>
                  <a:srgbClr val="4E4CB4"/>
                </a:solidFill>
                <a:latin typeface="Arial" panose="020B0604020202020204" pitchFamily="34" charset="0"/>
                <a:cs typeface="Arial" panose="020B0604020202020204" pitchFamily="34" charset="0"/>
              </a:rPr>
              <a:t>Glycogen Phosphorylase Is Regulated by Hormone-Stimulated Phosphorylation and by Allosteric Effectors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073" y="2887663"/>
            <a:ext cx="871185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skeletal glycogen phosphorylase has two forms: </a:t>
            </a:r>
          </a:p>
          <a:p>
            <a:pPr lvl="1"/>
            <a:r>
              <a:rPr lang="en-US" sz="2400" b="1" dirty="0">
                <a:latin typeface="Arial" panose="020B0604020202020204" pitchFamily="34" charset="0"/>
                <a:cs typeface="Arial" panose="020B0604020202020204" pitchFamily="34" charset="0"/>
              </a:rPr>
              <a:t>glycogen phosphorylase </a:t>
            </a:r>
            <a:r>
              <a:rPr lang="en-US" sz="2400" b="1" i="1"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catalytically active</a:t>
            </a:r>
          </a:p>
          <a:p>
            <a:pPr lvl="1"/>
            <a:r>
              <a:rPr lang="en-US" sz="2400" b="1" dirty="0">
                <a:latin typeface="Arial" panose="020B0604020202020204" pitchFamily="34" charset="0"/>
                <a:cs typeface="Arial" panose="020B0604020202020204" pitchFamily="34" charset="0"/>
              </a:rPr>
              <a:t>glycogen phosphorylase </a:t>
            </a:r>
            <a:r>
              <a:rPr lang="en-US" sz="2400" b="1"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 much less active </a:t>
            </a: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4239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D66F-1DC9-4824-A512-2D678D63FBA7}"/>
              </a:ext>
            </a:extLst>
          </p:cNvPr>
          <p:cNvSpPr>
            <a:spLocks noGrp="1"/>
          </p:cNvSpPr>
          <p:nvPr>
            <p:ph type="title"/>
          </p:nvPr>
        </p:nvSpPr>
        <p:spPr/>
        <p:txBody>
          <a:bodyPr/>
          <a:lstStyle/>
          <a:p>
            <a:r>
              <a:rPr lang="en-US" sz="3600" dirty="0">
                <a:solidFill>
                  <a:schemeClr val="tx1"/>
                </a:solidFill>
                <a:latin typeface="Arial" panose="020B0604020202020204" pitchFamily="34" charset="0"/>
                <a:cs typeface="Arial" panose="020B0604020202020204" pitchFamily="34" charset="0"/>
              </a:rPr>
              <a:t>Regulation of Muscle Glycogen Phosphorylase by Covalent Modification</a:t>
            </a:r>
            <a:endParaRPr lang="en-AU" sz="3600"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6766" y="2193925"/>
            <a:ext cx="853046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epinephrine (from vigorous muscle activity) and glucagon (in the liver) trigger phosphorylation of phosphorylase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converting it to phosphorylase </a:t>
            </a:r>
            <a:r>
              <a:rPr lang="en-US" sz="2400" i="1" dirty="0">
                <a:latin typeface="Arial" panose="020B0604020202020204" pitchFamily="34" charset="0"/>
                <a:cs typeface="Arial" panose="020B0604020202020204" pitchFamily="34" charset="0"/>
              </a:rPr>
              <a:t>a </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4" name="Picture 3" descr="A blue rectangle is divided into two halves and labeled phosphorylase italicized b end italics light red highlighted (less active). The left half has a half circle at the bottom, and the right half has a half circle at the top. The left side has S e r superscript 14 at the top center with a bond extending up above it to C H 2 further bonded to O H. The right half has S e r superscript 14 at the bottom center with a bond extending down below it to C H 2 further bonded to O H. A curved arrow extending right is labeled phosphorylase italicized b end italics. A green circle around a green triangle is above the start of the arrow and a dashed arrow points to it from text reading, glucagon (liver). A second green circle around a green triangle is at the right end of the arrow and a dashed arrow points from it to text reading, epinephrine, up arrow symbol [C a 2 plus], up arrow symbol [A M P] (muscle). A curved arrow meets it from below to show that 2 A T P are added and 2 A D P leave. This yields a similar blue structure with its top side moved to the left of the bottom side, meaning that the left and right sides are parallel diagonal lines that run from upper left to lower right. There are short lines radiating from all sides of the structure, which is labeled phosphorylase italicized a end italics red highlighted (active). The left half still has a half circle at the bottom and the right half still has a half circle at the top. The left side has S e r superscript 14 above the top left side with a bond extending down to C H 2 within the blue structure, where it is further bonded to O bonded to a green circle labeled P. The right side has S e r superscript 14 below the bottom right side with a bond extending up to C H 2 within the blue structure, where it is further bonded to O bonded to a green circle labeled P.">
            <a:extLst>
              <a:ext uri="{FF2B5EF4-FFF2-40B4-BE49-F238E27FC236}">
                <a16:creationId xmlns:a16="http://schemas.microsoft.com/office/drawing/2014/main" id="{189DC20E-104C-3A40-A107-6389A7356D1B}"/>
              </a:ext>
            </a:extLst>
          </p:cNvPr>
          <p:cNvPicPr>
            <a:picLocks noChangeAspect="1"/>
          </p:cNvPicPr>
          <p:nvPr/>
        </p:nvPicPr>
        <p:blipFill>
          <a:blip r:embed="rId3"/>
          <a:stretch>
            <a:fillRect/>
          </a:stretch>
        </p:blipFill>
        <p:spPr>
          <a:xfrm>
            <a:off x="603676" y="3535680"/>
            <a:ext cx="7936645" cy="2895600"/>
          </a:xfrm>
          <a:prstGeom prst="rect">
            <a:avLst/>
          </a:prstGeom>
        </p:spPr>
      </p:pic>
    </p:spTree>
    <p:extLst>
      <p:ext uri="{BB962C8B-B14F-4D97-AF65-F5344CB8AC3E}">
        <p14:creationId xmlns:p14="http://schemas.microsoft.com/office/powerpoint/2010/main" val="3956477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16BC-0B8B-4190-BAFD-1CEAACB0C73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Elevated [cAMP] Initiates an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Enzyme Cascade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92300"/>
            <a:ext cx="5029200" cy="507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enzyme cascade </a:t>
            </a:r>
            <a:r>
              <a:rPr lang="en-US" sz="2400" dirty="0">
                <a:latin typeface="Arial" panose="020B0604020202020204" pitchFamily="34" charset="0"/>
                <a:cs typeface="Arial" panose="020B0604020202020204" pitchFamily="34" charset="0"/>
              </a:rPr>
              <a:t>= sequence of enzymatic reactions in which a catalyst activates a catalyst, which activates a catalyst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rise in [cAMP] activates PKA, which phosphorylates </a:t>
            </a:r>
            <a:r>
              <a:rPr lang="en-US" sz="2400" b="1" dirty="0">
                <a:latin typeface="Arial" panose="020B0604020202020204" pitchFamily="34" charset="0"/>
                <a:cs typeface="Arial" panose="020B0604020202020204" pitchFamily="34" charset="0"/>
              </a:rPr>
              <a:t>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kinase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kinase =</a:t>
            </a:r>
            <a:r>
              <a:rPr lang="en-US" sz="2400" dirty="0">
                <a:latin typeface="Arial" panose="020B0604020202020204" pitchFamily="34" charset="0"/>
                <a:cs typeface="Arial" panose="020B0604020202020204" pitchFamily="34" charset="0"/>
              </a:rPr>
              <a:t> catalyzes the phosphorylation of glycogen phosphorylase </a:t>
            </a:r>
            <a:r>
              <a:rPr lang="en-US" sz="2400" i="1" dirty="0">
                <a:latin typeface="Arial" panose="020B0604020202020204" pitchFamily="34" charset="0"/>
                <a:cs typeface="Arial" panose="020B0604020202020204" pitchFamily="34" charset="0"/>
              </a:rPr>
              <a:t>b</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4" name="Picture 3" descr="A figure shows the cascade mechanism of action of epinephrine in a myocyte and of glucagon in a hepatocyte.">
            <a:extLst>
              <a:ext uri="{FF2B5EF4-FFF2-40B4-BE49-F238E27FC236}">
                <a16:creationId xmlns:a16="http://schemas.microsoft.com/office/drawing/2014/main" id="{BF3528AD-A15C-B445-BFDD-9AE08C22ED22}"/>
              </a:ext>
            </a:extLst>
          </p:cNvPr>
          <p:cNvPicPr>
            <a:picLocks noChangeAspect="1"/>
          </p:cNvPicPr>
          <p:nvPr/>
        </p:nvPicPr>
        <p:blipFill>
          <a:blip r:embed="rId3"/>
          <a:stretch>
            <a:fillRect/>
          </a:stretch>
        </p:blipFill>
        <p:spPr>
          <a:xfrm>
            <a:off x="5410200" y="1392300"/>
            <a:ext cx="3405755" cy="5037137"/>
          </a:xfrm>
          <a:prstGeom prst="rect">
            <a:avLst/>
          </a:prstGeom>
        </p:spPr>
      </p:pic>
    </p:spTree>
    <p:extLst>
      <p:ext uri="{BB962C8B-B14F-4D97-AF65-F5344CB8AC3E}">
        <p14:creationId xmlns:p14="http://schemas.microsoft.com/office/powerpoint/2010/main" val="1060392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3E5D83E2-5DDA-4B0C-AD6C-ACE1EE33B6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5497" y="418880"/>
            <a:ext cx="944962" cy="701101"/>
          </a:xfrm>
          <a:prstGeom prst="rect">
            <a:avLst/>
          </a:prstGeom>
        </p:spPr>
      </p:pic>
      <p:sp>
        <p:nvSpPr>
          <p:cNvPr id="2" name="Title 1">
            <a:extLst>
              <a:ext uri="{FF2B5EF4-FFF2-40B4-BE49-F238E27FC236}">
                <a16:creationId xmlns:a16="http://schemas.microsoft.com/office/drawing/2014/main" id="{5C15744F-10CB-4DD2-9A40-08D5A117FCB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(3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3784266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62D-3A0C-4724-B0EB-032D598E3149}"/>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Allosteric Control Mechanisms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363662"/>
            <a:ext cx="85344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is a signal for muscle contraction </a:t>
            </a:r>
          </a:p>
          <a:p>
            <a:pPr lvl="1"/>
            <a:r>
              <a:rPr lang="en-US" sz="2400" dirty="0">
                <a:latin typeface="Arial" panose="020B0604020202020204" pitchFamily="34" charset="0"/>
                <a:cs typeface="Arial" panose="020B0604020202020204" pitchFamily="34" charset="0"/>
              </a:rPr>
              <a:t>binds to and activates phosphorylase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kinase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AMP accumulates in vigorously contracting muscle</a:t>
            </a:r>
          </a:p>
          <a:p>
            <a:pPr lvl="1"/>
            <a:r>
              <a:rPr lang="en-US" sz="2400" dirty="0">
                <a:latin typeface="Arial" panose="020B0604020202020204" pitchFamily="34" charset="0"/>
                <a:cs typeface="Arial" panose="020B0604020202020204" pitchFamily="34" charset="0"/>
              </a:rPr>
              <a:t>binds to and activates phosphorylase to speed up glucose 1-phosphate release from glycogen</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ATP</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blocks the allosteric site, inactivating phosphorylase</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37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10;">
            <a:extLst>
              <a:ext uri="{FF2B5EF4-FFF2-40B4-BE49-F238E27FC236}">
                <a16:creationId xmlns:a16="http://schemas.microsoft.com/office/drawing/2014/main" id="{118B4E8E-3091-0742-A5DF-30BEC11013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7BC0F4E-A2B6-4DB5-9490-2E511250DDB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9E3A-9CE1-4C0A-B5FF-F6DB924735F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Phosphoprotein Phosphatase 1 (PP1)</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752601"/>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phosphoprotein phosphatase 1 (PP1) </a:t>
            </a:r>
            <a:r>
              <a:rPr lang="en-US" sz="2400" dirty="0">
                <a:latin typeface="Arial" panose="020B0604020202020204" pitchFamily="34" charset="0"/>
                <a:cs typeface="Arial" panose="020B0604020202020204" pitchFamily="34" charset="0"/>
              </a:rPr>
              <a:t>= removes phosphoryl groups from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converting it to the less active form, phosphorylase </a:t>
            </a:r>
            <a:r>
              <a:rPr lang="en-US" sz="2400" i="1" dirty="0">
                <a:latin typeface="Arial" panose="020B0604020202020204" pitchFamily="34" charset="0"/>
                <a:cs typeface="Arial" panose="020B0604020202020204" pitchFamily="34" charset="0"/>
              </a:rPr>
              <a:t>b </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6" name="Picture 5" descr="A blue rectangle is divided into two halves and labeled phosphorylase italicized b end italics light red highlighted (less active). The left half has a half circle at the bottom, and the right half has a half circle at the top. The left side has S e r superscript 14 at the top center with a bond extending up above it to C H 2 further bonded to O H. The right half has S e r superscript 14 at the bottom center with a bond extending down below it to C H 2 further bonded to O H. A curved arrow extending right is labeled phosphorylase italicized b end italics. A green circle around a green triangle is above the start of the arrow and a dashed arrow points to it from text reading, glucagon (liver). A second green circle around a green triangle is at the right end of the arrow and a dashed arrow points from it to text reading, epinephrine, up arrow symbol [C a 2 plus], up arrow symbol [A M P] (muscle). A curved arrow meets it from below to show that 2 A T P are added and 2 A D P leave. This yields a similar blue structure with its top side moved to the left of the bottom side, meaning that the left and right sides are parallel diagonal lines that run from upper left to lower right. There are short lines radiating from all sides of the structure, which is labeled phosphorylase italicized a end italics red highlighted (active). The left half still has a half circle at the bottom and the right half still has a half circle at the top. The left side has S e r superscript 14 above the top left side with a bond extending down to C H 2 within the blue structure, where it is further bonded to O bonded to a green circle labeled P. The right side has S e r superscript 14 below the bottom right side with a bond extending up to C H 2 within the blue structure, where it is further bonded to O bonded to a green circle labeled P.">
            <a:extLst>
              <a:ext uri="{FF2B5EF4-FFF2-40B4-BE49-F238E27FC236}">
                <a16:creationId xmlns:a16="http://schemas.microsoft.com/office/drawing/2014/main" id="{21FC9CB4-D2BC-0C42-8B51-7F1EAD422F4D}"/>
              </a:ext>
            </a:extLst>
          </p:cNvPr>
          <p:cNvPicPr>
            <a:picLocks noChangeAspect="1"/>
          </p:cNvPicPr>
          <p:nvPr/>
        </p:nvPicPr>
        <p:blipFill>
          <a:blip r:embed="rId3"/>
          <a:stretch>
            <a:fillRect/>
          </a:stretch>
        </p:blipFill>
        <p:spPr>
          <a:xfrm>
            <a:off x="603676" y="3535680"/>
            <a:ext cx="7936645" cy="2895600"/>
          </a:xfrm>
          <a:prstGeom prst="rect">
            <a:avLst/>
          </a:prstGeom>
        </p:spPr>
      </p:pic>
    </p:spTree>
    <p:extLst>
      <p:ext uri="{BB962C8B-B14F-4D97-AF65-F5344CB8AC3E}">
        <p14:creationId xmlns:p14="http://schemas.microsoft.com/office/powerpoint/2010/main" val="1686623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2395-8CAF-41CE-BB96-1ED0F155A3E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Liver Glycogen Phosphorylase </a:t>
            </a: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is a Glucose Sensor</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668119"/>
            <a:ext cx="8534400" cy="84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glucose binds to an allosteric site on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making it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more susceptible to dephosphorylation by PP1 </a:t>
            </a:r>
          </a:p>
          <a:p>
            <a:endParaRPr lang="en-US" sz="2400" b="1" dirty="0">
              <a:latin typeface="Arial" panose="020B0604020202020204" pitchFamily="34" charset="0"/>
              <a:cs typeface="Arial" panose="020B0604020202020204" pitchFamily="34" charset="0"/>
            </a:endParaRPr>
          </a:p>
        </p:txBody>
      </p:sp>
      <p:pic>
        <p:nvPicPr>
          <p:cNvPr id="3" name="Picture 2" descr="A blue parallelogram is divided into two halves and labeled phosphorylase italicized a end italics light red highlighted (active active). There are short lines radiating from all sides of the structure. The left half has a half circle at the bottom, and the right half has a half circle at the top. These half circles are labeled allosteric site empty. The left side has a bond extending down from the upper left side to C H 2 further bonded to O bonded to a green circle labeled P. The right side has a bond extending up from the lower right side to C H 2 further bonded to O bonded to a green circle labeled P. An arrow pointing right is joined by an arrow showing the addition of 2 glucose. This yields a similar structure labeled phosphorylase italicized a end italics that now has its top and bottom sides lined up to form a rectangle. It still has narrow lines radiating from all sides. The half-circles are now colored red and labeled G l c. There is a bond from the top center of the left side to C H 2 bonded to O bonded to a green circle labeled P, forming a vertical line up from the rectangle. There is a bond from the bottom center of the right side to C H 2 bonded to O bonded to a green circle labeled P, forming a vertical line down from the rectangle. An arrow pointing right is labeled P P 1. A dashed arrow points down from insulin to a green circle containing a green triangle on the arrow. An arrow curves away to show the loss of 2 P subscript i. This yields a product labeled phosphorylase italicized b end italics red highlighted (less active). It is similar except that there are no short lines from radiating from all sides, the C H 2 bonded to the top center left is now bonded to O H, and the C H 2 bonded to the bottom center right is now bonded to O H.">
            <a:extLst>
              <a:ext uri="{FF2B5EF4-FFF2-40B4-BE49-F238E27FC236}">
                <a16:creationId xmlns:a16="http://schemas.microsoft.com/office/drawing/2014/main" id="{BB6FA2CE-59DD-7949-B09C-B9F816810CF1}"/>
              </a:ext>
            </a:extLst>
          </p:cNvPr>
          <p:cNvPicPr>
            <a:picLocks noChangeAspect="1"/>
          </p:cNvPicPr>
          <p:nvPr/>
        </p:nvPicPr>
        <p:blipFill>
          <a:blip r:embed="rId3"/>
          <a:stretch>
            <a:fillRect/>
          </a:stretch>
        </p:blipFill>
        <p:spPr>
          <a:xfrm>
            <a:off x="174624" y="2895600"/>
            <a:ext cx="8794748" cy="2294282"/>
          </a:xfrm>
          <a:prstGeom prst="rect">
            <a:avLst/>
          </a:prstGeom>
        </p:spPr>
      </p:pic>
    </p:spTree>
    <p:extLst>
      <p:ext uri="{BB962C8B-B14F-4D97-AF65-F5344CB8AC3E}">
        <p14:creationId xmlns:p14="http://schemas.microsoft.com/office/powerpoint/2010/main" val="954967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2EBE908F-A742-4685-B386-91170BF673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5497" y="418880"/>
            <a:ext cx="944962" cy="701101"/>
          </a:xfrm>
          <a:prstGeom prst="rect">
            <a:avLst/>
          </a:prstGeom>
        </p:spPr>
      </p:pic>
      <p:sp>
        <p:nvSpPr>
          <p:cNvPr id="2" name="Title 1">
            <a:extLst>
              <a:ext uri="{FF2B5EF4-FFF2-40B4-BE49-F238E27FC236}">
                <a16:creationId xmlns:a16="http://schemas.microsoft.com/office/drawing/2014/main" id="{7F03CAA7-8D9D-41C8-88E2-2633252E92C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(4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366026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CA1C-2584-4FB0-AE80-8778D21E68FF}"/>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Glycogen Synthase Also Is Subject to Multiple Levels of Regulation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073" y="1600200"/>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synthase has two forms: </a:t>
            </a:r>
          </a:p>
          <a:p>
            <a:pPr lvl="1"/>
            <a:r>
              <a:rPr lang="en-US" sz="2400" b="1" dirty="0">
                <a:latin typeface="Arial" panose="020B0604020202020204" pitchFamily="34" charset="0"/>
                <a:cs typeface="Arial" panose="020B0604020202020204" pitchFamily="34" charset="0"/>
              </a:rPr>
              <a:t>glycogen synthase </a:t>
            </a:r>
            <a:r>
              <a:rPr lang="en-US" sz="2400" b="1" i="1"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unphosphorylated and catalytically active</a:t>
            </a:r>
          </a:p>
          <a:p>
            <a:pPr lvl="1"/>
            <a:r>
              <a:rPr lang="en-US" sz="2400" b="1" dirty="0">
                <a:latin typeface="Arial" panose="020B0604020202020204" pitchFamily="34" charset="0"/>
                <a:cs typeface="Arial" panose="020B0604020202020204" pitchFamily="34" charset="0"/>
              </a:rPr>
              <a:t>glycogen synthase </a:t>
            </a:r>
            <a:r>
              <a:rPr lang="en-US" sz="2400" b="1"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 phosphorylated and inactive unless glucose 6-phosphate is present</a:t>
            </a:r>
          </a:p>
          <a:p>
            <a:pPr marL="533400" lvl="1"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 synthase kinase 3 (GSK3) </a:t>
            </a:r>
            <a:r>
              <a:rPr lang="en-US" sz="2400" dirty="0">
                <a:latin typeface="Arial" panose="020B0604020202020204" pitchFamily="34" charset="0"/>
                <a:cs typeface="Arial" panose="020B0604020202020204" pitchFamily="34" charset="0"/>
              </a:rPr>
              <a:t>= catalyzes the phosphorylation of glycogen synthase </a:t>
            </a:r>
            <a:r>
              <a:rPr lang="en-US" sz="2400" i="1" dirty="0">
                <a:latin typeface="Arial" panose="020B0604020202020204" pitchFamily="34" charset="0"/>
                <a:cs typeface="Arial" panose="020B0604020202020204" pitchFamily="34" charset="0"/>
              </a:rPr>
              <a:t>a</a:t>
            </a:r>
            <a:endParaRPr lang="en-US" sz="2400" b="1"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7448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AA4B-55A6-43E3-A561-3A294D0F023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Effects of GSK3 on Glycogen Synthase Activity</a:t>
            </a:r>
            <a:endParaRPr lang="en-AU" dirty="0"/>
          </a:p>
        </p:txBody>
      </p:sp>
      <p:sp>
        <p:nvSpPr>
          <p:cNvPr id="7" name="Google Shape;390;g847cf01710_0_68">
            <a:extLst>
              <a:ext uri="{FF2B5EF4-FFF2-40B4-BE49-F238E27FC236}">
                <a16:creationId xmlns:a16="http://schemas.microsoft.com/office/drawing/2014/main" id="{01ECCF10-D94F-684D-B893-3EE33BA31D0C}"/>
              </a:ext>
            </a:extLst>
          </p:cNvPr>
          <p:cNvSpPr txBox="1">
            <a:spLocks noChangeArrowheads="1"/>
          </p:cNvSpPr>
          <p:nvPr/>
        </p:nvSpPr>
        <p:spPr bwMode="auto">
          <a:xfrm>
            <a:off x="304798" y="1477962"/>
            <a:ext cx="2971802"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insulin inactivates GSK3 and activates PP1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glucose 6-phosphate acts allosterically to make glycogen synthase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a better substrate for PP1</a:t>
            </a:r>
            <a:endParaRPr lang="en-US" sz="2400" b="1" dirty="0">
              <a:latin typeface="Arial" panose="020B0604020202020204" pitchFamily="34" charset="0"/>
              <a:cs typeface="Arial" panose="020B0604020202020204" pitchFamily="34" charset="0"/>
            </a:endParaRPr>
          </a:p>
        </p:txBody>
      </p:sp>
      <p:pic>
        <p:nvPicPr>
          <p:cNvPr id="4" name="Picture 3" descr="A purple oval labeled glycogen synthase italicized a end italics active is shown at the nine o’clock position of a circle with glycogen synthase italicized b end italics inactive at the three o’clock position. A curved arrow across the top of the circle points from glycogen synthase italicized a end italics to glycogen synthase italicized b end italics and a second curved arrow across the bottom of the circle points from glycogen synthase italicized b end italics to glycogen synthase italicized a end italics. Glycogen synthase italicized a end italics has three bonds to O H at its upper left side and these are labeled, serines near carboxyl terminus. Near the beginning of the curved upward arrow, a smaller curved arrow shows that A T P comes in, then meets the larger curved arrow beneath a yellow oval labeled C K Roman numeral 2, then shows that A D P leaves. At the 12 o’clock position, a yellow rectangle labeled G S K 3 is beneath the top of the curved arrow. A curved arrow above it shows that 3 A T P comes in from the left and 3 A D P leaves to the right. A light yellow box labeled insulin above has a dashed arrow pointing down to a red circle containing a red X directly above G S K 3 in the center of the arrow between A T P and A D P. Glycogen synthase italicized G end italics has three red circles labeled P bonded to its upper right side and these are labeled, phosphoserines near carboxyl terminus. At the 6 o’clock position of the curved circle pointing back to glycogen synthase italicized a end italics, there is a light green circle labeled P P 1 just above the arrow. Clockwise from just to its right, four arrows point to the large bottom curved arrow as follows: A yellow box labeled glucose has a dashed arrow pointing to a green circle containing a green triangle; a yellow box labeled glucose 6-phosphate has a dashed arrow pointing to a green circle containing a green triangle; a yellow box labeled insulin has a dashed arrow pointing to a green circle containing a green triangle; and a yellow box labeled glucagon, epinephrine has a dashed arrow pointing to a red circle labeled with a red X. An arrow curves away to show the loss of 3 P subscript i before the arrow reaches glycogen synthase italicized a end italics again.">
            <a:extLst>
              <a:ext uri="{FF2B5EF4-FFF2-40B4-BE49-F238E27FC236}">
                <a16:creationId xmlns:a16="http://schemas.microsoft.com/office/drawing/2014/main" id="{08420010-E7FA-FD4F-BA0B-0BCE40BEE3A3}"/>
              </a:ext>
            </a:extLst>
          </p:cNvPr>
          <p:cNvPicPr>
            <a:picLocks noChangeAspect="1"/>
          </p:cNvPicPr>
          <p:nvPr/>
        </p:nvPicPr>
        <p:blipFill>
          <a:blip r:embed="rId3"/>
          <a:stretch>
            <a:fillRect/>
          </a:stretch>
        </p:blipFill>
        <p:spPr>
          <a:xfrm>
            <a:off x="3581400" y="1579260"/>
            <a:ext cx="5313597" cy="4948540"/>
          </a:xfrm>
          <a:prstGeom prst="rect">
            <a:avLst/>
          </a:prstGeom>
        </p:spPr>
      </p:pic>
    </p:spTree>
    <p:extLst>
      <p:ext uri="{BB962C8B-B14F-4D97-AF65-F5344CB8AC3E}">
        <p14:creationId xmlns:p14="http://schemas.microsoft.com/office/powerpoint/2010/main" val="1599822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D69C-D086-4CC0-B113-D35FE8E255A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Action of GSK3 is Hierarchical</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477963"/>
            <a:ext cx="85344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GSK3 cannot phosphorylate glycogen synthase until </a:t>
            </a:r>
            <a:r>
              <a:rPr lang="en-US" sz="2400" b="1" dirty="0">
                <a:latin typeface="Arial" panose="020B0604020202020204" pitchFamily="34" charset="0"/>
                <a:cs typeface="Arial" panose="020B0604020202020204" pitchFamily="34" charset="0"/>
              </a:rPr>
              <a:t>casein kinase II (CKII)</a:t>
            </a:r>
            <a:r>
              <a:rPr lang="en-US" sz="2400" dirty="0">
                <a:latin typeface="Arial" panose="020B0604020202020204" pitchFamily="34" charset="0"/>
                <a:cs typeface="Arial" panose="020B0604020202020204" pitchFamily="34" charset="0"/>
              </a:rPr>
              <a:t> has phosphorylated the glycogen synthase on a nearby residue (a </a:t>
            </a:r>
            <a:r>
              <a:rPr lang="en-US" sz="2400" b="1" dirty="0">
                <a:latin typeface="Arial" panose="020B0604020202020204" pitchFamily="34" charset="0"/>
                <a:cs typeface="Arial" panose="020B0604020202020204" pitchFamily="34" charset="0"/>
              </a:rPr>
              <a:t>priming </a:t>
            </a:r>
            <a:r>
              <a:rPr lang="en-US" sz="2400" dirty="0">
                <a:latin typeface="Arial" panose="020B0604020202020204" pitchFamily="34" charset="0"/>
                <a:cs typeface="Arial" panose="020B0604020202020204" pitchFamily="34" charset="0"/>
              </a:rPr>
              <a:t>event) </a:t>
            </a:r>
          </a:p>
          <a:p>
            <a:endParaRPr lang="en-US" sz="2400" b="1" dirty="0">
              <a:latin typeface="Arial" panose="020B0604020202020204" pitchFamily="34" charset="0"/>
              <a:cs typeface="Arial" panose="020B0604020202020204" pitchFamily="34" charset="0"/>
            </a:endParaRPr>
          </a:p>
        </p:txBody>
      </p:sp>
      <p:pic>
        <p:nvPicPr>
          <p:cNvPr id="4" name="Picture 3" descr="Part a shows a bar labeled glycogen synthase that has the following structure: three dashes, A, highlighted S bonded to O H above, V, P, P, highlighted S bonded to O H above with negative 8 written below, P, S, L, highlighted S bonded to highlighted phosphate above and with negative 4 written below, R, H, S, highlighted S bonded to O H above and with 0 written below, P, H, Q, highlighted S bonded to O H above and with plus 4 written below, E, D, E, E, three dashes. Lines pointing to negative 8, negative 4, and 0 read, S e r residues phosphorylated in glycogen synthase. A yellow rectangular structure labeled G S K is positioned over the right side of glycogen synthase and has two circular cutouts below and a horizontal piece extending to its lower right. The left-hand opening is between its narrow left side, which curves slightly right to end at the space between H and S at positions negative 2 and negative 3, and a narrow central piece, which ends above H at position positive 2. The left-hand cutout has short radiating lines on all sides, A T P in its center, and O H from highlighted S at position 0 extending up into it. The top of the cutout is labeled active site. The right-hand opening contains a highlighted phosphate group bonded to S at position plus 4. S is bonded to highlighted O bonded to highlighted P bonded to highlighted O minus to the left and above and double bonded to O to the right. Accompanying text reads, priming site phosphorylated by casein kinase Roman numeral 2. Around the top of the right hand side, there are three circles labeled as follows: A r g superscript 96 at the upper left, A r g superscript 180 at the center, and L y s superscript 205 at the upper right. An arrow points left from G S K 3. A dashed outline of G S K 3 is shown to its left with an arrow pointing further left. This dashed outline has its left side contacting glycogen synthase above S at position negative 6 and its middle piece above R and H at positions negative 3 to negative 2. Part b shows G S K 3 with the horizontal piece that had extended to the right now folded underneath to run horizontally toward the left. It has N H 3 plus at its left side, then three dashes, then R, P above 0, R, T, T, highlighted S bonded to highlighted phosphate above in the right-hand cutout above position plus 4, F, then a curve up the right side with A, E, S, C, then three dashes.">
            <a:extLst>
              <a:ext uri="{FF2B5EF4-FFF2-40B4-BE49-F238E27FC236}">
                <a16:creationId xmlns:a16="http://schemas.microsoft.com/office/drawing/2014/main" id="{3F85101C-354E-284C-B3DA-9D4211684887}"/>
              </a:ext>
            </a:extLst>
          </p:cNvPr>
          <p:cNvPicPr>
            <a:picLocks noChangeAspect="1"/>
          </p:cNvPicPr>
          <p:nvPr/>
        </p:nvPicPr>
        <p:blipFill>
          <a:blip r:embed="rId3"/>
          <a:stretch>
            <a:fillRect/>
          </a:stretch>
        </p:blipFill>
        <p:spPr>
          <a:xfrm>
            <a:off x="304798" y="3200400"/>
            <a:ext cx="8544193" cy="3048000"/>
          </a:xfrm>
          <a:prstGeom prst="rect">
            <a:avLst/>
          </a:prstGeom>
        </p:spPr>
      </p:pic>
    </p:spTree>
    <p:extLst>
      <p:ext uri="{BB962C8B-B14F-4D97-AF65-F5344CB8AC3E}">
        <p14:creationId xmlns:p14="http://schemas.microsoft.com/office/powerpoint/2010/main" val="214855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B3A83F65-5295-4BBA-B9FA-3B1412F711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0737" y="408720"/>
            <a:ext cx="944962" cy="701101"/>
          </a:xfrm>
          <a:prstGeom prst="rect">
            <a:avLst/>
          </a:prstGeom>
        </p:spPr>
      </p:pic>
      <p:sp>
        <p:nvSpPr>
          <p:cNvPr id="2" name="Title 1">
            <a:extLst>
              <a:ext uri="{FF2B5EF4-FFF2-40B4-BE49-F238E27FC236}">
                <a16:creationId xmlns:a16="http://schemas.microsoft.com/office/drawing/2014/main" id="{C04792BC-75C8-4B82-A1C7-1390DF5F75AF}"/>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(5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3845702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6CDD-76D7-4EFA-AC26-790FE6B717C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Glycogen-Targeting Proteins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295401"/>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glycogen-targeting protein </a:t>
            </a:r>
            <a:r>
              <a:rPr lang="en-US" sz="2400" dirty="0">
                <a:latin typeface="Arial" panose="020B0604020202020204" pitchFamily="34" charset="0"/>
                <a:cs typeface="Arial" panose="020B0604020202020204" pitchFamily="34" charset="0"/>
              </a:rPr>
              <a:t>= regulatory subunit of PP1 that serves as a scaffold, binding glycogen, phosphorylase kinase, glycogen phosphorylase, and glycogen synthase </a:t>
            </a:r>
          </a:p>
          <a:p>
            <a:pPr marL="50800" indent="0">
              <a:buNone/>
            </a:pPr>
            <a:endParaRPr lang="en-US" sz="2400" dirty="0">
              <a:latin typeface="Arial" panose="020B0604020202020204" pitchFamily="34" charset="0"/>
              <a:cs typeface="Arial" panose="020B0604020202020204" pitchFamily="34" charset="0"/>
            </a:endParaRPr>
          </a:p>
        </p:txBody>
      </p:sp>
      <p:pic>
        <p:nvPicPr>
          <p:cNvPr id="3" name="Picture 2" descr="Within a glycogen granule, a structure has a light blue oval labeled glycogen phosphorylase bonded to a circle labeled P below with a green circle labeled P P 1 to its upper right above a tilted blue oval to its lower right labeled phosphorylase kinase that runs slightly behind the lower right end of glycogen phosphorylase before extending down slightly to the lower right with a circle labeled P connected below. To the right of the bottom of P P 1 and the top of phosphorylase kinase, horizontally aligned with glycogen phosphorylase, there is a purple oval labeled glycogen synthase bonded to a circle labeled P below. Behind this structure, a slightly bent horizontal structure labeled G subscript M runs from just after the start of glycogen phosphorylase to just before the end of glycogen synthase. An arrow numbered 1 and insulin-sensitive kinase points to a similar structure to the right. Insulin has a dashed arrow pointing down to a green circle containing a green triangle just above the arrow showing step 1. This yields a similar structure to the starting structure except that glycogen phosphorylase, phosphorylase kinase, and glycogen synthase are no longer bonded to circles labeled P. P P 1 is surrounded by radiating lines and G subscript M is bonded to a circle labeled P above and to the right of P P 1. Text below reads, upward arrow symbol glycogen synthesis; downward arrow symbol glycogen breakdown. An arrow pointing right is labeled 2 and P K A. Epinephrine has a dashed arrow pointing down to a green circle containing a green triangle above this arrow. A small arrow points to a crescent with radiating lines all around labeled inhibitor 1 from which an arrow points to a similar shape with no radiating lines and a circle labeled P bound to its lower right side. A dashed arrow labeled phosphorylated inhibitor 1 binds and inactivates P P 1 points from this crescent to a similar crescent that fits against the right side of P P 1. The arrow labeled 2 also has a branch that splits in two. The top half points to the green sphere labeled P P 1 bound to the crescent bonded to a circle labeled P. The bottom half points to a structure with a light blue oval labeled glycogen phosphorylase with an open space to its upper right where P P 1 had been and a blue oval representing phosphorylase kinase to its right. A purple oval labeled glycogen synthase is to the right of these, aligned horizontally with glycogen phosphorylase. The large bent purple horizontal piece is still present behind these, but now is bonded to circles labeled P on either side of the cavity that had contained the green circle labeled P P 1. Text below reads, downward arrow symbol glycogen synthesis; upward arrow symbol glycogen breakdown.">
            <a:extLst>
              <a:ext uri="{FF2B5EF4-FFF2-40B4-BE49-F238E27FC236}">
                <a16:creationId xmlns:a16="http://schemas.microsoft.com/office/drawing/2014/main" id="{8EBA0B4E-4A65-0A4B-B90C-E225AC122E89}"/>
              </a:ext>
            </a:extLst>
          </p:cNvPr>
          <p:cNvPicPr>
            <a:picLocks noChangeAspect="1"/>
          </p:cNvPicPr>
          <p:nvPr/>
        </p:nvPicPr>
        <p:blipFill>
          <a:blip r:embed="rId3"/>
          <a:stretch>
            <a:fillRect/>
          </a:stretch>
        </p:blipFill>
        <p:spPr>
          <a:xfrm>
            <a:off x="586230" y="3463537"/>
            <a:ext cx="7971536" cy="2832294"/>
          </a:xfrm>
          <a:prstGeom prst="rect">
            <a:avLst/>
          </a:prstGeom>
        </p:spPr>
      </p:pic>
    </p:spTree>
    <p:extLst>
      <p:ext uri="{BB962C8B-B14F-4D97-AF65-F5344CB8AC3E}">
        <p14:creationId xmlns:p14="http://schemas.microsoft.com/office/powerpoint/2010/main" val="378034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4217-4F9C-4EB2-B150-E5BC74564770}"/>
              </a:ext>
            </a:extLst>
          </p:cNvPr>
          <p:cNvSpPr>
            <a:spLocks noGrp="1"/>
          </p:cNvSpPr>
          <p:nvPr>
            <p:ph type="title"/>
          </p:nvPr>
        </p:nvSpPr>
        <p:spPr>
          <a:xfrm>
            <a:off x="0" y="152400"/>
            <a:ext cx="9144000" cy="1447800"/>
          </a:xfrm>
        </p:spPr>
        <p:txBody>
          <a:bodyPr/>
          <a:lstStyle/>
          <a:p>
            <a:r>
              <a:rPr lang="en-US" altLang="en-US" sz="3400" dirty="0">
                <a:solidFill>
                  <a:srgbClr val="4E4CB4"/>
                </a:solidFill>
                <a:latin typeface="Arial" panose="020B0604020202020204" pitchFamily="34" charset="0"/>
                <a:cs typeface="Arial" panose="020B0604020202020204" pitchFamily="34" charset="0"/>
              </a:rPr>
              <a:t>Allosteric and Hormonal Signals Coordinate Carbohydrate Metabolism Globally</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2336" y="2270125"/>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the liver:</a:t>
            </a:r>
          </a:p>
          <a:p>
            <a:pPr lvl="1"/>
            <a:r>
              <a:rPr lang="en-US" sz="2400" dirty="0">
                <a:latin typeface="Arial" panose="020B0604020202020204" pitchFamily="34" charset="0"/>
                <a:cs typeface="Arial" panose="020B0604020202020204" pitchFamily="34" charset="0"/>
              </a:rPr>
              <a:t>insulin activates glycogen synthase by inactivating GSK3 and activating PP1 </a:t>
            </a:r>
          </a:p>
          <a:p>
            <a:pPr lvl="1"/>
            <a:r>
              <a:rPr lang="en-US" sz="2400" dirty="0">
                <a:latin typeface="Arial" panose="020B0604020202020204" pitchFamily="34" charset="0"/>
                <a:cs typeface="Arial" panose="020B0604020202020204" pitchFamily="34" charset="0"/>
              </a:rPr>
              <a:t>glucagon stimulates glycogen breakdown and gluconeogenesis while blocking glycolysis</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muscle, epinephrine provides ATP by stimulating glycogen breakdown and glycolysis</a:t>
            </a:r>
          </a:p>
        </p:txBody>
      </p:sp>
    </p:spTree>
    <p:extLst>
      <p:ext uri="{BB962C8B-B14F-4D97-AF65-F5344CB8AC3E}">
        <p14:creationId xmlns:p14="http://schemas.microsoft.com/office/powerpoint/2010/main" val="275082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F0EF-3BA4-43EB-9D6F-E615345C8238}"/>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Regulation of Carbohydrate Metabolism in the Liver</a:t>
            </a:r>
            <a:endParaRPr lang="en-AU" dirty="0"/>
          </a:p>
        </p:txBody>
      </p:sp>
      <p:pic>
        <p:nvPicPr>
          <p:cNvPr id="4" name="Picture 3" descr="The top of the figure begins with high blood glucose, from which a red arrow extends downward to the left and right. The left-hand arrow points to upward arrow insulin, from which three red arrows point down. The first short red arrow from upward arrow insulin points to upward arrow insulin-sensitive protein kinase, from which a red arrow points to upward arrow P P 1, from which three more red arrows point downward. The left-hand red arrow points down to downward arrow phosphorylase kinase, from which a second red arrow points to downward arrow glycogen phosphorylase. The middle red arrow from upward arrow P P 1 also points to downward arrow glycogen phosphorylase, from which another red arrow points to a red box labeled downward arrow glycogen breakdown. The right-hand red arrow from upward arrow P P 1 points to upward arrow glycogen synthase, which is also in the pathway from the middle arrow from upward arrow insulin. The middle arrow from upward arrow insulin has a short red arrow to upward arrow P K B, which has a red arrow to downward arrow G S K - 3, from which another red arrow points to upward arrow glycogen synthase. A red arrow points from upward arrow glycogen synthase to a red box labeled upward arrow glycogen synthesis. The right-hand arrow from upward arrow insulin points to synthesis of hexokinase Roman numeral 2, P F K - 1, pyruvate kinase, from which a red arrow points to a red box labeled upward arrow glycolysis. The right-hand arrow from high blood glucose at the very top runs through G L U T 2 to point to upward arrow [glucose] subscript inside, from which a red arrow points down and splits into a left-hand piece that ends at the red box labeled upward arrow glycogen synthesis and a right-hand piece that ends at the light red box labeled upward arrow glycolysis.">
            <a:extLst>
              <a:ext uri="{FF2B5EF4-FFF2-40B4-BE49-F238E27FC236}">
                <a16:creationId xmlns:a16="http://schemas.microsoft.com/office/drawing/2014/main" id="{066249AC-E832-284D-967C-EE1A9DAAD2DF}"/>
              </a:ext>
            </a:extLst>
          </p:cNvPr>
          <p:cNvPicPr>
            <a:picLocks noChangeAspect="1"/>
          </p:cNvPicPr>
          <p:nvPr/>
        </p:nvPicPr>
        <p:blipFill>
          <a:blip r:embed="rId3"/>
          <a:stretch>
            <a:fillRect/>
          </a:stretch>
        </p:blipFill>
        <p:spPr>
          <a:xfrm>
            <a:off x="384881" y="1600200"/>
            <a:ext cx="4030838" cy="4423895"/>
          </a:xfrm>
          <a:prstGeom prst="rect">
            <a:avLst/>
          </a:prstGeom>
        </p:spPr>
      </p:pic>
      <p:pic>
        <p:nvPicPr>
          <p:cNvPr id="7" name="Picture 6" descr="low blood glucose has a blue arrow pointing to upward arrow glucagon, which has a blue arrow to upward arrow [c A M P], which has a blue arrow pointing to upward arrow P K A, from which there are four blue arrows. The left-hand blue arrow points to upward arrow phosphorylase kinase, from which a blue arrow points to upward arrow glycogen phosphorylase, from which a short blue arrow points to a blue box labeled upward arrow glycogen breakdown beneath the red box labeled downward arrow glycogen breakdown. The second blue arrow from upward arrow P K A points to downward arrow glycogen synthase, from which a short blue arrow points to a blue box labeled downward arrow glycogen synthesis beneath the red box labeled upward arrow glycogen synthesis. The third blue arrow from upward arrow P K A is short and points to upward arrow F B Pase - 2, downward arrow P F K - 2, from which a blue arrow points up, jags to the right, then continues up to downward arrow [F 26 B P], from which a short blue arrow points up to downward arrow P F K - 1, from which a short blue arrow points to a blue box labeled downward arrow glycolysis beneath the red box labeled upward arrow glycolysis. The fourth blue arrow from upward arrow P K A points to downward arrow pyruvate kinase L, from which a long blue arrow points to a blue box labeled downward arrow glycolysis beneath the red box labeled upward arrow glycolysis.">
            <a:extLst>
              <a:ext uri="{FF2B5EF4-FFF2-40B4-BE49-F238E27FC236}">
                <a16:creationId xmlns:a16="http://schemas.microsoft.com/office/drawing/2014/main" id="{1B29BFED-7A93-3C4B-8AE6-859283F7E139}"/>
              </a:ext>
            </a:extLst>
          </p:cNvPr>
          <p:cNvPicPr>
            <a:picLocks noChangeAspect="1"/>
          </p:cNvPicPr>
          <p:nvPr/>
        </p:nvPicPr>
        <p:blipFill>
          <a:blip r:embed="rId4"/>
          <a:stretch>
            <a:fillRect/>
          </a:stretch>
        </p:blipFill>
        <p:spPr>
          <a:xfrm>
            <a:off x="5029200" y="1600199"/>
            <a:ext cx="3174943" cy="4423895"/>
          </a:xfrm>
          <a:prstGeom prst="rect">
            <a:avLst/>
          </a:prstGeom>
        </p:spPr>
      </p:pic>
    </p:spTree>
    <p:extLst>
      <p:ext uri="{BB962C8B-B14F-4D97-AF65-F5344CB8AC3E}">
        <p14:creationId xmlns:p14="http://schemas.microsoft.com/office/powerpoint/2010/main" val="306875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4&#10;">
            <a:extLst>
              <a:ext uri="{FF2B5EF4-FFF2-40B4-BE49-F238E27FC236}">
                <a16:creationId xmlns:a16="http://schemas.microsoft.com/office/drawing/2014/main" id="{8AA9A9A0-5A2D-4CF5-A684-408C443F6458}"/>
              </a:ext>
            </a:extLst>
          </p:cNvPr>
          <p:cNvPicPr>
            <a:picLocks noChangeAspect="1"/>
          </p:cNvPicPr>
          <p:nvPr/>
        </p:nvPicPr>
        <p:blipFill>
          <a:blip r:embed="rId3"/>
          <a:stretch>
            <a:fillRect/>
          </a:stretch>
        </p:blipFill>
        <p:spPr>
          <a:xfrm>
            <a:off x="1815977" y="403640"/>
            <a:ext cx="944962" cy="701101"/>
          </a:xfrm>
          <a:prstGeom prst="rect">
            <a:avLst/>
          </a:prstGeom>
        </p:spPr>
      </p:pic>
      <p:sp>
        <p:nvSpPr>
          <p:cNvPr id="2" name="Title 1">
            <a:extLst>
              <a:ext uri="{FF2B5EF4-FFF2-40B4-BE49-F238E27FC236}">
                <a16:creationId xmlns:a16="http://schemas.microsoft.com/office/drawing/2014/main" id="{4C2A27E7-48D3-4508-BA58-F56552F35D3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(1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2017964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28245218-8771-44F0-B897-64FE7116CA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10897" y="413800"/>
            <a:ext cx="944962" cy="701101"/>
          </a:xfrm>
          <a:prstGeom prst="rect">
            <a:avLst/>
          </a:prstGeom>
        </p:spPr>
      </p:pic>
      <p:sp>
        <p:nvSpPr>
          <p:cNvPr id="2" name="Title 1">
            <a:extLst>
              <a:ext uri="{FF2B5EF4-FFF2-40B4-BE49-F238E27FC236}">
                <a16:creationId xmlns:a16="http://schemas.microsoft.com/office/drawing/2014/main" id="{55FCB6A0-0646-49BC-BFE7-FAD7028EC0A6}"/>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(6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4003506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8D13-4CD2-48AD-AB1D-2C423D72B8A3}"/>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Difference in the Regulation of Carbohydrate Metabolism in Muscle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9444" y="1692447"/>
            <a:ext cx="3810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skeletal muscle:</a:t>
            </a:r>
          </a:p>
          <a:p>
            <a:pPr lvl="1"/>
            <a:r>
              <a:rPr lang="en-US" sz="2400" dirty="0">
                <a:latin typeface="Arial" panose="020B0604020202020204" pitchFamily="34" charset="0"/>
                <a:cs typeface="Arial" panose="020B0604020202020204" pitchFamily="34" charset="0"/>
              </a:rPr>
              <a:t>uses its stored glycogen only for its own needs</a:t>
            </a:r>
          </a:p>
          <a:p>
            <a:pPr lvl="1"/>
            <a:r>
              <a:rPr lang="en-US" sz="2400" dirty="0">
                <a:latin typeface="Arial" panose="020B0604020202020204" pitchFamily="34" charset="0"/>
                <a:cs typeface="Arial" panose="020B0604020202020204" pitchFamily="34" charset="0"/>
              </a:rPr>
              <a:t>undergoes very large changes in its demand for ATP </a:t>
            </a:r>
          </a:p>
          <a:p>
            <a:pPr lvl="1"/>
            <a:r>
              <a:rPr lang="en-US" sz="2400" dirty="0">
                <a:latin typeface="Arial" panose="020B0604020202020204" pitchFamily="34" charset="0"/>
                <a:cs typeface="Arial" panose="020B0604020202020204" pitchFamily="34" charset="0"/>
              </a:rPr>
              <a:t>lacks the enzymatic machinery for gluconeogenesis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pic>
        <p:nvPicPr>
          <p:cNvPr id="4" name="Picture 3" descr="Two vertical rectangles are shown with the left side labeled liver and the right side labeled muscle. Above the left side, the word glucagon has an arrow pointing downward. The word epinephrine above the center has an arrow pointing down to the liver side and a second arrow pointing down to the muscle side. In the liver side, glycogen is shown with an arrow down to glucose 6-phosphate. An arrow extends left out of the liver to a box labeled blood glucose. The same reaction is shown in the muscle side. Between them, the word glycogenolysis extends across both sides with an upward arrow on each side, one on the liver side and one in the muscle side. At the bottom of the liver side, the word pyruvate has an arrow pointing up to glucose 6-phosphate. To the right, the words glycolysis and gluconeogenesis are written in the center across both boxes. There is a downward arrow next to glycolysis and an upward arrow next to gluconeogenesis. At the bottom of the muscle side, an arrow points down from glucose 6-phosphate to pyruvate. To the left, there is an upward arrow next to glycolysis.">
            <a:extLst>
              <a:ext uri="{FF2B5EF4-FFF2-40B4-BE49-F238E27FC236}">
                <a16:creationId xmlns:a16="http://schemas.microsoft.com/office/drawing/2014/main" id="{CF74838E-BB57-1242-A787-1E487DA99174}"/>
              </a:ext>
            </a:extLst>
          </p:cNvPr>
          <p:cNvPicPr>
            <a:picLocks noChangeAspect="1"/>
          </p:cNvPicPr>
          <p:nvPr/>
        </p:nvPicPr>
        <p:blipFill>
          <a:blip r:embed="rId3"/>
          <a:stretch>
            <a:fillRect/>
          </a:stretch>
        </p:blipFill>
        <p:spPr>
          <a:xfrm>
            <a:off x="4191000" y="2438400"/>
            <a:ext cx="4662702" cy="2895599"/>
          </a:xfrm>
          <a:prstGeom prst="rect">
            <a:avLst/>
          </a:prstGeom>
        </p:spPr>
      </p:pic>
    </p:spTree>
    <p:extLst>
      <p:ext uri="{BB962C8B-B14F-4D97-AF65-F5344CB8AC3E}">
        <p14:creationId xmlns:p14="http://schemas.microsoft.com/office/powerpoint/2010/main" val="598436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64829825-54ED-402B-8458-BDC9C14436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0737" y="408720"/>
            <a:ext cx="944962" cy="701101"/>
          </a:xfrm>
          <a:prstGeom prst="rect">
            <a:avLst/>
          </a:prstGeom>
        </p:spPr>
      </p:pic>
      <p:sp>
        <p:nvSpPr>
          <p:cNvPr id="2" name="Title 1">
            <a:extLst>
              <a:ext uri="{FF2B5EF4-FFF2-40B4-BE49-F238E27FC236}">
                <a16:creationId xmlns:a16="http://schemas.microsoft.com/office/drawing/2014/main" id="{BA2DDAAD-4549-4021-A3D1-BB574C837C8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(7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998404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6BF9-7018-4B1D-8AE3-D332EF0E7B1B}"/>
              </a:ext>
            </a:extLst>
          </p:cNvPr>
          <p:cNvSpPr>
            <a:spLocks noGrp="1"/>
          </p:cNvSpPr>
          <p:nvPr>
            <p:ph type="title"/>
          </p:nvPr>
        </p:nvSpPr>
        <p:spPr>
          <a:xfrm>
            <a:off x="0" y="152400"/>
            <a:ext cx="9144000" cy="1447800"/>
          </a:xfrm>
        </p:spPr>
        <p:txBody>
          <a:bodyPr/>
          <a:lstStyle/>
          <a:p>
            <a:r>
              <a:rPr lang="en-US" altLang="en-US" sz="3400" dirty="0">
                <a:solidFill>
                  <a:srgbClr val="4E4CB4"/>
                </a:solidFill>
                <a:latin typeface="Arial" panose="020B0604020202020204" pitchFamily="34" charset="0"/>
                <a:cs typeface="Arial" panose="020B0604020202020204" pitchFamily="34" charset="0"/>
              </a:rPr>
              <a:t>Carbohydrate and Lipid Metabolism Are Integrated by Hormonal and Allosteric Mechanisms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2336" y="2270125"/>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metabolism of fats and fatty acids is very closely tied to that of carbohydrates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regulatory controls adjust metabolite flow through various metabolic pathways without causing major changes in the concentrations of intermediates shared with other pathways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98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979E-1ECB-459F-A837-903BA63BE37E}"/>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15.1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The Structure and Function of Glycogen</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70;p2" descr="Icon P 1&#10;">
            <a:extLst>
              <a:ext uri="{FF2B5EF4-FFF2-40B4-BE49-F238E27FC236}">
                <a16:creationId xmlns:a16="http://schemas.microsoft.com/office/drawing/2014/main" id="{FE56BA28-34E5-449C-B640-F890113835E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0" y="32321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6715AA-BFB1-47CB-8139-BF5F60C99716}"/>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(2 of 2)</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provides vertebrate animals with a ready source of glucose to supply the brain and skeletal muscles with energy. </a:t>
            </a:r>
            <a:r>
              <a:rPr lang="en-US" sz="2400" dirty="0">
                <a:latin typeface="Arial" panose="020B0604020202020204" pitchFamily="34" charset="0"/>
                <a:cs typeface="Arial" panose="020B0604020202020204" pitchFamily="34" charset="0"/>
              </a:rPr>
              <a:t>Although animals store about 100 times more energy as fat than as glycogen, they cannot metabolize fat into glucose. The highly branched polymeric structure of glycogen granules allows cells in the liver and muscle to make large numbers of glucose and glucose phosphate monomers available quickly without raising the osmolarity of the cytosol by storing them in monomeric form. </a:t>
            </a:r>
          </a:p>
          <a:p>
            <a:pPr>
              <a:buNone/>
            </a:pPr>
            <a:endParaRPr lang="en-US" sz="2400" dirty="0"/>
          </a:p>
          <a:p>
            <a:pPr>
              <a:buNone/>
            </a:pP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341798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71E9-7F9F-431D-8FC4-A521A47D9313}"/>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Vertebrate Animals Require a Ready Fuel Source for Brain and Muscle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2383" y="1600200"/>
            <a:ext cx="853923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 a polymeric storage form of glucose in animals that is found primarily in muscle and liver</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glycogen breakdown in muscle delivers glucose needed for muscle contraction within seconds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glycogen stored in the liver provides a reservoir that maintains homeostasis of blood glucose</a:t>
            </a:r>
            <a:endParaRPr lang="en-US" sz="2400" i="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2550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9ACB-2863-4A2B-8C37-C79C78A3E61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Glycogen Granules Have Many Tiers of Branched Chains of </a:t>
            </a:r>
            <a:r>
              <a:rPr lang="en-US" altLang="en-US" sz="3200" dirty="0">
                <a:solidFill>
                  <a:srgbClr val="4E4CB4"/>
                </a:solidFill>
                <a:latin typeface="Arial" panose="020B0604020202020204" pitchFamily="34" charset="0"/>
                <a:cs typeface="Arial" panose="020B0604020202020204" pitchFamily="34" charset="0"/>
              </a:rPr>
              <a:t>D</a:t>
            </a:r>
            <a:r>
              <a:rPr lang="en-US" altLang="en-US" dirty="0">
                <a:solidFill>
                  <a:srgbClr val="4E4CB4"/>
                </a:solidFill>
                <a:latin typeface="Arial" panose="020B0604020202020204" pitchFamily="34" charset="0"/>
                <a:cs typeface="Arial" panose="020B0604020202020204" pitchFamily="34" charset="0"/>
              </a:rPr>
              <a:t>-Glucose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41691" y="1600201"/>
            <a:ext cx="84606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 cytosolic granules that vary in size, structure, and subcellular location </a:t>
            </a:r>
          </a:p>
          <a:p>
            <a:pPr lvl="1"/>
            <a:r>
              <a:rPr lang="en-US" sz="2400" dirty="0">
                <a:latin typeface="Arial" panose="020B0604020202020204" pitchFamily="34" charset="0"/>
                <a:cs typeface="Arial" panose="020B0604020202020204" pitchFamily="34" charset="0"/>
              </a:rPr>
              <a:t>appear as electron-dense particles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micrograph shows glycogen granules in a hepatocyte as many dark, rounded clusters filling most of the background space. Between them, four mitochondria are visible as a single circle on the left and a curved line of three circles from the top center to lower right that have many membranes inside.">
            <a:extLst>
              <a:ext uri="{FF2B5EF4-FFF2-40B4-BE49-F238E27FC236}">
                <a16:creationId xmlns:a16="http://schemas.microsoft.com/office/drawing/2014/main" id="{6F8F370D-3368-AA49-880B-B8B95A54CF2E}"/>
              </a:ext>
            </a:extLst>
          </p:cNvPr>
          <p:cNvPicPr>
            <a:picLocks noChangeAspect="1"/>
          </p:cNvPicPr>
          <p:nvPr/>
        </p:nvPicPr>
        <p:blipFill>
          <a:blip r:embed="rId3"/>
          <a:stretch>
            <a:fillRect/>
          </a:stretch>
        </p:blipFill>
        <p:spPr>
          <a:xfrm>
            <a:off x="2107651" y="3200400"/>
            <a:ext cx="4928696" cy="2978150"/>
          </a:xfrm>
          <a:prstGeom prst="rect">
            <a:avLst/>
          </a:prstGeom>
        </p:spPr>
      </p:pic>
    </p:spTree>
    <p:extLst>
      <p:ext uri="{BB962C8B-B14F-4D97-AF65-F5344CB8AC3E}">
        <p14:creationId xmlns:p14="http://schemas.microsoft.com/office/powerpoint/2010/main" val="1282547714"/>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59123</TotalTime>
  <Words>2790</Words>
  <Application>Microsoft Office PowerPoint</Application>
  <PresentationFormat>On-screen Show (4:3)</PresentationFormat>
  <Paragraphs>270</Paragraphs>
  <Slides>53</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ＭＳ Ｐゴシック</vt:lpstr>
      <vt:lpstr>ＭＳ Ｐゴシック</vt:lpstr>
      <vt:lpstr>Arial</vt:lpstr>
      <vt:lpstr>Arial Unicode MS</vt:lpstr>
      <vt:lpstr>Calibri</vt:lpstr>
      <vt:lpstr>Cambria Math</vt:lpstr>
      <vt:lpstr>Times</vt:lpstr>
      <vt:lpstr>Times New Roman</vt:lpstr>
      <vt:lpstr>Blank</vt:lpstr>
      <vt:lpstr>15 The Metabolism of Glycogen in Animals</vt:lpstr>
      <vt:lpstr>Principle 1 (1 of 2)</vt:lpstr>
      <vt:lpstr>Principle 2 (1 of 3)</vt:lpstr>
      <vt:lpstr>Principle 3 (1 of 4)</vt:lpstr>
      <vt:lpstr>Principle 4 (1 of 7)</vt:lpstr>
      <vt:lpstr>15.1    The Structure and Function of Glycogen</vt:lpstr>
      <vt:lpstr>Principle 1 (2 of 2)</vt:lpstr>
      <vt:lpstr>Vertebrate Animals Require a Ready Fuel Source for Brain and Muscle</vt:lpstr>
      <vt:lpstr>Glycogen Granules Have Many Tiers of Branched Chains of D-Glucose</vt:lpstr>
      <vt:lpstr>β-Granules Cluster to Form α-Granules in the Liver</vt:lpstr>
      <vt:lpstr>Structure of a Glycogen β-Granule</vt:lpstr>
      <vt:lpstr>15.2    Breakdown and Synthesis of Glycogen</vt:lpstr>
      <vt:lpstr>Glycogenolysis and Glycogenesis</vt:lpstr>
      <vt:lpstr>Principle 2 (2 of 3)</vt:lpstr>
      <vt:lpstr>Glycogen Breakdown Is Catalyzed by Glycogen Phosphorylase</vt:lpstr>
      <vt:lpstr>Debranching Enzyme</vt:lpstr>
      <vt:lpstr>Glucose 1-Phosphate Can Enter Glycolysis or, in Liver, Replenish Blood Glucose</vt:lpstr>
      <vt:lpstr>Principle 2 (3 of 3)</vt:lpstr>
      <vt:lpstr>Fates of Glucose 6-Phosphate</vt:lpstr>
      <vt:lpstr>Glycogen Storage Diseases</vt:lpstr>
      <vt:lpstr>The Sugar Nucleotide UDP-Glucose Donates Glucose for Glycogen Synthesis</vt:lpstr>
      <vt:lpstr>Principle 3 (2 of 4)</vt:lpstr>
      <vt:lpstr>Properties of Sugar Nucleotides</vt:lpstr>
      <vt:lpstr>Formation of a Sugar Nucleotide</vt:lpstr>
      <vt:lpstr>Glycogen Synthesis Begins With Glucose 6-Phosphate</vt:lpstr>
      <vt:lpstr>UDP-Glucose Pyrophosphorylase Catalyzes A Key Step of Glycogen Biosynthesis</vt:lpstr>
      <vt:lpstr>Principle 3 (3 of 4)</vt:lpstr>
      <vt:lpstr>UDP-Glucose Donates Glucose to a Nonreducing End of Glycogen</vt:lpstr>
      <vt:lpstr>Glycogen-Branching Enzyme</vt:lpstr>
      <vt:lpstr>Principle 3 (4 of 4)</vt:lpstr>
      <vt:lpstr>Glycogenin Primes the Initial Sugar Residues in Glycogen</vt:lpstr>
      <vt:lpstr>The Glycogenin Mechanism</vt:lpstr>
      <vt:lpstr>15.3    Coordinated Regulation of Glycogen Breakdown and Synthesis</vt:lpstr>
      <vt:lpstr>Principle 4 (2 of 7)</vt:lpstr>
      <vt:lpstr>Glycogen Phosphorylase Is Regulated by Hormone-Stimulated Phosphorylation and by Allosteric Effectors</vt:lpstr>
      <vt:lpstr>Regulation of Muscle Glycogen Phosphorylase by Covalent Modification</vt:lpstr>
      <vt:lpstr>Elevated [cAMP] Initiates an  Enzyme Cascade</vt:lpstr>
      <vt:lpstr>Principle 4 (3 of 7)</vt:lpstr>
      <vt:lpstr>Allosteric Control Mechanisms</vt:lpstr>
      <vt:lpstr>Phosphoprotein Phosphatase 1 (PP1)</vt:lpstr>
      <vt:lpstr>Liver Glycogen Phosphorylase a is a Glucose Sensor</vt:lpstr>
      <vt:lpstr>Principle 4 (4 of 7)</vt:lpstr>
      <vt:lpstr>Glycogen Synthase Also Is Subject to Multiple Levels of Regulation</vt:lpstr>
      <vt:lpstr>Effects of GSK3 on Glycogen Synthase Activity</vt:lpstr>
      <vt:lpstr>The Action of GSK3 is Hierarchical</vt:lpstr>
      <vt:lpstr>Principle 4 (5 of 7)</vt:lpstr>
      <vt:lpstr>Glycogen-Targeting Proteins</vt:lpstr>
      <vt:lpstr>Allosteric and Hormonal Signals Coordinate Carbohydrate Metabolism Globally</vt:lpstr>
      <vt:lpstr>Regulation of Carbohydrate Metabolism in the Liver</vt:lpstr>
      <vt:lpstr>Principle 4 (6 of 7)</vt:lpstr>
      <vt:lpstr>Difference in the Regulation of Carbohydrate Metabolism in Muscle</vt:lpstr>
      <vt:lpstr>Principle 4 (7 of 7)</vt:lpstr>
      <vt:lpstr>Carbohydrate and Lipid Metabolism Are Integrated by Hormonal and Allosteric Mechanisms</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Hernandez, Angelica</cp:lastModifiedBy>
  <cp:revision>950</cp:revision>
  <cp:lastPrinted>2020-09-26T21:29:29Z</cp:lastPrinted>
  <dcterms:created xsi:type="dcterms:W3CDTF">2003-08-27T01:54:28Z</dcterms:created>
  <dcterms:modified xsi:type="dcterms:W3CDTF">2021-02-24T20:08:38Z</dcterms:modified>
</cp:coreProperties>
</file>