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55"/>
  </p:notesMasterIdLst>
  <p:handoutMasterIdLst>
    <p:handoutMasterId r:id="rId156"/>
  </p:handoutMasterIdLst>
  <p:sldIdLst>
    <p:sldId id="260" r:id="rId2"/>
    <p:sldId id="1749" r:id="rId3"/>
    <p:sldId id="412" r:id="rId4"/>
    <p:sldId id="420" r:id="rId5"/>
    <p:sldId id="421" r:id="rId6"/>
    <p:sldId id="1536" r:id="rId7"/>
    <p:sldId id="1537" r:id="rId8"/>
    <p:sldId id="1538" r:id="rId9"/>
    <p:sldId id="424" r:id="rId10"/>
    <p:sldId id="1923" r:id="rId11"/>
    <p:sldId id="1542" r:id="rId12"/>
    <p:sldId id="1929" r:id="rId13"/>
    <p:sldId id="1930" r:id="rId14"/>
    <p:sldId id="1932" r:id="rId15"/>
    <p:sldId id="1931" r:id="rId16"/>
    <p:sldId id="1933" r:id="rId17"/>
    <p:sldId id="1934" r:id="rId18"/>
    <p:sldId id="1935" r:id="rId19"/>
    <p:sldId id="1936" r:id="rId20"/>
    <p:sldId id="1937" r:id="rId21"/>
    <p:sldId id="1939" r:id="rId22"/>
    <p:sldId id="1938" r:id="rId23"/>
    <p:sldId id="1940" r:id="rId24"/>
    <p:sldId id="1941" r:id="rId25"/>
    <p:sldId id="1942" r:id="rId26"/>
    <p:sldId id="1943" r:id="rId27"/>
    <p:sldId id="1944" r:id="rId28"/>
    <p:sldId id="1945" r:id="rId29"/>
    <p:sldId id="1946" r:id="rId30"/>
    <p:sldId id="1947" r:id="rId31"/>
    <p:sldId id="1948" r:id="rId32"/>
    <p:sldId id="1949" r:id="rId33"/>
    <p:sldId id="1950" r:id="rId34"/>
    <p:sldId id="1951" r:id="rId35"/>
    <p:sldId id="1953" r:id="rId36"/>
    <p:sldId id="1952" r:id="rId37"/>
    <p:sldId id="1954" r:id="rId38"/>
    <p:sldId id="1955" r:id="rId39"/>
    <p:sldId id="1956" r:id="rId40"/>
    <p:sldId id="1957" r:id="rId41"/>
    <p:sldId id="1958" r:id="rId42"/>
    <p:sldId id="1959" r:id="rId43"/>
    <p:sldId id="1961" r:id="rId44"/>
    <p:sldId id="1960" r:id="rId45"/>
    <p:sldId id="1962" r:id="rId46"/>
    <p:sldId id="1963" r:id="rId47"/>
    <p:sldId id="1965" r:id="rId48"/>
    <p:sldId id="1964" r:id="rId49"/>
    <p:sldId id="1924" r:id="rId50"/>
    <p:sldId id="1966" r:id="rId51"/>
    <p:sldId id="1968" r:id="rId52"/>
    <p:sldId id="1967" r:id="rId53"/>
    <p:sldId id="1969" r:id="rId54"/>
    <p:sldId id="1970" r:id="rId55"/>
    <p:sldId id="1971" r:id="rId56"/>
    <p:sldId id="1972" r:id="rId57"/>
    <p:sldId id="1973" r:id="rId58"/>
    <p:sldId id="1974" r:id="rId59"/>
    <p:sldId id="1975" r:id="rId60"/>
    <p:sldId id="1977" r:id="rId61"/>
    <p:sldId id="1976" r:id="rId62"/>
    <p:sldId id="1978" r:id="rId63"/>
    <p:sldId id="1979" r:id="rId64"/>
    <p:sldId id="1980" r:id="rId65"/>
    <p:sldId id="1925" r:id="rId66"/>
    <p:sldId id="1981" r:id="rId67"/>
    <p:sldId id="1982" r:id="rId68"/>
    <p:sldId id="1983" r:id="rId69"/>
    <p:sldId id="1984" r:id="rId70"/>
    <p:sldId id="1985" r:id="rId71"/>
    <p:sldId id="1987" r:id="rId72"/>
    <p:sldId id="1986" r:id="rId73"/>
    <p:sldId id="1988" r:id="rId74"/>
    <p:sldId id="1989" r:id="rId75"/>
    <p:sldId id="1991" r:id="rId76"/>
    <p:sldId id="1990" r:id="rId77"/>
    <p:sldId id="1992" r:id="rId78"/>
    <p:sldId id="1993" r:id="rId79"/>
    <p:sldId id="1999" r:id="rId80"/>
    <p:sldId id="1994" r:id="rId81"/>
    <p:sldId id="1996" r:id="rId82"/>
    <p:sldId id="1998" r:id="rId83"/>
    <p:sldId id="1997" r:id="rId84"/>
    <p:sldId id="2001" r:id="rId85"/>
    <p:sldId id="2002" r:id="rId86"/>
    <p:sldId id="2000" r:id="rId87"/>
    <p:sldId id="1926" r:id="rId88"/>
    <p:sldId id="2003" r:id="rId89"/>
    <p:sldId id="2004" r:id="rId90"/>
    <p:sldId id="2006" r:id="rId91"/>
    <p:sldId id="2005" r:id="rId92"/>
    <p:sldId id="2007" r:id="rId93"/>
    <p:sldId id="2009" r:id="rId94"/>
    <p:sldId id="2008" r:id="rId95"/>
    <p:sldId id="2010" r:id="rId96"/>
    <p:sldId id="2011" r:id="rId97"/>
    <p:sldId id="2012" r:id="rId98"/>
    <p:sldId id="2013" r:id="rId99"/>
    <p:sldId id="2014" r:id="rId100"/>
    <p:sldId id="2015" r:id="rId101"/>
    <p:sldId id="2016" r:id="rId102"/>
    <p:sldId id="2017" r:id="rId103"/>
    <p:sldId id="2018" r:id="rId104"/>
    <p:sldId id="2019" r:id="rId105"/>
    <p:sldId id="2020" r:id="rId106"/>
    <p:sldId id="2021" r:id="rId107"/>
    <p:sldId id="2022" r:id="rId108"/>
    <p:sldId id="2023" r:id="rId109"/>
    <p:sldId id="1927" r:id="rId110"/>
    <p:sldId id="2024" r:id="rId111"/>
    <p:sldId id="2025" r:id="rId112"/>
    <p:sldId id="2027" r:id="rId113"/>
    <p:sldId id="2028" r:id="rId114"/>
    <p:sldId id="2026" r:id="rId115"/>
    <p:sldId id="2029" r:id="rId116"/>
    <p:sldId id="2030" r:id="rId117"/>
    <p:sldId id="2031" r:id="rId118"/>
    <p:sldId id="2032" r:id="rId119"/>
    <p:sldId id="2033" r:id="rId120"/>
    <p:sldId id="2034" r:id="rId121"/>
    <p:sldId id="2036" r:id="rId122"/>
    <p:sldId id="2035" r:id="rId123"/>
    <p:sldId id="2037" r:id="rId124"/>
    <p:sldId id="2038" r:id="rId125"/>
    <p:sldId id="2039" r:id="rId126"/>
    <p:sldId id="2040" r:id="rId127"/>
    <p:sldId id="2042" r:id="rId128"/>
    <p:sldId id="2041" r:id="rId129"/>
    <p:sldId id="2043" r:id="rId130"/>
    <p:sldId id="2044" r:id="rId131"/>
    <p:sldId id="2045" r:id="rId132"/>
    <p:sldId id="1928" r:id="rId133"/>
    <p:sldId id="2046" r:id="rId134"/>
    <p:sldId id="2047" r:id="rId135"/>
    <p:sldId id="2048" r:id="rId136"/>
    <p:sldId id="2050" r:id="rId137"/>
    <p:sldId id="2049" r:id="rId138"/>
    <p:sldId id="2051" r:id="rId139"/>
    <p:sldId id="2052" r:id="rId140"/>
    <p:sldId id="2053" r:id="rId141"/>
    <p:sldId id="2054" r:id="rId142"/>
    <p:sldId id="2056" r:id="rId143"/>
    <p:sldId id="2055" r:id="rId144"/>
    <p:sldId id="2057" r:id="rId145"/>
    <p:sldId id="2058" r:id="rId146"/>
    <p:sldId id="2059" r:id="rId147"/>
    <p:sldId id="2060" r:id="rId148"/>
    <p:sldId id="2061" r:id="rId149"/>
    <p:sldId id="2062" r:id="rId150"/>
    <p:sldId id="2063" r:id="rId151"/>
    <p:sldId id="2065" r:id="rId152"/>
    <p:sldId id="2064" r:id="rId153"/>
    <p:sldId id="2066" r:id="rId154"/>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ry Doolin" initials="TD" lastIdx="159" clrIdx="0"/>
  <p:cmAuthor id="2" name="Justin Lee" initials="JL" lastIdx="7" clrIdx="1">
    <p:extLst>
      <p:ext uri="{19B8F6BF-5375-455C-9EA6-DF929625EA0E}">
        <p15:presenceInfo xmlns:p15="http://schemas.microsoft.com/office/powerpoint/2012/main" userId="Justin Lee" providerId="None"/>
      </p:ext>
    </p:extLst>
  </p:cmAuthor>
  <p:cmAuthor id="3" name="Casey Arden" initials="CA" lastIdx="121" clrIdx="2">
    <p:extLst>
      <p:ext uri="{19B8F6BF-5375-455C-9EA6-DF929625EA0E}">
        <p15:presenceInfo xmlns:p15="http://schemas.microsoft.com/office/powerpoint/2012/main" userId="c2f598620ace54b3" providerId="Windows Live"/>
      </p:ext>
    </p:extLst>
  </p:cmAuthor>
  <p:cmAuthor id="4" name="Newton, Andy" initials="NA" lastIdx="3" clrIdx="3">
    <p:extLst>
      <p:ext uri="{19B8F6BF-5375-455C-9EA6-DF929625EA0E}">
        <p15:presenceInfo xmlns:p15="http://schemas.microsoft.com/office/powerpoint/2012/main" userId="Newton, And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4CB4"/>
    <a:srgbClr val="144652"/>
    <a:srgbClr val="005F6A"/>
    <a:srgbClr val="145C76"/>
    <a:srgbClr val="D0E9D9"/>
    <a:srgbClr val="B7DBDE"/>
    <a:srgbClr val="674EA7"/>
    <a:srgbClr val="3946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2048" autoAdjust="0"/>
    <p:restoredTop sz="86183" autoAdjust="0"/>
  </p:normalViewPr>
  <p:slideViewPr>
    <p:cSldViewPr>
      <p:cViewPr varScale="1">
        <p:scale>
          <a:sx n="58" d="100"/>
          <a:sy n="58" d="100"/>
        </p:scale>
        <p:origin x="1272" y="52"/>
      </p:cViewPr>
      <p:guideLst>
        <p:guide orient="horz" pos="2160"/>
        <p:guide pos="2880"/>
      </p:guideLst>
    </p:cSldViewPr>
  </p:slideViewPr>
  <p:outlineViewPr>
    <p:cViewPr>
      <p:scale>
        <a:sx n="33" d="100"/>
        <a:sy n="33" d="100"/>
      </p:scale>
      <p:origin x="0" y="-24152"/>
    </p:cViewPr>
  </p:outlineViewPr>
  <p:notesTextViewPr>
    <p:cViewPr>
      <p:scale>
        <a:sx n="100" d="100"/>
        <a:sy n="100" d="100"/>
      </p:scale>
      <p:origin x="0" y="0"/>
    </p:cViewPr>
  </p:notesTextViewPr>
  <p:sorterViewPr>
    <p:cViewPr>
      <p:scale>
        <a:sx n="43" d="100"/>
        <a:sy n="43"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viewProps" Target="view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theme" Target="theme/theme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handoutMaster" Target="handoutMasters/handout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commentAuthors" Target="commentAuthor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738BF81D-2FA2-8549-B87B-7FD386D1E644}"/>
              </a:ext>
            </a:extLst>
          </p:cNvPr>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defTabSz="957263">
              <a:defRPr sz="1300">
                <a:latin typeface="Times" charset="0"/>
                <a:ea typeface="ＭＳ Ｐゴシック" charset="-128"/>
                <a:cs typeface="+mn-cs"/>
              </a:defRPr>
            </a:lvl1pPr>
          </a:lstStyle>
          <a:p>
            <a:pPr>
              <a:defRPr/>
            </a:pPr>
            <a:endParaRPr lang="en-US" dirty="0"/>
          </a:p>
        </p:txBody>
      </p:sp>
      <p:sp>
        <p:nvSpPr>
          <p:cNvPr id="65539" name="Rectangle 3">
            <a:extLst>
              <a:ext uri="{FF2B5EF4-FFF2-40B4-BE49-F238E27FC236}">
                <a16:creationId xmlns:a16="http://schemas.microsoft.com/office/drawing/2014/main" id="{B4F352C1-379F-504F-B111-34F8A845852B}"/>
              </a:ext>
            </a:extLst>
          </p:cNvPr>
          <p:cNvSpPr>
            <a:spLocks noGrp="1" noChangeArrowheads="1"/>
          </p:cNvSpPr>
          <p:nvPr>
            <p:ph type="dt" sz="quarter" idx="1"/>
          </p:nvPr>
        </p:nvSpPr>
        <p:spPr bwMode="auto">
          <a:xfrm>
            <a:off x="4144963" y="0"/>
            <a:ext cx="3170237"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algn="r" defTabSz="957263">
              <a:defRPr sz="1300">
                <a:latin typeface="Times" charset="0"/>
                <a:ea typeface="ＭＳ Ｐゴシック" charset="-128"/>
                <a:cs typeface="+mn-cs"/>
              </a:defRPr>
            </a:lvl1pPr>
          </a:lstStyle>
          <a:p>
            <a:pPr>
              <a:defRPr/>
            </a:pPr>
            <a:endParaRPr lang="en-US" dirty="0"/>
          </a:p>
        </p:txBody>
      </p:sp>
      <p:sp>
        <p:nvSpPr>
          <p:cNvPr id="65540" name="Rectangle 4">
            <a:extLst>
              <a:ext uri="{FF2B5EF4-FFF2-40B4-BE49-F238E27FC236}">
                <a16:creationId xmlns:a16="http://schemas.microsoft.com/office/drawing/2014/main" id="{2CBC297F-FA43-6B45-8009-1CB6DC7779E2}"/>
              </a:ext>
            </a:extLst>
          </p:cNvPr>
          <p:cNvSpPr>
            <a:spLocks noGrp="1" noChangeArrowheads="1"/>
          </p:cNvSpPr>
          <p:nvPr>
            <p:ph type="ftr" sz="quarter" idx="2"/>
          </p:nvPr>
        </p:nvSpPr>
        <p:spPr bwMode="auto">
          <a:xfrm>
            <a:off x="0" y="9120188"/>
            <a:ext cx="3170238" cy="481012"/>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defTabSz="957263">
              <a:defRPr sz="1300">
                <a:latin typeface="Times" charset="0"/>
                <a:ea typeface="ＭＳ Ｐゴシック" charset="-128"/>
                <a:cs typeface="+mn-cs"/>
              </a:defRPr>
            </a:lvl1pPr>
          </a:lstStyle>
          <a:p>
            <a:pPr>
              <a:defRPr/>
            </a:pPr>
            <a:endParaRPr lang="en-US" dirty="0"/>
          </a:p>
        </p:txBody>
      </p:sp>
      <p:sp>
        <p:nvSpPr>
          <p:cNvPr id="65541" name="Rectangle 5">
            <a:extLst>
              <a:ext uri="{FF2B5EF4-FFF2-40B4-BE49-F238E27FC236}">
                <a16:creationId xmlns:a16="http://schemas.microsoft.com/office/drawing/2014/main" id="{D2717F75-F0FF-AD46-8DD4-3B4D56302146}"/>
              </a:ext>
            </a:extLst>
          </p:cNvPr>
          <p:cNvSpPr>
            <a:spLocks noGrp="1" noChangeArrowheads="1"/>
          </p:cNvSpPr>
          <p:nvPr>
            <p:ph type="sldNum" sz="quarter" idx="3"/>
          </p:nvPr>
        </p:nvSpPr>
        <p:spPr bwMode="auto">
          <a:xfrm>
            <a:off x="4144963" y="9120188"/>
            <a:ext cx="3170237" cy="481012"/>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algn="r" defTabSz="957263">
              <a:defRPr sz="1300"/>
            </a:lvl1pPr>
          </a:lstStyle>
          <a:p>
            <a:pPr>
              <a:defRPr/>
            </a:pPr>
            <a:fld id="{A54D081D-049F-FB4C-A36C-006009BCCC82}" type="slidenum">
              <a:rPr lang="en-US" altLang="en-US"/>
              <a:pPr>
                <a:defRPr/>
              </a:pPr>
              <a:t>‹#›</a:t>
            </a:fld>
            <a:endParaRPr lang="en-US" alt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6607CF18-7593-D448-84E6-8B8A1D8ECD53}"/>
              </a:ext>
            </a:extLst>
          </p:cNvPr>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ＭＳ Ｐゴシック" charset="-128"/>
                <a:cs typeface="+mn-cs"/>
              </a:defRPr>
            </a:lvl1pPr>
          </a:lstStyle>
          <a:p>
            <a:pPr>
              <a:defRPr/>
            </a:pPr>
            <a:endParaRPr lang="en-US" dirty="0"/>
          </a:p>
        </p:txBody>
      </p:sp>
      <p:sp>
        <p:nvSpPr>
          <p:cNvPr id="120835" name="Rectangle 3">
            <a:extLst>
              <a:ext uri="{FF2B5EF4-FFF2-40B4-BE49-F238E27FC236}">
                <a16:creationId xmlns:a16="http://schemas.microsoft.com/office/drawing/2014/main" id="{BC9C3BA6-329A-8C40-A388-5EA5A60878E4}"/>
              </a:ext>
            </a:extLst>
          </p:cNvPr>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ＭＳ Ｐゴシック" charset="-128"/>
                <a:cs typeface="+mn-cs"/>
              </a:defRPr>
            </a:lvl1pPr>
          </a:lstStyle>
          <a:p>
            <a:pPr>
              <a:defRPr/>
            </a:pPr>
            <a:endParaRPr lang="en-US" dirty="0"/>
          </a:p>
        </p:txBody>
      </p:sp>
      <p:sp>
        <p:nvSpPr>
          <p:cNvPr id="15364" name="Rectangle 4">
            <a:extLst>
              <a:ext uri="{FF2B5EF4-FFF2-40B4-BE49-F238E27FC236}">
                <a16:creationId xmlns:a16="http://schemas.microsoft.com/office/drawing/2014/main" id="{1C63DD96-B755-C946-BB9C-304BCE51B61E}"/>
              </a:ext>
            </a:extLst>
          </p:cNvPr>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7" name="Rectangle 5">
            <a:extLst>
              <a:ext uri="{FF2B5EF4-FFF2-40B4-BE49-F238E27FC236}">
                <a16:creationId xmlns:a16="http://schemas.microsoft.com/office/drawing/2014/main" id="{2A3DB789-F3E9-7A4E-B941-2DA5AAEB4AF8}"/>
              </a:ext>
            </a:extLst>
          </p:cNvPr>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0838" name="Rectangle 6">
            <a:extLst>
              <a:ext uri="{FF2B5EF4-FFF2-40B4-BE49-F238E27FC236}">
                <a16:creationId xmlns:a16="http://schemas.microsoft.com/office/drawing/2014/main" id="{40762B99-C9F7-5740-91C6-6ECA98647351}"/>
              </a:ext>
            </a:extLst>
          </p:cNvPr>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ＭＳ Ｐゴシック" charset="-128"/>
                <a:cs typeface="+mn-cs"/>
              </a:defRPr>
            </a:lvl1pPr>
          </a:lstStyle>
          <a:p>
            <a:pPr>
              <a:defRPr/>
            </a:pPr>
            <a:endParaRPr lang="en-US" dirty="0"/>
          </a:p>
        </p:txBody>
      </p:sp>
      <p:sp>
        <p:nvSpPr>
          <p:cNvPr id="120839" name="Rectangle 7">
            <a:extLst>
              <a:ext uri="{FF2B5EF4-FFF2-40B4-BE49-F238E27FC236}">
                <a16:creationId xmlns:a16="http://schemas.microsoft.com/office/drawing/2014/main" id="{3C755F2D-99B3-7B4B-B2D5-079E9676E116}"/>
              </a:ext>
            </a:extLst>
          </p:cNvPr>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CDBACB36-0955-CA45-ADAD-192CA336DEAB}"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Google Shape;156;p1:notes">
            <a:extLst>
              <a:ext uri="{FF2B5EF4-FFF2-40B4-BE49-F238E27FC236}">
                <a16:creationId xmlns:a16="http://schemas.microsoft.com/office/drawing/2014/main" id="{D96DE23D-D382-D348-8F3A-66FBA487F4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18434" name="Google Shape;157;p1:notes">
            <a:extLst>
              <a:ext uri="{FF2B5EF4-FFF2-40B4-BE49-F238E27FC236}">
                <a16:creationId xmlns:a16="http://schemas.microsoft.com/office/drawing/2014/main" id="{EF9FE5BF-35D7-A24D-8E2C-3B6DC3D638E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58367984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82406586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101</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2411656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102</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0557025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103</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026015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104</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6135136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105</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801036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106</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6269708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107</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3609130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108</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6510508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109</a:t>
            </a:fld>
            <a:endParaRPr lang="en-US" altLang="en-US" sz="1400" dirty="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460399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11</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9171486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56770499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111</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0826528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33984752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113</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490277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114</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637985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115</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4172685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116</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7234369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117</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8335378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118</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9968461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119</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127937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8062299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8392622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121</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125843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122</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0186027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123</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3434847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124</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6895496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125</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5813593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126</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21225057"/>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49647012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128</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8542872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129</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674475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4678477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49037966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131</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3251993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132</a:t>
            </a:fld>
            <a:endParaRPr lang="en-US" altLang="en-US" sz="1400" dirty="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6223881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35610701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134</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1689935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135</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2717817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36212728"/>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137</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70137214"/>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138</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34836590"/>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139</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18110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13605732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140</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082903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141</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23039516"/>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31395277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143</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43415353"/>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144</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4372379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145</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62764399"/>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146</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69986053"/>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147</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72252462"/>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148</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22055977"/>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149</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648967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25705885"/>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150</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9016176"/>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645706247"/>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152</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04695813"/>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153</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823980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778245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17</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283799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18</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309496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19</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40037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2</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297194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20</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125641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8380084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22</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727156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23</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422915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24</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555176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25</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939703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26</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812963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27</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161544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28</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550644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29</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56617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30</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314636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31</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920599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32</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606590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33</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530379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34</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67807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8197631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36</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2356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37</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916067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38</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389223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39</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70160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40</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94602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41</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375607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42</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208767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1585805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44</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177406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45</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472588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46</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472303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9242532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48</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909575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49</a:t>
            </a:fld>
            <a:endParaRPr lang="en-US" altLang="en-US" sz="1400" dirty="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028779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50</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788192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6335501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52</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170081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53</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985240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54</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7539678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55</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3359355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56</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597336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57</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8330350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58</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9568828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59</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04845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25681555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07115988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61</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3299918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62</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6085557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63</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3548801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64</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614057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65</a:t>
            </a:fld>
            <a:endParaRPr lang="en-US" altLang="en-US" sz="1400" dirty="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1055054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8564159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67</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2661208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68</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445428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69</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256341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07456050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70</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2095397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10548351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72</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036954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73</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9747845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74</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2135112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784368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76</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4209825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77</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1491721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78</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582958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79</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17693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58369143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80</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3323737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81</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2703188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69673653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83</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5666848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38566567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85</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0273780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86</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2084835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87</a:t>
            </a:fld>
            <a:endParaRPr lang="en-US" altLang="en-US" sz="1400" dirty="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5851049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18589577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89</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654345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9</a:t>
            </a:fld>
            <a:endParaRPr lang="en-US" altLang="en-US" sz="1400" dirty="0">
              <a:latin typeface="Arial" panose="020B0604020202020204" pitchFamily="34" charset="0"/>
              <a:sym typeface="Arial" panose="020B0604020202020204" pitchFamily="34"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81615404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91</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4591171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92</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1561580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15583892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94</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8198463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95</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3099304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96</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1377219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97</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2947728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98</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5031530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99</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716076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ga-IE"/>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ga-IE" dirty="0"/>
              <a:t>Click to edit Master subtitle style</a:t>
            </a:r>
            <a:endParaRPr lang="en-US" dirty="0"/>
          </a:p>
        </p:txBody>
      </p:sp>
      <p:sp>
        <p:nvSpPr>
          <p:cNvPr id="4" name="Rectangle 4">
            <a:extLst>
              <a:ext uri="{FF2B5EF4-FFF2-40B4-BE49-F238E27FC236}">
                <a16:creationId xmlns:a16="http://schemas.microsoft.com/office/drawing/2014/main" id="{E02D5D24-90C8-8A42-90E9-E4D602B360B4}"/>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4801D5DE-19A5-2C4E-94B5-A7A12FDB8A23}"/>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80366127-B00F-2B48-A3EA-D64FDE8E6D5E}"/>
              </a:ext>
            </a:extLst>
          </p:cNvPr>
          <p:cNvSpPr>
            <a:spLocks noGrp="1" noChangeArrowheads="1"/>
          </p:cNvSpPr>
          <p:nvPr>
            <p:ph type="sldNum" sz="quarter" idx="12"/>
          </p:nvPr>
        </p:nvSpPr>
        <p:spPr>
          <a:ln/>
        </p:spPr>
        <p:txBody>
          <a:bodyPr/>
          <a:lstStyle>
            <a:lvl1pPr>
              <a:defRPr/>
            </a:lvl1pPr>
          </a:lstStyle>
          <a:p>
            <a:pPr>
              <a:defRPr/>
            </a:pPr>
            <a:fld id="{10384566-19B5-3141-A5D0-9272B7F9DC81}" type="slidenum">
              <a:rPr lang="en-US" altLang="en-US"/>
              <a:pPr>
                <a:defRPr/>
              </a:pPr>
              <a:t>‹#›</a:t>
            </a:fld>
            <a:endParaRPr lang="en-US" altLang="en-US" dirty="0"/>
          </a:p>
        </p:txBody>
      </p:sp>
    </p:spTree>
    <p:extLst>
      <p:ext uri="{BB962C8B-B14F-4D97-AF65-F5344CB8AC3E}">
        <p14:creationId xmlns:p14="http://schemas.microsoft.com/office/powerpoint/2010/main" val="2378994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CBA029B4-AF5E-3847-9D53-14FC7ECB4B74}"/>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0BD41B3B-B697-A04A-B38B-A0771BDB5696}"/>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5F161514-9D80-394D-9CA0-314C1EDD2B57}"/>
              </a:ext>
            </a:extLst>
          </p:cNvPr>
          <p:cNvSpPr>
            <a:spLocks noGrp="1" noChangeArrowheads="1"/>
          </p:cNvSpPr>
          <p:nvPr>
            <p:ph type="sldNum" sz="quarter" idx="12"/>
          </p:nvPr>
        </p:nvSpPr>
        <p:spPr>
          <a:ln/>
        </p:spPr>
        <p:txBody>
          <a:bodyPr/>
          <a:lstStyle>
            <a:lvl1pPr>
              <a:defRPr/>
            </a:lvl1pPr>
          </a:lstStyle>
          <a:p>
            <a:pPr>
              <a:defRPr/>
            </a:pPr>
            <a:fld id="{4D06494D-0546-B04C-ABE0-2E4B135F8E1A}" type="slidenum">
              <a:rPr lang="en-US" altLang="en-US"/>
              <a:pPr>
                <a:defRPr/>
              </a:pPr>
              <a:t>‹#›</a:t>
            </a:fld>
            <a:endParaRPr lang="en-US" altLang="en-US" dirty="0"/>
          </a:p>
        </p:txBody>
      </p:sp>
    </p:spTree>
    <p:extLst>
      <p:ext uri="{BB962C8B-B14F-4D97-AF65-F5344CB8AC3E}">
        <p14:creationId xmlns:p14="http://schemas.microsoft.com/office/powerpoint/2010/main" val="2874589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ga-IE"/>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0063F05F-12EB-D444-908F-E3618E085477}"/>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CFAB5DD4-E38B-E541-9DF1-5544BB06C706}"/>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72BA9403-BB72-884F-98CB-4BC5372AD27E}"/>
              </a:ext>
            </a:extLst>
          </p:cNvPr>
          <p:cNvSpPr>
            <a:spLocks noGrp="1" noChangeArrowheads="1"/>
          </p:cNvSpPr>
          <p:nvPr>
            <p:ph type="sldNum" sz="quarter" idx="12"/>
          </p:nvPr>
        </p:nvSpPr>
        <p:spPr>
          <a:ln/>
        </p:spPr>
        <p:txBody>
          <a:bodyPr/>
          <a:lstStyle>
            <a:lvl1pPr>
              <a:defRPr/>
            </a:lvl1pPr>
          </a:lstStyle>
          <a:p>
            <a:pPr>
              <a:defRPr/>
            </a:pPr>
            <a:fld id="{678CA1A3-15D0-F246-96A5-2A0304C19C9B}" type="slidenum">
              <a:rPr lang="en-US" altLang="en-US"/>
              <a:pPr>
                <a:defRPr/>
              </a:pPr>
              <a:t>‹#›</a:t>
            </a:fld>
            <a:endParaRPr lang="en-US" altLang="en-US" dirty="0"/>
          </a:p>
        </p:txBody>
      </p:sp>
    </p:spTree>
    <p:extLst>
      <p:ext uri="{BB962C8B-B14F-4D97-AF65-F5344CB8AC3E}">
        <p14:creationId xmlns:p14="http://schemas.microsoft.com/office/powerpoint/2010/main" val="14473707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ga-IE"/>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DEDE0AA0-E100-C94E-91BB-7BD7C944C1F1}"/>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59D3D6A5-5B3E-4849-BC6C-62FE4C8BAEA4}"/>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DAFFC7C3-7DD3-0046-AD1A-AB6A1981BB65}"/>
              </a:ext>
            </a:extLst>
          </p:cNvPr>
          <p:cNvSpPr>
            <a:spLocks noGrp="1" noChangeArrowheads="1"/>
          </p:cNvSpPr>
          <p:nvPr>
            <p:ph type="sldNum" sz="quarter" idx="12"/>
          </p:nvPr>
        </p:nvSpPr>
        <p:spPr>
          <a:ln/>
        </p:spPr>
        <p:txBody>
          <a:bodyPr/>
          <a:lstStyle>
            <a:lvl1pPr>
              <a:defRPr/>
            </a:lvl1pPr>
          </a:lstStyle>
          <a:p>
            <a:pPr>
              <a:defRPr/>
            </a:pPr>
            <a:fld id="{A1F9258E-2318-AF49-8EB1-B005D523A68C}" type="slidenum">
              <a:rPr lang="en-US" altLang="en-US"/>
              <a:pPr>
                <a:defRPr/>
              </a:pPr>
              <a:t>‹#›</a:t>
            </a:fld>
            <a:endParaRPr lang="en-US" altLang="en-US" dirty="0"/>
          </a:p>
        </p:txBody>
      </p:sp>
    </p:spTree>
    <p:extLst>
      <p:ext uri="{BB962C8B-B14F-4D97-AF65-F5344CB8AC3E}">
        <p14:creationId xmlns:p14="http://schemas.microsoft.com/office/powerpoint/2010/main" val="3353074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Content and Text" type="objAndTx">
  <p:cSld name="Title, Content and Text">
    <p:spTree>
      <p:nvGrpSpPr>
        <p:cNvPr id="1" name="Shape 31"/>
        <p:cNvGrpSpPr/>
        <p:nvPr/>
      </p:nvGrpSpPr>
      <p:grpSpPr>
        <a:xfrm>
          <a:off x="0" y="0"/>
          <a:ext cx="0" cy="0"/>
          <a:chOff x="0" y="0"/>
          <a:chExt cx="0" cy="0"/>
        </a:xfrm>
      </p:grpSpPr>
      <p:sp>
        <p:nvSpPr>
          <p:cNvPr id="32" name="Google Shape;32;p62"/>
          <p:cNvSpPr txBox="1">
            <a:spLocks noGrp="1"/>
          </p:cNvSpPr>
          <p:nvPr>
            <p:ph type="title"/>
          </p:nvPr>
        </p:nvSpPr>
        <p:spPr>
          <a:xfrm>
            <a:off x="0" y="152400"/>
            <a:ext cx="9144000" cy="1143000"/>
          </a:xfrm>
          <a:prstGeom prst="rect">
            <a:avLst/>
          </a:prstGeom>
          <a:noFill/>
          <a:ln>
            <a:noFill/>
          </a:ln>
        </p:spPr>
        <p:txBody>
          <a:bodyPr spcFirstLastPara="1" lIns="91425" tIns="45700" rIns="91425" bIns="45700">
            <a:noAutofit/>
          </a:bodyPr>
          <a:lstStyle>
            <a:lvl1pPr lvl="0" algn="ctr">
              <a:spcBef>
                <a:spcPts val="0"/>
              </a:spcBef>
              <a:spcAft>
                <a:spcPts val="0"/>
              </a:spcAft>
              <a:buSzPts val="1400"/>
              <a:buNone/>
              <a:defRPr>
                <a:solidFill>
                  <a:srgbClr val="2FB0DC"/>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62"/>
          <p:cNvSpPr txBox="1">
            <a:spLocks noGrp="1"/>
          </p:cNvSpPr>
          <p:nvPr>
            <p:ph type="body" idx="1"/>
          </p:nvPr>
        </p:nvSpPr>
        <p:spPr>
          <a:xfrm>
            <a:off x="6858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 name="Google Shape;34;p62"/>
          <p:cNvSpPr txBox="1">
            <a:spLocks noGrp="1"/>
          </p:cNvSpPr>
          <p:nvPr>
            <p:ph type="body" idx="2"/>
          </p:nvPr>
        </p:nvSpPr>
        <p:spPr>
          <a:xfrm>
            <a:off x="46482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 name="Google Shape;35;p62">
            <a:extLst>
              <a:ext uri="{FF2B5EF4-FFF2-40B4-BE49-F238E27FC236}">
                <a16:creationId xmlns:a16="http://schemas.microsoft.com/office/drawing/2014/main" id="{8638E226-D7E0-CC4C-8878-80CCB17FFF88}"/>
              </a:ext>
            </a:extLst>
          </p:cNvPr>
          <p:cNvSpPr txBox="1">
            <a:spLocks noGrp="1"/>
          </p:cNvSpPr>
          <p:nvPr>
            <p:ph type="dt" idx="10"/>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dirty="0"/>
          </a:p>
        </p:txBody>
      </p:sp>
      <p:sp>
        <p:nvSpPr>
          <p:cNvPr id="6" name="Google Shape;36;p62">
            <a:extLst>
              <a:ext uri="{FF2B5EF4-FFF2-40B4-BE49-F238E27FC236}">
                <a16:creationId xmlns:a16="http://schemas.microsoft.com/office/drawing/2014/main" id="{EE3226DF-C8B1-2E4B-A036-BF49DD62BDC9}"/>
              </a:ext>
            </a:extLst>
          </p:cNvPr>
          <p:cNvSpPr txBox="1">
            <a:spLocks noGrp="1"/>
          </p:cNvSpPr>
          <p:nvPr>
            <p:ph type="ftr" idx="11"/>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dirty="0"/>
          </a:p>
        </p:txBody>
      </p:sp>
      <p:sp>
        <p:nvSpPr>
          <p:cNvPr id="7" name="Google Shape;37;p62">
            <a:extLst>
              <a:ext uri="{FF2B5EF4-FFF2-40B4-BE49-F238E27FC236}">
                <a16:creationId xmlns:a16="http://schemas.microsoft.com/office/drawing/2014/main" id="{00795626-6D05-AB4E-A143-1CE72621F81E}"/>
              </a:ext>
            </a:extLst>
          </p:cNvPr>
          <p:cNvSpPr txBox="1">
            <a:spLocks noGrp="1"/>
          </p:cNvSpPr>
          <p:nvPr>
            <p:ph type="sldNum" idx="12"/>
          </p:nvPr>
        </p:nvSpPr>
        <p:spPr/>
        <p:txBody>
          <a:bodyPr spcFirstLastPara="1" lIns="91425" tIns="45700" rIns="91425" bIns="4570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a:defRPr/>
            </a:pPr>
            <a:fld id="{3717B66D-E01F-3C46-8288-46B89535F641}" type="slidenum">
              <a:rPr lang="en-US"/>
              <a:pPr>
                <a:defRPr/>
              </a:pPr>
              <a:t>‹#›</a:t>
            </a:fld>
            <a:endParaRPr dirty="0"/>
          </a:p>
        </p:txBody>
      </p:sp>
    </p:spTree>
    <p:extLst>
      <p:ext uri="{BB962C8B-B14F-4D97-AF65-F5344CB8AC3E}">
        <p14:creationId xmlns:p14="http://schemas.microsoft.com/office/powerpoint/2010/main" val="3531730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2FB0DC"/>
                </a:solidFill>
                <a:latin typeface="Calibri" pitchFamily="34" charset="0"/>
                <a:cs typeface="Calibri" pitchFamily="34" charset="0"/>
              </a:defRPr>
            </a:lvl1pPr>
          </a:lstStyle>
          <a:p>
            <a:r>
              <a:rPr lang="ga-IE"/>
              <a:t>Click to edit Master title style</a:t>
            </a:r>
            <a:endParaRPr lang="en-US"/>
          </a:p>
        </p:txBody>
      </p:sp>
      <p:sp>
        <p:nvSpPr>
          <p:cNvPr id="3" name="Content Placeholder 2"/>
          <p:cNvSpPr>
            <a:spLocks noGrp="1"/>
          </p:cNvSpPr>
          <p:nvPr>
            <p:ph idx="1"/>
          </p:nvPr>
        </p:nvSpPr>
        <p:spPr/>
        <p:txBody>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ga-IE" dirty="0"/>
              <a:t>Click to edit Master text styles</a:t>
            </a:r>
          </a:p>
          <a:p>
            <a:pPr lvl="1"/>
            <a:r>
              <a:rPr lang="ga-IE" dirty="0"/>
              <a:t>Second level</a:t>
            </a:r>
          </a:p>
          <a:p>
            <a:pPr lvl="2"/>
            <a:r>
              <a:rPr lang="ga-IE" dirty="0"/>
              <a:t>Third level</a:t>
            </a:r>
          </a:p>
          <a:p>
            <a:pPr lvl="3"/>
            <a:r>
              <a:rPr lang="ga-IE" dirty="0"/>
              <a:t>Fourth level</a:t>
            </a:r>
          </a:p>
          <a:p>
            <a:pPr lvl="4"/>
            <a:r>
              <a:rPr lang="ga-IE" dirty="0"/>
              <a:t>Fifth level</a:t>
            </a:r>
            <a:endParaRPr lang="en-US" dirty="0"/>
          </a:p>
        </p:txBody>
      </p:sp>
      <p:sp>
        <p:nvSpPr>
          <p:cNvPr id="4" name="Rectangle 4">
            <a:extLst>
              <a:ext uri="{FF2B5EF4-FFF2-40B4-BE49-F238E27FC236}">
                <a16:creationId xmlns:a16="http://schemas.microsoft.com/office/drawing/2014/main" id="{B3C58898-77CF-0D4A-8D17-90FBCD65A2DC}"/>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B97F8719-3DFB-8C48-90E0-7BD1C7DBD96F}"/>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0E385290-5423-DE44-ACE5-17FC9A415C1F}"/>
              </a:ext>
            </a:extLst>
          </p:cNvPr>
          <p:cNvSpPr>
            <a:spLocks noGrp="1" noChangeArrowheads="1"/>
          </p:cNvSpPr>
          <p:nvPr>
            <p:ph type="sldNum" sz="quarter" idx="12"/>
          </p:nvPr>
        </p:nvSpPr>
        <p:spPr>
          <a:ln/>
        </p:spPr>
        <p:txBody>
          <a:bodyPr/>
          <a:lstStyle>
            <a:lvl1pPr>
              <a:defRPr/>
            </a:lvl1pPr>
          </a:lstStyle>
          <a:p>
            <a:pPr>
              <a:defRPr/>
            </a:pPr>
            <a:fld id="{897ECA01-961E-144C-A12E-981FF46E00CF}" type="slidenum">
              <a:rPr lang="en-US" altLang="en-US"/>
              <a:pPr>
                <a:defRPr/>
              </a:pPr>
              <a:t>‹#›</a:t>
            </a:fld>
            <a:endParaRPr lang="en-US" altLang="en-US" dirty="0"/>
          </a:p>
        </p:txBody>
      </p:sp>
    </p:spTree>
    <p:extLst>
      <p:ext uri="{BB962C8B-B14F-4D97-AF65-F5344CB8AC3E}">
        <p14:creationId xmlns:p14="http://schemas.microsoft.com/office/powerpoint/2010/main" val="3420138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ga-I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ga-IE"/>
              <a:t>Click to edit Master text styles</a:t>
            </a:r>
          </a:p>
        </p:txBody>
      </p:sp>
      <p:sp>
        <p:nvSpPr>
          <p:cNvPr id="4" name="Rectangle 4">
            <a:extLst>
              <a:ext uri="{FF2B5EF4-FFF2-40B4-BE49-F238E27FC236}">
                <a16:creationId xmlns:a16="http://schemas.microsoft.com/office/drawing/2014/main" id="{44667E09-2535-E644-BA15-EA0DE740D049}"/>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AAC63102-AA98-884E-971B-083F83571515}"/>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E8FB5448-47E8-764D-8CB4-F20428EB521B}"/>
              </a:ext>
            </a:extLst>
          </p:cNvPr>
          <p:cNvSpPr>
            <a:spLocks noGrp="1" noChangeArrowheads="1"/>
          </p:cNvSpPr>
          <p:nvPr>
            <p:ph type="sldNum" sz="quarter" idx="12"/>
          </p:nvPr>
        </p:nvSpPr>
        <p:spPr>
          <a:ln/>
        </p:spPr>
        <p:txBody>
          <a:bodyPr/>
          <a:lstStyle>
            <a:lvl1pPr>
              <a:defRPr/>
            </a:lvl1pPr>
          </a:lstStyle>
          <a:p>
            <a:pPr>
              <a:defRPr/>
            </a:pPr>
            <a:fld id="{8AD48D34-232A-2248-93C1-834AC27144C1}" type="slidenum">
              <a:rPr lang="en-US" altLang="en-US"/>
              <a:pPr>
                <a:defRPr/>
              </a:pPr>
              <a:t>‹#›</a:t>
            </a:fld>
            <a:endParaRPr lang="en-US" altLang="en-US" dirty="0"/>
          </a:p>
        </p:txBody>
      </p:sp>
    </p:spTree>
    <p:extLst>
      <p:ext uri="{BB962C8B-B14F-4D97-AF65-F5344CB8AC3E}">
        <p14:creationId xmlns:p14="http://schemas.microsoft.com/office/powerpoint/2010/main" val="3815504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0B76A938-57F8-684B-B64B-107D44DB5BA5}"/>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D201679D-8E5D-7E48-9CD6-818045887B6F}"/>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4BBD6120-2762-CA4C-94ED-3CCBFEAC3AC4}"/>
              </a:ext>
            </a:extLst>
          </p:cNvPr>
          <p:cNvSpPr>
            <a:spLocks noGrp="1" noChangeArrowheads="1"/>
          </p:cNvSpPr>
          <p:nvPr>
            <p:ph type="sldNum" sz="quarter" idx="12"/>
          </p:nvPr>
        </p:nvSpPr>
        <p:spPr>
          <a:ln/>
        </p:spPr>
        <p:txBody>
          <a:bodyPr/>
          <a:lstStyle>
            <a:lvl1pPr>
              <a:defRPr/>
            </a:lvl1pPr>
          </a:lstStyle>
          <a:p>
            <a:pPr>
              <a:defRPr/>
            </a:pPr>
            <a:fld id="{8F1F20AE-4862-A94A-B473-2F7E9C3D1A4F}" type="slidenum">
              <a:rPr lang="en-US" altLang="en-US"/>
              <a:pPr>
                <a:defRPr/>
              </a:pPr>
              <a:t>‹#›</a:t>
            </a:fld>
            <a:endParaRPr lang="en-US" altLang="en-US" dirty="0"/>
          </a:p>
        </p:txBody>
      </p:sp>
    </p:spTree>
    <p:extLst>
      <p:ext uri="{BB962C8B-B14F-4D97-AF65-F5344CB8AC3E}">
        <p14:creationId xmlns:p14="http://schemas.microsoft.com/office/powerpoint/2010/main" val="278830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74" y="76200"/>
            <a:ext cx="9136626"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Rectangle 4">
            <a:extLst>
              <a:ext uri="{FF2B5EF4-FFF2-40B4-BE49-F238E27FC236}">
                <a16:creationId xmlns:a16="http://schemas.microsoft.com/office/drawing/2014/main" id="{138F0379-F9B2-2142-B6F3-B768246DEB0C}"/>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a:extLst>
              <a:ext uri="{FF2B5EF4-FFF2-40B4-BE49-F238E27FC236}">
                <a16:creationId xmlns:a16="http://schemas.microsoft.com/office/drawing/2014/main" id="{79300324-2BD5-6E4F-889C-1555ACD6D377}"/>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a:extLst>
              <a:ext uri="{FF2B5EF4-FFF2-40B4-BE49-F238E27FC236}">
                <a16:creationId xmlns:a16="http://schemas.microsoft.com/office/drawing/2014/main" id="{30E9A275-1757-A647-875C-B28A015F2485}"/>
              </a:ext>
            </a:extLst>
          </p:cNvPr>
          <p:cNvSpPr>
            <a:spLocks noGrp="1" noChangeArrowheads="1"/>
          </p:cNvSpPr>
          <p:nvPr>
            <p:ph type="sldNum" sz="quarter" idx="12"/>
          </p:nvPr>
        </p:nvSpPr>
        <p:spPr>
          <a:ln/>
        </p:spPr>
        <p:txBody>
          <a:bodyPr/>
          <a:lstStyle>
            <a:lvl1pPr>
              <a:defRPr/>
            </a:lvl1pPr>
          </a:lstStyle>
          <a:p>
            <a:pPr>
              <a:defRPr/>
            </a:pPr>
            <a:fld id="{C9D4E7D5-0F02-FF44-BD46-8EB32B9D70A1}" type="slidenum">
              <a:rPr lang="en-US" altLang="en-US"/>
              <a:pPr>
                <a:defRPr/>
              </a:pPr>
              <a:t>‹#›</a:t>
            </a:fld>
            <a:endParaRPr lang="en-US" altLang="en-US" dirty="0"/>
          </a:p>
        </p:txBody>
      </p:sp>
    </p:spTree>
    <p:extLst>
      <p:ext uri="{BB962C8B-B14F-4D97-AF65-F5344CB8AC3E}">
        <p14:creationId xmlns:p14="http://schemas.microsoft.com/office/powerpoint/2010/main" val="1637772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45C76"/>
                </a:solidFill>
                <a:latin typeface="+mj-lt"/>
              </a:defRPr>
            </a:lvl1pPr>
          </a:lstStyle>
          <a:p>
            <a:r>
              <a:rPr lang="ga-IE" dirty="0"/>
              <a:t>Click to edit Master title style</a:t>
            </a:r>
            <a:endParaRPr lang="en-US" dirty="0"/>
          </a:p>
        </p:txBody>
      </p:sp>
      <p:sp>
        <p:nvSpPr>
          <p:cNvPr id="3" name="Rectangle 4">
            <a:extLst>
              <a:ext uri="{FF2B5EF4-FFF2-40B4-BE49-F238E27FC236}">
                <a16:creationId xmlns:a16="http://schemas.microsoft.com/office/drawing/2014/main" id="{ED22BB30-01BA-544F-9124-998CECD8C7F4}"/>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a:extLst>
              <a:ext uri="{FF2B5EF4-FFF2-40B4-BE49-F238E27FC236}">
                <a16:creationId xmlns:a16="http://schemas.microsoft.com/office/drawing/2014/main" id="{C2516EA0-69E1-464E-AA8E-57B393B92EA9}"/>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a:extLst>
              <a:ext uri="{FF2B5EF4-FFF2-40B4-BE49-F238E27FC236}">
                <a16:creationId xmlns:a16="http://schemas.microsoft.com/office/drawing/2014/main" id="{6E41AFBC-647C-3445-A05C-8B22B88AF86A}"/>
              </a:ext>
            </a:extLst>
          </p:cNvPr>
          <p:cNvSpPr>
            <a:spLocks noGrp="1" noChangeArrowheads="1"/>
          </p:cNvSpPr>
          <p:nvPr>
            <p:ph type="sldNum" sz="quarter" idx="12"/>
          </p:nvPr>
        </p:nvSpPr>
        <p:spPr>
          <a:ln/>
        </p:spPr>
        <p:txBody>
          <a:bodyPr/>
          <a:lstStyle>
            <a:lvl1pPr>
              <a:defRPr/>
            </a:lvl1pPr>
          </a:lstStyle>
          <a:p>
            <a:pPr>
              <a:defRPr/>
            </a:pPr>
            <a:fld id="{DE8C05FB-C761-6D48-AA1B-726A47A2D01A}" type="slidenum">
              <a:rPr lang="en-US" altLang="en-US"/>
              <a:pPr>
                <a:defRPr/>
              </a:pPr>
              <a:t>‹#›</a:t>
            </a:fld>
            <a:endParaRPr lang="en-US" altLang="en-US" dirty="0"/>
          </a:p>
        </p:txBody>
      </p:sp>
    </p:spTree>
    <p:extLst>
      <p:ext uri="{BB962C8B-B14F-4D97-AF65-F5344CB8AC3E}">
        <p14:creationId xmlns:p14="http://schemas.microsoft.com/office/powerpoint/2010/main" val="4142815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656BC79-DD60-8545-9936-B25ABFF10A71}"/>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a:extLst>
              <a:ext uri="{FF2B5EF4-FFF2-40B4-BE49-F238E27FC236}">
                <a16:creationId xmlns:a16="http://schemas.microsoft.com/office/drawing/2014/main" id="{B7A4B09E-8252-354E-9982-ACEA9893F742}"/>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a:extLst>
              <a:ext uri="{FF2B5EF4-FFF2-40B4-BE49-F238E27FC236}">
                <a16:creationId xmlns:a16="http://schemas.microsoft.com/office/drawing/2014/main" id="{5DD26FC0-6F9D-AE49-B14E-2D2F64E3602D}"/>
              </a:ext>
            </a:extLst>
          </p:cNvPr>
          <p:cNvSpPr>
            <a:spLocks noGrp="1" noChangeArrowheads="1"/>
          </p:cNvSpPr>
          <p:nvPr>
            <p:ph type="sldNum" sz="quarter" idx="12"/>
          </p:nvPr>
        </p:nvSpPr>
        <p:spPr>
          <a:ln/>
        </p:spPr>
        <p:txBody>
          <a:bodyPr/>
          <a:lstStyle>
            <a:lvl1pPr>
              <a:defRPr/>
            </a:lvl1pPr>
          </a:lstStyle>
          <a:p>
            <a:pPr>
              <a:defRPr/>
            </a:pPr>
            <a:fld id="{92F8010B-18D4-AD48-B221-2452B9BEC3E1}" type="slidenum">
              <a:rPr lang="en-US" altLang="en-US"/>
              <a:pPr>
                <a:defRPr/>
              </a:pPr>
              <a:t>‹#›</a:t>
            </a:fld>
            <a:endParaRPr lang="en-US" altLang="en-US" dirty="0"/>
          </a:p>
        </p:txBody>
      </p:sp>
    </p:spTree>
    <p:extLst>
      <p:ext uri="{BB962C8B-B14F-4D97-AF65-F5344CB8AC3E}">
        <p14:creationId xmlns:p14="http://schemas.microsoft.com/office/powerpoint/2010/main" val="246885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ga-I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CD844333-FFBE-AA40-93DD-936F6B1C6632}"/>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3EA9E52C-EFA4-D349-8E99-D0733394DE91}"/>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D8F5C635-CA87-9742-9606-3CA4B698E1B0}"/>
              </a:ext>
            </a:extLst>
          </p:cNvPr>
          <p:cNvSpPr>
            <a:spLocks noGrp="1" noChangeArrowheads="1"/>
          </p:cNvSpPr>
          <p:nvPr>
            <p:ph type="sldNum" sz="quarter" idx="12"/>
          </p:nvPr>
        </p:nvSpPr>
        <p:spPr>
          <a:ln/>
        </p:spPr>
        <p:txBody>
          <a:bodyPr/>
          <a:lstStyle>
            <a:lvl1pPr>
              <a:defRPr/>
            </a:lvl1pPr>
          </a:lstStyle>
          <a:p>
            <a:pPr>
              <a:defRPr/>
            </a:pPr>
            <a:fld id="{37DA9E97-0065-264E-B49D-50C014EABA0F}" type="slidenum">
              <a:rPr lang="en-US" altLang="en-US"/>
              <a:pPr>
                <a:defRPr/>
              </a:pPr>
              <a:t>‹#›</a:t>
            </a:fld>
            <a:endParaRPr lang="en-US" altLang="en-US" dirty="0"/>
          </a:p>
        </p:txBody>
      </p:sp>
    </p:spTree>
    <p:extLst>
      <p:ext uri="{BB962C8B-B14F-4D97-AF65-F5344CB8AC3E}">
        <p14:creationId xmlns:p14="http://schemas.microsoft.com/office/powerpoint/2010/main" val="2479150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ga-I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803753DA-C4E0-C743-AC11-0ED7E0F8474D}"/>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BB346959-3300-1746-9BEE-AA465E63A4B4}"/>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F70A3DD9-E91B-274C-BB1A-2B0F440B4272}"/>
              </a:ext>
            </a:extLst>
          </p:cNvPr>
          <p:cNvSpPr>
            <a:spLocks noGrp="1" noChangeArrowheads="1"/>
          </p:cNvSpPr>
          <p:nvPr>
            <p:ph type="sldNum" sz="quarter" idx="12"/>
          </p:nvPr>
        </p:nvSpPr>
        <p:spPr>
          <a:ln/>
        </p:spPr>
        <p:txBody>
          <a:bodyPr/>
          <a:lstStyle>
            <a:lvl1pPr>
              <a:defRPr/>
            </a:lvl1pPr>
          </a:lstStyle>
          <a:p>
            <a:pPr>
              <a:defRPr/>
            </a:pPr>
            <a:fld id="{6AA547F4-57C6-C24C-AF8F-B4A16100D51F}" type="slidenum">
              <a:rPr lang="en-US" altLang="en-US"/>
              <a:pPr>
                <a:defRPr/>
              </a:pPr>
              <a:t>‹#›</a:t>
            </a:fld>
            <a:endParaRPr lang="en-US" altLang="en-US" dirty="0"/>
          </a:p>
        </p:txBody>
      </p:sp>
    </p:spTree>
    <p:extLst>
      <p:ext uri="{BB962C8B-B14F-4D97-AF65-F5344CB8AC3E}">
        <p14:creationId xmlns:p14="http://schemas.microsoft.com/office/powerpoint/2010/main" val="776346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25A8FD4-78C4-9D43-8471-314980D8E215}"/>
              </a:ext>
            </a:extLst>
          </p:cNvPr>
          <p:cNvSpPr>
            <a:spLocks noGrp="1" noChangeArrowheads="1"/>
          </p:cNvSpPr>
          <p:nvPr>
            <p:ph type="title"/>
          </p:nvPr>
        </p:nvSpPr>
        <p:spPr bwMode="auto">
          <a:xfrm>
            <a:off x="4763" y="152400"/>
            <a:ext cx="91392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6470C10-7BDC-7042-8E88-47A75D1FF79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a:extLst>
              <a:ext uri="{FF2B5EF4-FFF2-40B4-BE49-F238E27FC236}">
                <a16:creationId xmlns:a16="http://schemas.microsoft.com/office/drawing/2014/main" id="{2A0C111D-3E44-6846-AE6B-4318EBA1D82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libri" pitchFamily="34" charset="0"/>
                <a:ea typeface="ＭＳ Ｐゴシック" charset="-128"/>
                <a:cs typeface="Calibri" pitchFamily="34" charset="0"/>
              </a:defRPr>
            </a:lvl1pPr>
          </a:lstStyle>
          <a:p>
            <a:pPr>
              <a:defRPr/>
            </a:pPr>
            <a:endParaRPr lang="en-US" dirty="0"/>
          </a:p>
        </p:txBody>
      </p:sp>
      <p:sp>
        <p:nvSpPr>
          <p:cNvPr id="1029" name="Rectangle 5">
            <a:extLst>
              <a:ext uri="{FF2B5EF4-FFF2-40B4-BE49-F238E27FC236}">
                <a16:creationId xmlns:a16="http://schemas.microsoft.com/office/drawing/2014/main" id="{1F433B0C-7A9D-C347-8BE1-E62051ECB28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Calibri" pitchFamily="34" charset="0"/>
                <a:ea typeface="ＭＳ Ｐゴシック" charset="-128"/>
                <a:cs typeface="Calibri" pitchFamily="34" charset="0"/>
              </a:defRPr>
            </a:lvl1pPr>
          </a:lstStyle>
          <a:p>
            <a:pPr>
              <a:defRPr/>
            </a:pPr>
            <a:endParaRPr lang="en-US" dirty="0"/>
          </a:p>
        </p:txBody>
      </p:sp>
      <p:sp>
        <p:nvSpPr>
          <p:cNvPr id="1030" name="Rectangle 6">
            <a:extLst>
              <a:ext uri="{FF2B5EF4-FFF2-40B4-BE49-F238E27FC236}">
                <a16:creationId xmlns:a16="http://schemas.microsoft.com/office/drawing/2014/main" id="{19B2D878-4364-A142-97A1-A670D7717C8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libri" panose="020F0502020204030204" pitchFamily="34" charset="0"/>
              </a:defRPr>
            </a:lvl1pPr>
          </a:lstStyle>
          <a:p>
            <a:pPr>
              <a:defRPr/>
            </a:pPr>
            <a:fld id="{699A7DD1-F897-2C49-BC24-B751FB236EEF}"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txStyles>
    <p:titleStyle>
      <a:lvl1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1pPr>
      <a:lvl2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2pPr>
      <a:lvl3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3pPr>
      <a:lvl4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4pPr>
      <a:lvl5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5pPr>
      <a:lvl6pPr marL="457200" algn="ctr" rtl="0" fontAlgn="base">
        <a:spcBef>
          <a:spcPct val="0"/>
        </a:spcBef>
        <a:spcAft>
          <a:spcPct val="0"/>
        </a:spcAft>
        <a:defRPr sz="4000">
          <a:solidFill>
            <a:srgbClr val="0000FF"/>
          </a:solidFill>
          <a:latin typeface="Arial" charset="0"/>
        </a:defRPr>
      </a:lvl6pPr>
      <a:lvl7pPr marL="914400" algn="ctr" rtl="0" fontAlgn="base">
        <a:spcBef>
          <a:spcPct val="0"/>
        </a:spcBef>
        <a:spcAft>
          <a:spcPct val="0"/>
        </a:spcAft>
        <a:defRPr sz="4000">
          <a:solidFill>
            <a:srgbClr val="0000FF"/>
          </a:solidFill>
          <a:latin typeface="Arial" charset="0"/>
        </a:defRPr>
      </a:lvl7pPr>
      <a:lvl8pPr marL="1371600" algn="ctr" rtl="0" fontAlgn="base">
        <a:spcBef>
          <a:spcPct val="0"/>
        </a:spcBef>
        <a:spcAft>
          <a:spcPct val="0"/>
        </a:spcAft>
        <a:defRPr sz="4000">
          <a:solidFill>
            <a:srgbClr val="0000FF"/>
          </a:solidFill>
          <a:latin typeface="Arial" charset="0"/>
        </a:defRPr>
      </a:lvl8pPr>
      <a:lvl9pPr marL="1828800" algn="ctr" rtl="0" fontAlgn="base">
        <a:spcBef>
          <a:spcPct val="0"/>
        </a:spcBef>
        <a:spcAft>
          <a:spcPct val="0"/>
        </a:spcAft>
        <a:defRPr sz="4000">
          <a:solidFill>
            <a:srgbClr val="0000FF"/>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1pPr>
      <a:lvl2pPr marL="742950" indent="-28575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3pPr>
      <a:lvl4pPr marL="16002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4pPr>
      <a:lvl5pPr marL="20574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1.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620.png"/><Relationship Id="rId2" Type="http://schemas.openxmlformats.org/officeDocument/2006/relationships/notesSlide" Target="../notesSlides/notesSlide102.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image" Target="../media/image630.png"/><Relationship Id="rId2" Type="http://schemas.openxmlformats.org/officeDocument/2006/relationships/notesSlide" Target="../notesSlides/notesSlide103.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image" Target="../media/image640.png"/><Relationship Id="rId2" Type="http://schemas.openxmlformats.org/officeDocument/2006/relationships/notesSlide" Target="../notesSlides/notesSlide104.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05.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4.xm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5.xml"/><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16.xml"/><Relationship Id="rId1" Type="http://schemas.openxmlformats.org/officeDocument/2006/relationships/slideLayout" Target="../slideLayouts/slideLayout13.xml"/><Relationship Id="rId4" Type="http://schemas.openxmlformats.org/officeDocument/2006/relationships/image" Target="../media/image64.jpg"/></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8.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21.xml"/><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2.xml"/><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23.xml"/><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26.xml"/><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28.xml"/><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31.xml"/><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34.xml"/><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137.xml"/><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138.xml"/><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139.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140.xml"/><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3" Type="http://schemas.openxmlformats.org/officeDocument/2006/relationships/image" Target="../media/image820.png"/><Relationship Id="rId2" Type="http://schemas.openxmlformats.org/officeDocument/2006/relationships/notesSlide" Target="../notesSlides/notesSlide141.xml"/><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43.xml"/><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44.xml"/><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45.xml"/><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46.xml"/><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47.xml"/><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48.xml"/><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52.xml"/><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12.jpg"/></Relationships>
</file>

<file path=ppt/slides/_rels/slide1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26.jp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1.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6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6.xml"/><Relationship Id="rId1" Type="http://schemas.openxmlformats.org/officeDocument/2006/relationships/slideLayout" Target="../slideLayouts/slideLayout13.xml"/><Relationship Id="rId4" Type="http://schemas.openxmlformats.org/officeDocument/2006/relationships/image" Target="../media/image57.png"/></Relationships>
</file>

<file path=ppt/slides/_rels/slide7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3.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9.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1.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92.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540.png"/><Relationship Id="rId2" Type="http://schemas.openxmlformats.org/officeDocument/2006/relationships/notesSlide" Target="../notesSlides/notesSlide94.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5.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image" Target="../media/image560.png"/><Relationship Id="rId2" Type="http://schemas.openxmlformats.org/officeDocument/2006/relationships/notesSlide" Target="../notesSlides/notesSlide96.xm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3" Type="http://schemas.openxmlformats.org/officeDocument/2006/relationships/image" Target="../media/image570.png"/><Relationship Id="rId2" Type="http://schemas.openxmlformats.org/officeDocument/2006/relationships/notesSlide" Target="../notesSlides/notesSlide97.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8.xml"/><Relationship Id="rId1" Type="http://schemas.openxmlformats.org/officeDocument/2006/relationships/slideLayout" Target="../slideLayouts/slideLayout13.xml"/><Relationship Id="rId4" Type="http://schemas.openxmlformats.org/officeDocument/2006/relationships/image" Target="../media/image58.png"/></Relationships>
</file>

<file path=ppt/slides/_rels/slide9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76055-F9FF-470A-98DA-254D00BA2CA0}"/>
              </a:ext>
            </a:extLst>
          </p:cNvPr>
          <p:cNvSpPr>
            <a:spLocks noGrp="1"/>
          </p:cNvSpPr>
          <p:nvPr>
            <p:ph type="title"/>
          </p:nvPr>
        </p:nvSpPr>
        <p:spPr>
          <a:xfrm>
            <a:off x="381000" y="1295400"/>
            <a:ext cx="3962400" cy="3151187"/>
          </a:xfrm>
        </p:spPr>
        <p:txBody>
          <a:bodyPr/>
          <a:lstStyle/>
          <a:p>
            <a:pPr algn="ctr"/>
            <a:r>
              <a:rPr lang="en-US" altLang="en-US" sz="3400" dirty="0">
                <a:solidFill>
                  <a:srgbClr val="1D6E7D"/>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14 </a:t>
            </a:r>
            <a:r>
              <a:rPr lang="en-US" altLang="en-US" sz="3400" dirty="0">
                <a:solidFill>
                  <a:srgbClr val="99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Glycolysis, Gluconeogenesis, and the Pentose Phosphate Pathway</a:t>
            </a:r>
            <a:endParaRPr lang="en-AU" sz="3400" dirty="0"/>
          </a:p>
        </p:txBody>
      </p:sp>
      <p:sp>
        <p:nvSpPr>
          <p:cNvPr id="4" name="Text Placeholder 3">
            <a:extLst>
              <a:ext uri="{FF2B5EF4-FFF2-40B4-BE49-F238E27FC236}">
                <a16:creationId xmlns:a16="http://schemas.microsoft.com/office/drawing/2014/main" id="{FA835113-1299-4E74-800D-B5E51A6AE02D}"/>
              </a:ext>
            </a:extLst>
          </p:cNvPr>
          <p:cNvSpPr>
            <a:spLocks noGrp="1"/>
          </p:cNvSpPr>
          <p:nvPr>
            <p:ph type="body" sz="half" idx="2"/>
          </p:nvPr>
        </p:nvSpPr>
        <p:spPr>
          <a:xfrm>
            <a:off x="858043" y="5257800"/>
            <a:ext cx="3008313" cy="868363"/>
          </a:xfrm>
        </p:spPr>
        <p:txBody>
          <a:bodyPr/>
          <a:lstStyle/>
          <a:p>
            <a:pPr algn="ctr"/>
            <a:r>
              <a:rPr lang="en-US" altLang="en-US" sz="2400" b="1" dirty="0">
                <a:solidFill>
                  <a:srgbClr val="1D6E7D"/>
                </a:solidFill>
                <a:sym typeface="Arial" panose="020B0604020202020204" pitchFamily="34" charset="0"/>
              </a:rPr>
              <a:t>© 20</a:t>
            </a:r>
            <a:r>
              <a:rPr lang="en-US" altLang="en-US" sz="2400" b="1" dirty="0">
                <a:solidFill>
                  <a:srgbClr val="1D6E7D"/>
                </a:solidFill>
              </a:rPr>
              <a:t>21</a:t>
            </a:r>
            <a:r>
              <a:rPr lang="en-US" altLang="en-US" sz="2400" b="1" dirty="0">
                <a:solidFill>
                  <a:srgbClr val="1D6E7D"/>
                </a:solidFill>
                <a:sym typeface="Arial" panose="020B0604020202020204" pitchFamily="34" charset="0"/>
              </a:rPr>
              <a:t> Macmillan Learning</a:t>
            </a:r>
            <a:endParaRPr lang="en-AU" sz="2400" b="1" dirty="0"/>
          </a:p>
        </p:txBody>
      </p:sp>
      <p:pic>
        <p:nvPicPr>
          <p:cNvPr id="10" name="Picture" descr="Front Cover: Principles of Biochemistry, Eighth Edition by David L. Nelson, Michael M. Cox">
            <a:extLst>
              <a:ext uri="{FF2B5EF4-FFF2-40B4-BE49-F238E27FC236}">
                <a16:creationId xmlns:a16="http://schemas.microsoft.com/office/drawing/2014/main" id="{82577FF2-B315-48C2-8CBA-867A25A6BD3B}"/>
              </a:ext>
            </a:extLst>
          </p:cNvPr>
          <p:cNvPicPr preferRelativeResize="0"/>
          <p:nvPr/>
        </p:nvPicPr>
        <p:blipFill rotWithShape="1">
          <a:blip r:embed="rId3">
            <a:alphaModFix/>
          </a:blip>
          <a:srcRect/>
          <a:stretch/>
        </p:blipFill>
        <p:spPr>
          <a:xfrm>
            <a:off x="4529512" y="528638"/>
            <a:ext cx="4157288" cy="55975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Google Shape;170;p2" descr="Icon P 1&#10;">
            <a:extLst>
              <a:ext uri="{FF2B5EF4-FFF2-40B4-BE49-F238E27FC236}">
                <a16:creationId xmlns:a16="http://schemas.microsoft.com/office/drawing/2014/main" id="{25A9FCB7-3EC8-C244-B1C6-C994650E159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8775" y="304800"/>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AEA6876-0837-4DEC-B5E9-7240900E06BD}"/>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(2 of 7)</a:t>
            </a:r>
            <a:endParaRPr lang="en-AU" sz="2000" b="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Metabolites like glucose are often activated with a high-energy group before their catabolism. </a:t>
            </a:r>
            <a:r>
              <a:rPr lang="en-US" sz="2400" dirty="0">
                <a:latin typeface="Arial" panose="020B0604020202020204" pitchFamily="34" charset="0"/>
                <a:cs typeface="Arial" panose="020B0604020202020204" pitchFamily="34" charset="0"/>
              </a:rPr>
              <a:t>Glycolysis is a nearly universal 10-step metabolic pathway for producing ATP by the oxidation of glucose. In this process, two molecules of ATP are invested to activate glucose, but the products of the pathway include four ATP, as well as NADH (a form of reducing power) and the triose pyruvate, which can be metabolized further in other pathways. </a:t>
            </a:r>
          </a:p>
          <a:p>
            <a:pPr>
              <a:buNone/>
            </a:pPr>
            <a:endParaRPr lang="en-US" sz="24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extLst>
      <p:ext uri="{BB962C8B-B14F-4D97-AF65-F5344CB8AC3E}">
        <p14:creationId xmlns:p14="http://schemas.microsoft.com/office/powerpoint/2010/main" val="416999182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ue logo with white letters P 4&#10;">
            <a:extLst>
              <a:ext uri="{FF2B5EF4-FFF2-40B4-BE49-F238E27FC236}">
                <a16:creationId xmlns:a16="http://schemas.microsoft.com/office/drawing/2014/main" id="{46F29671-91AA-4E96-9CB1-1ABDBD7CBF0A}"/>
              </a:ext>
            </a:extLst>
          </p:cNvPr>
          <p:cNvPicPr>
            <a:picLocks noChangeAspect="1"/>
          </p:cNvPicPr>
          <p:nvPr/>
        </p:nvPicPr>
        <p:blipFill>
          <a:blip r:embed="rId3"/>
          <a:stretch>
            <a:fillRect/>
          </a:stretch>
        </p:blipFill>
        <p:spPr>
          <a:xfrm>
            <a:off x="1805817" y="416529"/>
            <a:ext cx="944962" cy="701101"/>
          </a:xfrm>
          <a:prstGeom prst="rect">
            <a:avLst/>
          </a:prstGeom>
        </p:spPr>
      </p:pic>
      <p:sp>
        <p:nvSpPr>
          <p:cNvPr id="2" name="Title 1">
            <a:extLst>
              <a:ext uri="{FF2B5EF4-FFF2-40B4-BE49-F238E27FC236}">
                <a16:creationId xmlns:a16="http://schemas.microsoft.com/office/drawing/2014/main" id="{D8B538BB-FE1D-49CA-86A1-5494E28F814A}"/>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(5 of 5)</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Gluconeogenesis is the synthesis of glucose from simpler precursors like pyruvate and lactate. </a:t>
            </a:r>
            <a:r>
              <a:rPr lang="en-US" sz="2400" dirty="0">
                <a:latin typeface="Arial" panose="020B0604020202020204" pitchFamily="34" charset="0"/>
                <a:cs typeface="Arial" panose="020B0604020202020204" pitchFamily="34" charset="0"/>
              </a:rPr>
              <a:t>Although it uses seven of the ten enzymes that also act in glycolysis, gluconeogenesis must bypass three of the most exergonic steps in glycolysis with energetically favorable reactions unique to gluconeogenesis. </a:t>
            </a:r>
          </a:p>
          <a:p>
            <a:endParaRPr lang="en-US" sz="2400" dirty="0"/>
          </a:p>
        </p:txBody>
      </p:sp>
    </p:spTree>
    <p:extLst>
      <p:ext uri="{BB962C8B-B14F-4D97-AF65-F5344CB8AC3E}">
        <p14:creationId xmlns:p14="http://schemas.microsoft.com/office/powerpoint/2010/main" val="397188633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CCACC-C7B4-4FA4-935A-E7CB219EE762}"/>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Alternative Paths from Pyruvate </a:t>
            </a:r>
            <a:br>
              <a:rPr lang="en-US" altLang="en-US" dirty="0">
                <a:solidFill>
                  <a:schemeClr val="tx1"/>
                </a:solidFill>
                <a:latin typeface="Arial" panose="020B0604020202020204" pitchFamily="34" charset="0"/>
                <a:cs typeface="Arial" panose="020B0604020202020204" pitchFamily="34" charset="0"/>
              </a:rPr>
            </a:br>
            <a:r>
              <a:rPr lang="en-US" altLang="en-US" dirty="0">
                <a:solidFill>
                  <a:schemeClr val="tx1"/>
                </a:solidFill>
                <a:latin typeface="Arial" panose="020B0604020202020204" pitchFamily="34" charset="0"/>
                <a:cs typeface="Arial" panose="020B0604020202020204" pitchFamily="34" charset="0"/>
              </a:rPr>
              <a:t>to Phosphoenolpyruvate</a:t>
            </a:r>
            <a:endParaRPr lang="en-AU" dirty="0"/>
          </a:p>
        </p:txBody>
      </p:sp>
      <p:sp>
        <p:nvSpPr>
          <p:cNvPr id="4" name="Google Shape;390;g847cf01710_0_68">
            <a:extLst>
              <a:ext uri="{FF2B5EF4-FFF2-40B4-BE49-F238E27FC236}">
                <a16:creationId xmlns:a16="http://schemas.microsoft.com/office/drawing/2014/main" id="{6A690928-B439-2A43-B816-025D27056D03}"/>
              </a:ext>
            </a:extLst>
          </p:cNvPr>
          <p:cNvSpPr txBox="1">
            <a:spLocks noChangeArrowheads="1"/>
          </p:cNvSpPr>
          <p:nvPr/>
        </p:nvSpPr>
        <p:spPr bwMode="auto">
          <a:xfrm>
            <a:off x="228600" y="1752600"/>
            <a:ext cx="383917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when lactate is the glucogenic precursor, a second bypass predominates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oxaloacetate is directly converted to PEP in the mitochondrion by a mitochondrial isozyme of PEP carboxykinase</a:t>
            </a: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pic>
        <p:nvPicPr>
          <p:cNvPr id="3" name="Picture 2" descr="Pyruvate is shown in the cytosol at the lower left beneath a mitochondrion with its inner and outer membranes shown. An arrow points to pyruvate in the mitochondrial matrix. An arrow labeled pyruvate carboxylase points from pyruvate to oxaloacetate accompanied by a line showing the addition of C O 2 and a curved arrow showing the addition of an orange oval of A T P and loss of A D P plus P subscript i. An arrow labeled mitochondrial malate dehydrogenase points from oxaloacetate to malate and is accompanied by a curved arrow showing the addition of an orange oval labeled N A D H plus H plus outside of the oval and loss of N A D plus. An arrow points from malate inside of the mitochondrion to malate outside of the mitochondrion. An arrow labeled cytosolic malate dehydrogenase points from malate to oxaloacetate and is accompanied by a curved arrow showing the addition of N A D plus and loss of an orange oval labeled N A D H and H plus outside of the oval. An arrow labeled cytosolic P E P carboxykinase points from oxaloacetate to P E P at the top center of the illustration. The arrow is accompanied by a curved arrow showing the addition of an orange oval labeled A T P and the loss of A D P. Another arrow shows that C O 2 is lost. Lactate at the lower right begins another series of reactions to produce P E P. An arrow labeled lactate dehydrogenase points from lactate to pyruvate and is accompanied by a curved arrow showing the addition of N A D plus and loss of an orange oval labeled N A D H plus H plus outside of the oval. An arrow points from pyruvate in the cytosol to pyruvate in the mitochondrial matrix. An arrow labeled pyruvate carboxylase points from pyruvate to oxaloacetate accompanied by a line showing the addition of C O 2 and a curved arrow showing the addition of an orange oval of A T P and loss of A D P plus P subscript i. An arrow labeled mitochondrial P EP carboxykinase points from oxaloacetate to P E P accompanied by a curved arrow showing the addition of an orange oval labeled G T P and loss of G D P. An additional arrow shows the loss of P E P. An arrow points from P E P in the mitochondrion to P E P outside of the mitochondrion at the top center of the illustration.">
            <a:extLst>
              <a:ext uri="{FF2B5EF4-FFF2-40B4-BE49-F238E27FC236}">
                <a16:creationId xmlns:a16="http://schemas.microsoft.com/office/drawing/2014/main" id="{F112A2EF-08A1-7948-A9CC-A7DC5C2F9505}"/>
              </a:ext>
            </a:extLst>
          </p:cNvPr>
          <p:cNvPicPr>
            <a:picLocks noChangeAspect="1"/>
          </p:cNvPicPr>
          <p:nvPr/>
        </p:nvPicPr>
        <p:blipFill>
          <a:blip r:embed="rId3"/>
          <a:stretch>
            <a:fillRect/>
          </a:stretch>
        </p:blipFill>
        <p:spPr>
          <a:xfrm>
            <a:off x="4590288" y="1403223"/>
            <a:ext cx="4061575" cy="5337175"/>
          </a:xfrm>
          <a:prstGeom prst="rect">
            <a:avLst/>
          </a:prstGeom>
        </p:spPr>
      </p:pic>
    </p:spTree>
    <p:extLst>
      <p:ext uri="{BB962C8B-B14F-4D97-AF65-F5344CB8AC3E}">
        <p14:creationId xmlns:p14="http://schemas.microsoft.com/office/powerpoint/2010/main" val="237709815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4571A-F69A-4AA0-AEEE-E9A88E38C5EF}"/>
              </a:ext>
            </a:extLst>
          </p:cNvPr>
          <p:cNvSpPr>
            <a:spLocks noGrp="1"/>
          </p:cNvSpPr>
          <p:nvPr>
            <p:ph type="title"/>
          </p:nvPr>
        </p:nvSpPr>
        <p:spPr>
          <a:xfrm>
            <a:off x="0" y="152400"/>
            <a:ext cx="9144000" cy="1524000"/>
          </a:xfrm>
        </p:spPr>
        <p:txBody>
          <a:bodyPr/>
          <a:lstStyle/>
          <a:p>
            <a:r>
              <a:rPr lang="en-US" altLang="en-US" sz="3400" dirty="0">
                <a:solidFill>
                  <a:srgbClr val="4E4CB4"/>
                </a:solidFill>
                <a:latin typeface="Arial" panose="020B0604020202020204" pitchFamily="34" charset="0"/>
                <a:cs typeface="Arial" panose="020B0604020202020204" pitchFamily="34" charset="0"/>
              </a:rPr>
              <a:t>The Second and Third Bypasses Are Simple Dephosphorylations </a:t>
            </a:r>
            <a:br>
              <a:rPr lang="en-US" altLang="en-US" sz="3400" dirty="0">
                <a:solidFill>
                  <a:srgbClr val="4E4CB4"/>
                </a:solidFill>
                <a:latin typeface="Arial" panose="020B0604020202020204" pitchFamily="34" charset="0"/>
                <a:cs typeface="Arial" panose="020B0604020202020204" pitchFamily="34" charset="0"/>
              </a:rPr>
            </a:br>
            <a:r>
              <a:rPr lang="en-US" altLang="en-US" sz="3400" dirty="0">
                <a:solidFill>
                  <a:srgbClr val="4E4CB4"/>
                </a:solidFill>
                <a:latin typeface="Arial" panose="020B0604020202020204" pitchFamily="34" charset="0"/>
                <a:cs typeface="Arial" panose="020B0604020202020204" pitchFamily="34" charset="0"/>
              </a:rPr>
              <a:t>by Phosphatases</a:t>
            </a:r>
            <a:endParaRPr lang="en-AU" sz="3400" dirty="0">
              <a:solidFill>
                <a:srgbClr val="4E4CB4"/>
              </a:solidFill>
            </a:endParaRPr>
          </a:p>
        </p:txBody>
      </p:sp>
      <mc:AlternateContent xmlns:mc="http://schemas.openxmlformats.org/markup-compatibility/2006" xmlns:a14="http://schemas.microsoft.com/office/drawing/2010/main">
        <mc:Choice Requires="a14">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199421" y="2133600"/>
                <a:ext cx="8745157"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fructose 1,6-bisphosphatase (FBPase-1) </a:t>
                </a:r>
                <a:r>
                  <a:rPr lang="en-US" sz="2400" dirty="0">
                    <a:latin typeface="Arial" panose="020B0604020202020204" pitchFamily="34" charset="0"/>
                    <a:cs typeface="Arial" panose="020B0604020202020204" pitchFamily="34" charset="0"/>
                  </a:rPr>
                  <a:t>= converts fructose 1,6-bisphosphate to fructose 6-phosphate by hydrolysis of the C-1 phosphate</a:t>
                </a:r>
              </a:p>
              <a:p>
                <a:pPr lvl="1"/>
                <a:r>
                  <a:rPr lang="en-US" sz="2400" dirty="0">
                    <a:latin typeface="Arial" panose="020B0604020202020204" pitchFamily="34" charset="0"/>
                    <a:cs typeface="Arial" panose="020B0604020202020204" pitchFamily="34" charset="0"/>
                  </a:rPr>
                  <a:t>requires Mg</a:t>
                </a:r>
                <a:r>
                  <a:rPr lang="en-US" sz="2400" baseline="30000" dirty="0">
                    <a:latin typeface="Arial" panose="020B0604020202020204" pitchFamily="34" charset="0"/>
                    <a:cs typeface="Arial" panose="020B0604020202020204" pitchFamily="34" charset="0"/>
                  </a:rPr>
                  <a:t>2+</a:t>
                </a:r>
                <a:endParaRPr lang="en-US" sz="2400"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essentially irreversible</a:t>
                </a:r>
              </a:p>
              <a:p>
                <a:pPr marL="533400" lvl="1" indent="0">
                  <a:buNone/>
                </a:pPr>
                <a:endParaRPr lang="en-US" sz="2400" b="1"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fructose 1,6-bisphosphate + 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a:t>
                </a:r>
                <a:r>
                  <a:rPr lang="en-US" sz="2400" baseline="-25000" dirty="0">
                    <a:latin typeface="Arial" panose="020B0604020202020204" pitchFamily="34" charset="0"/>
                    <a:cs typeface="Arial" panose="020B0604020202020204" pitchFamily="34" charset="0"/>
                  </a:rPr>
                  <a:t> </a:t>
                </a:r>
                <a14:m>
                  <m:oMath xmlns:m="http://schemas.openxmlformats.org/officeDocument/2006/math">
                    <m:r>
                      <a:rPr lang="en-US" sz="24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2400" i="1" dirty="0">
                    <a:latin typeface="Cambria Math" panose="02040503050406030204" pitchFamily="18" charset="0"/>
                    <a:ea typeface="Cambria Math" panose="02040503050406030204" pitchFamily="18" charset="0"/>
                    <a:cs typeface="Arial" panose="020B0604020202020204" pitchFamily="34" charset="0"/>
                  </a:rPr>
                  <a:t> </a:t>
                </a:r>
              </a:p>
              <a:p>
                <a:pPr marL="50800" indent="0">
                  <a:buNone/>
                </a:pPr>
                <a:r>
                  <a:rPr lang="en-US" sz="2400" i="1" dirty="0">
                    <a:latin typeface="Cambria Math" panose="02040503050406030204" pitchFamily="18" charset="0"/>
                    <a:ea typeface="Cambria Math" panose="02040503050406030204" pitchFamily="18" charset="0"/>
                    <a:cs typeface="Arial" panose="020B0604020202020204" pitchFamily="34" charset="0"/>
                  </a:rPr>
                  <a:t>		</a:t>
                </a:r>
                <a:r>
                  <a:rPr lang="en-US" sz="2400" dirty="0">
                    <a:latin typeface="Arial" panose="020B0604020202020204" pitchFamily="34" charset="0"/>
                    <a:cs typeface="Arial" panose="020B0604020202020204" pitchFamily="34" charset="0"/>
                  </a:rPr>
                  <a:t>fructose 6-phosphate + P</a:t>
                </a:r>
                <a:r>
                  <a:rPr lang="en-US" sz="2400" baseline="-25000" dirty="0">
                    <a:latin typeface="Arial" panose="020B0604020202020204" pitchFamily="34" charset="0"/>
                    <a:cs typeface="Arial" panose="020B0604020202020204" pitchFamily="34" charset="0"/>
                  </a:rPr>
                  <a:t>i</a:t>
                </a:r>
              </a:p>
              <a:p>
                <a:pPr marL="50800" indent="0">
                  <a:buNone/>
                </a:pPr>
                <a:r>
                  <a:rPr lang="en-US" sz="2400" dirty="0">
                    <a:latin typeface="Arial" panose="020B0604020202020204" pitchFamily="34" charset="0"/>
                    <a:cs typeface="Arial" panose="020B0604020202020204" pitchFamily="34" charset="0"/>
                  </a:rPr>
                  <a:t>			      ∆</a:t>
                </a:r>
                <a:r>
                  <a:rPr lang="en-US" sz="2400" i="1" dirty="0">
                    <a:latin typeface="Arial" panose="020B0604020202020204" pitchFamily="34" charset="0"/>
                    <a:ea typeface="Arial Unicode MS" panose="020B0604020202020204" pitchFamily="34" charset="-128"/>
                    <a:cs typeface="Arial" panose="020B0604020202020204" pitchFamily="34" charset="0"/>
                  </a:rPr>
                  <a:t>G</a:t>
                </a:r>
                <a:r>
                  <a:rPr lang="en-US" sz="2400" dirty="0">
                    <a:latin typeface="Arial" panose="020B0604020202020204" pitchFamily="34" charset="0"/>
                    <a:ea typeface="Arial Unicode MS" panose="020B0604020202020204" pitchFamily="34" charset="-128"/>
                    <a:cs typeface="Arial" panose="020B0604020202020204" pitchFamily="34" charset="0"/>
                  </a:rPr>
                  <a:t>′° </a:t>
                </a:r>
                <a:r>
                  <a:rPr lang="en-US" sz="2400" dirty="0">
                    <a:latin typeface="Arial" panose="020B0604020202020204" pitchFamily="34" charset="0"/>
                    <a:cs typeface="Arial" panose="020B0604020202020204" pitchFamily="34" charset="0"/>
                  </a:rPr>
                  <a:t>= −16.3 kJ/mol</a:t>
                </a:r>
              </a:p>
              <a:p>
                <a:pPr marL="50800" indent="0">
                  <a:buNone/>
                </a:pPr>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mc:Choice>
        <mc:Fallback xmlns="">
          <p:sp>
            <p:nvSpPr>
              <p:cNvPr id="60418" name="Google Shape;390;g847cf01710_0_68">
                <a:extLst>
                  <a:ext uri="{FF2B5EF4-FFF2-40B4-BE49-F238E27FC236}">
                    <a16:creationId xmlns:a16="http://schemas.microsoft.com/office/drawing/2014/main" id="{94BE1A7E-3796-4D43-95EC-6CEDB5CE7E8D}"/>
                  </a:ext>
                </a:extLst>
              </p:cNvPr>
              <p:cNvSpPr txBox="1">
                <a:spLocks noRot="1" noChangeAspect="1" noMove="1" noResize="1" noEditPoints="1" noAdjustHandles="1" noChangeArrowheads="1" noChangeShapeType="1" noTextEdit="1"/>
              </p:cNvSpPr>
              <p:nvPr/>
            </p:nvSpPr>
            <p:spPr bwMode="auto">
              <a:xfrm>
                <a:off x="199421" y="2133600"/>
                <a:ext cx="8745157" cy="4130675"/>
              </a:xfrm>
              <a:prstGeom prst="rect">
                <a:avLst/>
              </a:prstGeom>
              <a:blipFill>
                <a:blip r:embed="rId3"/>
                <a:stretch>
                  <a:fillRect l="-435" t="-122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142406262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59FD6-160F-43B6-B0F8-8A2A39B757B1}"/>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Third Bypass Reaction</a:t>
            </a:r>
            <a:endParaRPr lang="en-AU" dirty="0"/>
          </a:p>
        </p:txBody>
      </p:sp>
      <mc:AlternateContent xmlns:mc="http://schemas.openxmlformats.org/markup-compatibility/2006" xmlns:a14="http://schemas.microsoft.com/office/drawing/2010/main">
        <mc:Choice Requires="a14">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199421" y="1524000"/>
                <a:ext cx="8745157"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glucose 6-phosphatase </a:t>
                </a:r>
                <a:r>
                  <a:rPr lang="en-US" sz="2400" dirty="0">
                    <a:latin typeface="Arial" panose="020B0604020202020204" pitchFamily="34" charset="0"/>
                    <a:cs typeface="Arial" panose="020B0604020202020204" pitchFamily="34" charset="0"/>
                  </a:rPr>
                  <a:t>= catalyzes the simple hydrolysis of glucose 6-phosphate to glucose</a:t>
                </a:r>
              </a:p>
              <a:p>
                <a:pPr lvl="1"/>
                <a:r>
                  <a:rPr lang="en-US" sz="2400" dirty="0">
                    <a:latin typeface="Arial" panose="020B0604020202020204" pitchFamily="34" charset="0"/>
                    <a:cs typeface="Arial" panose="020B0604020202020204" pitchFamily="34" charset="0"/>
                  </a:rPr>
                  <a:t>requires Mg</a:t>
                </a:r>
                <a:r>
                  <a:rPr lang="en-US" sz="2400" baseline="30000" dirty="0">
                    <a:latin typeface="Arial" panose="020B0604020202020204" pitchFamily="34" charset="0"/>
                    <a:cs typeface="Arial" panose="020B0604020202020204" pitchFamily="34" charset="0"/>
                  </a:rPr>
                  <a:t>2+</a:t>
                </a:r>
                <a:endParaRPr lang="en-US" sz="2400"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only found in the lumen of the endoplasmic reticulum of hepatocytes, renal cells, and epithelial cells of the small intestine </a:t>
                </a:r>
              </a:p>
              <a:p>
                <a:pPr marL="533400" lvl="1" indent="0">
                  <a:buNone/>
                </a:pPr>
                <a:endParaRPr lang="en-US" sz="2400" b="1"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glucose 6-phosphate + 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a:t>
                </a:r>
                <a:r>
                  <a:rPr lang="en-US" sz="2400" baseline="-25000" dirty="0">
                    <a:latin typeface="Arial" panose="020B0604020202020204" pitchFamily="34" charset="0"/>
                    <a:cs typeface="Arial" panose="020B0604020202020204" pitchFamily="34" charset="0"/>
                  </a:rPr>
                  <a:t> </a:t>
                </a:r>
                <a14:m>
                  <m:oMath xmlns:m="http://schemas.openxmlformats.org/officeDocument/2006/math">
                    <m:r>
                      <a:rPr lang="en-US" sz="24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2400" i="1" dirty="0">
                    <a:latin typeface="Cambria Math" panose="02040503050406030204" pitchFamily="18" charset="0"/>
                    <a:ea typeface="Cambria Math" panose="02040503050406030204" pitchFamily="18" charset="0"/>
                    <a:cs typeface="Arial" panose="020B0604020202020204" pitchFamily="34" charset="0"/>
                  </a:rPr>
                  <a:t>  </a:t>
                </a:r>
                <a:r>
                  <a:rPr lang="en-US" sz="2400" dirty="0">
                    <a:latin typeface="Arial" panose="020B0604020202020204" pitchFamily="34" charset="0"/>
                    <a:cs typeface="Arial" panose="020B0604020202020204" pitchFamily="34" charset="0"/>
                  </a:rPr>
                  <a:t>glucose + P</a:t>
                </a:r>
                <a:r>
                  <a:rPr lang="en-US" sz="2400" baseline="-25000" dirty="0">
                    <a:latin typeface="Arial" panose="020B0604020202020204" pitchFamily="34" charset="0"/>
                    <a:cs typeface="Arial" panose="020B0604020202020204" pitchFamily="34" charset="0"/>
                  </a:rPr>
                  <a:t>i</a:t>
                </a:r>
              </a:p>
              <a:p>
                <a:pPr marL="50800" indent="0">
                  <a:buNone/>
                </a:pPr>
                <a:r>
                  <a:rPr lang="en-US" sz="2400" dirty="0">
                    <a:latin typeface="Arial" panose="020B0604020202020204" pitchFamily="34" charset="0"/>
                    <a:cs typeface="Arial" panose="020B0604020202020204" pitchFamily="34" charset="0"/>
                  </a:rPr>
                  <a:t>			                            ∆</a:t>
                </a:r>
                <a:r>
                  <a:rPr lang="en-US" sz="2400" i="1" dirty="0">
                    <a:latin typeface="Arial" panose="020B0604020202020204" pitchFamily="34" charset="0"/>
                    <a:ea typeface="Arial Unicode MS" panose="020B0604020202020204" pitchFamily="34" charset="-128"/>
                    <a:cs typeface="Arial" panose="020B0604020202020204" pitchFamily="34" charset="0"/>
                  </a:rPr>
                  <a:t>G</a:t>
                </a:r>
                <a:r>
                  <a:rPr lang="en-US" sz="2400" dirty="0">
                    <a:latin typeface="Arial" panose="020B0604020202020204" pitchFamily="34" charset="0"/>
                    <a:ea typeface="Arial Unicode MS" panose="020B0604020202020204" pitchFamily="34" charset="-128"/>
                    <a:cs typeface="Arial" panose="020B0604020202020204" pitchFamily="34" charset="0"/>
                  </a:rPr>
                  <a:t>′° </a:t>
                </a:r>
                <a:r>
                  <a:rPr lang="en-US" sz="2400" dirty="0">
                    <a:latin typeface="Arial" panose="020B0604020202020204" pitchFamily="34" charset="0"/>
                    <a:cs typeface="Arial" panose="020B0604020202020204" pitchFamily="34" charset="0"/>
                  </a:rPr>
                  <a:t>= −13.8 kJ/mol</a:t>
                </a:r>
              </a:p>
              <a:p>
                <a:pPr marL="50800" indent="0">
                  <a:buNone/>
                </a:pPr>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mc:Choice>
        <mc:Fallback xmlns="">
          <p:sp>
            <p:nvSpPr>
              <p:cNvPr id="60418" name="Google Shape;390;g847cf01710_0_68">
                <a:extLst>
                  <a:ext uri="{FF2B5EF4-FFF2-40B4-BE49-F238E27FC236}">
                    <a16:creationId xmlns:a16="http://schemas.microsoft.com/office/drawing/2014/main" id="{94BE1A7E-3796-4D43-95EC-6CEDB5CE7E8D}"/>
                  </a:ext>
                </a:extLst>
              </p:cNvPr>
              <p:cNvSpPr txBox="1">
                <a:spLocks noRot="1" noChangeAspect="1" noMove="1" noResize="1" noEditPoints="1" noAdjustHandles="1" noChangeArrowheads="1" noChangeShapeType="1" noTextEdit="1"/>
              </p:cNvSpPr>
              <p:nvPr/>
            </p:nvSpPr>
            <p:spPr bwMode="auto">
              <a:xfrm>
                <a:off x="199421" y="1524000"/>
                <a:ext cx="8745157" cy="4130675"/>
              </a:xfrm>
              <a:prstGeom prst="rect">
                <a:avLst/>
              </a:prstGeom>
              <a:blipFill>
                <a:blip r:embed="rId3"/>
                <a:stretch>
                  <a:fillRect l="-418" t="-1032" r="-27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spTree>
    <p:extLst>
      <p:ext uri="{BB962C8B-B14F-4D97-AF65-F5344CB8AC3E}">
        <p14:creationId xmlns:p14="http://schemas.microsoft.com/office/powerpoint/2010/main" val="292604007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903C7-4516-4B98-9827-34D02D775F1D}"/>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Gluconeogenesis Is Energetically Expensive, But Essential</a:t>
            </a:r>
            <a:endParaRPr lang="en-AU" dirty="0">
              <a:solidFill>
                <a:srgbClr val="4E4CB4"/>
              </a:solidFill>
            </a:endParaRPr>
          </a:p>
        </p:txBody>
      </p:sp>
      <mc:AlternateContent xmlns:mc="http://schemas.openxmlformats.org/markup-compatibility/2006" xmlns:a14="http://schemas.microsoft.com/office/drawing/2010/main">
        <mc:Choice Requires="a14">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199421" y="2133600"/>
                <a:ext cx="8745157"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sum of the biosynthetic reactions leading from pyruvate to free blood glucose is: </a:t>
                </a:r>
              </a:p>
              <a:p>
                <a:pPr marL="50800" indent="0">
                  <a:buNone/>
                </a:pPr>
                <a:endParaRPr lang="en-US" sz="2400" b="1"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2 pyruvate + 4ATP + 2GTP + 2NADH + 2H</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+ 4H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 </a:t>
                </a:r>
                <a14:m>
                  <m:oMath xmlns:m="http://schemas.openxmlformats.org/officeDocument/2006/math">
                    <m:r>
                      <a:rPr lang="en-US" sz="2400" i="1">
                        <a:latin typeface="Cambria Math" panose="02040503050406030204" pitchFamily="18" charset="0"/>
                        <a:ea typeface="Cambria Math" panose="02040503050406030204" pitchFamily="18" charset="0"/>
                        <a:cs typeface="Arial" panose="020B0604020202020204" pitchFamily="34" charset="0"/>
                      </a:rPr>
                      <m:t>⟶</m:t>
                    </m:r>
                  </m:oMath>
                </a14:m>
                <a:r>
                  <a:rPr lang="en-US" sz="2400" i="1" dirty="0">
                    <a:latin typeface="Cambria Math" panose="02040503050406030204" pitchFamily="18" charset="0"/>
                    <a:ea typeface="Cambria Math" panose="02040503050406030204" pitchFamily="18" charset="0"/>
                    <a:cs typeface="Arial" panose="020B0604020202020204" pitchFamily="34" charset="0"/>
                  </a:rPr>
                  <a:t> </a:t>
                </a:r>
              </a:p>
              <a:p>
                <a:pPr marL="50800" indent="0">
                  <a:buNone/>
                </a:pPr>
                <a:r>
                  <a:rPr lang="en-US" sz="2400" i="1" dirty="0">
                    <a:latin typeface="Cambria Math" panose="02040503050406030204" pitchFamily="18" charset="0"/>
                    <a:ea typeface="Cambria Math" panose="02040503050406030204" pitchFamily="18" charset="0"/>
                    <a:cs typeface="Arial" panose="020B0604020202020204" pitchFamily="34" charset="0"/>
                  </a:rPr>
                  <a:t>	</a:t>
                </a:r>
                <a:r>
                  <a:rPr lang="en-US" sz="2400" dirty="0">
                    <a:latin typeface="Arial" panose="020B0604020202020204" pitchFamily="34" charset="0"/>
                    <a:ea typeface="Cambria Math" panose="02040503050406030204" pitchFamily="18" charset="0"/>
                    <a:cs typeface="Arial" panose="020B0604020202020204" pitchFamily="34" charset="0"/>
                  </a:rPr>
                  <a:t>glucose + 4ADP + 2GDP + 6P</a:t>
                </a:r>
                <a:r>
                  <a:rPr lang="en-US" sz="2400" baseline="-25000" dirty="0">
                    <a:latin typeface="Arial" panose="020B0604020202020204" pitchFamily="34" charset="0"/>
                    <a:ea typeface="Cambria Math" panose="02040503050406030204" pitchFamily="18" charset="0"/>
                    <a:cs typeface="Arial" panose="020B0604020202020204" pitchFamily="34" charset="0"/>
                  </a:rPr>
                  <a:t>i</a:t>
                </a:r>
                <a:r>
                  <a:rPr lang="en-US" sz="2400" dirty="0">
                    <a:latin typeface="Arial" panose="020B0604020202020204" pitchFamily="34" charset="0"/>
                    <a:ea typeface="Cambria Math" panose="02040503050406030204" pitchFamily="18" charset="0"/>
                    <a:cs typeface="Arial" panose="020B0604020202020204" pitchFamily="34" charset="0"/>
                  </a:rPr>
                  <a:t> + 2NAD</a:t>
                </a:r>
                <a:r>
                  <a:rPr lang="en-US" sz="2400" baseline="30000" dirty="0">
                    <a:latin typeface="Arial" panose="020B0604020202020204" pitchFamily="34" charset="0"/>
                    <a:ea typeface="Cambria Math" panose="02040503050406030204" pitchFamily="18" charset="0"/>
                    <a:cs typeface="Arial" panose="020B0604020202020204" pitchFamily="34" charset="0"/>
                  </a:rPr>
                  <a:t>+</a:t>
                </a:r>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mc:Choice>
        <mc:Fallback xmlns="">
          <p:sp>
            <p:nvSpPr>
              <p:cNvPr id="60418" name="Google Shape;390;g847cf01710_0_68">
                <a:extLst>
                  <a:ext uri="{FF2B5EF4-FFF2-40B4-BE49-F238E27FC236}">
                    <a16:creationId xmlns:a16="http://schemas.microsoft.com/office/drawing/2014/main" id="{94BE1A7E-3796-4D43-95EC-6CEDB5CE7E8D}"/>
                  </a:ext>
                </a:extLst>
              </p:cNvPr>
              <p:cNvSpPr txBox="1">
                <a:spLocks noRot="1" noChangeAspect="1" noMove="1" noResize="1" noEditPoints="1" noAdjustHandles="1" noChangeArrowheads="1" noChangeShapeType="1" noTextEdit="1"/>
              </p:cNvSpPr>
              <p:nvPr/>
            </p:nvSpPr>
            <p:spPr bwMode="auto">
              <a:xfrm>
                <a:off x="199421" y="2133600"/>
                <a:ext cx="8745157" cy="4130675"/>
              </a:xfrm>
              <a:prstGeom prst="rect">
                <a:avLst/>
              </a:prstGeom>
              <a:blipFill>
                <a:blip r:embed="rId3"/>
                <a:stretch>
                  <a:fillRect l="-435" t="-1227" r="-43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5" name="TextBox 4">
            <a:extLst>
              <a:ext uri="{FF2B5EF4-FFF2-40B4-BE49-F238E27FC236}">
                <a16:creationId xmlns:a16="http://schemas.microsoft.com/office/drawing/2014/main" id="{78BA9FED-0CDF-8D43-8BE5-31E237354ED3}"/>
              </a:ext>
            </a:extLst>
          </p:cNvPr>
          <p:cNvSpPr txBox="1">
            <a:spLocks noChangeArrowheads="1"/>
          </p:cNvSpPr>
          <p:nvPr/>
        </p:nvSpPr>
        <p:spPr bwMode="auto">
          <a:xfrm>
            <a:off x="6629400" y="4211129"/>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(14-9)</a:t>
            </a:r>
          </a:p>
        </p:txBody>
      </p:sp>
    </p:spTree>
    <p:extLst>
      <p:ext uri="{BB962C8B-B14F-4D97-AF65-F5344CB8AC3E}">
        <p14:creationId xmlns:p14="http://schemas.microsoft.com/office/powerpoint/2010/main" val="120022397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FA7C7-D7F0-4012-B6E9-F6C97EBCCF2A}"/>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Sequential Reactions in Gluconeogenesis</a:t>
            </a:r>
            <a:endParaRPr lang="en-AU" dirty="0"/>
          </a:p>
        </p:txBody>
      </p:sp>
      <p:pic>
        <p:nvPicPr>
          <p:cNvPr id="4" name="Picture 3" descr="A table of sequential reactions in gluconeogenesis starting from pyruvate. Note. The bypass reactions are in red, all other reactions are reversible steps of glycolysis. The figures at the right indicate that the reaction is to be counted twice, because two three-carbon precursors are required to make a molecule of glucose. The reactions required to replace the cytosolic N A D H consumed in the glyceraldehyde 3 phosphate dehydrogenase reaction, the conversion of lactate to pyruvate in the cytosol or the transport of reducing equivalents from mitochondria to the cytosol in the form of malate) are not considered in this summary. Biochemical equations are not necessarily balanced for H and charge, page 478. The reactions are as follows. 1, in red. Pyruvate + H C O 3, minus + A T P yields oxaloacetate + A D P + P sub i. Times 2. 2, in red. Oxaloacetate + G T P yields phosphoenolpyruvate + C O 2 + G D P in a reversible reaction. Times 2. 3. Phosphoenolpyruvate + H 2 O yields 2 phosphoglycerate in a reversible reaction. Times 2. 4. 2 phosphoglycerate yields 3 phosphoglycerate in a reversible reaction. Times 2. 5. 2 phosphoglycerate + A T P yields 1, 3 biphosphoglycerate + A D P in a reversible reaction. Times 2. 6. 1, 3 biphosphoglycerate + N A D H + H plus yields glyceraldehyde 3 phosphate + N A D plus + P sub i. Times 2. 7. Glyceraldehyde 3 phosphate yields dihydroxyacetone phosphate in a reversible reaction. 8. Glyceraldehyde 3 phosphate + dihydroxyacetone phosphate yields fructose 1, 6 biphosphate in a reversible reaction. 9, in red. Fructose 1, 6 biphosphate yields fructose 6 phosphate + P sub i. 10. Fructose 6 phosphate yields glucose 6 phosphate in a reversible reaction. 11, in red. Glucose 6 phosphate + H 2 O yields glucose + P sub i. Sum, 2 pyruvate + 4 A T P + 2 G T P + 2 N A D H + 2 H plus, + 4 H 2 O yields glucose + 4 A D P + 2 G D P + 6 P sub i + 2 N A D plus.">
            <a:extLst>
              <a:ext uri="{FF2B5EF4-FFF2-40B4-BE49-F238E27FC236}">
                <a16:creationId xmlns:a16="http://schemas.microsoft.com/office/drawing/2014/main" id="{F4A5373D-CF64-2C4E-B7A8-8B19EE7CAF31}"/>
              </a:ext>
            </a:extLst>
          </p:cNvPr>
          <p:cNvPicPr>
            <a:picLocks noChangeAspect="1"/>
          </p:cNvPicPr>
          <p:nvPr/>
        </p:nvPicPr>
        <p:blipFill>
          <a:blip r:embed="rId3"/>
          <a:stretch>
            <a:fillRect/>
          </a:stretch>
        </p:blipFill>
        <p:spPr>
          <a:xfrm>
            <a:off x="286843" y="1600200"/>
            <a:ext cx="8570314" cy="4191000"/>
          </a:xfrm>
          <a:prstGeom prst="rect">
            <a:avLst/>
          </a:prstGeom>
        </p:spPr>
      </p:pic>
    </p:spTree>
    <p:extLst>
      <p:ext uri="{BB962C8B-B14F-4D97-AF65-F5344CB8AC3E}">
        <p14:creationId xmlns:p14="http://schemas.microsoft.com/office/powerpoint/2010/main" val="38069137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DBEE9-B213-44FE-860D-2562A92B984D}"/>
              </a:ext>
            </a:extLst>
          </p:cNvPr>
          <p:cNvSpPr>
            <a:spLocks noGrp="1"/>
          </p:cNvSpPr>
          <p:nvPr>
            <p:ph type="title"/>
          </p:nvPr>
        </p:nvSpPr>
        <p:spPr>
          <a:xfrm>
            <a:off x="0" y="152400"/>
            <a:ext cx="9144000" cy="1054597"/>
          </a:xfrm>
        </p:spPr>
        <p:txBody>
          <a:bodyPr/>
          <a:lstStyle/>
          <a:p>
            <a:r>
              <a:rPr lang="en-US" altLang="en-US" dirty="0">
                <a:solidFill>
                  <a:schemeClr val="tx1"/>
                </a:solidFill>
                <a:latin typeface="Arial" panose="020B0604020202020204" pitchFamily="34" charset="0"/>
                <a:cs typeface="Arial" panose="020B0604020202020204" pitchFamily="34" charset="0"/>
              </a:rPr>
              <a:t>Glucogenic Amino Acids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52222" y="1206997"/>
            <a:ext cx="8639556" cy="1688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glucogenic </a:t>
            </a:r>
            <a:r>
              <a:rPr lang="en-US" sz="2400" dirty="0">
                <a:latin typeface="Arial" panose="020B0604020202020204" pitchFamily="34" charset="0"/>
                <a:cs typeface="Arial" panose="020B0604020202020204" pitchFamily="34" charset="0"/>
              </a:rPr>
              <a:t>amino acids = able to undergo net conversion to glucose</a:t>
            </a:r>
          </a:p>
          <a:p>
            <a:r>
              <a:rPr lang="en-US" sz="2400" dirty="0">
                <a:latin typeface="Arial" panose="020B0604020202020204" pitchFamily="34" charset="0"/>
                <a:cs typeface="Arial" panose="020B0604020202020204" pitchFamily="34" charset="0"/>
              </a:rPr>
              <a:t>intermediates of the citric acid cycle can also undergo oxidation to oxaloacetate</a:t>
            </a:r>
          </a:p>
          <a:p>
            <a:pPr marL="50800" indent="0">
              <a:buNone/>
            </a:pPr>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27A8FDF-233B-424D-8BFD-0D7435A3A86B}"/>
              </a:ext>
            </a:extLst>
          </p:cNvPr>
          <p:cNvSpPr txBox="1"/>
          <p:nvPr/>
        </p:nvSpPr>
        <p:spPr>
          <a:xfrm>
            <a:off x="838200" y="3043734"/>
            <a:ext cx="7727078" cy="830997"/>
          </a:xfrm>
          <a:prstGeom prst="rect">
            <a:avLst/>
          </a:prstGeom>
          <a:solidFill>
            <a:srgbClr val="005F6A"/>
          </a:solidFill>
          <a:ln>
            <a:solidFill>
              <a:schemeClr val="tx1"/>
            </a:solidFill>
          </a:ln>
        </p:spPr>
        <p:txBody>
          <a:bodyPr wrap="square" rtlCol="0">
            <a:spAutoFit/>
          </a:bodyPr>
          <a:lstStyle/>
          <a:p>
            <a:r>
              <a:rPr lang="en-US" b="1" dirty="0">
                <a:solidFill>
                  <a:schemeClr val="bg1"/>
                </a:solidFill>
              </a:rPr>
              <a:t>Table 14-4 Glucogenic Amino Acids, Grouped by Site of Entry</a:t>
            </a:r>
          </a:p>
        </p:txBody>
      </p:sp>
      <p:graphicFrame>
        <p:nvGraphicFramePr>
          <p:cNvPr id="3" name="Table 2">
            <a:extLst>
              <a:ext uri="{FF2B5EF4-FFF2-40B4-BE49-F238E27FC236}">
                <a16:creationId xmlns:a16="http://schemas.microsoft.com/office/drawing/2014/main" id="{49805E73-3C57-4052-8A37-A79436287BE3}"/>
              </a:ext>
            </a:extLst>
          </p:cNvPr>
          <p:cNvGraphicFramePr>
            <a:graphicFrameLocks noGrp="1"/>
          </p:cNvGraphicFramePr>
          <p:nvPr>
            <p:extLst>
              <p:ext uri="{D42A27DB-BD31-4B8C-83A1-F6EECF244321}">
                <p14:modId xmlns:p14="http://schemas.microsoft.com/office/powerpoint/2010/main" val="3684367647"/>
              </p:ext>
            </p:extLst>
          </p:nvPr>
        </p:nvGraphicFramePr>
        <p:xfrm>
          <a:off x="838200" y="3881120"/>
          <a:ext cx="7732586" cy="2595880"/>
        </p:xfrm>
        <a:graphic>
          <a:graphicData uri="http://schemas.openxmlformats.org/drawingml/2006/table">
            <a:tbl>
              <a:tblPr firstRow="1" bandRow="1">
                <a:tableStyleId>{5C22544A-7EE6-4342-B048-85BDC9FD1C3A}</a:tableStyleId>
              </a:tblPr>
              <a:tblGrid>
                <a:gridCol w="1298766">
                  <a:extLst>
                    <a:ext uri="{9D8B030D-6E8A-4147-A177-3AD203B41FA5}">
                      <a16:colId xmlns:a16="http://schemas.microsoft.com/office/drawing/2014/main" val="2787670146"/>
                    </a:ext>
                  </a:extLst>
                </a:gridCol>
                <a:gridCol w="1802130">
                  <a:extLst>
                    <a:ext uri="{9D8B030D-6E8A-4147-A177-3AD203B41FA5}">
                      <a16:colId xmlns:a16="http://schemas.microsoft.com/office/drawing/2014/main" val="4242343364"/>
                    </a:ext>
                  </a:extLst>
                </a:gridCol>
                <a:gridCol w="1586230">
                  <a:extLst>
                    <a:ext uri="{9D8B030D-6E8A-4147-A177-3AD203B41FA5}">
                      <a16:colId xmlns:a16="http://schemas.microsoft.com/office/drawing/2014/main" val="3637192254"/>
                    </a:ext>
                  </a:extLst>
                </a:gridCol>
                <a:gridCol w="1535430">
                  <a:extLst>
                    <a:ext uri="{9D8B030D-6E8A-4147-A177-3AD203B41FA5}">
                      <a16:colId xmlns:a16="http://schemas.microsoft.com/office/drawing/2014/main" val="1856159081"/>
                    </a:ext>
                  </a:extLst>
                </a:gridCol>
                <a:gridCol w="1510030">
                  <a:extLst>
                    <a:ext uri="{9D8B030D-6E8A-4147-A177-3AD203B41FA5}">
                      <a16:colId xmlns:a16="http://schemas.microsoft.com/office/drawing/2014/main" val="1222517244"/>
                    </a:ext>
                  </a:extLst>
                </a:gridCol>
              </a:tblGrid>
              <a:tr h="370840">
                <a:tc>
                  <a:txBody>
                    <a:bodyPr/>
                    <a:lstStyle/>
                    <a:p>
                      <a:r>
                        <a:rPr lang="en-US" dirty="0">
                          <a:solidFill>
                            <a:schemeClr val="tx1"/>
                          </a:solidFill>
                        </a:rPr>
                        <a:t>Pyruvate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D0E9D9"/>
                    </a:solidFill>
                  </a:tcPr>
                </a:tc>
                <a:tc>
                  <a:txBody>
                    <a:bodyPr/>
                    <a:lstStyle/>
                    <a:p>
                      <a:r>
                        <a:rPr lang="el-GR" i="1" dirty="0">
                          <a:solidFill>
                            <a:schemeClr val="tx1"/>
                          </a:solidFill>
                        </a:rPr>
                        <a:t>α</a:t>
                      </a:r>
                      <a:r>
                        <a:rPr lang="en-US" dirty="0">
                          <a:solidFill>
                            <a:schemeClr val="tx1"/>
                          </a:solidFill>
                        </a:rPr>
                        <a:t>-Ketoglutarate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D0E9D9"/>
                    </a:solidFill>
                  </a:tcPr>
                </a:tc>
                <a:tc>
                  <a:txBody>
                    <a:bodyPr/>
                    <a:lstStyle/>
                    <a:p>
                      <a:r>
                        <a:rPr lang="en-US" dirty="0">
                          <a:solidFill>
                            <a:schemeClr val="tx1"/>
                          </a:solidFill>
                        </a:rPr>
                        <a:t>Succinyl-CoA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D0E9D9"/>
                    </a:solidFill>
                  </a:tcPr>
                </a:tc>
                <a:tc>
                  <a:txBody>
                    <a:bodyPr/>
                    <a:lstStyle/>
                    <a:p>
                      <a:r>
                        <a:rPr lang="en-US" dirty="0">
                          <a:solidFill>
                            <a:schemeClr val="tx1"/>
                          </a:solidFill>
                        </a:rPr>
                        <a:t>Fumarate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D0E9D9"/>
                    </a:solidFill>
                  </a:tcPr>
                </a:tc>
                <a:tc>
                  <a:txBody>
                    <a:bodyPr/>
                    <a:lstStyle/>
                    <a:p>
                      <a:r>
                        <a:rPr lang="en-US" dirty="0">
                          <a:solidFill>
                            <a:schemeClr val="tx1"/>
                          </a:solidFill>
                        </a:rPr>
                        <a:t>Oxaloacetate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D0E9D9"/>
                    </a:solidFill>
                  </a:tcPr>
                </a:tc>
                <a:extLst>
                  <a:ext uri="{0D108BD9-81ED-4DB2-BD59-A6C34878D82A}">
                    <a16:rowId xmlns:a16="http://schemas.microsoft.com/office/drawing/2014/main" val="3665348042"/>
                  </a:ext>
                </a:extLst>
              </a:tr>
              <a:tr h="370840">
                <a:tc>
                  <a:txBody>
                    <a:bodyPr/>
                    <a:lstStyle/>
                    <a:p>
                      <a:r>
                        <a:rPr lang="en-US" dirty="0"/>
                        <a:t>Alanine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US" dirty="0"/>
                        <a:t>Arginine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US" dirty="0"/>
                        <a:t>Isoleucine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US" dirty="0"/>
                        <a:t>Phenylalanine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US" dirty="0"/>
                        <a:t>Asparagine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79931694"/>
                  </a:ext>
                </a:extLst>
              </a:tr>
              <a:tr h="370840">
                <a:tc>
                  <a:txBody>
                    <a:bodyPr/>
                    <a:lstStyle/>
                    <a:p>
                      <a:r>
                        <a:rPr lang="en-US" dirty="0"/>
                        <a:t>Cysteine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US" dirty="0"/>
                        <a:t>Glutamate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US" dirty="0"/>
                        <a:t>Methionine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US" dirty="0"/>
                        <a:t>Tyrosine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US"/>
                        <a:t>Asparate</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892070899"/>
                  </a:ext>
                </a:extLst>
              </a:tr>
              <a:tr h="370840">
                <a:tc>
                  <a:txBody>
                    <a:bodyPr/>
                    <a:lstStyle/>
                    <a:p>
                      <a:r>
                        <a:rPr lang="en-US" dirty="0"/>
                        <a:t>Glycine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US" dirty="0"/>
                        <a:t>Glutamine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US" dirty="0"/>
                        <a:t>Threonine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012937856"/>
                  </a:ext>
                </a:extLst>
              </a:tr>
              <a:tr h="370840">
                <a:tc>
                  <a:txBody>
                    <a:bodyPr/>
                    <a:lstStyle/>
                    <a:p>
                      <a:r>
                        <a:rPr lang="en-US" dirty="0"/>
                        <a:t>Serine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US" dirty="0"/>
                        <a:t>Histidine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US" dirty="0"/>
                        <a:t>Valine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578284538"/>
                  </a:ext>
                </a:extLst>
              </a:tr>
              <a:tr h="370840">
                <a:tc>
                  <a:txBody>
                    <a:bodyPr/>
                    <a:lstStyle/>
                    <a:p>
                      <a:r>
                        <a:rPr lang="en-US" dirty="0"/>
                        <a:t>Threonine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US" dirty="0"/>
                        <a:t>Proline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528006987"/>
                  </a:ext>
                </a:extLst>
              </a:tr>
              <a:tr h="370840">
                <a:tc>
                  <a:txBody>
                    <a:bodyPr/>
                    <a:lstStyle/>
                    <a:p>
                      <a:r>
                        <a:rPr lang="en-US" dirty="0"/>
                        <a:t>Tryptophan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9292215"/>
                  </a:ext>
                </a:extLst>
              </a:tr>
            </a:tbl>
          </a:graphicData>
        </a:graphic>
      </p:graphicFrame>
    </p:spTree>
    <p:extLst>
      <p:ext uri="{BB962C8B-B14F-4D97-AF65-F5344CB8AC3E}">
        <p14:creationId xmlns:p14="http://schemas.microsoft.com/office/powerpoint/2010/main" val="136162160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DC1FF-5AA2-4392-823B-6BE4E61DBD79}"/>
              </a:ext>
            </a:extLst>
          </p:cNvPr>
          <p:cNvSpPr>
            <a:spLocks noGrp="1"/>
          </p:cNvSpPr>
          <p:nvPr>
            <p:ph type="title"/>
          </p:nvPr>
        </p:nvSpPr>
        <p:spPr/>
        <p:txBody>
          <a:bodyPr/>
          <a:lstStyle/>
          <a:p>
            <a:r>
              <a:rPr lang="en-US" altLang="en-US" sz="3400" dirty="0">
                <a:solidFill>
                  <a:srgbClr val="4E4CB4"/>
                </a:solidFill>
                <a:latin typeface="Arial" panose="020B0604020202020204" pitchFamily="34" charset="0"/>
                <a:cs typeface="Arial" panose="020B0604020202020204" pitchFamily="34" charset="0"/>
              </a:rPr>
              <a:t>Mammals Cannot Convert Fatty Acids to Glucose; Plants and Microorganisms Can</a:t>
            </a:r>
            <a:endParaRPr lang="en-AU" sz="3400"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199421" y="1828800"/>
            <a:ext cx="874515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animals lack the enzymatic machinery to convert acetyl-CoA from fatty acids to pyruvate.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plants and microorganisms have the glyoxylate pathway, which allows them to make glucose from fatty acids</a:t>
            </a:r>
          </a:p>
          <a:p>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256829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9CA75-79FE-49BA-ACCB-5D186EFE1AE8}"/>
              </a:ext>
            </a:extLst>
          </p:cNvPr>
          <p:cNvSpPr>
            <a:spLocks noGrp="1"/>
          </p:cNvSpPr>
          <p:nvPr>
            <p:ph type="title"/>
          </p:nvPr>
        </p:nvSpPr>
        <p:spPr/>
        <p:txBody>
          <a:bodyPr/>
          <a:lstStyle/>
          <a:p>
            <a:r>
              <a:rPr lang="en-US" altLang="en-US" dirty="0" err="1">
                <a:solidFill>
                  <a:schemeClr val="tx1"/>
                </a:solidFill>
                <a:latin typeface="Arial" panose="020B0604020202020204" pitchFamily="34" charset="0"/>
                <a:cs typeface="Arial" panose="020B0604020202020204" pitchFamily="34" charset="0"/>
              </a:rPr>
              <a:t>Glyceroneogenesis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52222" y="1600200"/>
            <a:ext cx="8639556"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glyceroneogenesis </a:t>
            </a:r>
            <a:r>
              <a:rPr lang="en-US" sz="2400" dirty="0">
                <a:latin typeface="Arial" panose="020B0604020202020204" pitchFamily="34" charset="0"/>
                <a:cs typeface="Arial" panose="020B0604020202020204" pitchFamily="34" charset="0"/>
              </a:rPr>
              <a:t>= conversion of pyruvate to dihydroxyacetone phosphate via the early reactions of gluconeogenesis, followed by reduction to glycerol 3-phosphate </a:t>
            </a:r>
          </a:p>
          <a:p>
            <a:pPr lvl="1"/>
            <a:r>
              <a:rPr lang="en-US" sz="2400" dirty="0">
                <a:latin typeface="Arial" panose="020B0604020202020204" pitchFamily="34" charset="0"/>
                <a:cs typeface="Arial" panose="020B0604020202020204" pitchFamily="34" charset="0"/>
              </a:rPr>
              <a:t>carried out in adipocytes</a:t>
            </a:r>
          </a:p>
          <a:p>
            <a:pPr marL="50800" indent="0">
              <a:buNone/>
            </a:pPr>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436829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84182-9056-4DC8-A23C-58E53459A219}"/>
              </a:ext>
            </a:extLst>
          </p:cNvPr>
          <p:cNvSpPr>
            <a:spLocks noGrp="1"/>
          </p:cNvSpPr>
          <p:nvPr>
            <p:ph type="ctrTitle"/>
          </p:nvPr>
        </p:nvSpPr>
        <p:spPr>
          <a:xfrm>
            <a:off x="685800" y="2130425"/>
            <a:ext cx="7772400" cy="1831975"/>
          </a:xfrm>
        </p:spPr>
        <p:txBody>
          <a:bodyPr/>
          <a:lstStyle/>
          <a:p>
            <a:r>
              <a:rPr lang="en-US" altLang="en-US" dirty="0">
                <a:solidFill>
                  <a:srgbClr val="674EA7"/>
                </a:solidFill>
                <a:latin typeface="Arial" panose="020B0604020202020204" pitchFamily="34" charset="0"/>
                <a:cs typeface="Arial" panose="020B0604020202020204" pitchFamily="34" charset="0"/>
              </a:rPr>
              <a:t>14.5</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Coordinated Regulation of Glycolysis and Gluconeogenesis</a:t>
            </a:r>
            <a:endParaRPr lang="en-AU" dirty="0"/>
          </a:p>
        </p:txBody>
      </p:sp>
    </p:spTree>
    <p:extLst>
      <p:ext uri="{BB962C8B-B14F-4D97-AF65-F5344CB8AC3E}">
        <p14:creationId xmlns:p14="http://schemas.microsoft.com/office/powerpoint/2010/main" val="31300506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06074-4CF7-4D74-B84F-430E8199A8B1}"/>
              </a:ext>
            </a:extLst>
          </p:cNvPr>
          <p:cNvSpPr>
            <a:spLocks noGrp="1"/>
          </p:cNvSpPr>
          <p:nvPr>
            <p:ph type="title"/>
          </p:nvPr>
        </p:nvSpPr>
        <p:spPr/>
        <p:txBody>
          <a:bodyPr/>
          <a:lstStyle/>
          <a:p>
            <a:r>
              <a:rPr lang="en-US" altLang="en-US" sz="3400" dirty="0">
                <a:solidFill>
                  <a:schemeClr val="tx1"/>
                </a:solidFill>
                <a:latin typeface="Arial" panose="020B0604020202020204" pitchFamily="34" charset="0"/>
                <a:cs typeface="Arial" panose="020B0604020202020204" pitchFamily="34" charset="0"/>
              </a:rPr>
              <a:t>Glycolysis is an Almost Universal Central Pathway of Glucose Catabolism</a:t>
            </a:r>
            <a:endParaRPr lang="en-AU" sz="3400"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381000" y="1828800"/>
            <a:ext cx="8382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glycolysis </a:t>
            </a:r>
            <a:r>
              <a:rPr lang="en-US" sz="2400" dirty="0">
                <a:latin typeface="Arial" panose="020B0604020202020204" pitchFamily="34" charset="0"/>
                <a:cs typeface="Arial" panose="020B0604020202020204" pitchFamily="34" charset="0"/>
              </a:rPr>
              <a:t>= process by which a molecule of glucose is degraded in a series of enzyme-catalyzed reactions to yield two molecules of the three-carbon compound pyruvate </a:t>
            </a:r>
          </a:p>
          <a:p>
            <a:pPr lvl="1"/>
            <a:r>
              <a:rPr lang="en-US" sz="2400" dirty="0">
                <a:latin typeface="Arial" panose="020B0604020202020204" pitchFamily="34" charset="0"/>
                <a:cs typeface="Arial" panose="020B0604020202020204" pitchFamily="34" charset="0"/>
              </a:rPr>
              <a:t>some free energy is conserved as ATP and NADH</a:t>
            </a: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1304305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 P 5&#10;">
            <a:extLst>
              <a:ext uri="{FF2B5EF4-FFF2-40B4-BE49-F238E27FC236}">
                <a16:creationId xmlns:a16="http://schemas.microsoft.com/office/drawing/2014/main" id="{17A69B7D-E7D1-4D01-9D67-7B8800799C43}"/>
              </a:ext>
            </a:extLst>
          </p:cNvPr>
          <p:cNvPicPr>
            <a:picLocks noChangeAspect="1"/>
          </p:cNvPicPr>
          <p:nvPr/>
        </p:nvPicPr>
        <p:blipFill>
          <a:blip r:embed="rId3"/>
          <a:stretch>
            <a:fillRect/>
          </a:stretch>
        </p:blipFill>
        <p:spPr>
          <a:xfrm>
            <a:off x="1795657" y="429040"/>
            <a:ext cx="944962" cy="701101"/>
          </a:xfrm>
          <a:prstGeom prst="rect">
            <a:avLst/>
          </a:prstGeom>
        </p:spPr>
      </p:pic>
      <p:sp>
        <p:nvSpPr>
          <p:cNvPr id="2" name="Title 1">
            <a:extLst>
              <a:ext uri="{FF2B5EF4-FFF2-40B4-BE49-F238E27FC236}">
                <a16:creationId xmlns:a16="http://schemas.microsoft.com/office/drawing/2014/main" id="{9E672E81-DF1D-4C29-B826-BDF24E5B14EA}"/>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(2 of 6)</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Glycolysis and gluconeogenesis are reciprocally regulated so that both processes don’t occur simultaneously in a futile cycle. </a:t>
            </a:r>
            <a:r>
              <a:rPr lang="en-US" sz="2400" dirty="0">
                <a:latin typeface="Arial" panose="020B0604020202020204" pitchFamily="34" charset="0"/>
                <a:cs typeface="Arial" panose="020B0604020202020204" pitchFamily="34" charset="0"/>
              </a:rPr>
              <a:t>Most regulatory mechanisms act on reactions that are unique to each pathway. </a:t>
            </a:r>
          </a:p>
          <a:p>
            <a:pPr>
              <a:buNone/>
            </a:pPr>
            <a:r>
              <a:rPr lang="en-US" sz="2400" dirty="0">
                <a:latin typeface="Arial" panose="020B0604020202020204" pitchFamily="34" charset="0"/>
                <a:cs typeface="Arial" panose="020B0604020202020204" pitchFamily="34" charset="0"/>
              </a:rPr>
              <a:t> </a:t>
            </a:r>
          </a:p>
          <a:p>
            <a:endParaRPr lang="en-US" sz="2400" dirty="0"/>
          </a:p>
        </p:txBody>
      </p:sp>
    </p:spTree>
    <p:extLst>
      <p:ext uri="{BB962C8B-B14F-4D97-AF65-F5344CB8AC3E}">
        <p14:creationId xmlns:p14="http://schemas.microsoft.com/office/powerpoint/2010/main" val="289547195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A37C5-164E-439C-9FA5-68787F6784DA}"/>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Glycolysis and Gluconeogenesis Are Reciprocally Regulated</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16611" y="1600200"/>
            <a:ext cx="851077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simultaneous operation of both pathways at each of the three bypass points would consume ATP without accomplishing chemical or biological work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regulation prevents wasteful operation of both pathways at the same time</a:t>
            </a:r>
          </a:p>
          <a:p>
            <a:pPr marL="50800" indent="0">
              <a:buNone/>
            </a:pPr>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913528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5&#10;">
            <a:extLst>
              <a:ext uri="{FF2B5EF4-FFF2-40B4-BE49-F238E27FC236}">
                <a16:creationId xmlns:a16="http://schemas.microsoft.com/office/drawing/2014/main" id="{EF3B0F9C-1DDE-45F6-AA6F-D0E66A847AA7}"/>
              </a:ext>
            </a:extLst>
          </p:cNvPr>
          <p:cNvPicPr>
            <a:picLocks noChangeAspect="1"/>
          </p:cNvPicPr>
          <p:nvPr/>
        </p:nvPicPr>
        <p:blipFill>
          <a:blip r:embed="rId3"/>
          <a:stretch>
            <a:fillRect/>
          </a:stretch>
        </p:blipFill>
        <p:spPr>
          <a:xfrm>
            <a:off x="1795657" y="429040"/>
            <a:ext cx="944962" cy="701101"/>
          </a:xfrm>
          <a:prstGeom prst="rect">
            <a:avLst/>
          </a:prstGeom>
        </p:spPr>
      </p:pic>
      <p:sp>
        <p:nvSpPr>
          <p:cNvPr id="2" name="Title 1">
            <a:extLst>
              <a:ext uri="{FF2B5EF4-FFF2-40B4-BE49-F238E27FC236}">
                <a16:creationId xmlns:a16="http://schemas.microsoft.com/office/drawing/2014/main" id="{177485A9-3CE6-435F-923B-C06621EF079C}"/>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(3 of 6)</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Glycolysis and gluconeogenesis are reciprocally regulated so that both processes don’t occur simultaneously in a futile cycle. </a:t>
            </a:r>
            <a:r>
              <a:rPr lang="en-US" sz="2400" dirty="0">
                <a:latin typeface="Arial" panose="020B0604020202020204" pitchFamily="34" charset="0"/>
                <a:cs typeface="Arial" panose="020B0604020202020204" pitchFamily="34" charset="0"/>
              </a:rPr>
              <a:t>Most regulatory mechanisms act on reactions that are unique to each pathway. </a:t>
            </a:r>
          </a:p>
          <a:p>
            <a:pPr>
              <a:buNone/>
            </a:pPr>
            <a:r>
              <a:rPr lang="en-US" sz="2400" dirty="0">
                <a:latin typeface="Arial" panose="020B0604020202020204" pitchFamily="34" charset="0"/>
                <a:cs typeface="Arial" panose="020B0604020202020204" pitchFamily="34" charset="0"/>
              </a:rPr>
              <a:t> </a:t>
            </a:r>
          </a:p>
          <a:p>
            <a:endParaRPr lang="en-US" sz="2400" dirty="0"/>
          </a:p>
        </p:txBody>
      </p:sp>
    </p:spTree>
    <p:extLst>
      <p:ext uri="{BB962C8B-B14F-4D97-AF65-F5344CB8AC3E}">
        <p14:creationId xmlns:p14="http://schemas.microsoft.com/office/powerpoint/2010/main" val="257414478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903AC-52AC-4A55-B094-0EA0FDAE0D79}"/>
              </a:ext>
            </a:extLst>
          </p:cNvPr>
          <p:cNvSpPr>
            <a:spLocks noGrp="1"/>
          </p:cNvSpPr>
          <p:nvPr>
            <p:ph type="title"/>
          </p:nvPr>
        </p:nvSpPr>
        <p:spPr>
          <a:xfrm>
            <a:off x="0" y="152400"/>
            <a:ext cx="9144000" cy="1600200"/>
          </a:xfrm>
        </p:spPr>
        <p:txBody>
          <a:bodyPr/>
          <a:lstStyle/>
          <a:p>
            <a:r>
              <a:rPr lang="en-US" altLang="en-US" sz="3400" dirty="0">
                <a:solidFill>
                  <a:srgbClr val="4E4CB4"/>
                </a:solidFill>
                <a:latin typeface="Arial" panose="020B0604020202020204" pitchFamily="34" charset="0"/>
                <a:cs typeface="Arial" panose="020B0604020202020204" pitchFamily="34" charset="0"/>
              </a:rPr>
              <a:t>Hexokinase Isozymes Are Affected Differently by Their Product, Glucose 6-Phosphate</a:t>
            </a:r>
            <a:endParaRPr lang="en-AU" sz="3400"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199421" y="2222277"/>
            <a:ext cx="848737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hexokinase I, hexokinase II, </a:t>
            </a:r>
            <a:r>
              <a:rPr lang="en-US" sz="2400" dirty="0">
                <a:latin typeface="Arial" panose="020B0604020202020204" pitchFamily="34" charset="0"/>
                <a:cs typeface="Arial" panose="020B0604020202020204" pitchFamily="34" charset="0"/>
              </a:rPr>
              <a:t>and hexokinase III</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are all inhibited by their product, glucose 6-phosphate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hexokinase IV (glucokinase) in the liver is not inhibited by glucose 6-phosphate</a:t>
            </a:r>
          </a:p>
          <a:p>
            <a:pPr marL="533400" lvl="1" indent="0">
              <a:buNone/>
            </a:pPr>
            <a:endParaRPr lang="en-US" sz="2000" dirty="0"/>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321734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1A8A1-D786-445C-AC12-2DDB425210ED}"/>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Kinetic Properties of Hexokinase IV and Hexokinase I</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100368" y="1676401"/>
            <a:ext cx="8943263"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hexokinase IV (glucokinase) in the liver has kinetic properties related to its role in maintaining glucose homeostasis </a:t>
            </a:r>
          </a:p>
          <a:p>
            <a:pPr lvl="1"/>
            <a:r>
              <a:rPr lang="en-US" sz="2400" i="1" dirty="0">
                <a:latin typeface="Arial" panose="020B0604020202020204" pitchFamily="34" charset="0"/>
                <a:cs typeface="Arial" panose="020B0604020202020204" pitchFamily="34" charset="0"/>
              </a:rPr>
              <a:t>K</a:t>
            </a:r>
            <a:r>
              <a:rPr lang="en-US" sz="2400" baseline="-25000" dirty="0">
                <a:latin typeface="Arial" panose="020B0604020202020204" pitchFamily="34" charset="0"/>
                <a:cs typeface="Arial" panose="020B0604020202020204" pitchFamily="34" charset="0"/>
              </a:rPr>
              <a:t>m </a:t>
            </a:r>
            <a:r>
              <a:rPr lang="en-US" sz="2400" dirty="0">
                <a:latin typeface="Arial" panose="020B0604020202020204" pitchFamily="34" charset="0"/>
                <a:cs typeface="Arial" panose="020B0604020202020204" pitchFamily="34" charset="0"/>
              </a:rPr>
              <a:t>is higher than the usual glucose concentration</a:t>
            </a:r>
          </a:p>
          <a:p>
            <a:pPr lvl="1"/>
            <a:endParaRPr lang="en-US" sz="2000" dirty="0"/>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pic>
        <p:nvPicPr>
          <p:cNvPr id="3" name="Picture 2" descr="The horizontal axis is labeled glucose concentration (m M) and ranges from 0 to above 20, labeled in increments of 5. The vertical axis is labeled initial velocity (V subscript 0), arbitrary units, and shows five tick marks. A light red vertical bar labeled normal fasting blood [glucose] extends across the vertical axis from 4 to 5.5 on the horizontal axis. A red curve is labeled hexokinase Roman numeral 4 (glucokinase); K subscript m equals 10 m M. It begins at the origin and runs diagonally up until it reaches 20 on the horizontal axis near the top of the vertical axis, where it levels off to finish by running horizontally just beneath the top of the vertical axis. A black curve is labeled hexokinase Roman numeral 1; K subscript m equals 0.2 m M. It begins a 0 and rises rapidly until 0.25, when it is just above the horizontal axis. It runs horizontally from this point to the right end of the horizontal axis. All data are approximate.">
            <a:extLst>
              <a:ext uri="{FF2B5EF4-FFF2-40B4-BE49-F238E27FC236}">
                <a16:creationId xmlns:a16="http://schemas.microsoft.com/office/drawing/2014/main" id="{A6305960-8197-BB42-A52F-987F03470203}"/>
              </a:ext>
            </a:extLst>
          </p:cNvPr>
          <p:cNvPicPr>
            <a:picLocks noChangeAspect="1"/>
          </p:cNvPicPr>
          <p:nvPr/>
        </p:nvPicPr>
        <p:blipFill>
          <a:blip r:embed="rId3"/>
          <a:stretch>
            <a:fillRect/>
          </a:stretch>
        </p:blipFill>
        <p:spPr>
          <a:xfrm>
            <a:off x="1973148" y="3124200"/>
            <a:ext cx="5197702" cy="3276600"/>
          </a:xfrm>
          <a:prstGeom prst="rect">
            <a:avLst/>
          </a:prstGeom>
        </p:spPr>
      </p:pic>
    </p:spTree>
    <p:extLst>
      <p:ext uri="{BB962C8B-B14F-4D97-AF65-F5344CB8AC3E}">
        <p14:creationId xmlns:p14="http://schemas.microsoft.com/office/powerpoint/2010/main" val="381971095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7F7D2-9406-43AF-A505-74C5FFED227E}"/>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Regulation of Hexokinase IV by Sequestration in the Nucleus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02583" y="1599057"/>
            <a:ext cx="8738832" cy="2134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regulatory protein anchors hexokinase IV inside the nucleus, where it is segregated from the other glycolytic enzymes </a:t>
            </a:r>
          </a:p>
          <a:p>
            <a:pPr lvl="1"/>
            <a:r>
              <a:rPr lang="en-US" sz="2400" dirty="0">
                <a:latin typeface="Arial" panose="020B0604020202020204" pitchFamily="34" charset="0"/>
                <a:cs typeface="Arial" panose="020B0604020202020204" pitchFamily="34" charset="0"/>
              </a:rPr>
              <a:t>fructose 6-phosphate is an allosteric effector </a:t>
            </a:r>
          </a:p>
          <a:p>
            <a:pPr lvl="1"/>
            <a:r>
              <a:rPr lang="en-US" sz="2400" dirty="0">
                <a:latin typeface="Arial" panose="020B0604020202020204" pitchFamily="34" charset="0"/>
                <a:cs typeface="Arial" panose="020B0604020202020204" pitchFamily="34" charset="0"/>
              </a:rPr>
              <a:t>glucose causes dissociation of the regulatory protein </a:t>
            </a:r>
          </a:p>
          <a:p>
            <a:pPr lvl="1"/>
            <a:endParaRPr lang="en-US" sz="2000" dirty="0"/>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pic>
        <p:nvPicPr>
          <p:cNvPr id="4" name="Picture 3" descr="A red vertical column to the left is labeled capillary. An arrow shows that glucose leaves the capillary and travels through an opening in a protein channel in the membrane labeled G L U T 2 to reach the cell cytosol. This channel has sides that resemble crescents that bend away from each other to the left and that come together to the right close together to the right. A dashed arrow points from glucose to a green circle around a green triangle above right- and left-pointing arrows that extend from a blue oval labeled hexokinase Roman numeral 4 in the cytosol through an opening in a curved nuclear envelope on the right to a light blue oval labeled hexokinase Roman numeral 4 in the nucleus above a similar green oval labeled regulatory protein. An arrow points down from glucose to glucose 6-phosphate, from which a short arrow points down to fructose 6-phosphate. A dashed arrow points right from fructose 6-phosphate and bends up to indicate a green arrow around a green triangle beneath the arrow pointing from hexokinase Roman numeral 4 in the cytosol to hexokinase Roman numeral 4 in the nucleus.">
            <a:extLst>
              <a:ext uri="{FF2B5EF4-FFF2-40B4-BE49-F238E27FC236}">
                <a16:creationId xmlns:a16="http://schemas.microsoft.com/office/drawing/2014/main" id="{7328A708-6D6C-504D-87E2-8F22CF43ABC8}"/>
              </a:ext>
            </a:extLst>
          </p:cNvPr>
          <p:cNvPicPr>
            <a:picLocks noChangeAspect="1"/>
          </p:cNvPicPr>
          <p:nvPr/>
        </p:nvPicPr>
        <p:blipFill>
          <a:blip r:embed="rId3"/>
          <a:stretch>
            <a:fillRect/>
          </a:stretch>
        </p:blipFill>
        <p:spPr>
          <a:xfrm>
            <a:off x="1174749" y="3794252"/>
            <a:ext cx="6794500" cy="2832100"/>
          </a:xfrm>
          <a:prstGeom prst="rect">
            <a:avLst/>
          </a:prstGeom>
        </p:spPr>
      </p:pic>
    </p:spTree>
    <p:extLst>
      <p:ext uri="{BB962C8B-B14F-4D97-AF65-F5344CB8AC3E}">
        <p14:creationId xmlns:p14="http://schemas.microsoft.com/office/powerpoint/2010/main" val="383829854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830E2-A955-4370-8E08-C34990FCDEED}"/>
              </a:ext>
            </a:extLst>
          </p:cNvPr>
          <p:cNvSpPr>
            <a:spLocks noGrp="1"/>
          </p:cNvSpPr>
          <p:nvPr>
            <p:ph type="title"/>
          </p:nvPr>
        </p:nvSpPr>
        <p:spPr>
          <a:xfrm>
            <a:off x="0" y="152400"/>
            <a:ext cx="9144000" cy="1524000"/>
          </a:xfrm>
        </p:spPr>
        <p:txBody>
          <a:bodyPr/>
          <a:lstStyle/>
          <a:p>
            <a:r>
              <a:rPr lang="en-US" altLang="en-US" sz="3400" dirty="0">
                <a:solidFill>
                  <a:srgbClr val="4E4CB4"/>
                </a:solidFill>
                <a:latin typeface="Arial" panose="020B0604020202020204" pitchFamily="34" charset="0"/>
                <a:cs typeface="Arial" panose="020B0604020202020204" pitchFamily="34" charset="0"/>
              </a:rPr>
              <a:t>Phosphofructokinase-1 and Fructose 1,6-Bisphosphatase Are Reciprocally Regulated</a:t>
            </a:r>
            <a:endParaRPr lang="en-AU" sz="3400"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28600" y="1903300"/>
            <a:ext cx="2438399" cy="434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ATP inhibits PFK-1 by binding to an allosteric site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ADP and AMP allosterically relieve this inhibition by ATP </a:t>
            </a:r>
          </a:p>
          <a:p>
            <a:pPr marL="533400" lvl="1" indent="0">
              <a:buNone/>
            </a:pPr>
            <a:endParaRPr lang="en-US" sz="2000" dirty="0"/>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pic>
        <p:nvPicPr>
          <p:cNvPr id="6" name="Picture 5" descr="Part a is a surface contour image of P F K-1 showing four subunits. A long, white, roughly oval subunit labeled subunit 3 is to the left of a similarly sized and shaped light blue subunit to its right, positioned slightly lower, and labeled subunit 2. A small, dark blue piece of subunit 4 is visible at the bottom left, and an irregular protrusion of subunit 1 is visible above subunit 2. There is a cleft between the top of subunit 3 on the left and the top of subunit 1 on the right, and the piece of subunit 2 just below this contains grey wireframe structures under its surface labeled allosteric regulators (A T P). To the left, in the center of subunit 3, a red wireframe model of A D P is shown in a cavity just above a yellow wireframe model of fructose 1,6-bisphosphate that extends almost to subunit 2. A similar yellow wireframe model of fructose 1,6-bisphosphate is in subunit 2 just above where it meets subunit 3. To its lower right, a red wireframe model of A D P is visible with its left side next to the right side of a gray wireframe model. Another gray wireframe model is at the bottom of subunit 3 extending down to where subunit 4 begins. These gray wireframe models are labeled allosteric regulators (A T P).">
            <a:extLst>
              <a:ext uri="{FF2B5EF4-FFF2-40B4-BE49-F238E27FC236}">
                <a16:creationId xmlns:a16="http://schemas.microsoft.com/office/drawing/2014/main" id="{F6E76FC8-4778-0443-96CF-619D6AF142D3}"/>
              </a:ext>
            </a:extLst>
          </p:cNvPr>
          <p:cNvPicPr>
            <a:picLocks noChangeAspect="1"/>
          </p:cNvPicPr>
          <p:nvPr/>
        </p:nvPicPr>
        <p:blipFill>
          <a:blip r:embed="rId3"/>
          <a:stretch>
            <a:fillRect/>
          </a:stretch>
        </p:blipFill>
        <p:spPr>
          <a:xfrm>
            <a:off x="2770608" y="2249709"/>
            <a:ext cx="3016990" cy="3492723"/>
          </a:xfrm>
          <a:prstGeom prst="rect">
            <a:avLst/>
          </a:prstGeom>
        </p:spPr>
      </p:pic>
      <p:pic>
        <p:nvPicPr>
          <p:cNvPr id="3" name="Picture 2" descr="Part b shows a graph that plots [fructose 6-phosphate] on the horizontal axis against P F K-1 activity on the vertical axis. All data are approximate. A black curve labeled low [A T P] begins at the origin and begins to rise sharply soon after the start of the vertical axis before beginning to level off at one-quarter of the length of the horizontal axis and just over one-half of the height of the vertical axis. It levels off to run almost horizontally across the second half of the graph and ends near the top of the graph at its right side. A red curve labeled high [A T P] begins at the origin and runs along the horizontal axis, then begins to rise gradually beginning just before one-quarter of the length of the horizontal axis. It rises much more slowly than the black curve and begins to level off by about three-quarters of the length of the horizontal axis and three-quarters of the height of the vertical axis to end just below the black curve at the right end of the graph. Part c shows fructose 6-phosphate plus A T P with an arrow pointing to the right to fructose 1,6-bisphosphate plus A D P. A red circle containing an X above the arrow is indicated by a dashed arrow from A T P. To its right, a green circle containing a green triangle is indicated by a dashed arrow from A M P, A D P. A red circle containing an X below the arrow is indicated by a dashed arrow from citrate. To its right, a green circle containing a green triangle is indicated by a dashed arrow from fructose 2,6-bisphosphate.">
            <a:extLst>
              <a:ext uri="{FF2B5EF4-FFF2-40B4-BE49-F238E27FC236}">
                <a16:creationId xmlns:a16="http://schemas.microsoft.com/office/drawing/2014/main" id="{57AB86F4-40BC-5548-A3B9-E346E4348307}"/>
              </a:ext>
            </a:extLst>
          </p:cNvPr>
          <p:cNvPicPr>
            <a:picLocks noChangeAspect="1"/>
          </p:cNvPicPr>
          <p:nvPr/>
        </p:nvPicPr>
        <p:blipFill>
          <a:blip r:embed="rId4"/>
          <a:stretch>
            <a:fillRect/>
          </a:stretch>
        </p:blipFill>
        <p:spPr>
          <a:xfrm>
            <a:off x="5897115" y="2249709"/>
            <a:ext cx="3032974" cy="3492723"/>
          </a:xfrm>
          <a:prstGeom prst="rect">
            <a:avLst/>
          </a:prstGeom>
        </p:spPr>
      </p:pic>
    </p:spTree>
    <p:extLst>
      <p:ext uri="{BB962C8B-B14F-4D97-AF65-F5344CB8AC3E}">
        <p14:creationId xmlns:p14="http://schemas.microsoft.com/office/powerpoint/2010/main" val="53123544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5FAB3-5FF8-4DFE-AD27-CC3571C9EF53}"/>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Allosteric Regulation of PFK-1 </a:t>
            </a:r>
            <a:br>
              <a:rPr lang="en-US" altLang="en-US" dirty="0">
                <a:solidFill>
                  <a:schemeClr val="tx1"/>
                </a:solidFill>
                <a:latin typeface="Arial" panose="020B0604020202020204" pitchFamily="34" charset="0"/>
                <a:cs typeface="Arial" panose="020B0604020202020204" pitchFamily="34" charset="0"/>
              </a:rPr>
            </a:br>
            <a:r>
              <a:rPr lang="en-US" altLang="en-US" dirty="0">
                <a:solidFill>
                  <a:schemeClr val="tx1"/>
                </a:solidFill>
                <a:latin typeface="Arial" panose="020B0604020202020204" pitchFamily="34" charset="0"/>
                <a:cs typeface="Arial" panose="020B0604020202020204" pitchFamily="34" charset="0"/>
              </a:rPr>
              <a:t>By Citrate</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02583" y="1599056"/>
            <a:ext cx="873883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citrate = key intermediate in the aerobic oxidation of pyruvate, fatty acids, and amino acids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citrate allosterically regulates PFK-1 </a:t>
            </a:r>
          </a:p>
          <a:p>
            <a:pPr lvl="1"/>
            <a:r>
              <a:rPr lang="en-US" sz="2400" dirty="0">
                <a:latin typeface="Arial" panose="020B0604020202020204" pitchFamily="34" charset="0"/>
                <a:cs typeface="Arial" panose="020B0604020202020204" pitchFamily="34" charset="0"/>
              </a:rPr>
              <a:t>high concentrations increase the inhibitory effect of ATP </a:t>
            </a:r>
          </a:p>
          <a:p>
            <a:pPr lvl="1"/>
            <a:r>
              <a:rPr lang="en-US" sz="2400" dirty="0">
                <a:latin typeface="Arial" panose="020B0604020202020204" pitchFamily="34" charset="0"/>
                <a:cs typeface="Arial" panose="020B0604020202020204" pitchFamily="34" charset="0"/>
              </a:rPr>
              <a:t>serves as an intracellular signal that the cell is meeting its current needs for energy-yielding metabolism by the oxidation of fats and proteins </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326357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5A7B0-0163-4CEA-8E44-35EA752FA1D1}"/>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FBPase-1 Is Allosterically Inhibited by AMP</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02583" y="1599057"/>
            <a:ext cx="8738832" cy="1829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high [AMP], which corresponds to low ATP, inhibits FBPase</a:t>
            </a:r>
          </a:p>
          <a:p>
            <a:pPr lvl="1"/>
            <a:r>
              <a:rPr lang="en-US" sz="2400" dirty="0">
                <a:latin typeface="Arial" panose="020B0604020202020204" pitchFamily="34" charset="0"/>
                <a:cs typeface="Arial" panose="020B0604020202020204" pitchFamily="34" charset="0"/>
              </a:rPr>
              <a:t>slows glucose synthesis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high [ATP] slows glycolysis and speeds gluconeogenesis</a:t>
            </a:r>
          </a:p>
          <a:p>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pic>
        <p:nvPicPr>
          <p:cNvPr id="3" name="Picture 2" descr="Fructose 6-phosphate is shown at the top center with an arrow pointing up to gluconeogenesis and a curved arrow labeled P F K-1 to the left pointing down to fructose 1,6-bisphosphate accompanied by a curved arrow showing that A T P is added and A D P is lost. Fructose 1,6-bisphosphate has an arrow pointing down to glycolysis and a curved arrow labeled F B Pase-1 to the right pointing up to fructose 6-phosphate accompanied by a curved arrow showing that H 2 O is added and P subscript i is removed. Between the curved arrows, below fructose 6-phosphate and above fructose 1,6-bisphosphate, four molecules are listed. From top to bottom, these molecules are A T P with a dashed arrow to the left to a red circle containing an X next to the arrow labeled P F K-1; A D P with a dashed arrow to the left to a green circle containing a green triangle next to the arrow labeled P F K-1; A M P with a dashed arrow to the left to a green circle containing a green triangle next to the arrow labeled P F K-1 and with a dashed arrow to the right to a red circle containing an X next to the arrow labeled F B Pase-1; and citrate with a dashed arrow to the left to a red circle containing an X next to the arrow labeled P F K-1.">
            <a:extLst>
              <a:ext uri="{FF2B5EF4-FFF2-40B4-BE49-F238E27FC236}">
                <a16:creationId xmlns:a16="http://schemas.microsoft.com/office/drawing/2014/main" id="{39C6D0A4-59B7-BC46-9490-4310276D0990}"/>
              </a:ext>
            </a:extLst>
          </p:cNvPr>
          <p:cNvPicPr>
            <a:picLocks noChangeAspect="1"/>
          </p:cNvPicPr>
          <p:nvPr/>
        </p:nvPicPr>
        <p:blipFill>
          <a:blip r:embed="rId3"/>
          <a:stretch>
            <a:fillRect/>
          </a:stretch>
        </p:blipFill>
        <p:spPr>
          <a:xfrm>
            <a:off x="2190749" y="3664393"/>
            <a:ext cx="4762500" cy="2768600"/>
          </a:xfrm>
          <a:prstGeom prst="rect">
            <a:avLst/>
          </a:prstGeom>
        </p:spPr>
      </p:pic>
    </p:spTree>
    <p:extLst>
      <p:ext uri="{BB962C8B-B14F-4D97-AF65-F5344CB8AC3E}">
        <p14:creationId xmlns:p14="http://schemas.microsoft.com/office/powerpoint/2010/main" val="139300756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C783A-2B81-4AEC-AC07-9C2A5D75D7C6}"/>
              </a:ext>
            </a:extLst>
          </p:cNvPr>
          <p:cNvSpPr>
            <a:spLocks noGrp="1"/>
          </p:cNvSpPr>
          <p:nvPr>
            <p:ph type="title"/>
          </p:nvPr>
        </p:nvSpPr>
        <p:spPr>
          <a:xfrm>
            <a:off x="0" y="152400"/>
            <a:ext cx="9144000" cy="1371600"/>
          </a:xfrm>
        </p:spPr>
        <p:txBody>
          <a:bodyPr/>
          <a:lstStyle/>
          <a:p>
            <a:r>
              <a:rPr lang="en-US" altLang="en-US" sz="3300" dirty="0">
                <a:solidFill>
                  <a:srgbClr val="4E4CB4"/>
                </a:solidFill>
                <a:latin typeface="Arial" panose="020B0604020202020204" pitchFamily="34" charset="0"/>
                <a:cs typeface="Arial" panose="020B0604020202020204" pitchFamily="34" charset="0"/>
              </a:rPr>
              <a:t>Fructose 2,6-Bisphosphate Is a Potent Allosteric Regulator of PFK-1 and FBPase-1</a:t>
            </a:r>
            <a:endParaRPr lang="en-AU" sz="3300"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66700" y="1752600"/>
            <a:ext cx="86106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glucagon </a:t>
            </a:r>
            <a:r>
              <a:rPr lang="en-US" sz="2400" dirty="0">
                <a:latin typeface="Arial" panose="020B0604020202020204" pitchFamily="34" charset="0"/>
                <a:cs typeface="Arial" panose="020B0604020202020204" pitchFamily="34" charset="0"/>
              </a:rPr>
              <a:t>= hormone that signals the liver to produce and release more glucose and to stop consuming it  </a:t>
            </a:r>
          </a:p>
          <a:p>
            <a:pPr lvl="1"/>
            <a:r>
              <a:rPr lang="en-US" sz="2400" dirty="0">
                <a:latin typeface="Arial" panose="020B0604020202020204" pitchFamily="34" charset="0"/>
                <a:cs typeface="Arial" panose="020B0604020202020204" pitchFamily="34" charset="0"/>
              </a:rPr>
              <a:t>released when blood glucose level decreases </a:t>
            </a:r>
          </a:p>
          <a:p>
            <a:pPr marL="533400" lvl="1" indent="0">
              <a:buNone/>
            </a:pPr>
            <a:endParaRPr lang="en-US" sz="2000" dirty="0"/>
          </a:p>
          <a:p>
            <a:r>
              <a:rPr lang="en-US" sz="2400" dirty="0">
                <a:latin typeface="Arial" panose="020B0604020202020204" pitchFamily="34" charset="0"/>
                <a:cs typeface="Arial" panose="020B0604020202020204" pitchFamily="34" charset="0"/>
              </a:rPr>
              <a:t>insulin</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hormone that signals the liver to use glucose as a fuel and as a precursor for the storage of glycogen and triacylglycerol</a:t>
            </a:r>
          </a:p>
          <a:p>
            <a:pPr lvl="1"/>
            <a:r>
              <a:rPr lang="en-US" sz="2400" dirty="0">
                <a:latin typeface="Arial" panose="020B0604020202020204" pitchFamily="34" charset="0"/>
                <a:cs typeface="Arial" panose="020B0604020202020204" pitchFamily="34" charset="0"/>
              </a:rPr>
              <a:t>released when blood glucose level increases </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23793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50A5D-0BEA-49DB-A393-38266938E8F8}"/>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An Overview: Glycolysis Has </a:t>
            </a:r>
            <a:br>
              <a:rPr lang="en-US" altLang="en-US" dirty="0">
                <a:solidFill>
                  <a:srgbClr val="4E4CB4"/>
                </a:solidFill>
                <a:latin typeface="Arial" panose="020B0604020202020204" pitchFamily="34" charset="0"/>
                <a:cs typeface="Arial" panose="020B0604020202020204" pitchFamily="34" charset="0"/>
              </a:rPr>
            </a:br>
            <a:r>
              <a:rPr lang="en-US" altLang="en-US" dirty="0">
                <a:solidFill>
                  <a:srgbClr val="4E4CB4"/>
                </a:solidFill>
                <a:latin typeface="Arial" panose="020B0604020202020204" pitchFamily="34" charset="0"/>
                <a:cs typeface="Arial" panose="020B0604020202020204" pitchFamily="34" charset="0"/>
              </a:rPr>
              <a:t>Two Phases</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99966" y="1637061"/>
            <a:ext cx="3395214" cy="4839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in the </a:t>
            </a:r>
            <a:r>
              <a:rPr lang="en-US" sz="2400" i="1" dirty="0">
                <a:latin typeface="Arial" panose="020B0604020202020204" pitchFamily="34" charset="0"/>
                <a:cs typeface="Arial" panose="020B0604020202020204" pitchFamily="34" charset="0"/>
              </a:rPr>
              <a:t>preparatory phase</a:t>
            </a:r>
            <a:r>
              <a:rPr lang="en-US" sz="2400" dirty="0">
                <a:latin typeface="Arial" panose="020B0604020202020204" pitchFamily="34" charset="0"/>
                <a:cs typeface="Arial" panose="020B0604020202020204" pitchFamily="34" charset="0"/>
              </a:rPr>
              <a:t>: </a:t>
            </a:r>
          </a:p>
          <a:p>
            <a:pPr lvl="1"/>
            <a:r>
              <a:rPr lang="en-US" sz="2400" dirty="0">
                <a:latin typeface="Arial" panose="020B0604020202020204" pitchFamily="34" charset="0"/>
                <a:cs typeface="Arial" panose="020B0604020202020204" pitchFamily="34" charset="0"/>
              </a:rPr>
              <a:t>ATP is consumed</a:t>
            </a:r>
          </a:p>
          <a:p>
            <a:pPr lvl="1"/>
            <a:r>
              <a:rPr lang="en-US" sz="2400" dirty="0">
                <a:latin typeface="Arial" panose="020B0604020202020204" pitchFamily="34" charset="0"/>
                <a:cs typeface="Arial" panose="020B0604020202020204" pitchFamily="34" charset="0"/>
              </a:rPr>
              <a:t>∆</a:t>
            </a:r>
            <a:r>
              <a:rPr lang="en-US" sz="2400" i="1" dirty="0">
                <a:latin typeface="Arial" panose="020B0604020202020204" pitchFamily="34" charset="0"/>
                <a:cs typeface="Arial" panose="020B0604020202020204" pitchFamily="34" charset="0"/>
              </a:rPr>
              <a:t>G </a:t>
            </a:r>
            <a:r>
              <a:rPr lang="en-US" sz="2400" dirty="0">
                <a:latin typeface="Arial" panose="020B0604020202020204" pitchFamily="34" charset="0"/>
                <a:cs typeface="Arial" panose="020B0604020202020204" pitchFamily="34" charset="0"/>
              </a:rPr>
              <a:t>of the intermediates increases</a:t>
            </a:r>
          </a:p>
          <a:p>
            <a:pPr lvl="1"/>
            <a:r>
              <a:rPr lang="en-US" sz="2400" dirty="0">
                <a:latin typeface="Arial" panose="020B0604020202020204" pitchFamily="34" charset="0"/>
                <a:cs typeface="Arial" panose="020B0604020202020204" pitchFamily="34" charset="0"/>
              </a:rPr>
              <a:t>hexose carbon chains are converted to glyceraldehyde 3-phosphate </a:t>
            </a:r>
          </a:p>
          <a:p>
            <a:pPr marL="50800" indent="0">
              <a:buNone/>
            </a:pPr>
            <a:r>
              <a:rPr lang="en-US" sz="2400" i="1"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two-part figure shows the preparatory phase of glycolysis in part a.">
            <a:extLst>
              <a:ext uri="{FF2B5EF4-FFF2-40B4-BE49-F238E27FC236}">
                <a16:creationId xmlns:a16="http://schemas.microsoft.com/office/drawing/2014/main" id="{C234A9AB-46E4-104C-AC88-807217853D0C}"/>
              </a:ext>
            </a:extLst>
          </p:cNvPr>
          <p:cNvPicPr>
            <a:picLocks noChangeAspect="1"/>
          </p:cNvPicPr>
          <p:nvPr/>
        </p:nvPicPr>
        <p:blipFill>
          <a:blip r:embed="rId3"/>
          <a:stretch>
            <a:fillRect/>
          </a:stretch>
        </p:blipFill>
        <p:spPr>
          <a:xfrm>
            <a:off x="3784444" y="1637061"/>
            <a:ext cx="5095150" cy="4745451"/>
          </a:xfrm>
          <a:prstGeom prst="rect">
            <a:avLst/>
          </a:prstGeom>
        </p:spPr>
      </p:pic>
    </p:spTree>
    <p:extLst>
      <p:ext uri="{BB962C8B-B14F-4D97-AF65-F5344CB8AC3E}">
        <p14:creationId xmlns:p14="http://schemas.microsoft.com/office/powerpoint/2010/main" val="312550807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5&#10;">
            <a:extLst>
              <a:ext uri="{FF2B5EF4-FFF2-40B4-BE49-F238E27FC236}">
                <a16:creationId xmlns:a16="http://schemas.microsoft.com/office/drawing/2014/main" id="{DBAD21AC-495F-4C0C-AE23-AC3220D3D5D6}"/>
              </a:ext>
            </a:extLst>
          </p:cNvPr>
          <p:cNvPicPr>
            <a:picLocks noChangeAspect="1"/>
          </p:cNvPicPr>
          <p:nvPr/>
        </p:nvPicPr>
        <p:blipFill>
          <a:blip r:embed="rId3"/>
          <a:stretch>
            <a:fillRect/>
          </a:stretch>
        </p:blipFill>
        <p:spPr>
          <a:xfrm>
            <a:off x="1795657" y="429040"/>
            <a:ext cx="944962" cy="701101"/>
          </a:xfrm>
          <a:prstGeom prst="rect">
            <a:avLst/>
          </a:prstGeom>
        </p:spPr>
      </p:pic>
      <p:sp>
        <p:nvSpPr>
          <p:cNvPr id="2" name="Title 1">
            <a:extLst>
              <a:ext uri="{FF2B5EF4-FFF2-40B4-BE49-F238E27FC236}">
                <a16:creationId xmlns:a16="http://schemas.microsoft.com/office/drawing/2014/main" id="{1AD300BD-C3C7-441E-90F8-6F189C17A1E5}"/>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(4 of 6)</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Glycolysis and gluconeogenesis are reciprocally regulated so that both processes don’t occur simultaneously in a futile cycle. </a:t>
            </a:r>
            <a:r>
              <a:rPr lang="en-US" sz="2400" dirty="0">
                <a:latin typeface="Arial" panose="020B0604020202020204" pitchFamily="34" charset="0"/>
                <a:cs typeface="Arial" panose="020B0604020202020204" pitchFamily="34" charset="0"/>
              </a:rPr>
              <a:t>Most regulatory mechanisms act on reactions that are unique to each pathway. </a:t>
            </a:r>
          </a:p>
          <a:p>
            <a:pPr>
              <a:buNone/>
            </a:pPr>
            <a:r>
              <a:rPr lang="en-US" sz="2400" dirty="0">
                <a:latin typeface="Arial" panose="020B0604020202020204" pitchFamily="34" charset="0"/>
                <a:cs typeface="Arial" panose="020B0604020202020204" pitchFamily="34" charset="0"/>
              </a:rPr>
              <a:t> </a:t>
            </a:r>
          </a:p>
          <a:p>
            <a:endParaRPr lang="en-US" sz="2400" dirty="0"/>
          </a:p>
        </p:txBody>
      </p:sp>
    </p:spTree>
    <p:extLst>
      <p:ext uri="{BB962C8B-B14F-4D97-AF65-F5344CB8AC3E}">
        <p14:creationId xmlns:p14="http://schemas.microsoft.com/office/powerpoint/2010/main" val="349502122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6ABCC-BEC5-4967-A2E4-6534306837B3}"/>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Fructose 2,6-Bisphosphate</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79400" y="1371600"/>
            <a:ext cx="4140817"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fructose 2,6-bisphosphate </a:t>
            </a:r>
            <a:r>
              <a:rPr lang="en-US" sz="2400" dirty="0">
                <a:latin typeface="Arial" panose="020B0604020202020204" pitchFamily="34" charset="0"/>
                <a:cs typeface="Arial" panose="020B0604020202020204" pitchFamily="34" charset="0"/>
              </a:rPr>
              <a:t>= mediates the rapid hormonal regulation of glycolysis and gluconeogenesis</a:t>
            </a:r>
          </a:p>
          <a:p>
            <a:pPr lvl="1"/>
            <a:r>
              <a:rPr lang="en-US" sz="2400" dirty="0">
                <a:latin typeface="Arial" panose="020B0604020202020204" pitchFamily="34" charset="0"/>
                <a:cs typeface="Arial" panose="020B0604020202020204" pitchFamily="34" charset="0"/>
              </a:rPr>
              <a:t>binds to PFK-1 and increases its affinity for fructose 6-phosphate</a:t>
            </a:r>
          </a:p>
          <a:p>
            <a:pPr lvl="1"/>
            <a:r>
              <a:rPr lang="en-US" sz="2400" dirty="0">
                <a:latin typeface="Arial" panose="020B0604020202020204" pitchFamily="34" charset="0"/>
                <a:cs typeface="Arial" panose="020B0604020202020204" pitchFamily="34" charset="0"/>
              </a:rPr>
              <a:t>binds to FBPase-1 and reduces its affinity for its substrate </a:t>
            </a:r>
          </a:p>
          <a:p>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pic>
        <p:nvPicPr>
          <p:cNvPr id="3" name="Picture 2" descr="Fructose 2,6-bisphosphate has a five-membered ring with O at the top vertex; C 1 bonded to O above bonded above to P double bonded to O and bonded to O minus to the right and below and bonded below to C H 2 O H; C 2 is bonded to O H above and H below; C 3 is bonded to H above and O H below; C 5 is bonded to C 6 above and H below; and C 6 is bonded to 2 H and to O to the left further bonded to P double bonded to O above and bonded to O minus to the left and below.">
            <a:extLst>
              <a:ext uri="{FF2B5EF4-FFF2-40B4-BE49-F238E27FC236}">
                <a16:creationId xmlns:a16="http://schemas.microsoft.com/office/drawing/2014/main" id="{27A0FD05-197D-394A-99B0-138414E0E044}"/>
              </a:ext>
            </a:extLst>
          </p:cNvPr>
          <p:cNvPicPr>
            <a:picLocks noChangeAspect="1"/>
          </p:cNvPicPr>
          <p:nvPr/>
        </p:nvPicPr>
        <p:blipFill>
          <a:blip r:embed="rId3"/>
          <a:stretch>
            <a:fillRect/>
          </a:stretch>
        </p:blipFill>
        <p:spPr>
          <a:xfrm>
            <a:off x="4541520" y="2362200"/>
            <a:ext cx="4292600" cy="2933700"/>
          </a:xfrm>
          <a:prstGeom prst="rect">
            <a:avLst/>
          </a:prstGeom>
        </p:spPr>
      </p:pic>
    </p:spTree>
    <p:extLst>
      <p:ext uri="{BB962C8B-B14F-4D97-AF65-F5344CB8AC3E}">
        <p14:creationId xmlns:p14="http://schemas.microsoft.com/office/powerpoint/2010/main" val="414145773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BD4FF-D66B-4D99-9F7A-D820784054A9}"/>
              </a:ext>
            </a:extLst>
          </p:cNvPr>
          <p:cNvSpPr>
            <a:spLocks noGrp="1"/>
          </p:cNvSpPr>
          <p:nvPr>
            <p:ph type="title"/>
          </p:nvPr>
        </p:nvSpPr>
        <p:spPr>
          <a:xfrm>
            <a:off x="0" y="152400"/>
            <a:ext cx="9144000" cy="1447800"/>
          </a:xfrm>
        </p:spPr>
        <p:txBody>
          <a:bodyPr/>
          <a:lstStyle/>
          <a:p>
            <a:r>
              <a:rPr lang="en-US" altLang="en-US" sz="3200" dirty="0">
                <a:solidFill>
                  <a:schemeClr val="tx1"/>
                </a:solidFill>
                <a:latin typeface="Arial" panose="020B0604020202020204" pitchFamily="34" charset="0"/>
                <a:cs typeface="Arial" panose="020B0604020202020204" pitchFamily="34" charset="0"/>
              </a:rPr>
              <a:t>Regulation of Glycolysis and Gluconeogenesis by Fructose </a:t>
            </a:r>
            <a:br>
              <a:rPr lang="en-US" altLang="en-US" sz="3200" dirty="0">
                <a:solidFill>
                  <a:schemeClr val="tx1"/>
                </a:solidFill>
                <a:latin typeface="Arial" panose="020B0604020202020204" pitchFamily="34" charset="0"/>
                <a:cs typeface="Arial" panose="020B0604020202020204" pitchFamily="34" charset="0"/>
              </a:rPr>
            </a:br>
            <a:r>
              <a:rPr lang="en-US" altLang="en-US" sz="3200" dirty="0">
                <a:solidFill>
                  <a:schemeClr val="tx1"/>
                </a:solidFill>
                <a:latin typeface="Arial" panose="020B0604020202020204" pitchFamily="34" charset="0"/>
                <a:cs typeface="Arial" panose="020B0604020202020204" pitchFamily="34" charset="0"/>
              </a:rPr>
              <a:t>2,6-Bisphosphate</a:t>
            </a:r>
            <a:endParaRPr lang="en-AU" sz="3200" dirty="0"/>
          </a:p>
        </p:txBody>
      </p:sp>
      <p:pic>
        <p:nvPicPr>
          <p:cNvPr id="4" name="Picture 3" descr="Part a shows a graph with the horizontal axis labeled [fructose 6-phosphate] (m M) ranging from 0 to 4.0 with a break between 0 and 0.05 and labeled in varying intervals. The vertical axis is labeled P F K-1 activity (percent of V subscript max) and ranges from 0 to 100, labeled in increments of 20. A red curve labeled plus F 26 B P begins at (0.05, 40) and curves sharply upward through a point at (0.075, 50) where a dashed horizontal line extending to the vertical axis and to a blue curve to the right meets a dashed vertical line extending down to the vertical axis. The curve continues to rise sharply to (0.75, 93) and then levels off to run almost horizontally until it ends at (3.5, 95). A blue curve labeled minus F 26 B P begins at (0.05, 1) and runs almost horizontally along the horizontal axis to (0.71, 2), then it rises rapidly through a point at (2.0, 50) where it meets the dashed horizontal line from the red curve and a dashed vertical line extending down. It continues to rise rapidly and then slows just before it ends at (3.5, 95). Part b shows a graph with the horizontal axis labeled [fructose 1,6-bisphosphate] (μ M) ranging from below 0 to 100, labeled in increments of 50, and the vertical axis labeled F B Pase-1 activity (percent of V subscript max) ranging from 0 to 100, labeled in increments of 20. A blue curve labeled minus F 26 B P begins just before 0 on the horizontal axis at 0 on the vertical axis and curves sharply upward through a point at (1, 50) where a dashed horizontal line extending to the vertical axis and to a red curve to the right meets a dashed vertical line extending down to the vertical axis. The curve continues to rise sharply to (15, 80), then slows slightly as it reaches a peak at (20, 100), then runs diagonally downward to the right to end at the right end of the horizontal axis, beyond 100, at 85 on the vertical axis. A red curve labeled plus F 26 B P begins just before 0 on the horizontal axis at 0 on the vertical axis and curves gradually upward through a point at (90, 50) where it meets the dashed horizontal line from the blue curve and a dashed vertical line extending down. It continues to rise slowly and ends at the right end of the horizontal axis, beyond 100, at 55 on the vertical axis. Part c shows fructose 6-phosphate is shown at the top center with an arrow pointing up to gluconeogenesis and a curved arrow labeled P F K-1 to the left pointing down to fructose 1,6-bisphosphate accompanied by a curved arrow showing that A T P is added and A D P is lost. Fructose 1,6-bisphosphate has an arrow pointing down to glycolysis and a curved arrow labeled F B Pase-1 to the right pointing up to fructose 6-phosphate accompanied by a curved arrow showing that H 2 O is added and P subscript i is removed. Between the curved arrows, below fructose 6-phosphate and above fructose 1,6-bisphosphate, F 26 B P is shown with a dashed arrow to the left to a green circle containing a green triangle next to the arrow labeled P F K-1 and with a dashed arrow to the right to a red circle containing an X next to the arrow labeled F B Pase-1. All data are approximate.">
            <a:extLst>
              <a:ext uri="{FF2B5EF4-FFF2-40B4-BE49-F238E27FC236}">
                <a16:creationId xmlns:a16="http://schemas.microsoft.com/office/drawing/2014/main" id="{C8A3275D-37C6-F94D-AF88-61FAEB837BC3}"/>
              </a:ext>
            </a:extLst>
          </p:cNvPr>
          <p:cNvPicPr>
            <a:picLocks noChangeAspect="1"/>
          </p:cNvPicPr>
          <p:nvPr/>
        </p:nvPicPr>
        <p:blipFill>
          <a:blip r:embed="rId3"/>
          <a:stretch>
            <a:fillRect/>
          </a:stretch>
        </p:blipFill>
        <p:spPr>
          <a:xfrm>
            <a:off x="1209675" y="2029103"/>
            <a:ext cx="6724650" cy="4434370"/>
          </a:xfrm>
          <a:prstGeom prst="rect">
            <a:avLst/>
          </a:prstGeom>
        </p:spPr>
      </p:pic>
    </p:spTree>
    <p:extLst>
      <p:ext uri="{BB962C8B-B14F-4D97-AF65-F5344CB8AC3E}">
        <p14:creationId xmlns:p14="http://schemas.microsoft.com/office/powerpoint/2010/main" val="330812512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96498-FAAC-41F7-B5B5-B1EB216595CA}"/>
              </a:ext>
            </a:extLst>
          </p:cNvPr>
          <p:cNvSpPr>
            <a:spLocks noGrp="1"/>
          </p:cNvSpPr>
          <p:nvPr>
            <p:ph type="title"/>
          </p:nvPr>
        </p:nvSpPr>
        <p:spPr>
          <a:xfrm>
            <a:off x="0" y="152400"/>
            <a:ext cx="9144000" cy="1295400"/>
          </a:xfrm>
        </p:spPr>
        <p:txBody>
          <a:bodyPr/>
          <a:lstStyle/>
          <a:p>
            <a:r>
              <a:rPr lang="en-US" altLang="en-US" dirty="0">
                <a:solidFill>
                  <a:schemeClr val="tx1"/>
                </a:solidFill>
                <a:latin typeface="Arial" panose="020B0604020202020204" pitchFamily="34" charset="0"/>
                <a:cs typeface="Arial" panose="020B0604020202020204" pitchFamily="34" charset="0"/>
              </a:rPr>
              <a:t>Regulation of Fructose 2,6-Bisphosphate Level</a:t>
            </a:r>
            <a:endParaRPr lang="en-AU" dirty="0"/>
          </a:p>
        </p:txBody>
      </p:sp>
      <p:sp>
        <p:nvSpPr>
          <p:cNvPr id="6" name="Google Shape;390;g847cf01710_0_68">
            <a:extLst>
              <a:ext uri="{FF2B5EF4-FFF2-40B4-BE49-F238E27FC236}">
                <a16:creationId xmlns:a16="http://schemas.microsoft.com/office/drawing/2014/main" id="{697B3384-718A-5C4E-ADD6-593010CAE6C3}"/>
              </a:ext>
            </a:extLst>
          </p:cNvPr>
          <p:cNvSpPr txBox="1">
            <a:spLocks noChangeArrowheads="1"/>
          </p:cNvSpPr>
          <p:nvPr/>
        </p:nvSpPr>
        <p:spPr bwMode="auto">
          <a:xfrm>
            <a:off x="253999" y="1600201"/>
            <a:ext cx="86360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phosphofructokinase-2 (PFK-2) </a:t>
            </a:r>
            <a:r>
              <a:rPr lang="en-US" sz="2400" dirty="0">
                <a:latin typeface="Arial" panose="020B0604020202020204" pitchFamily="34" charset="0"/>
                <a:cs typeface="Arial" panose="020B0604020202020204" pitchFamily="34" charset="0"/>
              </a:rPr>
              <a:t>= catalyzes the formation of fructose 2,6-bisphosphate</a:t>
            </a:r>
          </a:p>
          <a:p>
            <a:pPr marL="50800" indent="0">
              <a:buNone/>
            </a:pPr>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fructose 2,6-bisphosphatase (FBPase-2) </a:t>
            </a:r>
            <a:r>
              <a:rPr lang="en-US" sz="2400" dirty="0">
                <a:latin typeface="Arial" panose="020B0604020202020204" pitchFamily="34" charset="0"/>
                <a:cs typeface="Arial" panose="020B0604020202020204" pitchFamily="34" charset="0"/>
              </a:rPr>
              <a:t>= catalyzes the breakdown of fructose 2,6-bisphosphate</a:t>
            </a:r>
          </a:p>
          <a:p>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pic>
        <p:nvPicPr>
          <p:cNvPr id="3" name="Picture 2" descr="Part a shows fructose 6-phosphate with an arrow labeled P F K-2 that curves down to the left to a red box labeled fructose 2,6-bisphosphate at the bottom. The arrow is accompanied by a curved arrow showing that A T P is added an A D P is lost. An arrow labeled F B Pase-2 curves up to the right from fructose 2,6-bisphoshate to fructose 6-phosphate. An arrow branches off to show the loss of P subscript i. Part b shows a blue rectangle labeled F B Pase-2 (inactive) beneath a similar rectangle tilted to the right with radiating lines around and labeled P F K-2 (active). A line from the point where the meet at the right side shows a bond to O H. An arrow labeled c A M P-dependent protein kinase curves down to the left to point to a similar structure at the bottom in which the top piece is rectangular with no radiating lines and labeled P F K-2 (inactive) and the bottom piece is angled with radiating lines all around and labeled F B Pase-2 (active). A bond from the place where the pieces meet on the right side joins with O bonded to P double bonded to O above and bonded to O minus to the right and below. The right-hand curved arrow pointing from the top structure to the bottom structure is accompanied by a curved arrow showing the addition of A T P and loss of A D P. In the inflection point of the curve, there is a green circle around a green triangle indicated by a dashed arrow from glucagon (upward arrow symbol [c A M P]). An arrow labeled phosphoprotein phosphatase curves up from the bottom structure to the top structure on the left side accompanied by a curved arrow showing that H 2 O is added and P i is lost. In the inflection point of the curve, there is a green circle around a green triangle indicated by a dashed arrow from insulin. Text accompanying the top half of the illustration reads, upward arrow [F 26 B P] above a gray box reading, stimulates glycolysis, inhibits gluconeogenesis. Text accompanying the bottom half of the illustration reads, downward arrow [F 26 B P] above a gray box reading, inhibits glycolysis, stimulates gluconeogenesis.">
            <a:extLst>
              <a:ext uri="{FF2B5EF4-FFF2-40B4-BE49-F238E27FC236}">
                <a16:creationId xmlns:a16="http://schemas.microsoft.com/office/drawing/2014/main" id="{010C253E-B22C-E241-9359-4A2CEF5C4694}"/>
              </a:ext>
            </a:extLst>
          </p:cNvPr>
          <p:cNvPicPr>
            <a:picLocks noChangeAspect="1"/>
          </p:cNvPicPr>
          <p:nvPr/>
        </p:nvPicPr>
        <p:blipFill>
          <a:blip r:embed="rId3"/>
          <a:stretch>
            <a:fillRect/>
          </a:stretch>
        </p:blipFill>
        <p:spPr>
          <a:xfrm>
            <a:off x="873476" y="3864629"/>
            <a:ext cx="7397046" cy="2840971"/>
          </a:xfrm>
          <a:prstGeom prst="rect">
            <a:avLst/>
          </a:prstGeom>
        </p:spPr>
      </p:pic>
    </p:spTree>
    <p:extLst>
      <p:ext uri="{BB962C8B-B14F-4D97-AF65-F5344CB8AC3E}">
        <p14:creationId xmlns:p14="http://schemas.microsoft.com/office/powerpoint/2010/main" val="124539732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3864C-33E5-48ED-9979-FBA54A026E7D}"/>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Effects of Glucagon and Insulin on Fructose 2,6-Bisphosphate</a:t>
            </a:r>
            <a:endParaRPr lang="en-AU" dirty="0"/>
          </a:p>
        </p:txBody>
      </p:sp>
      <p:sp>
        <p:nvSpPr>
          <p:cNvPr id="6" name="Google Shape;390;g847cf01710_0_68">
            <a:extLst>
              <a:ext uri="{FF2B5EF4-FFF2-40B4-BE49-F238E27FC236}">
                <a16:creationId xmlns:a16="http://schemas.microsoft.com/office/drawing/2014/main" id="{697B3384-718A-5C4E-ADD6-593010CAE6C3}"/>
              </a:ext>
            </a:extLst>
          </p:cNvPr>
          <p:cNvSpPr txBox="1">
            <a:spLocks noChangeArrowheads="1"/>
          </p:cNvSpPr>
          <p:nvPr/>
        </p:nvSpPr>
        <p:spPr bwMode="auto">
          <a:xfrm>
            <a:off x="253999" y="1600200"/>
            <a:ext cx="8636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glucagon (through phosphorylation by cAMP-dependent protein kinase) lowers [fructose 2,6-bisphosphate]</a:t>
            </a:r>
          </a:p>
          <a:p>
            <a:pPr lvl="1"/>
            <a:r>
              <a:rPr lang="en-US" sz="2400" dirty="0">
                <a:latin typeface="Arial" panose="020B0604020202020204" pitchFamily="34" charset="0"/>
                <a:cs typeface="Arial" panose="020B0604020202020204" pitchFamily="34" charset="0"/>
              </a:rPr>
              <a:t>inhibits glycolysis and stimulates gluconeogenesis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insulin (through removal of the phosphoryl group) increases [fructose 2,6-bisphosphate]</a:t>
            </a:r>
          </a:p>
          <a:p>
            <a:pPr lvl="1"/>
            <a:r>
              <a:rPr lang="en-US" sz="2400" dirty="0">
                <a:latin typeface="Arial" panose="020B0604020202020204" pitchFamily="34" charset="0"/>
                <a:cs typeface="Arial" panose="020B0604020202020204" pitchFamily="34" charset="0"/>
              </a:rPr>
              <a:t>stimulates glycolysis and inhibits gluconeogenesis</a:t>
            </a: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995656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A6DCE-5311-433D-9025-6376181926BA}"/>
              </a:ext>
            </a:extLst>
          </p:cNvPr>
          <p:cNvSpPr>
            <a:spLocks noGrp="1"/>
          </p:cNvSpPr>
          <p:nvPr>
            <p:ph type="title"/>
          </p:nvPr>
        </p:nvSpPr>
        <p:spPr/>
        <p:txBody>
          <a:bodyPr/>
          <a:lstStyle/>
          <a:p>
            <a:r>
              <a:rPr lang="en-US" altLang="en-US" sz="3400" dirty="0">
                <a:solidFill>
                  <a:srgbClr val="4E4CB4"/>
                </a:solidFill>
                <a:latin typeface="Arial" panose="020B0604020202020204" pitchFamily="34" charset="0"/>
                <a:cs typeface="Arial" panose="020B0604020202020204" pitchFamily="34" charset="0"/>
              </a:rPr>
              <a:t>Xylulose 5-Phosphate Is a Key Regulator of Carbohydrate and Fat Metabolism</a:t>
            </a:r>
            <a:endParaRPr lang="en-AU" sz="3400"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66700" y="2057400"/>
            <a:ext cx="86106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xylulose 5-phosphate = an intermediate of the pentose phosphate pathway that activates phosphoprotein phosphatase 2A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phosphoprotein phosphatase 2A = dephosphorylates the bifunctional PFK-2/FBPase-2 enzyme </a:t>
            </a:r>
          </a:p>
          <a:p>
            <a:pPr lvl="1"/>
            <a:r>
              <a:rPr lang="en-US" sz="2400" dirty="0">
                <a:latin typeface="Arial" panose="020B0604020202020204" pitchFamily="34" charset="0"/>
                <a:cs typeface="Arial" panose="020B0604020202020204" pitchFamily="34" charset="0"/>
              </a:rPr>
              <a:t>causes an increase in [fructose 2,6-bisphosphate]</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379365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C91DE-7CCF-42AC-A2CB-163A678DA053}"/>
              </a:ext>
            </a:extLst>
          </p:cNvPr>
          <p:cNvSpPr>
            <a:spLocks noGrp="1"/>
          </p:cNvSpPr>
          <p:nvPr>
            <p:ph type="title"/>
          </p:nvPr>
        </p:nvSpPr>
        <p:spPr/>
        <p:txBody>
          <a:bodyPr/>
          <a:lstStyle/>
          <a:p>
            <a:r>
              <a:rPr lang="en-US" altLang="en-US" sz="3400" dirty="0">
                <a:solidFill>
                  <a:srgbClr val="4E4CB4"/>
                </a:solidFill>
                <a:latin typeface="Arial" panose="020B0604020202020204" pitchFamily="34" charset="0"/>
                <a:cs typeface="Arial" panose="020B0604020202020204" pitchFamily="34" charset="0"/>
              </a:rPr>
              <a:t>The Glycolytic Enzyme Pyruvate Kinase Is Allosterically Inhibited by ATP</a:t>
            </a:r>
            <a:endParaRPr lang="en-AU" sz="3400" dirty="0">
              <a:solidFill>
                <a:srgbClr val="4E4CB4"/>
              </a:solidFill>
            </a:endParaRPr>
          </a:p>
        </p:txBody>
      </p:sp>
      <p:pic>
        <p:nvPicPr>
          <p:cNvPr id="3" name="Picture 2" descr="The figure has a dashed vertical line dividing it into two halves. The left side is labeled liver only and the right side is labeled all glycolytic tissues, including liver. On the left side, a light blue oval labeled pyruvate kinase L (inactive) has a bond to a red circle labeled P at its upper left. An arrow curves from it to a similar oval without a red circle labeled P and labeled pyruvate kinase L/M. This oval is located just to the right of the vertical line, in the side labeled all tissues. An accompanying curved arrow shows that H 2 O is added and P i is lost. The reaction is catalyzed by P P. A second arrow curves from pyruvate kinase L/M back to pyruvate kinase L (inactive), completing a circle. An accompanying curved arrow shows that A T P is added and A D P is lost. The reaction is catalyzed by P K A. Above this arrow, there is a green circle containing a green triangle indicated by a dashed arrow from glucagon. In the side of the figure labeled all glycolytic tissue, including liver, there is a vertical series of reactions. F 16 B P is shown at the top with upward- and downward-pointing arrows beneath it accompanied by text reading, 6 steps. This reversible reaction yields P E P. An arrow points down from P E P to pyruvate. An accompanying curved arrow shows that A D P is added and A T P is lost. An arrow points from pyruvate kinase L/M on the left to this downward arrow. To the right of the arrow, there is a green circle containing a green triangle indicated by a dashed arrow from F 16 B P above. Beneath, there is a red circle containing a red X indicated by a dashed arrow from A T P, acetyl Co A, long-chain fatty acids and then a red circle containing a red X indicated by a dashed arrow from alanine below. Upward- and downward-pointing arrows are shown beneath pyruvate. The downward arrow is labeled transamination. This yields alanine, which has a dashed arrow to a red circle containing a red X next to arrow pointing from P E P to pyruvate as previously described.">
            <a:extLst>
              <a:ext uri="{FF2B5EF4-FFF2-40B4-BE49-F238E27FC236}">
                <a16:creationId xmlns:a16="http://schemas.microsoft.com/office/drawing/2014/main" id="{524D5C1F-78C7-654B-ACB4-03FA0ACA0F55}"/>
              </a:ext>
            </a:extLst>
          </p:cNvPr>
          <p:cNvPicPr>
            <a:picLocks noChangeAspect="1"/>
          </p:cNvPicPr>
          <p:nvPr/>
        </p:nvPicPr>
        <p:blipFill>
          <a:blip r:embed="rId3"/>
          <a:stretch>
            <a:fillRect/>
          </a:stretch>
        </p:blipFill>
        <p:spPr>
          <a:xfrm>
            <a:off x="585787" y="2133600"/>
            <a:ext cx="7972425" cy="4053775"/>
          </a:xfrm>
          <a:prstGeom prst="rect">
            <a:avLst/>
          </a:prstGeom>
        </p:spPr>
      </p:pic>
    </p:spTree>
    <p:extLst>
      <p:ext uri="{BB962C8B-B14F-4D97-AF65-F5344CB8AC3E}">
        <p14:creationId xmlns:p14="http://schemas.microsoft.com/office/powerpoint/2010/main" val="151252419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5&#10;">
            <a:extLst>
              <a:ext uri="{FF2B5EF4-FFF2-40B4-BE49-F238E27FC236}">
                <a16:creationId xmlns:a16="http://schemas.microsoft.com/office/drawing/2014/main" id="{F967535E-81A7-406C-8879-34422FE72EC1}"/>
              </a:ext>
            </a:extLst>
          </p:cNvPr>
          <p:cNvPicPr>
            <a:picLocks noChangeAspect="1"/>
          </p:cNvPicPr>
          <p:nvPr/>
        </p:nvPicPr>
        <p:blipFill>
          <a:blip r:embed="rId3"/>
          <a:stretch>
            <a:fillRect/>
          </a:stretch>
        </p:blipFill>
        <p:spPr>
          <a:xfrm>
            <a:off x="1795657" y="429040"/>
            <a:ext cx="944962" cy="701101"/>
          </a:xfrm>
          <a:prstGeom prst="rect">
            <a:avLst/>
          </a:prstGeom>
        </p:spPr>
      </p:pic>
      <p:sp>
        <p:nvSpPr>
          <p:cNvPr id="2" name="Title 1">
            <a:extLst>
              <a:ext uri="{FF2B5EF4-FFF2-40B4-BE49-F238E27FC236}">
                <a16:creationId xmlns:a16="http://schemas.microsoft.com/office/drawing/2014/main" id="{EF17BF30-2287-4AD5-9152-69856E7661C2}"/>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(5 of 6)</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Glycolysis and gluconeogenesis are reciprocally regulated so that both processes don’t occur simultaneously in a futile cycle. </a:t>
            </a:r>
            <a:r>
              <a:rPr lang="en-US" sz="2400" dirty="0">
                <a:latin typeface="Arial" panose="020B0604020202020204" pitchFamily="34" charset="0"/>
                <a:cs typeface="Arial" panose="020B0604020202020204" pitchFamily="34" charset="0"/>
              </a:rPr>
              <a:t>Most regulatory mechanisms act on reactions that are unique to each pathway. </a:t>
            </a:r>
          </a:p>
          <a:p>
            <a:pPr>
              <a:buNone/>
            </a:pPr>
            <a:r>
              <a:rPr lang="en-US" sz="2400" dirty="0">
                <a:latin typeface="Arial" panose="020B0604020202020204" pitchFamily="34" charset="0"/>
                <a:cs typeface="Arial" panose="020B0604020202020204" pitchFamily="34" charset="0"/>
              </a:rPr>
              <a:t> </a:t>
            </a:r>
          </a:p>
          <a:p>
            <a:endParaRPr lang="en-US" sz="2400" dirty="0"/>
          </a:p>
        </p:txBody>
      </p:sp>
    </p:spTree>
    <p:extLst>
      <p:ext uri="{BB962C8B-B14F-4D97-AF65-F5344CB8AC3E}">
        <p14:creationId xmlns:p14="http://schemas.microsoft.com/office/powerpoint/2010/main" val="231105951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CB9BB-56A3-4938-B7C5-6EAB64C78A99}"/>
              </a:ext>
            </a:extLst>
          </p:cNvPr>
          <p:cNvSpPr>
            <a:spLocks noGrp="1"/>
          </p:cNvSpPr>
          <p:nvPr>
            <p:ph type="title"/>
          </p:nvPr>
        </p:nvSpPr>
        <p:spPr>
          <a:xfrm>
            <a:off x="0" y="152400"/>
            <a:ext cx="9144000" cy="1447800"/>
          </a:xfrm>
        </p:spPr>
        <p:txBody>
          <a:bodyPr/>
          <a:lstStyle/>
          <a:p>
            <a:r>
              <a:rPr lang="en-US" altLang="en-US" sz="3400" dirty="0">
                <a:solidFill>
                  <a:srgbClr val="4E4CB4"/>
                </a:solidFill>
                <a:latin typeface="Arial" panose="020B0604020202020204" pitchFamily="34" charset="0"/>
                <a:cs typeface="Arial" panose="020B0604020202020204" pitchFamily="34" charset="0"/>
              </a:rPr>
              <a:t>Conversion of Pyruvate to Phosphoenolpyruvate Is Stimulated When Fatty Acids Are Available</a:t>
            </a:r>
            <a:endParaRPr lang="en-AU" sz="3400" dirty="0">
              <a:solidFill>
                <a:srgbClr val="4E4CB4"/>
              </a:solidFill>
            </a:endParaRPr>
          </a:p>
        </p:txBody>
      </p:sp>
      <p:sp>
        <p:nvSpPr>
          <p:cNvPr id="6" name="Google Shape;390;g847cf01710_0_68">
            <a:extLst>
              <a:ext uri="{FF2B5EF4-FFF2-40B4-BE49-F238E27FC236}">
                <a16:creationId xmlns:a16="http://schemas.microsoft.com/office/drawing/2014/main" id="{28DADFFC-86DE-BD43-878A-D705697FDC4D}"/>
              </a:ext>
            </a:extLst>
          </p:cNvPr>
          <p:cNvSpPr txBox="1">
            <a:spLocks noChangeArrowheads="1"/>
          </p:cNvSpPr>
          <p:nvPr/>
        </p:nvSpPr>
        <p:spPr bwMode="auto">
          <a:xfrm>
            <a:off x="266700" y="2057400"/>
            <a:ext cx="53721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acetyl-CoA signals that further glucose oxidation is not needed</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acetyl-CoA:</a:t>
            </a:r>
          </a:p>
          <a:p>
            <a:pPr lvl="1"/>
            <a:r>
              <a:rPr lang="en-US" sz="2400" dirty="0">
                <a:latin typeface="Arial" panose="020B0604020202020204" pitchFamily="34" charset="0"/>
                <a:cs typeface="Arial" panose="020B0604020202020204" pitchFamily="34" charset="0"/>
              </a:rPr>
              <a:t>allosterically stimulates pyruvate carboxylase</a:t>
            </a:r>
          </a:p>
          <a:p>
            <a:pPr lvl="1"/>
            <a:r>
              <a:rPr lang="en-US" sz="2400" dirty="0">
                <a:latin typeface="Arial" panose="020B0604020202020204" pitchFamily="34" charset="0"/>
                <a:cs typeface="Arial" panose="020B0604020202020204" pitchFamily="34" charset="0"/>
              </a:rPr>
              <a:t>allosterically inhibits pyruvate dehydrogenase </a:t>
            </a: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pic>
        <p:nvPicPr>
          <p:cNvPr id="4" name="Picture 3" descr="Pyruvate is shown in the center of the illustration. A blue upward arrow labeled pyruvate carboxylase points to oxaloacetate. A blue arrow points up from oxaloacetate to a yellow box labeled gluconeogenesis, from which a blue arrow points up to glucose. A red arrow labeled pyruvate dehydrogenase complex points down from pyruvate to acetyl Co A, and an arrow branches off to show that C O 2 is lost. A dashed arrow from acetyl C o A branches to indicate a green circle containing a green triangle next to pyruvate carboxylase and a red circle containing a red X next to pyruvate dehydrogenase complex. A red arrow points down from acetyl Co A to a yellow box labeled citric acid cycle, from which a red arrow points down to energy.">
            <a:extLst>
              <a:ext uri="{FF2B5EF4-FFF2-40B4-BE49-F238E27FC236}">
                <a16:creationId xmlns:a16="http://schemas.microsoft.com/office/drawing/2014/main" id="{1BB0A256-FF89-6748-B842-E2A80B91DDC3}"/>
              </a:ext>
            </a:extLst>
          </p:cNvPr>
          <p:cNvPicPr>
            <a:picLocks noChangeAspect="1"/>
          </p:cNvPicPr>
          <p:nvPr/>
        </p:nvPicPr>
        <p:blipFill>
          <a:blip r:embed="rId3"/>
          <a:stretch>
            <a:fillRect/>
          </a:stretch>
        </p:blipFill>
        <p:spPr>
          <a:xfrm>
            <a:off x="5791200" y="2057400"/>
            <a:ext cx="2288983" cy="4558513"/>
          </a:xfrm>
          <a:prstGeom prst="rect">
            <a:avLst/>
          </a:prstGeom>
        </p:spPr>
      </p:pic>
    </p:spTree>
    <p:extLst>
      <p:ext uri="{BB962C8B-B14F-4D97-AF65-F5344CB8AC3E}">
        <p14:creationId xmlns:p14="http://schemas.microsoft.com/office/powerpoint/2010/main" val="126844824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BC065-F575-4BB4-8296-994BAE9C2FE1}"/>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Transcriptional Regulation Changes the Number of Enzyme Molecules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28DADFFC-86DE-BD43-878A-D705697FDC4D}"/>
              </a:ext>
            </a:extLst>
          </p:cNvPr>
          <p:cNvSpPr txBox="1">
            <a:spLocks noChangeArrowheads="1"/>
          </p:cNvSpPr>
          <p:nvPr/>
        </p:nvSpPr>
        <p:spPr bwMode="auto">
          <a:xfrm>
            <a:off x="101600" y="1931671"/>
            <a:ext cx="2857500" cy="1649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insulin transcriptionally regulates more than 150 genes</a:t>
            </a: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321B676E-0E13-409E-8206-C378638185D5}"/>
              </a:ext>
            </a:extLst>
          </p:cNvPr>
          <p:cNvSpPr txBox="1"/>
          <p:nvPr/>
        </p:nvSpPr>
        <p:spPr>
          <a:xfrm>
            <a:off x="215594" y="5625207"/>
            <a:ext cx="2743200" cy="923330"/>
          </a:xfrm>
          <a:prstGeom prst="rect">
            <a:avLst/>
          </a:prstGeom>
          <a:solidFill>
            <a:srgbClr val="005F6A"/>
          </a:solidFill>
          <a:ln>
            <a:solidFill>
              <a:schemeClr val="tx1"/>
            </a:solidFill>
          </a:ln>
        </p:spPr>
        <p:txBody>
          <a:bodyPr wrap="square" rtlCol="0">
            <a:spAutoFit/>
          </a:bodyPr>
          <a:lstStyle/>
          <a:p>
            <a:r>
              <a:rPr lang="en-US" sz="1800" b="1" dirty="0">
                <a:solidFill>
                  <a:schemeClr val="bg1"/>
                </a:solidFill>
              </a:rPr>
              <a:t>Table 14-5 Some of the Many Genes Regulated by Insulin</a:t>
            </a:r>
          </a:p>
        </p:txBody>
      </p:sp>
      <p:graphicFrame>
        <p:nvGraphicFramePr>
          <p:cNvPr id="3" name="Table 2">
            <a:extLst>
              <a:ext uri="{FF2B5EF4-FFF2-40B4-BE49-F238E27FC236}">
                <a16:creationId xmlns:a16="http://schemas.microsoft.com/office/drawing/2014/main" id="{8F5396FE-C8BA-437C-988E-A9DF2CB65F52}"/>
              </a:ext>
            </a:extLst>
          </p:cNvPr>
          <p:cNvGraphicFramePr>
            <a:graphicFrameLocks noGrp="1"/>
          </p:cNvGraphicFramePr>
          <p:nvPr>
            <p:extLst>
              <p:ext uri="{D42A27DB-BD31-4B8C-83A1-F6EECF244321}">
                <p14:modId xmlns:p14="http://schemas.microsoft.com/office/powerpoint/2010/main" val="2993421909"/>
              </p:ext>
            </p:extLst>
          </p:nvPr>
        </p:nvGraphicFramePr>
        <p:xfrm>
          <a:off x="2984806" y="1666657"/>
          <a:ext cx="5943600" cy="4881880"/>
        </p:xfrm>
        <a:graphic>
          <a:graphicData uri="http://schemas.openxmlformats.org/drawingml/2006/table">
            <a:tbl>
              <a:tblPr firstRow="1" bandRow="1">
                <a:tableStyleId>{5C22544A-7EE6-4342-B048-85BDC9FD1C3A}</a:tableStyleId>
              </a:tblPr>
              <a:tblGrid>
                <a:gridCol w="3208655">
                  <a:extLst>
                    <a:ext uri="{9D8B030D-6E8A-4147-A177-3AD203B41FA5}">
                      <a16:colId xmlns:a16="http://schemas.microsoft.com/office/drawing/2014/main" val="3173252642"/>
                    </a:ext>
                  </a:extLst>
                </a:gridCol>
                <a:gridCol w="2734945">
                  <a:extLst>
                    <a:ext uri="{9D8B030D-6E8A-4147-A177-3AD203B41FA5}">
                      <a16:colId xmlns:a16="http://schemas.microsoft.com/office/drawing/2014/main" val="3369404234"/>
                    </a:ext>
                  </a:extLst>
                </a:gridCol>
              </a:tblGrid>
              <a:tr h="370840">
                <a:tc>
                  <a:txBody>
                    <a:bodyPr/>
                    <a:lstStyle/>
                    <a:p>
                      <a:r>
                        <a:rPr lang="en-US" sz="1400" dirty="0">
                          <a:solidFill>
                            <a:schemeClr val="tx1"/>
                          </a:solidFill>
                        </a:rPr>
                        <a:t>Change in gene expression</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E9D9"/>
                    </a:solidFill>
                  </a:tcPr>
                </a:tc>
                <a:tc>
                  <a:txBody>
                    <a:bodyPr/>
                    <a:lstStyle/>
                    <a:p>
                      <a:r>
                        <a:rPr lang="en-US" sz="1400" dirty="0">
                          <a:solidFill>
                            <a:schemeClr val="tx1"/>
                          </a:solidFill>
                        </a:rPr>
                        <a:t>Role in glucose metabolism</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E9D9"/>
                    </a:solidFill>
                  </a:tcPr>
                </a:tc>
                <a:extLst>
                  <a:ext uri="{0D108BD9-81ED-4DB2-BD59-A6C34878D82A}">
                    <a16:rowId xmlns:a16="http://schemas.microsoft.com/office/drawing/2014/main" val="2015977491"/>
                  </a:ext>
                </a:extLst>
              </a:tr>
              <a:tr h="370840">
                <a:tc>
                  <a:txBody>
                    <a:bodyPr/>
                    <a:lstStyle/>
                    <a:p>
                      <a:r>
                        <a:rPr lang="en-US" sz="1400" b="1" dirty="0"/>
                        <a:t>Increased expression</a:t>
                      </a:r>
                      <a:br>
                        <a:rPr lang="en-US" sz="1400" b="0" dirty="0"/>
                      </a:br>
                      <a:r>
                        <a:rPr lang="en-US" sz="1400" b="0" dirty="0"/>
                        <a:t>Hexokinase II</a:t>
                      </a:r>
                      <a:br>
                        <a:rPr lang="en-US" sz="1400" b="0" dirty="0"/>
                      </a:br>
                      <a:r>
                        <a:rPr lang="en-US" sz="1400" b="0" dirty="0"/>
                        <a:t>Hexokinase IV</a:t>
                      </a:r>
                      <a:br>
                        <a:rPr lang="en-US" sz="1400" b="0" dirty="0"/>
                      </a:br>
                      <a:r>
                        <a:rPr lang="en-US" sz="1400" b="0" dirty="0"/>
                        <a:t>Phosphofructokinase-1 (PFK-1)</a:t>
                      </a:r>
                      <a:br>
                        <a:rPr lang="en-US" sz="1400" b="0" dirty="0"/>
                      </a:br>
                      <a:r>
                        <a:rPr lang="en-US" sz="1400" b="0" dirty="0"/>
                        <a:t>PFK-2/FBPase-2</a:t>
                      </a:r>
                      <a:br>
                        <a:rPr lang="en-US" sz="1400" b="0" dirty="0"/>
                      </a:br>
                      <a:r>
                        <a:rPr lang="en-US" sz="1400" b="0" dirty="0"/>
                        <a:t>Pyruvate kinase</a:t>
                      </a:r>
                      <a:endParaRPr lang="en-US" sz="1400" b="1"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Essential for glycolysis, which consumes glucose for energy</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48818045"/>
                  </a:ext>
                </a:extLst>
              </a:tr>
              <a:tr h="370840">
                <a:tc>
                  <a:txBody>
                    <a:bodyPr/>
                    <a:lstStyle/>
                    <a:p>
                      <a:r>
                        <a:rPr lang="en-US" sz="1400" dirty="0"/>
                        <a:t>Glucose 6-phosphate dehydrogenase</a:t>
                      </a:r>
                      <a:br>
                        <a:rPr lang="en-US" sz="1400" dirty="0"/>
                      </a:br>
                      <a:r>
                        <a:rPr lang="en-US" sz="1400" dirty="0"/>
                        <a:t>6-Phosphogluconate dehydrogenase</a:t>
                      </a:r>
                      <a:br>
                        <a:rPr lang="en-US" sz="1400" dirty="0"/>
                      </a:br>
                      <a:r>
                        <a:rPr lang="en-US" sz="1400" dirty="0"/>
                        <a:t>Malic enzyme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Produce NADPH, which is essential for conversion of glucose to lipids</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69316191"/>
                  </a:ext>
                </a:extLst>
              </a:tr>
              <a:tr h="370840">
                <a:tc>
                  <a:txBody>
                    <a:bodyPr/>
                    <a:lstStyle/>
                    <a:p>
                      <a:r>
                        <a:rPr lang="en-US" sz="1400" dirty="0"/>
                        <a:t>ATP-citrate lyase</a:t>
                      </a:r>
                      <a:br>
                        <a:rPr lang="en-US" sz="1400" dirty="0"/>
                      </a:br>
                      <a:r>
                        <a:rPr lang="en-US" sz="1400" dirty="0"/>
                        <a:t>Pyruvate dehydrogenase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Produce acetyl-CoA, which is essential for conversion of glucose to lipids</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69060023"/>
                  </a:ext>
                </a:extLst>
              </a:tr>
              <a:tr h="370840">
                <a:tc>
                  <a:txBody>
                    <a:bodyPr/>
                    <a:lstStyle/>
                    <a:p>
                      <a:r>
                        <a:rPr lang="en-US" sz="1400" dirty="0"/>
                        <a:t>Acetyl-CoA carboxylase</a:t>
                      </a:r>
                      <a:br>
                        <a:rPr lang="en-US" sz="1400" dirty="0"/>
                      </a:br>
                      <a:r>
                        <a:rPr lang="en-US" sz="1400" dirty="0"/>
                        <a:t>Fatty acid synthase complex</a:t>
                      </a:r>
                      <a:br>
                        <a:rPr lang="en-US" sz="1400" dirty="0"/>
                      </a:br>
                      <a:r>
                        <a:rPr lang="en-US" sz="1400" dirty="0"/>
                        <a:t>Stearoyl-CoA dehydrogenase</a:t>
                      </a:r>
                      <a:br>
                        <a:rPr lang="en-US" sz="1400" dirty="0"/>
                      </a:br>
                      <a:r>
                        <a:rPr lang="en-US" sz="1400" dirty="0"/>
                        <a:t>Acyl-CoA-glycerol transferases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Essential for conversion of glucose to lipids</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46959638"/>
                  </a:ext>
                </a:extLst>
              </a:tr>
              <a:tr h="370840">
                <a:tc>
                  <a:txBody>
                    <a:bodyPr/>
                    <a:lstStyle/>
                    <a:p>
                      <a:r>
                        <a:rPr lang="en-US" sz="1400" b="1" dirty="0"/>
                        <a:t>Decreased expression</a:t>
                      </a:r>
                      <a:br>
                        <a:rPr lang="en-US" sz="1400" b="0" dirty="0"/>
                      </a:br>
                      <a:r>
                        <a:rPr lang="en-US" sz="1400" b="0" dirty="0"/>
                        <a:t>PEP </a:t>
                      </a:r>
                      <a:r>
                        <a:rPr lang="en-US" sz="1400" b="0" dirty="0" err="1"/>
                        <a:t>carboxykinase</a:t>
                      </a:r>
                      <a:br>
                        <a:rPr lang="en-US" sz="1400" b="0" dirty="0"/>
                      </a:br>
                      <a:r>
                        <a:rPr lang="en-US" sz="1400" b="0" dirty="0"/>
                        <a:t>Glucose 6-phosphatase (catalytic subunit)</a:t>
                      </a:r>
                      <a:endParaRPr lang="en-US" sz="1400" b="1"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Essential for glucose production by gluconeogenesis</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3458681"/>
                  </a:ext>
                </a:extLst>
              </a:tr>
            </a:tbl>
          </a:graphicData>
        </a:graphic>
      </p:graphicFrame>
    </p:spTree>
    <p:extLst>
      <p:ext uri="{BB962C8B-B14F-4D97-AF65-F5344CB8AC3E}">
        <p14:creationId xmlns:p14="http://schemas.microsoft.com/office/powerpoint/2010/main" val="21635989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14F31-FFA1-4D60-AACB-CD23D2865232}"/>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Payoff Phase of Glycolysis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99966" y="1637061"/>
            <a:ext cx="339521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a:t>
            </a:r>
            <a:r>
              <a:rPr lang="en-US" sz="2400" i="1" dirty="0">
                <a:latin typeface="Arial" panose="020B0604020202020204" pitchFamily="34" charset="0"/>
                <a:cs typeface="Arial" panose="020B0604020202020204" pitchFamily="34" charset="0"/>
              </a:rPr>
              <a:t>payoff phase </a:t>
            </a:r>
            <a:r>
              <a:rPr lang="en-US" sz="2400" dirty="0">
                <a:latin typeface="Arial" panose="020B0604020202020204" pitchFamily="34" charset="0"/>
                <a:cs typeface="Arial" panose="020B0604020202020204" pitchFamily="34" charset="0"/>
              </a:rPr>
              <a:t>yields: </a:t>
            </a:r>
          </a:p>
          <a:p>
            <a:pPr lvl="1"/>
            <a:r>
              <a:rPr lang="en-US" sz="2400" dirty="0">
                <a:latin typeface="Arial" panose="020B0604020202020204" pitchFamily="34" charset="0"/>
                <a:cs typeface="Arial" panose="020B0604020202020204" pitchFamily="34" charset="0"/>
              </a:rPr>
              <a:t>energy conserved as 2 ATP and 2 NADH </a:t>
            </a:r>
          </a:p>
          <a:p>
            <a:pPr lvl="1"/>
            <a:r>
              <a:rPr lang="en-US" sz="2400" dirty="0">
                <a:latin typeface="Arial" panose="020B0604020202020204" pitchFamily="34" charset="0"/>
                <a:cs typeface="Arial" panose="020B0604020202020204" pitchFamily="34" charset="0"/>
              </a:rPr>
              <a:t>2 pyruvate</a:t>
            </a:r>
          </a:p>
          <a:p>
            <a:pPr marL="50800" indent="0">
              <a:buNone/>
            </a:pPr>
            <a:r>
              <a:rPr lang="en-US" sz="2400" i="1"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Accompanying text reads, oxidative conversion of glyceraldehyde 3-phosphate to pyruvate and the coupled formation of A T P and N A D H. Step 5 produces (2) glyceraldehyde 3-phosphate, shown as (2) P bonded to O bonded to C H 2 bonded to C H bonded to O H below and to C to the right double bonded to O to the upper right and to H to the lower right. This molecule and all of the subsequent products below are shown in purple. Step 6 is accompanied by text reading, oxidation and phosphorylation. It shows upward and downward arrows next to glyceraldehyde 3-phosphate dehydrogenase, which has a similar structure to the reactant except that the right-hand C is now double bonded to O to the upper right and bonded to O to the lower right further bonded to P. Step 7 is accompanied by text reading, first A T P- forming reaction (substrate-level phosphorylation). It shows upward and downward arrows next to phosphoglycerate kinase and a curved arrow shows that 2 A D P are added and 2 A T P are produced by the forward reaction. The product is (2) 3-phosphoglycerate, shown as (2) P bonded to O bonded to C H 2 bonded to C H bonded to O H below and to C to the right double bonded to O to the upper right and to O to the lower right. Step 8 shows upward and downward arrows next to phosphoglycerate mutase. The product is (2) 2-phosphoglycerate, shown as (2) C H 2 bonded to O H below and to C H to the right bonded to O below further bonded to P and to C to the right double bonded to O to the upper right and to O to the lower right. Step 9 shows upward and downward arrows next to enolase with an arrow branching from the downward arrow to show the loss of 2 H 2 O. The product is 2 phosphoenolpyruvate, shown as (2) C H 2 double bonded to C bonded to O below further bonded to P and to C to the right double bonded to O to the upper right and to O to the lower right. Step 10 is accompanied by text reading, second A T P- forming reaction (substrate-level phosphorylation). It shows upward and downward arrows next to pyruvate kinase, and a curved arrow shows that 2 A D P are added and 2 A T P are produced by the forward reaction. The product is (2) pyruvate, shown as (2) C H 3 bonded to C double bonded to O below and bonded to C to the right double bonded to O to the upper right and bonded to O minus to the lower right.">
            <a:extLst>
              <a:ext uri="{FF2B5EF4-FFF2-40B4-BE49-F238E27FC236}">
                <a16:creationId xmlns:a16="http://schemas.microsoft.com/office/drawing/2014/main" id="{A2A0EC3D-527A-1943-B20D-9014AB994507}"/>
              </a:ext>
            </a:extLst>
          </p:cNvPr>
          <p:cNvPicPr>
            <a:picLocks noChangeAspect="1"/>
          </p:cNvPicPr>
          <p:nvPr/>
        </p:nvPicPr>
        <p:blipFill>
          <a:blip r:embed="rId3"/>
          <a:stretch>
            <a:fillRect/>
          </a:stretch>
        </p:blipFill>
        <p:spPr>
          <a:xfrm>
            <a:off x="3840366" y="1752600"/>
            <a:ext cx="5003668" cy="4130675"/>
          </a:xfrm>
          <a:prstGeom prst="rect">
            <a:avLst/>
          </a:prstGeom>
        </p:spPr>
      </p:pic>
    </p:spTree>
    <p:extLst>
      <p:ext uri="{BB962C8B-B14F-4D97-AF65-F5344CB8AC3E}">
        <p14:creationId xmlns:p14="http://schemas.microsoft.com/office/powerpoint/2010/main" val="71207415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5&#10;">
            <a:extLst>
              <a:ext uri="{FF2B5EF4-FFF2-40B4-BE49-F238E27FC236}">
                <a16:creationId xmlns:a16="http://schemas.microsoft.com/office/drawing/2014/main" id="{612BD376-243A-4535-83C4-27546D7F6AC6}"/>
              </a:ext>
            </a:extLst>
          </p:cNvPr>
          <p:cNvPicPr>
            <a:picLocks noChangeAspect="1"/>
          </p:cNvPicPr>
          <p:nvPr/>
        </p:nvPicPr>
        <p:blipFill>
          <a:blip r:embed="rId3"/>
          <a:stretch>
            <a:fillRect/>
          </a:stretch>
        </p:blipFill>
        <p:spPr>
          <a:xfrm>
            <a:off x="1795657" y="429040"/>
            <a:ext cx="944962" cy="701101"/>
          </a:xfrm>
          <a:prstGeom prst="rect">
            <a:avLst/>
          </a:prstGeom>
        </p:spPr>
      </p:pic>
      <p:sp>
        <p:nvSpPr>
          <p:cNvPr id="2" name="Title 1">
            <a:extLst>
              <a:ext uri="{FF2B5EF4-FFF2-40B4-BE49-F238E27FC236}">
                <a16:creationId xmlns:a16="http://schemas.microsoft.com/office/drawing/2014/main" id="{708EBF8C-B366-480D-A337-EFD927295B58}"/>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(6 of 6)</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Glycolysis and gluconeogenesis are reciprocally regulated so that both processes don’t occur simultaneously in a futile cycle. </a:t>
            </a:r>
            <a:r>
              <a:rPr lang="en-US" sz="2400" dirty="0">
                <a:latin typeface="Arial" panose="020B0604020202020204" pitchFamily="34" charset="0"/>
                <a:cs typeface="Arial" panose="020B0604020202020204" pitchFamily="34" charset="0"/>
              </a:rPr>
              <a:t>Most regulatory mechanisms act on reactions that are unique to each pathway. </a:t>
            </a:r>
          </a:p>
          <a:p>
            <a:pPr>
              <a:buNone/>
            </a:pPr>
            <a:r>
              <a:rPr lang="en-US" sz="2400" dirty="0">
                <a:latin typeface="Arial" panose="020B0604020202020204" pitchFamily="34" charset="0"/>
                <a:cs typeface="Arial" panose="020B0604020202020204" pitchFamily="34" charset="0"/>
              </a:rPr>
              <a:t> </a:t>
            </a:r>
          </a:p>
          <a:p>
            <a:endParaRPr lang="en-US" sz="2400" dirty="0"/>
          </a:p>
        </p:txBody>
      </p:sp>
    </p:spTree>
    <p:extLst>
      <p:ext uri="{BB962C8B-B14F-4D97-AF65-F5344CB8AC3E}">
        <p14:creationId xmlns:p14="http://schemas.microsoft.com/office/powerpoint/2010/main" val="50300600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1DFBD-3946-4BE7-85F2-CD85CC46896B}"/>
              </a:ext>
            </a:extLst>
          </p:cNvPr>
          <p:cNvSpPr>
            <a:spLocks noGrp="1"/>
          </p:cNvSpPr>
          <p:nvPr>
            <p:ph type="title"/>
          </p:nvPr>
        </p:nvSpPr>
        <p:spPr/>
        <p:txBody>
          <a:bodyPr/>
          <a:lstStyle/>
          <a:p>
            <a:r>
              <a:rPr lang="en-US" altLang="en-US" dirty="0" err="1">
                <a:solidFill>
                  <a:schemeClr val="tx1"/>
                </a:solidFill>
                <a:latin typeface="Arial" panose="020B0604020202020204" pitchFamily="34" charset="0"/>
                <a:cs typeface="Arial" panose="020B0604020202020204" pitchFamily="34" charset="0"/>
              </a:rPr>
              <a:t>ChREBP</a:t>
            </a:r>
            <a:r>
              <a:rPr lang="en-US" altLang="en-US" dirty="0">
                <a:solidFill>
                  <a:schemeClr val="tx1"/>
                </a:solidFill>
                <a:latin typeface="Arial" panose="020B0604020202020204" pitchFamily="34" charset="0"/>
                <a:cs typeface="Arial" panose="020B0604020202020204" pitchFamily="34" charset="0"/>
              </a:rPr>
              <a:t> (Carbohydrate Response Element Binding Protein)</a:t>
            </a:r>
            <a:endParaRPr lang="en-AU" dirty="0"/>
          </a:p>
        </p:txBody>
      </p:sp>
      <p:sp>
        <p:nvSpPr>
          <p:cNvPr id="6" name="Google Shape;390;g847cf01710_0_68">
            <a:extLst>
              <a:ext uri="{FF2B5EF4-FFF2-40B4-BE49-F238E27FC236}">
                <a16:creationId xmlns:a16="http://schemas.microsoft.com/office/drawing/2014/main" id="{697B3384-718A-5C4E-ADD6-593010CAE6C3}"/>
              </a:ext>
            </a:extLst>
          </p:cNvPr>
          <p:cNvSpPr txBox="1">
            <a:spLocks noChangeArrowheads="1"/>
          </p:cNvSpPr>
          <p:nvPr/>
        </p:nvSpPr>
        <p:spPr bwMode="auto">
          <a:xfrm>
            <a:off x="66206" y="1600200"/>
            <a:ext cx="459825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ChREBP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carbohydrate response element binding protein)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transcription factor expressed in liver, adipose tissue, and kidney </a:t>
            </a:r>
          </a:p>
          <a:p>
            <a:pPr lvl="1"/>
            <a:r>
              <a:rPr lang="en-US" sz="2400" dirty="0">
                <a:latin typeface="Arial" panose="020B0604020202020204" pitchFamily="34" charset="0"/>
                <a:cs typeface="Arial" panose="020B0604020202020204" pitchFamily="34" charset="0"/>
              </a:rPr>
              <a:t>acts in the nucleus to regulate gene expression for genes coding for enzymes needed for carbohydrate and fat synthesis</a:t>
            </a:r>
          </a:p>
          <a:p>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pic>
        <p:nvPicPr>
          <p:cNvPr id="4" name="Picture 3" descr="The top half of the illustration represents cytosol and the bottom half represents the nucleus. A horizontal plasma membrane is at the top. A protein channel with two crescent-shaped sides that bend apart at the top and come together at the bottom is labeled G L U T 2. An arrow points from glucose above the membrane through this channel to glucose inside of the membrane, from which an arrow labeled hexokinase Roman numeral 4 (glucokinase) points to glucose 6-phosphate. Three arrows point down to xylulose 5-phosphate, from which a dashed arrow points to a green circle enclosing a green triangle next to P P 2 A next to a downward arrow from a yellow oval labeled C h R E B P with a two red circles labeled P attached, one on each side on top, to a yellow oval labeled C h R E B P with one red circle labeled P attached to the upper left side. An arrow branches to show that P i is lost in this reaction. An arrow points down from the yellow oval labeled C h R E B P with one red circle labeled P attached across the nuclear envelope to a similar yellow oval labeled C h R E B P with one red circle labeled P attached inside the nucleus. An arrow points down to a yellow oval labeled C h R E B P. An arrow branches to show that P i is lost. This reaction is catalyzed by P P 2 A. Xylulose 5-phosphate is shown to the left with a dashed arrow pointing to a green circle enclosing a green triangle next to P P 2 A. The yellow oval labeled C h R E B P has an arrow to the right beneath a small purple oval labeled M l x. This yields a diagonal C h R E B P oval next to a diagonal M l x oval next to a diagonal C h R E B P oval next to a diagonal M l x oval all with their bottom sides against a blue rectangle labeled C h o R E that has horizontal blue lines extending from it to the left and right. At the right end of this blue rectangle, a short black vertical line meets a short horizontal arrow pointing to the start of a wavy green arrow labeled m R N A. Two lines point up from m R N A and become dotted arrows once they leave the nucleus and enter the cytoplasm. One arrow points to upward arrow symbol fatty acid synthesis and the second arrow points to upward arrow symbol glycolysis.">
            <a:extLst>
              <a:ext uri="{FF2B5EF4-FFF2-40B4-BE49-F238E27FC236}">
                <a16:creationId xmlns:a16="http://schemas.microsoft.com/office/drawing/2014/main" id="{DD791A4F-031C-4147-A34E-783463469CB6}"/>
              </a:ext>
            </a:extLst>
          </p:cNvPr>
          <p:cNvPicPr>
            <a:picLocks noChangeAspect="1"/>
          </p:cNvPicPr>
          <p:nvPr/>
        </p:nvPicPr>
        <p:blipFill>
          <a:blip r:embed="rId3"/>
          <a:stretch>
            <a:fillRect/>
          </a:stretch>
        </p:blipFill>
        <p:spPr>
          <a:xfrm>
            <a:off x="5029199" y="1603592"/>
            <a:ext cx="3833367" cy="5025808"/>
          </a:xfrm>
          <a:prstGeom prst="rect">
            <a:avLst/>
          </a:prstGeom>
        </p:spPr>
      </p:pic>
    </p:spTree>
    <p:extLst>
      <p:ext uri="{BB962C8B-B14F-4D97-AF65-F5344CB8AC3E}">
        <p14:creationId xmlns:p14="http://schemas.microsoft.com/office/powerpoint/2010/main" val="10681524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FCE2F-1367-46A1-A795-17EFD6F9B3CB}"/>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14.6</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Pentose Phosphate Pathway of Glucose Oxidation</a:t>
            </a:r>
            <a:endParaRPr lang="en-AU" dirty="0"/>
          </a:p>
        </p:txBody>
      </p:sp>
    </p:spTree>
    <p:extLst>
      <p:ext uri="{BB962C8B-B14F-4D97-AF65-F5344CB8AC3E}">
        <p14:creationId xmlns:p14="http://schemas.microsoft.com/office/powerpoint/2010/main" val="207313990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C7900-868F-4D9A-B740-6A172F542B64}"/>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6</a:t>
            </a:r>
            <a:r>
              <a:rPr lang="en-US" altLang="en-US" sz="2000" b="0" dirty="0">
                <a:solidFill>
                  <a:srgbClr val="1D6E7D"/>
                </a:solidFill>
                <a:latin typeface="Arial" panose="020B0604020202020204" pitchFamily="34" charset="0"/>
                <a:cs typeface="Arial" panose="020B0604020202020204" pitchFamily="34" charset="0"/>
              </a:rPr>
              <a:t> (2 of 5)</a:t>
            </a:r>
            <a:endParaRPr lang="en-AU" sz="2000" dirty="0"/>
          </a:p>
        </p:txBody>
      </p:sp>
      <p:pic>
        <p:nvPicPr>
          <p:cNvPr id="7" name="Picture 6" descr="A blue logo with white letters P 6&#10;">
            <a:extLst>
              <a:ext uri="{FF2B5EF4-FFF2-40B4-BE49-F238E27FC236}">
                <a16:creationId xmlns:a16="http://schemas.microsoft.com/office/drawing/2014/main" id="{9E494BD0-08DA-4D19-83E2-BAD980603E7E}"/>
              </a:ext>
            </a:extLst>
          </p:cNvPr>
          <p:cNvPicPr>
            <a:picLocks noChangeAspect="1"/>
          </p:cNvPicPr>
          <p:nvPr/>
        </p:nvPicPr>
        <p:blipFill>
          <a:blip r:embed="rId3"/>
          <a:stretch>
            <a:fillRect/>
          </a:stretch>
        </p:blipFill>
        <p:spPr>
          <a:xfrm>
            <a:off x="1798238" y="388400"/>
            <a:ext cx="944962" cy="701101"/>
          </a:xfrm>
          <a:prstGeom prst="rect">
            <a:avLst/>
          </a:prstGeom>
        </p:spPr>
      </p:pic>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pentose phosphate pathway is an alternative pathway for glucose oxidation. </a:t>
            </a:r>
            <a:r>
              <a:rPr lang="en-US" sz="2400" dirty="0">
                <a:latin typeface="Arial" panose="020B0604020202020204" pitchFamily="34" charset="0"/>
                <a:cs typeface="Arial" panose="020B0604020202020204" pitchFamily="34" charset="0"/>
              </a:rPr>
              <a:t>It yields pentoses for nucleotide synthesis and reduced cofactors for biosynthesis of fatty acids, sterols, and many other compounds. </a:t>
            </a:r>
          </a:p>
          <a:p>
            <a:endParaRPr lang="en-US" sz="2400" dirty="0"/>
          </a:p>
        </p:txBody>
      </p:sp>
    </p:spTree>
    <p:extLst>
      <p:ext uri="{BB962C8B-B14F-4D97-AF65-F5344CB8AC3E}">
        <p14:creationId xmlns:p14="http://schemas.microsoft.com/office/powerpoint/2010/main" val="313875968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DAAD3-45BD-4D9C-8C83-1098878509E5}"/>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Pentose Phosphate Pathway</a:t>
            </a:r>
            <a:endParaRPr lang="en-AU" dirty="0"/>
          </a:p>
        </p:txBody>
      </p:sp>
      <p:sp>
        <p:nvSpPr>
          <p:cNvPr id="6" name="Google Shape;390;g847cf01710_0_68">
            <a:extLst>
              <a:ext uri="{FF2B5EF4-FFF2-40B4-BE49-F238E27FC236}">
                <a16:creationId xmlns:a16="http://schemas.microsoft.com/office/drawing/2014/main" id="{697B3384-718A-5C4E-ADD6-593010CAE6C3}"/>
              </a:ext>
            </a:extLst>
          </p:cNvPr>
          <p:cNvSpPr txBox="1">
            <a:spLocks noChangeArrowheads="1"/>
          </p:cNvSpPr>
          <p:nvPr/>
        </p:nvSpPr>
        <p:spPr bwMode="auto">
          <a:xfrm>
            <a:off x="218606" y="1363662"/>
            <a:ext cx="420099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pentose phosphate pathway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phosphogluconate pathway, hexose monophosphate pathway) </a:t>
            </a:r>
            <a:r>
              <a:rPr lang="en-US" sz="2400" dirty="0">
                <a:latin typeface="Arial" panose="020B0604020202020204" pitchFamily="34" charset="0"/>
                <a:cs typeface="Arial" panose="020B0604020202020204" pitchFamily="34" charset="0"/>
              </a:rPr>
              <a:t>= pathway that oxidizes glucose 6-phosphate, producing pentose phosphates and NADPH</a:t>
            </a:r>
          </a:p>
          <a:p>
            <a:pPr marL="50800" indent="0">
              <a:buNone/>
            </a:pPr>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pic>
        <p:nvPicPr>
          <p:cNvPr id="3" name="Picture 2" descr="A yellow box labeled glucose 6-phosphate is at the top of a series of reactions labeled oxidative phase. An arrow points down accompanied by a curved arrow to the right showing that N A D P plus is added and a red box labeled N A D P H is produced. A curved arrow from N A D P H back to N A D P plus meets a curved arrow labeled glutathione reductase showing the conversion of G S S G to 2 G S H. Beneath the first arrow pointing down from glucose 6-phosphate, a second short arrow points down to a yellow box labeled 6-phosphogluconate. An arrow points down accompanied by a curved arrow to the right showing that N A D P plus is added and a red box labeled N A D P H is produced. A curved arrow from N A D P H back to N A D P plus meets a curved arrow labeled reductive biosynthesis showing the conversion of precursors to fatty acids, sterols, etcetera. The downward arrow from 6-phosphogluconate also has a branched arrow showing the loss of C O 2, then reaches a yellow box labeled ribulose 5-phosphate. A series of four arrows pointing from ribulose 5-phosphate back to glucose 6-phosphate is accompanied by text reading, transketolase, transaldolase and is in a bracket labeled nonoxidative phase. An arrow points down from ribulose 5-phosphate to a red box labeled ribose 5-phosphate, from which an arrow points down to a yellow box labeled nucleotides, coenzymes, D N A, R N A.">
            <a:extLst>
              <a:ext uri="{FF2B5EF4-FFF2-40B4-BE49-F238E27FC236}">
                <a16:creationId xmlns:a16="http://schemas.microsoft.com/office/drawing/2014/main" id="{6122A8D4-5BD4-FF4B-8CA9-B3143827C2C1}"/>
              </a:ext>
            </a:extLst>
          </p:cNvPr>
          <p:cNvPicPr>
            <a:picLocks noChangeAspect="1"/>
          </p:cNvPicPr>
          <p:nvPr/>
        </p:nvPicPr>
        <p:blipFill>
          <a:blip r:embed="rId3"/>
          <a:stretch>
            <a:fillRect/>
          </a:stretch>
        </p:blipFill>
        <p:spPr>
          <a:xfrm>
            <a:off x="4445438" y="1600200"/>
            <a:ext cx="4479956" cy="4326065"/>
          </a:xfrm>
          <a:prstGeom prst="rect">
            <a:avLst/>
          </a:prstGeom>
        </p:spPr>
      </p:pic>
    </p:spTree>
    <p:extLst>
      <p:ext uri="{BB962C8B-B14F-4D97-AF65-F5344CB8AC3E}">
        <p14:creationId xmlns:p14="http://schemas.microsoft.com/office/powerpoint/2010/main" val="376030798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C56A1-C976-44EF-BA0B-C5A5B9247033}"/>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Cells and Tissues That Use the Pentose Phosphate Pathway</a:t>
            </a:r>
            <a:endParaRPr lang="en-AU" dirty="0"/>
          </a:p>
        </p:txBody>
      </p:sp>
      <p:sp>
        <p:nvSpPr>
          <p:cNvPr id="6" name="Google Shape;390;g847cf01710_0_68">
            <a:extLst>
              <a:ext uri="{FF2B5EF4-FFF2-40B4-BE49-F238E27FC236}">
                <a16:creationId xmlns:a16="http://schemas.microsoft.com/office/drawing/2014/main" id="{697B3384-718A-5C4E-ADD6-593010CAE6C3}"/>
              </a:ext>
            </a:extLst>
          </p:cNvPr>
          <p:cNvSpPr txBox="1">
            <a:spLocks noChangeArrowheads="1"/>
          </p:cNvSpPr>
          <p:nvPr/>
        </p:nvSpPr>
        <p:spPr bwMode="auto">
          <a:xfrm>
            <a:off x="264201" y="1676400"/>
            <a:ext cx="861559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rapidly dividing cells use ribose 5-phosphate to make RNA, DNA, and coenzymes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tissues that carry out extensive fatty acid synthesis (liver, adipose, lactating mammary gland) require the NADPH provided by this pathway.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tissues that actively synthesize cholesterol and steroid hormones (liver, adrenal glands, gonads) require the NADPH provided by this pathway. </a:t>
            </a:r>
          </a:p>
          <a:p>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424124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ue logo with white letters P 6&#10;">
            <a:extLst>
              <a:ext uri="{FF2B5EF4-FFF2-40B4-BE49-F238E27FC236}">
                <a16:creationId xmlns:a16="http://schemas.microsoft.com/office/drawing/2014/main" id="{D64C53B2-2234-4602-99AA-DCBEC1673543}"/>
              </a:ext>
            </a:extLst>
          </p:cNvPr>
          <p:cNvPicPr>
            <a:picLocks noChangeAspect="1"/>
          </p:cNvPicPr>
          <p:nvPr/>
        </p:nvPicPr>
        <p:blipFill>
          <a:blip r:embed="rId3"/>
          <a:stretch>
            <a:fillRect/>
          </a:stretch>
        </p:blipFill>
        <p:spPr>
          <a:xfrm>
            <a:off x="1798238" y="388400"/>
            <a:ext cx="944962" cy="701101"/>
          </a:xfrm>
          <a:prstGeom prst="rect">
            <a:avLst/>
          </a:prstGeom>
        </p:spPr>
      </p:pic>
      <p:sp>
        <p:nvSpPr>
          <p:cNvPr id="2" name="Title 1">
            <a:extLst>
              <a:ext uri="{FF2B5EF4-FFF2-40B4-BE49-F238E27FC236}">
                <a16:creationId xmlns:a16="http://schemas.microsoft.com/office/drawing/2014/main" id="{724FE0C6-E0BA-4FB1-8174-318301B2AB9D}"/>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6</a:t>
            </a:r>
            <a:r>
              <a:rPr lang="en-US" altLang="en-US" sz="2000" b="0" dirty="0">
                <a:solidFill>
                  <a:srgbClr val="1D6E7D"/>
                </a:solidFill>
                <a:latin typeface="Arial" panose="020B0604020202020204" pitchFamily="34" charset="0"/>
                <a:cs typeface="Arial" panose="020B0604020202020204" pitchFamily="34" charset="0"/>
              </a:rPr>
              <a:t> (3 of 5)</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pentose phosphate pathway is an alternative pathway for glucose oxidation. </a:t>
            </a:r>
            <a:r>
              <a:rPr lang="en-US" sz="2400" dirty="0">
                <a:latin typeface="Arial" panose="020B0604020202020204" pitchFamily="34" charset="0"/>
                <a:cs typeface="Arial" panose="020B0604020202020204" pitchFamily="34" charset="0"/>
              </a:rPr>
              <a:t>It yields pentoses for nucleotide synthesis and reduced cofactors for biosynthesis of fatty acids, sterols, and many other compounds. </a:t>
            </a:r>
          </a:p>
          <a:p>
            <a:endParaRPr lang="en-US" sz="2400" dirty="0"/>
          </a:p>
        </p:txBody>
      </p:sp>
    </p:spTree>
    <p:extLst>
      <p:ext uri="{BB962C8B-B14F-4D97-AF65-F5344CB8AC3E}">
        <p14:creationId xmlns:p14="http://schemas.microsoft.com/office/powerpoint/2010/main" val="77274180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588A6-FA0C-48B7-9F23-04B8A0AD085B}"/>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The Oxidative Phase Produces NADPH and Pentose Phosphates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28DADFFC-86DE-BD43-878A-D705697FDC4D}"/>
              </a:ext>
            </a:extLst>
          </p:cNvPr>
          <p:cNvSpPr txBox="1">
            <a:spLocks noChangeArrowheads="1"/>
          </p:cNvSpPr>
          <p:nvPr/>
        </p:nvSpPr>
        <p:spPr bwMode="auto">
          <a:xfrm>
            <a:off x="388048" y="1708118"/>
            <a:ext cx="456495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glucose 6-phosphate dehydrogenase (G6PD) </a:t>
            </a:r>
            <a:r>
              <a:rPr lang="en-US" sz="2400" dirty="0">
                <a:latin typeface="Arial" panose="020B0604020202020204" pitchFamily="34" charset="0"/>
                <a:cs typeface="Arial" panose="020B0604020202020204" pitchFamily="34" charset="0"/>
              </a:rPr>
              <a:t>= catalyzes the oxidation of glucose 6-phosphate to 6-phosphoglucono-</a:t>
            </a:r>
            <a:r>
              <a:rPr lang="el-GR" sz="2400" i="1" dirty="0">
                <a:latin typeface="Arial" panose="020B0604020202020204" pitchFamily="34" charset="0"/>
                <a:cs typeface="Arial" panose="020B0604020202020204" pitchFamily="34" charset="0"/>
              </a:rPr>
              <a:t>δ</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lactone using NADP</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as the electron acceptor </a:t>
            </a: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pic>
        <p:nvPicPr>
          <p:cNvPr id="4" name="Picture 3" descr="From 6-phosphoglucono-Greek letter delta-lactone, an arrow labeled lactonase points down accompanied by a line showing the addition of H 2 O and by M g 2 plus. This yields 6-phosphogluconate, which has a similar structure except that C 1 is double bonded to O to the upper left and bonded to O minus to the upper right, all in a blue box, and C 5 is bonded to H to the left and O H to the right.">
            <a:extLst>
              <a:ext uri="{FF2B5EF4-FFF2-40B4-BE49-F238E27FC236}">
                <a16:creationId xmlns:a16="http://schemas.microsoft.com/office/drawing/2014/main" id="{AD321FEB-526B-9344-A2AD-A738B18C5EFA}"/>
              </a:ext>
            </a:extLst>
          </p:cNvPr>
          <p:cNvPicPr>
            <a:picLocks noChangeAspect="1"/>
          </p:cNvPicPr>
          <p:nvPr/>
        </p:nvPicPr>
        <p:blipFill>
          <a:blip r:embed="rId3"/>
          <a:stretch>
            <a:fillRect/>
          </a:stretch>
        </p:blipFill>
        <p:spPr>
          <a:xfrm>
            <a:off x="5271585" y="1708118"/>
            <a:ext cx="3089582" cy="4696831"/>
          </a:xfrm>
          <a:prstGeom prst="rect">
            <a:avLst/>
          </a:prstGeom>
        </p:spPr>
      </p:pic>
    </p:spTree>
    <p:extLst>
      <p:ext uri="{BB962C8B-B14F-4D97-AF65-F5344CB8AC3E}">
        <p14:creationId xmlns:p14="http://schemas.microsoft.com/office/powerpoint/2010/main" val="81526210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BDD-4A7C-4701-9027-EA10697CDED2}"/>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Lactonase Hydrolyzes Lactone to </a:t>
            </a:r>
            <a:br>
              <a:rPr lang="en-US" altLang="en-US" dirty="0">
                <a:solidFill>
                  <a:schemeClr val="tx1"/>
                </a:solidFill>
                <a:latin typeface="Arial" panose="020B0604020202020204" pitchFamily="34" charset="0"/>
                <a:cs typeface="Arial" panose="020B0604020202020204" pitchFamily="34" charset="0"/>
              </a:rPr>
            </a:br>
            <a:r>
              <a:rPr lang="en-US" altLang="en-US" dirty="0">
                <a:solidFill>
                  <a:schemeClr val="tx1"/>
                </a:solidFill>
                <a:latin typeface="Arial" panose="020B0604020202020204" pitchFamily="34" charset="0"/>
                <a:cs typeface="Arial" panose="020B0604020202020204" pitchFamily="34" charset="0"/>
              </a:rPr>
              <a:t>6-Phosphogluconate</a:t>
            </a:r>
            <a:endParaRPr lang="en-AU" dirty="0"/>
          </a:p>
        </p:txBody>
      </p:sp>
      <p:sp>
        <p:nvSpPr>
          <p:cNvPr id="6" name="Google Shape;390;g847cf01710_0_68">
            <a:extLst>
              <a:ext uri="{FF2B5EF4-FFF2-40B4-BE49-F238E27FC236}">
                <a16:creationId xmlns:a16="http://schemas.microsoft.com/office/drawing/2014/main" id="{28DADFFC-86DE-BD43-878A-D705697FDC4D}"/>
              </a:ext>
            </a:extLst>
          </p:cNvPr>
          <p:cNvSpPr txBox="1">
            <a:spLocks noChangeArrowheads="1"/>
          </p:cNvSpPr>
          <p:nvPr/>
        </p:nvSpPr>
        <p:spPr bwMode="auto">
          <a:xfrm>
            <a:off x="228600" y="1708118"/>
            <a:ext cx="472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lactonase </a:t>
            </a:r>
            <a:r>
              <a:rPr lang="en-US" sz="2400" dirty="0">
                <a:latin typeface="Arial" panose="020B0604020202020204" pitchFamily="34" charset="0"/>
                <a:cs typeface="Arial" panose="020B0604020202020204" pitchFamily="34" charset="0"/>
              </a:rPr>
              <a:t>= catalyzes the hydrolysis of lactone to the free acid 6-phosphogluconate</a:t>
            </a: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pic>
        <p:nvPicPr>
          <p:cNvPr id="4" name="Picture 3" descr="From 6-phosphoglucono-Greek letter delta-lactone, an arrow labeled lactonase points down accompanied by a line showing the addition of H 2 O and by M g 2 plus. This yields 6-phosphogluconate, which has a similar structure except that C 1 is double bonded to O to the upper left and bonded to O minus to the upper right, all in a blue box, and C 5 is bonded to H to the left and O H to the right.">
            <a:extLst>
              <a:ext uri="{FF2B5EF4-FFF2-40B4-BE49-F238E27FC236}">
                <a16:creationId xmlns:a16="http://schemas.microsoft.com/office/drawing/2014/main" id="{AD321FEB-526B-9344-A2AD-A738B18C5EFA}"/>
              </a:ext>
            </a:extLst>
          </p:cNvPr>
          <p:cNvPicPr>
            <a:picLocks noChangeAspect="1"/>
          </p:cNvPicPr>
          <p:nvPr/>
        </p:nvPicPr>
        <p:blipFill>
          <a:blip r:embed="rId3"/>
          <a:stretch>
            <a:fillRect/>
          </a:stretch>
        </p:blipFill>
        <p:spPr>
          <a:xfrm>
            <a:off x="5554129" y="1686782"/>
            <a:ext cx="2524493" cy="4696831"/>
          </a:xfrm>
          <a:prstGeom prst="rect">
            <a:avLst/>
          </a:prstGeom>
        </p:spPr>
      </p:pic>
    </p:spTree>
    <p:extLst>
      <p:ext uri="{BB962C8B-B14F-4D97-AF65-F5344CB8AC3E}">
        <p14:creationId xmlns:p14="http://schemas.microsoft.com/office/powerpoint/2010/main" val="342871244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004C6-2AA7-402E-B41B-EF65BF2933D7}"/>
              </a:ext>
            </a:extLst>
          </p:cNvPr>
          <p:cNvSpPr>
            <a:spLocks noGrp="1"/>
          </p:cNvSpPr>
          <p:nvPr>
            <p:ph type="title"/>
          </p:nvPr>
        </p:nvSpPr>
        <p:spPr/>
        <p:txBody>
          <a:bodyPr/>
          <a:lstStyle/>
          <a:p>
            <a:r>
              <a:rPr lang="en-US" sz="3400" dirty="0">
                <a:solidFill>
                  <a:schemeClr val="tx1"/>
                </a:solidFill>
                <a:latin typeface="Arial" panose="020B0604020202020204" pitchFamily="34" charset="0"/>
                <a:cs typeface="Arial" panose="020B0604020202020204" pitchFamily="34" charset="0"/>
              </a:rPr>
              <a:t>6-Phosphogluconate Dehydrogenase</a:t>
            </a:r>
            <a:r>
              <a:rPr lang="en-US" altLang="en-US" sz="3400" dirty="0">
                <a:solidFill>
                  <a:schemeClr val="tx1"/>
                </a:solidFill>
                <a:latin typeface="Arial" panose="020B0604020202020204" pitchFamily="34" charset="0"/>
                <a:cs typeface="Arial" panose="020B0604020202020204" pitchFamily="34" charset="0"/>
              </a:rPr>
              <a:t> Forms Ribulose 5-Phosphate</a:t>
            </a:r>
            <a:endParaRPr lang="en-AU" sz="3400" dirty="0"/>
          </a:p>
        </p:txBody>
      </p:sp>
      <p:sp>
        <p:nvSpPr>
          <p:cNvPr id="6" name="Google Shape;390;g847cf01710_0_68">
            <a:extLst>
              <a:ext uri="{FF2B5EF4-FFF2-40B4-BE49-F238E27FC236}">
                <a16:creationId xmlns:a16="http://schemas.microsoft.com/office/drawing/2014/main" id="{28DADFFC-86DE-BD43-878A-D705697FDC4D}"/>
              </a:ext>
            </a:extLst>
          </p:cNvPr>
          <p:cNvSpPr txBox="1">
            <a:spLocks noChangeArrowheads="1"/>
          </p:cNvSpPr>
          <p:nvPr/>
        </p:nvSpPr>
        <p:spPr bwMode="auto">
          <a:xfrm>
            <a:off x="388048" y="2082372"/>
            <a:ext cx="456495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6-phosphogluconate dehydrogenase </a:t>
            </a:r>
            <a:r>
              <a:rPr lang="en-US" sz="2400" dirty="0">
                <a:latin typeface="Arial" panose="020B0604020202020204" pitchFamily="34" charset="0"/>
                <a:cs typeface="Arial" panose="020B0604020202020204" pitchFamily="34" charset="0"/>
              </a:rPr>
              <a:t>= catalyzes the oxidation and decarboxylation of 6-phosphogluconate to form ribulose 5-phosphate and NADPH</a:t>
            </a: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pic>
        <p:nvPicPr>
          <p:cNvPr id="4" name="Picture 3" descr="From 6-phosphoglucono-Greek letter delta-lactone, an arrow labeled lactonase points down accompanied by a line showing the addition of H 2 O and by M g 2 plus. This yields 6-phosphogluconate, which has a similar structure except that C 1 is double bonded to O to the upper left and bonded to O minus to the upper right, all in a blue box, and C 5 is bonded to H to the left and O H to the right. An arrow labeled 6-phosphogluconate dehydrogenase points down accompanied by a curved arrow showing that N A D P plus is added and a red box containing N A D P H plus H plus outside of the box is lost. M g 2 plus is shown in the inflection point of this curved arrow. Another arrow shows the loss of C O 2 in a blue box. This yields ribulose 5-phosphate, which has a five-carbon vertical chain with C 1 bonded to 2 H and O H; C 2 double bonded to O; C 3 and C 4 bonded to H to the left and O H to the right; and C 5 bonded to 2 H and O P O subscript 3 superscript 2 minus.">
            <a:extLst>
              <a:ext uri="{FF2B5EF4-FFF2-40B4-BE49-F238E27FC236}">
                <a16:creationId xmlns:a16="http://schemas.microsoft.com/office/drawing/2014/main" id="{AD321FEB-526B-9344-A2AD-A738B18C5EFA}"/>
              </a:ext>
            </a:extLst>
          </p:cNvPr>
          <p:cNvPicPr>
            <a:picLocks noChangeAspect="1"/>
          </p:cNvPicPr>
          <p:nvPr/>
        </p:nvPicPr>
        <p:blipFill>
          <a:blip r:embed="rId3"/>
          <a:stretch>
            <a:fillRect/>
          </a:stretch>
        </p:blipFill>
        <p:spPr>
          <a:xfrm>
            <a:off x="5514553" y="1828800"/>
            <a:ext cx="2756046" cy="4637818"/>
          </a:xfrm>
          <a:prstGeom prst="rect">
            <a:avLst/>
          </a:prstGeom>
        </p:spPr>
      </p:pic>
    </p:spTree>
    <p:extLst>
      <p:ext uri="{BB962C8B-B14F-4D97-AF65-F5344CB8AC3E}">
        <p14:creationId xmlns:p14="http://schemas.microsoft.com/office/powerpoint/2010/main" val="32037079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0;p2" descr="Icon P 1&#10;">
            <a:extLst>
              <a:ext uri="{FF2B5EF4-FFF2-40B4-BE49-F238E27FC236}">
                <a16:creationId xmlns:a16="http://schemas.microsoft.com/office/drawing/2014/main" id="{A386A760-7D3D-4093-8913-41CDB333E056}"/>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8775" y="304800"/>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C58FAAD-CF3D-44D2-9614-2509EACCE1E2}"/>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(3 of 7)</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Metabolites like glucose are often activated with a high-energy group before their catabolism. </a:t>
            </a:r>
            <a:r>
              <a:rPr lang="en-US" sz="2400" dirty="0">
                <a:latin typeface="Arial" panose="020B0604020202020204" pitchFamily="34" charset="0"/>
                <a:cs typeface="Arial" panose="020B0604020202020204" pitchFamily="34" charset="0"/>
              </a:rPr>
              <a:t>Glycolysis is a nearly universal 10-step metabolic pathway for producing ATP by the oxidation of glucose. In this process, two molecules of ATP are invested to activate glucose, but the products of the pathway include four ATP, as well as NADH (a form of reducing power) and the triose pyruvate, which can be metabolized further in other pathways. </a:t>
            </a:r>
          </a:p>
          <a:p>
            <a:pPr>
              <a:buNone/>
            </a:pPr>
            <a:endParaRPr lang="en-US" sz="24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extLst>
      <p:ext uri="{BB962C8B-B14F-4D97-AF65-F5344CB8AC3E}">
        <p14:creationId xmlns:p14="http://schemas.microsoft.com/office/powerpoint/2010/main" val="134388220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62FC0-99EA-4C57-A2CD-9C4C8F047CE5}"/>
              </a:ext>
            </a:extLst>
          </p:cNvPr>
          <p:cNvSpPr>
            <a:spLocks noGrp="1"/>
          </p:cNvSpPr>
          <p:nvPr>
            <p:ph type="title"/>
          </p:nvPr>
        </p:nvSpPr>
        <p:spPr/>
        <p:txBody>
          <a:bodyPr/>
          <a:lstStyle/>
          <a:p>
            <a:r>
              <a:rPr lang="en-US" altLang="en-US" dirty="0" err="1">
                <a:solidFill>
                  <a:schemeClr val="tx1"/>
                </a:solidFill>
                <a:latin typeface="Arial" panose="020B0604020202020204" pitchFamily="34" charset="0"/>
                <a:cs typeface="Arial" panose="020B0604020202020204" pitchFamily="34" charset="0"/>
              </a:rPr>
              <a:t>Phosphopentose</a:t>
            </a:r>
            <a:r>
              <a:rPr lang="en-US" altLang="en-US" dirty="0">
                <a:solidFill>
                  <a:schemeClr val="tx1"/>
                </a:solidFill>
                <a:latin typeface="Arial" panose="020B0604020202020204" pitchFamily="34" charset="0"/>
                <a:cs typeface="Arial" panose="020B0604020202020204" pitchFamily="34" charset="0"/>
              </a:rPr>
              <a:t> Isomerase Generates Ribose 5-Phosphate</a:t>
            </a:r>
            <a:endParaRPr lang="en-AU" dirty="0"/>
          </a:p>
        </p:txBody>
      </p:sp>
      <p:sp>
        <p:nvSpPr>
          <p:cNvPr id="6" name="Google Shape;390;g847cf01710_0_68">
            <a:extLst>
              <a:ext uri="{FF2B5EF4-FFF2-40B4-BE49-F238E27FC236}">
                <a16:creationId xmlns:a16="http://schemas.microsoft.com/office/drawing/2014/main" id="{28DADFFC-86DE-BD43-878A-D705697FDC4D}"/>
              </a:ext>
            </a:extLst>
          </p:cNvPr>
          <p:cNvSpPr txBox="1">
            <a:spLocks noChangeArrowheads="1"/>
          </p:cNvSpPr>
          <p:nvPr/>
        </p:nvSpPr>
        <p:spPr bwMode="auto">
          <a:xfrm>
            <a:off x="388048" y="1708118"/>
            <a:ext cx="517455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phosphopentose isomerase </a:t>
            </a:r>
            <a:r>
              <a:rPr lang="en-US" sz="2400" dirty="0">
                <a:latin typeface="Arial" panose="020B0604020202020204" pitchFamily="34" charset="0"/>
                <a:cs typeface="Arial" panose="020B0604020202020204" pitchFamily="34" charset="0"/>
              </a:rPr>
              <a:t>= converts ribulose 5-phosphate to its aldose isomer, ribose 5-phosphate </a:t>
            </a: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pic>
        <p:nvPicPr>
          <p:cNvPr id="4" name="Picture 3" descr="elow rubulose 5-phosphate are upward- and downward-pointing arrows labeled phosphopentose isomerase indicate a reversible reaction that yields ribose 5-phosphate, which is shown in a red box as C 1 forming C H O; C 2, C 3, and C 4 all bonded to H on the left and O H on the right; and C 5 bonded to 2 H and to O P O subscript 3 superscript 2 minus.">
            <a:extLst>
              <a:ext uri="{FF2B5EF4-FFF2-40B4-BE49-F238E27FC236}">
                <a16:creationId xmlns:a16="http://schemas.microsoft.com/office/drawing/2014/main" id="{AD321FEB-526B-9344-A2AD-A738B18C5EFA}"/>
              </a:ext>
            </a:extLst>
          </p:cNvPr>
          <p:cNvPicPr>
            <a:picLocks noChangeAspect="1"/>
          </p:cNvPicPr>
          <p:nvPr/>
        </p:nvPicPr>
        <p:blipFill>
          <a:blip r:embed="rId3"/>
          <a:stretch>
            <a:fillRect/>
          </a:stretch>
        </p:blipFill>
        <p:spPr>
          <a:xfrm>
            <a:off x="5583404" y="2029448"/>
            <a:ext cx="2465944" cy="3488013"/>
          </a:xfrm>
          <a:prstGeom prst="rect">
            <a:avLst/>
          </a:prstGeom>
        </p:spPr>
      </p:pic>
    </p:spTree>
    <p:extLst>
      <p:ext uri="{BB962C8B-B14F-4D97-AF65-F5344CB8AC3E}">
        <p14:creationId xmlns:p14="http://schemas.microsoft.com/office/powerpoint/2010/main" val="60209438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ED2D2-A31F-4DEB-9939-D0CFC059D665}"/>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Overall Equation for the Pentose Phosphate Pathway</a:t>
            </a:r>
            <a:endParaRPr lang="en-AU" dirty="0"/>
          </a:p>
        </p:txBody>
      </p:sp>
      <mc:AlternateContent xmlns:mc="http://schemas.openxmlformats.org/markup-compatibility/2006" xmlns:a14="http://schemas.microsoft.com/office/drawing/2010/main">
        <mc:Choice Requires="a14">
          <p:sp>
            <p:nvSpPr>
              <p:cNvPr id="4" name="Google Shape;390;g847cf01710_0_68">
                <a:extLst>
                  <a:ext uri="{FF2B5EF4-FFF2-40B4-BE49-F238E27FC236}">
                    <a16:creationId xmlns:a16="http://schemas.microsoft.com/office/drawing/2014/main" id="{6A690928-B439-2A43-B816-025D27056D03}"/>
                  </a:ext>
                </a:extLst>
              </p:cNvPr>
              <p:cNvSpPr txBox="1">
                <a:spLocks noChangeArrowheads="1"/>
              </p:cNvSpPr>
              <p:nvPr/>
            </p:nvSpPr>
            <p:spPr bwMode="auto">
              <a:xfrm>
                <a:off x="199421" y="1520825"/>
                <a:ext cx="8745157"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overall equation for this pathway is: </a:t>
                </a:r>
              </a:p>
              <a:p>
                <a:pPr marL="533400" lvl="1" indent="0">
                  <a:buNone/>
                </a:pPr>
                <a:endParaRPr lang="en-US" sz="2400" b="1"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glucose 6-phosphate + 2NADP</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 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 </a:t>
                </a:r>
                <a14:m>
                  <m:oMath xmlns:m="http://schemas.openxmlformats.org/officeDocument/2006/math">
                    <m:r>
                      <a:rPr lang="en-US" sz="2400" i="1">
                        <a:latin typeface="Cambria Math" panose="02040503050406030204" pitchFamily="18" charset="0"/>
                        <a:ea typeface="Cambria Math" panose="02040503050406030204" pitchFamily="18" charset="0"/>
                        <a:cs typeface="Arial" panose="020B0604020202020204" pitchFamily="34" charset="0"/>
                      </a:rPr>
                      <m:t>⟶</m:t>
                    </m:r>
                  </m:oMath>
                </a14:m>
                <a:r>
                  <a:rPr lang="en-US" sz="2400" i="1" dirty="0">
                    <a:latin typeface="Cambria Math" panose="02040503050406030204" pitchFamily="18" charset="0"/>
                    <a:ea typeface="Cambria Math" panose="02040503050406030204" pitchFamily="18" charset="0"/>
                    <a:cs typeface="Arial" panose="020B0604020202020204" pitchFamily="34" charset="0"/>
                  </a:rPr>
                  <a:t> </a:t>
                </a:r>
              </a:p>
              <a:p>
                <a:pPr marL="50800" indent="0">
                  <a:buNone/>
                </a:pPr>
                <a:r>
                  <a:rPr lang="en-US" sz="2400" i="1" dirty="0">
                    <a:latin typeface="Cambria Math" panose="02040503050406030204" pitchFamily="18" charset="0"/>
                    <a:ea typeface="Cambria Math" panose="02040503050406030204" pitchFamily="18" charset="0"/>
                    <a:cs typeface="Arial" panose="020B0604020202020204" pitchFamily="34" charset="0"/>
                  </a:rPr>
                  <a:t>	</a:t>
                </a:r>
                <a:r>
                  <a:rPr lang="en-US" sz="2400" dirty="0">
                    <a:latin typeface="Arial" panose="020B0604020202020204" pitchFamily="34" charset="0"/>
                    <a:ea typeface="Cambria Math" panose="02040503050406030204" pitchFamily="18" charset="0"/>
                    <a:cs typeface="Arial" panose="020B0604020202020204" pitchFamily="34" charset="0"/>
                  </a:rPr>
                  <a:t>ribulose 5-phosphate + CO</a:t>
                </a:r>
                <a:r>
                  <a:rPr lang="en-US" sz="2400" baseline="-25000" dirty="0">
                    <a:latin typeface="Arial" panose="020B0604020202020204" pitchFamily="34" charset="0"/>
                    <a:ea typeface="Cambria Math" panose="02040503050406030204" pitchFamily="18" charset="0"/>
                    <a:cs typeface="Arial" panose="020B0604020202020204" pitchFamily="34" charset="0"/>
                  </a:rPr>
                  <a:t>2</a:t>
                </a:r>
                <a:r>
                  <a:rPr lang="en-US" sz="2400" dirty="0">
                    <a:latin typeface="Arial" panose="020B0604020202020204" pitchFamily="34" charset="0"/>
                    <a:ea typeface="Cambria Math" panose="02040503050406030204" pitchFamily="18" charset="0"/>
                    <a:cs typeface="Arial" panose="020B0604020202020204" pitchFamily="34" charset="0"/>
                  </a:rPr>
                  <a:t> + 2NADPH + 2H</a:t>
                </a:r>
                <a:r>
                  <a:rPr lang="en-US" sz="2400" baseline="30000" dirty="0">
                    <a:latin typeface="Arial" panose="020B0604020202020204" pitchFamily="34" charset="0"/>
                    <a:ea typeface="Cambria Math" panose="02040503050406030204" pitchFamily="18" charset="0"/>
                    <a:cs typeface="Arial" panose="020B0604020202020204" pitchFamily="34" charset="0"/>
                  </a:rPr>
                  <a:t>+</a:t>
                </a:r>
                <a:endParaRPr lang="en-US" sz="2400" b="1"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a:t>
                </a:r>
                <a:r>
                  <a:rPr lang="en-US" sz="2400" dirty="0"/>
                  <a:t>	</a:t>
                </a:r>
                <a:r>
                  <a:rPr lang="en-US" sz="2400" dirty="0">
                    <a:latin typeface="Arial" panose="020B0604020202020204" pitchFamily="34" charset="0"/>
                    <a:cs typeface="Arial" panose="020B0604020202020204" pitchFamily="34" charset="0"/>
                  </a:rPr>
                  <a:t>	</a:t>
                </a: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mc:Choice>
        <mc:Fallback xmlns="">
          <p:sp>
            <p:nvSpPr>
              <p:cNvPr id="4" name="Google Shape;390;g847cf01710_0_68">
                <a:extLst>
                  <a:ext uri="{FF2B5EF4-FFF2-40B4-BE49-F238E27FC236}">
                    <a16:creationId xmlns:a16="http://schemas.microsoft.com/office/drawing/2014/main" id="{6A690928-B439-2A43-B816-025D27056D03}"/>
                  </a:ext>
                </a:extLst>
              </p:cNvPr>
              <p:cNvSpPr txBox="1">
                <a:spLocks noRot="1" noChangeAspect="1" noMove="1" noResize="1" noEditPoints="1" noAdjustHandles="1" noChangeArrowheads="1" noChangeShapeType="1" noTextEdit="1"/>
              </p:cNvSpPr>
              <p:nvPr/>
            </p:nvSpPr>
            <p:spPr bwMode="auto">
              <a:xfrm>
                <a:off x="199421" y="1520825"/>
                <a:ext cx="8745157" cy="4130675"/>
              </a:xfrm>
              <a:prstGeom prst="rect">
                <a:avLst/>
              </a:prstGeom>
              <a:blipFill>
                <a:blip r:embed="rId3"/>
                <a:stretch>
                  <a:fillRect l="-435" t="-122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222262410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ue logo with white letters P 6&#10;">
            <a:extLst>
              <a:ext uri="{FF2B5EF4-FFF2-40B4-BE49-F238E27FC236}">
                <a16:creationId xmlns:a16="http://schemas.microsoft.com/office/drawing/2014/main" id="{755F4906-3563-4EE6-AD4F-F40A3AC4169F}"/>
              </a:ext>
            </a:extLst>
          </p:cNvPr>
          <p:cNvPicPr>
            <a:picLocks noChangeAspect="1"/>
          </p:cNvPicPr>
          <p:nvPr/>
        </p:nvPicPr>
        <p:blipFill>
          <a:blip r:embed="rId3"/>
          <a:stretch>
            <a:fillRect/>
          </a:stretch>
        </p:blipFill>
        <p:spPr>
          <a:xfrm>
            <a:off x="1798238" y="388400"/>
            <a:ext cx="944962" cy="701101"/>
          </a:xfrm>
          <a:prstGeom prst="rect">
            <a:avLst/>
          </a:prstGeom>
        </p:spPr>
      </p:pic>
      <p:sp>
        <p:nvSpPr>
          <p:cNvPr id="2" name="Title 1">
            <a:extLst>
              <a:ext uri="{FF2B5EF4-FFF2-40B4-BE49-F238E27FC236}">
                <a16:creationId xmlns:a16="http://schemas.microsoft.com/office/drawing/2014/main" id="{F3668077-B0FA-4413-BB0B-E3D67F7099CD}"/>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6</a:t>
            </a:r>
            <a:r>
              <a:rPr lang="en-US" altLang="en-US" sz="2000" b="0" dirty="0">
                <a:solidFill>
                  <a:srgbClr val="1D6E7D"/>
                </a:solidFill>
                <a:latin typeface="Arial" panose="020B0604020202020204" pitchFamily="34" charset="0"/>
                <a:cs typeface="Arial" panose="020B0604020202020204" pitchFamily="34" charset="0"/>
              </a:rPr>
              <a:t> (4 of 5)</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pentose phosphate pathway is an alternative pathway for glucose oxidation. </a:t>
            </a:r>
            <a:r>
              <a:rPr lang="en-US" sz="2400" dirty="0">
                <a:latin typeface="Arial" panose="020B0604020202020204" pitchFamily="34" charset="0"/>
                <a:cs typeface="Arial" panose="020B0604020202020204" pitchFamily="34" charset="0"/>
              </a:rPr>
              <a:t>It yields pentoses for nucleotide synthesis and reduced cofactors for biosynthesis of fatty acids, sterols, and many other compounds. </a:t>
            </a:r>
          </a:p>
          <a:p>
            <a:endParaRPr lang="en-US" sz="2400" dirty="0"/>
          </a:p>
        </p:txBody>
      </p:sp>
    </p:spTree>
    <p:extLst>
      <p:ext uri="{BB962C8B-B14F-4D97-AF65-F5344CB8AC3E}">
        <p14:creationId xmlns:p14="http://schemas.microsoft.com/office/powerpoint/2010/main" val="152179048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22496-C966-44A1-9F11-98BFCEF72ED9}"/>
              </a:ext>
            </a:extLst>
          </p:cNvPr>
          <p:cNvSpPr>
            <a:spLocks noGrp="1"/>
          </p:cNvSpPr>
          <p:nvPr>
            <p:ph type="title"/>
          </p:nvPr>
        </p:nvSpPr>
        <p:spPr/>
        <p:txBody>
          <a:bodyPr/>
          <a:lstStyle/>
          <a:p>
            <a:r>
              <a:rPr lang="en-US" altLang="en-US" sz="3400" dirty="0">
                <a:solidFill>
                  <a:srgbClr val="4E4CB4"/>
                </a:solidFill>
                <a:latin typeface="Arial" panose="020B0604020202020204" pitchFamily="34" charset="0"/>
                <a:cs typeface="Arial" panose="020B0604020202020204" pitchFamily="34" charset="0"/>
              </a:rPr>
              <a:t>The Nonoxidative Phase Recycles Pentose Phosphates to Glucose 6-Phosphate</a:t>
            </a:r>
            <a:endParaRPr lang="en-AU" sz="3400" dirty="0">
              <a:solidFill>
                <a:srgbClr val="4E4CB4"/>
              </a:solidFill>
            </a:endParaRPr>
          </a:p>
        </p:txBody>
      </p:sp>
      <p:sp>
        <p:nvSpPr>
          <p:cNvPr id="6" name="Google Shape;390;g847cf01710_0_68">
            <a:extLst>
              <a:ext uri="{FF2B5EF4-FFF2-40B4-BE49-F238E27FC236}">
                <a16:creationId xmlns:a16="http://schemas.microsoft.com/office/drawing/2014/main" id="{28DADFFC-86DE-BD43-878A-D705697FDC4D}"/>
              </a:ext>
            </a:extLst>
          </p:cNvPr>
          <p:cNvSpPr txBox="1">
            <a:spLocks noChangeArrowheads="1"/>
          </p:cNvSpPr>
          <p:nvPr/>
        </p:nvSpPr>
        <p:spPr bwMode="auto">
          <a:xfrm>
            <a:off x="419100" y="1752600"/>
            <a:ext cx="8305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ribulose 5-phosphate epimerase </a:t>
            </a:r>
            <a:r>
              <a:rPr lang="en-US" sz="2400" dirty="0">
                <a:latin typeface="Arial" panose="020B0604020202020204" pitchFamily="34" charset="0"/>
                <a:cs typeface="Arial" panose="020B0604020202020204" pitchFamily="34" charset="0"/>
              </a:rPr>
              <a:t>= epimerizes ribulose 5-phosphate to xylulose 5-phosphate </a:t>
            </a:r>
          </a:p>
          <a:p>
            <a:pPr marL="533400" lvl="1" indent="0">
              <a:buNone/>
            </a:pPr>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pic>
        <p:nvPicPr>
          <p:cNvPr id="3" name="Picture 2" descr="Ribulose 5-phosphate is a five-carbon vertical chain with C 1 bonded to 2 H and O H, C 2 double bonded to O to the right, C 3 and C 4 bonded to H to the left and O H to the right, and C 5 bonded to 2 H and O P O subscript 3 superscript 2 minus. Xylulose 5-phosphate is a vertical five-carbon chain that is similar except that C 3 is bonded to O H to the left and H to the right.">
            <a:extLst>
              <a:ext uri="{FF2B5EF4-FFF2-40B4-BE49-F238E27FC236}">
                <a16:creationId xmlns:a16="http://schemas.microsoft.com/office/drawing/2014/main" id="{E8A32C53-4A5A-4345-A7FA-DB38A3283C14}"/>
              </a:ext>
            </a:extLst>
          </p:cNvPr>
          <p:cNvPicPr>
            <a:picLocks noChangeAspect="1"/>
          </p:cNvPicPr>
          <p:nvPr/>
        </p:nvPicPr>
        <p:blipFill>
          <a:blip r:embed="rId3"/>
          <a:stretch>
            <a:fillRect/>
          </a:stretch>
        </p:blipFill>
        <p:spPr>
          <a:xfrm>
            <a:off x="2026651" y="3276600"/>
            <a:ext cx="5090695" cy="2590800"/>
          </a:xfrm>
          <a:prstGeom prst="rect">
            <a:avLst/>
          </a:prstGeom>
        </p:spPr>
      </p:pic>
    </p:spTree>
    <p:extLst>
      <p:ext uri="{BB962C8B-B14F-4D97-AF65-F5344CB8AC3E}">
        <p14:creationId xmlns:p14="http://schemas.microsoft.com/office/powerpoint/2010/main" val="405722838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FA886-D996-4401-A3E9-19FA77488D97}"/>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Nonoxidative Reactions of the Pentose Phosphate Pathway</a:t>
            </a:r>
            <a:endParaRPr lang="en-AU" dirty="0"/>
          </a:p>
        </p:txBody>
      </p:sp>
      <p:sp>
        <p:nvSpPr>
          <p:cNvPr id="7" name="Google Shape;390;g847cf01710_0_68">
            <a:extLst>
              <a:ext uri="{FF2B5EF4-FFF2-40B4-BE49-F238E27FC236}">
                <a16:creationId xmlns:a16="http://schemas.microsoft.com/office/drawing/2014/main" id="{09E29F48-AA09-564E-8D84-6FD8A8A7FCA2}"/>
              </a:ext>
            </a:extLst>
          </p:cNvPr>
          <p:cNvSpPr txBox="1">
            <a:spLocks noChangeArrowheads="1"/>
          </p:cNvSpPr>
          <p:nvPr/>
        </p:nvSpPr>
        <p:spPr bwMode="auto">
          <a:xfrm>
            <a:off x="434340" y="1600201"/>
            <a:ext cx="8305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conversion of pentose phosphates to glucose 6-phosphate begins the oxidative cycle again </a:t>
            </a:r>
          </a:p>
          <a:p>
            <a:pPr marL="533400" lvl="1" indent="0">
              <a:buNone/>
            </a:pPr>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pic>
        <p:nvPicPr>
          <p:cNvPr id="3" name="Picture 2" descr="Part a shows a red box labeled ribose 5-phosphate on the left. Upward- and downward-pointing arrows labeled isomerase are above upward- and downward-pointing arrows labeled epimerase. This yields xylulose 5-phosphate. A curved arrow from xylulose 5-phosphate to glyceraldehyde 3-phosphate meets a curved arrow from ribose 5-phosphate to sedoheptulose 7-phosphate above the word transketolase. A curved arrow from sedoheptulose 7-phosphate to fructose 6-phosphate meets a curved arrow from glyceraldehyde 3-phosphate to erythrose 4-phosphate above the word transaldolase. An arrow points from fructose 6-phosphate to a blue box labeled glucose 6-phosphate that has a dashed arrow back to ribose 5-phosphate labeled oxidative reactions of pentose phosphate pathway. A curved arrow from erythrose 4-phosphate to fructose 6-phosphate meets a curved arrow from xylulose 5-phosphate to glyceraldehyde 3-phosphate above the word transketolase. This glyceraldehyde has a series of three vertical arrows pointing up to fructose 6-phosphate. From bottom to top, these arrows are labeled triose phosphate isomerase, aldolase, and fructose 1,6-bisphosphatase. An arrow labeled phosphohexose isomerase points up from fructose 6-phosphate to glucose 6-phosphate. Part b shows curved arrows from two red squares each labeled 5 C that meet in the middle before the top arrow ends at 7 C and the bottom arrow ends at 3 C. A curved arrow from 7 C to a blue box labeled 6 C meets a curved arrow from 3 C to 4 C. A curved arrow from 4 C to a blue box labeled 6 C meets a curved arrow below from a red box labeled 5 C to 3 C. The red box labeled 5 C is above a similar red box and has a curved arrow to a similar 3 C beneath the first one, forming a circular structure. Arrows from the top and bottom 3 C meet and point to a blue box labeled 6 C. To the lower left, curved arrows from two red squares each labeled 5 C meet in the middle before the top arrow ends at 3 C and the bottom arrow ends at 7 C. A curved arrow from 3 C to 4 C meets a curved arrow from 7 C to a blue box labeled 6 C. A curved arrow from 4 C to a blue box meets the curved arrow from the red box labeled 5 C to 3 C forming the bottom half of the circular structure already described.">
            <a:extLst>
              <a:ext uri="{FF2B5EF4-FFF2-40B4-BE49-F238E27FC236}">
                <a16:creationId xmlns:a16="http://schemas.microsoft.com/office/drawing/2014/main" id="{C4037857-7109-DC4A-825D-607A83950E7E}"/>
              </a:ext>
            </a:extLst>
          </p:cNvPr>
          <p:cNvPicPr>
            <a:picLocks noChangeAspect="1"/>
          </p:cNvPicPr>
          <p:nvPr/>
        </p:nvPicPr>
        <p:blipFill>
          <a:blip r:embed="rId3"/>
          <a:stretch>
            <a:fillRect/>
          </a:stretch>
        </p:blipFill>
        <p:spPr>
          <a:xfrm>
            <a:off x="263525" y="2743200"/>
            <a:ext cx="8616950" cy="3481101"/>
          </a:xfrm>
          <a:prstGeom prst="rect">
            <a:avLst/>
          </a:prstGeom>
        </p:spPr>
      </p:pic>
    </p:spTree>
    <p:extLst>
      <p:ext uri="{BB962C8B-B14F-4D97-AF65-F5344CB8AC3E}">
        <p14:creationId xmlns:p14="http://schemas.microsoft.com/office/powerpoint/2010/main" val="429016439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02176-9663-45EE-AE64-9A2BE135788E}"/>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First Transketolase Reaction</a:t>
            </a:r>
            <a:endParaRPr lang="en-AU" dirty="0"/>
          </a:p>
        </p:txBody>
      </p:sp>
      <p:sp>
        <p:nvSpPr>
          <p:cNvPr id="6" name="Google Shape;390;g847cf01710_0_68">
            <a:extLst>
              <a:ext uri="{FF2B5EF4-FFF2-40B4-BE49-F238E27FC236}">
                <a16:creationId xmlns:a16="http://schemas.microsoft.com/office/drawing/2014/main" id="{FA6749E7-51C1-2944-9EE8-FC960DF61030}"/>
              </a:ext>
            </a:extLst>
          </p:cNvPr>
          <p:cNvSpPr txBox="1">
            <a:spLocks noChangeArrowheads="1"/>
          </p:cNvSpPr>
          <p:nvPr/>
        </p:nvSpPr>
        <p:spPr bwMode="auto">
          <a:xfrm>
            <a:off x="286084" y="1397762"/>
            <a:ext cx="3142916" cy="500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transketolase </a:t>
            </a:r>
            <a:r>
              <a:rPr lang="en-US" sz="2400" dirty="0">
                <a:latin typeface="Arial" panose="020B0604020202020204" pitchFamily="34" charset="0"/>
                <a:cs typeface="Arial" panose="020B0604020202020204" pitchFamily="34" charset="0"/>
              </a:rPr>
              <a:t>= catalyzes the transfer of a two-carbon fragment from a ketose donor to an aldose acceptor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first transketolase reaction yields sedoheptulose 7-phosphate </a:t>
            </a:r>
          </a:p>
          <a:p>
            <a:endParaRPr lang="en-US" sz="2400" dirty="0">
              <a:latin typeface="Arial" panose="020B0604020202020204" pitchFamily="34" charset="0"/>
              <a:cs typeface="Arial" panose="020B0604020202020204" pitchFamily="34" charset="0"/>
            </a:endParaRPr>
          </a:p>
          <a:p>
            <a:pPr lvl="1"/>
            <a:endParaRPr lang="en-US" sz="2400" b="1"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pic>
        <p:nvPicPr>
          <p:cNvPr id="4" name="Picture 3" descr="Part a shows a ketose donor as a vertical chain with its top half in red and its bottom half in blue. The red half has C 1 bonded to 2 H and to O H and C 2 double bonded to O. The blue half has C 3 bonded to H and O H and to R superscript 1 below. The ketose donor is added to an aldose acceptor, shown as a central C double bonded to O to the upper left, bonded to H to the upper right, and bonded to R superscript 2 below. Right- and left-pointing arrows are below T P P and above transketolase. This yields a blue molecule with a central C double bonded to O to the upper left, bonded to H to the upper right, and bonded to R superscript 1 below plus a molecule with a red top half and black bottom half. The second molecule has a red top half of C 1 bonded to 2 H and O H and C 2 double bonded to O. The bottom half has C bonded to H and O H and to R superscript 2 below. Part b shows xylulose 5-phosphate with a red top half and blue bottom half. The red half has C 1 bonded to 2 H and O H and C 2 double bonded to O. The bottom half has C 3 bonded to O H to the left and H to the right, C 4 bonded to H to the left and O H to the right, and C 5 bonded to 2 H and to O P O subscript 3 superscript 2 minus. Xylulose 5-phosphate is added to ribose 5-phosphate, which is a five-carbon vertical chain with C 1 double bonded to O to the upper left and bonded to H to the upper right; C 2, C 3, and C 4 bonded to H on the left and O H on the right; and C 5 bonded to 2 H and to O P O subscript 3 superscript 2 minus. Right- and left-pointing arrows are below T P P and above transketolase. This yields a blue molecule of glyceraldehyde 3-phosphate, shown as C 1 double bonded to O to the upper left and bonded to H to the upper right, C 2 bonded to H to the left and O H to the right, and C 3 bonded to 2 H and to O P O subscript 3 superscript 2 minus. Sedoheptulose 7-phosphate is also present with the top two carbons and their substituents highlighted in red. The red part has C 1 bonded to 2 H and O H and C 2 double bonded to O. The rest of the molecule has C 3 bonded to O H to the left and H to the right; C 4, C 5, and C 6 bonded to H to the left and to O H to the right; and C 7 bonded to 2 H and to O P O subscript 3 superscript 2 minus.">
            <a:extLst>
              <a:ext uri="{FF2B5EF4-FFF2-40B4-BE49-F238E27FC236}">
                <a16:creationId xmlns:a16="http://schemas.microsoft.com/office/drawing/2014/main" id="{9CF93ECE-9C8C-494E-A781-26CCA034E06A}"/>
              </a:ext>
            </a:extLst>
          </p:cNvPr>
          <p:cNvPicPr>
            <a:picLocks noChangeAspect="1"/>
          </p:cNvPicPr>
          <p:nvPr/>
        </p:nvPicPr>
        <p:blipFill>
          <a:blip r:embed="rId3"/>
          <a:stretch>
            <a:fillRect/>
          </a:stretch>
        </p:blipFill>
        <p:spPr>
          <a:xfrm>
            <a:off x="3733800" y="1752600"/>
            <a:ext cx="5124116" cy="4133850"/>
          </a:xfrm>
          <a:prstGeom prst="rect">
            <a:avLst/>
          </a:prstGeom>
        </p:spPr>
      </p:pic>
    </p:spTree>
    <p:extLst>
      <p:ext uri="{BB962C8B-B14F-4D97-AF65-F5344CB8AC3E}">
        <p14:creationId xmlns:p14="http://schemas.microsoft.com/office/powerpoint/2010/main" val="358887709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27F75-BC4B-4A0B-B5E9-4CCFDB921999}"/>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a:t>
            </a:r>
            <a:r>
              <a:rPr lang="en-US" altLang="en-US" dirty="0" err="1">
                <a:solidFill>
                  <a:schemeClr val="tx1"/>
                </a:solidFill>
                <a:latin typeface="Arial" panose="020B0604020202020204" pitchFamily="34" charset="0"/>
                <a:cs typeface="Arial" panose="020B0604020202020204" pitchFamily="34" charset="0"/>
              </a:rPr>
              <a:t>Transaldolase</a:t>
            </a:r>
            <a:r>
              <a:rPr lang="en-US" altLang="en-US" dirty="0">
                <a:solidFill>
                  <a:schemeClr val="tx1"/>
                </a:solidFill>
                <a:latin typeface="Arial" panose="020B0604020202020204" pitchFamily="34" charset="0"/>
                <a:cs typeface="Arial" panose="020B0604020202020204" pitchFamily="34" charset="0"/>
              </a:rPr>
              <a:t> Reaction</a:t>
            </a:r>
            <a:endParaRPr lang="en-AU" dirty="0"/>
          </a:p>
        </p:txBody>
      </p:sp>
      <p:sp>
        <p:nvSpPr>
          <p:cNvPr id="6" name="Google Shape;390;g847cf01710_0_68">
            <a:extLst>
              <a:ext uri="{FF2B5EF4-FFF2-40B4-BE49-F238E27FC236}">
                <a16:creationId xmlns:a16="http://schemas.microsoft.com/office/drawing/2014/main" id="{FA6749E7-51C1-2944-9EE8-FC960DF61030}"/>
              </a:ext>
            </a:extLst>
          </p:cNvPr>
          <p:cNvSpPr txBox="1">
            <a:spLocks noChangeArrowheads="1"/>
          </p:cNvSpPr>
          <p:nvPr/>
        </p:nvSpPr>
        <p:spPr bwMode="auto">
          <a:xfrm>
            <a:off x="228600" y="1524001"/>
            <a:ext cx="8686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transaldolase </a:t>
            </a:r>
            <a:r>
              <a:rPr lang="en-US" sz="2400" dirty="0">
                <a:latin typeface="Arial" panose="020B0604020202020204" pitchFamily="34" charset="0"/>
                <a:cs typeface="Arial" panose="020B0604020202020204" pitchFamily="34" charset="0"/>
              </a:rPr>
              <a:t>= catalyzes the condensation of a three-carbon fragment from sedoheptulose 7-phosphate and glyceraldehyde 3-phosphate, forming fructose 6-phosphate and the tetrose erythrose 4-phosphate </a:t>
            </a: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pic>
        <p:nvPicPr>
          <p:cNvPr id="3" name="Picture 2" descr="Sedoheptulose 7-phosphate is a vertical seven-carbon chain shown with the top three carbons and their substituents highlighted in red and the bottom four carbons and their substituents highlighted in blue. The red part has C 1 bonded to 2 H and O H, C 2 double bonded to O, and C 3 bonded to O H to the left and H to the right. The blue part has C 4, C 5, and C 6 bonded to H to the left and to O H to the right and C 7 bonded to 2 H and to O P O subscript 3 superscript 2 minus. Glyceraldehyde 3-phosphate is added, shown as C 1 double bonded to O to the upper left and bonded to H to the upper right, C 2 bonded to H to the left and O H to the right, and C 3 bonded to 2 H and to O P O subscript 3 superscript 2 minus. Right- and left-pointing arrows are below T P P and above transaldolase. This yields a blue molecule of erythrose 4-phosphate and fructose 6-phosphate that has the top three carbons and their substituents highlighted in red. Erythrose 4-phosphate has C 1 double bonded to O to the upper left and bonded to H to the upper right, C 2 and C 3 bonded to H on the left and O H on the right, and C 4 bonded to 2 H and to O P O subscript 3 superscript 2 minus. The red part of fructose 6-phosphate has C 1 bonded to 2 H and O H, C 2 double bonded to O, and C 3 bonded to O H to the left and H to the right. The rest of the molecule is C 4 and C 5 bonded to H to the left and O H to the right and C 5 bonded to 2 H and to O P O subscript 3 superscript 2 minus.">
            <a:extLst>
              <a:ext uri="{FF2B5EF4-FFF2-40B4-BE49-F238E27FC236}">
                <a16:creationId xmlns:a16="http://schemas.microsoft.com/office/drawing/2014/main" id="{6CCAEA22-846E-7143-AA81-2F89B8C3890F}"/>
              </a:ext>
            </a:extLst>
          </p:cNvPr>
          <p:cNvPicPr>
            <a:picLocks noChangeAspect="1"/>
          </p:cNvPicPr>
          <p:nvPr/>
        </p:nvPicPr>
        <p:blipFill>
          <a:blip r:embed="rId3"/>
          <a:stretch>
            <a:fillRect/>
          </a:stretch>
        </p:blipFill>
        <p:spPr>
          <a:xfrm>
            <a:off x="1352550" y="3532632"/>
            <a:ext cx="6438900" cy="2578100"/>
          </a:xfrm>
          <a:prstGeom prst="rect">
            <a:avLst/>
          </a:prstGeom>
        </p:spPr>
      </p:pic>
    </p:spTree>
    <p:extLst>
      <p:ext uri="{BB962C8B-B14F-4D97-AF65-F5344CB8AC3E}">
        <p14:creationId xmlns:p14="http://schemas.microsoft.com/office/powerpoint/2010/main" val="359012892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CF8EB-3786-458C-B721-463671ADBA8F}"/>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Second Transketolase Reaction</a:t>
            </a:r>
            <a:endParaRPr lang="en-AU" dirty="0"/>
          </a:p>
        </p:txBody>
      </p:sp>
      <p:sp>
        <p:nvSpPr>
          <p:cNvPr id="6" name="Google Shape;390;g847cf01710_0_68">
            <a:extLst>
              <a:ext uri="{FF2B5EF4-FFF2-40B4-BE49-F238E27FC236}">
                <a16:creationId xmlns:a16="http://schemas.microsoft.com/office/drawing/2014/main" id="{FA6749E7-51C1-2944-9EE8-FC960DF61030}"/>
              </a:ext>
            </a:extLst>
          </p:cNvPr>
          <p:cNvSpPr txBox="1">
            <a:spLocks noChangeArrowheads="1"/>
          </p:cNvSpPr>
          <p:nvPr/>
        </p:nvSpPr>
        <p:spPr bwMode="auto">
          <a:xfrm>
            <a:off x="286084" y="1397763"/>
            <a:ext cx="8248316" cy="119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second transketolase reaction forms fructose 6-phosphate and glyceraldehyde 3-phosphate from erythrose 4-phosphate and xylulose 5-phosphate </a:t>
            </a:r>
          </a:p>
          <a:p>
            <a:pPr lvl="1"/>
            <a:endParaRPr lang="en-US" sz="2400" b="1"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pic>
        <p:nvPicPr>
          <p:cNvPr id="3" name="Picture 2" descr="Xylulose 5-phosphate is a vertical five-carbon chain shown with the top two carbons and their substituents highlighted in red and the bottom three carbons and their substituents highlighted in blue. The red part has C 1 bonded to 2 H and O H and C 2 double bonded to O. The bottom part has C 3 bonded to O H to the left and H to the right, C 4 bonded to H to the left and O H to the right, and C 5 bonded to 2 H and to O P O subscript 3 superscript 2 minus. Erythrose 4-phosphate has C 1 double bonded to O to the upper left and bonded to H to the upper right, C 2 and C 3 bonded to H on the left and O H on the right, and C 4 bonded to 2 H and to O P O subscript 3 superscript 2 minus. Right- and left-pointing arrows are below T P P and above transketolase. This yields a blue molecule of glyceraldehyde 3-phosphate and fructose 6-phosphate that has the top two carbons and their substituents highlighted in red. Glyceraldehyde 3-phosphate has C 1 double bonded to O to the upper left and bonded to H to the upper right, C 2 bonded to H to the left and O H to the right, and C 3 bonded to 2 H and to O P O subscript 3 superscript 2 minus. The red part of fructose 6-phosphate has C 1 bonded to 2 H and O H and C 2 double bonded to O. The rest of the molecule has C 3 bonded to O H to the left and H to the right, C 4 and C 5 bonded to H to the left and O H to the right and C 5 bonded to 2 H and to O P O subscript 3 superscript 2 minus.">
            <a:extLst>
              <a:ext uri="{FF2B5EF4-FFF2-40B4-BE49-F238E27FC236}">
                <a16:creationId xmlns:a16="http://schemas.microsoft.com/office/drawing/2014/main" id="{0ABD91BA-B384-0843-8C2E-2E3E979B7AB1}"/>
              </a:ext>
            </a:extLst>
          </p:cNvPr>
          <p:cNvPicPr>
            <a:picLocks noChangeAspect="1"/>
          </p:cNvPicPr>
          <p:nvPr/>
        </p:nvPicPr>
        <p:blipFill>
          <a:blip r:embed="rId3"/>
          <a:stretch>
            <a:fillRect/>
          </a:stretch>
        </p:blipFill>
        <p:spPr>
          <a:xfrm>
            <a:off x="431004" y="2791716"/>
            <a:ext cx="7958476" cy="2668522"/>
          </a:xfrm>
          <a:prstGeom prst="rect">
            <a:avLst/>
          </a:prstGeom>
        </p:spPr>
      </p:pic>
    </p:spTree>
    <p:extLst>
      <p:ext uri="{BB962C8B-B14F-4D97-AF65-F5344CB8AC3E}">
        <p14:creationId xmlns:p14="http://schemas.microsoft.com/office/powerpoint/2010/main" val="5042645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ADC05-8A22-410C-880A-E3CC07629640}"/>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Stabilization of Carbanion Intermediates</a:t>
            </a:r>
            <a:endParaRPr lang="en-AU" dirty="0"/>
          </a:p>
        </p:txBody>
      </p:sp>
      <p:sp>
        <p:nvSpPr>
          <p:cNvPr id="6" name="Google Shape;390;g847cf01710_0_68">
            <a:extLst>
              <a:ext uri="{FF2B5EF4-FFF2-40B4-BE49-F238E27FC236}">
                <a16:creationId xmlns:a16="http://schemas.microsoft.com/office/drawing/2014/main" id="{FA6749E7-51C1-2944-9EE8-FC960DF61030}"/>
              </a:ext>
            </a:extLst>
          </p:cNvPr>
          <p:cNvSpPr txBox="1">
            <a:spLocks noChangeArrowheads="1"/>
          </p:cNvSpPr>
          <p:nvPr/>
        </p:nvSpPr>
        <p:spPr bwMode="auto">
          <a:xfrm>
            <a:off x="286084" y="1397762"/>
            <a:ext cx="3371516" cy="500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thiamine pyrophosphate (TPP) = stabilizes a two-carbon carbanion in the transketolase reaction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protonated Schiff base = stabilizes the carbanion in the transaldolase reaction</a:t>
            </a:r>
          </a:p>
          <a:p>
            <a:pPr lvl="1"/>
            <a:endParaRPr lang="en-US" sz="2400" b="1"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pic>
        <p:nvPicPr>
          <p:cNvPr id="4" name="Picture 3" descr="Part a is labeled transketolase. T P P is shown with a five-membered ring with numbered substituents. S is substituted for C at position 1; C at position 2 is highlighted in red and connected by a red double bond to red highlighted C above further bonded to O H above and to C on the left bonded to 2 H and O H; the bond between positions 2 and 3 is red; N is substituted for C at position 3 with a red pair of electrons and a bond to R; C 4 is bonded to C H 3; there is a double bond between positions 4 and 5; and position 5 is bonded to R prime. A double-headed arrow labeled resonance stabilization points to a similar molecule in which N at position 3 has a red highlighted positive charge, there is a red highlighted double bond between positions 2 and 3, and red highlighted C at position 2 has a single bond to red highlighted C above with a red highlighted negative charge. Part b is labeled transaldolase. The left-hand structure contains a protonated Schiff base. It has L y s connected by a chain with one peak to N bonded to H below and to red highlighted C to the upper right further bonded to C H 2 O H above and connected by a red highlighted double bond to red highlighted C to the lower right bonded to H below and to O H to the upper right. A double-headed arrow labeled resonance stabilization points to a similar molecule in which N has a positive charge, there is a red highlighted double bond between N and C to its right, the double bond between that C and the terminal C has become a single bond, and the right-hand terminal C has a negative charge.">
            <a:extLst>
              <a:ext uri="{FF2B5EF4-FFF2-40B4-BE49-F238E27FC236}">
                <a16:creationId xmlns:a16="http://schemas.microsoft.com/office/drawing/2014/main" id="{1E9D2F79-DC25-4447-93A5-17FFD8EB88D3}"/>
              </a:ext>
            </a:extLst>
          </p:cNvPr>
          <p:cNvPicPr>
            <a:picLocks noChangeAspect="1"/>
          </p:cNvPicPr>
          <p:nvPr/>
        </p:nvPicPr>
        <p:blipFill>
          <a:blip r:embed="rId3"/>
          <a:stretch>
            <a:fillRect/>
          </a:stretch>
        </p:blipFill>
        <p:spPr>
          <a:xfrm>
            <a:off x="4038600" y="1938317"/>
            <a:ext cx="4568952" cy="3714453"/>
          </a:xfrm>
          <a:prstGeom prst="rect">
            <a:avLst/>
          </a:prstGeom>
        </p:spPr>
      </p:pic>
    </p:spTree>
    <p:extLst>
      <p:ext uri="{BB962C8B-B14F-4D97-AF65-F5344CB8AC3E}">
        <p14:creationId xmlns:p14="http://schemas.microsoft.com/office/powerpoint/2010/main" val="91190873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29488-EAE3-4AEC-B3E5-C349D17AB4E0}"/>
              </a:ext>
            </a:extLst>
          </p:cNvPr>
          <p:cNvSpPr>
            <a:spLocks noGrp="1"/>
          </p:cNvSpPr>
          <p:nvPr>
            <p:ph type="title"/>
          </p:nvPr>
        </p:nvSpPr>
        <p:spPr/>
        <p:txBody>
          <a:bodyPr/>
          <a:lstStyle/>
          <a:p>
            <a:r>
              <a:rPr lang="en-US" altLang="en-US" sz="3400" dirty="0">
                <a:solidFill>
                  <a:schemeClr val="tx1"/>
                </a:solidFill>
                <a:latin typeface="Arial" panose="020B0604020202020204" pitchFamily="34" charset="0"/>
                <a:cs typeface="Arial" panose="020B0604020202020204" pitchFamily="34" charset="0"/>
              </a:rPr>
              <a:t>The Oxidative and Nonoxidative Reactions of the Pentose Phosphate Pathway</a:t>
            </a:r>
            <a:endParaRPr lang="en-AU" sz="3400" dirty="0"/>
          </a:p>
        </p:txBody>
      </p:sp>
      <p:sp>
        <p:nvSpPr>
          <p:cNvPr id="6" name="Google Shape;390;g847cf01710_0_68">
            <a:extLst>
              <a:ext uri="{FF2B5EF4-FFF2-40B4-BE49-F238E27FC236}">
                <a16:creationId xmlns:a16="http://schemas.microsoft.com/office/drawing/2014/main" id="{FA6749E7-51C1-2944-9EE8-FC960DF61030}"/>
              </a:ext>
            </a:extLst>
          </p:cNvPr>
          <p:cNvSpPr txBox="1">
            <a:spLocks noChangeArrowheads="1"/>
          </p:cNvSpPr>
          <p:nvPr/>
        </p:nvSpPr>
        <p:spPr bwMode="auto">
          <a:xfrm>
            <a:off x="204871" y="2240280"/>
            <a:ext cx="873425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first and third steps of the </a:t>
            </a:r>
            <a:r>
              <a:rPr lang="en-US" sz="2400" b="1" dirty="0">
                <a:latin typeface="Arial" panose="020B0604020202020204" pitchFamily="34" charset="0"/>
                <a:cs typeface="Arial" panose="020B0604020202020204" pitchFamily="34" charset="0"/>
              </a:rPr>
              <a:t>oxidative pentose phosphate pathway </a:t>
            </a:r>
            <a:r>
              <a:rPr lang="en-US" sz="2400" dirty="0">
                <a:latin typeface="Arial" panose="020B0604020202020204" pitchFamily="34" charset="0"/>
                <a:cs typeface="Arial" panose="020B0604020202020204" pitchFamily="34" charset="0"/>
              </a:rPr>
              <a:t>are essentially irreversible in the cell </a:t>
            </a:r>
          </a:p>
          <a:p>
            <a:endParaRPr lang="en-US" sz="2400" b="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nonoxidative reactions are readily reversible</a:t>
            </a:r>
          </a:p>
          <a:p>
            <a:pPr marL="533400" lvl="1" indent="0">
              <a:buNone/>
            </a:pPr>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2984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ECD3D-0AE8-4CBA-8FB7-6F3578A3E0C1}"/>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Noteworthy Chemical Transformations of Glycolysis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78583" y="1676400"/>
            <a:ext cx="838683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three noteworthy chemical transformations: </a:t>
            </a:r>
          </a:p>
          <a:p>
            <a:pPr marL="965200" lvl="1" indent="-457200">
              <a:buAutoNum type="arabicPeriod"/>
            </a:pPr>
            <a:r>
              <a:rPr lang="en-US" sz="2400" dirty="0">
                <a:latin typeface="Arial" panose="020B0604020202020204" pitchFamily="34" charset="0"/>
                <a:cs typeface="Arial" panose="020B0604020202020204" pitchFamily="34" charset="0"/>
              </a:rPr>
              <a:t>degradation of the carbon skeleton of glucose to yield pyruvate</a:t>
            </a:r>
          </a:p>
          <a:p>
            <a:pPr marL="965200" lvl="1" indent="-457200">
              <a:buAutoNum type="arabicPeriod"/>
            </a:pPr>
            <a:r>
              <a:rPr lang="en-US" sz="2400" dirty="0">
                <a:latin typeface="Arial" panose="020B0604020202020204" pitchFamily="34" charset="0"/>
                <a:cs typeface="Arial" panose="020B0604020202020204" pitchFamily="34" charset="0"/>
              </a:rPr>
              <a:t>phosphorylation of ADP to ATP by compounds with high phosphoryl group transfer potential, formed during glycolysis</a:t>
            </a:r>
          </a:p>
          <a:p>
            <a:pPr marL="965200" lvl="1" indent="-457200">
              <a:buAutoNum type="arabicPeriod"/>
            </a:pPr>
            <a:r>
              <a:rPr lang="en-US" sz="2400" dirty="0">
                <a:latin typeface="Arial" panose="020B0604020202020204" pitchFamily="34" charset="0"/>
                <a:cs typeface="Arial" panose="020B0604020202020204" pitchFamily="34" charset="0"/>
              </a:rPr>
              <a:t>transfer of a hydride ion to NAD+, forming NADH</a:t>
            </a:r>
          </a:p>
        </p:txBody>
      </p:sp>
    </p:spTree>
    <p:extLst>
      <p:ext uri="{BB962C8B-B14F-4D97-AF65-F5344CB8AC3E}">
        <p14:creationId xmlns:p14="http://schemas.microsoft.com/office/powerpoint/2010/main" val="105264507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91EC8-6C42-460A-B926-FC4326739884}"/>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Reductive Pentose Phosphate Pathway</a:t>
            </a:r>
            <a:endParaRPr lang="en-AU" dirty="0"/>
          </a:p>
        </p:txBody>
      </p:sp>
      <p:sp>
        <p:nvSpPr>
          <p:cNvPr id="6" name="Google Shape;390;g847cf01710_0_68">
            <a:extLst>
              <a:ext uri="{FF2B5EF4-FFF2-40B4-BE49-F238E27FC236}">
                <a16:creationId xmlns:a16="http://schemas.microsoft.com/office/drawing/2014/main" id="{FA6749E7-51C1-2944-9EE8-FC960DF61030}"/>
              </a:ext>
            </a:extLst>
          </p:cNvPr>
          <p:cNvSpPr txBox="1">
            <a:spLocks noChangeArrowheads="1"/>
          </p:cNvSpPr>
          <p:nvPr/>
        </p:nvSpPr>
        <p:spPr bwMode="auto">
          <a:xfrm>
            <a:off x="204871" y="1981200"/>
            <a:ext cx="873425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reductive pentose phosphate pathway </a:t>
            </a:r>
            <a:r>
              <a:rPr lang="en-US" sz="2400" dirty="0">
                <a:latin typeface="Arial" panose="020B0604020202020204" pitchFamily="34" charset="0"/>
                <a:cs typeface="Arial" panose="020B0604020202020204" pitchFamily="34" charset="0"/>
              </a:rPr>
              <a:t>= converts hexose phosphates to pentose phosphates </a:t>
            </a:r>
          </a:p>
          <a:p>
            <a:pPr lvl="1"/>
            <a:r>
              <a:rPr lang="en-US" sz="2400" dirty="0">
                <a:latin typeface="Arial" panose="020B0604020202020204" pitchFamily="34" charset="0"/>
                <a:cs typeface="Arial" panose="020B0604020202020204" pitchFamily="34" charset="0"/>
              </a:rPr>
              <a:t>central to the photosynthetic assimilation of CO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by plants</a:t>
            </a:r>
          </a:p>
          <a:p>
            <a:pPr lvl="1"/>
            <a:r>
              <a:rPr lang="en-US" sz="2400" dirty="0">
                <a:latin typeface="Arial" panose="020B0604020202020204" pitchFamily="34" charset="0"/>
                <a:cs typeface="Arial" panose="020B0604020202020204" pitchFamily="34" charset="0"/>
              </a:rPr>
              <a:t>essentially the reversal of the nonoxidative reactions of the pentose phosphate pathway </a:t>
            </a:r>
          </a:p>
          <a:p>
            <a:pPr marL="533400" lvl="1" indent="0">
              <a:buNone/>
            </a:pPr>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640754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ue logo with white letters P 6&#10;">
            <a:extLst>
              <a:ext uri="{FF2B5EF4-FFF2-40B4-BE49-F238E27FC236}">
                <a16:creationId xmlns:a16="http://schemas.microsoft.com/office/drawing/2014/main" id="{EC2F1496-7520-452A-B2FD-52934B2497D6}"/>
              </a:ext>
            </a:extLst>
          </p:cNvPr>
          <p:cNvPicPr>
            <a:picLocks noChangeAspect="1"/>
          </p:cNvPicPr>
          <p:nvPr/>
        </p:nvPicPr>
        <p:blipFill>
          <a:blip r:embed="rId3"/>
          <a:stretch>
            <a:fillRect/>
          </a:stretch>
        </p:blipFill>
        <p:spPr>
          <a:xfrm>
            <a:off x="1798238" y="388400"/>
            <a:ext cx="944962" cy="701101"/>
          </a:xfrm>
          <a:prstGeom prst="rect">
            <a:avLst/>
          </a:prstGeom>
        </p:spPr>
      </p:pic>
      <p:sp>
        <p:nvSpPr>
          <p:cNvPr id="2" name="Title 1">
            <a:extLst>
              <a:ext uri="{FF2B5EF4-FFF2-40B4-BE49-F238E27FC236}">
                <a16:creationId xmlns:a16="http://schemas.microsoft.com/office/drawing/2014/main" id="{065EEA7E-B1DC-42E1-8423-3FEBAA0B6081}"/>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6</a:t>
            </a:r>
            <a:r>
              <a:rPr lang="en-US" altLang="en-US" sz="2000" b="0" dirty="0">
                <a:solidFill>
                  <a:srgbClr val="1D6E7D"/>
                </a:solidFill>
                <a:latin typeface="Arial" panose="020B0604020202020204" pitchFamily="34" charset="0"/>
                <a:cs typeface="Arial" panose="020B0604020202020204" pitchFamily="34" charset="0"/>
              </a:rPr>
              <a:t> (5 of 5)</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pentose phosphate pathway is an alternative pathway for glucose oxidation. </a:t>
            </a:r>
            <a:r>
              <a:rPr lang="en-US" sz="2400" dirty="0">
                <a:latin typeface="Arial" panose="020B0604020202020204" pitchFamily="34" charset="0"/>
                <a:cs typeface="Arial" panose="020B0604020202020204" pitchFamily="34" charset="0"/>
              </a:rPr>
              <a:t>It yields pentoses for nucleotide synthesis and reduced cofactors for biosynthesis of fatty acids, sterols, and many other compounds. </a:t>
            </a:r>
          </a:p>
          <a:p>
            <a:endParaRPr lang="en-US" sz="2400" dirty="0"/>
          </a:p>
        </p:txBody>
      </p:sp>
    </p:spTree>
    <p:extLst>
      <p:ext uri="{BB962C8B-B14F-4D97-AF65-F5344CB8AC3E}">
        <p14:creationId xmlns:p14="http://schemas.microsoft.com/office/powerpoint/2010/main" val="344621486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8DF0D-30AE-476E-A0E1-89261B82F4A6}"/>
              </a:ext>
            </a:extLst>
          </p:cNvPr>
          <p:cNvSpPr>
            <a:spLocks noGrp="1"/>
          </p:cNvSpPr>
          <p:nvPr>
            <p:ph type="title"/>
          </p:nvPr>
        </p:nvSpPr>
        <p:spPr>
          <a:xfrm>
            <a:off x="0" y="152400"/>
            <a:ext cx="9144000" cy="1524000"/>
          </a:xfrm>
        </p:spPr>
        <p:txBody>
          <a:bodyPr/>
          <a:lstStyle/>
          <a:p>
            <a:r>
              <a:rPr lang="en-US" altLang="en-US" sz="3400" dirty="0">
                <a:solidFill>
                  <a:srgbClr val="4E4CB4"/>
                </a:solidFill>
                <a:latin typeface="Arial" panose="020B0604020202020204" pitchFamily="34" charset="0"/>
                <a:cs typeface="Arial" panose="020B0604020202020204" pitchFamily="34" charset="0"/>
              </a:rPr>
              <a:t>Glucose 6-Phosphate Is Partitioned between Glycolysis and the Pentose Phosphate Pathway</a:t>
            </a:r>
            <a:endParaRPr lang="en-AU" sz="3400" dirty="0">
              <a:solidFill>
                <a:srgbClr val="4E4CB4"/>
              </a:solidFill>
            </a:endParaRPr>
          </a:p>
        </p:txBody>
      </p:sp>
      <p:sp>
        <p:nvSpPr>
          <p:cNvPr id="6" name="Google Shape;390;g847cf01710_0_68">
            <a:extLst>
              <a:ext uri="{FF2B5EF4-FFF2-40B4-BE49-F238E27FC236}">
                <a16:creationId xmlns:a16="http://schemas.microsoft.com/office/drawing/2014/main" id="{28DADFFC-86DE-BD43-878A-D705697FDC4D}"/>
              </a:ext>
            </a:extLst>
          </p:cNvPr>
          <p:cNvSpPr txBox="1">
            <a:spLocks noChangeArrowheads="1"/>
          </p:cNvSpPr>
          <p:nvPr/>
        </p:nvSpPr>
        <p:spPr bwMode="auto">
          <a:xfrm>
            <a:off x="419099" y="2057400"/>
            <a:ext cx="392430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relative concentrations of NADP</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and NADPH determine whether glucose 6-phosphate enters glycolysis or the pentose phosphate pathway </a:t>
            </a: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pic>
        <p:nvPicPr>
          <p:cNvPr id="4" name="Picture 3" descr="A yellow box labeled glucose has an arrow pointing down to a yellow box labeled glucose 6-phosphate, from which an arrow labeled glycolysis points right to A T P and an arrow labeled pentose phosphate pathway points down with an arrow branching to show the loss of N A D P H before ending at a yellow box labeled 6-phosphogluconolactone. A series of two arrows points down to a yellow box labeled pentose phosphates, with the second arrow branching to show the loss of N A D P H. Both N A D P H molecules have dashed arrows that join to indicate a red circle containing a red X next to the arrow labeled pentose phosphate pathway.">
            <a:extLst>
              <a:ext uri="{FF2B5EF4-FFF2-40B4-BE49-F238E27FC236}">
                <a16:creationId xmlns:a16="http://schemas.microsoft.com/office/drawing/2014/main" id="{A33655FF-79B2-D54B-B9E0-1EEAB9127411}"/>
              </a:ext>
            </a:extLst>
          </p:cNvPr>
          <p:cNvPicPr>
            <a:picLocks noChangeAspect="1"/>
          </p:cNvPicPr>
          <p:nvPr/>
        </p:nvPicPr>
        <p:blipFill>
          <a:blip r:embed="rId3"/>
          <a:stretch>
            <a:fillRect/>
          </a:stretch>
        </p:blipFill>
        <p:spPr>
          <a:xfrm>
            <a:off x="4953000" y="2057400"/>
            <a:ext cx="3292455" cy="4349750"/>
          </a:xfrm>
          <a:prstGeom prst="rect">
            <a:avLst/>
          </a:prstGeom>
        </p:spPr>
      </p:pic>
    </p:spTree>
    <p:extLst>
      <p:ext uri="{BB962C8B-B14F-4D97-AF65-F5344CB8AC3E}">
        <p14:creationId xmlns:p14="http://schemas.microsoft.com/office/powerpoint/2010/main" val="346034339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19A9B-03C8-4096-996A-FE6369C887BF}"/>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Thiamine Deficiency Causes Beriberi and Wernicke-Korsakoff Syndrome</a:t>
            </a:r>
            <a:endParaRPr lang="en-AU" dirty="0">
              <a:solidFill>
                <a:srgbClr val="4E4CB4"/>
              </a:solidFill>
            </a:endParaRPr>
          </a:p>
        </p:txBody>
      </p:sp>
      <p:sp>
        <p:nvSpPr>
          <p:cNvPr id="6" name="Google Shape;390;g847cf01710_0_68">
            <a:extLst>
              <a:ext uri="{FF2B5EF4-FFF2-40B4-BE49-F238E27FC236}">
                <a16:creationId xmlns:a16="http://schemas.microsoft.com/office/drawing/2014/main" id="{28DADFFC-86DE-BD43-878A-D705697FDC4D}"/>
              </a:ext>
            </a:extLst>
          </p:cNvPr>
          <p:cNvSpPr txBox="1">
            <a:spLocks noChangeArrowheads="1"/>
          </p:cNvSpPr>
          <p:nvPr/>
        </p:nvSpPr>
        <p:spPr bwMode="auto">
          <a:xfrm>
            <a:off x="285749" y="1676400"/>
            <a:ext cx="857250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thiamine is the precursor to the cofactor thiamine pyrophosphate (TPP) </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beriberi = characterized by swelling, pain, paralysis, and ultimately, without treatment, death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Wernicke-Korsakoff syndrome = characterized by problems with voluntary movements</a:t>
            </a:r>
          </a:p>
          <a:p>
            <a:pPr lvl="1"/>
            <a:r>
              <a:rPr lang="en-US" sz="2400" dirty="0">
                <a:latin typeface="Arial" panose="020B0604020202020204" pitchFamily="34" charset="0"/>
                <a:cs typeface="Arial" panose="020B0604020202020204" pitchFamily="34" charset="0"/>
              </a:rPr>
              <a:t>more common among heavy drinkers due to decreased intestinal absorption of thiamine</a:t>
            </a: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27645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B37C4-74A1-46C6-BA51-0EA52ABA7017}"/>
              </a:ext>
            </a:extLst>
          </p:cNvPr>
          <p:cNvSpPr>
            <a:spLocks noGrp="1"/>
          </p:cNvSpPr>
          <p:nvPr>
            <p:ph type="title"/>
          </p:nvPr>
        </p:nvSpPr>
        <p:spPr/>
        <p:txBody>
          <a:bodyPr/>
          <a:lstStyle/>
          <a:p>
            <a:r>
              <a:rPr lang="en-US" altLang="en-US" sz="3600" dirty="0">
                <a:solidFill>
                  <a:schemeClr val="tx1"/>
                </a:solidFill>
                <a:latin typeface="Arial" panose="020B0604020202020204" pitchFamily="34" charset="0"/>
                <a:cs typeface="Arial" panose="020B0604020202020204" pitchFamily="34" charset="0"/>
              </a:rPr>
              <a:t>The Chemical Logic of the </a:t>
            </a:r>
            <a:br>
              <a:rPr lang="en-US" altLang="en-US" sz="3600" dirty="0">
                <a:solidFill>
                  <a:schemeClr val="tx1"/>
                </a:solidFill>
                <a:latin typeface="Arial" panose="020B0604020202020204" pitchFamily="34" charset="0"/>
                <a:cs typeface="Arial" panose="020B0604020202020204" pitchFamily="34" charset="0"/>
              </a:rPr>
            </a:br>
            <a:r>
              <a:rPr lang="en-US" altLang="en-US" sz="3600" dirty="0">
                <a:solidFill>
                  <a:schemeClr val="tx1"/>
                </a:solidFill>
                <a:latin typeface="Arial" panose="020B0604020202020204" pitchFamily="34" charset="0"/>
                <a:cs typeface="Arial" panose="020B0604020202020204" pitchFamily="34" charset="0"/>
              </a:rPr>
              <a:t>Glycolytic Pathway</a:t>
            </a:r>
            <a:endParaRPr lang="en-AU" sz="3600" dirty="0"/>
          </a:p>
        </p:txBody>
      </p:sp>
      <p:pic>
        <p:nvPicPr>
          <p:cNvPr id="4" name="Picture 3" descr="Glucose is shown as a horizontal line with numbered vertical lines extending from it as follows. 1: a double bond of two vertical lines extending up to O. 2: a vertical line up to O H. 3: a vertical line down to O H. 4: a vertical line up to O H. 5: a vertical line up to O H. 6: a light red box containing a vertical line up to O H. Accompanying text reads, phosphorylation of glucose ensures that pathway intermediates remain in the cell. Step 1: Phosphorylation occurs on C-6, as C-1 is a carbonyl group and cannot be phosphorylated. A downward arrow is accompanied by a curved red arrow showing the addition of A T P and loss of A D P. This yields glucose 6-phosphate, a similar molecule except that the double bond to O in position 1 is highlighted in a light red box and position 6 now has a light red box with a vertical bond to O that has a horizontal bond to a circle labeled P. Step 2: Isomerization moves the carbonyl to C-2, a prerequisite for 3 and 4. An arrow points down and to the right. This yields fructose 6-phosphate, a similar molecule except that position 1 has a vertical bond to O H above, position 2 has a double bond to O above in a light red box, and position 6 is no longer highlighted in a light red box. Step 3: C-1, now bearing a hydroxyl group, can be phosphorylated. This ensures that both products of C-C bond cleavage are phosphorylated and thus interconvertible. An arrow points down and to the left accompanied by a curved red arrow showing the addition of A T P and loss of A D P. This yields fructose 1,6-bisphosphate, which is a similar molecule except that position 1 now has a red highlighted bond to O above bonded to a circle labeled P to the left, position 2 is no longer highlighted in a light red box, and there is a wavy red line that cuts diagonally from upper left to lower right between positions 3 and 4. Step 4: The carbonyl group at C-2 facilitates C-C bond cleavage at the right location to yield two 3-carbon products by the reverse of an aldol condensation. An arrow points down to glyceraldehyde 3-phosphate, which is a horizontal line with three bonds extending upward. The left-hand and center positions are enclosed in a light red box. The left-hand position has a double bond to O above, the middle position has a bond to O H above, and the right-hand position has a bond to O with a bond to a circle labeled P to its right.">
            <a:extLst>
              <a:ext uri="{FF2B5EF4-FFF2-40B4-BE49-F238E27FC236}">
                <a16:creationId xmlns:a16="http://schemas.microsoft.com/office/drawing/2014/main" id="{39D5DFEC-A47A-40EA-84F6-6F5E4B3D9D1F}"/>
              </a:ext>
            </a:extLst>
          </p:cNvPr>
          <p:cNvPicPr>
            <a:picLocks noChangeAspect="1"/>
          </p:cNvPicPr>
          <p:nvPr/>
        </p:nvPicPr>
        <p:blipFill>
          <a:blip r:embed="rId3"/>
          <a:stretch>
            <a:fillRect/>
          </a:stretch>
        </p:blipFill>
        <p:spPr>
          <a:xfrm>
            <a:off x="609600" y="1539240"/>
            <a:ext cx="3221736" cy="4855464"/>
          </a:xfrm>
          <a:prstGeom prst="rect">
            <a:avLst/>
          </a:prstGeom>
        </p:spPr>
      </p:pic>
      <p:pic>
        <p:nvPicPr>
          <p:cNvPr id="6" name="Picture 5" descr="A figure shows chemical transformations in the 10 steps of glycolysis, the last 6  of which are shown here.">
            <a:extLst>
              <a:ext uri="{FF2B5EF4-FFF2-40B4-BE49-F238E27FC236}">
                <a16:creationId xmlns:a16="http://schemas.microsoft.com/office/drawing/2014/main" id="{36514E4F-7033-446B-9C92-3AE7E4E40F66}"/>
              </a:ext>
            </a:extLst>
          </p:cNvPr>
          <p:cNvPicPr>
            <a:picLocks noChangeAspect="1"/>
          </p:cNvPicPr>
          <p:nvPr/>
        </p:nvPicPr>
        <p:blipFill>
          <a:blip r:embed="rId4"/>
          <a:stretch>
            <a:fillRect/>
          </a:stretch>
        </p:blipFill>
        <p:spPr>
          <a:xfrm>
            <a:off x="4573836" y="1524000"/>
            <a:ext cx="3221736" cy="5154168"/>
          </a:xfrm>
          <a:prstGeom prst="rect">
            <a:avLst/>
          </a:prstGeom>
        </p:spPr>
      </p:pic>
    </p:spTree>
    <p:extLst>
      <p:ext uri="{BB962C8B-B14F-4D97-AF65-F5344CB8AC3E}">
        <p14:creationId xmlns:p14="http://schemas.microsoft.com/office/powerpoint/2010/main" val="5990929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EC738-22D9-4797-A975-375CEF694357}"/>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ATP and NADH Formation Coupled to Glycolysis</a:t>
            </a:r>
            <a:endParaRPr lang="en-AU" dirty="0"/>
          </a:p>
        </p:txBody>
      </p:sp>
      <mc:AlternateContent xmlns:mc="http://schemas.openxmlformats.org/markup-compatibility/2006" xmlns:a14="http://schemas.microsoft.com/office/drawing/2010/main">
        <mc:Choice Requires="a14">
          <p:sp>
            <p:nvSpPr>
              <p:cNvPr id="6" name="Google Shape;390;g847cf01710_0_68">
                <a:extLst>
                  <a:ext uri="{FF2B5EF4-FFF2-40B4-BE49-F238E27FC236}">
                    <a16:creationId xmlns:a16="http://schemas.microsoft.com/office/drawing/2014/main" id="{2A9CE887-AF04-4B4D-B62C-2F66987BE903}"/>
                  </a:ext>
                </a:extLst>
              </p:cNvPr>
              <p:cNvSpPr txBox="1">
                <a:spLocks noChangeArrowheads="1"/>
              </p:cNvSpPr>
              <p:nvPr/>
            </p:nvSpPr>
            <p:spPr bwMode="auto">
              <a:xfrm>
                <a:off x="378583" y="1828800"/>
                <a:ext cx="8386834"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overall equation for glycolysis is:</a:t>
                </a:r>
              </a:p>
              <a:p>
                <a:pPr marL="50800" indent="0">
                  <a:buNone/>
                </a:pPr>
                <a:r>
                  <a:rPr lang="en-US" sz="2400" dirty="0">
                    <a:latin typeface="Arial" panose="020B0604020202020204" pitchFamily="34" charset="0"/>
                    <a:cs typeface="Arial" panose="020B0604020202020204" pitchFamily="34" charset="0"/>
                  </a:rPr>
                  <a:t>     </a:t>
                </a:r>
              </a:p>
              <a:p>
                <a:pPr marL="50800" indent="0">
                  <a:buNone/>
                </a:pPr>
                <a:r>
                  <a:rPr lang="en-US" sz="2400" dirty="0">
                    <a:latin typeface="Arial" panose="020B0604020202020204" pitchFamily="34" charset="0"/>
                    <a:cs typeface="Arial" panose="020B0604020202020204" pitchFamily="34" charset="0"/>
                  </a:rPr>
                  <a:t>     glucose + 2NAD</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+ 2ADP + 2P</a:t>
                </a:r>
                <a:r>
                  <a:rPr lang="en-US" sz="2400" baseline="-25000" dirty="0">
                    <a:latin typeface="Arial" panose="020B0604020202020204" pitchFamily="34" charset="0"/>
                    <a:cs typeface="Arial" panose="020B0604020202020204" pitchFamily="34" charset="0"/>
                  </a:rPr>
                  <a:t>i </a:t>
                </a:r>
                <a14:m>
                  <m:oMath xmlns:m="http://schemas.openxmlformats.org/officeDocument/2006/math">
                    <m:r>
                      <a:rPr lang="en-US" sz="2400" i="1" smtClean="0">
                        <a:latin typeface="Cambria Math" panose="02040503050406030204" pitchFamily="18" charset="0"/>
                        <a:ea typeface="Cambria Math" panose="02040503050406030204" pitchFamily="18" charset="0"/>
                        <a:cs typeface="Arial" panose="020B0604020202020204" pitchFamily="34" charset="0"/>
                      </a:rPr>
                      <m:t>⟶</m:t>
                    </m:r>
                  </m:oMath>
                </a14:m>
                <a:endParaRPr lang="en-US" sz="2400" i="1" dirty="0">
                  <a:latin typeface="Cambria Math" panose="02040503050406030204" pitchFamily="18" charset="0"/>
                  <a:ea typeface="Cambria Math" panose="02040503050406030204" pitchFamily="18" charset="0"/>
                  <a:cs typeface="Arial" panose="020B0604020202020204" pitchFamily="34" charset="0"/>
                </a:endParaRPr>
              </a:p>
              <a:p>
                <a:pPr marL="50800" indent="0">
                  <a:buNone/>
                </a:pPr>
                <a:r>
                  <a:rPr lang="en-US" sz="2400" dirty="0">
                    <a:ea typeface="Cambria Math" panose="02040503050406030204" pitchFamily="18" charset="0"/>
                    <a:cs typeface="Arial" panose="020B0604020202020204" pitchFamily="34" charset="0"/>
                  </a:rPr>
                  <a:t>          </a:t>
                </a:r>
                <a:r>
                  <a:rPr lang="en-US" sz="2400" dirty="0">
                    <a:latin typeface="Arial" panose="020B0604020202020204" pitchFamily="34" charset="0"/>
                    <a:cs typeface="Arial" panose="020B0604020202020204" pitchFamily="34" charset="0"/>
                  </a:rPr>
                  <a:t>2 pyruvate + 2NADH + 2H</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+ 2ATP + 2H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a:t>
                </a:r>
                <a14:m>
                  <m:oMath xmlns:m="http://schemas.openxmlformats.org/officeDocument/2006/math">
                    <m:r>
                      <a:rPr lang="en-US" sz="2400" b="0" i="1" smtClean="0">
                        <a:latin typeface="Cambria Math" panose="02040503050406030204" pitchFamily="18" charset="0"/>
                        <a:ea typeface="Cambria Math" panose="02040503050406030204" pitchFamily="18" charset="0"/>
                        <a:cs typeface="Arial" panose="020B0604020202020204" pitchFamily="34" charset="0"/>
                      </a:rPr>
                      <m:t> </m:t>
                    </m:r>
                  </m:oMath>
                </a14:m>
                <a:r>
                  <a:rPr lang="en-US" sz="2400" dirty="0">
                    <a:latin typeface="Arial" panose="020B0604020202020204" pitchFamily="34" charset="0"/>
                    <a:cs typeface="Arial" panose="020B0604020202020204" pitchFamily="34" charset="0"/>
                  </a:rPr>
                  <a:t> </a:t>
                </a:r>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reduction of NAD</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proceeds by the enzymatic transfer of a hydride ion (</a:t>
                </a:r>
                <a:r>
                  <a:rPr lang="en-US" sz="2400" b="1"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H</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from the aldehyde group of glyceraldehyde 3-phosphate to the nicotinamide ring of NAD+, yielding NADH </a:t>
                </a:r>
              </a:p>
              <a:p>
                <a:endParaRPr lang="en-US" sz="2400" dirty="0">
                  <a:latin typeface="Arial" panose="020B0604020202020204" pitchFamily="34" charset="0"/>
                  <a:cs typeface="Arial" panose="020B0604020202020204" pitchFamily="34" charset="0"/>
                </a:endParaRPr>
              </a:p>
            </p:txBody>
          </p:sp>
        </mc:Choice>
        <mc:Fallback xmlns="">
          <p:sp>
            <p:nvSpPr>
              <p:cNvPr id="6" name="Google Shape;390;g847cf01710_0_68">
                <a:extLst>
                  <a:ext uri="{FF2B5EF4-FFF2-40B4-BE49-F238E27FC236}">
                    <a16:creationId xmlns:a16="http://schemas.microsoft.com/office/drawing/2014/main" id="{2A9CE887-AF04-4B4D-B62C-2F66987BE903}"/>
                  </a:ext>
                </a:extLst>
              </p:cNvPr>
              <p:cNvSpPr txBox="1">
                <a:spLocks noRot="1" noChangeAspect="1" noMove="1" noResize="1" noEditPoints="1" noAdjustHandles="1" noChangeArrowheads="1" noChangeShapeType="1" noTextEdit="1"/>
              </p:cNvSpPr>
              <p:nvPr/>
            </p:nvSpPr>
            <p:spPr bwMode="auto">
              <a:xfrm>
                <a:off x="378583" y="1828800"/>
                <a:ext cx="8386834" cy="4130675"/>
              </a:xfrm>
              <a:prstGeom prst="rect">
                <a:avLst/>
              </a:prstGeom>
              <a:blipFill>
                <a:blip r:embed="rId3"/>
                <a:stretch>
                  <a:fillRect l="-302" t="-1227" r="-105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7" name="TextBox 6">
            <a:extLst>
              <a:ext uri="{FF2B5EF4-FFF2-40B4-BE49-F238E27FC236}">
                <a16:creationId xmlns:a16="http://schemas.microsoft.com/office/drawing/2014/main" id="{8ACC8898-F5D4-EF4A-ABA5-2C2F0FC05D7E}"/>
              </a:ext>
            </a:extLst>
          </p:cNvPr>
          <p:cNvSpPr txBox="1">
            <a:spLocks noChangeArrowheads="1"/>
          </p:cNvSpPr>
          <p:nvPr/>
        </p:nvSpPr>
        <p:spPr bwMode="auto">
          <a:xfrm>
            <a:off x="7162800" y="2892425"/>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(14-1)</a:t>
            </a:r>
          </a:p>
        </p:txBody>
      </p:sp>
    </p:spTree>
    <p:extLst>
      <p:ext uri="{BB962C8B-B14F-4D97-AF65-F5344CB8AC3E}">
        <p14:creationId xmlns:p14="http://schemas.microsoft.com/office/powerpoint/2010/main" val="23962518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49198-80E9-442D-9219-F2F26323EF6A}"/>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Resolving the Equation of Glycolysis into Two Processes</a:t>
            </a:r>
            <a:endParaRPr lang="en-AU" dirty="0"/>
          </a:p>
        </p:txBody>
      </p:sp>
      <mc:AlternateContent xmlns:mc="http://schemas.openxmlformats.org/markup-compatibility/2006" xmlns:a14="http://schemas.microsoft.com/office/drawing/2010/main">
        <mc:Choice Requires="a14">
          <p:sp>
            <p:nvSpPr>
              <p:cNvPr id="6" name="Google Shape;390;g847cf01710_0_68">
                <a:extLst>
                  <a:ext uri="{FF2B5EF4-FFF2-40B4-BE49-F238E27FC236}">
                    <a16:creationId xmlns:a16="http://schemas.microsoft.com/office/drawing/2014/main" id="{2A9CE887-AF04-4B4D-B62C-2F66987BE903}"/>
                  </a:ext>
                </a:extLst>
              </p:cNvPr>
              <p:cNvSpPr txBox="1">
                <a:spLocks noChangeArrowheads="1"/>
              </p:cNvSpPr>
              <p:nvPr/>
            </p:nvSpPr>
            <p:spPr bwMode="auto">
              <a:xfrm>
                <a:off x="378583" y="1828800"/>
                <a:ext cx="8386834"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conversion of glucose to pyruvate is exergonic:</a:t>
                </a:r>
              </a:p>
              <a:p>
                <a:pPr marL="50800" indent="0">
                  <a:buNone/>
                </a:pPr>
                <a:r>
                  <a:rPr lang="en-US" sz="2400" dirty="0">
                    <a:latin typeface="Arial" panose="020B0604020202020204" pitchFamily="34" charset="0"/>
                    <a:cs typeface="Arial" panose="020B0604020202020204" pitchFamily="34" charset="0"/>
                  </a:rPr>
                  <a:t>     </a:t>
                </a:r>
              </a:p>
              <a:p>
                <a:pPr marL="50800" indent="0">
                  <a:buNone/>
                </a:pPr>
                <a:r>
                  <a:rPr lang="en-US" sz="2400" dirty="0">
                    <a:latin typeface="Arial" panose="020B0604020202020204" pitchFamily="34" charset="0"/>
                    <a:cs typeface="Arial" panose="020B0604020202020204" pitchFamily="34" charset="0"/>
                  </a:rPr>
                  <a:t>     glucose + 2NAD</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t>
                </a:r>
                <a14:m>
                  <m:oMath xmlns:m="http://schemas.openxmlformats.org/officeDocument/2006/math">
                    <m:r>
                      <a:rPr lang="en-US" sz="2400" i="1" smtClean="0">
                        <a:latin typeface="Cambria Math" panose="02040503050406030204" pitchFamily="18" charset="0"/>
                        <a:ea typeface="Cambria Math" panose="02040503050406030204" pitchFamily="18" charset="0"/>
                        <a:cs typeface="Arial" panose="020B0604020202020204" pitchFamily="34" charset="0"/>
                      </a:rPr>
                      <m:t>⟶</m:t>
                    </m:r>
                    <m:r>
                      <a:rPr lang="en-US" sz="2400" b="0" i="1" smtClean="0">
                        <a:latin typeface="Cambria Math" panose="02040503050406030204" pitchFamily="18" charset="0"/>
                        <a:ea typeface="Cambria Math" panose="02040503050406030204" pitchFamily="18" charset="0"/>
                        <a:cs typeface="Arial" panose="020B0604020202020204" pitchFamily="34" charset="0"/>
                      </a:rPr>
                      <m:t> </m:t>
                    </m:r>
                  </m:oMath>
                </a14:m>
                <a:r>
                  <a:rPr lang="en-US" sz="2400" dirty="0">
                    <a:latin typeface="Arial" panose="020B0604020202020204" pitchFamily="34" charset="0"/>
                    <a:cs typeface="Arial" panose="020B0604020202020204" pitchFamily="34" charset="0"/>
                  </a:rPr>
                  <a:t>2 pyruvate + 2NADH + 2H</a:t>
                </a:r>
                <a:r>
                  <a:rPr lang="en-US" sz="2400" baseline="30000" dirty="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a:p>
                <a:pPr marL="50800" indent="0">
                  <a:buNone/>
                </a:pPr>
                <a:r>
                  <a:rPr lang="en-US" dirty="0"/>
                  <a:t>	</a:t>
                </a:r>
                <a:r>
                  <a:rPr lang="en-US" sz="2400" dirty="0">
                    <a:latin typeface="Arial" panose="020B0604020202020204" pitchFamily="34" charset="0"/>
                    <a:cs typeface="Arial" panose="020B0604020202020204" pitchFamily="34" charset="0"/>
                  </a:rPr>
                  <a:t>	∆</a:t>
                </a:r>
                <a:r>
                  <a:rPr lang="en-US" sz="2400" i="1" dirty="0">
                    <a:latin typeface="Arial" panose="020B0604020202020204" pitchFamily="34" charset="0"/>
                    <a:ea typeface="Arial Unicode MS" panose="020B0604020202020204" pitchFamily="34" charset="-128"/>
                    <a:cs typeface="Arial" panose="020B0604020202020204" pitchFamily="34" charset="0"/>
                  </a:rPr>
                  <a:t>G</a:t>
                </a:r>
                <a:r>
                  <a:rPr lang="en-US" sz="2400" dirty="0">
                    <a:latin typeface="Arial" panose="020B0604020202020204" pitchFamily="34" charset="0"/>
                    <a:ea typeface="Arial Unicode MS" panose="020B0604020202020204" pitchFamily="34" charset="-128"/>
                    <a:cs typeface="Arial" panose="020B0604020202020204" pitchFamily="34" charset="0"/>
                  </a:rPr>
                  <a:t>′°</a:t>
                </a:r>
                <a:r>
                  <a:rPr lang="en-US" sz="2400" baseline="-25000" dirty="0">
                    <a:latin typeface="Arial" panose="020B0604020202020204" pitchFamily="34" charset="0"/>
                    <a:ea typeface="Arial Unicode MS" panose="020B0604020202020204" pitchFamily="34" charset="-128"/>
                    <a:cs typeface="Arial" panose="020B0604020202020204" pitchFamily="34" charset="0"/>
                  </a:rPr>
                  <a:t>1</a:t>
                </a:r>
                <a:r>
                  <a:rPr lang="en-US" sz="2400" dirty="0">
                    <a:latin typeface="Arial" panose="020B0604020202020204" pitchFamily="34" charset="0"/>
                    <a:ea typeface="Arial Unicode MS" panose="020B0604020202020204" pitchFamily="34" charset="-128"/>
                    <a:cs typeface="Arial" panose="020B0604020202020204" pitchFamily="34" charset="0"/>
                  </a:rPr>
                  <a:t> </a:t>
                </a:r>
                <a:r>
                  <a:rPr lang="en-US" sz="2400" dirty="0">
                    <a:latin typeface="Arial" panose="020B0604020202020204" pitchFamily="34" charset="0"/>
                    <a:cs typeface="Arial" panose="020B0604020202020204" pitchFamily="34" charset="0"/>
                  </a:rPr>
                  <a:t>= −146 kJ/mol </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formation of ATP from ADP and P</a:t>
                </a:r>
                <a:r>
                  <a:rPr lang="en-US" sz="2400" baseline="-25000" dirty="0">
                    <a:latin typeface="Arial" panose="020B0604020202020204" pitchFamily="34" charset="0"/>
                    <a:cs typeface="Arial" panose="020B0604020202020204" pitchFamily="34" charset="0"/>
                  </a:rPr>
                  <a:t>i</a:t>
                </a:r>
                <a:r>
                  <a:rPr lang="en-US" sz="2400" dirty="0">
                    <a:latin typeface="Arial" panose="020B0604020202020204" pitchFamily="34" charset="0"/>
                    <a:cs typeface="Arial" panose="020B0604020202020204" pitchFamily="34" charset="0"/>
                  </a:rPr>
                  <a:t> is endergonic:</a:t>
                </a:r>
              </a:p>
              <a:p>
                <a:pPr marL="50800" indent="0">
                  <a:buNone/>
                </a:pPr>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2ADP + 2P</a:t>
                </a:r>
                <a:r>
                  <a:rPr lang="en-US" sz="2400" baseline="-25000" dirty="0">
                    <a:latin typeface="Arial" panose="020B0604020202020204" pitchFamily="34" charset="0"/>
                    <a:cs typeface="Arial" panose="020B0604020202020204" pitchFamily="34" charset="0"/>
                  </a:rPr>
                  <a:t>i </a:t>
                </a:r>
                <a14:m>
                  <m:oMath xmlns:m="http://schemas.openxmlformats.org/officeDocument/2006/math">
                    <m:r>
                      <a:rPr lang="en-US" sz="2400" i="1">
                        <a:latin typeface="Cambria Math" panose="02040503050406030204" pitchFamily="18" charset="0"/>
                        <a:ea typeface="Cambria Math" panose="02040503050406030204" pitchFamily="18" charset="0"/>
                        <a:cs typeface="Arial" panose="020B0604020202020204" pitchFamily="34" charset="0"/>
                      </a:rPr>
                      <m:t>⟶</m:t>
                    </m:r>
                    <m:r>
                      <a:rPr lang="en-US" sz="2400" b="0" i="1" smtClean="0">
                        <a:latin typeface="Cambria Math" panose="02040503050406030204" pitchFamily="18" charset="0"/>
                        <a:ea typeface="Cambria Math" panose="02040503050406030204" pitchFamily="18" charset="0"/>
                        <a:cs typeface="Arial" panose="020B0604020202020204" pitchFamily="34" charset="0"/>
                      </a:rPr>
                      <m:t> </m:t>
                    </m:r>
                  </m:oMath>
                </a14:m>
                <a:r>
                  <a:rPr lang="en-US" sz="2400" dirty="0">
                    <a:latin typeface="Arial" panose="020B0604020202020204" pitchFamily="34" charset="0"/>
                    <a:cs typeface="Arial" panose="020B0604020202020204" pitchFamily="34" charset="0"/>
                  </a:rPr>
                  <a:t>2ATP + 2H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a:t>
                </a:r>
                <a14:m>
                  <m:oMath xmlns:m="http://schemas.openxmlformats.org/officeDocument/2006/math">
                    <m:r>
                      <a:rPr lang="en-US" sz="2400" i="1">
                        <a:latin typeface="Cambria Math" panose="02040503050406030204" pitchFamily="18" charset="0"/>
                        <a:ea typeface="Cambria Math" panose="02040503050406030204" pitchFamily="18" charset="0"/>
                        <a:cs typeface="Arial" panose="020B0604020202020204" pitchFamily="34" charset="0"/>
                      </a:rPr>
                      <m:t> </m:t>
                    </m:r>
                  </m:oMath>
                </a14:m>
                <a:r>
                  <a:rPr lang="en-US" sz="2400" dirty="0">
                    <a:latin typeface="Arial" panose="020B0604020202020204" pitchFamily="34" charset="0"/>
                    <a:cs typeface="Arial" panose="020B0604020202020204" pitchFamily="34" charset="0"/>
                  </a:rPr>
                  <a:t> </a:t>
                </a:r>
                <a:endParaRPr lang="en-US" sz="2000" dirty="0">
                  <a:latin typeface="Arial" panose="020B0604020202020204" pitchFamily="34" charset="0"/>
                  <a:cs typeface="Arial" panose="020B0604020202020204" pitchFamily="34" charset="0"/>
                </a:endParaRPr>
              </a:p>
              <a:p>
                <a:pPr marL="50800" indent="0">
                  <a:buNone/>
                </a:pPr>
                <a:r>
                  <a:rPr lang="en-US" sz="2400" dirty="0"/>
                  <a:t>		</a:t>
                </a:r>
                <a:r>
                  <a:rPr lang="en-US" sz="2400" dirty="0">
                    <a:latin typeface="Arial" panose="020B0604020202020204" pitchFamily="34" charset="0"/>
                    <a:cs typeface="Arial" panose="020B0604020202020204" pitchFamily="34" charset="0"/>
                  </a:rPr>
                  <a:t>∆</a:t>
                </a:r>
                <a:r>
                  <a:rPr lang="en-US" sz="2400" i="1" dirty="0">
                    <a:latin typeface="Arial" panose="020B0604020202020204" pitchFamily="34" charset="0"/>
                    <a:ea typeface="Arial Unicode MS" panose="020B0604020202020204" pitchFamily="34" charset="-128"/>
                    <a:cs typeface="Arial" panose="020B0604020202020204" pitchFamily="34" charset="0"/>
                  </a:rPr>
                  <a:t>G</a:t>
                </a:r>
                <a:r>
                  <a:rPr lang="en-US" sz="2400" dirty="0">
                    <a:latin typeface="Arial" panose="020B0604020202020204" pitchFamily="34" charset="0"/>
                    <a:ea typeface="Arial Unicode MS" panose="020B0604020202020204" pitchFamily="34" charset="-128"/>
                    <a:cs typeface="Arial" panose="020B0604020202020204" pitchFamily="34" charset="0"/>
                  </a:rPr>
                  <a:t>′°</a:t>
                </a:r>
                <a:r>
                  <a:rPr lang="en-US" sz="2400" baseline="-25000" dirty="0">
                    <a:latin typeface="Arial" panose="020B0604020202020204" pitchFamily="34" charset="0"/>
                    <a:ea typeface="Arial Unicode MS" panose="020B0604020202020204" pitchFamily="34" charset="-128"/>
                    <a:cs typeface="Arial" panose="020B0604020202020204" pitchFamily="34" charset="0"/>
                  </a:rPr>
                  <a:t>2</a:t>
                </a:r>
                <a:r>
                  <a:rPr lang="en-US" sz="2400" dirty="0">
                    <a:latin typeface="Arial" panose="020B0604020202020204" pitchFamily="34" charset="0"/>
                    <a:ea typeface="Arial Unicode MS" panose="020B0604020202020204" pitchFamily="34" charset="-128"/>
                    <a:cs typeface="Arial" panose="020B0604020202020204" pitchFamily="34" charset="0"/>
                  </a:rPr>
                  <a:t> </a:t>
                </a:r>
                <a:r>
                  <a:rPr lang="en-US" sz="2400" dirty="0">
                    <a:latin typeface="Arial" panose="020B0604020202020204" pitchFamily="34" charset="0"/>
                    <a:cs typeface="Arial" panose="020B0604020202020204" pitchFamily="34" charset="0"/>
                  </a:rPr>
                  <a:t>= 2(30.5 kJ/mol) = 61.0 kJ/mol</a:t>
                </a:r>
              </a:p>
              <a:p>
                <a:pPr marL="50800" indent="0">
                  <a:buNone/>
                </a:pPr>
                <a:endParaRPr lang="en-US" sz="2400" dirty="0">
                  <a:latin typeface="Arial" panose="020B0604020202020204" pitchFamily="34" charset="0"/>
                  <a:cs typeface="Arial" panose="020B0604020202020204" pitchFamily="34" charset="0"/>
                </a:endParaRPr>
              </a:p>
            </p:txBody>
          </p:sp>
        </mc:Choice>
        <mc:Fallback xmlns="">
          <p:sp>
            <p:nvSpPr>
              <p:cNvPr id="6" name="Google Shape;390;g847cf01710_0_68">
                <a:extLst>
                  <a:ext uri="{FF2B5EF4-FFF2-40B4-BE49-F238E27FC236}">
                    <a16:creationId xmlns:a16="http://schemas.microsoft.com/office/drawing/2014/main" id="{2A9CE887-AF04-4B4D-B62C-2F66987BE903}"/>
                  </a:ext>
                </a:extLst>
              </p:cNvPr>
              <p:cNvSpPr txBox="1">
                <a:spLocks noRot="1" noChangeAspect="1" noMove="1" noResize="1" noEditPoints="1" noAdjustHandles="1" noChangeArrowheads="1" noChangeShapeType="1" noTextEdit="1"/>
              </p:cNvSpPr>
              <p:nvPr/>
            </p:nvSpPr>
            <p:spPr bwMode="auto">
              <a:xfrm>
                <a:off x="378583" y="1828800"/>
                <a:ext cx="8386834" cy="4130675"/>
              </a:xfrm>
              <a:prstGeom prst="rect">
                <a:avLst/>
              </a:prstGeom>
              <a:blipFill>
                <a:blip r:embed="rId3"/>
                <a:stretch>
                  <a:fillRect l="-302" t="-1227" b="-30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7" name="TextBox 6">
            <a:extLst>
              <a:ext uri="{FF2B5EF4-FFF2-40B4-BE49-F238E27FC236}">
                <a16:creationId xmlns:a16="http://schemas.microsoft.com/office/drawing/2014/main" id="{8ACC8898-F5D4-EF4A-ABA5-2C2F0FC05D7E}"/>
              </a:ext>
            </a:extLst>
          </p:cNvPr>
          <p:cNvSpPr txBox="1">
            <a:spLocks noChangeArrowheads="1"/>
          </p:cNvSpPr>
          <p:nvPr/>
        </p:nvSpPr>
        <p:spPr bwMode="auto">
          <a:xfrm>
            <a:off x="7391400" y="3198812"/>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(14-2)</a:t>
            </a:r>
          </a:p>
        </p:txBody>
      </p:sp>
      <p:sp>
        <p:nvSpPr>
          <p:cNvPr id="5" name="TextBox 4">
            <a:extLst>
              <a:ext uri="{FF2B5EF4-FFF2-40B4-BE49-F238E27FC236}">
                <a16:creationId xmlns:a16="http://schemas.microsoft.com/office/drawing/2014/main" id="{716F86A6-775F-254C-B17F-5DA25DD1935F}"/>
              </a:ext>
            </a:extLst>
          </p:cNvPr>
          <p:cNvSpPr txBox="1">
            <a:spLocks noChangeArrowheads="1"/>
          </p:cNvSpPr>
          <p:nvPr/>
        </p:nvSpPr>
        <p:spPr bwMode="auto">
          <a:xfrm>
            <a:off x="7391400" y="5486399"/>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(14-3)</a:t>
            </a:r>
          </a:p>
        </p:txBody>
      </p:sp>
    </p:spTree>
    <p:extLst>
      <p:ext uri="{BB962C8B-B14F-4D97-AF65-F5344CB8AC3E}">
        <p14:creationId xmlns:p14="http://schemas.microsoft.com/office/powerpoint/2010/main" val="2296272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53914-36D8-49BB-92E3-0DA3B4BFD3AA}"/>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Standard Free-Energy Change of Glycolysis, </a:t>
            </a:r>
            <a:r>
              <a:rPr lang="en-US" dirty="0">
                <a:solidFill>
                  <a:schemeClr val="tx1"/>
                </a:solidFill>
                <a:latin typeface="Arial" panose="020B0604020202020204" pitchFamily="34" charset="0"/>
                <a:cs typeface="Arial" panose="020B0604020202020204" pitchFamily="34" charset="0"/>
              </a:rPr>
              <a:t>∆</a:t>
            </a:r>
            <a:r>
              <a:rPr lang="en-US" i="1" dirty="0" err="1">
                <a:solidFill>
                  <a:schemeClr val="tx1"/>
                </a:solidFill>
                <a:latin typeface="Arial" panose="020B0604020202020204" pitchFamily="34" charset="0"/>
                <a:cs typeface="Arial" panose="020B0604020202020204" pitchFamily="34" charset="0"/>
              </a:rPr>
              <a:t>G</a:t>
            </a:r>
            <a:r>
              <a:rPr lang="en-US" dirty="0" err="1">
                <a:solidFill>
                  <a:schemeClr val="tx1"/>
                </a:solidFill>
                <a:latin typeface="Arial" panose="020B0604020202020204" pitchFamily="34" charset="0"/>
                <a:cs typeface="Arial" panose="020B0604020202020204" pitchFamily="34" charset="0"/>
              </a:rPr>
              <a:t>′</a:t>
            </a:r>
            <a:r>
              <a:rPr lang="en-US" dirty="0" err="1">
                <a:solidFill>
                  <a:schemeClr val="tx1"/>
                </a:solidFill>
                <a:latin typeface="Arial" panose="020B0604020202020204" pitchFamily="34" charset="0"/>
                <a:ea typeface="Arial Unicode MS" panose="020B0604020202020204" pitchFamily="34" charset="-128"/>
                <a:cs typeface="Arial" panose="020B0604020202020204" pitchFamily="34" charset="0"/>
              </a:rPr>
              <a:t>°</a:t>
            </a:r>
            <a:r>
              <a:rPr lang="en-US" baseline="-25000" dirty="0" err="1">
                <a:solidFill>
                  <a:schemeClr val="tx1"/>
                </a:solidFill>
                <a:latin typeface="Arial" panose="020B0604020202020204" pitchFamily="34" charset="0"/>
                <a:ea typeface="Arial Unicode MS" panose="020B0604020202020204" pitchFamily="34" charset="-128"/>
                <a:cs typeface="Arial" panose="020B0604020202020204" pitchFamily="34" charset="0"/>
              </a:rPr>
              <a:t>Sum</a:t>
            </a:r>
            <a:endParaRPr lang="en-AU" dirty="0"/>
          </a:p>
        </p:txBody>
      </p:sp>
      <p:sp>
        <p:nvSpPr>
          <p:cNvPr id="6" name="Google Shape;390;g847cf01710_0_68">
            <a:extLst>
              <a:ext uri="{FF2B5EF4-FFF2-40B4-BE49-F238E27FC236}">
                <a16:creationId xmlns:a16="http://schemas.microsoft.com/office/drawing/2014/main" id="{2A9CE887-AF04-4B4D-B62C-2F66987BE903}"/>
              </a:ext>
            </a:extLst>
          </p:cNvPr>
          <p:cNvSpPr txBox="1">
            <a:spLocks noChangeArrowheads="1"/>
          </p:cNvSpPr>
          <p:nvPr/>
        </p:nvSpPr>
        <p:spPr bwMode="auto">
          <a:xfrm>
            <a:off x="378583" y="1828800"/>
            <a:ext cx="838683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sum of the two processes gives the overall standard free-energy change of glycolysis, ∆</a:t>
            </a:r>
            <a:r>
              <a:rPr lang="en-US" sz="2400" i="1" dirty="0">
                <a:latin typeface="Arial" panose="020B0604020202020204" pitchFamily="34" charset="0"/>
                <a:cs typeface="Arial" panose="020B0604020202020204" pitchFamily="34" charset="0"/>
              </a:rPr>
              <a:t>G</a:t>
            </a:r>
            <a:r>
              <a:rPr lang="en-US" sz="2400" dirty="0">
                <a:latin typeface="Arial" panose="020B0604020202020204" pitchFamily="34" charset="0"/>
                <a:cs typeface="Arial" panose="020B0604020202020204" pitchFamily="34" charset="0"/>
              </a:rPr>
              <a:t>′</a:t>
            </a:r>
            <a:r>
              <a:rPr lang="en-US" sz="2400" dirty="0">
                <a:latin typeface="Arial" panose="020B0604020202020204" pitchFamily="34" charset="0"/>
                <a:ea typeface="Arial Unicode MS" panose="020B0604020202020204" pitchFamily="34" charset="-128"/>
                <a:cs typeface="Arial" panose="020B0604020202020204" pitchFamily="34" charset="0"/>
              </a:rPr>
              <a:t>°</a:t>
            </a:r>
            <a:r>
              <a:rPr lang="en-US" sz="2400" baseline="-25000" dirty="0">
                <a:latin typeface="Arial" panose="020B0604020202020204" pitchFamily="34" charset="0"/>
                <a:ea typeface="Arial Unicode MS" panose="020B0604020202020204" pitchFamily="34" charset="-128"/>
                <a:cs typeface="Arial" panose="020B0604020202020204" pitchFamily="34" charset="0"/>
              </a:rPr>
              <a:t>Sum</a:t>
            </a:r>
            <a:r>
              <a:rPr lang="en-US" sz="2400" dirty="0">
                <a:latin typeface="Arial" panose="020B0604020202020204" pitchFamily="34" charset="0"/>
                <a:ea typeface="Arial Unicode MS" panose="020B0604020202020204" pitchFamily="34" charset="-128"/>
                <a:cs typeface="Arial" panose="020B0604020202020204" pitchFamily="34" charset="0"/>
              </a:rPr>
              <a:t>:</a:t>
            </a:r>
            <a:r>
              <a:rPr lang="en-US" sz="2400" dirty="0">
                <a:latin typeface="Arial" panose="020B0604020202020204" pitchFamily="34" charset="0"/>
                <a:cs typeface="Arial" panose="020B0604020202020204" pitchFamily="34" charset="0"/>
              </a:rPr>
              <a:t> </a:t>
            </a:r>
          </a:p>
          <a:p>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a:t>
            </a:r>
            <a:r>
              <a:rPr lang="en-US" sz="2400" i="1" dirty="0">
                <a:latin typeface="Arial" panose="020B0604020202020204" pitchFamily="34" charset="0"/>
                <a:ea typeface="Arial Unicode MS" panose="020B0604020202020204" pitchFamily="34" charset="-128"/>
                <a:cs typeface="Arial" panose="020B0604020202020204" pitchFamily="34" charset="0"/>
              </a:rPr>
              <a:t>G</a:t>
            </a:r>
            <a:r>
              <a:rPr lang="en-US" sz="2400" dirty="0">
                <a:latin typeface="Arial" panose="020B0604020202020204" pitchFamily="34" charset="0"/>
                <a:ea typeface="Arial Unicode MS" panose="020B0604020202020204" pitchFamily="34" charset="-128"/>
                <a:cs typeface="Arial" panose="020B0604020202020204" pitchFamily="34" charset="0"/>
              </a:rPr>
              <a:t>′°</a:t>
            </a:r>
            <a:r>
              <a:rPr lang="en-US" sz="2400" baseline="-25000" dirty="0">
                <a:latin typeface="Arial" panose="020B0604020202020204" pitchFamily="34" charset="0"/>
                <a:ea typeface="Arial Unicode MS" panose="020B0604020202020204" pitchFamily="34" charset="-128"/>
                <a:cs typeface="Arial" panose="020B0604020202020204" pitchFamily="34" charset="0"/>
              </a:rPr>
              <a:t>Sum </a:t>
            </a:r>
            <a:r>
              <a:rPr lang="en-US" sz="2400" dirty="0">
                <a:latin typeface="Arial" panose="020B0604020202020204" pitchFamily="34" charset="0"/>
                <a:ea typeface="Arial Unicode MS" panose="020B0604020202020204" pitchFamily="34" charset="-128"/>
                <a:cs typeface="Arial" panose="020B0604020202020204" pitchFamily="34" charset="0"/>
              </a:rPr>
              <a:t>= </a:t>
            </a:r>
            <a:r>
              <a:rPr lang="en-US" sz="2400" dirty="0">
                <a:latin typeface="Arial" panose="020B0604020202020204" pitchFamily="34" charset="0"/>
                <a:cs typeface="Arial" panose="020B0604020202020204" pitchFamily="34" charset="0"/>
              </a:rPr>
              <a:t>∆</a:t>
            </a:r>
            <a:r>
              <a:rPr lang="en-US" sz="2400" i="1" dirty="0">
                <a:latin typeface="Arial" panose="020B0604020202020204" pitchFamily="34" charset="0"/>
                <a:ea typeface="Arial Unicode MS" panose="020B0604020202020204" pitchFamily="34" charset="-128"/>
                <a:cs typeface="Arial" panose="020B0604020202020204" pitchFamily="34" charset="0"/>
              </a:rPr>
              <a:t>G</a:t>
            </a:r>
            <a:r>
              <a:rPr lang="en-US" sz="2400" dirty="0">
                <a:latin typeface="Arial" panose="020B0604020202020204" pitchFamily="34" charset="0"/>
                <a:ea typeface="Arial Unicode MS" panose="020B0604020202020204" pitchFamily="34" charset="-128"/>
                <a:cs typeface="Arial" panose="020B0604020202020204" pitchFamily="34" charset="0"/>
              </a:rPr>
              <a:t>′°</a:t>
            </a:r>
            <a:r>
              <a:rPr lang="en-US" sz="2400" baseline="-25000" dirty="0">
                <a:latin typeface="Arial" panose="020B0604020202020204" pitchFamily="34" charset="0"/>
                <a:ea typeface="Arial Unicode MS" panose="020B0604020202020204" pitchFamily="34" charset="-128"/>
                <a:cs typeface="Arial" panose="020B0604020202020204" pitchFamily="34" charset="0"/>
              </a:rPr>
              <a:t>1 </a:t>
            </a:r>
            <a:r>
              <a:rPr lang="en-US" sz="2400" dirty="0">
                <a:latin typeface="Arial" panose="020B0604020202020204" pitchFamily="34" charset="0"/>
                <a:ea typeface="Arial Unicode MS" panose="020B0604020202020204" pitchFamily="34" charset="-128"/>
                <a:cs typeface="Arial" panose="020B0604020202020204" pitchFamily="34" charset="0"/>
              </a:rPr>
              <a:t>+ </a:t>
            </a:r>
            <a:r>
              <a:rPr lang="en-US" sz="2400" dirty="0">
                <a:latin typeface="Arial" panose="020B0604020202020204" pitchFamily="34" charset="0"/>
                <a:cs typeface="Arial" panose="020B0604020202020204" pitchFamily="34" charset="0"/>
              </a:rPr>
              <a:t>∆</a:t>
            </a:r>
            <a:r>
              <a:rPr lang="en-US" sz="2400" i="1" dirty="0">
                <a:latin typeface="Arial" panose="020B0604020202020204" pitchFamily="34" charset="0"/>
                <a:ea typeface="Arial Unicode MS" panose="020B0604020202020204" pitchFamily="34" charset="-128"/>
                <a:cs typeface="Arial" panose="020B0604020202020204" pitchFamily="34" charset="0"/>
              </a:rPr>
              <a:t>G</a:t>
            </a:r>
            <a:r>
              <a:rPr lang="en-US" sz="2400" dirty="0">
                <a:latin typeface="Arial" panose="020B0604020202020204" pitchFamily="34" charset="0"/>
                <a:ea typeface="Arial Unicode MS" panose="020B0604020202020204" pitchFamily="34" charset="-128"/>
                <a:cs typeface="Arial" panose="020B0604020202020204" pitchFamily="34" charset="0"/>
              </a:rPr>
              <a:t>′°</a:t>
            </a:r>
            <a:r>
              <a:rPr lang="en-US" sz="2400" baseline="-25000" dirty="0">
                <a:latin typeface="Arial" panose="020B0604020202020204" pitchFamily="34" charset="0"/>
                <a:ea typeface="Arial Unicode MS" panose="020B0604020202020204" pitchFamily="34" charset="-128"/>
                <a:cs typeface="Arial" panose="020B0604020202020204" pitchFamily="34" charset="0"/>
              </a:rPr>
              <a:t>2</a:t>
            </a:r>
          </a:p>
          <a:p>
            <a:pPr marL="50800" indent="0">
              <a:buNone/>
            </a:pPr>
            <a:r>
              <a:rPr lang="en-US" sz="2400" dirty="0">
                <a:latin typeface="Arial" panose="020B0604020202020204" pitchFamily="34" charset="0"/>
                <a:ea typeface="Arial Unicode MS" panose="020B0604020202020204" pitchFamily="34" charset="-128"/>
                <a:cs typeface="Arial" panose="020B0604020202020204" pitchFamily="34" charset="0"/>
              </a:rPr>
              <a:t>                       = </a:t>
            </a:r>
            <a:r>
              <a:rPr lang="en-US" sz="2400" dirty="0">
                <a:latin typeface="Arial" panose="020B0604020202020204" pitchFamily="34" charset="0"/>
                <a:cs typeface="Arial" panose="020B0604020202020204" pitchFamily="34" charset="0"/>
              </a:rPr>
              <a:t>−146 kJ/mol + 61.0 kJ/mol </a:t>
            </a:r>
          </a:p>
          <a:p>
            <a:pPr marL="50800" indent="0">
              <a:buNone/>
            </a:pPr>
            <a:r>
              <a:rPr lang="en-US" sz="2400" dirty="0">
                <a:latin typeface="Arial" panose="020B0604020202020204" pitchFamily="34" charset="0"/>
                <a:ea typeface="Arial Unicode MS" panose="020B0604020202020204" pitchFamily="34" charset="-128"/>
                <a:cs typeface="Arial" panose="020B0604020202020204" pitchFamily="34" charset="0"/>
              </a:rPr>
              <a:t>  		  = </a:t>
            </a:r>
            <a:r>
              <a:rPr lang="en-US" sz="2400" dirty="0">
                <a:latin typeface="Arial" panose="020B0604020202020204" pitchFamily="34" charset="0"/>
                <a:cs typeface="Arial" panose="020B0604020202020204" pitchFamily="34" charset="0"/>
              </a:rPr>
              <a:t>−85 kJ/mol </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under standard and cellular conditions, glycolysis is essentially irreversible </a:t>
            </a:r>
          </a:p>
        </p:txBody>
      </p:sp>
    </p:spTree>
    <p:extLst>
      <p:ext uri="{BB962C8B-B14F-4D97-AF65-F5344CB8AC3E}">
        <p14:creationId xmlns:p14="http://schemas.microsoft.com/office/powerpoint/2010/main" val="4269949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4E346-BD71-4CF0-930F-21558CB65AA4}"/>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Major Pathways of </a:t>
            </a:r>
            <a:br>
              <a:rPr lang="en-US" altLang="en-US" dirty="0">
                <a:solidFill>
                  <a:schemeClr val="tx1"/>
                </a:solidFill>
                <a:latin typeface="Arial" panose="020B0604020202020204" pitchFamily="34" charset="0"/>
                <a:cs typeface="Arial" panose="020B0604020202020204" pitchFamily="34" charset="0"/>
              </a:rPr>
            </a:br>
            <a:r>
              <a:rPr lang="en-US" altLang="en-US" dirty="0">
                <a:solidFill>
                  <a:schemeClr val="tx1"/>
                </a:solidFill>
                <a:latin typeface="Arial" panose="020B0604020202020204" pitchFamily="34" charset="0"/>
                <a:cs typeface="Arial" panose="020B0604020202020204" pitchFamily="34" charset="0"/>
              </a:rPr>
              <a:t>Glucose Utilization</a:t>
            </a:r>
            <a:endParaRPr lang="en-AU" dirty="0"/>
          </a:p>
        </p:txBody>
      </p:sp>
      <p:pic>
        <p:nvPicPr>
          <p:cNvPr id="4" name="Picture 3" descr="A yellow box labeled glucose has four arrows pointing to four opposite corners. An arrow labeled synthesis of structural polymers points to extracellular matrix and cell wall polysaccharides at the upper left. An arrow labeled oxidation via pentose phosphate pathway points to ribose 5-phosphate at the lower left. An arrow labeled storage points to glycogen, starch, sucrose at the upper right. An arrow labeled oxidation via glycolysis points to pyruvate at the lower right.">
            <a:extLst>
              <a:ext uri="{FF2B5EF4-FFF2-40B4-BE49-F238E27FC236}">
                <a16:creationId xmlns:a16="http://schemas.microsoft.com/office/drawing/2014/main" id="{F76C3F54-A2F5-3540-92FC-D23A0CD9892F}"/>
              </a:ext>
            </a:extLst>
          </p:cNvPr>
          <p:cNvPicPr>
            <a:picLocks noChangeAspect="1"/>
          </p:cNvPicPr>
          <p:nvPr/>
        </p:nvPicPr>
        <p:blipFill>
          <a:blip r:embed="rId3"/>
          <a:stretch>
            <a:fillRect/>
          </a:stretch>
        </p:blipFill>
        <p:spPr>
          <a:xfrm>
            <a:off x="1960154" y="1752600"/>
            <a:ext cx="5223691" cy="4495800"/>
          </a:xfrm>
          <a:prstGeom prst="rect">
            <a:avLst/>
          </a:prstGeom>
        </p:spPr>
      </p:pic>
    </p:spTree>
    <p:extLst>
      <p:ext uri="{BB962C8B-B14F-4D97-AF65-F5344CB8AC3E}">
        <p14:creationId xmlns:p14="http://schemas.microsoft.com/office/powerpoint/2010/main" val="9728261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7C710-1C32-4745-9F60-B13A54935C38}"/>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Energy Remaining in Pyruvate</a:t>
            </a:r>
            <a:endParaRPr lang="en-AU" dirty="0"/>
          </a:p>
        </p:txBody>
      </p:sp>
      <p:sp>
        <p:nvSpPr>
          <p:cNvPr id="6" name="Google Shape;390;g847cf01710_0_68">
            <a:extLst>
              <a:ext uri="{FF2B5EF4-FFF2-40B4-BE49-F238E27FC236}">
                <a16:creationId xmlns:a16="http://schemas.microsoft.com/office/drawing/2014/main" id="{2A9CE887-AF04-4B4D-B62C-2F66987BE903}"/>
              </a:ext>
            </a:extLst>
          </p:cNvPr>
          <p:cNvSpPr txBox="1">
            <a:spLocks noChangeArrowheads="1"/>
          </p:cNvSpPr>
          <p:nvPr/>
        </p:nvSpPr>
        <p:spPr bwMode="auto">
          <a:xfrm>
            <a:off x="378583" y="1371600"/>
            <a:ext cx="8386834"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energy stored in pyruvate can be extracted by:</a:t>
            </a:r>
          </a:p>
          <a:p>
            <a:pPr lvl="1"/>
            <a:r>
              <a:rPr lang="en-US" sz="2400" dirty="0">
                <a:latin typeface="Arial" panose="020B0604020202020204" pitchFamily="34" charset="0"/>
                <a:cs typeface="Arial" panose="020B0604020202020204" pitchFamily="34" charset="0"/>
              </a:rPr>
              <a:t>aerobic processes: </a:t>
            </a:r>
          </a:p>
          <a:p>
            <a:pPr lvl="2"/>
            <a:r>
              <a:rPr lang="en-US" dirty="0">
                <a:latin typeface="Arial" panose="020B0604020202020204" pitchFamily="34" charset="0"/>
                <a:cs typeface="Arial" panose="020B0604020202020204" pitchFamily="34" charset="0"/>
              </a:rPr>
              <a:t>oxidative reactions in the citric acid cycle</a:t>
            </a:r>
          </a:p>
          <a:p>
            <a:pPr lvl="2"/>
            <a:r>
              <a:rPr lang="en-US" dirty="0">
                <a:latin typeface="Arial" panose="020B0604020202020204" pitchFamily="34" charset="0"/>
                <a:cs typeface="Arial" panose="020B0604020202020204" pitchFamily="34" charset="0"/>
              </a:rPr>
              <a:t>oxidative phosphorylation </a:t>
            </a:r>
          </a:p>
          <a:p>
            <a:pPr lvl="1"/>
            <a:r>
              <a:rPr lang="en-US" sz="2400" dirty="0">
                <a:latin typeface="Arial" panose="020B0604020202020204" pitchFamily="34" charset="0"/>
                <a:cs typeface="Arial" panose="020B0604020202020204" pitchFamily="34" charset="0"/>
              </a:rPr>
              <a:t>anaerobic processes </a:t>
            </a:r>
          </a:p>
          <a:p>
            <a:pPr lvl="2"/>
            <a:r>
              <a:rPr lang="en-US" dirty="0">
                <a:latin typeface="Arial" panose="020B0604020202020204" pitchFamily="34" charset="0"/>
                <a:cs typeface="Arial" panose="020B0604020202020204" pitchFamily="34" charset="0"/>
              </a:rPr>
              <a:t>reduction to lactate</a:t>
            </a:r>
          </a:p>
          <a:p>
            <a:pPr lvl="2"/>
            <a:r>
              <a:rPr lang="en-US" dirty="0">
                <a:latin typeface="Arial" panose="020B0604020202020204" pitchFamily="34" charset="0"/>
                <a:cs typeface="Arial" panose="020B0604020202020204" pitchFamily="34" charset="0"/>
              </a:rPr>
              <a:t>reduction to ethanol</a:t>
            </a:r>
          </a:p>
          <a:p>
            <a:pPr marL="50800" indent="0">
              <a:buNone/>
            </a:pPr>
            <a:r>
              <a:rPr lang="en-US" sz="2400" dirty="0">
                <a:latin typeface="Arial" panose="020B0604020202020204" pitchFamily="34" charset="0"/>
                <a:cs typeface="Arial" panose="020B0604020202020204" pitchFamily="34" charset="0"/>
              </a:rPr>
              <a:t> </a:t>
            </a:r>
          </a:p>
          <a:p>
            <a:r>
              <a:rPr lang="en-US" sz="2400" dirty="0">
                <a:latin typeface="Arial" panose="020B0604020202020204" pitchFamily="34" charset="0"/>
                <a:cs typeface="Arial" panose="020B0604020202020204" pitchFamily="34" charset="0"/>
              </a:rPr>
              <a:t>pyruvate can provide the carbon skeleton for alanine synthesis or fatty acid synthesis </a:t>
            </a:r>
          </a:p>
          <a:p>
            <a:pPr lvl="2"/>
            <a:endParaRPr lang="en-US" dirty="0">
              <a:latin typeface="Arial" panose="020B0604020202020204" pitchFamily="34" charset="0"/>
              <a:cs typeface="Arial" panose="020B0604020202020204" pitchFamily="34" charset="0"/>
            </a:endParaRPr>
          </a:p>
          <a:p>
            <a:pPr lvl="2"/>
            <a:endParaRPr lang="en-US" sz="1600" dirty="0"/>
          </a:p>
          <a:p>
            <a:pPr lvl="2"/>
            <a:endParaRPr lang="en-US" sz="1600" dirty="0"/>
          </a:p>
          <a:p>
            <a:pPr lvl="2"/>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8717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0;p2" descr="Icon P 1&#10;">
            <a:extLst>
              <a:ext uri="{FF2B5EF4-FFF2-40B4-BE49-F238E27FC236}">
                <a16:creationId xmlns:a16="http://schemas.microsoft.com/office/drawing/2014/main" id="{F83E8D5E-B506-4414-AADA-66235832FAD5}"/>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8775" y="304800"/>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4503FE0-47CB-4E15-B8CB-539E90CE0EFD}"/>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(4 of 7)</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Metabolites like glucose are often activated with a high-energy group before their catabolism. </a:t>
            </a:r>
            <a:r>
              <a:rPr lang="en-US" sz="2400" dirty="0">
                <a:latin typeface="Arial" panose="020B0604020202020204" pitchFamily="34" charset="0"/>
                <a:cs typeface="Arial" panose="020B0604020202020204" pitchFamily="34" charset="0"/>
              </a:rPr>
              <a:t>Glycolysis is a nearly universal 10-step metabolic pathway for producing ATP by the oxidation of glucose. In this process, two molecules of ATP are invested to activate glucose, but the products of the pathway include four ATP, as well as NADH (a form of reducing power) and the triose pyruvate, which can be metabolized further in other pathways. </a:t>
            </a:r>
          </a:p>
          <a:p>
            <a:pPr>
              <a:buNone/>
            </a:pPr>
            <a:endParaRPr lang="en-US" sz="24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extLst>
      <p:ext uri="{BB962C8B-B14F-4D97-AF65-F5344CB8AC3E}">
        <p14:creationId xmlns:p14="http://schemas.microsoft.com/office/powerpoint/2010/main" val="28951736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A6DA2-0BAF-40E5-A6B9-7963E2430294}"/>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Importance of Phosphorylated Intermediates</a:t>
            </a:r>
            <a:endParaRPr lang="en-AU" dirty="0"/>
          </a:p>
        </p:txBody>
      </p:sp>
      <p:sp>
        <p:nvSpPr>
          <p:cNvPr id="6" name="Google Shape;390;g847cf01710_0_68">
            <a:extLst>
              <a:ext uri="{FF2B5EF4-FFF2-40B4-BE49-F238E27FC236}">
                <a16:creationId xmlns:a16="http://schemas.microsoft.com/office/drawing/2014/main" id="{2A9CE887-AF04-4B4D-B62C-2F66987BE903}"/>
              </a:ext>
            </a:extLst>
          </p:cNvPr>
          <p:cNvSpPr txBox="1">
            <a:spLocks noChangeArrowheads="1"/>
          </p:cNvSpPr>
          <p:nvPr/>
        </p:nvSpPr>
        <p:spPr bwMode="auto">
          <a:xfrm>
            <a:off x="378583" y="1600200"/>
            <a:ext cx="838683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all nine intermediates are phosphorylated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functions of the phosphoryl groups: </a:t>
            </a:r>
          </a:p>
          <a:p>
            <a:pPr lvl="1"/>
            <a:r>
              <a:rPr lang="en-US" sz="2400" dirty="0">
                <a:latin typeface="Arial" panose="020B0604020202020204" pitchFamily="34" charset="0"/>
                <a:cs typeface="Arial" panose="020B0604020202020204" pitchFamily="34" charset="0"/>
              </a:rPr>
              <a:t>prevent glycolytic intermediates from leaving the cell </a:t>
            </a:r>
          </a:p>
          <a:p>
            <a:pPr lvl="1"/>
            <a:r>
              <a:rPr lang="en-US" sz="2400" dirty="0">
                <a:latin typeface="Arial" panose="020B0604020202020204" pitchFamily="34" charset="0"/>
                <a:cs typeface="Arial" panose="020B0604020202020204" pitchFamily="34" charset="0"/>
              </a:rPr>
              <a:t>serve as essential components in the enzymatic conservation of metabolic energy</a:t>
            </a:r>
          </a:p>
          <a:p>
            <a:pPr lvl="1"/>
            <a:r>
              <a:rPr lang="en-US" sz="2400" dirty="0">
                <a:latin typeface="Arial" panose="020B0604020202020204" pitchFamily="34" charset="0"/>
                <a:cs typeface="Arial" panose="020B0604020202020204" pitchFamily="34" charset="0"/>
              </a:rPr>
              <a:t>lower the activation energy and increase the specificity of the enzymatic reactions</a:t>
            </a:r>
            <a:endParaRPr lang="en-US" dirty="0"/>
          </a:p>
          <a:p>
            <a:pPr lvl="1"/>
            <a:endParaRPr lang="en-US" sz="2000" dirty="0">
              <a:latin typeface="Arial" panose="020B0604020202020204" pitchFamily="34" charset="0"/>
              <a:cs typeface="Arial" panose="020B0604020202020204" pitchFamily="34" charset="0"/>
            </a:endParaRPr>
          </a:p>
          <a:p>
            <a:pPr lvl="2"/>
            <a:endParaRPr lang="en-US" dirty="0">
              <a:latin typeface="Arial" panose="020B0604020202020204" pitchFamily="34" charset="0"/>
              <a:cs typeface="Arial" panose="020B0604020202020204" pitchFamily="34" charset="0"/>
            </a:endParaRPr>
          </a:p>
          <a:p>
            <a:pPr lvl="2"/>
            <a:endParaRPr lang="en-US" sz="1600" dirty="0"/>
          </a:p>
          <a:p>
            <a:pPr lvl="2"/>
            <a:endParaRPr lang="en-US" sz="1600" dirty="0"/>
          </a:p>
          <a:p>
            <a:pPr lvl="2"/>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57205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371C5-DCD3-49EC-BB52-5A5B3D5F44E7}"/>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The Preparatory Phase of Glycolysis Requires ATP</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40483" y="1676400"/>
            <a:ext cx="846303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in the preparatory phase of glycolysis:</a:t>
            </a:r>
          </a:p>
          <a:p>
            <a:pPr lvl="1"/>
            <a:r>
              <a:rPr lang="en-US" sz="2400" dirty="0">
                <a:latin typeface="Arial" panose="020B0604020202020204" pitchFamily="34" charset="0"/>
                <a:cs typeface="Arial" panose="020B0604020202020204" pitchFamily="34" charset="0"/>
              </a:rPr>
              <a:t>two molecules of ATP are invested to activate glucose to fructose 1,6-bisphosphate</a:t>
            </a:r>
          </a:p>
          <a:p>
            <a:pPr lvl="1"/>
            <a:r>
              <a:rPr lang="en-US" sz="2400" dirty="0">
                <a:latin typeface="Arial" panose="020B0604020202020204" pitchFamily="34" charset="0"/>
                <a:cs typeface="Arial" panose="020B0604020202020204" pitchFamily="34" charset="0"/>
              </a:rPr>
              <a:t>the bond between C-3 and C-4 of fructose 1,6-bisphosphate is then broken to yield two molecules of triose phosphate</a:t>
            </a:r>
          </a:p>
          <a:p>
            <a:pPr marL="50800" indent="0">
              <a:buNone/>
            </a:pPr>
            <a:r>
              <a:rPr lang="en-US" sz="2400" i="1"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736430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00871-F359-4B83-B684-10269C7067A7}"/>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Phosphorylation of Glucose</a:t>
            </a:r>
            <a:endParaRPr lang="en-AU" dirty="0"/>
          </a:p>
        </p:txBody>
      </p:sp>
      <p:sp>
        <p:nvSpPr>
          <p:cNvPr id="6" name="Google Shape;390;g847cf01710_0_68">
            <a:extLst>
              <a:ext uri="{FF2B5EF4-FFF2-40B4-BE49-F238E27FC236}">
                <a16:creationId xmlns:a16="http://schemas.microsoft.com/office/drawing/2014/main" id="{2A9CE887-AF04-4B4D-B62C-2F66987BE903}"/>
              </a:ext>
            </a:extLst>
          </p:cNvPr>
          <p:cNvSpPr txBox="1">
            <a:spLocks noChangeArrowheads="1"/>
          </p:cNvSpPr>
          <p:nvPr/>
        </p:nvSpPr>
        <p:spPr bwMode="auto">
          <a:xfrm>
            <a:off x="378583" y="1371601"/>
            <a:ext cx="8386834"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hexokinase </a:t>
            </a:r>
            <a:r>
              <a:rPr lang="en-US" sz="2400" dirty="0">
                <a:latin typeface="Arial" panose="020B0604020202020204" pitchFamily="34" charset="0"/>
                <a:cs typeface="Arial" panose="020B0604020202020204" pitchFamily="34" charset="0"/>
              </a:rPr>
              <a:t>activates glucose by phosphorylating at C-6 to yield </a:t>
            </a:r>
            <a:r>
              <a:rPr lang="en-US" sz="2400" b="1" dirty="0">
                <a:latin typeface="Arial" panose="020B0604020202020204" pitchFamily="34" charset="0"/>
                <a:cs typeface="Arial" panose="020B0604020202020204" pitchFamily="34" charset="0"/>
              </a:rPr>
              <a:t>glucose 6-phosphate</a:t>
            </a:r>
          </a:p>
          <a:p>
            <a:pPr lvl="1"/>
            <a:r>
              <a:rPr lang="en-US" sz="2400" dirty="0">
                <a:latin typeface="Arial" panose="020B0604020202020204" pitchFamily="34" charset="0"/>
                <a:cs typeface="Arial" panose="020B0604020202020204" pitchFamily="34" charset="0"/>
              </a:rPr>
              <a:t>ATP serves as the phosphoryl donor </a:t>
            </a:r>
          </a:p>
          <a:p>
            <a:pPr lvl="1"/>
            <a:r>
              <a:rPr lang="en-US" sz="2400" dirty="0">
                <a:latin typeface="Arial" panose="020B0604020202020204" pitchFamily="34" charset="0"/>
                <a:cs typeface="Arial" panose="020B0604020202020204" pitchFamily="34" charset="0"/>
              </a:rPr>
              <a:t>hexokinase requires Mg</a:t>
            </a:r>
            <a:r>
              <a:rPr lang="en-US" sz="2400" baseline="30000" dirty="0">
                <a:latin typeface="Arial" panose="020B0604020202020204" pitchFamily="34" charset="0"/>
                <a:cs typeface="Arial" panose="020B0604020202020204" pitchFamily="34" charset="0"/>
              </a:rPr>
              <a:t>2+ </a:t>
            </a:r>
            <a:r>
              <a:rPr lang="en-US" sz="2400" dirty="0">
                <a:latin typeface="Arial" panose="020B0604020202020204" pitchFamily="34" charset="0"/>
                <a:cs typeface="Arial" panose="020B0604020202020204" pitchFamily="34" charset="0"/>
              </a:rPr>
              <a:t>for its activity </a:t>
            </a:r>
          </a:p>
          <a:p>
            <a:pPr lvl="1"/>
            <a:r>
              <a:rPr lang="en-US" sz="2400" dirty="0">
                <a:latin typeface="Arial" panose="020B0604020202020204" pitchFamily="34" charset="0"/>
                <a:cs typeface="Arial" panose="020B0604020202020204" pitchFamily="34" charset="0"/>
              </a:rPr>
              <a:t>irreversible under intracellular conditions</a:t>
            </a:r>
            <a:endParaRPr lang="en-US" dirty="0">
              <a:latin typeface="Arial" panose="020B0604020202020204" pitchFamily="34" charset="0"/>
              <a:cs typeface="Arial" panose="020B0604020202020204" pitchFamily="34" charset="0"/>
            </a:endParaRPr>
          </a:p>
          <a:p>
            <a:pPr lvl="2"/>
            <a:endParaRPr lang="en-US" sz="1600" dirty="0"/>
          </a:p>
          <a:p>
            <a:pPr lvl="2"/>
            <a:endParaRPr lang="en-US" sz="1600" dirty="0"/>
          </a:p>
          <a:p>
            <a:pPr lvl="2"/>
            <a:endParaRPr lang="en-US" sz="1600" dirty="0">
              <a:latin typeface="Arial" panose="020B0604020202020204" pitchFamily="34" charset="0"/>
              <a:cs typeface="Arial" panose="020B0604020202020204" pitchFamily="34" charset="0"/>
            </a:endParaRPr>
          </a:p>
        </p:txBody>
      </p:sp>
      <p:pic>
        <p:nvPicPr>
          <p:cNvPr id="5" name="Picture 4" descr="Glucose is a six-membered ring with O at the top right vertex in the sixth position of the ring, C 1 bonded to H above and O H below, C 2 and C 4 bonded to H above and O H below, C 3 bonded to O H above and H below, C 5 bonded to C 6 above and H below, and C 6 bonded to 2 H and to O H in a light red box. An arrow points right above hexokinase and beneath a curved arrow showing the addition of A T P and loss of A D P with M g 2 plus shown at its inflection point against the right-pointing arrow. This yields glucose 6-phosphate, which is similar except that the carbons are numbered and C 6 is bonded to 2 H and to O in a light red box further bonded to P O subscript 3 superscript 2 minus within the box.">
            <a:extLst>
              <a:ext uri="{FF2B5EF4-FFF2-40B4-BE49-F238E27FC236}">
                <a16:creationId xmlns:a16="http://schemas.microsoft.com/office/drawing/2014/main" id="{1A6164B6-EEEC-594C-880D-725DBD147AAC}"/>
              </a:ext>
            </a:extLst>
          </p:cNvPr>
          <p:cNvPicPr>
            <a:picLocks noChangeAspect="1"/>
          </p:cNvPicPr>
          <p:nvPr/>
        </p:nvPicPr>
        <p:blipFill>
          <a:blip r:embed="rId3"/>
          <a:stretch>
            <a:fillRect/>
          </a:stretch>
        </p:blipFill>
        <p:spPr>
          <a:xfrm>
            <a:off x="1566547" y="3657600"/>
            <a:ext cx="6010906" cy="2808097"/>
          </a:xfrm>
          <a:prstGeom prst="rect">
            <a:avLst/>
          </a:prstGeom>
        </p:spPr>
      </p:pic>
    </p:spTree>
    <p:extLst>
      <p:ext uri="{BB962C8B-B14F-4D97-AF65-F5344CB8AC3E}">
        <p14:creationId xmlns:p14="http://schemas.microsoft.com/office/powerpoint/2010/main" val="26543776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48D81-1642-43C6-845F-426D15B857BB}"/>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Hexokinase is Present in Nearly All Organisms</a:t>
            </a:r>
            <a:endParaRPr lang="en-AU" dirty="0"/>
          </a:p>
        </p:txBody>
      </p:sp>
      <p:sp>
        <p:nvSpPr>
          <p:cNvPr id="6" name="Google Shape;390;g847cf01710_0_68">
            <a:extLst>
              <a:ext uri="{FF2B5EF4-FFF2-40B4-BE49-F238E27FC236}">
                <a16:creationId xmlns:a16="http://schemas.microsoft.com/office/drawing/2014/main" id="{2A9CE887-AF04-4B4D-B62C-2F66987BE903}"/>
              </a:ext>
            </a:extLst>
          </p:cNvPr>
          <p:cNvSpPr txBox="1">
            <a:spLocks noChangeArrowheads="1"/>
          </p:cNvSpPr>
          <p:nvPr/>
        </p:nvSpPr>
        <p:spPr bwMode="auto">
          <a:xfrm>
            <a:off x="378583" y="1676400"/>
            <a:ext cx="838683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humans encode 4 hexokinases (I to IV) that catalyze the same reaction </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isozymes </a:t>
            </a:r>
            <a:r>
              <a:rPr lang="en-US" sz="2400" dirty="0">
                <a:latin typeface="Arial" panose="020B0604020202020204" pitchFamily="34" charset="0"/>
                <a:cs typeface="Arial" panose="020B0604020202020204" pitchFamily="34" charset="0"/>
              </a:rPr>
              <a:t>= two or more enzymes that catalyze the same reaction but are encoded by different genes </a:t>
            </a:r>
          </a:p>
          <a:p>
            <a:endParaRPr lang="en-US" sz="2400" b="1"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lvl="2"/>
            <a:endParaRPr lang="en-US" sz="1600" dirty="0"/>
          </a:p>
          <a:p>
            <a:pPr lvl="2"/>
            <a:endParaRPr lang="en-US" sz="1600" dirty="0"/>
          </a:p>
          <a:p>
            <a:pPr lvl="2"/>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20170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EC06E-CAA0-4BA1-8015-65C0353E104E}"/>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Conversion of Glucose 6-Phosphate to Fructose 6-Phosphate</a:t>
            </a:r>
            <a:endParaRPr lang="en-AU" dirty="0"/>
          </a:p>
        </p:txBody>
      </p:sp>
      <p:sp>
        <p:nvSpPr>
          <p:cNvPr id="5" name="Google Shape;390;g847cf01710_0_68">
            <a:extLst>
              <a:ext uri="{FF2B5EF4-FFF2-40B4-BE49-F238E27FC236}">
                <a16:creationId xmlns:a16="http://schemas.microsoft.com/office/drawing/2014/main" id="{30D85EC8-6A88-8B4C-8561-D5B2F568CE8E}"/>
              </a:ext>
            </a:extLst>
          </p:cNvPr>
          <p:cNvSpPr txBox="1">
            <a:spLocks noChangeArrowheads="1"/>
          </p:cNvSpPr>
          <p:nvPr/>
        </p:nvSpPr>
        <p:spPr bwMode="auto">
          <a:xfrm>
            <a:off x="378583" y="1524001"/>
            <a:ext cx="8386834"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phosphohexose isomerase (phosphoglucose isomerase) </a:t>
            </a:r>
            <a:r>
              <a:rPr lang="en-US" sz="2400" dirty="0">
                <a:latin typeface="Arial" panose="020B0604020202020204" pitchFamily="34" charset="0"/>
                <a:cs typeface="Arial" panose="020B0604020202020204" pitchFamily="34" charset="0"/>
              </a:rPr>
              <a:t>catalyzes the reversible isomerization of glucose 6-phosphate to fructose 6-phosphate</a:t>
            </a:r>
          </a:p>
          <a:p>
            <a:pPr lvl="1"/>
            <a:r>
              <a:rPr lang="en-US" sz="2400" dirty="0">
                <a:latin typeface="Arial" panose="020B0604020202020204" pitchFamily="34" charset="0"/>
                <a:cs typeface="Arial" panose="020B0604020202020204" pitchFamily="34" charset="0"/>
              </a:rPr>
              <a:t>mechanism involves an enediol intermediate </a:t>
            </a:r>
          </a:p>
          <a:p>
            <a:pPr lvl="1"/>
            <a:r>
              <a:rPr lang="en-US" sz="2400" dirty="0">
                <a:latin typeface="Arial" panose="020B0604020202020204" pitchFamily="34" charset="0"/>
                <a:cs typeface="Arial" panose="020B0604020202020204" pitchFamily="34" charset="0"/>
              </a:rPr>
              <a:t>reaction readily proceeds in either direction</a:t>
            </a:r>
            <a:endParaRPr lang="en-US" dirty="0">
              <a:latin typeface="Arial" panose="020B0604020202020204" pitchFamily="34" charset="0"/>
              <a:cs typeface="Arial" panose="020B0604020202020204" pitchFamily="34" charset="0"/>
            </a:endParaRPr>
          </a:p>
          <a:p>
            <a:pPr lvl="2"/>
            <a:endParaRPr lang="en-US" sz="1600" dirty="0"/>
          </a:p>
          <a:p>
            <a:pPr lvl="2"/>
            <a:endParaRPr lang="en-US" sz="1600" dirty="0"/>
          </a:p>
          <a:p>
            <a:pPr lvl="2"/>
            <a:endParaRPr lang="en-US" sz="1600" dirty="0">
              <a:latin typeface="Arial" panose="020B0604020202020204" pitchFamily="34" charset="0"/>
              <a:cs typeface="Arial" panose="020B0604020202020204" pitchFamily="34" charset="0"/>
            </a:endParaRPr>
          </a:p>
        </p:txBody>
      </p:sp>
      <p:pic>
        <p:nvPicPr>
          <p:cNvPr id="4" name="Picture 3" descr="Glucose 6-phosphate is a six-membered ring with O at the top right vertex in the sixth position of the ring, the carbons numbered, and C 1 bonded to H above and O H below, C 2 and C 4 bonded to H above and O H below, C 3 bonded to O H above and H below, C 5 bonded to C 6 above and H below, and C 6 bonded to 2 H and to O P O subscript 3 superscript 2 minus. Right- and left-pointing arrows are shown above phosphohexose isomerase and beneath M g 2 plus, indicating a reversible reaction. This yields fructose 6-phosphate, which is a five-membered ring with O at the top vertex and C 2 at the right vertex of the ring bonded to C 1 above further bonded to 2 H and O H and to O H below, C 3 bonded to O H above and H below, C 4 bonded to H above and O H below, C 5 bonded to C 6 above and H below, and C 6 bonded to 2 H and to O P O subscript 3 superscript 2 minus.">
            <a:extLst>
              <a:ext uri="{FF2B5EF4-FFF2-40B4-BE49-F238E27FC236}">
                <a16:creationId xmlns:a16="http://schemas.microsoft.com/office/drawing/2014/main" id="{A381E7A0-629D-6D43-8E97-F6374B444B78}"/>
              </a:ext>
            </a:extLst>
          </p:cNvPr>
          <p:cNvPicPr>
            <a:picLocks noChangeAspect="1"/>
          </p:cNvPicPr>
          <p:nvPr/>
        </p:nvPicPr>
        <p:blipFill>
          <a:blip r:embed="rId3"/>
          <a:stretch>
            <a:fillRect/>
          </a:stretch>
        </p:blipFill>
        <p:spPr>
          <a:xfrm>
            <a:off x="1680210" y="3733800"/>
            <a:ext cx="5783580" cy="2680196"/>
          </a:xfrm>
          <a:prstGeom prst="rect">
            <a:avLst/>
          </a:prstGeom>
        </p:spPr>
      </p:pic>
    </p:spTree>
    <p:extLst>
      <p:ext uri="{BB962C8B-B14F-4D97-AF65-F5344CB8AC3E}">
        <p14:creationId xmlns:p14="http://schemas.microsoft.com/office/powerpoint/2010/main" val="33661821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7DF5B-6638-49B2-8313-BF26C928A14D}"/>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Phosphohexose Isomerase Reaction</a:t>
            </a:r>
            <a:endParaRPr lang="en-AU" dirty="0"/>
          </a:p>
        </p:txBody>
      </p:sp>
      <p:pic>
        <p:nvPicPr>
          <p:cNvPr id="3" name="Picture 2" descr="A figure shows the mechanism of the phosphohexose isomerase reaction in four steps.">
            <a:extLst>
              <a:ext uri="{FF2B5EF4-FFF2-40B4-BE49-F238E27FC236}">
                <a16:creationId xmlns:a16="http://schemas.microsoft.com/office/drawing/2014/main" id="{47424F38-7BBB-5144-99A9-EE4539072A14}"/>
              </a:ext>
            </a:extLst>
          </p:cNvPr>
          <p:cNvPicPr>
            <a:picLocks noChangeAspect="1"/>
          </p:cNvPicPr>
          <p:nvPr/>
        </p:nvPicPr>
        <p:blipFill>
          <a:blip r:embed="rId3"/>
          <a:stretch>
            <a:fillRect/>
          </a:stretch>
        </p:blipFill>
        <p:spPr>
          <a:xfrm>
            <a:off x="184150" y="1676400"/>
            <a:ext cx="8775700" cy="4406900"/>
          </a:xfrm>
          <a:prstGeom prst="rect">
            <a:avLst/>
          </a:prstGeom>
        </p:spPr>
      </p:pic>
    </p:spTree>
    <p:extLst>
      <p:ext uri="{BB962C8B-B14F-4D97-AF65-F5344CB8AC3E}">
        <p14:creationId xmlns:p14="http://schemas.microsoft.com/office/powerpoint/2010/main" val="23448577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42C3E-E707-42D8-A5ED-24D4CDA6A880}"/>
              </a:ext>
            </a:extLst>
          </p:cNvPr>
          <p:cNvSpPr>
            <a:spLocks noGrp="1"/>
          </p:cNvSpPr>
          <p:nvPr>
            <p:ph type="title"/>
          </p:nvPr>
        </p:nvSpPr>
        <p:spPr/>
        <p:txBody>
          <a:bodyPr/>
          <a:lstStyle/>
          <a:p>
            <a:r>
              <a:rPr lang="en-US" altLang="en-US" sz="3400" dirty="0">
                <a:solidFill>
                  <a:schemeClr val="tx1"/>
                </a:solidFill>
                <a:latin typeface="Arial" panose="020B0604020202020204" pitchFamily="34" charset="0"/>
                <a:cs typeface="Arial" panose="020B0604020202020204" pitchFamily="34" charset="0"/>
              </a:rPr>
              <a:t>Phosphorylation of Fructose 6-Phosphate to Fructose 1,6-Bisphosphate</a:t>
            </a:r>
            <a:endParaRPr lang="en-AU" sz="3400" dirty="0"/>
          </a:p>
        </p:txBody>
      </p:sp>
      <p:sp>
        <p:nvSpPr>
          <p:cNvPr id="5" name="Google Shape;390;g847cf01710_0_68">
            <a:extLst>
              <a:ext uri="{FF2B5EF4-FFF2-40B4-BE49-F238E27FC236}">
                <a16:creationId xmlns:a16="http://schemas.microsoft.com/office/drawing/2014/main" id="{30D85EC8-6A88-8B4C-8561-D5B2F568CE8E}"/>
              </a:ext>
            </a:extLst>
          </p:cNvPr>
          <p:cNvSpPr txBox="1">
            <a:spLocks noChangeArrowheads="1"/>
          </p:cNvSpPr>
          <p:nvPr/>
        </p:nvSpPr>
        <p:spPr bwMode="auto">
          <a:xfrm>
            <a:off x="170232" y="2057399"/>
            <a:ext cx="457441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phosphofructokinase-1 (PFK-1) </a:t>
            </a:r>
            <a:r>
              <a:rPr lang="en-US" sz="2400" dirty="0">
                <a:latin typeface="Arial" panose="020B0604020202020204" pitchFamily="34" charset="0"/>
                <a:cs typeface="Arial" panose="020B0604020202020204" pitchFamily="34" charset="0"/>
              </a:rPr>
              <a:t>catalyzes the transfer of a phosphoryl group from ATP to fructose 6-phosphate to yield </a:t>
            </a:r>
            <a:r>
              <a:rPr lang="en-US" sz="2400" b="1" dirty="0">
                <a:latin typeface="Arial" panose="020B0604020202020204" pitchFamily="34" charset="0"/>
                <a:cs typeface="Arial" panose="020B0604020202020204" pitchFamily="34" charset="0"/>
              </a:rPr>
              <a:t>fructose 1,6-bisphosphate</a:t>
            </a:r>
            <a:endParaRPr lang="en-US" sz="2400"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essentially irreversible under cellular conditions</a:t>
            </a:r>
          </a:p>
          <a:p>
            <a:pPr lvl="1"/>
            <a:r>
              <a:rPr lang="en-US" sz="2400" dirty="0">
                <a:latin typeface="Arial" panose="020B0604020202020204" pitchFamily="34" charset="0"/>
                <a:cs typeface="Arial" panose="020B0604020202020204" pitchFamily="34" charset="0"/>
              </a:rPr>
              <a:t>the first “committed” step in the glycolytic pathway</a:t>
            </a:r>
            <a:endParaRPr lang="en-US" dirty="0">
              <a:latin typeface="Arial" panose="020B0604020202020204" pitchFamily="34" charset="0"/>
              <a:cs typeface="Arial" panose="020B0604020202020204" pitchFamily="34" charset="0"/>
            </a:endParaRPr>
          </a:p>
          <a:p>
            <a:pPr lvl="2"/>
            <a:endParaRPr lang="en-US" sz="1600" dirty="0"/>
          </a:p>
          <a:p>
            <a:pPr lvl="2"/>
            <a:endParaRPr lang="en-US" sz="1600" dirty="0"/>
          </a:p>
          <a:p>
            <a:pPr lvl="2"/>
            <a:endParaRPr lang="en-US" sz="1600" dirty="0">
              <a:latin typeface="Arial" panose="020B0604020202020204" pitchFamily="34" charset="0"/>
              <a:cs typeface="Arial" panose="020B0604020202020204" pitchFamily="34" charset="0"/>
            </a:endParaRPr>
          </a:p>
        </p:txBody>
      </p:sp>
      <p:pic>
        <p:nvPicPr>
          <p:cNvPr id="3" name="Picture 2" descr="Fructose 6-phosphate, which is a five-membered ring with O at the top vertex, the carbons numbered, and C 2 at the right vertex of the ring bonded to C 1 above further bonded to 2 H and O H in a light red box and to O H below, C 3 bonded to O H above and H below, C 4 bonded to H above and O H below, C 5 bonded to C 6 above and H below, and C 6 bonded to 2 H and to O P O subscript 3 superscript 2 minus. An arrow points right above phosphofructokinase-1 (P F K-1) beneath a curved arrow showing the addition of A T P and loss of A D P with M g 2 plus shown at its inflection point against the right-pointing arrow. This yields fructose 1,6-bisphosphate, which is similar except that C 1 is bonded to H 2 and to O in a light red box further bonded to P O subscript 3 superscript 2 minus within the box.">
            <a:extLst>
              <a:ext uri="{FF2B5EF4-FFF2-40B4-BE49-F238E27FC236}">
                <a16:creationId xmlns:a16="http://schemas.microsoft.com/office/drawing/2014/main" id="{296E0B1C-46F2-6343-835C-D9B4929EABB4}"/>
              </a:ext>
            </a:extLst>
          </p:cNvPr>
          <p:cNvPicPr>
            <a:picLocks noChangeAspect="1"/>
          </p:cNvPicPr>
          <p:nvPr/>
        </p:nvPicPr>
        <p:blipFill>
          <a:blip r:embed="rId3"/>
          <a:stretch>
            <a:fillRect/>
          </a:stretch>
        </p:blipFill>
        <p:spPr>
          <a:xfrm>
            <a:off x="5029200" y="2438400"/>
            <a:ext cx="3944568" cy="3230563"/>
          </a:xfrm>
          <a:prstGeom prst="rect">
            <a:avLst/>
          </a:prstGeom>
        </p:spPr>
      </p:pic>
    </p:spTree>
    <p:extLst>
      <p:ext uri="{BB962C8B-B14F-4D97-AF65-F5344CB8AC3E}">
        <p14:creationId xmlns:p14="http://schemas.microsoft.com/office/powerpoint/2010/main" val="8157257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D3EFE-746B-4FDC-93EB-2884A2CD4DBF}"/>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Allosteric Regulation of Phosphofructokinase-1</a:t>
            </a:r>
            <a:endParaRPr lang="en-AU" dirty="0"/>
          </a:p>
        </p:txBody>
      </p:sp>
      <p:sp>
        <p:nvSpPr>
          <p:cNvPr id="5" name="Google Shape;390;g847cf01710_0_68">
            <a:extLst>
              <a:ext uri="{FF2B5EF4-FFF2-40B4-BE49-F238E27FC236}">
                <a16:creationId xmlns:a16="http://schemas.microsoft.com/office/drawing/2014/main" id="{30D85EC8-6A88-8B4C-8561-D5B2F568CE8E}"/>
              </a:ext>
            </a:extLst>
          </p:cNvPr>
          <p:cNvSpPr txBox="1">
            <a:spLocks noChangeArrowheads="1"/>
          </p:cNvSpPr>
          <p:nvPr/>
        </p:nvSpPr>
        <p:spPr bwMode="auto">
          <a:xfrm>
            <a:off x="378583" y="1676400"/>
            <a:ext cx="838683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activity increases when:</a:t>
            </a:r>
          </a:p>
          <a:p>
            <a:pPr lvl="1"/>
            <a:r>
              <a:rPr lang="en-US" sz="2400" dirty="0">
                <a:latin typeface="Arial" panose="020B0604020202020204" pitchFamily="34" charset="0"/>
                <a:cs typeface="Arial" panose="020B0604020202020204" pitchFamily="34" charset="0"/>
              </a:rPr>
              <a:t>ATP supply is depleted </a:t>
            </a:r>
          </a:p>
          <a:p>
            <a:pPr lvl="1"/>
            <a:r>
              <a:rPr lang="en-US" sz="2400" dirty="0">
                <a:latin typeface="Arial" panose="020B0604020202020204" pitchFamily="34" charset="0"/>
                <a:cs typeface="Arial" panose="020B0604020202020204" pitchFamily="34" charset="0"/>
              </a:rPr>
              <a:t>ADP and AMP accumulate </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fructose 2,6-bisphosphate is a potent allosteric activator</a:t>
            </a:r>
          </a:p>
          <a:p>
            <a:pPr marL="50800" indent="0">
              <a:buNone/>
            </a:pPr>
            <a:r>
              <a:rPr lang="en-US" sz="2400" dirty="0">
                <a:latin typeface="Arial" panose="020B0604020202020204" pitchFamily="34" charset="0"/>
                <a:cs typeface="Arial" panose="020B0604020202020204" pitchFamily="34" charset="0"/>
              </a:rPr>
              <a:t> </a:t>
            </a:r>
          </a:p>
          <a:p>
            <a:r>
              <a:rPr lang="en-US" sz="2400" dirty="0">
                <a:latin typeface="Arial" panose="020B0604020202020204" pitchFamily="34" charset="0"/>
                <a:cs typeface="Arial" panose="020B0604020202020204" pitchFamily="34" charset="0"/>
              </a:rPr>
              <a:t>ribulose 5-phosphate indirectly activates </a:t>
            </a:r>
          </a:p>
          <a:p>
            <a:endParaRPr lang="en-US" sz="2400"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pPr lvl="2"/>
            <a:endParaRPr lang="en-US" sz="1600" dirty="0"/>
          </a:p>
          <a:p>
            <a:pPr lvl="2"/>
            <a:endParaRPr lang="en-US" sz="1600" dirty="0"/>
          </a:p>
          <a:p>
            <a:pPr lvl="2"/>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97330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0;p2" descr="Icon P 1&#10;">
            <a:extLst>
              <a:ext uri="{FF2B5EF4-FFF2-40B4-BE49-F238E27FC236}">
                <a16:creationId xmlns:a16="http://schemas.microsoft.com/office/drawing/2014/main" id="{F21A78D9-1F9E-4D93-9E02-E48D8786FB27}"/>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8775" y="304800"/>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7BA61A2-405E-4FD9-85BB-26E8D1C9D456}"/>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(1 of 7)</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Metabolites like glucose are often activated with a high-energy group before their catabolism. </a:t>
            </a:r>
            <a:r>
              <a:rPr lang="en-US" sz="2400" dirty="0">
                <a:latin typeface="Arial" panose="020B0604020202020204" pitchFamily="34" charset="0"/>
                <a:cs typeface="Arial" panose="020B0604020202020204" pitchFamily="34" charset="0"/>
              </a:rPr>
              <a:t>Glycolysis is a nearly universal 10-step metabolic pathway for producing ATP by the oxidation of glucose. In this process, two molecules of ATP are invested to activate glucose, but the products of the pathway include four ATP, as well as NADH (a form of reducing power) and the triose pyruvate, which can be metabolized further in other pathways. </a:t>
            </a:r>
          </a:p>
          <a:p>
            <a:pPr>
              <a:buNone/>
            </a:pPr>
            <a:endParaRPr lang="en-US" sz="24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C6AB7-B2ED-445F-AB60-4EC0D2078B7F}"/>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Cleavage of Fructose </a:t>
            </a:r>
            <a:br>
              <a:rPr lang="en-US" altLang="en-US" dirty="0">
                <a:solidFill>
                  <a:schemeClr val="tx1"/>
                </a:solidFill>
                <a:latin typeface="Arial" panose="020B0604020202020204" pitchFamily="34" charset="0"/>
                <a:cs typeface="Arial" panose="020B0604020202020204" pitchFamily="34" charset="0"/>
              </a:rPr>
            </a:br>
            <a:r>
              <a:rPr lang="en-US" altLang="en-US" dirty="0">
                <a:solidFill>
                  <a:schemeClr val="tx1"/>
                </a:solidFill>
                <a:latin typeface="Arial" panose="020B0604020202020204" pitchFamily="34" charset="0"/>
                <a:cs typeface="Arial" panose="020B0604020202020204" pitchFamily="34" charset="0"/>
              </a:rPr>
              <a:t>1,6-Bisphosphate</a:t>
            </a:r>
            <a:endParaRPr lang="en-AU" dirty="0"/>
          </a:p>
        </p:txBody>
      </p:sp>
      <p:sp>
        <p:nvSpPr>
          <p:cNvPr id="5" name="Google Shape;390;g847cf01710_0_68">
            <a:extLst>
              <a:ext uri="{FF2B5EF4-FFF2-40B4-BE49-F238E27FC236}">
                <a16:creationId xmlns:a16="http://schemas.microsoft.com/office/drawing/2014/main" id="{30D85EC8-6A88-8B4C-8561-D5B2F568CE8E}"/>
              </a:ext>
            </a:extLst>
          </p:cNvPr>
          <p:cNvSpPr txBox="1">
            <a:spLocks noChangeArrowheads="1"/>
          </p:cNvSpPr>
          <p:nvPr/>
        </p:nvSpPr>
        <p:spPr bwMode="auto">
          <a:xfrm>
            <a:off x="158039" y="1524000"/>
            <a:ext cx="4432821"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fructose 1,6-bisphosphate aldolase (aldolase) </a:t>
            </a:r>
            <a:r>
              <a:rPr lang="en-US" sz="2400" dirty="0">
                <a:latin typeface="Arial" panose="020B0604020202020204" pitchFamily="34" charset="0"/>
                <a:cs typeface="Arial" panose="020B0604020202020204" pitchFamily="34" charset="0"/>
              </a:rPr>
              <a:t>catalyzes a reverse aldol condensation and cleaves fructose 1,6-bisphosphate to yield </a:t>
            </a:r>
            <a:r>
              <a:rPr lang="en-US" sz="2400" b="1" dirty="0">
                <a:latin typeface="Arial" panose="020B0604020202020204" pitchFamily="34" charset="0"/>
                <a:cs typeface="Arial" panose="020B0604020202020204" pitchFamily="34" charset="0"/>
              </a:rPr>
              <a:t>glyceraldehyde 3-phosphate </a:t>
            </a:r>
            <a:r>
              <a:rPr lang="en-US" sz="2400" dirty="0">
                <a:latin typeface="Arial" panose="020B0604020202020204" pitchFamily="34" charset="0"/>
                <a:cs typeface="Arial" panose="020B0604020202020204" pitchFamily="34" charset="0"/>
              </a:rPr>
              <a:t>and </a:t>
            </a:r>
            <a:r>
              <a:rPr lang="en-US" sz="2400" b="1" dirty="0">
                <a:latin typeface="Arial" panose="020B0604020202020204" pitchFamily="34" charset="0"/>
                <a:cs typeface="Arial" panose="020B0604020202020204" pitchFamily="34" charset="0"/>
              </a:rPr>
              <a:t>dihydroxyacetone phosphate</a:t>
            </a:r>
          </a:p>
          <a:p>
            <a:pPr lvl="1"/>
            <a:r>
              <a:rPr lang="en-US" sz="2400" dirty="0">
                <a:latin typeface="Arial" panose="020B0604020202020204" pitchFamily="34" charset="0"/>
                <a:cs typeface="Arial" panose="020B0604020202020204" pitchFamily="34" charset="0"/>
              </a:rPr>
              <a:t>reversible because reactant concentrations are low in the cell </a:t>
            </a:r>
            <a:endParaRPr lang="en-US" sz="1600" dirty="0"/>
          </a:p>
          <a:p>
            <a:pPr lvl="2"/>
            <a:endParaRPr lang="en-US" sz="1600" dirty="0"/>
          </a:p>
          <a:p>
            <a:pPr lvl="2"/>
            <a:endParaRPr lang="en-US" sz="1600" dirty="0">
              <a:latin typeface="Arial" panose="020B0604020202020204" pitchFamily="34" charset="0"/>
              <a:cs typeface="Arial" panose="020B0604020202020204" pitchFamily="34" charset="0"/>
            </a:endParaRPr>
          </a:p>
        </p:txBody>
      </p:sp>
      <p:pic>
        <p:nvPicPr>
          <p:cNvPr id="4" name="Picture 3" descr="Fructose 1,6-bisphosphate is a five-membered ring with O at the top vertex, the carbons numbered, and C 2 at the right vertex of the ring bonded to C 1 above further bonded to 2 H and O P O subscript 3 superscript 2 minus and to O H below, C 3 bonded to O H above and H below, C 4 bonded to H above and O H below, C 5 bonded to C 6 above and H below, and C 6 bonded to 2 H and to O P O subscript 3 superscript 2 minus. Right-and left-pointing arrows are shown above aldolase, indicating a reversible reaction. This yields two products shown as vertical chains with their carbons labeled with numbers in parentheses. Dihydroxyacetone phosphate has the C labeled (1) bonded to 2 H and O P O subscript 3 superscript 2 minus, C (2) double bonded to O, and C (3) bonded to 2 H and O H. Glyceraldehyde 3-phosphate has C (4) double bonded to O to the upper left and bonded to H to the upper right, C (5) bonded to H and O H, and C (6) bonded to 2 H and O P O subscript 3 superscript 2 minus.">
            <a:extLst>
              <a:ext uri="{FF2B5EF4-FFF2-40B4-BE49-F238E27FC236}">
                <a16:creationId xmlns:a16="http://schemas.microsoft.com/office/drawing/2014/main" id="{9393D605-8AEC-2B45-91CD-C26646DC8A4B}"/>
              </a:ext>
            </a:extLst>
          </p:cNvPr>
          <p:cNvPicPr>
            <a:picLocks noChangeAspect="1"/>
          </p:cNvPicPr>
          <p:nvPr/>
        </p:nvPicPr>
        <p:blipFill>
          <a:blip r:embed="rId3"/>
          <a:stretch>
            <a:fillRect/>
          </a:stretch>
        </p:blipFill>
        <p:spPr>
          <a:xfrm>
            <a:off x="4800600" y="2438400"/>
            <a:ext cx="4063450" cy="3017329"/>
          </a:xfrm>
          <a:prstGeom prst="rect">
            <a:avLst/>
          </a:prstGeom>
        </p:spPr>
      </p:pic>
    </p:spTree>
    <p:extLst>
      <p:ext uri="{BB962C8B-B14F-4D97-AF65-F5344CB8AC3E}">
        <p14:creationId xmlns:p14="http://schemas.microsoft.com/office/powerpoint/2010/main" val="36826018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523FF-4512-4D4E-9937-987B8BA4924B}"/>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Class I Aldolase Reaction</a:t>
            </a:r>
            <a:endParaRPr lang="en-AU" dirty="0"/>
          </a:p>
        </p:txBody>
      </p:sp>
      <p:sp>
        <p:nvSpPr>
          <p:cNvPr id="5" name="Google Shape;390;g847cf01710_0_68">
            <a:extLst>
              <a:ext uri="{FF2B5EF4-FFF2-40B4-BE49-F238E27FC236}">
                <a16:creationId xmlns:a16="http://schemas.microsoft.com/office/drawing/2014/main" id="{30D85EC8-6A88-8B4C-8561-D5B2F568CE8E}"/>
              </a:ext>
            </a:extLst>
          </p:cNvPr>
          <p:cNvSpPr txBox="1">
            <a:spLocks noChangeArrowheads="1"/>
          </p:cNvSpPr>
          <p:nvPr/>
        </p:nvSpPr>
        <p:spPr bwMode="auto">
          <a:xfrm>
            <a:off x="167185" y="1331975"/>
            <a:ext cx="280156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Class I = found in animals and plants</a:t>
            </a:r>
          </a:p>
          <a:p>
            <a:r>
              <a:rPr lang="en-US" sz="2400" dirty="0">
                <a:latin typeface="Arial" panose="020B0604020202020204" pitchFamily="34" charset="0"/>
                <a:cs typeface="Arial" panose="020B0604020202020204" pitchFamily="34" charset="0"/>
              </a:rPr>
              <a:t>Class II = found in fungi and bacteria </a:t>
            </a:r>
          </a:p>
          <a:p>
            <a:pPr lvl="1"/>
            <a:r>
              <a:rPr lang="en-US" sz="2400" dirty="0">
                <a:latin typeface="Arial" panose="020B0604020202020204" pitchFamily="34" charset="0"/>
                <a:cs typeface="Arial" panose="020B0604020202020204" pitchFamily="34" charset="0"/>
              </a:rPr>
              <a:t>do not form the Schiff base intermediate</a:t>
            </a:r>
          </a:p>
          <a:p>
            <a:pPr lvl="2"/>
            <a:endParaRPr lang="en-US" sz="1600" dirty="0"/>
          </a:p>
          <a:p>
            <a:pPr lvl="2"/>
            <a:endParaRPr lang="en-US" sz="1600" dirty="0"/>
          </a:p>
          <a:p>
            <a:pPr lvl="2"/>
            <a:endParaRPr lang="en-US" sz="1600" dirty="0">
              <a:latin typeface="Arial" panose="020B0604020202020204" pitchFamily="34" charset="0"/>
              <a:cs typeface="Arial" panose="020B0604020202020204" pitchFamily="34" charset="0"/>
            </a:endParaRPr>
          </a:p>
        </p:txBody>
      </p:sp>
      <p:pic>
        <p:nvPicPr>
          <p:cNvPr id="4" name="Picture 3" descr="A figure shows the class Roman numeral 1 aldolase reaction that converts fructose 1,6-bisphosphate into glyceraldehyde 3-phosphate and dihydroxyacetone phosphate in 5 steps.">
            <a:extLst>
              <a:ext uri="{FF2B5EF4-FFF2-40B4-BE49-F238E27FC236}">
                <a16:creationId xmlns:a16="http://schemas.microsoft.com/office/drawing/2014/main" id="{8A6223B6-FC81-E447-ACDB-9327775DD7AA}"/>
              </a:ext>
            </a:extLst>
          </p:cNvPr>
          <p:cNvPicPr>
            <a:picLocks noChangeAspect="1"/>
          </p:cNvPicPr>
          <p:nvPr/>
        </p:nvPicPr>
        <p:blipFill>
          <a:blip r:embed="rId3"/>
          <a:stretch>
            <a:fillRect/>
          </a:stretch>
        </p:blipFill>
        <p:spPr>
          <a:xfrm>
            <a:off x="2968753" y="1331975"/>
            <a:ext cx="5966168" cy="5181600"/>
          </a:xfrm>
          <a:prstGeom prst="rect">
            <a:avLst/>
          </a:prstGeom>
        </p:spPr>
      </p:pic>
    </p:spTree>
    <p:extLst>
      <p:ext uri="{BB962C8B-B14F-4D97-AF65-F5344CB8AC3E}">
        <p14:creationId xmlns:p14="http://schemas.microsoft.com/office/powerpoint/2010/main" val="21070388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1CBCD-D898-44E5-96EB-2DB9743BCAD5}"/>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Interconversion of the Triose Phosphates</a:t>
            </a:r>
            <a:endParaRPr lang="en-AU" dirty="0"/>
          </a:p>
        </p:txBody>
      </p:sp>
      <p:sp>
        <p:nvSpPr>
          <p:cNvPr id="5" name="Google Shape;390;g847cf01710_0_68">
            <a:extLst>
              <a:ext uri="{FF2B5EF4-FFF2-40B4-BE49-F238E27FC236}">
                <a16:creationId xmlns:a16="http://schemas.microsoft.com/office/drawing/2014/main" id="{30D85EC8-6A88-8B4C-8561-D5B2F568CE8E}"/>
              </a:ext>
            </a:extLst>
          </p:cNvPr>
          <p:cNvSpPr txBox="1">
            <a:spLocks noChangeArrowheads="1"/>
          </p:cNvSpPr>
          <p:nvPr/>
        </p:nvSpPr>
        <p:spPr bwMode="auto">
          <a:xfrm>
            <a:off x="269519" y="1676401"/>
            <a:ext cx="8604961"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triose phosphate isomerase </a:t>
            </a:r>
            <a:r>
              <a:rPr lang="en-US" sz="2400" dirty="0">
                <a:latin typeface="Arial" panose="020B0604020202020204" pitchFamily="34" charset="0"/>
                <a:cs typeface="Arial" panose="020B0604020202020204" pitchFamily="34" charset="0"/>
              </a:rPr>
              <a:t>converts dihydroxyacetone phosphate to glyceraldehyde 3-phosphate</a:t>
            </a:r>
          </a:p>
          <a:p>
            <a:pPr lvl="1"/>
            <a:r>
              <a:rPr lang="en-US" sz="2400" dirty="0">
                <a:latin typeface="Arial" panose="020B0604020202020204" pitchFamily="34" charset="0"/>
                <a:cs typeface="Arial" panose="020B0604020202020204" pitchFamily="34" charset="0"/>
              </a:rPr>
              <a:t>reversible</a:t>
            </a:r>
          </a:p>
          <a:p>
            <a:pPr lvl="1"/>
            <a:r>
              <a:rPr lang="en-US" sz="2400" dirty="0">
                <a:latin typeface="Arial" panose="020B0604020202020204" pitchFamily="34" charset="0"/>
                <a:cs typeface="Arial" panose="020B0604020202020204" pitchFamily="34" charset="0"/>
              </a:rPr>
              <a:t>final step of the preparatory phase of glycolysis</a:t>
            </a:r>
            <a:endParaRPr lang="en-US" sz="1600" dirty="0"/>
          </a:p>
          <a:p>
            <a:pPr lvl="2"/>
            <a:endParaRPr lang="en-US" sz="1600" dirty="0">
              <a:latin typeface="Arial" panose="020B0604020202020204" pitchFamily="34" charset="0"/>
              <a:cs typeface="Arial" panose="020B0604020202020204" pitchFamily="34" charset="0"/>
            </a:endParaRPr>
          </a:p>
        </p:txBody>
      </p:sp>
      <p:pic>
        <p:nvPicPr>
          <p:cNvPr id="3" name="Picture 2" descr="Dihydroxyacetone phosphate is a three-carbon vertical chain with the top two carbons and their substituents shown in a light red box. The top C is bonded to 2 H and O P O subscript 3 superscript 2 minus, the middle C is double bonded to O, and the bottom C is bonded to 2 H and O H. Right- and left-pointing arrows are shown above triose phosphate isomerase, indicating a reversible reaction. This yields glyceraldehyde 3-phosphate, which is a three-carbon vertical chain with the top two carbons and their substituents shown in a light red box. It has the top C double bonded to O to the upper left and bonded to H to the upper right, the middle C bonded to H and O H, and the bottom C bonded to 2 H and O P O subscript 3 superscript 2 minus.">
            <a:extLst>
              <a:ext uri="{FF2B5EF4-FFF2-40B4-BE49-F238E27FC236}">
                <a16:creationId xmlns:a16="http://schemas.microsoft.com/office/drawing/2014/main" id="{6FED2E0C-8822-794C-88FC-1618F1A12469}"/>
              </a:ext>
            </a:extLst>
          </p:cNvPr>
          <p:cNvPicPr>
            <a:picLocks noChangeAspect="1"/>
          </p:cNvPicPr>
          <p:nvPr/>
        </p:nvPicPr>
        <p:blipFill>
          <a:blip r:embed="rId3"/>
          <a:stretch>
            <a:fillRect/>
          </a:stretch>
        </p:blipFill>
        <p:spPr>
          <a:xfrm>
            <a:off x="1201569" y="3651441"/>
            <a:ext cx="6740859" cy="2717800"/>
          </a:xfrm>
          <a:prstGeom prst="rect">
            <a:avLst/>
          </a:prstGeom>
        </p:spPr>
      </p:pic>
    </p:spTree>
    <p:extLst>
      <p:ext uri="{BB962C8B-B14F-4D97-AF65-F5344CB8AC3E}">
        <p14:creationId xmlns:p14="http://schemas.microsoft.com/office/powerpoint/2010/main" val="29615235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61C26-A07A-43BF-8EA0-6E63CE32D2F9}"/>
              </a:ext>
            </a:extLst>
          </p:cNvPr>
          <p:cNvSpPr>
            <a:spLocks noGrp="1"/>
          </p:cNvSpPr>
          <p:nvPr>
            <p:ph type="title"/>
          </p:nvPr>
        </p:nvSpPr>
        <p:spPr>
          <a:xfrm>
            <a:off x="0" y="152400"/>
            <a:ext cx="9144000" cy="1600200"/>
          </a:xfrm>
        </p:spPr>
        <p:txBody>
          <a:bodyPr/>
          <a:lstStyle/>
          <a:p>
            <a:r>
              <a:rPr lang="en-US" altLang="en-US" sz="3400" dirty="0">
                <a:solidFill>
                  <a:schemeClr val="tx1"/>
                </a:solidFill>
                <a:latin typeface="Arial" panose="020B0604020202020204" pitchFamily="34" charset="0"/>
                <a:cs typeface="Arial" panose="020B0604020202020204" pitchFamily="34" charset="0"/>
              </a:rPr>
              <a:t>Fate of the Glucose Carbons in the Formation of Glyceraldehyde </a:t>
            </a:r>
            <a:br>
              <a:rPr lang="en-US" altLang="en-US" sz="3400" dirty="0">
                <a:solidFill>
                  <a:schemeClr val="tx1"/>
                </a:solidFill>
                <a:latin typeface="Arial" panose="020B0604020202020204" pitchFamily="34" charset="0"/>
                <a:cs typeface="Arial" panose="020B0604020202020204" pitchFamily="34" charset="0"/>
              </a:rPr>
            </a:br>
            <a:r>
              <a:rPr lang="en-US" altLang="en-US" sz="3400" dirty="0">
                <a:solidFill>
                  <a:schemeClr val="tx1"/>
                </a:solidFill>
                <a:latin typeface="Arial" panose="020B0604020202020204" pitchFamily="34" charset="0"/>
                <a:cs typeface="Arial" panose="020B0604020202020204" pitchFamily="34" charset="0"/>
              </a:rPr>
              <a:t>3-Phosphate</a:t>
            </a:r>
            <a:endParaRPr lang="en-AU" sz="3400" dirty="0"/>
          </a:p>
        </p:txBody>
      </p:sp>
      <p:sp>
        <p:nvSpPr>
          <p:cNvPr id="5" name="Google Shape;390;g847cf01710_0_68">
            <a:extLst>
              <a:ext uri="{FF2B5EF4-FFF2-40B4-BE49-F238E27FC236}">
                <a16:creationId xmlns:a16="http://schemas.microsoft.com/office/drawing/2014/main" id="{30D85EC8-6A88-8B4C-8561-D5B2F568CE8E}"/>
              </a:ext>
            </a:extLst>
          </p:cNvPr>
          <p:cNvSpPr txBox="1">
            <a:spLocks noChangeArrowheads="1"/>
          </p:cNvSpPr>
          <p:nvPr/>
        </p:nvSpPr>
        <p:spPr bwMode="auto">
          <a:xfrm>
            <a:off x="228600" y="2023872"/>
            <a:ext cx="5334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after step 5 of glycolysis, the carbon atoms derived from C-1, C-2, and C-3 of the starting glucose are chemically indistinguishable from C-6, C-5, and C-4, respectively </a:t>
            </a:r>
          </a:p>
          <a:p>
            <a:pPr lvl="2"/>
            <a:endParaRPr lang="en-US" sz="1600" dirty="0">
              <a:latin typeface="Arial" panose="020B0604020202020204" pitchFamily="34" charset="0"/>
              <a:cs typeface="Arial" panose="020B0604020202020204" pitchFamily="34" charset="0"/>
            </a:endParaRPr>
          </a:p>
        </p:txBody>
      </p:sp>
      <p:pic>
        <p:nvPicPr>
          <p:cNvPr id="4" name="Picture 3" descr="Part a shows fructose 1,6-phosphate as a vertical six-carbon chain with numbered carbons and with the top half in a light red box and the bottom half in a light blue box. In the light red box, C 1 is bonded to 2 H and to O further bonded to a circle labeled P, C 2 is double bonded to O to the right, and C 3 is bonded to O H to the left and to H to the right. In the light blue box, C 4 is bonded to H on the left and O H on the right, C 5 is bonded to H on the left and O H on the right, and C 6 is bonded to 2 H and to O further bonded to a circle labeled P. A double-headed arrow labeled aldolase points downward and splits to point to a light red box on the left and a light blue box on the right. The light red box is labeled dihydroxyacetone and is a vertical three-carbon chain. To the left, a column is labeled, derived from glucose carbon. The top carbon is derived from glucose carbon 1 and bonded to O further bonded to P in a circle. The middle carbon is derived from glucose carbon 2. The bottom carbon is derived from glucose carbon 3 and bonded to 2 H and O H. The light blue box is labeled glyceraldehyde 3-phosphate and is also a vertical three-carbon chain. To the right, a column is labeled, derived from glucose carbon. The top carbon is derived from glucose carbon 4, bonded to H on the left, and double bonded to O on the right. The middle carbon is derived from glucose carbon 5, bonded to H on the left, and bonded to O H on the right. The bottom carbon is derived from glucose carbon 6 and is bonded to 2 H and O further bonded to a circle labeled P. A curved arrow points from dihydroxyacetone phosphate to glyceraldehyde 3-phosphate and a similar arrow points in the reverse direction above text reading, triose phosphate isomerase. Part b shows a vertical three-carbon chain labeled glyceraldehyde 3-phosphate. A column to the left is labeled, derived from glucose carbons. The carbons are numbered. C 1 is derived from glucose carbon 4 or 3, bonded to H on the left, and double bonded to O on the right. C 2 is derived from glucose carbon 5 or 2, bonded to H on the left, and bonded to O H on the right. C 3 is derived from glucose carbon 6 or 1 and is bonded to 2 H and O further bonded to a circle labeled P. An arrow points down to text reading, subsequent reactions of glycolysis.">
            <a:extLst>
              <a:ext uri="{FF2B5EF4-FFF2-40B4-BE49-F238E27FC236}">
                <a16:creationId xmlns:a16="http://schemas.microsoft.com/office/drawing/2014/main" id="{75B2A031-FF9B-8942-B45B-8EE347C4E620}"/>
              </a:ext>
            </a:extLst>
          </p:cNvPr>
          <p:cNvPicPr>
            <a:picLocks noChangeAspect="1"/>
          </p:cNvPicPr>
          <p:nvPr/>
        </p:nvPicPr>
        <p:blipFill>
          <a:blip r:embed="rId3"/>
          <a:stretch>
            <a:fillRect/>
          </a:stretch>
        </p:blipFill>
        <p:spPr>
          <a:xfrm>
            <a:off x="5867400" y="1981200"/>
            <a:ext cx="2851782" cy="4702175"/>
          </a:xfrm>
          <a:prstGeom prst="rect">
            <a:avLst/>
          </a:prstGeom>
        </p:spPr>
      </p:pic>
    </p:spTree>
    <p:extLst>
      <p:ext uri="{BB962C8B-B14F-4D97-AF65-F5344CB8AC3E}">
        <p14:creationId xmlns:p14="http://schemas.microsoft.com/office/powerpoint/2010/main" val="16401008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616F8-B485-407F-A386-415C2537F2A8}"/>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The Payoff Phase of Glycolysis Yields ATP and NADH</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40483" y="1676400"/>
            <a:ext cx="846303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in the payoff phase of glycolysis:</a:t>
            </a:r>
          </a:p>
          <a:p>
            <a:pPr lvl="1"/>
            <a:r>
              <a:rPr lang="en-US" sz="2400" dirty="0">
                <a:latin typeface="Arial" panose="020B0604020202020204" pitchFamily="34" charset="0"/>
                <a:cs typeface="Arial" panose="020B0604020202020204" pitchFamily="34" charset="0"/>
              </a:rPr>
              <a:t>each of the two molecules of glyceraldehyde 3-phosphate undergoes oxidation at C-1</a:t>
            </a:r>
          </a:p>
          <a:p>
            <a:pPr lvl="1"/>
            <a:r>
              <a:rPr lang="en-US" sz="2400" dirty="0">
                <a:latin typeface="Arial" panose="020B0604020202020204" pitchFamily="34" charset="0"/>
                <a:cs typeface="Arial" panose="020B0604020202020204" pitchFamily="34" charset="0"/>
              </a:rPr>
              <a:t>some energy from the oxidation reaction is conserved in the form of one NADH and two ATP per triose phosphate oxidized</a:t>
            </a: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730370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0;p2" descr="Icon P 1&#10;">
            <a:extLst>
              <a:ext uri="{FF2B5EF4-FFF2-40B4-BE49-F238E27FC236}">
                <a16:creationId xmlns:a16="http://schemas.microsoft.com/office/drawing/2014/main" id="{03D645F8-7AFA-4EF9-A816-9B8E31636E6D}"/>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8775" y="304800"/>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CB9208E-EC04-4F71-9107-7A39C15E86E2}"/>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(5 of 7)</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Metabolites like glucose are often activated with a high-energy group before their catabolism. </a:t>
            </a:r>
            <a:r>
              <a:rPr lang="en-US" sz="2400" dirty="0">
                <a:latin typeface="Arial" panose="020B0604020202020204" pitchFamily="34" charset="0"/>
                <a:cs typeface="Arial" panose="020B0604020202020204" pitchFamily="34" charset="0"/>
              </a:rPr>
              <a:t>Glycolysis is a nearly universal 10-step metabolic pathway for producing ATP by the oxidation of glucose. In this process, two molecules of ATP are invested to activate glucose, but the products of the pathway include four ATP, as well as NADH (a form of reducing power) and the triose pyruvate, which can be metabolized further in other pathways. </a:t>
            </a:r>
          </a:p>
          <a:p>
            <a:pPr>
              <a:buNone/>
            </a:pPr>
            <a:endParaRPr lang="en-US" sz="24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extLst>
      <p:ext uri="{BB962C8B-B14F-4D97-AF65-F5344CB8AC3E}">
        <p14:creationId xmlns:p14="http://schemas.microsoft.com/office/powerpoint/2010/main" val="41468767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FA0AB-0346-4032-8107-B454087FC975}"/>
              </a:ext>
            </a:extLst>
          </p:cNvPr>
          <p:cNvSpPr>
            <a:spLocks noGrp="1"/>
          </p:cNvSpPr>
          <p:nvPr>
            <p:ph type="title"/>
          </p:nvPr>
        </p:nvSpPr>
        <p:spPr/>
        <p:txBody>
          <a:bodyPr/>
          <a:lstStyle/>
          <a:p>
            <a:r>
              <a:rPr lang="en-US" altLang="en-US" sz="3400" dirty="0">
                <a:solidFill>
                  <a:schemeClr val="tx1"/>
                </a:solidFill>
                <a:latin typeface="Arial" panose="020B0604020202020204" pitchFamily="34" charset="0"/>
                <a:cs typeface="Arial" panose="020B0604020202020204" pitchFamily="34" charset="0"/>
              </a:rPr>
              <a:t>Oxidation of Glyceraldehyde </a:t>
            </a:r>
            <a:br>
              <a:rPr lang="en-US" altLang="en-US" sz="3400" dirty="0">
                <a:solidFill>
                  <a:schemeClr val="tx1"/>
                </a:solidFill>
                <a:latin typeface="Arial" panose="020B0604020202020204" pitchFamily="34" charset="0"/>
                <a:cs typeface="Arial" panose="020B0604020202020204" pitchFamily="34" charset="0"/>
              </a:rPr>
            </a:br>
            <a:r>
              <a:rPr lang="en-US" altLang="en-US" sz="3400" dirty="0">
                <a:solidFill>
                  <a:schemeClr val="tx1"/>
                </a:solidFill>
                <a:latin typeface="Arial" panose="020B0604020202020204" pitchFamily="34" charset="0"/>
                <a:cs typeface="Arial" panose="020B0604020202020204" pitchFamily="34" charset="0"/>
              </a:rPr>
              <a:t>3-Phosphate to 1,3-Bisphosphoglycerate</a:t>
            </a:r>
            <a:endParaRPr lang="en-AU" sz="3400" dirty="0"/>
          </a:p>
        </p:txBody>
      </p:sp>
      <p:sp>
        <p:nvSpPr>
          <p:cNvPr id="5" name="Google Shape;390;g847cf01710_0_68">
            <a:extLst>
              <a:ext uri="{FF2B5EF4-FFF2-40B4-BE49-F238E27FC236}">
                <a16:creationId xmlns:a16="http://schemas.microsoft.com/office/drawing/2014/main" id="{30D85EC8-6A88-8B4C-8561-D5B2F568CE8E}"/>
              </a:ext>
            </a:extLst>
          </p:cNvPr>
          <p:cNvSpPr txBox="1">
            <a:spLocks noChangeArrowheads="1"/>
          </p:cNvSpPr>
          <p:nvPr/>
        </p:nvSpPr>
        <p:spPr bwMode="auto">
          <a:xfrm>
            <a:off x="269517" y="1812925"/>
            <a:ext cx="382502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glyceraldehyde 3-phosphate dehydrogenase </a:t>
            </a:r>
            <a:r>
              <a:rPr lang="en-US" sz="2400" dirty="0">
                <a:latin typeface="Arial" panose="020B0604020202020204" pitchFamily="34" charset="0"/>
                <a:cs typeface="Arial" panose="020B0604020202020204" pitchFamily="34" charset="0"/>
              </a:rPr>
              <a:t>catalyzes the oxidation glyceraldehyde 3-phosphate to </a:t>
            </a:r>
            <a:r>
              <a:rPr lang="en-US" sz="2400" b="1" dirty="0">
                <a:latin typeface="Arial" panose="020B0604020202020204" pitchFamily="34" charset="0"/>
                <a:cs typeface="Arial" panose="020B0604020202020204" pitchFamily="34" charset="0"/>
              </a:rPr>
              <a:t>1,3-bisphosphoglycerate</a:t>
            </a:r>
            <a:endParaRPr lang="en-US" sz="2400"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energy-conserving reaction</a:t>
            </a:r>
          </a:p>
          <a:p>
            <a:pPr lvl="2"/>
            <a:endParaRPr lang="en-US" sz="1600" dirty="0">
              <a:latin typeface="Arial" panose="020B0604020202020204" pitchFamily="34" charset="0"/>
              <a:cs typeface="Arial" panose="020B0604020202020204" pitchFamily="34" charset="0"/>
            </a:endParaRPr>
          </a:p>
        </p:txBody>
      </p:sp>
      <p:pic>
        <p:nvPicPr>
          <p:cNvPr id="4" name="Picture 3" descr="Glyceraldehyde 3-phosphate is a three-carbon vertical chain. It has the top C double bonded to O to the upper left and bonded to H to the upper right, the middle C bonded to H and O H, and the bottom C bonded to 2 H and O P O subscript 3 superscript 2 minus. Inorganic phosphate is added, which is shown almost entirely within a light red box. It has P double bonded to O above, bonded to O minus to the right and below, and bonded to O to the left within the box that is bonded to H outside of the box. Right- and left-pointing arrows are shown above triose phosphate isomerase, indicating a reversible reaction. A curved arrow that joins these arrows shows that N A D plus is added and N A D H and H plus leave. This yields 1,3-bisphosphoglycerate, which has a similar structure to glyceraldehyde 3-phosphate except that the top C is double bonded to O to the left and bonded to O in a light red box to the upper right further bonded within the box to P double bonded to P above and, bonded to O minus to the right and below.">
            <a:extLst>
              <a:ext uri="{FF2B5EF4-FFF2-40B4-BE49-F238E27FC236}">
                <a16:creationId xmlns:a16="http://schemas.microsoft.com/office/drawing/2014/main" id="{6A94E75E-2256-F144-82BD-E4D306C6F31A}"/>
              </a:ext>
            </a:extLst>
          </p:cNvPr>
          <p:cNvPicPr>
            <a:picLocks noChangeAspect="1"/>
          </p:cNvPicPr>
          <p:nvPr/>
        </p:nvPicPr>
        <p:blipFill>
          <a:blip r:embed="rId3"/>
          <a:stretch>
            <a:fillRect/>
          </a:stretch>
        </p:blipFill>
        <p:spPr>
          <a:xfrm>
            <a:off x="4094546" y="1905000"/>
            <a:ext cx="4921015" cy="3519043"/>
          </a:xfrm>
          <a:prstGeom prst="rect">
            <a:avLst/>
          </a:prstGeom>
        </p:spPr>
      </p:pic>
    </p:spTree>
    <p:extLst>
      <p:ext uri="{BB962C8B-B14F-4D97-AF65-F5344CB8AC3E}">
        <p14:creationId xmlns:p14="http://schemas.microsoft.com/office/powerpoint/2010/main" val="22093257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38B3C-2BE9-406A-ADB6-7D457022FE1A}"/>
              </a:ext>
            </a:extLst>
          </p:cNvPr>
          <p:cNvSpPr>
            <a:spLocks noGrp="1"/>
          </p:cNvSpPr>
          <p:nvPr>
            <p:ph type="title"/>
          </p:nvPr>
        </p:nvSpPr>
        <p:spPr>
          <a:xfrm>
            <a:off x="4763" y="152400"/>
            <a:ext cx="9139237" cy="1219200"/>
          </a:xfrm>
        </p:spPr>
        <p:txBody>
          <a:bodyPr/>
          <a:lstStyle/>
          <a:p>
            <a:r>
              <a:rPr lang="en-US" altLang="en-US" dirty="0">
                <a:solidFill>
                  <a:schemeClr val="tx1"/>
                </a:solidFill>
                <a:latin typeface="Arial" panose="020B0604020202020204" pitchFamily="34" charset="0"/>
                <a:cs typeface="Arial" panose="020B0604020202020204" pitchFamily="34" charset="0"/>
              </a:rPr>
              <a:t>The First Step of the Payoff Phase is an Energy-Conserving Reaction</a:t>
            </a:r>
            <a:endParaRPr lang="en-AU" dirty="0"/>
          </a:p>
        </p:txBody>
      </p:sp>
      <p:sp>
        <p:nvSpPr>
          <p:cNvPr id="5" name="Google Shape;390;g847cf01710_0_68">
            <a:extLst>
              <a:ext uri="{FF2B5EF4-FFF2-40B4-BE49-F238E27FC236}">
                <a16:creationId xmlns:a16="http://schemas.microsoft.com/office/drawing/2014/main" id="{30D85EC8-6A88-8B4C-8561-D5B2F568CE8E}"/>
              </a:ext>
            </a:extLst>
          </p:cNvPr>
          <p:cNvSpPr txBox="1">
            <a:spLocks noChangeArrowheads="1"/>
          </p:cNvSpPr>
          <p:nvPr/>
        </p:nvSpPr>
        <p:spPr bwMode="auto">
          <a:xfrm>
            <a:off x="269519" y="1676400"/>
            <a:ext cx="860496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formation of the </a:t>
            </a:r>
            <a:r>
              <a:rPr lang="en-US" sz="2400" b="1" dirty="0">
                <a:latin typeface="Arial" panose="020B0604020202020204" pitchFamily="34" charset="0"/>
                <a:cs typeface="Arial" panose="020B0604020202020204" pitchFamily="34" charset="0"/>
              </a:rPr>
              <a:t>acyl phosphate </a:t>
            </a:r>
            <a:r>
              <a:rPr lang="en-US" sz="2400" dirty="0">
                <a:latin typeface="Arial" panose="020B0604020202020204" pitchFamily="34" charset="0"/>
                <a:cs typeface="Arial" panose="020B0604020202020204" pitchFamily="34" charset="0"/>
              </a:rPr>
              <a:t>group at C-1 of 1,3-bisphosphoglycerate conserves the free energy of oxidation</a:t>
            </a:r>
          </a:p>
          <a:p>
            <a:endParaRPr lang="en-US" sz="2400" b="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acyl phosphates have a very high standard free energy of hydrolysis (∆</a:t>
            </a:r>
            <a:r>
              <a:rPr lang="en-US" sz="2400" i="1" dirty="0">
                <a:latin typeface="Arial" panose="020B0604020202020204" pitchFamily="34" charset="0"/>
                <a:cs typeface="Arial" panose="020B0604020202020204" pitchFamily="34" charset="0"/>
              </a:rPr>
              <a:t>G</a:t>
            </a:r>
            <a:r>
              <a:rPr lang="en-US" sz="2400" dirty="0">
                <a:latin typeface="Arial" panose="020B0604020202020204" pitchFamily="34" charset="0"/>
                <a:cs typeface="Arial" panose="020B0604020202020204" pitchFamily="34" charset="0"/>
              </a:rPr>
              <a:t>′</a:t>
            </a:r>
            <a:r>
              <a:rPr lang="en-US" sz="2400" dirty="0">
                <a:latin typeface="Arial" panose="020B0604020202020204" pitchFamily="34" charset="0"/>
                <a:ea typeface="Arial Unicode MS" panose="020B0604020202020204" pitchFamily="34" charset="-128"/>
                <a:cs typeface="Arial" panose="020B0604020202020204" pitchFamily="34" charset="0"/>
              </a:rPr>
              <a:t>°</a:t>
            </a:r>
            <a:r>
              <a:rPr lang="en-US" sz="2400" dirty="0">
                <a:latin typeface="Arial" panose="020B0604020202020204" pitchFamily="34" charset="0"/>
                <a:cs typeface="Arial" panose="020B0604020202020204" pitchFamily="34" charset="0"/>
              </a:rPr>
              <a:t> = −49.3 kJ/mol)</a:t>
            </a:r>
          </a:p>
          <a:p>
            <a:pPr lvl="2"/>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32657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3BCA8-29E2-4C2C-900C-BBE749BD0637}"/>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Glyceraldehyde 3-Phosphate Dehydrogenase Reaction</a:t>
            </a:r>
            <a:endParaRPr lang="en-AU" dirty="0"/>
          </a:p>
        </p:txBody>
      </p:sp>
      <p:pic>
        <p:nvPicPr>
          <p:cNvPr id="3" name="Picture 2" descr="An irregular concave border that is horizontal at the lower right represents a piece of the right side of glyceraldehyde 3-phosphate dehydrogenase. N A D plus is shown in the opening to its upper right and S minus is shown in its horizontal boundary at the lower right. S minus is bonded to C y s below, within the enzyme. An arrow points to the right and a line shows that glyceraldehyde 3-phosphate is added. Step 1: Formation of enzyme-substrate complex. The active-site C y s has a reduced p K subscript a (5.5 instead of 8) when N A D plus is bound, and is in the more reactive, thiolate form. This yields a similar illustration in which a linear vertical molecule is above S minus. The structure of the molecule is as follows. The top carbon is bonded to 2 H and to O P O subscript 3 superscript 2 minus plus, the middle carbon is bonded to H to the left and to O H to the right, and the bottom carbon is bonded to H to the lower left and double bonded to O to the lower right. Curved red arrows point from the negative charge on S to the bottom carbon and from the double bond between the bottom carbon and O to the same O. An arrow points downward. Step 2: A covalent thiohemiacetal linkage forms between the substrate and the bonded S minus group of the C y s residue. This yields a similar molecule in which the bottom carbon is bonded to H to the left, bonded to O minus to the right, and bonded to S below in the border of the enzyme and further bonded to C y s within the enzyme. Curved red arrows point from the negative charge on O to its bond with the bottom carbon and from the bond between the bottom carbon and H to its left and to N A D plus near the upper left side of the boundary of the enzyme. An arrow points downward. Step 3: The enzyme-substrate intermediate is oxidized by the N A D plus bound to the active site. This yields a similar illustration in which N A D plus has become N A D H and the bottom carbon is double bonded to O to the right and bonded to S below further bonded to C y s. An arrow points to the left with an arrow showing the loss of N A D H and two lines to its left showing the addition of N A D plus and red highlighted P subscript i. Step 4: The N A D H product leaves the active site and is replaced by another molecule of N A D plus. This yields a similar illustration in which N A D H has become N A D plus again. A red highlighted molecule of phosphate is shown as P double bonded to O above, bonded to O H to the right, and bonded to O minus below and to the left. Red curved arrows point from the left-hand O minus of the phosphate to the bottom carbon and from the bond between the bottom carbon and S to the S. An arrow points upward with an arrow branching away to show the loss of 1,3-bisphosphoglycerate. This molecule has its top carbon bonded to 2 H and to O P O subscript 3 superscript 2 minus, its middle carbon bonded to H on the left and O H on the right, and its bottom carbon double bonded to O to the right and bonded to red highlighted O below further bonded to red highlighted P O subscript 3 superscript 2 minus. Step 5: The covalent thioester linkage between the substrate and enzyme undergoes phosphorolysis (attack by P subscript i), releasing the second product, 1,3-bisphosphoglycerate. This yields the starting illustration of glyceraldehyde 3-phosphate dehydrogenase.">
            <a:extLst>
              <a:ext uri="{FF2B5EF4-FFF2-40B4-BE49-F238E27FC236}">
                <a16:creationId xmlns:a16="http://schemas.microsoft.com/office/drawing/2014/main" id="{A77ECF74-2244-D349-B6F3-90A6C1F9EE90}"/>
              </a:ext>
            </a:extLst>
          </p:cNvPr>
          <p:cNvPicPr>
            <a:picLocks noChangeAspect="1"/>
          </p:cNvPicPr>
          <p:nvPr/>
        </p:nvPicPr>
        <p:blipFill>
          <a:blip r:embed="rId3"/>
          <a:stretch>
            <a:fillRect/>
          </a:stretch>
        </p:blipFill>
        <p:spPr>
          <a:xfrm>
            <a:off x="1193800" y="1540195"/>
            <a:ext cx="6756400" cy="5028246"/>
          </a:xfrm>
          <a:prstGeom prst="rect">
            <a:avLst/>
          </a:prstGeom>
        </p:spPr>
      </p:pic>
    </p:spTree>
    <p:extLst>
      <p:ext uri="{BB962C8B-B14F-4D97-AF65-F5344CB8AC3E}">
        <p14:creationId xmlns:p14="http://schemas.microsoft.com/office/powerpoint/2010/main" val="42422462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CB478-85E1-4F0D-B146-2B3544109AAF}"/>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Phosphoryl Transfer from 1,3-Bisphosphoglycerate to ADP</a:t>
            </a:r>
            <a:endParaRPr lang="en-AU" dirty="0"/>
          </a:p>
        </p:txBody>
      </p:sp>
      <p:sp>
        <p:nvSpPr>
          <p:cNvPr id="5" name="Google Shape;390;g847cf01710_0_68">
            <a:extLst>
              <a:ext uri="{FF2B5EF4-FFF2-40B4-BE49-F238E27FC236}">
                <a16:creationId xmlns:a16="http://schemas.microsoft.com/office/drawing/2014/main" id="{30D85EC8-6A88-8B4C-8561-D5B2F568CE8E}"/>
              </a:ext>
            </a:extLst>
          </p:cNvPr>
          <p:cNvSpPr txBox="1">
            <a:spLocks noChangeArrowheads="1"/>
          </p:cNvSpPr>
          <p:nvPr/>
        </p:nvSpPr>
        <p:spPr bwMode="auto">
          <a:xfrm>
            <a:off x="381000" y="1752600"/>
            <a:ext cx="4835883"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phosphoglycerate kinase </a:t>
            </a:r>
            <a:r>
              <a:rPr lang="en-US" sz="2400" dirty="0">
                <a:latin typeface="Arial" panose="020B0604020202020204" pitchFamily="34" charset="0"/>
                <a:cs typeface="Arial" panose="020B0604020202020204" pitchFamily="34" charset="0"/>
              </a:rPr>
              <a:t>transfers the high-energy phosphoryl group from the carboxyl group of 1,3-bisphosphoglycerate to ADP, forming ATP and </a:t>
            </a:r>
            <a:r>
              <a:rPr lang="en-US" sz="2400" b="1" dirty="0">
                <a:latin typeface="Arial" panose="020B0604020202020204" pitchFamily="34" charset="0"/>
                <a:cs typeface="Arial" panose="020B0604020202020204" pitchFamily="34" charset="0"/>
              </a:rPr>
              <a:t>3-phosphoglycerate</a:t>
            </a:r>
            <a:endParaRPr lang="en-US" sz="2400" dirty="0">
              <a:latin typeface="Arial" panose="020B0604020202020204" pitchFamily="34" charset="0"/>
              <a:cs typeface="Arial" panose="020B0604020202020204" pitchFamily="34" charset="0"/>
            </a:endParaRPr>
          </a:p>
          <a:p>
            <a:pPr lvl="2"/>
            <a:endParaRPr lang="en-US" sz="1600" dirty="0">
              <a:latin typeface="Arial" panose="020B0604020202020204" pitchFamily="34" charset="0"/>
              <a:cs typeface="Arial" panose="020B0604020202020204" pitchFamily="34" charset="0"/>
            </a:endParaRPr>
          </a:p>
        </p:txBody>
      </p:sp>
      <p:pic>
        <p:nvPicPr>
          <p:cNvPr id="3" name="Picture 2" descr="1,3-bisphosphoglycerate is a three-carbon vertical chain. It has the top C double bonded to O to the upper left and bonded to O further bonded to P within a light red box that is double bonded to O above and bonded to O minus to the right and below, all within the box. Its middle C is bonded to H and O H and its bottom C is bonded to 2 H and O P O subscript 3 superscript 2 minus. Upward- and downward-pointing arrows are shown with M g 2 plus to the left and phosphoglycerate kinase to the right, indicating a reversible reaction. This yields 3-phosphoglycerate and A T P. 3-phosphoglycerate has a similar structure to 1,3-bisphosphoglycerate except that the top carbon is double bonded to O to the left and bonded to O minus to the right. A T P has a chain with O at the bottom bonded to a rectangle labeled adenosine to its right and to a circle labeled P above bonded to another circle labeled P bonded to P in a light red box further double bonded to O to the right and bonded to O minus above and to the left, all within the box.">
            <a:extLst>
              <a:ext uri="{FF2B5EF4-FFF2-40B4-BE49-F238E27FC236}">
                <a16:creationId xmlns:a16="http://schemas.microsoft.com/office/drawing/2014/main" id="{5F20A75B-04AB-0F48-A2BE-3681A75151E0}"/>
              </a:ext>
            </a:extLst>
          </p:cNvPr>
          <p:cNvPicPr>
            <a:picLocks noChangeAspect="1"/>
          </p:cNvPicPr>
          <p:nvPr/>
        </p:nvPicPr>
        <p:blipFill>
          <a:blip r:embed="rId3"/>
          <a:stretch>
            <a:fillRect/>
          </a:stretch>
        </p:blipFill>
        <p:spPr>
          <a:xfrm>
            <a:off x="5486400" y="1531620"/>
            <a:ext cx="2968672" cy="5045075"/>
          </a:xfrm>
          <a:prstGeom prst="rect">
            <a:avLst/>
          </a:prstGeom>
        </p:spPr>
      </p:pic>
    </p:spTree>
    <p:extLst>
      <p:ext uri="{BB962C8B-B14F-4D97-AF65-F5344CB8AC3E}">
        <p14:creationId xmlns:p14="http://schemas.microsoft.com/office/powerpoint/2010/main" val="17883640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Google Shape;177;g7fe2cbe272_0_8" descr="Icon P 2&#10;">
            <a:extLst>
              <a:ext uri="{FF2B5EF4-FFF2-40B4-BE49-F238E27FC236}">
                <a16:creationId xmlns:a16="http://schemas.microsoft.com/office/drawing/2014/main" id="{8669A368-8A1F-F942-A36D-848FE583F12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94799"/>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E72D058-2F62-4F86-A134-A236F4E85E3B}"/>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(1 of 3)</a:t>
            </a:r>
            <a:endParaRPr lang="en-AU" sz="2000" b="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Glucose and other hexoses and hexose phosphates obtained from stored polysaccharides or dietary carbohydrates feed into the glycolytic pathway. </a:t>
            </a:r>
            <a:r>
              <a:rPr lang="en-US" sz="2400" dirty="0">
                <a:latin typeface="Arial" panose="020B0604020202020204" pitchFamily="34" charset="0"/>
                <a:cs typeface="Arial" panose="020B0604020202020204" pitchFamily="34" charset="0"/>
              </a:rPr>
              <a:t>By using a common pathway for a number of starting materials, the cell economizes on the number of enzymes that must be synthesized and simplifies the regulation of the common pathway. </a:t>
            </a:r>
          </a:p>
          <a:p>
            <a:endParaRPr lang="en-US" sz="24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2A372-287B-4F06-9600-9484C0D02E07}"/>
              </a:ext>
            </a:extLst>
          </p:cNvPr>
          <p:cNvSpPr>
            <a:spLocks noGrp="1"/>
          </p:cNvSpPr>
          <p:nvPr>
            <p:ph type="title"/>
          </p:nvPr>
        </p:nvSpPr>
        <p:spPr/>
        <p:txBody>
          <a:bodyPr/>
          <a:lstStyle/>
          <a:p>
            <a:r>
              <a:rPr lang="en-US" altLang="en-US" sz="3400" dirty="0">
                <a:solidFill>
                  <a:schemeClr val="tx1"/>
                </a:solidFill>
                <a:latin typeface="Arial" panose="020B0604020202020204" pitchFamily="34" charset="0"/>
                <a:cs typeface="Arial" panose="020B0604020202020204" pitchFamily="34" charset="0"/>
              </a:rPr>
              <a:t>Steps 6 and 7 of Glycolysis Constitute an Energy-Coupling Process</a:t>
            </a:r>
            <a:endParaRPr lang="en-AU" sz="3400" dirty="0"/>
          </a:p>
        </p:txBody>
      </p:sp>
      <mc:AlternateContent xmlns:mc="http://schemas.openxmlformats.org/markup-compatibility/2006" xmlns:a14="http://schemas.microsoft.com/office/drawing/2010/main">
        <mc:Choice Requires="a14">
          <p:sp>
            <p:nvSpPr>
              <p:cNvPr id="5" name="Google Shape;390;g847cf01710_0_68">
                <a:extLst>
                  <a:ext uri="{FF2B5EF4-FFF2-40B4-BE49-F238E27FC236}">
                    <a16:creationId xmlns:a16="http://schemas.microsoft.com/office/drawing/2014/main" id="{30D85EC8-6A88-8B4C-8561-D5B2F568CE8E}"/>
                  </a:ext>
                </a:extLst>
              </p:cNvPr>
              <p:cNvSpPr txBox="1">
                <a:spLocks noChangeArrowheads="1"/>
              </p:cNvSpPr>
              <p:nvPr/>
            </p:nvSpPr>
            <p:spPr bwMode="auto">
              <a:xfrm>
                <a:off x="190500" y="1828800"/>
                <a:ext cx="8763000"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sum of the two reactions is:</a:t>
                </a:r>
              </a:p>
              <a:p>
                <a:pPr marL="50800" indent="0">
                  <a:buNone/>
                </a:pPr>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glyceraldehyde 3-phosphate + ADP</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P</a:t>
                </a:r>
                <a:r>
                  <a:rPr lang="en-US" sz="2400" baseline="-25000" dirty="0">
                    <a:latin typeface="Arial" panose="020B0604020202020204" pitchFamily="34" charset="0"/>
                    <a:cs typeface="Arial" panose="020B0604020202020204" pitchFamily="34" charset="0"/>
                  </a:rPr>
                  <a:t>i</a:t>
                </a:r>
                <a:r>
                  <a:rPr lang="en-US" sz="2400" dirty="0">
                    <a:latin typeface="Arial" panose="020B0604020202020204" pitchFamily="34" charset="0"/>
                    <a:cs typeface="Arial" panose="020B0604020202020204" pitchFamily="34" charset="0"/>
                  </a:rPr>
                  <a:t> + NAD</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t>
                </a:r>
                <a14:m>
                  <m:oMath xmlns:m="http://schemas.openxmlformats.org/officeDocument/2006/math">
                    <m:r>
                      <a:rPr lang="en-US" sz="2400" i="1">
                        <a:latin typeface="Cambria Math" panose="02040503050406030204" pitchFamily="18" charset="0"/>
                        <a:ea typeface="Cambria Math" panose="02040503050406030204" pitchFamily="18" charset="0"/>
                        <a:cs typeface="Arial" panose="020B0604020202020204" pitchFamily="34" charset="0"/>
                      </a:rPr>
                      <m:t>⇄</m:t>
                    </m:r>
                  </m:oMath>
                </a14:m>
                <a:endParaRPr lang="en-US" sz="2400" dirty="0"/>
              </a:p>
              <a:p>
                <a:pPr marL="50800" indent="0">
                  <a:buNone/>
                </a:pPr>
                <a:r>
                  <a:rPr lang="en-US" sz="2400" dirty="0"/>
                  <a:t>	</a:t>
                </a:r>
                <a:r>
                  <a:rPr lang="en-US" sz="2400" dirty="0">
                    <a:latin typeface="Arial" panose="020B0604020202020204" pitchFamily="34" charset="0"/>
                    <a:cs typeface="Arial" panose="020B0604020202020204" pitchFamily="34" charset="0"/>
                  </a:rPr>
                  <a:t> phosphoglycerate + ATP</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NADH + H</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t>
                </a:r>
              </a:p>
              <a:p>
                <a:pPr marL="50800" indent="0">
                  <a:buNone/>
                </a:pPr>
                <a:r>
                  <a:rPr lang="en-US" sz="2400" dirty="0">
                    <a:latin typeface="Arial" panose="020B0604020202020204" pitchFamily="34" charset="0"/>
                    <a:cs typeface="Arial" panose="020B0604020202020204" pitchFamily="34" charset="0"/>
                  </a:rPr>
                  <a:t>			         </a:t>
                </a:r>
                <a:r>
                  <a:rPr lang="en-US" sz="2400" dirty="0"/>
                  <a:t>	</a:t>
                </a:r>
                <a:r>
                  <a:rPr lang="en-US" sz="2400" dirty="0">
                    <a:latin typeface="Arial" panose="020B0604020202020204" pitchFamily="34" charset="0"/>
                    <a:cs typeface="Arial" panose="020B0604020202020204" pitchFamily="34" charset="0"/>
                  </a:rPr>
                  <a:t>	   ∆</a:t>
                </a:r>
                <a:r>
                  <a:rPr lang="en-US" sz="2400" i="1" dirty="0">
                    <a:latin typeface="Arial" panose="020B0604020202020204" pitchFamily="34" charset="0"/>
                    <a:ea typeface="Arial Unicode MS" panose="020B0604020202020204" pitchFamily="34" charset="-128"/>
                    <a:cs typeface="Arial" panose="020B0604020202020204" pitchFamily="34" charset="0"/>
                  </a:rPr>
                  <a:t>G</a:t>
                </a:r>
                <a:r>
                  <a:rPr lang="en-US" sz="2400" dirty="0">
                    <a:latin typeface="Arial" panose="020B0604020202020204" pitchFamily="34" charset="0"/>
                    <a:ea typeface="Arial Unicode MS" panose="020B0604020202020204" pitchFamily="34" charset="-128"/>
                    <a:cs typeface="Arial" panose="020B0604020202020204" pitchFamily="34" charset="0"/>
                  </a:rPr>
                  <a:t>′° </a:t>
                </a:r>
                <a:r>
                  <a:rPr lang="en-US" sz="2400" dirty="0">
                    <a:latin typeface="Arial" panose="020B0604020202020204" pitchFamily="34" charset="0"/>
                    <a:cs typeface="Arial" panose="020B0604020202020204" pitchFamily="34" charset="0"/>
                  </a:rPr>
                  <a:t>= −12.2 kJ/mol</a:t>
                </a:r>
              </a:p>
              <a:p>
                <a:pPr marL="50800" indent="0">
                  <a:buNone/>
                </a:pPr>
                <a:r>
                  <a:rPr lang="en-US" sz="2400" dirty="0">
                    <a:latin typeface="Arial" panose="020B0604020202020204" pitchFamily="34" charset="0"/>
                    <a:cs typeface="Arial" panose="020B0604020202020204" pitchFamily="34" charset="0"/>
                  </a:rPr>
                  <a:t> </a:t>
                </a:r>
              </a:p>
              <a:p>
                <a:r>
                  <a:rPr lang="en-US" sz="2400" b="1" dirty="0">
                    <a:latin typeface="Arial" panose="020B0604020202020204" pitchFamily="34" charset="0"/>
                    <a:cs typeface="Arial" panose="020B0604020202020204" pitchFamily="34" charset="0"/>
                  </a:rPr>
                  <a:t>substrate-level phosphorylation </a:t>
                </a:r>
                <a:r>
                  <a:rPr lang="en-US" sz="2400" dirty="0">
                    <a:latin typeface="Arial" panose="020B0604020202020204" pitchFamily="34" charset="0"/>
                    <a:cs typeface="Arial" panose="020B0604020202020204" pitchFamily="34" charset="0"/>
                  </a:rPr>
                  <a:t>= the formation of ATP by phosphoryl group transfer from a substrate </a:t>
                </a:r>
              </a:p>
              <a:p>
                <a:pPr lvl="1"/>
                <a:r>
                  <a:rPr lang="en-US" sz="2400" dirty="0">
                    <a:latin typeface="Arial" panose="020B0604020202020204" pitchFamily="34" charset="0"/>
                    <a:cs typeface="Arial" panose="020B0604020202020204" pitchFamily="34" charset="0"/>
                  </a:rPr>
                  <a:t>different from </a:t>
                </a:r>
                <a:r>
                  <a:rPr lang="en-US" sz="2400" b="1" dirty="0">
                    <a:latin typeface="Arial" panose="020B0604020202020204" pitchFamily="34" charset="0"/>
                    <a:cs typeface="Arial" panose="020B0604020202020204" pitchFamily="34" charset="0"/>
                  </a:rPr>
                  <a:t>respiration-linked phosphorylation</a:t>
                </a: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16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mc:Choice>
        <mc:Fallback xmlns="">
          <p:sp>
            <p:nvSpPr>
              <p:cNvPr id="5" name="Google Shape;390;g847cf01710_0_68">
                <a:extLst>
                  <a:ext uri="{FF2B5EF4-FFF2-40B4-BE49-F238E27FC236}">
                    <a16:creationId xmlns:a16="http://schemas.microsoft.com/office/drawing/2014/main" id="{30D85EC8-6A88-8B4C-8561-D5B2F568CE8E}"/>
                  </a:ext>
                </a:extLst>
              </p:cNvPr>
              <p:cNvSpPr txBox="1">
                <a:spLocks noRot="1" noChangeAspect="1" noMove="1" noResize="1" noEditPoints="1" noAdjustHandles="1" noChangeArrowheads="1" noChangeShapeType="1" noTextEdit="1"/>
              </p:cNvSpPr>
              <p:nvPr/>
            </p:nvSpPr>
            <p:spPr bwMode="auto">
              <a:xfrm>
                <a:off x="190500" y="1828800"/>
                <a:ext cx="8763000" cy="4130675"/>
              </a:xfrm>
              <a:prstGeom prst="rect">
                <a:avLst/>
              </a:prstGeom>
              <a:blipFill>
                <a:blip r:embed="rId3"/>
                <a:stretch>
                  <a:fillRect l="-348" t="-103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spTree>
    <p:extLst>
      <p:ext uri="{BB962C8B-B14F-4D97-AF65-F5344CB8AC3E}">
        <p14:creationId xmlns:p14="http://schemas.microsoft.com/office/powerpoint/2010/main" val="11710706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C54DF-0E55-44D3-A514-AB986382F6ED}"/>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Conversion of 3-Phosphoglycerate to 2-Phosphoglycerate</a:t>
            </a:r>
            <a:endParaRPr lang="en-AU" dirty="0"/>
          </a:p>
        </p:txBody>
      </p:sp>
      <p:sp>
        <p:nvSpPr>
          <p:cNvPr id="5" name="Google Shape;390;g847cf01710_0_68">
            <a:extLst>
              <a:ext uri="{FF2B5EF4-FFF2-40B4-BE49-F238E27FC236}">
                <a16:creationId xmlns:a16="http://schemas.microsoft.com/office/drawing/2014/main" id="{30D85EC8-6A88-8B4C-8561-D5B2F568CE8E}"/>
              </a:ext>
            </a:extLst>
          </p:cNvPr>
          <p:cNvSpPr txBox="1">
            <a:spLocks noChangeArrowheads="1"/>
          </p:cNvSpPr>
          <p:nvPr/>
        </p:nvSpPr>
        <p:spPr bwMode="auto">
          <a:xfrm>
            <a:off x="381000" y="1752601"/>
            <a:ext cx="83058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phosphoglycerate mutase </a:t>
            </a:r>
            <a:r>
              <a:rPr lang="en-US" sz="2400" dirty="0">
                <a:latin typeface="Arial" panose="020B0604020202020204" pitchFamily="34" charset="0"/>
                <a:cs typeface="Arial" panose="020B0604020202020204" pitchFamily="34" charset="0"/>
              </a:rPr>
              <a:t>catalyzes a reversible shift of the phosphoryl group between C-2 and C-3 of glycerate</a:t>
            </a:r>
          </a:p>
          <a:p>
            <a:pPr lvl="1"/>
            <a:r>
              <a:rPr lang="en-US" sz="2400" dirty="0">
                <a:latin typeface="Arial" panose="020B0604020202020204" pitchFamily="34" charset="0"/>
                <a:cs typeface="Arial" panose="020B0604020202020204" pitchFamily="34" charset="0"/>
              </a:rPr>
              <a:t>requires Mg</a:t>
            </a:r>
            <a:r>
              <a:rPr lang="en-US" sz="2400" baseline="30000" dirty="0">
                <a:latin typeface="Arial" panose="020B0604020202020204" pitchFamily="34" charset="0"/>
                <a:cs typeface="Arial" panose="020B0604020202020204" pitchFamily="34" charset="0"/>
              </a:rPr>
              <a:t>2+</a:t>
            </a:r>
          </a:p>
        </p:txBody>
      </p:sp>
      <p:pic>
        <p:nvPicPr>
          <p:cNvPr id="4" name="Picture 3" descr="3-phosphoglycerate is a three-carbon vertical chain with the top C double bonded to O to the upper left and bonded to O minus to the upper right, the middle C bonded to H to the left and O H to the right, and the bottom C bonded to 2 H and to O bonded to P O subscript 3 superscript 2 minus in a light red box. Right- and left-pointing arrows are shown with M g 2 plus above and phosphoglycerate mutase below, indicating a reversible reaction. This yields 2-phosphoglycerate, which has a similar structure except that the middle C is bonded to H to the left and O to the right further bonded to P O subscript 3 superscript 2 minus in a light red box and the bottom C is bonded to 2 H and O H.">
            <a:extLst>
              <a:ext uri="{FF2B5EF4-FFF2-40B4-BE49-F238E27FC236}">
                <a16:creationId xmlns:a16="http://schemas.microsoft.com/office/drawing/2014/main" id="{1E1DA7F9-B27C-3B42-BF1E-8F72EAD455D4}"/>
              </a:ext>
            </a:extLst>
          </p:cNvPr>
          <p:cNvPicPr>
            <a:picLocks noChangeAspect="1"/>
          </p:cNvPicPr>
          <p:nvPr/>
        </p:nvPicPr>
        <p:blipFill>
          <a:blip r:embed="rId3"/>
          <a:stretch>
            <a:fillRect/>
          </a:stretch>
        </p:blipFill>
        <p:spPr>
          <a:xfrm>
            <a:off x="1435100" y="3784409"/>
            <a:ext cx="6273800" cy="2295011"/>
          </a:xfrm>
          <a:prstGeom prst="rect">
            <a:avLst/>
          </a:prstGeom>
        </p:spPr>
      </p:pic>
    </p:spTree>
    <p:extLst>
      <p:ext uri="{BB962C8B-B14F-4D97-AF65-F5344CB8AC3E}">
        <p14:creationId xmlns:p14="http://schemas.microsoft.com/office/powerpoint/2010/main" val="10308969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AF201-9549-45A2-ADE4-0B5BC34476D2}"/>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Phosphoglycerate Mutase Reaction</a:t>
            </a:r>
            <a:endParaRPr lang="en-AU" dirty="0"/>
          </a:p>
        </p:txBody>
      </p:sp>
      <p:pic>
        <p:nvPicPr>
          <p:cNvPr id="7" name="Picture 6" descr="A structure is rectangular on the left with rounded sides and narrows to a point on the right. This is labeled phosphoglycerate mutase. Inside, there is a three-carbon vertical chain labeled 3-phosphoglycerate that has the following structure: the top carbon forms C O O minus, the middle carbon is bonded to H to the left and O to the right further bonded to H, and the bottom carbon is bonded to 2 H and to O on the right further bonded to blue highlighted P O subscript 3 superscript 2 minus. A five-membered ring is shown to the upper right within the structure. It is positioned at an angle so that the top vertex is slightly to the left and the vertex that would normally be at the upper left side is instead at the left side. It has N plus substituted for C at its left side bonded to red highlighted P O subscript 3 superscript 2 minus, a double bond between this and C at the lower left side, a single bond to N substituted for C at its lower right side and bonded to H, a single bond between this N and C at the upper right side, a double bond between this C and C at the upper left, and C at the upper left bonded to the left, to a chain with one bend that connects to H i s outside of the enzyme. A second five-membered ring below has N with a red pair of electrons substituted for C at its top vertex, N substituted for C and bonded to H at its lower left vertex, double bonds at its upper left and lower right sides, and a chain with one bend that extends from its lower right vertex to H i s. Curved red arrows point from the bond between O bonded to the middle C of the vertical chain and H to the red highlighted P of the top five-membered ring, from the bond between this P and N plus to N plus, and from the red pair of electrons on N in the bottom ring to H bonded to O bonded to the middle carbon of the vertical chain. Upward- and downward-pointing arrows indicate a reversible reaction. Step 1: Phosphoryl transfer occurs between an active-site H i s and C-2 (O H) of the substrate. A second active-site H i s acts as general base catalyst. This yields a similar molecule labeled 2,3-bisphosphoglycerate (2,3-B P G) in which the middle carbon is bonded to O bonded to red highlighted P O subscript 3 superscript 2 minus. The top five-membered ring now has a red pair of electrons on the N that had formerly been bonded to red highlighted P O subscript 3 superscript 2 minus. The bottom ring now has N at the top vertex bonded to H and with a positive charge. Curved red arrows point from the red pair of electrons on N in the upper ring to blue highlighted P bonded to O bonded to the bottom carbon of the chain and from the bond between this P and O to H bonded to N plus of the bottom ring. Upward- and downward-pointing arrows indicate a reversible reaction.">
            <a:extLst>
              <a:ext uri="{FF2B5EF4-FFF2-40B4-BE49-F238E27FC236}">
                <a16:creationId xmlns:a16="http://schemas.microsoft.com/office/drawing/2014/main" id="{94FD1FF8-62EB-A64A-BD33-B59212D1E86C}"/>
              </a:ext>
            </a:extLst>
          </p:cNvPr>
          <p:cNvPicPr>
            <a:picLocks noChangeAspect="1"/>
          </p:cNvPicPr>
          <p:nvPr/>
        </p:nvPicPr>
        <p:blipFill>
          <a:blip r:embed="rId3"/>
          <a:stretch>
            <a:fillRect/>
          </a:stretch>
        </p:blipFill>
        <p:spPr>
          <a:xfrm>
            <a:off x="729308" y="1712852"/>
            <a:ext cx="3581427" cy="4800723"/>
          </a:xfrm>
          <a:prstGeom prst="rect">
            <a:avLst/>
          </a:prstGeom>
        </p:spPr>
      </p:pic>
      <p:pic>
        <p:nvPicPr>
          <p:cNvPr id="3" name="Picture 2" descr="Step 2: Phosphoryl transfer from C-3 of the substrate to the first active-site H i s. The second active-site H i s acts as a general acid catalyst. This yields a similar illustration in which the bottom carbon of the linear chain is bonded to 2 H and to O on the right further bonded to H, the top five-membered ring has N at the left side carrying a positive charge and bonded to blue highlighted P O subscript 3 superscript 2 minus, and N at the top vertex of the bottom ring with no H, charge, or pair of electrons.">
            <a:extLst>
              <a:ext uri="{FF2B5EF4-FFF2-40B4-BE49-F238E27FC236}">
                <a16:creationId xmlns:a16="http://schemas.microsoft.com/office/drawing/2014/main" id="{A0B39037-ED6F-414D-829C-F6745979464D}"/>
              </a:ext>
            </a:extLst>
          </p:cNvPr>
          <p:cNvPicPr>
            <a:picLocks noChangeAspect="1"/>
          </p:cNvPicPr>
          <p:nvPr/>
        </p:nvPicPr>
        <p:blipFill>
          <a:blip r:embed="rId4"/>
          <a:stretch>
            <a:fillRect/>
          </a:stretch>
        </p:blipFill>
        <p:spPr>
          <a:xfrm>
            <a:off x="5181600" y="1712851"/>
            <a:ext cx="3469430" cy="4800723"/>
          </a:xfrm>
          <a:prstGeom prst="rect">
            <a:avLst/>
          </a:prstGeom>
        </p:spPr>
      </p:pic>
    </p:spTree>
    <p:extLst>
      <p:ext uri="{BB962C8B-B14F-4D97-AF65-F5344CB8AC3E}">
        <p14:creationId xmlns:p14="http://schemas.microsoft.com/office/powerpoint/2010/main" val="8262807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0;p2" descr="Icon P 1&#10;">
            <a:extLst>
              <a:ext uri="{FF2B5EF4-FFF2-40B4-BE49-F238E27FC236}">
                <a16:creationId xmlns:a16="http://schemas.microsoft.com/office/drawing/2014/main" id="{1240CF22-5C0F-4AD1-B426-75C1F98B40E3}"/>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8775" y="304800"/>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A832849-4CCA-41CB-965F-10FFCB02D679}"/>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(6 of 7)</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Metabolites like glucose are often activated with a high-energy group before their catabolism. </a:t>
            </a:r>
            <a:r>
              <a:rPr lang="en-US" sz="2400" dirty="0">
                <a:latin typeface="Arial" panose="020B0604020202020204" pitchFamily="34" charset="0"/>
                <a:cs typeface="Arial" panose="020B0604020202020204" pitchFamily="34" charset="0"/>
              </a:rPr>
              <a:t>Glycolysis is a nearly universal 10-step metabolic pathway for producing ATP by the oxidation of glucose. In this process, two molecules of ATP are invested to activate glucose, but the products of the pathway include four ATP, as well as NADH (a form of reducing power) and the triose pyruvate, which can be metabolized further in other pathways. </a:t>
            </a:r>
          </a:p>
          <a:p>
            <a:pPr>
              <a:buNone/>
            </a:pPr>
            <a:endParaRPr lang="en-US" sz="24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extLst>
      <p:ext uri="{BB962C8B-B14F-4D97-AF65-F5344CB8AC3E}">
        <p14:creationId xmlns:p14="http://schemas.microsoft.com/office/powerpoint/2010/main" val="37025157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F94F1-589E-43C5-8D15-1F7C93791536}"/>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Dehydration of 2-Phosphoglycerate to Phosphoenolpyruvate</a:t>
            </a:r>
            <a:endParaRPr lang="en-AU" dirty="0"/>
          </a:p>
        </p:txBody>
      </p:sp>
      <p:sp>
        <p:nvSpPr>
          <p:cNvPr id="5" name="Google Shape;390;g847cf01710_0_68">
            <a:extLst>
              <a:ext uri="{FF2B5EF4-FFF2-40B4-BE49-F238E27FC236}">
                <a16:creationId xmlns:a16="http://schemas.microsoft.com/office/drawing/2014/main" id="{30D85EC8-6A88-8B4C-8561-D5B2F568CE8E}"/>
              </a:ext>
            </a:extLst>
          </p:cNvPr>
          <p:cNvSpPr txBox="1">
            <a:spLocks noChangeArrowheads="1"/>
          </p:cNvSpPr>
          <p:nvPr/>
        </p:nvSpPr>
        <p:spPr bwMode="auto">
          <a:xfrm>
            <a:off x="381000" y="1752601"/>
            <a:ext cx="8305800" cy="247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enolase</a:t>
            </a:r>
            <a:r>
              <a:rPr lang="en-US" sz="2400" dirty="0">
                <a:latin typeface="Arial" panose="020B0604020202020204" pitchFamily="34" charset="0"/>
                <a:cs typeface="Arial" panose="020B0604020202020204" pitchFamily="34" charset="0"/>
              </a:rPr>
              <a:t> promotes reversible removal of a molecule of water from 2-phosphoglycerate to yield </a:t>
            </a:r>
            <a:r>
              <a:rPr lang="en-US" sz="2400" b="1" dirty="0">
                <a:latin typeface="Arial" panose="020B0604020202020204" pitchFamily="34" charset="0"/>
                <a:cs typeface="Arial" panose="020B0604020202020204" pitchFamily="34" charset="0"/>
              </a:rPr>
              <a:t>phosphoenolpyruvate (PEP) </a:t>
            </a:r>
          </a:p>
          <a:p>
            <a:pPr lvl="1"/>
            <a:r>
              <a:rPr lang="en-US" sz="2400" dirty="0">
                <a:latin typeface="Arial" panose="020B0604020202020204" pitchFamily="34" charset="0"/>
                <a:cs typeface="Arial" panose="020B0604020202020204" pitchFamily="34" charset="0"/>
              </a:rPr>
              <a:t>energy-conserving reaction</a:t>
            </a:r>
          </a:p>
          <a:p>
            <a:pPr lvl="1"/>
            <a:r>
              <a:rPr lang="en-US" sz="2400" dirty="0">
                <a:latin typeface="Arial" panose="020B0604020202020204" pitchFamily="34" charset="0"/>
                <a:cs typeface="Arial" panose="020B0604020202020204" pitchFamily="34" charset="0"/>
              </a:rPr>
              <a:t>mechanism involves a Mg</a:t>
            </a:r>
            <a:r>
              <a:rPr lang="en-US" sz="2400" baseline="30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-stabilized enolic intermediate</a:t>
            </a:r>
          </a:p>
        </p:txBody>
      </p:sp>
      <p:pic>
        <p:nvPicPr>
          <p:cNvPr id="3" name="Picture 2" descr="2-phosphoglycerate is a three-carbon vertical chain with the top C double bonded to O to the upper left and bonded to O minus to the upper right, the middle C bonded to H in a light red box to the left and O P O subscript 3 superscript 2 minus to the right, and the bottom C bonded to 2 H and to O H in a light red box to the left. Right- and left-pointing arrows are shown with enolase below, indicating a reversible reaction. An arrow curving away from the right-pointing arrow shows the loss of H 2 O in a light red box. This yields phosphoenolpyruvate, which has a similar structure except that the middle C is bonded to O P O subscript 2 superscript 2 minus to the right, the middle and bottom C atoms are connected by a double bond highlighted in a light red box, and the bottom C is bonded to 2 H.">
            <a:extLst>
              <a:ext uri="{FF2B5EF4-FFF2-40B4-BE49-F238E27FC236}">
                <a16:creationId xmlns:a16="http://schemas.microsoft.com/office/drawing/2014/main" id="{B52D8F55-B7E3-6240-B187-306C5C58638A}"/>
              </a:ext>
            </a:extLst>
          </p:cNvPr>
          <p:cNvPicPr>
            <a:picLocks noChangeAspect="1"/>
          </p:cNvPicPr>
          <p:nvPr/>
        </p:nvPicPr>
        <p:blipFill>
          <a:blip r:embed="rId3"/>
          <a:stretch>
            <a:fillRect/>
          </a:stretch>
        </p:blipFill>
        <p:spPr>
          <a:xfrm>
            <a:off x="1470025" y="4225590"/>
            <a:ext cx="6203950" cy="2255982"/>
          </a:xfrm>
          <a:prstGeom prst="rect">
            <a:avLst/>
          </a:prstGeom>
        </p:spPr>
      </p:pic>
    </p:spTree>
    <p:extLst>
      <p:ext uri="{BB962C8B-B14F-4D97-AF65-F5344CB8AC3E}">
        <p14:creationId xmlns:p14="http://schemas.microsoft.com/office/powerpoint/2010/main" val="34576635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86D01-2702-43CB-8F91-F00354F46829}"/>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Transfer of the Phosphoryl Group from Phosphoenolpyruvate to ADP</a:t>
            </a:r>
            <a:endParaRPr lang="en-AU" dirty="0"/>
          </a:p>
        </p:txBody>
      </p:sp>
      <p:sp>
        <p:nvSpPr>
          <p:cNvPr id="5" name="Google Shape;390;g847cf01710_0_68">
            <a:extLst>
              <a:ext uri="{FF2B5EF4-FFF2-40B4-BE49-F238E27FC236}">
                <a16:creationId xmlns:a16="http://schemas.microsoft.com/office/drawing/2014/main" id="{30D85EC8-6A88-8B4C-8561-D5B2F568CE8E}"/>
              </a:ext>
            </a:extLst>
          </p:cNvPr>
          <p:cNvSpPr txBox="1">
            <a:spLocks noChangeArrowheads="1"/>
          </p:cNvSpPr>
          <p:nvPr/>
        </p:nvSpPr>
        <p:spPr bwMode="auto">
          <a:xfrm>
            <a:off x="381000" y="1752600"/>
            <a:ext cx="37338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pyruvate kinase</a:t>
            </a:r>
            <a:r>
              <a:rPr lang="en-US" sz="2400" dirty="0">
                <a:latin typeface="Arial" panose="020B0604020202020204" pitchFamily="34" charset="0"/>
                <a:cs typeface="Arial" panose="020B0604020202020204" pitchFamily="34" charset="0"/>
              </a:rPr>
              <a:t> catalyzes the transfer of the phosphoryl group from phosphoenolpyruvate to ADP, yielding </a:t>
            </a:r>
            <a:r>
              <a:rPr lang="en-US" sz="2400" b="1" dirty="0">
                <a:latin typeface="Arial" panose="020B0604020202020204" pitchFamily="34" charset="0"/>
                <a:cs typeface="Arial" panose="020B0604020202020204" pitchFamily="34" charset="0"/>
              </a:rPr>
              <a:t>pyruvate</a:t>
            </a:r>
          </a:p>
          <a:p>
            <a:pPr lvl="1"/>
            <a:r>
              <a:rPr lang="en-US" sz="2400" dirty="0">
                <a:latin typeface="Arial" panose="020B0604020202020204" pitchFamily="34" charset="0"/>
                <a:cs typeface="Arial" panose="020B0604020202020204" pitchFamily="34" charset="0"/>
              </a:rPr>
              <a:t>requires K</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and either Mg</a:t>
            </a:r>
            <a:r>
              <a:rPr lang="en-US" sz="2400" baseline="30000" dirty="0">
                <a:latin typeface="Arial" panose="020B0604020202020204" pitchFamily="34" charset="0"/>
                <a:cs typeface="Arial" panose="020B0604020202020204" pitchFamily="34" charset="0"/>
              </a:rPr>
              <a:t>2+ </a:t>
            </a:r>
            <a:r>
              <a:rPr lang="en-US" sz="2400" dirty="0">
                <a:latin typeface="Arial" panose="020B0604020202020204" pitchFamily="34" charset="0"/>
                <a:cs typeface="Arial" panose="020B0604020202020204" pitchFamily="34" charset="0"/>
              </a:rPr>
              <a:t>or Mn</a:t>
            </a:r>
            <a:r>
              <a:rPr lang="en-US" sz="2400" baseline="30000" dirty="0">
                <a:latin typeface="Arial" panose="020B0604020202020204" pitchFamily="34" charset="0"/>
                <a:cs typeface="Arial" panose="020B0604020202020204" pitchFamily="34" charset="0"/>
              </a:rPr>
              <a:t>2+</a:t>
            </a:r>
          </a:p>
        </p:txBody>
      </p:sp>
      <p:pic>
        <p:nvPicPr>
          <p:cNvPr id="4" name="Picture 3" descr="Phosphoenolpyruvate is a three-carbon vertical chain with the top C double bonded to O to the upper left and bonded to O minus to the upper right; the middle C bonded to O further bonded to P in a colored box double bonded to O above and bonded to O minus to the right and below, all in the box; a double bond between the middle and bottom C atoms; and the bottom C bonded to 2 H. A D P is shown as O bonded to a rectangle labeled adenosine to the right and to a circle labeled P above further bonded to another circle labeled P. A downward arrow has M g 2 plus, K plus on the left and pyruvate kinase on the right. This yields pyruvate and A D P. Pyruvate is a three-carbon chain with the top C double bonded to O to the upper left and bonded to O minus to the upper right, the middle C double bonded to O to the right, and the bottom C bonded to 3 H. A T P is similar to A D P, except that the top circle labeled P is bonded to P in a colored box further double bonded to O to the right and bonded to O minus above and to the left, all within the box.">
            <a:extLst>
              <a:ext uri="{FF2B5EF4-FFF2-40B4-BE49-F238E27FC236}">
                <a16:creationId xmlns:a16="http://schemas.microsoft.com/office/drawing/2014/main" id="{41C31623-7605-CC4B-92CE-818F09DFC3FB}"/>
              </a:ext>
            </a:extLst>
          </p:cNvPr>
          <p:cNvPicPr>
            <a:picLocks noChangeAspect="1"/>
          </p:cNvPicPr>
          <p:nvPr/>
        </p:nvPicPr>
        <p:blipFill>
          <a:blip r:embed="rId3"/>
          <a:stretch>
            <a:fillRect/>
          </a:stretch>
        </p:blipFill>
        <p:spPr>
          <a:xfrm>
            <a:off x="4419600" y="1752600"/>
            <a:ext cx="3651593" cy="4762500"/>
          </a:xfrm>
          <a:prstGeom prst="rect">
            <a:avLst/>
          </a:prstGeom>
        </p:spPr>
      </p:pic>
    </p:spTree>
    <p:extLst>
      <p:ext uri="{BB962C8B-B14F-4D97-AF65-F5344CB8AC3E}">
        <p14:creationId xmlns:p14="http://schemas.microsoft.com/office/powerpoint/2010/main" val="16197727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81AE4-B56C-41F6-9956-A16F4E792DA2}"/>
              </a:ext>
            </a:extLst>
          </p:cNvPr>
          <p:cNvSpPr>
            <a:spLocks noGrp="1"/>
          </p:cNvSpPr>
          <p:nvPr>
            <p:ph type="title"/>
          </p:nvPr>
        </p:nvSpPr>
        <p:spPr/>
        <p:txBody>
          <a:bodyPr/>
          <a:lstStyle/>
          <a:p>
            <a:r>
              <a:rPr lang="en-US" altLang="en-US" sz="3400" dirty="0">
                <a:solidFill>
                  <a:schemeClr val="tx1"/>
                </a:solidFill>
                <a:latin typeface="Arial" panose="020B0604020202020204" pitchFamily="34" charset="0"/>
                <a:cs typeface="Arial" panose="020B0604020202020204" pitchFamily="34" charset="0"/>
              </a:rPr>
              <a:t>Pyruvate in its Enol Form Spontaneously Tautomerizes to its Keto Form</a:t>
            </a:r>
            <a:endParaRPr lang="en-AU" sz="3400" dirty="0"/>
          </a:p>
        </p:txBody>
      </p:sp>
      <p:sp>
        <p:nvSpPr>
          <p:cNvPr id="5" name="Google Shape;390;g847cf01710_0_68">
            <a:extLst>
              <a:ext uri="{FF2B5EF4-FFF2-40B4-BE49-F238E27FC236}">
                <a16:creationId xmlns:a16="http://schemas.microsoft.com/office/drawing/2014/main" id="{30D85EC8-6A88-8B4C-8561-D5B2F568CE8E}"/>
              </a:ext>
            </a:extLst>
          </p:cNvPr>
          <p:cNvSpPr txBox="1">
            <a:spLocks noChangeArrowheads="1"/>
          </p:cNvSpPr>
          <p:nvPr/>
        </p:nvSpPr>
        <p:spPr bwMode="auto">
          <a:xfrm>
            <a:off x="470408" y="1981201"/>
            <a:ext cx="83058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pyruvate kinase</a:t>
            </a:r>
            <a:r>
              <a:rPr lang="en-US" sz="2400" dirty="0">
                <a:latin typeface="Arial" panose="020B0604020202020204" pitchFamily="34" charset="0"/>
                <a:cs typeface="Arial" panose="020B0604020202020204" pitchFamily="34" charset="0"/>
              </a:rPr>
              <a:t> catalyzes the transfer of the phosphoryl group from phosphoenolpyruvate to ADP, yielding </a:t>
            </a:r>
            <a:r>
              <a:rPr lang="en-US" sz="2400" b="1" dirty="0">
                <a:latin typeface="Arial" panose="020B0604020202020204" pitchFamily="34" charset="0"/>
                <a:cs typeface="Arial" panose="020B0604020202020204" pitchFamily="34" charset="0"/>
              </a:rPr>
              <a:t>pyruvate</a:t>
            </a:r>
          </a:p>
          <a:p>
            <a:pPr lvl="1"/>
            <a:r>
              <a:rPr lang="en-US" sz="2400" dirty="0">
                <a:latin typeface="Arial" panose="020B0604020202020204" pitchFamily="34" charset="0"/>
                <a:cs typeface="Arial" panose="020B0604020202020204" pitchFamily="34" charset="0"/>
              </a:rPr>
              <a:t>requires K</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and either Mg</a:t>
            </a:r>
            <a:r>
              <a:rPr lang="en-US" sz="2400" baseline="30000" dirty="0">
                <a:latin typeface="Arial" panose="020B0604020202020204" pitchFamily="34" charset="0"/>
                <a:cs typeface="Arial" panose="020B0604020202020204" pitchFamily="34" charset="0"/>
              </a:rPr>
              <a:t>2+ </a:t>
            </a:r>
            <a:r>
              <a:rPr lang="en-US" sz="2400" dirty="0">
                <a:latin typeface="Arial" panose="020B0604020202020204" pitchFamily="34" charset="0"/>
                <a:cs typeface="Arial" panose="020B0604020202020204" pitchFamily="34" charset="0"/>
              </a:rPr>
              <a:t>or Mn</a:t>
            </a:r>
            <a:r>
              <a:rPr lang="en-US" sz="2400" baseline="30000" dirty="0">
                <a:latin typeface="Arial" panose="020B0604020202020204" pitchFamily="34" charset="0"/>
                <a:cs typeface="Arial" panose="020B0604020202020204" pitchFamily="34" charset="0"/>
              </a:rPr>
              <a:t>2+</a:t>
            </a:r>
            <a:endParaRPr lang="en-US" sz="2400" dirty="0">
              <a:latin typeface="Arial" panose="020B0604020202020204" pitchFamily="34" charset="0"/>
              <a:cs typeface="Arial" panose="020B0604020202020204" pitchFamily="34" charset="0"/>
            </a:endParaRPr>
          </a:p>
        </p:txBody>
      </p:sp>
      <p:pic>
        <p:nvPicPr>
          <p:cNvPr id="3" name="Picture 2" descr="Pyruvate (enol form) is a three-carbon chain with the bottom two carbons and their substituents shown in a colored box. C 1 at the top is double bonded to O to the upper left and bonded to O minus to the right. C 2 is bonded to O H and double bonded to C 3 below, which is bonded to 2 H. Right- and left-pointing arrows are labeled tautomerization, and the left-pointing arrow is slightly shorter than the right-pointing arrow. This yields pyruvate (keto form), which is also a three-carbon chain with the bottom two carbons and their substituents shown in a colored box. It has C 1 double bonded to O to the left and bonded to O minus to the right, C 2 double bonded to O on the right, and C 3 bonded to 3 H.">
            <a:extLst>
              <a:ext uri="{FF2B5EF4-FFF2-40B4-BE49-F238E27FC236}">
                <a16:creationId xmlns:a16="http://schemas.microsoft.com/office/drawing/2014/main" id="{E43DFBCA-9920-0B43-ACE7-C7AE32320FEE}"/>
              </a:ext>
            </a:extLst>
          </p:cNvPr>
          <p:cNvPicPr>
            <a:picLocks noChangeAspect="1"/>
          </p:cNvPicPr>
          <p:nvPr/>
        </p:nvPicPr>
        <p:blipFill>
          <a:blip r:embed="rId3"/>
          <a:stretch>
            <a:fillRect/>
          </a:stretch>
        </p:blipFill>
        <p:spPr>
          <a:xfrm>
            <a:off x="2184400" y="3886200"/>
            <a:ext cx="4775200" cy="2463800"/>
          </a:xfrm>
          <a:prstGeom prst="rect">
            <a:avLst/>
          </a:prstGeom>
        </p:spPr>
      </p:pic>
    </p:spTree>
    <p:extLst>
      <p:ext uri="{BB962C8B-B14F-4D97-AF65-F5344CB8AC3E}">
        <p14:creationId xmlns:p14="http://schemas.microsoft.com/office/powerpoint/2010/main" val="38845608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0;p2" descr="Icon P 1&#10;">
            <a:extLst>
              <a:ext uri="{FF2B5EF4-FFF2-40B4-BE49-F238E27FC236}">
                <a16:creationId xmlns:a16="http://schemas.microsoft.com/office/drawing/2014/main" id="{59DB9949-7412-4C13-9CDE-67D49F212E9A}"/>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8775" y="304800"/>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4E79C51-D061-4B3F-8DFB-EA0CE5CCA2C9}"/>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(7 of 7)</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Metabolites like glucose are often activated with a high-energy group before their catabolism. </a:t>
            </a:r>
            <a:r>
              <a:rPr lang="en-US" sz="2400" dirty="0">
                <a:latin typeface="Arial" panose="020B0604020202020204" pitchFamily="34" charset="0"/>
                <a:cs typeface="Arial" panose="020B0604020202020204" pitchFamily="34" charset="0"/>
              </a:rPr>
              <a:t>Glycolysis is a nearly universal 10-step metabolic pathway for producing ATP by the oxidation of glucose. In this process, two molecules of ATP are invested to activate glucose, but the products of the pathway include four ATP, as well as NADH (a form of reducing power) and the triose pyruvate, which can be metabolized further in other pathways. </a:t>
            </a:r>
          </a:p>
          <a:p>
            <a:pPr>
              <a:buNone/>
            </a:pPr>
            <a:endParaRPr lang="en-US" sz="24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extLst>
      <p:ext uri="{BB962C8B-B14F-4D97-AF65-F5344CB8AC3E}">
        <p14:creationId xmlns:p14="http://schemas.microsoft.com/office/powerpoint/2010/main" val="9511343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B0FE4-BEC0-4FFB-A62F-1710D910D3EC}"/>
              </a:ext>
            </a:extLst>
          </p:cNvPr>
          <p:cNvSpPr>
            <a:spLocks noGrp="1"/>
          </p:cNvSpPr>
          <p:nvPr>
            <p:ph type="title"/>
          </p:nvPr>
        </p:nvSpPr>
        <p:spPr>
          <a:xfrm>
            <a:off x="0" y="152400"/>
            <a:ext cx="9144000" cy="1447800"/>
          </a:xfrm>
        </p:spPr>
        <p:txBody>
          <a:bodyPr/>
          <a:lstStyle/>
          <a:p>
            <a:r>
              <a:rPr lang="en-US" altLang="en-US" sz="3400" dirty="0">
                <a:solidFill>
                  <a:srgbClr val="4E4CB4"/>
                </a:solidFill>
                <a:latin typeface="Arial" panose="020B0604020202020204" pitchFamily="34" charset="0"/>
                <a:cs typeface="Arial" panose="020B0604020202020204" pitchFamily="34" charset="0"/>
              </a:rPr>
              <a:t>The Overall Balance Sheet Shows a Net Gain of Two ATP and Two NADH Per Glucose</a:t>
            </a:r>
            <a:endParaRPr lang="en-AU" sz="3400" dirty="0">
              <a:solidFill>
                <a:srgbClr val="4E4CB4"/>
              </a:solidFill>
            </a:endParaRPr>
          </a:p>
        </p:txBody>
      </p:sp>
      <mc:AlternateContent xmlns:mc="http://schemas.openxmlformats.org/markup-compatibility/2006" xmlns:a14="http://schemas.microsoft.com/office/drawing/2010/main">
        <mc:Choice Requires="a14">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40483" y="2206117"/>
                <a:ext cx="8463034"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subtracting the two ATP spent in the preparatory phase, the net equation for the overall process is: </a:t>
                </a:r>
              </a:p>
              <a:p>
                <a:pPr marL="50800" indent="0">
                  <a:buNone/>
                </a:pPr>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glucose + 2NAD</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+ 2ADP + 2P</a:t>
                </a:r>
                <a:r>
                  <a:rPr lang="en-US" sz="2400" baseline="-25000" dirty="0">
                    <a:latin typeface="Arial" panose="020B0604020202020204" pitchFamily="34" charset="0"/>
                    <a:cs typeface="Arial" panose="020B0604020202020204" pitchFamily="34" charset="0"/>
                  </a:rPr>
                  <a:t>i</a:t>
                </a:r>
                <a:r>
                  <a:rPr lang="en-US" sz="2400" dirty="0">
                    <a:latin typeface="Arial" panose="020B0604020202020204" pitchFamily="34" charset="0"/>
                    <a:cs typeface="Arial" panose="020B0604020202020204" pitchFamily="34" charset="0"/>
                  </a:rPr>
                  <a:t> </a:t>
                </a:r>
                <a14:m>
                  <m:oMath xmlns:m="http://schemas.openxmlformats.org/officeDocument/2006/math">
                    <m:r>
                      <a:rPr lang="en-US" sz="2400" i="1">
                        <a:latin typeface="Cambria Math" panose="02040503050406030204" pitchFamily="18" charset="0"/>
                        <a:ea typeface="Cambria Math" panose="02040503050406030204" pitchFamily="18" charset="0"/>
                        <a:cs typeface="Arial" panose="020B0604020202020204" pitchFamily="34" charset="0"/>
                      </a:rPr>
                      <m:t>⟶ </m:t>
                    </m:r>
                  </m:oMath>
                </a14:m>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2 pyruvate + 2NADH + 2H</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+ 2ATP + 2H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a:t>
                </a: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mc:Choice>
        <mc:Fallback xmlns="">
          <p:sp>
            <p:nvSpPr>
              <p:cNvPr id="60418" name="Google Shape;390;g847cf01710_0_68">
                <a:extLst>
                  <a:ext uri="{FF2B5EF4-FFF2-40B4-BE49-F238E27FC236}">
                    <a16:creationId xmlns:a16="http://schemas.microsoft.com/office/drawing/2014/main" id="{94BE1A7E-3796-4D43-95EC-6CEDB5CE7E8D}"/>
                  </a:ext>
                </a:extLst>
              </p:cNvPr>
              <p:cNvSpPr txBox="1">
                <a:spLocks noRot="1" noChangeAspect="1" noMove="1" noResize="1" noEditPoints="1" noAdjustHandles="1" noChangeArrowheads="1" noChangeShapeType="1" noTextEdit="1"/>
              </p:cNvSpPr>
              <p:nvPr/>
            </p:nvSpPr>
            <p:spPr bwMode="auto">
              <a:xfrm>
                <a:off x="340483" y="2206117"/>
                <a:ext cx="8463034" cy="4130675"/>
              </a:xfrm>
              <a:prstGeom prst="rect">
                <a:avLst/>
              </a:prstGeom>
              <a:blipFill>
                <a:blip r:embed="rId3"/>
                <a:stretch>
                  <a:fillRect l="-432" t="-103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spTree>
    <p:extLst>
      <p:ext uri="{BB962C8B-B14F-4D97-AF65-F5344CB8AC3E}">
        <p14:creationId xmlns:p14="http://schemas.microsoft.com/office/powerpoint/2010/main" val="30597766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CC5AB-EE92-4406-B359-24E5CC92DE75}"/>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14.2</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Feeder Pathways for Glycolysis</a:t>
            </a:r>
            <a:endParaRPr lang="en-AU" dirty="0"/>
          </a:p>
        </p:txBody>
      </p:sp>
    </p:spTree>
    <p:extLst>
      <p:ext uri="{BB962C8B-B14F-4D97-AF65-F5344CB8AC3E}">
        <p14:creationId xmlns:p14="http://schemas.microsoft.com/office/powerpoint/2010/main" val="6141864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Google Shape;184;g7fe2cbe272_0_35" descr="Icon P 3&#10;">
            <a:extLst>
              <a:ext uri="{FF2B5EF4-FFF2-40B4-BE49-F238E27FC236}">
                <a16:creationId xmlns:a16="http://schemas.microsoft.com/office/drawing/2014/main" id="{118B4E8E-3091-0742-A5DF-30BEC1101363}"/>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2580" y="304800"/>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263A293-7642-4FF9-92F4-4B62FBE33212}"/>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(1 of 7)</a:t>
            </a:r>
            <a:endParaRPr lang="en-AU" sz="2000" b="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Pyruvate formed under anaerobic conditions is reduced to lactate with electrons from NADH, recycling NADH to NAD</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and allowing continued glycolysis in the processes of lactate or alcohol fermentation. </a:t>
            </a:r>
            <a:r>
              <a:rPr lang="en-US" sz="2400" dirty="0">
                <a:latin typeface="Arial" panose="020B0604020202020204" pitchFamily="34" charset="0"/>
                <a:cs typeface="Arial" panose="020B0604020202020204" pitchFamily="34" charset="0"/>
              </a:rPr>
              <a:t>Manipulation of the fermentable material and the microorganisms present allows the synthesis of a variety of industrial products and foods. </a:t>
            </a:r>
            <a:endParaRPr lang="en-US" sz="2400" dirty="0">
              <a:effectLst/>
              <a:latin typeface="Arial" panose="020B0604020202020204" pitchFamily="34" charset="0"/>
              <a:cs typeface="Arial" panose="020B0604020202020204" pitchFamily="34"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966D8-5D70-4C9F-9509-FD8D286FDA57}"/>
              </a:ext>
            </a:extLst>
          </p:cNvPr>
          <p:cNvSpPr>
            <a:spLocks noGrp="1"/>
          </p:cNvSpPr>
          <p:nvPr>
            <p:ph type="title"/>
          </p:nvPr>
        </p:nvSpPr>
        <p:spPr>
          <a:xfrm>
            <a:off x="0" y="152400"/>
            <a:ext cx="9144000" cy="1524000"/>
          </a:xfrm>
        </p:spPr>
        <p:txBody>
          <a:bodyPr/>
          <a:lstStyle/>
          <a:p>
            <a:r>
              <a:rPr lang="en-US" altLang="en-US" sz="3400" dirty="0">
                <a:solidFill>
                  <a:schemeClr val="tx1"/>
                </a:solidFill>
                <a:latin typeface="Arial" panose="020B0604020202020204" pitchFamily="34" charset="0"/>
                <a:cs typeface="Arial" panose="020B0604020202020204" pitchFamily="34" charset="0"/>
              </a:rPr>
              <a:t>Entry of Dietary Glycogen, Starch, Disaccharides, and Hexoses into the Preparatory Stage of Glycolysis</a:t>
            </a:r>
            <a:endParaRPr lang="en-AU" sz="3400" dirty="0"/>
          </a:p>
        </p:txBody>
      </p:sp>
      <p:pic>
        <p:nvPicPr>
          <p:cNvPr id="4" name="Picture 3" descr="A yellow box labeled endogenous glycogen, starch is at the upper left. An arrow pointing down is labeled 1 and phosphorylase. P subscript i is added during this step. This yields glucose 1-phosphate. An arrow pointing down is labeled 2 and phosphoglucomutase. This yields a red box labeled glucose 6-phosphate. An arrow pointing down is labeled 3. This yields a red box labeled fructose 6-phosphate. An arrow points down to a red box labeled fructose 1,6-bisphosphate, from which an arrow labeled fructose 1,6-bisphosphate aldolase points down to a red box labeled glyceraldehyde 3-phosphate and splits to point to a red box labeled D H A P, from which an arrow labeled triose phosphate isomerase points back to glyceraldehyde 3-phosphate. At the upper right, a yellow box labeled dietary glycogen, starch has an arrow pointing down labeled 4 and Greek letter alpha-amylase that shows H 2 O being added. A series of two additional arrows points down to a red box labeled glucose. To the right, an arrow labeled trehalase points down from trehalose to glucose. To the left, lactose has an arrow labeled 5 and lactose that splits so that half points to glucose and half points to galactose, from which a series of five arrows point to the left beneath 6 and an illustration of a liver to glucose 1-phosphate to begin the pathway previously described. An orange oval labeled U T P joins the fourth arrow in the series from galactose to glucose 1-phosphate. The red box labeled glucose has a left-pointing arrow labeled hexokinase that shows the addition of an orange oval labeled A T P that yields glucose 6-phosphate. Sucrose to the lower right of glucose has an arrow to the left labeled sucrase that splits to point up to glucose and down to fructose. An arrow labeled 7 and hexokinase points left from fructose and shows the addition of an orange oval of A T P next to a piece of muscle and a kidney before reaching fructose 6-phosphate to continue along the pathway already described. Another arrow points down from fructose and is labeled 8 and fructokinase. An orange oval of A T P is added, and a liver is pictured nearby. This yields a red box labeled fructose 1-phosphate, from which an arrow labeled fructose 1-phosphate aldolase points down and splits into a left-pointing arrow to D H A and a right-pointing arrow to glyceraldehyde. An arrow labeled triose kinase points from this to glyceraldehyde phosphate with the addition of an orange oval labeled A T P. Mannose in the lower middle of the figure has an upward arrow labeled 9 and hexokinase that shows the addition of an orange oval of A T P to yield mannose 6-phosphate, from which an arrow labeled phosphomannose isomerase points to fructose 6-phosphate.">
            <a:extLst>
              <a:ext uri="{FF2B5EF4-FFF2-40B4-BE49-F238E27FC236}">
                <a16:creationId xmlns:a16="http://schemas.microsoft.com/office/drawing/2014/main" id="{EBBA2A75-66D5-9446-BB49-E5F664E29E46}"/>
              </a:ext>
            </a:extLst>
          </p:cNvPr>
          <p:cNvPicPr>
            <a:picLocks noChangeAspect="1"/>
          </p:cNvPicPr>
          <p:nvPr/>
        </p:nvPicPr>
        <p:blipFill>
          <a:blip r:embed="rId3"/>
          <a:stretch>
            <a:fillRect/>
          </a:stretch>
        </p:blipFill>
        <p:spPr>
          <a:xfrm>
            <a:off x="2198674" y="1981200"/>
            <a:ext cx="4746651" cy="4546600"/>
          </a:xfrm>
          <a:prstGeom prst="rect">
            <a:avLst/>
          </a:prstGeom>
        </p:spPr>
      </p:pic>
    </p:spTree>
    <p:extLst>
      <p:ext uri="{BB962C8B-B14F-4D97-AF65-F5344CB8AC3E}">
        <p14:creationId xmlns:p14="http://schemas.microsoft.com/office/powerpoint/2010/main" val="17911550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7;g7fe2cbe272_0_8" descr="Icon P 2&#10;">
            <a:extLst>
              <a:ext uri="{FF2B5EF4-FFF2-40B4-BE49-F238E27FC236}">
                <a16:creationId xmlns:a16="http://schemas.microsoft.com/office/drawing/2014/main" id="{A6C7FF3D-E199-463A-98D2-D4BD8ECF1657}"/>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94799"/>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5A81015-151A-42E3-97E9-DEA68902A158}"/>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(2 of 3)</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Glucose and other hexoses and hexose phosphates obtained from stored polysaccharides or dietary carbohydrates feed into the glycolytic pathway. </a:t>
            </a:r>
            <a:r>
              <a:rPr lang="en-US" sz="2400" dirty="0">
                <a:latin typeface="Arial" panose="020B0604020202020204" pitchFamily="34" charset="0"/>
                <a:cs typeface="Arial" panose="020B0604020202020204" pitchFamily="34" charset="0"/>
              </a:rPr>
              <a:t>By using a common pathway for a number of starting materials, the cell economizes on the number of enzymes that must be synthesized and simplifies the regulation of the common pathway. </a:t>
            </a:r>
          </a:p>
          <a:p>
            <a:endParaRPr lang="en-US" sz="2400" dirty="0"/>
          </a:p>
        </p:txBody>
      </p:sp>
    </p:spTree>
    <p:extLst>
      <p:ext uri="{BB962C8B-B14F-4D97-AF65-F5344CB8AC3E}">
        <p14:creationId xmlns:p14="http://schemas.microsoft.com/office/powerpoint/2010/main" val="18847138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06622-2EFB-46EE-AC55-DFC9CDF8FCB6}"/>
              </a:ext>
            </a:extLst>
          </p:cNvPr>
          <p:cNvSpPr>
            <a:spLocks noGrp="1"/>
          </p:cNvSpPr>
          <p:nvPr>
            <p:ph type="title"/>
          </p:nvPr>
        </p:nvSpPr>
        <p:spPr/>
        <p:txBody>
          <a:bodyPr/>
          <a:lstStyle/>
          <a:p>
            <a:r>
              <a:rPr lang="en-US" altLang="en-US" sz="3800" dirty="0">
                <a:solidFill>
                  <a:srgbClr val="4E4CB4"/>
                </a:solidFill>
                <a:latin typeface="Arial" panose="020B0604020202020204" pitchFamily="34" charset="0"/>
                <a:cs typeface="Arial" panose="020B0604020202020204" pitchFamily="34" charset="0"/>
              </a:rPr>
              <a:t>Endogenous Glycogen and Starch Are Degraded by Phosphorolysis</a:t>
            </a:r>
            <a:endParaRPr lang="en-AU" sz="3800"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40483" y="2206117"/>
            <a:ext cx="846303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glycogen phosphorylase </a:t>
            </a:r>
            <a:r>
              <a:rPr lang="en-US" sz="2400" dirty="0">
                <a:latin typeface="Arial" panose="020B0604020202020204" pitchFamily="34" charset="0"/>
                <a:cs typeface="Arial" panose="020B0604020202020204" pitchFamily="34" charset="0"/>
              </a:rPr>
              <a:t>= mobilizes glycogen stored in animal tissues and microorganisms by a phosphorolytic reaction to yield glucose 1-phosphate</a:t>
            </a:r>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starch phosphorylase </a:t>
            </a:r>
            <a:r>
              <a:rPr lang="en-US" sz="2400" dirty="0">
                <a:latin typeface="Arial" panose="020B0604020202020204" pitchFamily="34" charset="0"/>
                <a:cs typeface="Arial" panose="020B0604020202020204" pitchFamily="34" charset="0"/>
              </a:rPr>
              <a:t>= mobilizes starch by a phosphorolytic reaction</a:t>
            </a:r>
          </a:p>
          <a:p>
            <a:pPr marL="50800" indent="0">
              <a:buNone/>
            </a:pPr>
            <a:r>
              <a:rPr lang="en-US" sz="2400" dirty="0">
                <a:latin typeface="Arial" panose="020B0604020202020204" pitchFamily="34" charset="0"/>
                <a:cs typeface="Arial" panose="020B0604020202020204" pitchFamily="34" charset="0"/>
              </a:rPr>
              <a:t> </a:t>
            </a: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209021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80823-FA90-48D7-BBF4-5FC1014BAF4E}"/>
              </a:ext>
            </a:extLst>
          </p:cNvPr>
          <p:cNvSpPr>
            <a:spLocks noGrp="1"/>
          </p:cNvSpPr>
          <p:nvPr>
            <p:ph type="title"/>
          </p:nvPr>
        </p:nvSpPr>
        <p:spPr/>
        <p:txBody>
          <a:bodyPr/>
          <a:lstStyle/>
          <a:p>
            <a:r>
              <a:rPr lang="en-US" altLang="en-US" dirty="0" err="1">
                <a:solidFill>
                  <a:schemeClr val="tx1"/>
                </a:solidFill>
                <a:latin typeface="Arial" panose="020B0604020202020204" pitchFamily="34" charset="0"/>
                <a:cs typeface="Arial" panose="020B0604020202020204" pitchFamily="34" charset="0"/>
              </a:rPr>
              <a:t>Phosphoglycomutase</a:t>
            </a:r>
            <a:endParaRPr lang="en-AU" dirty="0"/>
          </a:p>
        </p:txBody>
      </p:sp>
      <mc:AlternateContent xmlns:mc="http://schemas.openxmlformats.org/markup-compatibility/2006" xmlns:a14="http://schemas.microsoft.com/office/drawing/2010/main">
        <mc:Choice Requires="a14">
          <p:sp>
            <p:nvSpPr>
              <p:cNvPr id="5" name="Google Shape;390;g847cf01710_0_68">
                <a:extLst>
                  <a:ext uri="{FF2B5EF4-FFF2-40B4-BE49-F238E27FC236}">
                    <a16:creationId xmlns:a16="http://schemas.microsoft.com/office/drawing/2014/main" id="{30D85EC8-6A88-8B4C-8561-D5B2F568CE8E}"/>
                  </a:ext>
                </a:extLst>
              </p:cNvPr>
              <p:cNvSpPr txBox="1">
                <a:spLocks noChangeArrowheads="1"/>
              </p:cNvSpPr>
              <p:nvPr/>
            </p:nvSpPr>
            <p:spPr bwMode="auto">
              <a:xfrm>
                <a:off x="378583" y="1676400"/>
                <a:ext cx="8386834"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phosphoglycomutase</a:t>
                </a:r>
                <a:r>
                  <a:rPr lang="en-US" sz="2400" dirty="0">
                    <a:latin typeface="Arial" panose="020B0604020202020204" pitchFamily="34" charset="0"/>
                    <a:cs typeface="Arial" panose="020B0604020202020204" pitchFamily="34" charset="0"/>
                  </a:rPr>
                  <a:t> = catalyzes the reversible reaction glucose 1-phosphate </a:t>
                </a:r>
                <a14:m>
                  <m:oMath xmlns:m="http://schemas.openxmlformats.org/officeDocument/2006/math">
                    <m:r>
                      <a:rPr lang="en-US" sz="2400" i="1">
                        <a:latin typeface="Cambria Math" panose="02040503050406030204" pitchFamily="18" charset="0"/>
                        <a:ea typeface="Cambria Math" panose="02040503050406030204" pitchFamily="18" charset="0"/>
                        <a:cs typeface="Arial" panose="020B0604020202020204" pitchFamily="34" charset="0"/>
                      </a:rPr>
                      <m:t>⇄</m:t>
                    </m:r>
                    <m:r>
                      <a:rPr lang="en-US" sz="2400" b="0" i="1" smtClean="0">
                        <a:latin typeface="Cambria Math" panose="02040503050406030204" pitchFamily="18" charset="0"/>
                        <a:ea typeface="Cambria Math" panose="02040503050406030204" pitchFamily="18" charset="0"/>
                        <a:cs typeface="Arial" panose="020B0604020202020204" pitchFamily="34" charset="0"/>
                      </a:rPr>
                      <m:t> </m:t>
                    </m:r>
                  </m:oMath>
                </a14:m>
                <a:r>
                  <a:rPr lang="en-US" sz="2400" dirty="0">
                    <a:latin typeface="Arial" panose="020B0604020202020204" pitchFamily="34" charset="0"/>
                    <a:cs typeface="Arial" panose="020B0604020202020204" pitchFamily="34" charset="0"/>
                  </a:rPr>
                  <a:t>glucose 6-phosphate </a:t>
                </a:r>
              </a:p>
              <a:p>
                <a:pPr lvl="1"/>
                <a:r>
                  <a:rPr lang="en-US" sz="2400" dirty="0">
                    <a:latin typeface="Arial" panose="020B0604020202020204" pitchFamily="34" charset="0"/>
                    <a:cs typeface="Arial" panose="020B0604020202020204" pitchFamily="34" charset="0"/>
                  </a:rPr>
                  <a:t>glucose 6-phosphate can continue through glycolysis or enter another pathway</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mutase</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enzyme that catalyzes the transfer of a functional group from one position to another in the same molecule </a:t>
                </a:r>
              </a:p>
              <a:p>
                <a:pPr lvl="1"/>
                <a:r>
                  <a:rPr lang="en-US" sz="2400" dirty="0">
                    <a:latin typeface="Arial" panose="020B0604020202020204" pitchFamily="34" charset="0"/>
                    <a:cs typeface="Arial" panose="020B0604020202020204" pitchFamily="34" charset="0"/>
                  </a:rPr>
                  <a:t>subclass of </a:t>
                </a:r>
                <a:r>
                  <a:rPr lang="en-US" sz="2400" b="1" dirty="0">
                    <a:latin typeface="Arial" panose="020B0604020202020204" pitchFamily="34" charset="0"/>
                    <a:cs typeface="Arial" panose="020B0604020202020204" pitchFamily="34" charset="0"/>
                  </a:rPr>
                  <a:t>isomerases</a:t>
                </a:r>
                <a:r>
                  <a:rPr lang="en-US" sz="2400" dirty="0">
                    <a:latin typeface="Arial" panose="020B0604020202020204" pitchFamily="34" charset="0"/>
                    <a:cs typeface="Arial" panose="020B0604020202020204" pitchFamily="34" charset="0"/>
                  </a:rPr>
                  <a:t> (enzymes that interconvert stereoisomers or structural or positional isomers)</a:t>
                </a:r>
              </a:p>
              <a:p>
                <a:endParaRPr lang="en-US" sz="2400"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pPr lvl="2"/>
                <a:endParaRPr lang="en-US" sz="1600" dirty="0"/>
              </a:p>
              <a:p>
                <a:pPr lvl="2"/>
                <a:endParaRPr lang="en-US" sz="1600" dirty="0"/>
              </a:p>
              <a:p>
                <a:pPr lvl="2"/>
                <a:endParaRPr lang="en-US" sz="1600" dirty="0">
                  <a:latin typeface="Arial" panose="020B0604020202020204" pitchFamily="34" charset="0"/>
                  <a:cs typeface="Arial" panose="020B0604020202020204" pitchFamily="34" charset="0"/>
                </a:endParaRPr>
              </a:p>
            </p:txBody>
          </p:sp>
        </mc:Choice>
        <mc:Fallback xmlns="">
          <p:sp>
            <p:nvSpPr>
              <p:cNvPr id="5" name="Google Shape;390;g847cf01710_0_68">
                <a:extLst>
                  <a:ext uri="{FF2B5EF4-FFF2-40B4-BE49-F238E27FC236}">
                    <a16:creationId xmlns:a16="http://schemas.microsoft.com/office/drawing/2014/main" id="{30D85EC8-6A88-8B4C-8561-D5B2F568CE8E}"/>
                  </a:ext>
                </a:extLst>
              </p:cNvPr>
              <p:cNvSpPr txBox="1">
                <a:spLocks noRot="1" noChangeAspect="1" noMove="1" noResize="1" noEditPoints="1" noAdjustHandles="1" noChangeArrowheads="1" noChangeShapeType="1" noTextEdit="1"/>
              </p:cNvSpPr>
              <p:nvPr/>
            </p:nvSpPr>
            <p:spPr bwMode="auto">
              <a:xfrm>
                <a:off x="378583" y="1676400"/>
                <a:ext cx="8386834" cy="4130675"/>
              </a:xfrm>
              <a:prstGeom prst="rect">
                <a:avLst/>
              </a:prstGeom>
              <a:blipFill>
                <a:blip r:embed="rId3"/>
                <a:stretch>
                  <a:fillRect l="-363" t="-1032" r="-1744" b="-132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spTree>
    <p:extLst>
      <p:ext uri="{BB962C8B-B14F-4D97-AF65-F5344CB8AC3E}">
        <p14:creationId xmlns:p14="http://schemas.microsoft.com/office/powerpoint/2010/main" val="32870369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EEFAB-7B30-4168-8497-AF219FC563AE}"/>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Dietary Polysaccharides and Disaccharides</a:t>
            </a:r>
            <a:endParaRPr lang="en-AU" dirty="0">
              <a:solidFill>
                <a:srgbClr val="4E4CB4"/>
              </a:solidFill>
            </a:endParaRPr>
          </a:p>
        </p:txBody>
      </p:sp>
      <mc:AlternateContent xmlns:mc="http://schemas.openxmlformats.org/markup-compatibility/2006" xmlns:a14="http://schemas.microsoft.com/office/drawing/2010/main">
        <mc:Choice Requires="a14">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40483" y="1752600"/>
                <a:ext cx="8463034"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l-GR" sz="2400" b="1" i="1" dirty="0">
                    <a:latin typeface="Arial" panose="020B0604020202020204" pitchFamily="34" charset="0"/>
                    <a:cs typeface="Arial" panose="020B0604020202020204" pitchFamily="34" charset="0"/>
                  </a:rPr>
                  <a:t>α</a:t>
                </a:r>
                <a:r>
                  <a:rPr lang="el-GR" sz="2400" b="1"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amylase </a:t>
                </a:r>
                <a:r>
                  <a:rPr lang="en-US" sz="2400" dirty="0">
                    <a:latin typeface="Arial" panose="020B0604020202020204" pitchFamily="34" charset="0"/>
                    <a:cs typeface="Arial" panose="020B0604020202020204" pitchFamily="34" charset="0"/>
                  </a:rPr>
                  <a:t>= salivary and small intestine enzyme that hydrolyzes the internal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1</a:t>
                </a:r>
                <a14:m>
                  <m:oMath xmlns:m="http://schemas.openxmlformats.org/officeDocument/2006/math">
                    <m:r>
                      <a:rPr lang="el-GR" sz="2400" i="1" smtClean="0">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4) glycosidic linkages of starch and glycogen, producing di- and trisaccharides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pancreatic </a:t>
                </a:r>
                <a:r>
                  <a:rPr lang="el-GR" sz="2400" b="1" i="1" dirty="0">
                    <a:latin typeface="Arial" panose="020B0604020202020204" pitchFamily="34" charset="0"/>
                    <a:cs typeface="Arial" panose="020B0604020202020204" pitchFamily="34" charset="0"/>
                  </a:rPr>
                  <a:t>α</a:t>
                </a:r>
                <a:r>
                  <a:rPr lang="el-GR" sz="2400" b="1"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amylase </a:t>
                </a:r>
                <a:r>
                  <a:rPr lang="en-US" sz="2400" dirty="0">
                    <a:latin typeface="Arial" panose="020B0604020202020204" pitchFamily="34" charset="0"/>
                    <a:cs typeface="Arial" panose="020B0604020202020204" pitchFamily="34" charset="0"/>
                  </a:rPr>
                  <a:t>yields mainly maltose, maltotriose, and limit </a:t>
                </a:r>
                <a:r>
                  <a:rPr lang="en-US" sz="2400" b="1" dirty="0">
                    <a:latin typeface="Arial" panose="020B0604020202020204" pitchFamily="34" charset="0"/>
                    <a:cs typeface="Arial" panose="020B0604020202020204" pitchFamily="34" charset="0"/>
                  </a:rPr>
                  <a:t>dextrins </a:t>
                </a:r>
                <a:r>
                  <a:rPr lang="en-US" sz="2400" dirty="0">
                    <a:latin typeface="Arial" panose="020B0604020202020204" pitchFamily="34" charset="0"/>
                    <a:cs typeface="Arial" panose="020B0604020202020204" pitchFamily="34" charset="0"/>
                  </a:rPr>
                  <a:t>(fragments of amylopectin containing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1</a:t>
                </a:r>
                <a14:m>
                  <m:oMath xmlns:m="http://schemas.openxmlformats.org/officeDocument/2006/math">
                    <m:r>
                      <a:rPr lang="el-GR" sz="2400" i="1">
                        <a:latin typeface="Cambria Math" panose="02040503050406030204" pitchFamily="18" charset="0"/>
                        <a:ea typeface="Cambria Math" panose="02040503050406030204" pitchFamily="18" charset="0"/>
                      </a:rPr>
                      <m:t>⟶</m:t>
                    </m:r>
                    <m:r>
                      <a:rPr lang="en-US" sz="2400" b="0" i="0" smtClean="0">
                        <a:latin typeface="Cambria Math" panose="02040503050406030204" pitchFamily="18" charset="0"/>
                        <a:ea typeface="Cambria Math" panose="02040503050406030204" pitchFamily="18" charset="0"/>
                      </a:rPr>
                      <m:t>6</m:t>
                    </m:r>
                  </m:oMath>
                </a14:m>
                <a:r>
                  <a:rPr lang="en-US" sz="2400" dirty="0">
                    <a:latin typeface="Arial" panose="020B0604020202020204" pitchFamily="34" charset="0"/>
                    <a:cs typeface="Arial" panose="020B0604020202020204" pitchFamily="34" charset="0"/>
                  </a:rPr>
                  <a:t>) branch points, which are removed by limit </a:t>
                </a:r>
                <a:r>
                  <a:rPr lang="en-US" sz="2400" b="1" dirty="0">
                    <a:latin typeface="Arial" panose="020B0604020202020204" pitchFamily="34" charset="0"/>
                    <a:cs typeface="Arial" panose="020B0604020202020204" pitchFamily="34" charset="0"/>
                  </a:rPr>
                  <a:t>dextrinases) </a:t>
                </a: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mc:Choice>
        <mc:Fallback xmlns="">
          <p:sp>
            <p:nvSpPr>
              <p:cNvPr id="60418" name="Google Shape;390;g847cf01710_0_68">
                <a:extLst>
                  <a:ext uri="{FF2B5EF4-FFF2-40B4-BE49-F238E27FC236}">
                    <a16:creationId xmlns:a16="http://schemas.microsoft.com/office/drawing/2014/main" id="{94BE1A7E-3796-4D43-95EC-6CEDB5CE7E8D}"/>
                  </a:ext>
                </a:extLst>
              </p:cNvPr>
              <p:cNvSpPr txBox="1">
                <a:spLocks noRot="1" noChangeAspect="1" noMove="1" noResize="1" noEditPoints="1" noAdjustHandles="1" noChangeArrowheads="1" noChangeShapeType="1" noTextEdit="1"/>
              </p:cNvSpPr>
              <p:nvPr/>
            </p:nvSpPr>
            <p:spPr bwMode="auto">
              <a:xfrm>
                <a:off x="340483" y="1752600"/>
                <a:ext cx="8463034" cy="4130675"/>
              </a:xfrm>
              <a:prstGeom prst="rect">
                <a:avLst/>
              </a:prstGeom>
              <a:blipFill>
                <a:blip r:embed="rId3"/>
                <a:stretch>
                  <a:fillRect l="-432" t="-1182" r="-86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spTree>
    <p:extLst>
      <p:ext uri="{BB962C8B-B14F-4D97-AF65-F5344CB8AC3E}">
        <p14:creationId xmlns:p14="http://schemas.microsoft.com/office/powerpoint/2010/main" val="16728087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EEDE9-9088-4E76-A99A-B15DBF99D852}"/>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Hydrolysis of Disaccharides</a:t>
            </a:r>
            <a:endParaRPr lang="en-AU" dirty="0"/>
          </a:p>
        </p:txBody>
      </p:sp>
      <p:sp>
        <p:nvSpPr>
          <p:cNvPr id="5" name="Google Shape;390;g847cf01710_0_68">
            <a:extLst>
              <a:ext uri="{FF2B5EF4-FFF2-40B4-BE49-F238E27FC236}">
                <a16:creationId xmlns:a16="http://schemas.microsoft.com/office/drawing/2014/main" id="{30D85EC8-6A88-8B4C-8561-D5B2F568CE8E}"/>
              </a:ext>
            </a:extLst>
          </p:cNvPr>
          <p:cNvSpPr txBox="1">
            <a:spLocks noChangeArrowheads="1"/>
          </p:cNvSpPr>
          <p:nvPr/>
        </p:nvSpPr>
        <p:spPr bwMode="auto">
          <a:xfrm>
            <a:off x="378583" y="1676401"/>
            <a:ext cx="8386834"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membrane-bound hydrolases in the intestinal brush border hydrolyze disaccharides:</a:t>
            </a:r>
            <a:endParaRPr lang="en-US" sz="2400" b="1" dirty="0">
              <a:latin typeface="Arial" panose="020B0604020202020204" pitchFamily="34" charset="0"/>
              <a:cs typeface="Arial" panose="020B0604020202020204" pitchFamily="34" charset="0"/>
            </a:endParaRPr>
          </a:p>
        </p:txBody>
      </p:sp>
      <p:pic>
        <p:nvPicPr>
          <p:cNvPr id="3" name="Picture 2" descr="The five reactions are as follows. Dextrin plus italicized n end italics H 2 O has a right-pointing arrow above dextrinase, and the reaction yields italicized n end italics glucose. Maltose plus H 2 O has a right-pointing arrow above maltase, and the reaction yields 2 glucose. Lactose plus H 2 O has a right-pointing arrow above lactose, and the reaction yields galactose plus glucose. Sucrose plus H 2 O has a right-pointing arrow above sucrase, and the reaction yields fructose plus glucose. Trehalose plus H 2 O has a right-pointing arrow above trehalase, and the reaction yields 2 glucose.">
            <a:extLst>
              <a:ext uri="{FF2B5EF4-FFF2-40B4-BE49-F238E27FC236}">
                <a16:creationId xmlns:a16="http://schemas.microsoft.com/office/drawing/2014/main" id="{6F8733C3-D995-9149-9B97-65BED870CD75}"/>
              </a:ext>
            </a:extLst>
          </p:cNvPr>
          <p:cNvPicPr>
            <a:picLocks noChangeAspect="1"/>
          </p:cNvPicPr>
          <p:nvPr/>
        </p:nvPicPr>
        <p:blipFill>
          <a:blip r:embed="rId3"/>
          <a:stretch>
            <a:fillRect/>
          </a:stretch>
        </p:blipFill>
        <p:spPr>
          <a:xfrm>
            <a:off x="2120900" y="2667000"/>
            <a:ext cx="4902200" cy="2234826"/>
          </a:xfrm>
          <a:prstGeom prst="rect">
            <a:avLst/>
          </a:prstGeom>
        </p:spPr>
      </p:pic>
      <p:sp>
        <p:nvSpPr>
          <p:cNvPr id="6" name="Google Shape;390;g847cf01710_0_68">
            <a:extLst>
              <a:ext uri="{FF2B5EF4-FFF2-40B4-BE49-F238E27FC236}">
                <a16:creationId xmlns:a16="http://schemas.microsoft.com/office/drawing/2014/main" id="{C788B37E-0CF2-4398-BC00-612959EE9EFD}"/>
              </a:ext>
            </a:extLst>
          </p:cNvPr>
          <p:cNvSpPr txBox="1">
            <a:spLocks noChangeArrowheads="1"/>
          </p:cNvSpPr>
          <p:nvPr/>
        </p:nvSpPr>
        <p:spPr bwMode="auto">
          <a:xfrm>
            <a:off x="378583" y="5206998"/>
            <a:ext cx="8386834" cy="1193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monosaccharides</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pass through intestinal cells to the bloodstream, which transports them to the liver or other tissues</a:t>
            </a:r>
          </a:p>
          <a:p>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pPr lvl="2"/>
            <a:endParaRPr lang="en-US" sz="1600" dirty="0"/>
          </a:p>
          <a:p>
            <a:pPr lvl="2"/>
            <a:endParaRPr lang="en-US" sz="1600" dirty="0"/>
          </a:p>
          <a:p>
            <a:pPr lvl="2"/>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68399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7875C-3835-4737-AAB9-B2EFBE9543B0}"/>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Cellulase</a:t>
            </a:r>
            <a:endParaRPr lang="en-AU" dirty="0"/>
          </a:p>
        </p:txBody>
      </p:sp>
      <mc:AlternateContent xmlns:mc="http://schemas.openxmlformats.org/markup-compatibility/2006" xmlns:a14="http://schemas.microsoft.com/office/drawing/2010/main">
        <mc:Choice Requires="a14">
          <p:sp>
            <p:nvSpPr>
              <p:cNvPr id="5" name="Google Shape;390;g847cf01710_0_68">
                <a:extLst>
                  <a:ext uri="{FF2B5EF4-FFF2-40B4-BE49-F238E27FC236}">
                    <a16:creationId xmlns:a16="http://schemas.microsoft.com/office/drawing/2014/main" id="{30D85EC8-6A88-8B4C-8561-D5B2F568CE8E}"/>
                  </a:ext>
                </a:extLst>
              </p:cNvPr>
              <p:cNvSpPr txBox="1">
                <a:spLocks noChangeArrowheads="1"/>
              </p:cNvSpPr>
              <p:nvPr/>
            </p:nvSpPr>
            <p:spPr bwMode="auto">
              <a:xfrm>
                <a:off x="378583" y="1676400"/>
                <a:ext cx="8386834"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cellulase </a:t>
                </a:r>
                <a:r>
                  <a:rPr lang="en-US" sz="2400" dirty="0">
                    <a:latin typeface="Arial" panose="020B0604020202020204" pitchFamily="34" charset="0"/>
                    <a:cs typeface="Arial" panose="020B0604020202020204" pitchFamily="34" charset="0"/>
                  </a:rPr>
                  <a:t>= attacks the </a:t>
                </a:r>
                <a:r>
                  <a:rPr lang="el-GR" sz="2400" dirty="0">
                    <a:latin typeface="Arial" panose="020B0604020202020204" pitchFamily="34" charset="0"/>
                    <a:cs typeface="Arial" panose="020B0604020202020204" pitchFamily="34" charset="0"/>
                  </a:rPr>
                  <a:t>(</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1</a:t>
                </a:r>
                <a14:m>
                  <m:oMath xmlns:m="http://schemas.openxmlformats.org/officeDocument/2006/math">
                    <m:r>
                      <a:rPr lang="el-GR" sz="2400" i="1">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4) glycosidic bonds of cellulose </a:t>
                </a:r>
              </a:p>
              <a:p>
                <a:pPr lvl="1"/>
                <a:r>
                  <a:rPr lang="en-US" sz="2400" dirty="0">
                    <a:latin typeface="Arial" panose="020B0604020202020204" pitchFamily="34" charset="0"/>
                    <a:cs typeface="Arial" panose="020B0604020202020204" pitchFamily="34" charset="0"/>
                  </a:rPr>
                  <a:t>absent in most animals</a:t>
                </a:r>
              </a:p>
              <a:p>
                <a:pPr lvl="1"/>
                <a:r>
                  <a:rPr lang="en-US" sz="2400" dirty="0">
                    <a:latin typeface="Arial" panose="020B0604020202020204" pitchFamily="34" charset="0"/>
                    <a:cs typeface="Arial" panose="020B0604020202020204" pitchFamily="34" charset="0"/>
                  </a:rPr>
                  <a:t>microorganisms produce cellulase</a:t>
                </a: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pPr lvl="2"/>
                <a:endParaRPr lang="en-US" sz="1600" dirty="0"/>
              </a:p>
              <a:p>
                <a:pPr lvl="2"/>
                <a:endParaRPr lang="en-US" sz="1600" dirty="0"/>
              </a:p>
              <a:p>
                <a:pPr lvl="2"/>
                <a:endParaRPr lang="en-US" sz="1600" dirty="0">
                  <a:latin typeface="Arial" panose="020B0604020202020204" pitchFamily="34" charset="0"/>
                  <a:cs typeface="Arial" panose="020B0604020202020204" pitchFamily="34" charset="0"/>
                </a:endParaRPr>
              </a:p>
            </p:txBody>
          </p:sp>
        </mc:Choice>
        <mc:Fallback xmlns="">
          <p:sp>
            <p:nvSpPr>
              <p:cNvPr id="5" name="Google Shape;390;g847cf01710_0_68">
                <a:extLst>
                  <a:ext uri="{FF2B5EF4-FFF2-40B4-BE49-F238E27FC236}">
                    <a16:creationId xmlns:a16="http://schemas.microsoft.com/office/drawing/2014/main" id="{30D85EC8-6A88-8B4C-8561-D5B2F568CE8E}"/>
                  </a:ext>
                </a:extLst>
              </p:cNvPr>
              <p:cNvSpPr txBox="1">
                <a:spLocks noRot="1" noChangeAspect="1" noMove="1" noResize="1" noEditPoints="1" noAdjustHandles="1" noChangeArrowheads="1" noChangeShapeType="1" noTextEdit="1"/>
              </p:cNvSpPr>
              <p:nvPr/>
            </p:nvSpPr>
            <p:spPr bwMode="auto">
              <a:xfrm>
                <a:off x="378583" y="1676400"/>
                <a:ext cx="8386834" cy="4130675"/>
              </a:xfrm>
              <a:prstGeom prst="rect">
                <a:avLst/>
              </a:prstGeom>
              <a:blipFill>
                <a:blip r:embed="rId3"/>
                <a:stretch>
                  <a:fillRect l="-363" t="-103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spTree>
    <p:extLst>
      <p:ext uri="{BB962C8B-B14F-4D97-AF65-F5344CB8AC3E}">
        <p14:creationId xmlns:p14="http://schemas.microsoft.com/office/powerpoint/2010/main" val="7356766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B3F04-64B9-44B3-93EA-30AC691D0C58}"/>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Lactose Digestion and </a:t>
            </a:r>
            <a:br>
              <a:rPr lang="en-US" altLang="en-US" dirty="0">
                <a:solidFill>
                  <a:schemeClr val="tx1"/>
                </a:solidFill>
                <a:latin typeface="Arial" panose="020B0604020202020204" pitchFamily="34" charset="0"/>
                <a:cs typeface="Arial" panose="020B0604020202020204" pitchFamily="34" charset="0"/>
              </a:rPr>
            </a:br>
            <a:r>
              <a:rPr lang="en-US" altLang="en-US" dirty="0">
                <a:solidFill>
                  <a:schemeClr val="tx1"/>
                </a:solidFill>
                <a:latin typeface="Arial" panose="020B0604020202020204" pitchFamily="34" charset="0"/>
                <a:cs typeface="Arial" panose="020B0604020202020204" pitchFamily="34" charset="0"/>
              </a:rPr>
              <a:t>Lactose Intolerance</a:t>
            </a:r>
            <a:endParaRPr lang="en-AU" dirty="0"/>
          </a:p>
        </p:txBody>
      </p:sp>
      <p:sp>
        <p:nvSpPr>
          <p:cNvPr id="5" name="Google Shape;390;g847cf01710_0_68">
            <a:extLst>
              <a:ext uri="{FF2B5EF4-FFF2-40B4-BE49-F238E27FC236}">
                <a16:creationId xmlns:a16="http://schemas.microsoft.com/office/drawing/2014/main" id="{30D85EC8-6A88-8B4C-8561-D5B2F568CE8E}"/>
              </a:ext>
            </a:extLst>
          </p:cNvPr>
          <p:cNvSpPr txBox="1">
            <a:spLocks noChangeArrowheads="1"/>
          </p:cNvSpPr>
          <p:nvPr/>
        </p:nvSpPr>
        <p:spPr bwMode="auto">
          <a:xfrm>
            <a:off x="378583" y="1752600"/>
            <a:ext cx="838683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lactase = converts lactose to glucose and galactose</a:t>
            </a:r>
          </a:p>
          <a:p>
            <a:pPr lvl="1"/>
            <a:r>
              <a:rPr lang="en-US" sz="2400" dirty="0">
                <a:latin typeface="Arial" panose="020B0604020202020204" pitchFamily="34" charset="0"/>
                <a:cs typeface="Arial" panose="020B0604020202020204" pitchFamily="34" charset="0"/>
              </a:rPr>
              <a:t>present in infants but often absent in adults, producing lactose intolerance </a:t>
            </a:r>
            <a:endParaRPr lang="en-US" sz="2400" b="1"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lactase persistence </a:t>
            </a:r>
            <a:r>
              <a:rPr lang="en-US" sz="2400" dirty="0">
                <a:latin typeface="Arial" panose="020B0604020202020204" pitchFamily="34" charset="0"/>
                <a:cs typeface="Arial" panose="020B0604020202020204" pitchFamily="34" charset="0"/>
              </a:rPr>
              <a:t>phenotype = production of lactase into adulthood</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lactose intolerance </a:t>
            </a:r>
            <a:r>
              <a:rPr lang="en-US" sz="2400" dirty="0">
                <a:latin typeface="Arial" panose="020B0604020202020204" pitchFamily="34" charset="0"/>
                <a:cs typeface="Arial" panose="020B0604020202020204" pitchFamily="34" charset="0"/>
              </a:rPr>
              <a:t>= inability to digest lactose due to the disappearance of lactase in adulthood </a:t>
            </a:r>
          </a:p>
          <a:p>
            <a:pPr lvl="1"/>
            <a:r>
              <a:rPr lang="en-US" sz="2400" dirty="0">
                <a:latin typeface="Arial" panose="020B0604020202020204" pitchFamily="34" charset="0"/>
                <a:cs typeface="Arial" panose="020B0604020202020204" pitchFamily="34" charset="0"/>
              </a:rPr>
              <a:t>causes abdominal cramps and diarrhea</a:t>
            </a:r>
          </a:p>
          <a:p>
            <a:endParaRPr lang="en-US" sz="2400"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pPr lvl="2"/>
            <a:endParaRPr lang="en-US" sz="1600" dirty="0"/>
          </a:p>
          <a:p>
            <a:pPr lvl="2"/>
            <a:endParaRPr lang="en-US" sz="1600" dirty="0"/>
          </a:p>
          <a:p>
            <a:pPr lvl="2"/>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62075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C9D75-ECF0-4E4D-80FE-AE5A89F383DA}"/>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Galactose Metabolism and Disease</a:t>
            </a:r>
            <a:endParaRPr lang="en-AU" dirty="0"/>
          </a:p>
        </p:txBody>
      </p:sp>
      <p:sp>
        <p:nvSpPr>
          <p:cNvPr id="5" name="Google Shape;390;g847cf01710_0_68">
            <a:extLst>
              <a:ext uri="{FF2B5EF4-FFF2-40B4-BE49-F238E27FC236}">
                <a16:creationId xmlns:a16="http://schemas.microsoft.com/office/drawing/2014/main" id="{30D85EC8-6A88-8B4C-8561-D5B2F568CE8E}"/>
              </a:ext>
            </a:extLst>
          </p:cNvPr>
          <p:cNvSpPr txBox="1">
            <a:spLocks noChangeArrowheads="1"/>
          </p:cNvSpPr>
          <p:nvPr/>
        </p:nvSpPr>
        <p:spPr bwMode="auto">
          <a:xfrm>
            <a:off x="378583" y="1752601"/>
            <a:ext cx="8386834"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galactose</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product of lactose hydrolysis</a:t>
            </a:r>
          </a:p>
          <a:p>
            <a:pPr lvl="1"/>
            <a:r>
              <a:rPr lang="en-US" sz="2400" dirty="0">
                <a:latin typeface="Arial" panose="020B0604020202020204" pitchFamily="34" charset="0"/>
                <a:cs typeface="Arial" panose="020B0604020202020204" pitchFamily="34" charset="0"/>
              </a:rPr>
              <a:t>important component in the infant diet</a:t>
            </a:r>
          </a:p>
          <a:p>
            <a:pPr marL="50800" indent="0">
              <a:buNone/>
            </a:pPr>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galactokinase</a:t>
            </a:r>
            <a:r>
              <a:rPr lang="en-US" sz="2400" dirty="0">
                <a:latin typeface="Arial" panose="020B0604020202020204" pitchFamily="34" charset="0"/>
                <a:cs typeface="Arial" panose="020B0604020202020204" pitchFamily="34" charset="0"/>
              </a:rPr>
              <a:t> = uses ATP to phosphorylate galactose  at C-1 </a:t>
            </a:r>
          </a:p>
          <a:p>
            <a:pPr marL="533400" lvl="1" indent="0">
              <a:buNone/>
            </a:pPr>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pPr lvl="2"/>
            <a:endParaRPr lang="en-US" sz="1600" dirty="0"/>
          </a:p>
          <a:p>
            <a:pPr lvl="2"/>
            <a:endParaRPr lang="en-US" sz="1600" dirty="0"/>
          </a:p>
          <a:p>
            <a:pPr lvl="2"/>
            <a:endParaRPr lang="en-US" sz="1600" dirty="0">
              <a:latin typeface="Arial" panose="020B0604020202020204" pitchFamily="34" charset="0"/>
              <a:cs typeface="Arial" panose="020B0604020202020204" pitchFamily="34" charset="0"/>
            </a:endParaRPr>
          </a:p>
        </p:txBody>
      </p:sp>
      <p:pic>
        <p:nvPicPr>
          <p:cNvPr id="3" name="Picture 2" descr="Galactose plus A T P has a right-pointing arrow beneath M g 2 plus to yield galactose 1-phosphate plus A D P.">
            <a:extLst>
              <a:ext uri="{FF2B5EF4-FFF2-40B4-BE49-F238E27FC236}">
                <a16:creationId xmlns:a16="http://schemas.microsoft.com/office/drawing/2014/main" id="{292AE28B-0189-564C-A95A-0AFCF50FFF31}"/>
              </a:ext>
            </a:extLst>
          </p:cNvPr>
          <p:cNvPicPr>
            <a:picLocks noChangeAspect="1"/>
          </p:cNvPicPr>
          <p:nvPr/>
        </p:nvPicPr>
        <p:blipFill>
          <a:blip r:embed="rId3"/>
          <a:stretch>
            <a:fillRect/>
          </a:stretch>
        </p:blipFill>
        <p:spPr>
          <a:xfrm>
            <a:off x="808566" y="4572000"/>
            <a:ext cx="7526867" cy="533400"/>
          </a:xfrm>
          <a:prstGeom prst="rect">
            <a:avLst/>
          </a:prstGeom>
        </p:spPr>
      </p:pic>
    </p:spTree>
    <p:extLst>
      <p:ext uri="{BB962C8B-B14F-4D97-AF65-F5344CB8AC3E}">
        <p14:creationId xmlns:p14="http://schemas.microsoft.com/office/powerpoint/2010/main" val="10494365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8B406-2784-4353-9236-DBCF9CDB48C7}"/>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Conversion of Galactose to </a:t>
            </a:r>
            <a:br>
              <a:rPr lang="en-US" altLang="en-US" dirty="0">
                <a:solidFill>
                  <a:schemeClr val="tx1"/>
                </a:solidFill>
                <a:latin typeface="Arial" panose="020B0604020202020204" pitchFamily="34" charset="0"/>
                <a:cs typeface="Arial" panose="020B0604020202020204" pitchFamily="34" charset="0"/>
              </a:rPr>
            </a:br>
            <a:r>
              <a:rPr lang="en-US" altLang="en-US" dirty="0">
                <a:solidFill>
                  <a:schemeClr val="tx1"/>
                </a:solidFill>
                <a:latin typeface="Arial" panose="020B0604020202020204" pitchFamily="34" charset="0"/>
                <a:cs typeface="Arial" panose="020B0604020202020204" pitchFamily="34" charset="0"/>
              </a:rPr>
              <a:t>Glucose 1-Phosphate</a:t>
            </a:r>
            <a:endParaRPr lang="en-AU" dirty="0"/>
          </a:p>
        </p:txBody>
      </p:sp>
      <p:sp>
        <p:nvSpPr>
          <p:cNvPr id="5" name="Google Shape;390;g847cf01710_0_68">
            <a:extLst>
              <a:ext uri="{FF2B5EF4-FFF2-40B4-BE49-F238E27FC236}">
                <a16:creationId xmlns:a16="http://schemas.microsoft.com/office/drawing/2014/main" id="{30D85EC8-6A88-8B4C-8561-D5B2F568CE8E}"/>
              </a:ext>
            </a:extLst>
          </p:cNvPr>
          <p:cNvSpPr txBox="1">
            <a:spLocks noChangeArrowheads="1"/>
          </p:cNvSpPr>
          <p:nvPr/>
        </p:nvSpPr>
        <p:spPr bwMode="auto">
          <a:xfrm>
            <a:off x="378583" y="1752600"/>
            <a:ext cx="510781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conversion proceeds through UDP-galactose and UDP-glucose intermediates </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galactosemia </a:t>
            </a:r>
            <a:r>
              <a:rPr lang="en-US" sz="2400" dirty="0">
                <a:latin typeface="Arial" panose="020B0604020202020204" pitchFamily="34" charset="0"/>
                <a:cs typeface="Arial" panose="020B0604020202020204" pitchFamily="34" charset="0"/>
              </a:rPr>
              <a:t>diseases = caused by a genetic defect in enzymes of this pathway</a:t>
            </a:r>
          </a:p>
          <a:p>
            <a:pPr lvl="1"/>
            <a:r>
              <a:rPr lang="en-US" sz="2400" dirty="0">
                <a:latin typeface="Arial" panose="020B0604020202020204" pitchFamily="34" charset="0"/>
                <a:cs typeface="Arial" panose="020B0604020202020204" pitchFamily="34" charset="0"/>
              </a:rPr>
              <a:t>treatment involves carefully controlling dietary galactose</a:t>
            </a:r>
          </a:p>
        </p:txBody>
      </p:sp>
      <p:pic>
        <p:nvPicPr>
          <p:cNvPr id="4" name="Picture 3" descr="Galactose has an arrow pointing downward labeled galactokinase. A curved arrow shows that A T P is added and A D P leaves. M g 2 plus is shown at the inflection point of this curved arrow. A red circle containing a red “X” has a red arrow pointing to a red box labeled galactokinase-deficiency galactosemia. This yields galactose 1-phosphate, which is a six-membered ring with O at the upper right vertex, C 1 at the right side vertex bonded to H above and to O below further bonded to a circle labeled P, C 2 bonded to H above and O H below, C 3 and C 4 bonded to O H above and H below, C 5 bonded to C 6 above and H below, and C 5 bonded to 2 H and O H. An arrow pointing downward is labeled U D P-glucose: galactose 1-phosphate uridylyltransferase. A red circle containing a red X has a red arrow pointing to a red box labeled transferase-deficiency galactosemia A blue box labeled U D P-glucose has an arrow pointing to the downward arrow and an arrow points away on the opposite side to show the loss of a blue box labeled glucose 1-phosphate. This yields a similar molecule in which C 1 is now bonded to H above and to O below further bonded to a blue box labeled U D P and C 4 is in a red box bonded to O H above and H below within the same box. An arrow pointing downward is labeled U D P-glucose 4-epimerase. A curved arrow shows that N A D plus is added and N A D H plus H plus is lost. A red circle containing a red X has a red arrow pointing to a red box labeled epimerase-deficiency galactosemia. This yields a similar molecule in which the box around U D P is white instead of blue and C 4 is double bonded to O with both enclosed in a red box. An arrow pointing downward is labeled U D P-glucose 4-epimerase. A curved arrow shows that N A D H plus H plus is added and N A D plus is lost. A red circle containing a red X has an arrow pointing to a light red box labeled epimerase-deficiency galactosemia. This yields U D P-glucose, which is similar except that C 4 is bonded to H above and O H below, all within a red box. An arrow points up from this molecule to the blue box labeled U D P-glucose that is added during the reaction that converts galactose 1-phosphate to U D P-galactose.">
            <a:extLst>
              <a:ext uri="{FF2B5EF4-FFF2-40B4-BE49-F238E27FC236}">
                <a16:creationId xmlns:a16="http://schemas.microsoft.com/office/drawing/2014/main" id="{AF0BE084-E2FA-A645-A1C4-2D4F726F37A4}"/>
              </a:ext>
            </a:extLst>
          </p:cNvPr>
          <p:cNvPicPr>
            <a:picLocks noChangeAspect="1"/>
          </p:cNvPicPr>
          <p:nvPr/>
        </p:nvPicPr>
        <p:blipFill>
          <a:blip r:embed="rId3"/>
          <a:stretch>
            <a:fillRect/>
          </a:stretch>
        </p:blipFill>
        <p:spPr>
          <a:xfrm>
            <a:off x="5923684" y="1605455"/>
            <a:ext cx="2405653" cy="5018690"/>
          </a:xfrm>
          <a:prstGeom prst="rect">
            <a:avLst/>
          </a:prstGeom>
        </p:spPr>
      </p:pic>
    </p:spTree>
    <p:extLst>
      <p:ext uri="{BB962C8B-B14F-4D97-AF65-F5344CB8AC3E}">
        <p14:creationId xmlns:p14="http://schemas.microsoft.com/office/powerpoint/2010/main" val="28503357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logo with white letters P 4&#10;">
            <a:extLst>
              <a:ext uri="{FF2B5EF4-FFF2-40B4-BE49-F238E27FC236}">
                <a16:creationId xmlns:a16="http://schemas.microsoft.com/office/drawing/2014/main" id="{4E20678B-6A07-40D3-9910-C56718210D45}"/>
              </a:ext>
            </a:extLst>
          </p:cNvPr>
          <p:cNvPicPr>
            <a:picLocks noChangeAspect="1"/>
          </p:cNvPicPr>
          <p:nvPr/>
        </p:nvPicPr>
        <p:blipFill>
          <a:blip r:embed="rId3"/>
          <a:stretch>
            <a:fillRect/>
          </a:stretch>
        </p:blipFill>
        <p:spPr>
          <a:xfrm>
            <a:off x="1805817" y="416529"/>
            <a:ext cx="944962" cy="701101"/>
          </a:xfrm>
          <a:prstGeom prst="rect">
            <a:avLst/>
          </a:prstGeom>
        </p:spPr>
      </p:pic>
      <p:sp>
        <p:nvSpPr>
          <p:cNvPr id="2" name="Title 1">
            <a:extLst>
              <a:ext uri="{FF2B5EF4-FFF2-40B4-BE49-F238E27FC236}">
                <a16:creationId xmlns:a16="http://schemas.microsoft.com/office/drawing/2014/main" id="{43415ED3-CDCC-491D-869C-BD446BCEDDCD}"/>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(1 of 5)</a:t>
            </a:r>
            <a:endParaRPr lang="en-AU" sz="2000" b="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Gluconeogenesis is the synthesis of glucose from simpler precursors like pyruvate and lactate. </a:t>
            </a:r>
            <a:r>
              <a:rPr lang="en-US" sz="2400" dirty="0">
                <a:latin typeface="Arial" panose="020B0604020202020204" pitchFamily="34" charset="0"/>
                <a:cs typeface="Arial" panose="020B0604020202020204" pitchFamily="34" charset="0"/>
              </a:rPr>
              <a:t>Although it uses seven of the ten enzymes that also act in glycolysis, gluconeogenesis must bypass three of the most exergonic steps in glycolysis with energetically favorable reactions unique to gluconeogenesis. </a:t>
            </a:r>
          </a:p>
          <a:p>
            <a:endParaRPr lang="en-US" sz="2400" dirty="0"/>
          </a:p>
        </p:txBody>
      </p:sp>
    </p:spTree>
    <p:extLst>
      <p:ext uri="{BB962C8B-B14F-4D97-AF65-F5344CB8AC3E}">
        <p14:creationId xmlns:p14="http://schemas.microsoft.com/office/powerpoint/2010/main" val="20179645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7;g7fe2cbe272_0_8" descr="Icon P 2">
            <a:extLst>
              <a:ext uri="{FF2B5EF4-FFF2-40B4-BE49-F238E27FC236}">
                <a16:creationId xmlns:a16="http://schemas.microsoft.com/office/drawing/2014/main" id="{EE63F8F1-6A1D-4713-A19B-7174D1661507}"/>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94799"/>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075441F-DCC7-4034-ABC1-CC624394CC9F}"/>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(3 of 3)</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Glucose and other hexoses and hexose phosphates obtained from stored polysaccharides or dietary carbohydrates feed into the glycolytic pathway. </a:t>
            </a:r>
            <a:r>
              <a:rPr lang="en-US" sz="2400" dirty="0">
                <a:latin typeface="Arial" panose="020B0604020202020204" pitchFamily="34" charset="0"/>
                <a:cs typeface="Arial" panose="020B0604020202020204" pitchFamily="34" charset="0"/>
              </a:rPr>
              <a:t>By using a common pathway for a number of starting materials, the cell economizes on the number of enzymes that must be synthesized and simplifies the regulation of the common pathway. </a:t>
            </a:r>
          </a:p>
          <a:p>
            <a:endParaRPr lang="en-US" sz="2400" dirty="0"/>
          </a:p>
        </p:txBody>
      </p:sp>
    </p:spTree>
    <p:extLst>
      <p:ext uri="{BB962C8B-B14F-4D97-AF65-F5344CB8AC3E}">
        <p14:creationId xmlns:p14="http://schemas.microsoft.com/office/powerpoint/2010/main" val="17358168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BEA84-0998-407A-AFAE-D1D1A375BE19}"/>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Fructose and Mannose</a:t>
            </a:r>
            <a:endParaRPr lang="en-AU" dirty="0"/>
          </a:p>
        </p:txBody>
      </p:sp>
      <p:sp>
        <p:nvSpPr>
          <p:cNvPr id="5" name="Google Shape;390;g847cf01710_0_68">
            <a:extLst>
              <a:ext uri="{FF2B5EF4-FFF2-40B4-BE49-F238E27FC236}">
                <a16:creationId xmlns:a16="http://schemas.microsoft.com/office/drawing/2014/main" id="{30D85EC8-6A88-8B4C-8561-D5B2F568CE8E}"/>
              </a:ext>
            </a:extLst>
          </p:cNvPr>
          <p:cNvSpPr txBox="1">
            <a:spLocks noChangeArrowheads="1"/>
          </p:cNvSpPr>
          <p:nvPr/>
        </p:nvSpPr>
        <p:spPr bwMode="auto">
          <a:xfrm>
            <a:off x="227995" y="1760949"/>
            <a:ext cx="8688009" cy="1820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fructose and mannose can be phosphorylated and funneled into glycolysis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hexokinase = phosphorylates fructose in the small intestine</a:t>
            </a:r>
          </a:p>
        </p:txBody>
      </p:sp>
      <p:pic>
        <p:nvPicPr>
          <p:cNvPr id="3" name="Picture 2" descr="Fructose plus A T P has a right-pointing arrow beneath M g 2 plus to yield fructose 6-phosphate plus A D P.">
            <a:extLst>
              <a:ext uri="{FF2B5EF4-FFF2-40B4-BE49-F238E27FC236}">
                <a16:creationId xmlns:a16="http://schemas.microsoft.com/office/drawing/2014/main" id="{C3F135AC-59DC-4E4D-A5F5-56F6B754D7FF}"/>
              </a:ext>
            </a:extLst>
          </p:cNvPr>
          <p:cNvPicPr>
            <a:picLocks noChangeAspect="1"/>
          </p:cNvPicPr>
          <p:nvPr/>
        </p:nvPicPr>
        <p:blipFill>
          <a:blip r:embed="rId3"/>
          <a:stretch>
            <a:fillRect/>
          </a:stretch>
        </p:blipFill>
        <p:spPr>
          <a:xfrm>
            <a:off x="1678929" y="3826287"/>
            <a:ext cx="5847102" cy="508444"/>
          </a:xfrm>
          <a:prstGeom prst="rect">
            <a:avLst/>
          </a:prstGeom>
        </p:spPr>
      </p:pic>
      <p:sp>
        <p:nvSpPr>
          <p:cNvPr id="8" name="Google Shape;390;g847cf01710_0_68">
            <a:extLst>
              <a:ext uri="{FF2B5EF4-FFF2-40B4-BE49-F238E27FC236}">
                <a16:creationId xmlns:a16="http://schemas.microsoft.com/office/drawing/2014/main" id="{916AE45D-50CB-4B75-8076-1F1C46E72E51}"/>
              </a:ext>
            </a:extLst>
          </p:cNvPr>
          <p:cNvSpPr txBox="1">
            <a:spLocks noChangeArrowheads="1"/>
          </p:cNvSpPr>
          <p:nvPr/>
        </p:nvSpPr>
        <p:spPr bwMode="auto">
          <a:xfrm>
            <a:off x="227994" y="4500223"/>
            <a:ext cx="8688009" cy="833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fructose 1-phosphate aldolase </a:t>
            </a:r>
            <a:r>
              <a:rPr lang="en-US" sz="2400" dirty="0">
                <a:latin typeface="Arial" panose="020B0604020202020204" pitchFamily="34" charset="0"/>
                <a:cs typeface="Arial" panose="020B0604020202020204" pitchFamily="34" charset="0"/>
              </a:rPr>
              <a:t>= phosphorylates fructose in the liver</a:t>
            </a:r>
          </a:p>
        </p:txBody>
      </p:sp>
      <p:pic>
        <p:nvPicPr>
          <p:cNvPr id="7" name="Picture 6" descr="Fructose plus A T P has a right-pointing arrow beneath M g 2 plus to yield fructose 1-phosphate plus A D P.">
            <a:extLst>
              <a:ext uri="{FF2B5EF4-FFF2-40B4-BE49-F238E27FC236}">
                <a16:creationId xmlns:a16="http://schemas.microsoft.com/office/drawing/2014/main" id="{5C57B8E6-F5ED-8A43-B6E5-23D1B1731A82}"/>
              </a:ext>
            </a:extLst>
          </p:cNvPr>
          <p:cNvPicPr>
            <a:picLocks noChangeAspect="1"/>
          </p:cNvPicPr>
          <p:nvPr/>
        </p:nvPicPr>
        <p:blipFill>
          <a:blip r:embed="rId4"/>
          <a:stretch>
            <a:fillRect/>
          </a:stretch>
        </p:blipFill>
        <p:spPr>
          <a:xfrm>
            <a:off x="1661160" y="5563616"/>
            <a:ext cx="5821680" cy="508444"/>
          </a:xfrm>
          <a:prstGeom prst="rect">
            <a:avLst/>
          </a:prstGeom>
        </p:spPr>
      </p:pic>
    </p:spTree>
    <p:extLst>
      <p:ext uri="{BB962C8B-B14F-4D97-AF65-F5344CB8AC3E}">
        <p14:creationId xmlns:p14="http://schemas.microsoft.com/office/powerpoint/2010/main" val="38322380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4C452-8348-4C80-B80D-1550E935D237}"/>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Fructose 1-Phosphate Aldolase</a:t>
            </a:r>
            <a:endParaRPr lang="en-AU" dirty="0"/>
          </a:p>
        </p:txBody>
      </p:sp>
      <p:sp>
        <p:nvSpPr>
          <p:cNvPr id="5" name="Google Shape;390;g847cf01710_0_68">
            <a:extLst>
              <a:ext uri="{FF2B5EF4-FFF2-40B4-BE49-F238E27FC236}">
                <a16:creationId xmlns:a16="http://schemas.microsoft.com/office/drawing/2014/main" id="{30D85EC8-6A88-8B4C-8561-D5B2F568CE8E}"/>
              </a:ext>
            </a:extLst>
          </p:cNvPr>
          <p:cNvSpPr txBox="1">
            <a:spLocks noChangeArrowheads="1"/>
          </p:cNvSpPr>
          <p:nvPr/>
        </p:nvSpPr>
        <p:spPr bwMode="auto">
          <a:xfrm>
            <a:off x="303591" y="1600200"/>
            <a:ext cx="853681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fructose 1-phosphate aldolase </a:t>
            </a:r>
            <a:r>
              <a:rPr lang="en-US" sz="2400" dirty="0">
                <a:latin typeface="Arial" panose="020B0604020202020204" pitchFamily="34" charset="0"/>
                <a:cs typeface="Arial" panose="020B0604020202020204" pitchFamily="34" charset="0"/>
              </a:rPr>
              <a:t>= cleaves fructose 1-phosphate to glyceraldehyde and dihydroxyacetone</a:t>
            </a:r>
            <a:endParaRPr lang="en-US" sz="2400" b="1" dirty="0">
              <a:latin typeface="Arial" panose="020B0604020202020204" pitchFamily="34" charset="0"/>
              <a:cs typeface="Arial" panose="020B0604020202020204" pitchFamily="34" charset="0"/>
            </a:endParaRPr>
          </a:p>
        </p:txBody>
      </p:sp>
      <p:pic>
        <p:nvPicPr>
          <p:cNvPr id="4" name="Picture 3" descr="Fructose 1-phosphate is a numbered vertical six-carbon chain with C 1 bonded to 2 H and to O P O subscript 3 superscript 2 minus, C 2 double bonded to O, C 3 bonded to O H on the left and H on the right, C 4 and C 5 bonded to H on the left and O H on the right, and C 6 bonded to 2 H and O H. Right- and left-pointing arrows show that the reaction is reversible and catalyzed by fructose 1-phosphate aldolase. This yields dihydroxyacetone phosphate plus glyceraldehyde. Dihydroxyacetone phosphate has a vertical three-carbon chain with C 1 bonded to 2 H and O P O subscript 3 superscript 2 minus, C 2 double bonded to O, and C 3 bonded to 2 H and O H. Glyceraldehyde has a vertical three-carbon chain with C 1 bonded to H above and double bonded to O to the right, C 2 bonded to H to the left and O H to the right, and C 3 bonded to 2 H and O H.">
            <a:extLst>
              <a:ext uri="{FF2B5EF4-FFF2-40B4-BE49-F238E27FC236}">
                <a16:creationId xmlns:a16="http://schemas.microsoft.com/office/drawing/2014/main" id="{1015DA7F-93FA-1945-B113-E7B7CCE8FF33}"/>
              </a:ext>
            </a:extLst>
          </p:cNvPr>
          <p:cNvPicPr>
            <a:picLocks noChangeAspect="1"/>
          </p:cNvPicPr>
          <p:nvPr/>
        </p:nvPicPr>
        <p:blipFill>
          <a:blip r:embed="rId3"/>
          <a:stretch>
            <a:fillRect/>
          </a:stretch>
        </p:blipFill>
        <p:spPr>
          <a:xfrm>
            <a:off x="1901208" y="2667000"/>
            <a:ext cx="5341582" cy="3456318"/>
          </a:xfrm>
          <a:prstGeom prst="rect">
            <a:avLst/>
          </a:prstGeom>
        </p:spPr>
      </p:pic>
    </p:spTree>
    <p:extLst>
      <p:ext uri="{BB962C8B-B14F-4D97-AF65-F5344CB8AC3E}">
        <p14:creationId xmlns:p14="http://schemas.microsoft.com/office/powerpoint/2010/main" val="16165092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A0AC5-CA88-45DC-9D12-4285044C4891}"/>
              </a:ext>
            </a:extLst>
          </p:cNvPr>
          <p:cNvSpPr>
            <a:spLocks noGrp="1"/>
          </p:cNvSpPr>
          <p:nvPr>
            <p:ph type="title"/>
          </p:nvPr>
        </p:nvSpPr>
        <p:spPr>
          <a:xfrm>
            <a:off x="0" y="152399"/>
            <a:ext cx="9144000" cy="1482725"/>
          </a:xfrm>
        </p:spPr>
        <p:txBody>
          <a:bodyPr/>
          <a:lstStyle/>
          <a:p>
            <a:r>
              <a:rPr lang="en-US" altLang="en-US" sz="3400" dirty="0">
                <a:solidFill>
                  <a:schemeClr val="tx1"/>
                </a:solidFill>
                <a:latin typeface="Arial" panose="020B0604020202020204" pitchFamily="34" charset="0"/>
                <a:cs typeface="Arial" panose="020B0604020202020204" pitchFamily="34" charset="0"/>
              </a:rPr>
              <a:t>Products of Fructose 1-Phosphate Hydrolysis Enter Glycolysis as Glyceraldehyde 3-Phosphate</a:t>
            </a:r>
            <a:endParaRPr lang="en-AU" sz="3400" dirty="0"/>
          </a:p>
        </p:txBody>
      </p:sp>
      <p:sp>
        <p:nvSpPr>
          <p:cNvPr id="5" name="Google Shape;390;g847cf01710_0_68">
            <a:extLst>
              <a:ext uri="{FF2B5EF4-FFF2-40B4-BE49-F238E27FC236}">
                <a16:creationId xmlns:a16="http://schemas.microsoft.com/office/drawing/2014/main" id="{30D85EC8-6A88-8B4C-8561-D5B2F568CE8E}"/>
              </a:ext>
            </a:extLst>
          </p:cNvPr>
          <p:cNvSpPr txBox="1">
            <a:spLocks noChangeArrowheads="1"/>
          </p:cNvSpPr>
          <p:nvPr/>
        </p:nvSpPr>
        <p:spPr bwMode="auto">
          <a:xfrm>
            <a:off x="303591" y="2193925"/>
            <a:ext cx="8536817"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triose phosphate isomerase = converts dihydroxyacetone phosphate to glyceraldehyde 3-phosphate</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triose kinase </a:t>
            </a:r>
            <a:r>
              <a:rPr lang="en-US" sz="2400" dirty="0">
                <a:latin typeface="Arial" panose="020B0604020202020204" pitchFamily="34" charset="0"/>
                <a:cs typeface="Arial" panose="020B0604020202020204" pitchFamily="34" charset="0"/>
              </a:rPr>
              <a:t>= uses ATP to phosphorylate glyceraldehyde to glyceraldehyde 3-phosphate </a:t>
            </a:r>
          </a:p>
          <a:p>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p:txBody>
      </p:sp>
      <p:pic>
        <p:nvPicPr>
          <p:cNvPr id="3" name="Picture 2" descr="Glyceraldehyde plus A T P has a right-pointing arrow beneath M g 2 plus to yield glyceraldehyde 3-phosphate plus A D P.">
            <a:extLst>
              <a:ext uri="{FF2B5EF4-FFF2-40B4-BE49-F238E27FC236}">
                <a16:creationId xmlns:a16="http://schemas.microsoft.com/office/drawing/2014/main" id="{7B1CB6C2-8DAE-3D49-A4C5-7D6AADCCD1C1}"/>
              </a:ext>
            </a:extLst>
          </p:cNvPr>
          <p:cNvPicPr>
            <a:picLocks noChangeAspect="1"/>
          </p:cNvPicPr>
          <p:nvPr/>
        </p:nvPicPr>
        <p:blipFill>
          <a:blip r:embed="rId3"/>
          <a:stretch>
            <a:fillRect/>
          </a:stretch>
        </p:blipFill>
        <p:spPr>
          <a:xfrm>
            <a:off x="1444335" y="4876800"/>
            <a:ext cx="6255327" cy="819150"/>
          </a:xfrm>
          <a:prstGeom prst="rect">
            <a:avLst/>
          </a:prstGeom>
        </p:spPr>
      </p:pic>
    </p:spTree>
    <p:extLst>
      <p:ext uri="{BB962C8B-B14F-4D97-AF65-F5344CB8AC3E}">
        <p14:creationId xmlns:p14="http://schemas.microsoft.com/office/powerpoint/2010/main" val="37955205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3C548-61B9-40F1-916B-D861CE296173}"/>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Mannose Enters Glycolysis as Fructose 6-Phosphate</a:t>
            </a:r>
            <a:endParaRPr lang="en-AU" dirty="0"/>
          </a:p>
        </p:txBody>
      </p:sp>
      <p:sp>
        <p:nvSpPr>
          <p:cNvPr id="5" name="Google Shape;390;g847cf01710_0_68">
            <a:extLst>
              <a:ext uri="{FF2B5EF4-FFF2-40B4-BE49-F238E27FC236}">
                <a16:creationId xmlns:a16="http://schemas.microsoft.com/office/drawing/2014/main" id="{30D85EC8-6A88-8B4C-8561-D5B2F568CE8E}"/>
              </a:ext>
            </a:extLst>
          </p:cNvPr>
          <p:cNvSpPr txBox="1">
            <a:spLocks noChangeArrowheads="1"/>
          </p:cNvSpPr>
          <p:nvPr/>
        </p:nvSpPr>
        <p:spPr bwMode="auto">
          <a:xfrm>
            <a:off x="303591" y="1736725"/>
            <a:ext cx="8536817" cy="54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hexokinase </a:t>
            </a:r>
            <a:r>
              <a:rPr lang="en-US" sz="2400" dirty="0">
                <a:latin typeface="Arial" panose="020B0604020202020204" pitchFamily="34" charset="0"/>
                <a:cs typeface="Arial" panose="020B0604020202020204" pitchFamily="34" charset="0"/>
              </a:rPr>
              <a:t>= phosphorylates mannose at C-6</a:t>
            </a:r>
          </a:p>
        </p:txBody>
      </p:sp>
      <p:pic>
        <p:nvPicPr>
          <p:cNvPr id="3" name="Picture 2" descr="Mannose plus A T P has a right-pointing arrow beneath M g 2 plus to yield mannose 6-phosphate plus A D P.">
            <a:extLst>
              <a:ext uri="{FF2B5EF4-FFF2-40B4-BE49-F238E27FC236}">
                <a16:creationId xmlns:a16="http://schemas.microsoft.com/office/drawing/2014/main" id="{D839B37C-BBA9-5A4B-8E9C-5B11E0DBCDCC}"/>
              </a:ext>
            </a:extLst>
          </p:cNvPr>
          <p:cNvPicPr>
            <a:picLocks noChangeAspect="1"/>
          </p:cNvPicPr>
          <p:nvPr/>
        </p:nvPicPr>
        <p:blipFill>
          <a:blip r:embed="rId3"/>
          <a:stretch>
            <a:fillRect/>
          </a:stretch>
        </p:blipFill>
        <p:spPr>
          <a:xfrm>
            <a:off x="990844" y="2435226"/>
            <a:ext cx="7162312" cy="546100"/>
          </a:xfrm>
          <a:prstGeom prst="rect">
            <a:avLst/>
          </a:prstGeom>
        </p:spPr>
      </p:pic>
      <p:sp>
        <p:nvSpPr>
          <p:cNvPr id="6" name="Google Shape;390;g847cf01710_0_68">
            <a:extLst>
              <a:ext uri="{FF2B5EF4-FFF2-40B4-BE49-F238E27FC236}">
                <a16:creationId xmlns:a16="http://schemas.microsoft.com/office/drawing/2014/main" id="{6B7E6C18-ACFB-4A63-B31D-DEF26B8BAC20}"/>
              </a:ext>
            </a:extLst>
          </p:cNvPr>
          <p:cNvSpPr txBox="1">
            <a:spLocks noChangeArrowheads="1"/>
          </p:cNvSpPr>
          <p:nvPr/>
        </p:nvSpPr>
        <p:spPr bwMode="auto">
          <a:xfrm>
            <a:off x="303591" y="3340100"/>
            <a:ext cx="8536817"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phosphohexose isomerase </a:t>
            </a:r>
            <a:r>
              <a:rPr lang="en-US" sz="2400" dirty="0">
                <a:latin typeface="Arial" panose="020B0604020202020204" pitchFamily="34" charset="0"/>
                <a:cs typeface="Arial" panose="020B0604020202020204" pitchFamily="34" charset="0"/>
              </a:rPr>
              <a:t>= converts mannose 6-phosphate to fructose 6-phosphate</a:t>
            </a:r>
          </a:p>
        </p:txBody>
      </p:sp>
    </p:spTree>
    <p:extLst>
      <p:ext uri="{BB962C8B-B14F-4D97-AF65-F5344CB8AC3E}">
        <p14:creationId xmlns:p14="http://schemas.microsoft.com/office/powerpoint/2010/main" val="24208714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3C07D-FCB3-409F-B932-13E84B088ECD}"/>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14.3</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Fates of Pyruvate</a:t>
            </a:r>
            <a:endParaRPr lang="en-AU" dirty="0"/>
          </a:p>
        </p:txBody>
      </p:sp>
    </p:spTree>
    <p:extLst>
      <p:ext uri="{BB962C8B-B14F-4D97-AF65-F5344CB8AC3E}">
        <p14:creationId xmlns:p14="http://schemas.microsoft.com/office/powerpoint/2010/main" val="27005247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84;g7fe2cbe272_0_35" descr="Icon P 3&#10;">
            <a:extLst>
              <a:ext uri="{FF2B5EF4-FFF2-40B4-BE49-F238E27FC236}">
                <a16:creationId xmlns:a16="http://schemas.microsoft.com/office/drawing/2014/main" id="{477709FF-D4A6-4424-99F5-73BF25D0569A}"/>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2580" y="304800"/>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DF04AE8-33BB-4FB1-A6F8-852FA4510E01}"/>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(2 of 7)</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Pyruvate formed under anaerobic conditions is reduced to lactate with electrons from NADH, recycling NADH to NAD</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and allowing continued glycolysis in the processes of lactate or alcohol fermentation. </a:t>
            </a:r>
            <a:r>
              <a:rPr lang="en-US" sz="2400" dirty="0">
                <a:latin typeface="Arial" panose="020B0604020202020204" pitchFamily="34" charset="0"/>
                <a:cs typeface="Arial" panose="020B0604020202020204" pitchFamily="34" charset="0"/>
              </a:rPr>
              <a:t>Manipulation of the fermentable material and the microorganisms present allows the synthesis of a variety of industrial products and foods. </a:t>
            </a: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38799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22B5C-20BA-405A-B9A2-A3F0F697EA1A}"/>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Three Catabolic Fates of Pyruvate</a:t>
            </a:r>
            <a:endParaRPr lang="en-AU" dirty="0"/>
          </a:p>
        </p:txBody>
      </p:sp>
      <p:sp>
        <p:nvSpPr>
          <p:cNvPr id="5" name="Google Shape;390;g847cf01710_0_68">
            <a:extLst>
              <a:ext uri="{FF2B5EF4-FFF2-40B4-BE49-F238E27FC236}">
                <a16:creationId xmlns:a16="http://schemas.microsoft.com/office/drawing/2014/main" id="{30D85EC8-6A88-8B4C-8561-D5B2F568CE8E}"/>
              </a:ext>
            </a:extLst>
          </p:cNvPr>
          <p:cNvSpPr txBox="1">
            <a:spLocks noChangeArrowheads="1"/>
          </p:cNvSpPr>
          <p:nvPr/>
        </p:nvSpPr>
        <p:spPr bwMode="auto">
          <a:xfrm>
            <a:off x="303591" y="1376855"/>
            <a:ext cx="3963609" cy="5247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NADH must be recycled to regenerate NAD</a:t>
            </a:r>
            <a:r>
              <a:rPr lang="en-US" sz="2400" baseline="30000"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under aerobic conditions, pyruvate is oxidized to acetyl-CoA</a:t>
            </a:r>
          </a:p>
          <a:p>
            <a:pPr marL="50800" indent="0">
              <a:buNone/>
            </a:pPr>
            <a:r>
              <a:rPr lang="en-US" sz="2400" dirty="0">
                <a:latin typeface="Arial" panose="020B0604020202020204" pitchFamily="34" charset="0"/>
                <a:cs typeface="Arial" panose="020B0604020202020204" pitchFamily="34" charset="0"/>
              </a:rPr>
              <a:t> </a:t>
            </a:r>
            <a:endParaRPr lang="en-US" sz="2400" b="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under anaerobic conditions or low oxygen condition (</a:t>
            </a:r>
            <a:r>
              <a:rPr lang="en-US" sz="2400" b="1" dirty="0">
                <a:latin typeface="Arial" panose="020B0604020202020204" pitchFamily="34" charset="0"/>
                <a:cs typeface="Arial" panose="020B0604020202020204" pitchFamily="34" charset="0"/>
              </a:rPr>
              <a:t>hypoxia</a:t>
            </a:r>
            <a:r>
              <a:rPr lang="en-US" sz="2400" dirty="0">
                <a:latin typeface="Arial" panose="020B0604020202020204" pitchFamily="34" charset="0"/>
                <a:cs typeface="Arial" panose="020B0604020202020204" pitchFamily="34" charset="0"/>
              </a:rPr>
              <a:t>), pyruvate is reduced to lactate or ethanol </a:t>
            </a:r>
          </a:p>
          <a:p>
            <a:pPr marL="50800" indent="0">
              <a:buNone/>
            </a:pPr>
            <a:endParaRPr lang="en-US" sz="2400" dirty="0">
              <a:latin typeface="Arial" panose="020B0604020202020204" pitchFamily="34" charset="0"/>
              <a:cs typeface="Arial" panose="020B0604020202020204" pitchFamily="34" charset="0"/>
            </a:endParaRPr>
          </a:p>
        </p:txBody>
      </p:sp>
      <p:pic>
        <p:nvPicPr>
          <p:cNvPr id="4" name="Picture 3" descr="Glucose in a yellow box has an arrow pointing down labeled glycolysis accompanied by a curved arrow showing the addition of N A D plus and loss of a red box labeled N A D H. This yields a yellow box labeled 2 pyruvate from which arrows point down and to the right. The right-hand arrow is labeled hypoxic or anaerobic conditions and enters a blue box, where a curved red arrow from the N A D H produced by the preceding reaction points back to the N A D plus that is consumed during glycolysis. The arrow then splits into an upper half labeled lactate fermentation that yields 2 lactate in a yellow box and a lower half labeled ethanol fermentation that yields 2 ethanol plus 2 C O 2 in a yellow box. Accompanying text reads, under anaerobic conditions, glycolysis stops until N A D plus can be replenished by fermentation. The arrow that points down from pyruvate is labeled aerobic conditions and is accompanied by a curved arrow showing the addition of N A D plus and loss of a red box labeled N A D H. Lower down, an arrow branches to the right at P D H and a yellow box labeled 2 C O 2 leaves. This yields a yellow box labeled 2 acetyl Co A, from which an arrow labeled citric acid cycle points down accompanied by a curved arrow that shows the addition of N A D plus and loss of a light red box labeled N A D H This yields a yellow box labeled 4 C O 2 plus 4 H 2 O. Arrows point from the N A D H produced by the conversion of pyruvate to acetyl Co A and from the conversion of acetyl Co A to 4 C O 2 plus 4 H 2 O to a light red box labeled N A D H plus, outside of the box, one half O 2 plus H plus. A red arrow points down from the red box labeled N A D H and is labeled mitochondrial electron transfer. This yields N A D plus plus H 2 O. Accompanying text reads, under aerobic conditions, N A D plus is regenerated by mitochondrial electron transfer.">
            <a:extLst>
              <a:ext uri="{FF2B5EF4-FFF2-40B4-BE49-F238E27FC236}">
                <a16:creationId xmlns:a16="http://schemas.microsoft.com/office/drawing/2014/main" id="{E363064E-C4FF-6B43-B436-C5ADE4B9E4C7}"/>
              </a:ext>
            </a:extLst>
          </p:cNvPr>
          <p:cNvPicPr>
            <a:picLocks noChangeAspect="1"/>
          </p:cNvPicPr>
          <p:nvPr/>
        </p:nvPicPr>
        <p:blipFill>
          <a:blip r:embed="rId3"/>
          <a:stretch>
            <a:fillRect/>
          </a:stretch>
        </p:blipFill>
        <p:spPr>
          <a:xfrm>
            <a:off x="4340996" y="1376855"/>
            <a:ext cx="4185053" cy="5247290"/>
          </a:xfrm>
          <a:prstGeom prst="rect">
            <a:avLst/>
          </a:prstGeom>
        </p:spPr>
      </p:pic>
    </p:spTree>
    <p:extLst>
      <p:ext uri="{BB962C8B-B14F-4D97-AF65-F5344CB8AC3E}">
        <p14:creationId xmlns:p14="http://schemas.microsoft.com/office/powerpoint/2010/main" val="33029241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FE998-AE87-44A2-B218-4427312644CA}"/>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Fermentation</a:t>
            </a:r>
            <a:endParaRPr lang="en-AU" dirty="0"/>
          </a:p>
        </p:txBody>
      </p:sp>
      <p:sp>
        <p:nvSpPr>
          <p:cNvPr id="5" name="Google Shape;390;g847cf01710_0_68">
            <a:extLst>
              <a:ext uri="{FF2B5EF4-FFF2-40B4-BE49-F238E27FC236}">
                <a16:creationId xmlns:a16="http://schemas.microsoft.com/office/drawing/2014/main" id="{30D85EC8-6A88-8B4C-8561-D5B2F568CE8E}"/>
              </a:ext>
            </a:extLst>
          </p:cNvPr>
          <p:cNvSpPr txBox="1">
            <a:spLocks noChangeArrowheads="1"/>
          </p:cNvSpPr>
          <p:nvPr/>
        </p:nvSpPr>
        <p:spPr bwMode="auto">
          <a:xfrm>
            <a:off x="303591" y="1376855"/>
            <a:ext cx="845940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fermentation </a:t>
            </a:r>
            <a:r>
              <a:rPr lang="en-US" sz="2400" dirty="0">
                <a:latin typeface="Arial" panose="020B0604020202020204" pitchFamily="34" charset="0"/>
                <a:cs typeface="Arial" panose="020B0604020202020204" pitchFamily="34" charset="0"/>
              </a:rPr>
              <a:t>= general term for processes that extract energy (as ATP) but do not consume oxygen or change the concentrations of NAD</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or NADH</a:t>
            </a:r>
          </a:p>
          <a:p>
            <a:pPr marL="50800" indent="0">
              <a:buNone/>
            </a:pPr>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lactic acid fermentation </a:t>
            </a:r>
            <a:r>
              <a:rPr lang="en-US" sz="2400" dirty="0">
                <a:latin typeface="Arial" panose="020B0604020202020204" pitchFamily="34" charset="0"/>
                <a:cs typeface="Arial" panose="020B0604020202020204" pitchFamily="34" charset="0"/>
              </a:rPr>
              <a:t>= pyruvate accepts electrons from NADH and is reduced to lactate while regenerating the NAD</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necessary for glycolysis </a:t>
            </a:r>
          </a:p>
          <a:p>
            <a:pPr marL="50800" indent="0">
              <a:buNone/>
            </a:pPr>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ethanol (alcohol) fermentation </a:t>
            </a:r>
            <a:r>
              <a:rPr lang="en-US" sz="2400" dirty="0">
                <a:latin typeface="Arial" panose="020B0604020202020204" pitchFamily="34" charset="0"/>
                <a:cs typeface="Arial" panose="020B0604020202020204" pitchFamily="34" charset="0"/>
              </a:rPr>
              <a:t>= pyruvate is further catabolized to ethanol </a:t>
            </a: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38972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033F2-77D4-4581-9676-D0BC63BEB0C3}"/>
              </a:ext>
            </a:extLst>
          </p:cNvPr>
          <p:cNvSpPr>
            <a:spLocks noGrp="1"/>
          </p:cNvSpPr>
          <p:nvPr>
            <p:ph type="title"/>
          </p:nvPr>
        </p:nvSpPr>
        <p:spPr>
          <a:xfrm>
            <a:off x="0" y="152400"/>
            <a:ext cx="9144000" cy="1447800"/>
          </a:xfrm>
        </p:spPr>
        <p:txBody>
          <a:bodyPr/>
          <a:lstStyle/>
          <a:p>
            <a:r>
              <a:rPr lang="en-US" altLang="en-US" sz="3400" dirty="0">
                <a:solidFill>
                  <a:srgbClr val="4E4CB4"/>
                </a:solidFill>
                <a:latin typeface="Arial" panose="020B0604020202020204" pitchFamily="34" charset="0"/>
                <a:cs typeface="Arial" panose="020B0604020202020204" pitchFamily="34" charset="0"/>
              </a:rPr>
              <a:t>The Pasteur and Warburg Effects Are Due to Dependence on Glycolysis Alone for ATP Production</a:t>
            </a:r>
            <a:endParaRPr lang="en-AU" sz="3400"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40483" y="2422525"/>
            <a:ext cx="846303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“Pasteur effect” = effect by which the rate and total amount of glucose consumption under anaerobic conditions is many times greater than under aerobic conditions </a:t>
            </a:r>
          </a:p>
          <a:p>
            <a:pPr lvl="1"/>
            <a:r>
              <a:rPr lang="en-US" sz="2400" dirty="0">
                <a:latin typeface="Arial" panose="020B0604020202020204" pitchFamily="34" charset="0"/>
                <a:cs typeface="Arial" panose="020B0604020202020204" pitchFamily="34" charset="0"/>
              </a:rPr>
              <a:t>occurs because the ATP yield from glycolysis alone is much smaller (2 ATP per glucose) than complete oxidation to CO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(30 or 32 ATP per glucose) </a:t>
            </a: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03513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FACCC-9C95-4635-8498-0F4CE9513203}"/>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(1 of 6)</a:t>
            </a:r>
            <a:endParaRPr lang="en-AU" sz="2000" b="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Glycolysis and gluconeogenesis are reciprocally regulated so that both processes don’t occur simultaneously in a futile cycle. </a:t>
            </a:r>
            <a:r>
              <a:rPr lang="en-US" sz="2400" dirty="0">
                <a:latin typeface="Arial" panose="020B0604020202020204" pitchFamily="34" charset="0"/>
                <a:cs typeface="Arial" panose="020B0604020202020204" pitchFamily="34" charset="0"/>
              </a:rPr>
              <a:t>Most regulatory mechanisms act on reactions that are unique to each pathway. </a:t>
            </a:r>
          </a:p>
          <a:p>
            <a:pPr>
              <a:buNone/>
            </a:pPr>
            <a:r>
              <a:rPr lang="en-US" sz="2400" dirty="0">
                <a:latin typeface="Arial" panose="020B0604020202020204" pitchFamily="34" charset="0"/>
                <a:cs typeface="Arial" panose="020B0604020202020204" pitchFamily="34" charset="0"/>
              </a:rPr>
              <a:t> </a:t>
            </a:r>
          </a:p>
          <a:p>
            <a:endParaRPr lang="en-US" sz="2400" dirty="0"/>
          </a:p>
        </p:txBody>
      </p:sp>
      <p:pic>
        <p:nvPicPr>
          <p:cNvPr id="4" name="Picture 3" descr="Icon P 5&#10;">
            <a:extLst>
              <a:ext uri="{FF2B5EF4-FFF2-40B4-BE49-F238E27FC236}">
                <a16:creationId xmlns:a16="http://schemas.microsoft.com/office/drawing/2014/main" id="{78C859F3-BCEE-4632-9CAB-8BE96D40F3FB}"/>
              </a:ext>
            </a:extLst>
          </p:cNvPr>
          <p:cNvPicPr>
            <a:picLocks noChangeAspect="1"/>
          </p:cNvPicPr>
          <p:nvPr/>
        </p:nvPicPr>
        <p:blipFill>
          <a:blip r:embed="rId3"/>
          <a:stretch>
            <a:fillRect/>
          </a:stretch>
        </p:blipFill>
        <p:spPr>
          <a:xfrm>
            <a:off x="1823638" y="424724"/>
            <a:ext cx="944962" cy="701101"/>
          </a:xfrm>
          <a:prstGeom prst="rect">
            <a:avLst/>
          </a:prstGeom>
        </p:spPr>
      </p:pic>
    </p:spTree>
    <p:extLst>
      <p:ext uri="{BB962C8B-B14F-4D97-AF65-F5344CB8AC3E}">
        <p14:creationId xmlns:p14="http://schemas.microsoft.com/office/powerpoint/2010/main" val="116888484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D6765-CFAE-4724-A6B2-ADF49D0555F6}"/>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Warburg Effect</a:t>
            </a:r>
            <a:endParaRPr lang="en-AU" dirty="0"/>
          </a:p>
        </p:txBody>
      </p:sp>
      <p:sp>
        <p:nvSpPr>
          <p:cNvPr id="5" name="Google Shape;390;g847cf01710_0_68">
            <a:extLst>
              <a:ext uri="{FF2B5EF4-FFF2-40B4-BE49-F238E27FC236}">
                <a16:creationId xmlns:a16="http://schemas.microsoft.com/office/drawing/2014/main" id="{30D85EC8-6A88-8B4C-8561-D5B2F568CE8E}"/>
              </a:ext>
            </a:extLst>
          </p:cNvPr>
          <p:cNvSpPr txBox="1">
            <a:spLocks noChangeArrowheads="1"/>
          </p:cNvSpPr>
          <p:nvPr/>
        </p:nvSpPr>
        <p:spPr bwMode="auto">
          <a:xfrm>
            <a:off x="303592" y="1376855"/>
            <a:ext cx="388740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“Warburg effect” = the observation that tumor cells have high rates of glycolysis, with fermentation of glucose to lactate, even in the presence of oxygen </a:t>
            </a:r>
          </a:p>
          <a:p>
            <a:pPr lvl="1"/>
            <a:r>
              <a:rPr lang="en-US" sz="2400" dirty="0">
                <a:latin typeface="Arial" panose="020B0604020202020204" pitchFamily="34" charset="0"/>
                <a:cs typeface="Arial" panose="020B0604020202020204" pitchFamily="34" charset="0"/>
              </a:rPr>
              <a:t>the basis of PET scanning used to diagnose tumors</a:t>
            </a:r>
          </a:p>
        </p:txBody>
      </p:sp>
      <p:pic>
        <p:nvPicPr>
          <p:cNvPr id="3" name="Picture 2" descr="The left-hand image is a C T-scan with the bonds visible in bright white, with gray in most surrounding regions, and with black areas in the lungs. The middle image is mostly white and gray with dark regions in the bladder, in spots in the center of the torso, and in the brain. The right-hand image shows pale blue in the white regions from the first image, darker blue in most of the surrounding areas, and black in the lungs. The brain has outer layers of green, then yellow, then is pink with two darker regions and yellow in the center of one of the darker regions. There is some green along the middle of the body, spots of green, pink and orange in the middle torso, and a large pink region surrounded by yellow surrounded by green in the bladder.">
            <a:extLst>
              <a:ext uri="{FF2B5EF4-FFF2-40B4-BE49-F238E27FC236}">
                <a16:creationId xmlns:a16="http://schemas.microsoft.com/office/drawing/2014/main" id="{837E8DCD-AB6E-1C4A-8646-A81F48F47416}"/>
              </a:ext>
            </a:extLst>
          </p:cNvPr>
          <p:cNvPicPr>
            <a:picLocks noChangeAspect="1"/>
          </p:cNvPicPr>
          <p:nvPr/>
        </p:nvPicPr>
        <p:blipFill>
          <a:blip r:embed="rId3"/>
          <a:stretch>
            <a:fillRect/>
          </a:stretch>
        </p:blipFill>
        <p:spPr>
          <a:xfrm>
            <a:off x="4343399" y="1460353"/>
            <a:ext cx="4497009" cy="4174549"/>
          </a:xfrm>
          <a:prstGeom prst="rect">
            <a:avLst/>
          </a:prstGeom>
        </p:spPr>
      </p:pic>
    </p:spTree>
    <p:extLst>
      <p:ext uri="{BB962C8B-B14F-4D97-AF65-F5344CB8AC3E}">
        <p14:creationId xmlns:p14="http://schemas.microsoft.com/office/powerpoint/2010/main" val="385873327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84;g7fe2cbe272_0_35" descr="Icon P 3&#10;">
            <a:extLst>
              <a:ext uri="{FF2B5EF4-FFF2-40B4-BE49-F238E27FC236}">
                <a16:creationId xmlns:a16="http://schemas.microsoft.com/office/drawing/2014/main" id="{83CB1B13-6812-4833-8FB1-7889FE413619}"/>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2580" y="304800"/>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947F2F4-BF7A-4B04-964C-C6AA6A1085B5}"/>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(3 of 7)</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Pyruvate formed under anaerobic conditions is reduced to lactate with electrons from NADH, recycling NADH to NAD</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and allowing continued glycolysis in the processes of lactate or alcohol fermentation. </a:t>
            </a:r>
            <a:r>
              <a:rPr lang="en-US" sz="2400" dirty="0">
                <a:latin typeface="Arial" panose="020B0604020202020204" pitchFamily="34" charset="0"/>
                <a:cs typeface="Arial" panose="020B0604020202020204" pitchFamily="34" charset="0"/>
              </a:rPr>
              <a:t>Manipulation of the fermentable material and the microorganisms present allows the synthesis of a variety of industrial products and foods. </a:t>
            </a: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030556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FC900-994D-4D1E-AA2B-D6F49D887DE3}"/>
              </a:ext>
            </a:extLst>
          </p:cNvPr>
          <p:cNvSpPr>
            <a:spLocks noGrp="1"/>
          </p:cNvSpPr>
          <p:nvPr>
            <p:ph type="title"/>
          </p:nvPr>
        </p:nvSpPr>
        <p:spPr/>
        <p:txBody>
          <a:bodyPr/>
          <a:lstStyle/>
          <a:p>
            <a:r>
              <a:rPr lang="en-US" altLang="en-US" sz="3800" dirty="0">
                <a:solidFill>
                  <a:srgbClr val="4E4CB4"/>
                </a:solidFill>
                <a:latin typeface="Arial" panose="020B0604020202020204" pitchFamily="34" charset="0"/>
                <a:cs typeface="Arial" panose="020B0604020202020204" pitchFamily="34" charset="0"/>
              </a:rPr>
              <a:t>Pyruvate Is the Terminal Electron Acceptor in Lactic Acid Fermentation</a:t>
            </a:r>
            <a:endParaRPr lang="en-AU" sz="3800"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40483" y="1828800"/>
            <a:ext cx="8463034"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organisms can regenerate NAD</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by transferring electrons from NADH to pyruvate, forming </a:t>
            </a:r>
            <a:r>
              <a:rPr lang="en-US" sz="2400" b="1" dirty="0">
                <a:latin typeface="Arial" panose="020B0604020202020204" pitchFamily="34" charset="0"/>
                <a:cs typeface="Arial" panose="020B0604020202020204" pitchFamily="34" charset="0"/>
              </a:rPr>
              <a:t>lactate</a:t>
            </a:r>
            <a:r>
              <a:rPr lang="en-US" sz="2400" dirty="0">
                <a:latin typeface="Arial" panose="020B0604020202020204" pitchFamily="34" charset="0"/>
                <a:cs typeface="Arial" panose="020B0604020202020204" pitchFamily="34" charset="0"/>
              </a:rPr>
              <a:t> </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lactate dehydrogenase </a:t>
            </a:r>
            <a:r>
              <a:rPr lang="en-US" sz="2400" dirty="0">
                <a:latin typeface="Arial" panose="020B0604020202020204" pitchFamily="34" charset="0"/>
                <a:cs typeface="Arial" panose="020B0604020202020204" pitchFamily="34" charset="0"/>
              </a:rPr>
              <a:t>= catalyzes the reduction of pyruvate to lactate</a:t>
            </a:r>
            <a:endParaRPr lang="en-US" sz="2000" b="1"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pic>
        <p:nvPicPr>
          <p:cNvPr id="3" name="Picture 2" descr="Pyruvate is a vertical three-carbon chain with C 1 double bonded to O to the upper left and bonded to O minus to the right, C 2 double bonded to O with both in a red box, and C 3 bonded to 3 H. A longer arrow points to the right, and a much shorter arrow points to the left above text reading lactate dehydrogenase. A curved arrow above the right-hand arrow shows that N A D H plus H plus is added and N A D plus is removed. This yields L-lactate, which has C 1 double bonded to O to the upper left and bonded to O minus to the upper right, C 2 bonded to O H on the left and to H on the right with all three in a light red box, and C 3 bonded to 3 H.">
            <a:extLst>
              <a:ext uri="{FF2B5EF4-FFF2-40B4-BE49-F238E27FC236}">
                <a16:creationId xmlns:a16="http://schemas.microsoft.com/office/drawing/2014/main" id="{8990CF06-F139-3A44-956A-EE2EC8DC116B}"/>
              </a:ext>
            </a:extLst>
          </p:cNvPr>
          <p:cNvPicPr>
            <a:picLocks noChangeAspect="1"/>
          </p:cNvPicPr>
          <p:nvPr/>
        </p:nvPicPr>
        <p:blipFill>
          <a:blip r:embed="rId3"/>
          <a:stretch>
            <a:fillRect/>
          </a:stretch>
        </p:blipFill>
        <p:spPr>
          <a:xfrm>
            <a:off x="1941725" y="4170679"/>
            <a:ext cx="5260549" cy="2073275"/>
          </a:xfrm>
          <a:prstGeom prst="rect">
            <a:avLst/>
          </a:prstGeom>
        </p:spPr>
      </p:pic>
    </p:spTree>
    <p:extLst>
      <p:ext uri="{BB962C8B-B14F-4D97-AF65-F5344CB8AC3E}">
        <p14:creationId xmlns:p14="http://schemas.microsoft.com/office/powerpoint/2010/main" val="174725678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A9116-A51A-4143-9B3D-984FDE64117B}"/>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Reduction of Pyruvate to Lactate Regenerates NAD</a:t>
            </a:r>
            <a:r>
              <a:rPr lang="en-US" altLang="en-US" baseline="30000" dirty="0">
                <a:solidFill>
                  <a:schemeClr val="tx1"/>
                </a:solidFill>
                <a:latin typeface="Arial" panose="020B0604020202020204" pitchFamily="34" charset="0"/>
                <a:cs typeface="Arial" panose="020B0604020202020204" pitchFamily="34" charset="0"/>
              </a:rPr>
              <a:t>+</a:t>
            </a:r>
            <a:endParaRPr lang="en-AU" dirty="0"/>
          </a:p>
        </p:txBody>
      </p:sp>
      <p:sp>
        <p:nvSpPr>
          <p:cNvPr id="5" name="Google Shape;390;g847cf01710_0_68">
            <a:extLst>
              <a:ext uri="{FF2B5EF4-FFF2-40B4-BE49-F238E27FC236}">
                <a16:creationId xmlns:a16="http://schemas.microsoft.com/office/drawing/2014/main" id="{30D85EC8-6A88-8B4C-8561-D5B2F568CE8E}"/>
              </a:ext>
            </a:extLst>
          </p:cNvPr>
          <p:cNvSpPr txBox="1">
            <a:spLocks noChangeArrowheads="1"/>
          </p:cNvSpPr>
          <p:nvPr/>
        </p:nvSpPr>
        <p:spPr bwMode="auto">
          <a:xfrm>
            <a:off x="288350" y="1752600"/>
            <a:ext cx="388740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glycolysis converts 2NAD</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to 2NADH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reduction of pyruvate to lactate regenerates 2NAD</a:t>
            </a:r>
            <a:r>
              <a:rPr lang="en-US" sz="2400" baseline="30000" dirty="0">
                <a:latin typeface="Arial" panose="020B0604020202020204" pitchFamily="34" charset="0"/>
                <a:cs typeface="Arial" panose="020B0604020202020204" pitchFamily="34" charset="0"/>
              </a:rPr>
              <a:t>+</a:t>
            </a:r>
          </a:p>
          <a:p>
            <a:endParaRPr lang="en-US" sz="2400" baseline="300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there is no net change in NAD</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or NADH</a:t>
            </a:r>
          </a:p>
        </p:txBody>
      </p:sp>
      <p:pic>
        <p:nvPicPr>
          <p:cNvPr id="4" name="Picture 3" descr="Reduction and regeneration. Glucose yields 2 pyruvate in the presence of 2 N A D plus. The byproduct i2 2 N A D H, which is used by 2 pyruvate to yield 2 lactate.">
            <a:extLst>
              <a:ext uri="{FF2B5EF4-FFF2-40B4-BE49-F238E27FC236}">
                <a16:creationId xmlns:a16="http://schemas.microsoft.com/office/drawing/2014/main" id="{58131B88-3746-B34B-8D9C-D0A3873AE763}"/>
              </a:ext>
            </a:extLst>
          </p:cNvPr>
          <p:cNvPicPr>
            <a:picLocks noChangeAspect="1"/>
          </p:cNvPicPr>
          <p:nvPr/>
        </p:nvPicPr>
        <p:blipFill>
          <a:blip r:embed="rId3"/>
          <a:stretch>
            <a:fillRect/>
          </a:stretch>
        </p:blipFill>
        <p:spPr>
          <a:xfrm>
            <a:off x="4613850" y="2247900"/>
            <a:ext cx="4241800" cy="2362200"/>
          </a:xfrm>
          <a:prstGeom prst="rect">
            <a:avLst/>
          </a:prstGeom>
        </p:spPr>
      </p:pic>
    </p:spTree>
    <p:extLst>
      <p:ext uri="{BB962C8B-B14F-4D97-AF65-F5344CB8AC3E}">
        <p14:creationId xmlns:p14="http://schemas.microsoft.com/office/powerpoint/2010/main" val="294886033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817EC-FB49-41F5-8876-CBF55DFA8452}"/>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Lactate Can Be Recycled</a:t>
            </a:r>
            <a:endParaRPr lang="en-AU" dirty="0"/>
          </a:p>
        </p:txBody>
      </p:sp>
      <p:sp>
        <p:nvSpPr>
          <p:cNvPr id="5" name="Google Shape;390;g847cf01710_0_68">
            <a:extLst>
              <a:ext uri="{FF2B5EF4-FFF2-40B4-BE49-F238E27FC236}">
                <a16:creationId xmlns:a16="http://schemas.microsoft.com/office/drawing/2014/main" id="{30D85EC8-6A88-8B4C-8561-D5B2F568CE8E}"/>
              </a:ext>
            </a:extLst>
          </p:cNvPr>
          <p:cNvSpPr txBox="1">
            <a:spLocks noChangeArrowheads="1"/>
          </p:cNvSpPr>
          <p:nvPr/>
        </p:nvSpPr>
        <p:spPr bwMode="auto">
          <a:xfrm>
            <a:off x="342900" y="1363662"/>
            <a:ext cx="3924300" cy="450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lactate is carried in blood to the liver, where it is converted to glucose during recovery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acidification resulting from ionization of lactic acid in muscle and blood limits the period of vigorous activity, such as sprinting</a:t>
            </a:r>
          </a:p>
        </p:txBody>
      </p:sp>
      <p:pic>
        <p:nvPicPr>
          <p:cNvPr id="3" name="Picture 2" descr="A photo shows Olympic sprinter Francena McCorory running on the track.">
            <a:extLst>
              <a:ext uri="{FF2B5EF4-FFF2-40B4-BE49-F238E27FC236}">
                <a16:creationId xmlns:a16="http://schemas.microsoft.com/office/drawing/2014/main" id="{8C9C6A03-1543-B24A-B71D-6B971D4039FA}"/>
              </a:ext>
            </a:extLst>
          </p:cNvPr>
          <p:cNvPicPr>
            <a:picLocks noChangeAspect="1"/>
          </p:cNvPicPr>
          <p:nvPr/>
        </p:nvPicPr>
        <p:blipFill>
          <a:blip r:embed="rId3"/>
          <a:stretch>
            <a:fillRect/>
          </a:stretch>
        </p:blipFill>
        <p:spPr>
          <a:xfrm>
            <a:off x="4967923" y="1363661"/>
            <a:ext cx="3623914" cy="5114895"/>
          </a:xfrm>
          <a:prstGeom prst="rect">
            <a:avLst/>
          </a:prstGeom>
        </p:spPr>
      </p:pic>
    </p:spTree>
    <p:extLst>
      <p:ext uri="{BB962C8B-B14F-4D97-AF65-F5344CB8AC3E}">
        <p14:creationId xmlns:p14="http://schemas.microsoft.com/office/powerpoint/2010/main" val="308306797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84;g7fe2cbe272_0_35" descr="Icon P 3&#10;">
            <a:extLst>
              <a:ext uri="{FF2B5EF4-FFF2-40B4-BE49-F238E27FC236}">
                <a16:creationId xmlns:a16="http://schemas.microsoft.com/office/drawing/2014/main" id="{D7B9795D-5E84-417B-8886-A04E699F7307}"/>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2580" y="304800"/>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D651CBA-C996-4F1A-AF3B-A698E1B47FB5}"/>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(4 of 7)</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Pyruvate formed under anaerobic conditions is reduced to lactate with electrons from NADH, recycling NADH to NAD</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and allowing continued glycolysis in the processes of lactate or alcohol fermentation. </a:t>
            </a:r>
            <a:r>
              <a:rPr lang="en-US" sz="2400" dirty="0">
                <a:latin typeface="Arial" panose="020B0604020202020204" pitchFamily="34" charset="0"/>
                <a:cs typeface="Arial" panose="020B0604020202020204" pitchFamily="34" charset="0"/>
              </a:rPr>
              <a:t>Manipulation of the fermentable material and the microorganisms present allows the synthesis of a variety of industrial products and foods. </a:t>
            </a: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21806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E710E-BAF9-4E4A-8EDA-CCA66859028E}"/>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Ethanol Is the Reduced Product in Ethanol Fermentation</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199420" y="1676401"/>
            <a:ext cx="8745157"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yeast and other microorganisms regenerate NAD</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by reducing pyruvate to ethanol and CO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t>
            </a:r>
          </a:p>
        </p:txBody>
      </p:sp>
      <p:pic>
        <p:nvPicPr>
          <p:cNvPr id="4" name="Picture 3" descr="Pyruvate is a vertical three-carbon chain with C 1 double bonded to O to the upper left and bonded to O minus to the upper right and all three in a red box, C 2 double bonded to O to the right, and C 3 bonded to 3 H. An arrow points right above pyruvate decarboxylase and beneath T P P, M g 2 plus with an arrow curving up to show the loss of a light red square labeled C O 2. This yields acetaldehyde, which has C double bonded to O to the upper left, bonded to H to the upper right, and bonded to C H 3 below. Right- and left-pointing arrows above alcohol dehydrogenase show that a reversible reaction occurs. An accompanying curved arrow shows that N A D H plus H plus is added and N A D plus is lost. This yields ethanol, which has C H 2 bonded to O H above and to C H 3 below.">
            <a:extLst>
              <a:ext uri="{FF2B5EF4-FFF2-40B4-BE49-F238E27FC236}">
                <a16:creationId xmlns:a16="http://schemas.microsoft.com/office/drawing/2014/main" id="{A33C1541-72FE-CE4C-91F1-C14C894F513A}"/>
              </a:ext>
            </a:extLst>
          </p:cNvPr>
          <p:cNvPicPr>
            <a:picLocks noChangeAspect="1"/>
          </p:cNvPicPr>
          <p:nvPr/>
        </p:nvPicPr>
        <p:blipFill>
          <a:blip r:embed="rId3"/>
          <a:stretch>
            <a:fillRect/>
          </a:stretch>
        </p:blipFill>
        <p:spPr>
          <a:xfrm>
            <a:off x="1698719" y="2667000"/>
            <a:ext cx="5746561" cy="1707067"/>
          </a:xfrm>
          <a:prstGeom prst="rect">
            <a:avLst/>
          </a:prstGeom>
        </p:spPr>
      </p:pic>
      <mc:AlternateContent xmlns:mc="http://schemas.openxmlformats.org/markup-compatibility/2006" xmlns:a14="http://schemas.microsoft.com/office/drawing/2010/main">
        <mc:Choice Requires="a14">
          <p:sp>
            <p:nvSpPr>
              <p:cNvPr id="7" name="Google Shape;390;g847cf01710_0_68">
                <a:extLst>
                  <a:ext uri="{FF2B5EF4-FFF2-40B4-BE49-F238E27FC236}">
                    <a16:creationId xmlns:a16="http://schemas.microsoft.com/office/drawing/2014/main" id="{BD8A626A-038F-420B-BFA5-5BA3E6FADFEF}"/>
                  </a:ext>
                </a:extLst>
              </p:cNvPr>
              <p:cNvSpPr txBox="1">
                <a:spLocks noChangeArrowheads="1"/>
              </p:cNvSpPr>
              <p:nvPr/>
            </p:nvSpPr>
            <p:spPr bwMode="auto">
              <a:xfrm>
                <a:off x="199420" y="4762498"/>
                <a:ext cx="8745157" cy="140970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overall equation is: </a:t>
                </a:r>
              </a:p>
              <a:p>
                <a:pPr marL="50800" indent="0">
                  <a:buNone/>
                </a:pPr>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glucose + 2ADP + 2P</a:t>
                </a:r>
                <a:r>
                  <a:rPr lang="en-US" sz="2400" baseline="-25000" dirty="0">
                    <a:latin typeface="Arial" panose="020B0604020202020204" pitchFamily="34" charset="0"/>
                    <a:cs typeface="Arial" panose="020B0604020202020204" pitchFamily="34" charset="0"/>
                  </a:rPr>
                  <a:t>i</a:t>
                </a:r>
                <a:r>
                  <a:rPr lang="en-US" sz="2400" dirty="0">
                    <a:latin typeface="Arial" panose="020B0604020202020204" pitchFamily="34" charset="0"/>
                    <a:cs typeface="Arial" panose="020B0604020202020204" pitchFamily="34" charset="0"/>
                  </a:rPr>
                  <a:t> </a:t>
                </a:r>
                <a14:m>
                  <m:oMath xmlns:m="http://schemas.openxmlformats.org/officeDocument/2006/math">
                    <m:r>
                      <a:rPr lang="en-US" sz="2400" i="1">
                        <a:latin typeface="Cambria Math" panose="02040503050406030204" pitchFamily="18" charset="0"/>
                        <a:ea typeface="Cambria Math" panose="02040503050406030204" pitchFamily="18" charset="0"/>
                        <a:cs typeface="Arial" panose="020B0604020202020204" pitchFamily="34" charset="0"/>
                      </a:rPr>
                      <m:t>⟶ </m:t>
                    </m:r>
                  </m:oMath>
                </a14:m>
                <a:r>
                  <a:rPr lang="en-US" sz="2400" dirty="0">
                    <a:latin typeface="Arial" panose="020B0604020202020204" pitchFamily="34" charset="0"/>
                    <a:cs typeface="Arial" panose="020B0604020202020204" pitchFamily="34" charset="0"/>
                  </a:rPr>
                  <a:t>2 ethanol + 2CO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+ 2ATP + 2H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a:t>
                </a:r>
              </a:p>
            </p:txBody>
          </p:sp>
        </mc:Choice>
        <mc:Fallback xmlns="">
          <p:sp>
            <p:nvSpPr>
              <p:cNvPr id="7" name="Google Shape;390;g847cf01710_0_68">
                <a:extLst>
                  <a:ext uri="{FF2B5EF4-FFF2-40B4-BE49-F238E27FC236}">
                    <a16:creationId xmlns:a16="http://schemas.microsoft.com/office/drawing/2014/main" id="{BD8A626A-038F-420B-BFA5-5BA3E6FADFEF}"/>
                  </a:ext>
                </a:extLst>
              </p:cNvPr>
              <p:cNvSpPr txBox="1">
                <a:spLocks noRot="1" noChangeAspect="1" noMove="1" noResize="1" noEditPoints="1" noAdjustHandles="1" noChangeArrowheads="1" noChangeShapeType="1" noTextEdit="1"/>
              </p:cNvSpPr>
              <p:nvPr/>
            </p:nvSpPr>
            <p:spPr bwMode="auto">
              <a:xfrm>
                <a:off x="199420" y="4762498"/>
                <a:ext cx="8745157" cy="1409701"/>
              </a:xfrm>
              <a:prstGeom prst="rect">
                <a:avLst/>
              </a:prstGeom>
              <a:blipFill>
                <a:blip r:embed="rId4"/>
                <a:stretch>
                  <a:fillRect l="-418" t="-3030" b="-519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spTree>
    <p:extLst>
      <p:ext uri="{BB962C8B-B14F-4D97-AF65-F5344CB8AC3E}">
        <p14:creationId xmlns:p14="http://schemas.microsoft.com/office/powerpoint/2010/main" val="66898610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C0ECB-8064-4D64-ACDA-57A0F3C54C1D}"/>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Pyruvate Decarboxylase and Alcohol Dehydrogenase Reactions</a:t>
            </a:r>
            <a:endParaRPr lang="en-AU" dirty="0"/>
          </a:p>
        </p:txBody>
      </p:sp>
      <p:sp>
        <p:nvSpPr>
          <p:cNvPr id="5" name="Google Shape;390;g847cf01710_0_68">
            <a:extLst>
              <a:ext uri="{FF2B5EF4-FFF2-40B4-BE49-F238E27FC236}">
                <a16:creationId xmlns:a16="http://schemas.microsoft.com/office/drawing/2014/main" id="{30D85EC8-6A88-8B4C-8561-D5B2F568CE8E}"/>
              </a:ext>
            </a:extLst>
          </p:cNvPr>
          <p:cNvSpPr txBox="1">
            <a:spLocks noChangeArrowheads="1"/>
          </p:cNvSpPr>
          <p:nvPr/>
        </p:nvSpPr>
        <p:spPr bwMode="auto">
          <a:xfrm>
            <a:off x="228600" y="1597152"/>
            <a:ext cx="4498602" cy="4562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pyruvate decarboxylase </a:t>
            </a:r>
            <a:r>
              <a:rPr lang="en-US" sz="2400" dirty="0">
                <a:latin typeface="Arial" panose="020B0604020202020204" pitchFamily="34" charset="0"/>
                <a:cs typeface="Arial" panose="020B0604020202020204" pitchFamily="34" charset="0"/>
              </a:rPr>
              <a:t>= catalyzes the irreversible decarboxylation of pyruvate to acetaldehyde </a:t>
            </a:r>
          </a:p>
          <a:p>
            <a:pPr lvl="1"/>
            <a:r>
              <a:rPr lang="en-US" sz="2400" dirty="0">
                <a:latin typeface="Arial" panose="020B0604020202020204" pitchFamily="34" charset="0"/>
                <a:cs typeface="Arial" panose="020B0604020202020204" pitchFamily="34" charset="0"/>
              </a:rPr>
              <a:t>requires Mg</a:t>
            </a:r>
            <a:r>
              <a:rPr lang="en-US" sz="2400" baseline="30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and the coenzyme thiamine pyrophosphate</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alcohol dehydrogenase </a:t>
            </a:r>
            <a:r>
              <a:rPr lang="en-US" sz="2400" dirty="0">
                <a:latin typeface="Arial" panose="020B0604020202020204" pitchFamily="34" charset="0"/>
                <a:cs typeface="Arial" panose="020B0604020202020204" pitchFamily="34" charset="0"/>
              </a:rPr>
              <a:t>= catalyzes the reduction of acetaldehyde to ethanol</a:t>
            </a:r>
          </a:p>
        </p:txBody>
      </p:sp>
      <p:pic>
        <p:nvPicPr>
          <p:cNvPr id="3" name="Picture 2" descr="An irregular line begins near the top center of the frame, has an invagination around Z n 2 plus, then curves back to end near the bottom center. This represents alcohol dehydrogenase. Acetaldehyde is shown as C bonded to H to the upper left, bonded to C H 3 to the lower left, and double bonded to O to the right with a dashed line to Z n 2 plus in the invagination in alcohol dehydrogenase. N A D H is shown as a ring with N substituted for C at the bottom vertex with a red pair of electrons and bonded to R below, double bonds at the left and right sides, the upper right vertex bonded to C double bonded to O to the upper right and bonded to N H 2 below, and the top vertex hashed wedge bonded to H to the upper left and solid wedge bonded to red highlighted H to the upper right. Curved red arrows point from the red pair of electrons on N to the adjacent lower right side bond, from the double bond on the right side to the upper right side bond, from the solid wedge bond to red highlighted H to the central C of acetaldehyde, and from the double bond between the same central C and O to the O. An arrow pointing down is joined by a line showing the addition of blue highlighted H plus. Accompanying text reads, Z n 2 plus at the active site polarizes the carbonyl oxygen of acetaldehyde, allowing transfer of a hydride ion (red) from N A D H. The reduced intermediate acquires a proton from the medium (blue) to form ethanol. This yields N A D plus and ethanol. N A D plus is similar to N A D H except that N at the bottom vertex of the ring has a positive charge, there are double bonds at the upper and lower right sides, and the top vertex is bonded to H. Ethanol has a central C bonded to C H 3 to the left, a red highlighted H above, O on the right further bonded to blue highlighted H, and H below.">
            <a:extLst>
              <a:ext uri="{FF2B5EF4-FFF2-40B4-BE49-F238E27FC236}">
                <a16:creationId xmlns:a16="http://schemas.microsoft.com/office/drawing/2014/main" id="{B37789EE-9DC6-F24E-AA93-2859DEEB7AB4}"/>
              </a:ext>
            </a:extLst>
          </p:cNvPr>
          <p:cNvPicPr>
            <a:picLocks noChangeAspect="1"/>
          </p:cNvPicPr>
          <p:nvPr/>
        </p:nvPicPr>
        <p:blipFill>
          <a:blip r:embed="rId3"/>
          <a:stretch>
            <a:fillRect/>
          </a:stretch>
        </p:blipFill>
        <p:spPr>
          <a:xfrm>
            <a:off x="4870458" y="1754595"/>
            <a:ext cx="4044942" cy="4247969"/>
          </a:xfrm>
          <a:prstGeom prst="rect">
            <a:avLst/>
          </a:prstGeom>
        </p:spPr>
      </p:pic>
    </p:spTree>
    <p:extLst>
      <p:ext uri="{BB962C8B-B14F-4D97-AF65-F5344CB8AC3E}">
        <p14:creationId xmlns:p14="http://schemas.microsoft.com/office/powerpoint/2010/main" val="367301113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7F9AC-FCDB-48E2-89DC-DF0E35149EF4}"/>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Thiamine Pyrophosphate (TPP)</a:t>
            </a:r>
            <a:endParaRPr lang="en-AU" dirty="0"/>
          </a:p>
        </p:txBody>
      </p:sp>
      <p:sp>
        <p:nvSpPr>
          <p:cNvPr id="5" name="Google Shape;390;g847cf01710_0_68">
            <a:extLst>
              <a:ext uri="{FF2B5EF4-FFF2-40B4-BE49-F238E27FC236}">
                <a16:creationId xmlns:a16="http://schemas.microsoft.com/office/drawing/2014/main" id="{30D85EC8-6A88-8B4C-8561-D5B2F568CE8E}"/>
              </a:ext>
            </a:extLst>
          </p:cNvPr>
          <p:cNvSpPr txBox="1">
            <a:spLocks noChangeArrowheads="1"/>
          </p:cNvSpPr>
          <p:nvPr/>
        </p:nvSpPr>
        <p:spPr bwMode="auto">
          <a:xfrm>
            <a:off x="114300" y="1338072"/>
            <a:ext cx="3314700" cy="4224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thiamine pyrophosphate </a:t>
            </a:r>
            <a:r>
              <a:rPr lang="en-US" sz="2400" dirty="0">
                <a:latin typeface="Arial" panose="020B0604020202020204" pitchFamily="34" charset="0"/>
                <a:cs typeface="Arial" panose="020B0604020202020204" pitchFamily="34" charset="0"/>
              </a:rPr>
              <a:t>= coenzyme derived from vitamin B</a:t>
            </a:r>
            <a:r>
              <a:rPr lang="en-US" sz="2400" baseline="-25000" dirty="0">
                <a:latin typeface="Arial" panose="020B0604020202020204" pitchFamily="34" charset="0"/>
                <a:cs typeface="Arial" panose="020B0604020202020204" pitchFamily="34" charset="0"/>
              </a:rPr>
              <a:t>1</a:t>
            </a:r>
            <a:endParaRPr lang="en-US" sz="2400"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the thiazolium ring plays an important role in the cleavage of bonds adjacent to a carbonyl group</a:t>
            </a:r>
          </a:p>
          <a:p>
            <a:endParaRPr lang="en-US" sz="2400" dirty="0">
              <a:latin typeface="Arial" panose="020B0604020202020204" pitchFamily="34" charset="0"/>
              <a:cs typeface="Arial" panose="020B0604020202020204" pitchFamily="34" charset="0"/>
            </a:endParaRPr>
          </a:p>
        </p:txBody>
      </p:sp>
      <p:pic>
        <p:nvPicPr>
          <p:cNvPr id="4" name="Picture 3" descr="A three-part figure shows the structure of T P P in part a, the structure of hydroxyethyl thiamine pyrophosphate in part b, and a series of 5 reactions that in which T P P carries electrons from pyruvate in part c.">
            <a:extLst>
              <a:ext uri="{FF2B5EF4-FFF2-40B4-BE49-F238E27FC236}">
                <a16:creationId xmlns:a16="http://schemas.microsoft.com/office/drawing/2014/main" id="{4186770F-2638-594A-A7CE-E726FC6E2478}"/>
              </a:ext>
            </a:extLst>
          </p:cNvPr>
          <p:cNvPicPr>
            <a:picLocks noChangeAspect="1"/>
          </p:cNvPicPr>
          <p:nvPr/>
        </p:nvPicPr>
        <p:blipFill>
          <a:blip r:embed="rId3"/>
          <a:stretch>
            <a:fillRect/>
          </a:stretch>
        </p:blipFill>
        <p:spPr>
          <a:xfrm>
            <a:off x="3733800" y="1343152"/>
            <a:ext cx="4958741" cy="5138928"/>
          </a:xfrm>
          <a:prstGeom prst="rect">
            <a:avLst/>
          </a:prstGeom>
        </p:spPr>
      </p:pic>
    </p:spTree>
    <p:extLst>
      <p:ext uri="{BB962C8B-B14F-4D97-AF65-F5344CB8AC3E}">
        <p14:creationId xmlns:p14="http://schemas.microsoft.com/office/powerpoint/2010/main" val="56589394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FC9F96-5129-4AE5-A9D3-894BA456BF15}"/>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Some TPP-Dependent Reactions</a:t>
            </a:r>
            <a:endParaRPr lang="en-AU" dirty="0"/>
          </a:p>
        </p:txBody>
      </p:sp>
      <p:pic>
        <p:nvPicPr>
          <p:cNvPr id="2" name="Picture 1" descr="A table of free-energy changes of glycolytic reactions in erythrocytes. The table lists pathways, bond cleaved, and bond formed for three enzymes as follows. Enzyme. Pyruvate decarboxylase. Pathway. Ethanol fermentation. Bond cleaved. A central carbon is bonded to R superscript 1 to the left, double bonded to O above, and connected by a red bond to C to the right that is double bonded to O to the upper right and bonded to O minus to the lower right. Bond formed. A central carbon is bonded to R superscript 1 to the left, double bonded to O to the upper right, and connected by a red bond to H to the lower right. Enzyme. Pyruvate dehydrogenase, alpha-ketoglutarate dehydrogenase. Pathways, synthesis of acetyl C o A, citric acid cycle. Bond cleaved. A central carbon is bonded to R superscript 2 to the left, double bonded to O above, and connected by a red bond to C to the right that is double bonded to O to the upper right and bonded to O minus to the lower right. Bond formed. A central carbon is bonded to R superscript 2 to the left, double bonded to O to the upper right, and connected by a red bond to S to the lower right further bonded to Co A. Enzyme. Transketolase. Pathways. Carbon-assimilation reactions, pentose phosphate pathway. Bond cleaved. A central carbon is bonded to R superscript 3 to the left, double bonded to O above, and connected by a red bond to C to the right that is bonded to O H above, R superscript 4 to the right, and H below. Bond formed. A central carbon is bonded to R superscript 3 to the left, double bonded to O above, and connected by a red bond to C to the right that is bonded to O H above, R superscript 5 to the right, and H below.">
            <a:extLst>
              <a:ext uri="{FF2B5EF4-FFF2-40B4-BE49-F238E27FC236}">
                <a16:creationId xmlns:a16="http://schemas.microsoft.com/office/drawing/2014/main" id="{C7BF61D1-7E35-6645-9C51-281FC8034466}"/>
              </a:ext>
            </a:extLst>
          </p:cNvPr>
          <p:cNvPicPr>
            <a:picLocks noChangeAspect="1"/>
          </p:cNvPicPr>
          <p:nvPr/>
        </p:nvPicPr>
        <p:blipFill>
          <a:blip r:embed="rId3"/>
          <a:stretch>
            <a:fillRect/>
          </a:stretch>
        </p:blipFill>
        <p:spPr>
          <a:xfrm>
            <a:off x="95250" y="1524000"/>
            <a:ext cx="8953500" cy="3305591"/>
          </a:xfrm>
          <a:prstGeom prst="rect">
            <a:avLst/>
          </a:prstGeom>
        </p:spPr>
      </p:pic>
    </p:spTree>
    <p:extLst>
      <p:ext uri="{BB962C8B-B14F-4D97-AF65-F5344CB8AC3E}">
        <p14:creationId xmlns:p14="http://schemas.microsoft.com/office/powerpoint/2010/main" val="40970196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logo with white letters P 6&#10;">
            <a:extLst>
              <a:ext uri="{FF2B5EF4-FFF2-40B4-BE49-F238E27FC236}">
                <a16:creationId xmlns:a16="http://schemas.microsoft.com/office/drawing/2014/main" id="{3FD24FF7-7A74-4FE5-9DFA-999E30B3D7DD}"/>
              </a:ext>
            </a:extLst>
          </p:cNvPr>
          <p:cNvPicPr>
            <a:picLocks noChangeAspect="1"/>
          </p:cNvPicPr>
          <p:nvPr/>
        </p:nvPicPr>
        <p:blipFill>
          <a:blip r:embed="rId3"/>
          <a:stretch>
            <a:fillRect/>
          </a:stretch>
        </p:blipFill>
        <p:spPr>
          <a:xfrm>
            <a:off x="1798238" y="388400"/>
            <a:ext cx="944962" cy="701101"/>
          </a:xfrm>
          <a:prstGeom prst="rect">
            <a:avLst/>
          </a:prstGeom>
        </p:spPr>
      </p:pic>
      <p:sp>
        <p:nvSpPr>
          <p:cNvPr id="2" name="Title 1">
            <a:extLst>
              <a:ext uri="{FF2B5EF4-FFF2-40B4-BE49-F238E27FC236}">
                <a16:creationId xmlns:a16="http://schemas.microsoft.com/office/drawing/2014/main" id="{68F963A2-F2D7-4B4B-8E45-209C1DA31458}"/>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6</a:t>
            </a:r>
            <a:r>
              <a:rPr lang="en-US" altLang="en-US" sz="2000" b="0" dirty="0">
                <a:solidFill>
                  <a:srgbClr val="1D6E7D"/>
                </a:solidFill>
                <a:latin typeface="Arial" panose="020B0604020202020204" pitchFamily="34" charset="0"/>
                <a:cs typeface="Arial" panose="020B0604020202020204" pitchFamily="34" charset="0"/>
              </a:rPr>
              <a:t> (1 of 5)</a:t>
            </a:r>
            <a:endParaRPr lang="en-AU" sz="2000" b="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pentose phosphate pathway is an alternative pathway for glucose oxidation. </a:t>
            </a:r>
            <a:r>
              <a:rPr lang="en-US" sz="2400" dirty="0">
                <a:latin typeface="Arial" panose="020B0604020202020204" pitchFamily="34" charset="0"/>
                <a:cs typeface="Arial" panose="020B0604020202020204" pitchFamily="34" charset="0"/>
              </a:rPr>
              <a:t>It yields pentoses for nucleotide synthesis and reduced cofactors for biosynthesis of fatty acids, sterols, and many other compounds. </a:t>
            </a:r>
          </a:p>
          <a:p>
            <a:endParaRPr lang="en-US" sz="2400" dirty="0"/>
          </a:p>
        </p:txBody>
      </p:sp>
    </p:spTree>
    <p:extLst>
      <p:ext uri="{BB962C8B-B14F-4D97-AF65-F5344CB8AC3E}">
        <p14:creationId xmlns:p14="http://schemas.microsoft.com/office/powerpoint/2010/main" val="26236628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63CCA-FE03-4BCD-A651-2E0CC79618C1}"/>
              </a:ext>
            </a:extLst>
          </p:cNvPr>
          <p:cNvSpPr>
            <a:spLocks noGrp="1"/>
          </p:cNvSpPr>
          <p:nvPr>
            <p:ph type="title"/>
          </p:nvPr>
        </p:nvSpPr>
        <p:spPr/>
        <p:txBody>
          <a:bodyPr/>
          <a:lstStyle/>
          <a:p>
            <a:r>
              <a:rPr lang="en-US" altLang="en-US" sz="3400" dirty="0">
                <a:solidFill>
                  <a:srgbClr val="4E4CB4"/>
                </a:solidFill>
                <a:latin typeface="Arial" panose="020B0604020202020204" pitchFamily="34" charset="0"/>
                <a:cs typeface="Arial" panose="020B0604020202020204" pitchFamily="34" charset="0"/>
              </a:rPr>
              <a:t>Fermentations Produce Some Common Foods and Industrial Chemicals</a:t>
            </a:r>
            <a:endParaRPr lang="en-AU" sz="3400"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199421" y="1752600"/>
            <a:ext cx="874515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certain microorganisms in food products ferment the carbohydrates and yield metabolic products that give the foods their characteristic forms, textures, and tastes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drop in pH preserves food from spoilage</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783430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C2D68-BEFD-4B77-AA32-6FC9341D7E94}"/>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Fermented Foods</a:t>
            </a:r>
            <a:endParaRPr lang="en-AU" dirty="0"/>
          </a:p>
        </p:txBody>
      </p:sp>
      <p:sp>
        <p:nvSpPr>
          <p:cNvPr id="5" name="Google Shape;390;g847cf01710_0_68">
            <a:extLst>
              <a:ext uri="{FF2B5EF4-FFF2-40B4-BE49-F238E27FC236}">
                <a16:creationId xmlns:a16="http://schemas.microsoft.com/office/drawing/2014/main" id="{30D85EC8-6A88-8B4C-8561-D5B2F568CE8E}"/>
              </a:ext>
            </a:extLst>
          </p:cNvPr>
          <p:cNvSpPr txBox="1">
            <a:spLocks noChangeArrowheads="1"/>
          </p:cNvSpPr>
          <p:nvPr/>
        </p:nvSpPr>
        <p:spPr bwMode="auto">
          <a:xfrm>
            <a:off x="323850" y="1363662"/>
            <a:ext cx="84963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i="1" dirty="0">
                <a:latin typeface="Arial" panose="020B0604020202020204" pitchFamily="34" charset="0"/>
                <a:cs typeface="Arial" panose="020B0604020202020204" pitchFamily="34" charset="0"/>
              </a:rPr>
              <a:t>Lactobacillus bulgaricus </a:t>
            </a:r>
            <a:r>
              <a:rPr lang="en-US" sz="2400" dirty="0">
                <a:latin typeface="Arial" panose="020B0604020202020204" pitchFamily="34" charset="0"/>
                <a:cs typeface="Arial" panose="020B0604020202020204" pitchFamily="34" charset="0"/>
              </a:rPr>
              <a:t>ferments carbohydrates in milk to lactic acid to make yogurt</a:t>
            </a:r>
          </a:p>
          <a:p>
            <a:endParaRPr lang="en-US" sz="2400" i="1" dirty="0">
              <a:latin typeface="Arial" panose="020B0604020202020204" pitchFamily="34" charset="0"/>
              <a:cs typeface="Arial" panose="020B0604020202020204" pitchFamily="34" charset="0"/>
            </a:endParaRPr>
          </a:p>
          <a:p>
            <a:r>
              <a:rPr lang="en-US" sz="2400" i="1" dirty="0">
                <a:latin typeface="Arial" panose="020B0604020202020204" pitchFamily="34" charset="0"/>
                <a:cs typeface="Arial" panose="020B0604020202020204" pitchFamily="34" charset="0"/>
              </a:rPr>
              <a:t>Propionibacterium freudenreichii </a:t>
            </a:r>
            <a:r>
              <a:rPr lang="en-US" sz="2400" dirty="0">
                <a:latin typeface="Arial" panose="020B0604020202020204" pitchFamily="34" charset="0"/>
                <a:cs typeface="Arial" panose="020B0604020202020204" pitchFamily="34" charset="0"/>
              </a:rPr>
              <a:t>ferments milk to produce propionic acid and CO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to make Swiss cheese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other examples: pickles, sauerkraut, sausage, soy sauce, kimchi, kefir, dahi, and kombucha </a:t>
            </a:r>
          </a:p>
          <a:p>
            <a:endParaRPr lang="en-US" sz="2000" dirty="0">
              <a:latin typeface="Arial" panose="020B0604020202020204" pitchFamily="34" charset="0"/>
              <a:cs typeface="Arial" panose="020B0604020202020204" pitchFamily="34" charset="0"/>
            </a:endParaRPr>
          </a:p>
          <a:p>
            <a:endParaRPr lang="en-US" sz="2400" i="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209905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84;g7fe2cbe272_0_35" descr="Icon P 3&#10;">
            <a:extLst>
              <a:ext uri="{FF2B5EF4-FFF2-40B4-BE49-F238E27FC236}">
                <a16:creationId xmlns:a16="http://schemas.microsoft.com/office/drawing/2014/main" id="{6A75D634-E97B-4E2C-8EBA-96AB396E5F6C}"/>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2580" y="304800"/>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78A523B-51CE-4603-8EE4-8074A1C0B76B}"/>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(6 of 7)</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Pyruvate formed under anaerobic conditions is reduced to lactate with electrons from NADH, recycling NADH to NAD</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and allowing continued glycolysis in the processes of lactate or alcohol fermentation. </a:t>
            </a:r>
            <a:r>
              <a:rPr lang="en-US" sz="2400" dirty="0">
                <a:latin typeface="Arial" panose="020B0604020202020204" pitchFamily="34" charset="0"/>
                <a:cs typeface="Arial" panose="020B0604020202020204" pitchFamily="34" charset="0"/>
              </a:rPr>
              <a:t>Manipulation of the fermentable material and the microorganisms present allows the synthesis of a variety of industrial products and foods. </a:t>
            </a: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607631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71310-91C2-4FCA-BD60-0F17FFCD57E2}"/>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Fermented Beverages</a:t>
            </a:r>
            <a:endParaRPr lang="en-AU" dirty="0"/>
          </a:p>
        </p:txBody>
      </p:sp>
      <p:sp>
        <p:nvSpPr>
          <p:cNvPr id="5" name="Google Shape;390;g847cf01710_0_68">
            <a:extLst>
              <a:ext uri="{FF2B5EF4-FFF2-40B4-BE49-F238E27FC236}">
                <a16:creationId xmlns:a16="http://schemas.microsoft.com/office/drawing/2014/main" id="{30D85EC8-6A88-8B4C-8561-D5B2F568CE8E}"/>
              </a:ext>
            </a:extLst>
          </p:cNvPr>
          <p:cNvSpPr txBox="1">
            <a:spLocks noChangeArrowheads="1"/>
          </p:cNvSpPr>
          <p:nvPr/>
        </p:nvSpPr>
        <p:spPr bwMode="auto">
          <a:xfrm>
            <a:off x="317754" y="1524000"/>
            <a:ext cx="325755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ethanol fermentation of carbohydrates in cereal grains by yeast glycolytic enzymes produces beer</a:t>
            </a:r>
          </a:p>
          <a:p>
            <a:endParaRPr lang="en-US" sz="2000" dirty="0">
              <a:latin typeface="Arial" panose="020B0604020202020204" pitchFamily="34" charset="0"/>
              <a:cs typeface="Arial" panose="020B0604020202020204" pitchFamily="34" charset="0"/>
            </a:endParaRPr>
          </a:p>
          <a:p>
            <a:endParaRPr lang="en-US" sz="2400" i="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3" name="Picture 2" descr="A photo shows a woman holding up a glass partially filled with brownish liquid with two other men looking at it with her. Many vats and tubes are on either side of the room.">
            <a:extLst>
              <a:ext uri="{FF2B5EF4-FFF2-40B4-BE49-F238E27FC236}">
                <a16:creationId xmlns:a16="http://schemas.microsoft.com/office/drawing/2014/main" id="{5F631D5B-3647-5346-8E73-7751C0E25916}"/>
              </a:ext>
            </a:extLst>
          </p:cNvPr>
          <p:cNvPicPr>
            <a:picLocks noChangeAspect="1"/>
          </p:cNvPicPr>
          <p:nvPr/>
        </p:nvPicPr>
        <p:blipFill>
          <a:blip r:embed="rId3"/>
          <a:stretch>
            <a:fillRect/>
          </a:stretch>
        </p:blipFill>
        <p:spPr>
          <a:xfrm>
            <a:off x="3625850" y="1744361"/>
            <a:ext cx="5194300" cy="3369276"/>
          </a:xfrm>
          <a:prstGeom prst="rect">
            <a:avLst/>
          </a:prstGeom>
        </p:spPr>
      </p:pic>
    </p:spTree>
    <p:extLst>
      <p:ext uri="{BB962C8B-B14F-4D97-AF65-F5344CB8AC3E}">
        <p14:creationId xmlns:p14="http://schemas.microsoft.com/office/powerpoint/2010/main" val="167123096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84;g7fe2cbe272_0_35" descr="Icon P 3&#10;">
            <a:extLst>
              <a:ext uri="{FF2B5EF4-FFF2-40B4-BE49-F238E27FC236}">
                <a16:creationId xmlns:a16="http://schemas.microsoft.com/office/drawing/2014/main" id="{A96D9B16-0BC9-453F-88D9-2FCBC1A14B3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2580" y="304800"/>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BAE7EEC-E266-4BB4-A6A7-3182F124D39B}"/>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(7 of 7)</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Pyruvate formed under anaerobic conditions is reduced to lactate with electrons from NADH, recycling NADH to NAD</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and allowing continued glycolysis in the processes of lactate or alcohol fermentation. </a:t>
            </a:r>
            <a:r>
              <a:rPr lang="en-US" sz="2400" dirty="0">
                <a:latin typeface="Arial" panose="020B0604020202020204" pitchFamily="34" charset="0"/>
                <a:cs typeface="Arial" panose="020B0604020202020204" pitchFamily="34" charset="0"/>
              </a:rPr>
              <a:t>Manipulation of the fermentable material and the microorganisms present allows the synthesis of a variety of industrial products and foods. </a:t>
            </a: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500133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C7D24-AAF1-4594-95C0-218C8447BC32}"/>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Chemical Production by Fermentation</a:t>
            </a:r>
            <a:endParaRPr lang="en-AU" dirty="0"/>
          </a:p>
        </p:txBody>
      </p:sp>
      <p:sp>
        <p:nvSpPr>
          <p:cNvPr id="5" name="Google Shape;390;g847cf01710_0_68">
            <a:extLst>
              <a:ext uri="{FF2B5EF4-FFF2-40B4-BE49-F238E27FC236}">
                <a16:creationId xmlns:a16="http://schemas.microsoft.com/office/drawing/2014/main" id="{30D85EC8-6A88-8B4C-8561-D5B2F568CE8E}"/>
              </a:ext>
            </a:extLst>
          </p:cNvPr>
          <p:cNvSpPr txBox="1">
            <a:spLocks noChangeArrowheads="1"/>
          </p:cNvSpPr>
          <p:nvPr/>
        </p:nvSpPr>
        <p:spPr bwMode="auto">
          <a:xfrm>
            <a:off x="349377" y="1524000"/>
            <a:ext cx="8445246"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i="1" dirty="0">
                <a:latin typeface="Arial" panose="020B0604020202020204" pitchFamily="34" charset="0"/>
                <a:cs typeface="Arial" panose="020B0604020202020204" pitchFamily="34" charset="0"/>
              </a:rPr>
              <a:t>Clostridium acetobutyricum </a:t>
            </a:r>
            <a:r>
              <a:rPr lang="en-US" sz="2400" dirty="0">
                <a:latin typeface="Arial" panose="020B0604020202020204" pitchFamily="34" charset="0"/>
                <a:cs typeface="Arial" panose="020B0604020202020204" pitchFamily="34" charset="0"/>
              </a:rPr>
              <a:t>ferments starch to butanol and acetone </a:t>
            </a:r>
          </a:p>
          <a:p>
            <a:pPr lvl="1"/>
            <a:r>
              <a:rPr lang="en-US" sz="2400" dirty="0">
                <a:latin typeface="Arial" panose="020B0604020202020204" pitchFamily="34" charset="0"/>
                <a:cs typeface="Arial" panose="020B0604020202020204" pitchFamily="34" charset="0"/>
              </a:rPr>
              <a:t>this discovery opened the field of industrial fermentations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other examples: </a:t>
            </a:r>
          </a:p>
          <a:p>
            <a:pPr lvl="1"/>
            <a:r>
              <a:rPr lang="en-US" sz="2400" dirty="0">
                <a:latin typeface="Arial" panose="020B0604020202020204" pitchFamily="34" charset="0"/>
                <a:cs typeface="Arial" panose="020B0604020202020204" pitchFamily="34" charset="0"/>
              </a:rPr>
              <a:t>formic, acetic, propionic, butyric, and succinic acids</a:t>
            </a:r>
          </a:p>
          <a:p>
            <a:pPr lvl="1"/>
            <a:r>
              <a:rPr lang="en-US" sz="2400" dirty="0">
                <a:latin typeface="Arial" panose="020B0604020202020204" pitchFamily="34" charset="0"/>
                <a:cs typeface="Arial" panose="020B0604020202020204" pitchFamily="34" charset="0"/>
              </a:rPr>
              <a:t>ethanol, glycerol, methanol, isopropanol, butanol, and butanediol</a:t>
            </a:r>
          </a:p>
          <a:p>
            <a:pPr lvl="1"/>
            <a:r>
              <a:rPr lang="en-US" sz="2400" dirty="0">
                <a:latin typeface="Arial" panose="020B0604020202020204" pitchFamily="34" charset="0"/>
                <a:cs typeface="Arial" panose="020B0604020202020204" pitchFamily="34" charset="0"/>
              </a:rPr>
              <a:t>penicillin, streptomycin, and chloramphenicol</a:t>
            </a:r>
          </a:p>
          <a:p>
            <a:pPr lvl="1"/>
            <a:endParaRPr lang="en-US" sz="2000" i="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883263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46E76-1ED8-4312-BB62-97F5AC4EC9D5}"/>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Fuel Production by Fermentation</a:t>
            </a:r>
            <a:endParaRPr lang="en-AU" dirty="0"/>
          </a:p>
        </p:txBody>
      </p:sp>
      <p:sp>
        <p:nvSpPr>
          <p:cNvPr id="5" name="Google Shape;390;g847cf01710_0_68">
            <a:extLst>
              <a:ext uri="{FF2B5EF4-FFF2-40B4-BE49-F238E27FC236}">
                <a16:creationId xmlns:a16="http://schemas.microsoft.com/office/drawing/2014/main" id="{30D85EC8-6A88-8B4C-8561-D5B2F568CE8E}"/>
              </a:ext>
            </a:extLst>
          </p:cNvPr>
          <p:cNvSpPr txBox="1">
            <a:spLocks noChangeArrowheads="1"/>
          </p:cNvSpPr>
          <p:nvPr/>
        </p:nvSpPr>
        <p:spPr bwMode="auto">
          <a:xfrm>
            <a:off x="349377" y="1524000"/>
            <a:ext cx="8445246"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technology developed for large-scale production of alcoholic beverages can be applied to the production of ethanol as a renewable fuel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fuel can be produced from relatively </a:t>
            </a:r>
            <a:r>
              <a:rPr lang="en-US" sz="2400" i="1" dirty="0">
                <a:latin typeface="Arial" panose="020B0604020202020204" pitchFamily="34" charset="0"/>
                <a:cs typeface="Arial" panose="020B0604020202020204" pitchFamily="34" charset="0"/>
              </a:rPr>
              <a:t>inexpensive </a:t>
            </a:r>
            <a:r>
              <a:rPr lang="en-US" sz="2400" dirty="0">
                <a:latin typeface="Arial" panose="020B0604020202020204" pitchFamily="34" charset="0"/>
                <a:cs typeface="Arial" panose="020B0604020202020204" pitchFamily="34" charset="0"/>
              </a:rPr>
              <a:t>and </a:t>
            </a:r>
            <a:r>
              <a:rPr lang="en-US" sz="2400" i="1" dirty="0">
                <a:latin typeface="Arial" panose="020B0604020202020204" pitchFamily="34" charset="0"/>
                <a:cs typeface="Arial" panose="020B0604020202020204" pitchFamily="34" charset="0"/>
              </a:rPr>
              <a:t>renewable </a:t>
            </a:r>
            <a:r>
              <a:rPr lang="en-US" sz="2400" dirty="0">
                <a:latin typeface="Arial" panose="020B0604020202020204" pitchFamily="34" charset="0"/>
                <a:cs typeface="Arial" panose="020B0604020202020204" pitchFamily="34" charset="0"/>
              </a:rPr>
              <a:t>resources</a:t>
            </a:r>
          </a:p>
          <a:p>
            <a:pPr lvl="1"/>
            <a:endParaRPr lang="en-US" sz="2000" i="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16540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1455B-E38A-4AF6-8125-553E6B31FC6B}"/>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14.4</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Gluconeogenesis</a:t>
            </a:r>
            <a:endParaRPr lang="en-AU" dirty="0"/>
          </a:p>
        </p:txBody>
      </p:sp>
    </p:spTree>
    <p:extLst>
      <p:ext uri="{BB962C8B-B14F-4D97-AF65-F5344CB8AC3E}">
        <p14:creationId xmlns:p14="http://schemas.microsoft.com/office/powerpoint/2010/main" val="4558080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ue logo with white letters P 4&#10;">
            <a:extLst>
              <a:ext uri="{FF2B5EF4-FFF2-40B4-BE49-F238E27FC236}">
                <a16:creationId xmlns:a16="http://schemas.microsoft.com/office/drawing/2014/main" id="{3C3B92A0-C34D-48E9-9032-BA3C2785928A}"/>
              </a:ext>
            </a:extLst>
          </p:cNvPr>
          <p:cNvPicPr>
            <a:picLocks noChangeAspect="1"/>
          </p:cNvPicPr>
          <p:nvPr/>
        </p:nvPicPr>
        <p:blipFill>
          <a:blip r:embed="rId3"/>
          <a:stretch>
            <a:fillRect/>
          </a:stretch>
        </p:blipFill>
        <p:spPr>
          <a:xfrm>
            <a:off x="1805817" y="416529"/>
            <a:ext cx="944962" cy="701101"/>
          </a:xfrm>
          <a:prstGeom prst="rect">
            <a:avLst/>
          </a:prstGeom>
        </p:spPr>
      </p:pic>
      <p:sp>
        <p:nvSpPr>
          <p:cNvPr id="2" name="Title 1">
            <a:extLst>
              <a:ext uri="{FF2B5EF4-FFF2-40B4-BE49-F238E27FC236}">
                <a16:creationId xmlns:a16="http://schemas.microsoft.com/office/drawing/2014/main" id="{626F9E36-613D-4437-AD15-9B1E0EA51722}"/>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(2 of 5)</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Gluconeogenesis is the synthesis of glucose from simpler precursors like pyruvate and lactate. </a:t>
            </a:r>
            <a:r>
              <a:rPr lang="en-US" sz="2400" dirty="0">
                <a:latin typeface="Arial" panose="020B0604020202020204" pitchFamily="34" charset="0"/>
                <a:cs typeface="Arial" panose="020B0604020202020204" pitchFamily="34" charset="0"/>
              </a:rPr>
              <a:t>Although it uses seven of the ten enzymes that also act in glycolysis, gluconeogenesis must bypass three of the most exergonic steps in glycolysis with energetically favorable reactions unique to gluconeogenesis. </a:t>
            </a:r>
          </a:p>
          <a:p>
            <a:endParaRPr lang="en-US" sz="2400" dirty="0"/>
          </a:p>
        </p:txBody>
      </p:sp>
    </p:spTree>
    <p:extLst>
      <p:ext uri="{BB962C8B-B14F-4D97-AF65-F5344CB8AC3E}">
        <p14:creationId xmlns:p14="http://schemas.microsoft.com/office/powerpoint/2010/main" val="236115877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56672-B7D2-47CC-B8C0-D1F3EEF7DD59}"/>
              </a:ext>
            </a:extLst>
          </p:cNvPr>
          <p:cNvSpPr>
            <a:spLocks noGrp="1"/>
          </p:cNvSpPr>
          <p:nvPr>
            <p:ph type="title"/>
          </p:nvPr>
        </p:nvSpPr>
        <p:spPr>
          <a:xfrm>
            <a:off x="0" y="152400"/>
            <a:ext cx="9144000" cy="1050925"/>
          </a:xfrm>
        </p:spPr>
        <p:txBody>
          <a:bodyPr/>
          <a:lstStyle/>
          <a:p>
            <a:r>
              <a:rPr lang="en-US" altLang="en-US" dirty="0">
                <a:solidFill>
                  <a:schemeClr val="tx1"/>
                </a:solidFill>
                <a:latin typeface="Arial" panose="020B0604020202020204" pitchFamily="34" charset="0"/>
                <a:cs typeface="Arial" panose="020B0604020202020204" pitchFamily="34" charset="0"/>
              </a:rPr>
              <a:t>Gluconeogenesis</a:t>
            </a:r>
            <a:endParaRPr lang="en-AU" dirty="0"/>
          </a:p>
        </p:txBody>
      </p:sp>
      <p:sp>
        <p:nvSpPr>
          <p:cNvPr id="5" name="Google Shape;390;g847cf01710_0_68">
            <a:extLst>
              <a:ext uri="{FF2B5EF4-FFF2-40B4-BE49-F238E27FC236}">
                <a16:creationId xmlns:a16="http://schemas.microsoft.com/office/drawing/2014/main" id="{30D85EC8-6A88-8B4C-8561-D5B2F568CE8E}"/>
              </a:ext>
            </a:extLst>
          </p:cNvPr>
          <p:cNvSpPr txBox="1">
            <a:spLocks noChangeArrowheads="1"/>
          </p:cNvSpPr>
          <p:nvPr/>
        </p:nvSpPr>
        <p:spPr bwMode="auto">
          <a:xfrm>
            <a:off x="349377" y="1524000"/>
            <a:ext cx="3947892"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gluconeogenesis</a:t>
            </a:r>
            <a:r>
              <a:rPr lang="en-US" sz="2400" dirty="0">
                <a:latin typeface="Arial" panose="020B0604020202020204" pitchFamily="34" charset="0"/>
                <a:cs typeface="Arial" panose="020B0604020202020204" pitchFamily="34" charset="0"/>
              </a:rPr>
              <a:t> = pathway that converts pyruvate and related three- and four-carbon compounds to glucose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occurs in all animals, plants, fungi, and microorganisms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mainly occurs in the liver in mammals</a:t>
            </a:r>
          </a:p>
          <a:p>
            <a:pPr lvl="1"/>
            <a:endParaRPr lang="en-US" sz="2000" i="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3" name="Picture 2" descr="The figure has three rectangular pieces: a left side labeled animals, a middle region representing animals and plants, and a right side labeled plants. At the bottom of the animal piece, lactate has an orange arrow up to pyruvate, from which an orange arrow bends to the right to point to the left side of the citric acid cycle just above the nine o’clock position in the region representing animals and plants. In the center piece for animals and plants, glucogenic amino acids has a short blue arrow that joins with the bottom of the citric acid cycle at the seven o’clock position. The citric acid cycle has a long blue arrow from just past the nine o’clock position to the two o’clock position, then a blue arrow from the 2 o’clock position to the seven o’clock position, then a blue arrow from the seven o’clock position to just past the nine o’clock position. A blue piece branches from the top arrow near the twelve o’clock position to indicate phosphoenolpyruvate, from which a long blue arrow points up to glucose 6-phosphate. At the bottom of the animals and plants piece, triacylglycerols has a blue arrow to glycerol, from which a long blue arrow extends up past the citric acid cycle and bends left to join the arrow from phosphoenolpyruvate to glucose 6-phosphate. At the bottom of the plant piece, C O 2 fixation has a blue arrow to 3-phosphoglycerate, from which a short green arrow points up to a longer green arrow that curves left to join a blue arrow up from phosphoenolpyruvate in the animal and plant piece below the arrow from glycerol. A short purple arrow labeled energy joins the arrow from phosphoenolpyruvate to glucose 6-phosphate above the place that the blue arrow from glycerol joined it. Glucose 6-phosphate has an arrow pointing up that forms a horizontal line that splits into seven pieces. The central pieces are blue and within the animal and plant piece of the illustration. From left to right, these blue arrows point to glycoproteins, disaccharides, and other monosaccharides. The horizontal line becomes orange to the left and forms two branches in the animal piece of the illustration. From left to right, these orange arrows point to blood glucose and glycogen. The horizontal line becomes green to the right and forms two branches in the plant piece of the illustration. From left to right, these green arrows point to starch and sucrose.">
            <a:extLst>
              <a:ext uri="{FF2B5EF4-FFF2-40B4-BE49-F238E27FC236}">
                <a16:creationId xmlns:a16="http://schemas.microsoft.com/office/drawing/2014/main" id="{497205D5-5CA5-BB48-A904-8535438486AE}"/>
              </a:ext>
            </a:extLst>
          </p:cNvPr>
          <p:cNvPicPr>
            <a:picLocks noChangeAspect="1"/>
          </p:cNvPicPr>
          <p:nvPr/>
        </p:nvPicPr>
        <p:blipFill>
          <a:blip r:embed="rId3"/>
          <a:stretch>
            <a:fillRect/>
          </a:stretch>
        </p:blipFill>
        <p:spPr>
          <a:xfrm>
            <a:off x="4721323" y="1518952"/>
            <a:ext cx="3947892" cy="5040343"/>
          </a:xfrm>
          <a:prstGeom prst="rect">
            <a:avLst/>
          </a:prstGeom>
        </p:spPr>
      </p:pic>
    </p:spTree>
    <p:extLst>
      <p:ext uri="{BB962C8B-B14F-4D97-AF65-F5344CB8AC3E}">
        <p14:creationId xmlns:p14="http://schemas.microsoft.com/office/powerpoint/2010/main" val="31806356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9698" name="Google Shape;197;g847cf01710_0_132">
            <a:extLst>
              <a:ext uri="{FF2B5EF4-FFF2-40B4-BE49-F238E27FC236}">
                <a16:creationId xmlns:a16="http://schemas.microsoft.com/office/drawing/2014/main" id="{F627B701-35DF-B44A-8755-159E605B37CA}"/>
              </a:ext>
            </a:extLst>
          </p:cNvPr>
          <p:cNvSpPr>
            <a:spLocks noGrp="1" noChangeArrowheads="1"/>
          </p:cNvSpPr>
          <p:nvPr>
            <p:ph type="ctrTitle"/>
          </p:nvPr>
        </p:nvSpPr>
        <p:spPr/>
        <p:txBody>
          <a:bodyPr lIns="91425" tIns="45700" rIns="91425" bIns="45700"/>
          <a:lstStyle/>
          <a:p>
            <a:r>
              <a:rPr lang="en-US" altLang="en-US" dirty="0">
                <a:solidFill>
                  <a:srgbClr val="674EA7"/>
                </a:solidFill>
                <a:latin typeface="Arial" panose="020B0604020202020204" pitchFamily="34" charset="0"/>
                <a:cs typeface="Arial" panose="020B0604020202020204" pitchFamily="34" charset="0"/>
              </a:rPr>
              <a:t>14.1</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Glycolysis</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ue logo with white letters P 4&#10;">
            <a:extLst>
              <a:ext uri="{FF2B5EF4-FFF2-40B4-BE49-F238E27FC236}">
                <a16:creationId xmlns:a16="http://schemas.microsoft.com/office/drawing/2014/main" id="{3B8508FA-0AF1-4342-ACF2-5677AC11BC7D}"/>
              </a:ext>
            </a:extLst>
          </p:cNvPr>
          <p:cNvPicPr>
            <a:picLocks noChangeAspect="1"/>
          </p:cNvPicPr>
          <p:nvPr/>
        </p:nvPicPr>
        <p:blipFill>
          <a:blip r:embed="rId3"/>
          <a:stretch>
            <a:fillRect/>
          </a:stretch>
        </p:blipFill>
        <p:spPr>
          <a:xfrm>
            <a:off x="1805817" y="416529"/>
            <a:ext cx="944962" cy="701101"/>
          </a:xfrm>
          <a:prstGeom prst="rect">
            <a:avLst/>
          </a:prstGeom>
        </p:spPr>
      </p:pic>
      <p:sp>
        <p:nvSpPr>
          <p:cNvPr id="2" name="Title 1">
            <a:extLst>
              <a:ext uri="{FF2B5EF4-FFF2-40B4-BE49-F238E27FC236}">
                <a16:creationId xmlns:a16="http://schemas.microsoft.com/office/drawing/2014/main" id="{63182081-DE6D-4F40-8DAC-5E8874A8ACFE}"/>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(3 of 5)</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Gluconeogenesis is the synthesis of glucose from simpler precursors like pyruvate and lactate. </a:t>
            </a:r>
            <a:r>
              <a:rPr lang="en-US" sz="2400" dirty="0">
                <a:latin typeface="Arial" panose="020B0604020202020204" pitchFamily="34" charset="0"/>
                <a:cs typeface="Arial" panose="020B0604020202020204" pitchFamily="34" charset="0"/>
              </a:rPr>
              <a:t>Although it uses seven of the ten enzymes that also act in glycolysis, gluconeogenesis must bypass three of the most exergonic steps in glycolysis with energetically favorable reactions unique to gluconeogenesis. </a:t>
            </a:r>
          </a:p>
          <a:p>
            <a:endParaRPr lang="en-US" sz="2400" dirty="0"/>
          </a:p>
        </p:txBody>
      </p:sp>
    </p:spTree>
    <p:extLst>
      <p:ext uri="{BB962C8B-B14F-4D97-AF65-F5344CB8AC3E}">
        <p14:creationId xmlns:p14="http://schemas.microsoft.com/office/powerpoint/2010/main" val="182711377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1F2A4-DC5B-4532-B299-88CE6941262E}"/>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Gluconeogenesis and Glycolysis Share Several Steps</a:t>
            </a:r>
            <a:endParaRPr lang="en-AU" dirty="0"/>
          </a:p>
        </p:txBody>
      </p:sp>
      <p:sp>
        <p:nvSpPr>
          <p:cNvPr id="5" name="Google Shape;390;g847cf01710_0_68">
            <a:extLst>
              <a:ext uri="{FF2B5EF4-FFF2-40B4-BE49-F238E27FC236}">
                <a16:creationId xmlns:a16="http://schemas.microsoft.com/office/drawing/2014/main" id="{30D85EC8-6A88-8B4C-8561-D5B2F568CE8E}"/>
              </a:ext>
            </a:extLst>
          </p:cNvPr>
          <p:cNvSpPr txBox="1">
            <a:spLocks noChangeArrowheads="1"/>
          </p:cNvSpPr>
          <p:nvPr/>
        </p:nvSpPr>
        <p:spPr bwMode="auto">
          <a:xfrm>
            <a:off x="349377" y="1524000"/>
            <a:ext cx="4603623"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gluconeogenesis and glycolysis are not identical pathways running in opposite directions</a:t>
            </a:r>
          </a:p>
          <a:p>
            <a:endParaRPr lang="en-US" sz="2400" i="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3 glycolysis reactions are essentially irreversible in vivo and cannot be used in gluconeogenesis</a:t>
            </a:r>
          </a:p>
          <a:p>
            <a:pPr lvl="1"/>
            <a:r>
              <a:rPr lang="en-US" sz="2400" dirty="0">
                <a:latin typeface="Arial" panose="020B0604020202020204" pitchFamily="34" charset="0"/>
                <a:cs typeface="Arial" panose="020B0604020202020204" pitchFamily="34" charset="0"/>
              </a:rPr>
              <a:t>must be bypassed with exergonic reactions </a:t>
            </a:r>
          </a:p>
          <a:p>
            <a:endParaRPr lang="en-US" sz="2000" i="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4" name="Picture 3" descr="A figure shows relationships between opposing pathways of glucose and gluconeogenesis in the liver.">
            <a:extLst>
              <a:ext uri="{FF2B5EF4-FFF2-40B4-BE49-F238E27FC236}">
                <a16:creationId xmlns:a16="http://schemas.microsoft.com/office/drawing/2014/main" id="{3FEDEE19-F458-7741-BD1D-99781234DCE4}"/>
              </a:ext>
            </a:extLst>
          </p:cNvPr>
          <p:cNvPicPr>
            <a:picLocks noChangeAspect="1"/>
          </p:cNvPicPr>
          <p:nvPr/>
        </p:nvPicPr>
        <p:blipFill>
          <a:blip r:embed="rId3"/>
          <a:stretch>
            <a:fillRect/>
          </a:stretch>
        </p:blipFill>
        <p:spPr>
          <a:xfrm>
            <a:off x="5486400" y="1590802"/>
            <a:ext cx="2305831" cy="4881118"/>
          </a:xfrm>
          <a:prstGeom prst="rect">
            <a:avLst/>
          </a:prstGeom>
        </p:spPr>
      </p:pic>
    </p:spTree>
    <p:extLst>
      <p:ext uri="{BB962C8B-B14F-4D97-AF65-F5344CB8AC3E}">
        <p14:creationId xmlns:p14="http://schemas.microsoft.com/office/powerpoint/2010/main" val="78321728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876B8-8730-47C4-8314-A36660403558}"/>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Free-Energy Changes of Glycolytic Reactions</a:t>
            </a:r>
            <a:endParaRPr lang="en-AU" dirty="0"/>
          </a:p>
        </p:txBody>
      </p:sp>
      <p:pic>
        <p:nvPicPr>
          <p:cNvPr id="6" name="Picture 5" descr="A table of free-energy changes of glycolytic reactions in erythrocytes. The table lists glycolytic reaction steps and their G naught and G value sin kilojoules per mole. Notes. G naught is the standard free-energy change, as defined in chapter 14, page 468. G is the free energy change calculated from the actual concentration of glycolytic intermediates present under physiological conditions in erythrocytes at p H 7. The glycolytic reactions bypassed in gluconeogenesis are shown in red. Biochemical equations are not necessarily balanced for H or charge, page 478. The data is as follows. Step 1, shown in red. Glucose + A T P sub i, glucose 6 phosphate + A D P. G naught, negative 16.7. G, negative 33.4. Step 2. Glucose 5 phosphate delta, fructose 6 phosphate. G naught, 1.7. G, 0 to 25. Step 3, shown in red. Fructose 6 phosphate + A T P sub i, fructose 1, 6 biphosphate + A D P. G naught, negative 14.2. G, negative 22.2. Step 4. Fructose 1, 6, biphosphate delta, dihydroxyacetone phosphate + glyceraldehyde 3 phosphate. G naught, 23.8. G, negative 6 to 0. Step 5. Dihydroxyacetone phosphate delta, glyceraldehyde 3 phosphate. G naught, 7.5. G, 0 to 4. Step 6. Glyceraldehyde 3 phosphate + P sub i + N A D plus, delta, 1, 3 bisphosphoglycerate + N A D H + H plus. G naught, 6.3. G, negative 2 to 2. Step 7. 1, 3 biphosphoglycerate + A D P delta, 3 phosphoglycerate + A T P. G naught, negative 18.8. G, 0 to 2. Step 8. 3 phosphoglycerate delta, 2 phosphoglycerate. G naught, 4.4. G, 0 to 0.8. Step 9. 3 phosphoglycerate delta, phosphoenolpyruvate + H 2 O. G naught, 7.5. G, 0. 3.3. Step 10, shown in red. Phosphoenolpyruvate + A D P sub i, pyruvate + A T P. G naught, negative 31.4. G, negative 16.7. ">
            <a:extLst>
              <a:ext uri="{FF2B5EF4-FFF2-40B4-BE49-F238E27FC236}">
                <a16:creationId xmlns:a16="http://schemas.microsoft.com/office/drawing/2014/main" id="{1575951D-557E-DA43-8024-13FC17A48C5B}"/>
              </a:ext>
            </a:extLst>
          </p:cNvPr>
          <p:cNvPicPr>
            <a:picLocks noChangeAspect="1"/>
          </p:cNvPicPr>
          <p:nvPr/>
        </p:nvPicPr>
        <p:blipFill>
          <a:blip r:embed="rId3"/>
          <a:stretch>
            <a:fillRect/>
          </a:stretch>
        </p:blipFill>
        <p:spPr>
          <a:xfrm>
            <a:off x="743712" y="1454078"/>
            <a:ext cx="7656576" cy="3238643"/>
          </a:xfrm>
          <a:prstGeom prst="rect">
            <a:avLst/>
          </a:prstGeom>
        </p:spPr>
      </p:pic>
      <p:sp>
        <p:nvSpPr>
          <p:cNvPr id="7" name="Google Shape;390;g847cf01710_0_68">
            <a:extLst>
              <a:ext uri="{FF2B5EF4-FFF2-40B4-BE49-F238E27FC236}">
                <a16:creationId xmlns:a16="http://schemas.microsoft.com/office/drawing/2014/main" id="{15C93A4E-1E47-1D46-90E5-23DDF3260254}"/>
              </a:ext>
            </a:extLst>
          </p:cNvPr>
          <p:cNvSpPr txBox="1">
            <a:spLocks noChangeArrowheads="1"/>
          </p:cNvSpPr>
          <p:nvPr/>
        </p:nvSpPr>
        <p:spPr bwMode="auto">
          <a:xfrm>
            <a:off x="304800" y="4855719"/>
            <a:ext cx="8305800" cy="1011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essentially irreversible glycolytic reactions are characterized by a large negative ∆</a:t>
            </a:r>
            <a:r>
              <a:rPr lang="en-US" sz="2400" i="1" dirty="0">
                <a:latin typeface="Arial" panose="020B0604020202020204" pitchFamily="34" charset="0"/>
                <a:cs typeface="Arial" panose="020B0604020202020204" pitchFamily="34" charset="0"/>
              </a:rPr>
              <a:t>G </a:t>
            </a: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000" i="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337097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ue logo with white letters P 4&#10;">
            <a:extLst>
              <a:ext uri="{FF2B5EF4-FFF2-40B4-BE49-F238E27FC236}">
                <a16:creationId xmlns:a16="http://schemas.microsoft.com/office/drawing/2014/main" id="{8936F6F3-E08E-402C-BD70-F3C1112055AB}"/>
              </a:ext>
            </a:extLst>
          </p:cNvPr>
          <p:cNvPicPr>
            <a:picLocks noChangeAspect="1"/>
          </p:cNvPicPr>
          <p:nvPr/>
        </p:nvPicPr>
        <p:blipFill>
          <a:blip r:embed="rId3"/>
          <a:stretch>
            <a:fillRect/>
          </a:stretch>
        </p:blipFill>
        <p:spPr>
          <a:xfrm>
            <a:off x="1805817" y="416529"/>
            <a:ext cx="944962" cy="701101"/>
          </a:xfrm>
          <a:prstGeom prst="rect">
            <a:avLst/>
          </a:prstGeom>
        </p:spPr>
      </p:pic>
      <p:sp>
        <p:nvSpPr>
          <p:cNvPr id="2" name="Title 1">
            <a:extLst>
              <a:ext uri="{FF2B5EF4-FFF2-40B4-BE49-F238E27FC236}">
                <a16:creationId xmlns:a16="http://schemas.microsoft.com/office/drawing/2014/main" id="{0F21ED03-7907-4F3F-8ABB-E7AB2A1A7328}"/>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(4 of 5)</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Gluconeogenesis is the synthesis of glucose from simpler precursors like pyruvate and lactate. </a:t>
            </a:r>
            <a:r>
              <a:rPr lang="en-US" sz="2400" dirty="0">
                <a:latin typeface="Arial" panose="020B0604020202020204" pitchFamily="34" charset="0"/>
                <a:cs typeface="Arial" panose="020B0604020202020204" pitchFamily="34" charset="0"/>
              </a:rPr>
              <a:t>Although it uses seven of the ten enzymes that also act in glycolysis, gluconeogenesis must bypass three of the most exergonic steps in glycolysis with energetically favorable reactions unique to gluconeogenesis. </a:t>
            </a:r>
          </a:p>
          <a:p>
            <a:endParaRPr lang="en-US" sz="2400" dirty="0"/>
          </a:p>
        </p:txBody>
      </p:sp>
    </p:spTree>
    <p:extLst>
      <p:ext uri="{BB962C8B-B14F-4D97-AF65-F5344CB8AC3E}">
        <p14:creationId xmlns:p14="http://schemas.microsoft.com/office/powerpoint/2010/main" val="357463637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2EDD4-BF58-48DE-8319-14EC44760852}"/>
              </a:ext>
            </a:extLst>
          </p:cNvPr>
          <p:cNvSpPr>
            <a:spLocks noGrp="1"/>
          </p:cNvSpPr>
          <p:nvPr>
            <p:ph type="title"/>
          </p:nvPr>
        </p:nvSpPr>
        <p:spPr>
          <a:xfrm>
            <a:off x="0" y="152400"/>
            <a:ext cx="9144000" cy="1600200"/>
          </a:xfrm>
        </p:spPr>
        <p:txBody>
          <a:bodyPr/>
          <a:lstStyle/>
          <a:p>
            <a:r>
              <a:rPr lang="en-US" altLang="en-US" sz="3400" dirty="0">
                <a:solidFill>
                  <a:srgbClr val="4E4CB4"/>
                </a:solidFill>
                <a:latin typeface="Arial" panose="020B0604020202020204" pitchFamily="34" charset="0"/>
                <a:cs typeface="Arial" panose="020B0604020202020204" pitchFamily="34" charset="0"/>
              </a:rPr>
              <a:t>The First Bypass: Conversion of Pyruvate to Phosphoenolpyruvate Requires Two Exergonic Reactions</a:t>
            </a:r>
            <a:endParaRPr lang="en-AU" sz="3400" dirty="0">
              <a:solidFill>
                <a:srgbClr val="4E4CB4"/>
              </a:solidFill>
            </a:endParaRPr>
          </a:p>
        </p:txBody>
      </p:sp>
      <mc:AlternateContent xmlns:mc="http://schemas.openxmlformats.org/markup-compatibility/2006" xmlns:a14="http://schemas.microsoft.com/office/drawing/2010/main">
        <mc:Choice Requires="a14">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199421" y="2133600"/>
                <a:ext cx="8745157"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pyruvate is transported from the cytosol into mitochondria or generated from alanine within mitochondria by transamination</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pyruvate carboxylase </a:t>
                </a:r>
                <a:r>
                  <a:rPr lang="en-US" sz="2400" dirty="0">
                    <a:latin typeface="Arial" panose="020B0604020202020204" pitchFamily="34" charset="0"/>
                    <a:cs typeface="Arial" panose="020B0604020202020204" pitchFamily="34" charset="0"/>
                  </a:rPr>
                  <a:t>= mitochondrial enzyme that converts pyruvate to oxaloacetate </a:t>
                </a:r>
              </a:p>
              <a:p>
                <a:pPr lvl="1"/>
                <a:r>
                  <a:rPr lang="en-US" sz="2400" dirty="0">
                    <a:latin typeface="Arial" panose="020B0604020202020204" pitchFamily="34" charset="0"/>
                    <a:cs typeface="Arial" panose="020B0604020202020204" pitchFamily="34" charset="0"/>
                  </a:rPr>
                  <a:t>requires the coenzyme </a:t>
                </a:r>
                <a:r>
                  <a:rPr lang="en-US" sz="2400" b="1" dirty="0">
                    <a:latin typeface="Arial" panose="020B0604020202020204" pitchFamily="34" charset="0"/>
                    <a:cs typeface="Arial" panose="020B0604020202020204" pitchFamily="34" charset="0"/>
                  </a:rPr>
                  <a:t>biotin</a:t>
                </a:r>
                <a:r>
                  <a:rPr lang="en-US" sz="2400" dirty="0">
                    <a:latin typeface="Arial" panose="020B0604020202020204" pitchFamily="34" charset="0"/>
                    <a:cs typeface="Arial" panose="020B0604020202020204" pitchFamily="34" charset="0"/>
                  </a:rPr>
                  <a:t> </a:t>
                </a:r>
              </a:p>
              <a:p>
                <a:pPr marL="533400" lvl="1" indent="0">
                  <a:buNone/>
                </a:pPr>
                <a:endParaRPr lang="en-US" sz="2400" b="1"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pyruvate + HCO</a:t>
                </a:r>
                <a:r>
                  <a:rPr lang="en-US" sz="2400" baseline="-25000" dirty="0">
                    <a:latin typeface="Arial" panose="020B0604020202020204" pitchFamily="34" charset="0"/>
                    <a:cs typeface="Arial" panose="020B0604020202020204" pitchFamily="34" charset="0"/>
                  </a:rPr>
                  <a:t>3</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 ATP</a:t>
                </a:r>
                <a:r>
                  <a:rPr lang="en-US" sz="2400" baseline="-25000" dirty="0">
                    <a:latin typeface="Arial" panose="020B0604020202020204" pitchFamily="34" charset="0"/>
                    <a:cs typeface="Arial" panose="020B0604020202020204" pitchFamily="34" charset="0"/>
                  </a:rPr>
                  <a:t> </a:t>
                </a:r>
                <a14:m>
                  <m:oMath xmlns:m="http://schemas.openxmlformats.org/officeDocument/2006/math">
                    <m:r>
                      <a:rPr lang="en-US" sz="24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2400" i="1" dirty="0">
                    <a:latin typeface="Cambria Math" panose="02040503050406030204" pitchFamily="18" charset="0"/>
                    <a:ea typeface="Cambria Math" panose="02040503050406030204" pitchFamily="18" charset="0"/>
                    <a:cs typeface="Arial" panose="020B0604020202020204" pitchFamily="34" charset="0"/>
                  </a:rPr>
                  <a:t> </a:t>
                </a:r>
              </a:p>
              <a:p>
                <a:pPr marL="50800" indent="0">
                  <a:buNone/>
                </a:pPr>
                <a:r>
                  <a:rPr lang="en-US" sz="2400" i="1" dirty="0">
                    <a:latin typeface="Cambria Math" panose="02040503050406030204" pitchFamily="18" charset="0"/>
                    <a:ea typeface="Cambria Math" panose="02040503050406030204" pitchFamily="18" charset="0"/>
                    <a:cs typeface="Arial" panose="020B0604020202020204" pitchFamily="34" charset="0"/>
                  </a:rPr>
                  <a:t>		</a:t>
                </a:r>
                <a:r>
                  <a:rPr lang="en-US" sz="2400" dirty="0">
                    <a:latin typeface="Arial" panose="020B0604020202020204" pitchFamily="34" charset="0"/>
                    <a:cs typeface="Arial" panose="020B0604020202020204" pitchFamily="34" charset="0"/>
                  </a:rPr>
                  <a:t>oxaloacetate + ADP + P</a:t>
                </a:r>
                <a:r>
                  <a:rPr lang="en-US" sz="2400" baseline="-25000" dirty="0">
                    <a:latin typeface="Arial" panose="020B0604020202020204" pitchFamily="34" charset="0"/>
                    <a:cs typeface="Arial" panose="020B0604020202020204" pitchFamily="34" charset="0"/>
                  </a:rPr>
                  <a:t>i</a:t>
                </a:r>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mc:Choice>
        <mc:Fallback xmlns="">
          <p:sp>
            <p:nvSpPr>
              <p:cNvPr id="60418" name="Google Shape;390;g847cf01710_0_68">
                <a:extLst>
                  <a:ext uri="{FF2B5EF4-FFF2-40B4-BE49-F238E27FC236}">
                    <a16:creationId xmlns:a16="http://schemas.microsoft.com/office/drawing/2014/main" id="{94BE1A7E-3796-4D43-95EC-6CEDB5CE7E8D}"/>
                  </a:ext>
                </a:extLst>
              </p:cNvPr>
              <p:cNvSpPr txBox="1">
                <a:spLocks noRot="1" noChangeAspect="1" noMove="1" noResize="1" noEditPoints="1" noAdjustHandles="1" noChangeArrowheads="1" noChangeShapeType="1" noTextEdit="1"/>
              </p:cNvSpPr>
              <p:nvPr/>
            </p:nvSpPr>
            <p:spPr bwMode="auto">
              <a:xfrm>
                <a:off x="199421" y="2133600"/>
                <a:ext cx="8745157" cy="4130675"/>
              </a:xfrm>
              <a:prstGeom prst="rect">
                <a:avLst/>
              </a:prstGeom>
              <a:blipFill>
                <a:blip r:embed="rId3"/>
                <a:stretch>
                  <a:fillRect l="-435" t="-1227" r="-2029" b="-429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4" name="TextBox 3">
            <a:extLst>
              <a:ext uri="{FF2B5EF4-FFF2-40B4-BE49-F238E27FC236}">
                <a16:creationId xmlns:a16="http://schemas.microsoft.com/office/drawing/2014/main" id="{DBD11429-6013-AD4E-B4E8-183A31255E5B}"/>
              </a:ext>
            </a:extLst>
          </p:cNvPr>
          <p:cNvSpPr txBox="1">
            <a:spLocks noChangeArrowheads="1"/>
          </p:cNvSpPr>
          <p:nvPr/>
        </p:nvSpPr>
        <p:spPr bwMode="auto">
          <a:xfrm>
            <a:off x="5867400" y="5562600"/>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(14-4)</a:t>
            </a:r>
          </a:p>
        </p:txBody>
      </p:sp>
    </p:spTree>
    <p:extLst>
      <p:ext uri="{BB962C8B-B14F-4D97-AF65-F5344CB8AC3E}">
        <p14:creationId xmlns:p14="http://schemas.microsoft.com/office/powerpoint/2010/main" val="338603771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53458-85D1-4CCF-BD41-D649B86A79B6}"/>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Role of Biotin in the Pyruvate Carboxylase Reaction</a:t>
            </a:r>
            <a:endParaRPr lang="en-AU" dirty="0"/>
          </a:p>
        </p:txBody>
      </p:sp>
      <p:pic>
        <p:nvPicPr>
          <p:cNvPr id="3" name="Picture 2" descr="A figure shows how biotin participates in the pyruvate carboxylase reaction in three steps.">
            <a:extLst>
              <a:ext uri="{FF2B5EF4-FFF2-40B4-BE49-F238E27FC236}">
                <a16:creationId xmlns:a16="http://schemas.microsoft.com/office/drawing/2014/main" id="{18A54C86-C61B-3F47-A613-C7A5104DE624}"/>
              </a:ext>
            </a:extLst>
          </p:cNvPr>
          <p:cNvPicPr>
            <a:picLocks noChangeAspect="1"/>
          </p:cNvPicPr>
          <p:nvPr/>
        </p:nvPicPr>
        <p:blipFill>
          <a:blip r:embed="rId3"/>
          <a:stretch>
            <a:fillRect/>
          </a:stretch>
        </p:blipFill>
        <p:spPr>
          <a:xfrm>
            <a:off x="419100" y="1902720"/>
            <a:ext cx="8305800" cy="3052559"/>
          </a:xfrm>
          <a:prstGeom prst="rect">
            <a:avLst/>
          </a:prstGeom>
        </p:spPr>
      </p:pic>
    </p:spTree>
    <p:extLst>
      <p:ext uri="{BB962C8B-B14F-4D97-AF65-F5344CB8AC3E}">
        <p14:creationId xmlns:p14="http://schemas.microsoft.com/office/powerpoint/2010/main" val="365608212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6B711-9D2C-49B8-B988-62F9AC985056}"/>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Malate Dehydrogenase</a:t>
            </a:r>
            <a:endParaRPr lang="en-AU" dirty="0"/>
          </a:p>
        </p:txBody>
      </p:sp>
      <mc:AlternateContent xmlns:mc="http://schemas.openxmlformats.org/markup-compatibility/2006" xmlns:a14="http://schemas.microsoft.com/office/drawing/2010/main">
        <mc:Choice Requires="a14">
          <p:sp>
            <p:nvSpPr>
              <p:cNvPr id="4" name="Google Shape;390;g847cf01710_0_68">
                <a:extLst>
                  <a:ext uri="{FF2B5EF4-FFF2-40B4-BE49-F238E27FC236}">
                    <a16:creationId xmlns:a16="http://schemas.microsoft.com/office/drawing/2014/main" id="{6A690928-B439-2A43-B816-025D27056D03}"/>
                  </a:ext>
                </a:extLst>
              </p:cNvPr>
              <p:cNvSpPr txBox="1">
                <a:spLocks noChangeArrowheads="1"/>
              </p:cNvSpPr>
              <p:nvPr/>
            </p:nvSpPr>
            <p:spPr bwMode="auto">
              <a:xfrm>
                <a:off x="199421" y="1363662"/>
                <a:ext cx="8745157"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mitochondrial membrane does not have an oxaloacetate transporter</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malate dehydrogenase </a:t>
                </a:r>
                <a:r>
                  <a:rPr lang="en-US" sz="2400" dirty="0">
                    <a:latin typeface="Arial" panose="020B0604020202020204" pitchFamily="34" charset="0"/>
                    <a:cs typeface="Arial" panose="020B0604020202020204" pitchFamily="34" charset="0"/>
                  </a:rPr>
                  <a:t>= mitochondrial enzyme that uses NADH to reduce oxaloacetate to malate</a:t>
                </a:r>
              </a:p>
              <a:p>
                <a:pPr lvl="1"/>
                <a:r>
                  <a:rPr lang="en-US" sz="2400" dirty="0">
                    <a:latin typeface="Arial" panose="020B0604020202020204" pitchFamily="34" charset="0"/>
                    <a:cs typeface="Arial" panose="020B0604020202020204" pitchFamily="34" charset="0"/>
                  </a:rPr>
                  <a:t>reaction is readily reversible under physiological conditions </a:t>
                </a:r>
                <a:endParaRPr lang="en-US" sz="2400" b="1" dirty="0">
                  <a:latin typeface="Arial" panose="020B0604020202020204" pitchFamily="34" charset="0"/>
                  <a:cs typeface="Arial" panose="020B0604020202020204" pitchFamily="34" charset="0"/>
                </a:endParaRPr>
              </a:p>
              <a:p>
                <a:pPr marL="533400" lvl="1" indent="0">
                  <a:buNone/>
                </a:pPr>
                <a:endParaRPr lang="en-US" sz="2400" b="1"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oxaloacetate + NADH + H</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t>
                </a:r>
                <a14:m>
                  <m:oMath xmlns:m="http://schemas.openxmlformats.org/officeDocument/2006/math">
                    <m:r>
                      <a:rPr lang="en-US" sz="2400" i="1" smtClean="0">
                        <a:latin typeface="Cambria Math" panose="02040503050406030204" pitchFamily="18" charset="0"/>
                        <a:ea typeface="Cambria Math" panose="02040503050406030204" pitchFamily="18" charset="0"/>
                        <a:cs typeface="Arial" panose="020B0604020202020204" pitchFamily="34" charset="0"/>
                      </a:rPr>
                      <m:t>⇄</m:t>
                    </m:r>
                  </m:oMath>
                </a14:m>
                <a:endParaRPr lang="en-US" sz="2400" i="1" dirty="0">
                  <a:latin typeface="Cambria Math" panose="02040503050406030204" pitchFamily="18" charset="0"/>
                  <a:ea typeface="Cambria Math" panose="02040503050406030204" pitchFamily="18" charset="0"/>
                  <a:cs typeface="Arial" panose="020B0604020202020204" pitchFamily="34" charset="0"/>
                </a:endParaRPr>
              </a:p>
              <a:p>
                <a:pPr marL="50800" indent="0">
                  <a:buNone/>
                </a:pPr>
                <a:r>
                  <a:rPr lang="en-US" sz="2400" i="1" dirty="0">
                    <a:latin typeface="Cambria Math" panose="02040503050406030204" pitchFamily="18" charset="0"/>
                    <a:ea typeface="Cambria Math" panose="02040503050406030204" pitchFamily="18" charset="0"/>
                    <a:cs typeface="Arial" panose="020B0604020202020204" pitchFamily="34" charset="0"/>
                  </a:rPr>
                  <a:t>		</a:t>
                </a:r>
                <a:r>
                  <a:rPr lang="en-US" sz="2000" dirty="0">
                    <a:latin typeface="Arial" panose="020B0604020202020204" pitchFamily="34" charset="0"/>
                    <a:cs typeface="Arial" panose="020B0604020202020204" pitchFamily="34" charset="0"/>
                  </a:rPr>
                  <a:t>L</a:t>
                </a:r>
                <a:r>
                  <a:rPr lang="en-US" sz="2400" dirty="0">
                    <a:latin typeface="Arial" panose="020B0604020202020204" pitchFamily="34" charset="0"/>
                    <a:cs typeface="Arial" panose="020B0604020202020204" pitchFamily="34" charset="0"/>
                  </a:rPr>
                  <a:t>-malate + NAD</a:t>
                </a:r>
                <a:r>
                  <a:rPr lang="en-US" sz="2400" baseline="30000" dirty="0">
                    <a:latin typeface="Arial" panose="020B0604020202020204" pitchFamily="34" charset="0"/>
                    <a:cs typeface="Arial" panose="020B0604020202020204" pitchFamily="34" charset="0"/>
                  </a:rPr>
                  <a:t>+</a:t>
                </a:r>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mc:Choice>
        <mc:Fallback xmlns="">
          <p:sp>
            <p:nvSpPr>
              <p:cNvPr id="4" name="Google Shape;390;g847cf01710_0_68">
                <a:extLst>
                  <a:ext uri="{FF2B5EF4-FFF2-40B4-BE49-F238E27FC236}">
                    <a16:creationId xmlns:a16="http://schemas.microsoft.com/office/drawing/2014/main" id="{6A690928-B439-2A43-B816-025D27056D03}"/>
                  </a:ext>
                </a:extLst>
              </p:cNvPr>
              <p:cNvSpPr txBox="1">
                <a:spLocks noRot="1" noChangeAspect="1" noMove="1" noResize="1" noEditPoints="1" noAdjustHandles="1" noChangeArrowheads="1" noChangeShapeType="1" noTextEdit="1"/>
              </p:cNvSpPr>
              <p:nvPr/>
            </p:nvSpPr>
            <p:spPr bwMode="auto">
              <a:xfrm>
                <a:off x="199421" y="1363662"/>
                <a:ext cx="8745157" cy="4130675"/>
              </a:xfrm>
              <a:prstGeom prst="rect">
                <a:avLst/>
              </a:prstGeom>
              <a:blipFill>
                <a:blip r:embed="rId3"/>
                <a:stretch>
                  <a:fillRect l="-435" t="-1227" r="-145" b="-429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5" name="TextBox 4">
            <a:extLst>
              <a:ext uri="{FF2B5EF4-FFF2-40B4-BE49-F238E27FC236}">
                <a16:creationId xmlns:a16="http://schemas.microsoft.com/office/drawing/2014/main" id="{EF738586-62FE-BD47-B4CF-9B320463AE07}"/>
              </a:ext>
            </a:extLst>
          </p:cNvPr>
          <p:cNvSpPr txBox="1">
            <a:spLocks noChangeArrowheads="1"/>
          </p:cNvSpPr>
          <p:nvPr/>
        </p:nvSpPr>
        <p:spPr bwMode="auto">
          <a:xfrm>
            <a:off x="5562600" y="4876800"/>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(14-5)</a:t>
            </a:r>
          </a:p>
        </p:txBody>
      </p:sp>
    </p:spTree>
    <p:extLst>
      <p:ext uri="{BB962C8B-B14F-4D97-AF65-F5344CB8AC3E}">
        <p14:creationId xmlns:p14="http://schemas.microsoft.com/office/powerpoint/2010/main" val="303035212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229F3-D467-476C-9884-50004E9061CF}"/>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In the Cytosol, Malate is </a:t>
            </a:r>
            <a:r>
              <a:rPr lang="en-US" altLang="en-US" dirty="0" err="1">
                <a:solidFill>
                  <a:schemeClr val="tx1"/>
                </a:solidFill>
                <a:latin typeface="Arial" panose="020B0604020202020204" pitchFamily="34" charset="0"/>
                <a:cs typeface="Arial" panose="020B0604020202020204" pitchFamily="34" charset="0"/>
              </a:rPr>
              <a:t>Reoxidized</a:t>
            </a:r>
            <a:r>
              <a:rPr lang="en-US" altLang="en-US" dirty="0">
                <a:solidFill>
                  <a:schemeClr val="tx1"/>
                </a:solidFill>
                <a:latin typeface="Arial" panose="020B0604020202020204" pitchFamily="34" charset="0"/>
                <a:cs typeface="Arial" panose="020B0604020202020204" pitchFamily="34" charset="0"/>
              </a:rPr>
              <a:t> to Oxaloacetate</a:t>
            </a:r>
            <a:endParaRPr lang="en-AU" dirty="0"/>
          </a:p>
        </p:txBody>
      </p:sp>
      <mc:AlternateContent xmlns:mc="http://schemas.openxmlformats.org/markup-compatibility/2006" xmlns:a14="http://schemas.microsoft.com/office/drawing/2010/main">
        <mc:Choice Requires="a14">
          <p:sp>
            <p:nvSpPr>
              <p:cNvPr id="4" name="Google Shape;390;g847cf01710_0_68">
                <a:extLst>
                  <a:ext uri="{FF2B5EF4-FFF2-40B4-BE49-F238E27FC236}">
                    <a16:creationId xmlns:a16="http://schemas.microsoft.com/office/drawing/2014/main" id="{6A690928-B439-2A43-B816-025D27056D03}"/>
                  </a:ext>
                </a:extLst>
              </p:cNvPr>
              <p:cNvSpPr txBox="1">
                <a:spLocks noChangeArrowheads="1"/>
              </p:cNvSpPr>
              <p:nvPr/>
            </p:nvSpPr>
            <p:spPr bwMode="auto">
              <a:xfrm>
                <a:off x="199421" y="1520825"/>
                <a:ext cx="8745157"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malate leaves the mitochondrion through a malate transporter in the inner mitochondrial membrane </a:t>
                </a:r>
              </a:p>
              <a:p>
                <a:endParaRPr lang="en-US" sz="2400" b="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reoxidation of malate to oxaloacetate forms NADH</a:t>
                </a:r>
              </a:p>
              <a:p>
                <a:pPr marL="533400" lvl="1" indent="0">
                  <a:buNone/>
                </a:pPr>
                <a:endParaRPr lang="en-US" sz="2400" b="1"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malate + NAD</a:t>
                </a:r>
                <a:r>
                  <a:rPr lang="en-US" sz="2400" baseline="30000" dirty="0">
                    <a:latin typeface="Arial" panose="020B0604020202020204" pitchFamily="34" charset="0"/>
                    <a:cs typeface="Arial" panose="020B0604020202020204" pitchFamily="34" charset="0"/>
                  </a:rPr>
                  <a:t>+</a:t>
                </a:r>
                <a14:m>
                  <m:oMath xmlns:m="http://schemas.openxmlformats.org/officeDocument/2006/math">
                    <m:r>
                      <a:rPr lang="en-US" sz="2400" b="0" i="0" smtClean="0">
                        <a:latin typeface="Cambria Math" panose="02040503050406030204" pitchFamily="18" charset="0"/>
                        <a:ea typeface="Cambria Math" panose="02040503050406030204" pitchFamily="18" charset="0"/>
                        <a:cs typeface="Arial" panose="020B0604020202020204" pitchFamily="34" charset="0"/>
                      </a:rPr>
                      <m:t> </m:t>
                    </m:r>
                    <m:r>
                      <a:rPr lang="en-US" sz="2400" i="1">
                        <a:latin typeface="Cambria Math" panose="02040503050406030204" pitchFamily="18" charset="0"/>
                        <a:ea typeface="Cambria Math" panose="02040503050406030204" pitchFamily="18" charset="0"/>
                        <a:cs typeface="Arial" panose="020B0604020202020204" pitchFamily="34" charset="0"/>
                      </a:rPr>
                      <m:t>⟶</m:t>
                    </m:r>
                  </m:oMath>
                </a14:m>
                <a:r>
                  <a:rPr lang="en-US" sz="2400" i="1" dirty="0">
                    <a:latin typeface="Cambria Math" panose="02040503050406030204" pitchFamily="18" charset="0"/>
                    <a:ea typeface="Cambria Math" panose="02040503050406030204" pitchFamily="18" charset="0"/>
                    <a:cs typeface="Arial" panose="020B0604020202020204" pitchFamily="34" charset="0"/>
                  </a:rPr>
                  <a:t> </a:t>
                </a:r>
              </a:p>
              <a:p>
                <a:pPr marL="50800" indent="0">
                  <a:buNone/>
                </a:pPr>
                <a:r>
                  <a:rPr lang="en-US" sz="2400" i="1" dirty="0">
                    <a:latin typeface="Cambria Math" panose="02040503050406030204" pitchFamily="18" charset="0"/>
                    <a:ea typeface="Cambria Math" panose="02040503050406030204" pitchFamily="18" charset="0"/>
                    <a:cs typeface="Arial" panose="020B0604020202020204" pitchFamily="34" charset="0"/>
                  </a:rPr>
                  <a:t>		</a:t>
                </a:r>
                <a:r>
                  <a:rPr lang="en-US" sz="2400" dirty="0">
                    <a:latin typeface="Arial" panose="020B0604020202020204" pitchFamily="34" charset="0"/>
                    <a:cs typeface="Arial" panose="020B0604020202020204" pitchFamily="34" charset="0"/>
                  </a:rPr>
                  <a:t>oxaloacetate + NADH + H</a:t>
                </a:r>
                <a:r>
                  <a:rPr lang="en-US" sz="2400" baseline="30000" dirty="0">
                    <a:latin typeface="Arial" panose="020B0604020202020204" pitchFamily="34" charset="0"/>
                    <a:cs typeface="Arial" panose="020B0604020202020204" pitchFamily="34" charset="0"/>
                  </a:rPr>
                  <a:t>+</a:t>
                </a:r>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mc:Choice>
        <mc:Fallback xmlns="">
          <p:sp>
            <p:nvSpPr>
              <p:cNvPr id="4" name="Google Shape;390;g847cf01710_0_68">
                <a:extLst>
                  <a:ext uri="{FF2B5EF4-FFF2-40B4-BE49-F238E27FC236}">
                    <a16:creationId xmlns:a16="http://schemas.microsoft.com/office/drawing/2014/main" id="{6A690928-B439-2A43-B816-025D27056D03}"/>
                  </a:ext>
                </a:extLst>
              </p:cNvPr>
              <p:cNvSpPr txBox="1">
                <a:spLocks noRot="1" noChangeAspect="1" noMove="1" noResize="1" noEditPoints="1" noAdjustHandles="1" noChangeArrowheads="1" noChangeShapeType="1" noTextEdit="1"/>
              </p:cNvSpPr>
              <p:nvPr/>
            </p:nvSpPr>
            <p:spPr bwMode="auto">
              <a:xfrm>
                <a:off x="199421" y="1520825"/>
                <a:ext cx="8745157" cy="4130675"/>
              </a:xfrm>
              <a:prstGeom prst="rect">
                <a:avLst/>
              </a:prstGeom>
              <a:blipFill>
                <a:blip r:embed="rId3"/>
                <a:stretch>
                  <a:fillRect l="-435" t="-122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5" name="TextBox 4">
            <a:extLst>
              <a:ext uri="{FF2B5EF4-FFF2-40B4-BE49-F238E27FC236}">
                <a16:creationId xmlns:a16="http://schemas.microsoft.com/office/drawing/2014/main" id="{EF738586-62FE-BD47-B4CF-9B320463AE07}"/>
              </a:ext>
            </a:extLst>
          </p:cNvPr>
          <p:cNvSpPr txBox="1">
            <a:spLocks noChangeArrowheads="1"/>
          </p:cNvSpPr>
          <p:nvPr/>
        </p:nvSpPr>
        <p:spPr bwMode="auto">
          <a:xfrm>
            <a:off x="6172200" y="3810000"/>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(14-6)</a:t>
            </a:r>
          </a:p>
        </p:txBody>
      </p:sp>
    </p:spTree>
    <p:extLst>
      <p:ext uri="{BB962C8B-B14F-4D97-AF65-F5344CB8AC3E}">
        <p14:creationId xmlns:p14="http://schemas.microsoft.com/office/powerpoint/2010/main" val="252057428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FC514-93BD-40D7-8A7C-C0D005968773}"/>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Phosphoenolpyruvate </a:t>
            </a:r>
            <a:r>
              <a:rPr lang="en-US" altLang="en-US" dirty="0" err="1">
                <a:solidFill>
                  <a:schemeClr val="tx1"/>
                </a:solidFill>
                <a:latin typeface="Arial" panose="020B0604020202020204" pitchFamily="34" charset="0"/>
                <a:cs typeface="Arial" panose="020B0604020202020204" pitchFamily="34" charset="0"/>
              </a:rPr>
              <a:t>Carboxykinase</a:t>
            </a:r>
            <a:endParaRPr lang="en-AU" dirty="0"/>
          </a:p>
        </p:txBody>
      </p:sp>
      <mc:AlternateContent xmlns:mc="http://schemas.openxmlformats.org/markup-compatibility/2006" xmlns:a14="http://schemas.microsoft.com/office/drawing/2010/main">
        <mc:Choice Requires="a14">
          <p:sp>
            <p:nvSpPr>
              <p:cNvPr id="4" name="Google Shape;390;g847cf01710_0_68">
                <a:extLst>
                  <a:ext uri="{FF2B5EF4-FFF2-40B4-BE49-F238E27FC236}">
                    <a16:creationId xmlns:a16="http://schemas.microsoft.com/office/drawing/2014/main" id="{6A690928-B439-2A43-B816-025D27056D03}"/>
                  </a:ext>
                </a:extLst>
              </p:cNvPr>
              <p:cNvSpPr txBox="1">
                <a:spLocks noChangeArrowheads="1"/>
              </p:cNvSpPr>
              <p:nvPr/>
            </p:nvSpPr>
            <p:spPr bwMode="auto">
              <a:xfrm>
                <a:off x="199421" y="1520825"/>
                <a:ext cx="4372579" cy="425551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phosphoenolpyruvate carboxykinase </a:t>
                </a:r>
                <a:r>
                  <a:rPr lang="en-US" sz="2400" dirty="0">
                    <a:latin typeface="Arial" panose="020B0604020202020204" pitchFamily="34" charset="0"/>
                    <a:cs typeface="Arial" panose="020B0604020202020204" pitchFamily="34" charset="0"/>
                  </a:rPr>
                  <a:t>= converts oxaloacetate to PEP</a:t>
                </a:r>
              </a:p>
              <a:p>
                <a:pPr lvl="1"/>
                <a:r>
                  <a:rPr lang="en-US" sz="2400" dirty="0">
                    <a:latin typeface="Arial" panose="020B0604020202020204" pitchFamily="34" charset="0"/>
                    <a:cs typeface="Arial" panose="020B0604020202020204" pitchFamily="34" charset="0"/>
                  </a:rPr>
                  <a:t>requires Mg</a:t>
                </a:r>
                <a:r>
                  <a:rPr lang="en-US" sz="2400" baseline="30000" dirty="0">
                    <a:latin typeface="Arial" panose="020B0604020202020204" pitchFamily="34" charset="0"/>
                    <a:cs typeface="Arial" panose="020B0604020202020204" pitchFamily="34" charset="0"/>
                  </a:rPr>
                  <a:t>2+ </a:t>
                </a:r>
                <a:r>
                  <a:rPr lang="en-US" sz="2400" dirty="0">
                    <a:latin typeface="Arial" panose="020B0604020202020204" pitchFamily="34" charset="0"/>
                    <a:cs typeface="Arial" panose="020B0604020202020204" pitchFamily="34" charset="0"/>
                  </a:rPr>
                  <a:t>and GTP</a:t>
                </a:r>
              </a:p>
              <a:p>
                <a:pPr lvl="1"/>
                <a:r>
                  <a:rPr lang="en-US" sz="2400" dirty="0">
                    <a:latin typeface="Arial" panose="020B0604020202020204" pitchFamily="34" charset="0"/>
                    <a:cs typeface="Arial" panose="020B0604020202020204" pitchFamily="34" charset="0"/>
                  </a:rPr>
                  <a:t>reversible under intracellular conditions</a:t>
                </a:r>
              </a:p>
              <a:p>
                <a:pPr marL="533400" lvl="1" indent="0">
                  <a:buNone/>
                </a:pPr>
                <a:endParaRPr lang="en-US" sz="2400" b="1"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oxaloacetate + GTP </a:t>
                </a:r>
                <a14:m>
                  <m:oMath xmlns:m="http://schemas.openxmlformats.org/officeDocument/2006/math">
                    <m:r>
                      <a:rPr lang="en-US" sz="2400" i="1" smtClean="0">
                        <a:latin typeface="Cambria Math" panose="02040503050406030204" pitchFamily="18" charset="0"/>
                        <a:ea typeface="Cambria Math" panose="02040503050406030204" pitchFamily="18" charset="0"/>
                        <a:cs typeface="Arial" panose="020B0604020202020204" pitchFamily="34" charset="0"/>
                      </a:rPr>
                      <m:t>⇄</m:t>
                    </m:r>
                  </m:oMath>
                </a14:m>
                <a:endParaRPr lang="en-US" sz="2400" i="1" dirty="0">
                  <a:latin typeface="Cambria Math" panose="02040503050406030204" pitchFamily="18" charset="0"/>
                  <a:ea typeface="Cambria Math" panose="02040503050406030204" pitchFamily="18" charset="0"/>
                  <a:cs typeface="Arial" panose="020B0604020202020204" pitchFamily="34" charset="0"/>
                </a:endParaRPr>
              </a:p>
              <a:p>
                <a:pPr marL="50800" indent="0">
                  <a:buNone/>
                </a:pPr>
                <a:r>
                  <a:rPr lang="en-US" sz="2400" i="1" dirty="0">
                    <a:latin typeface="Cambria Math" panose="02040503050406030204" pitchFamily="18" charset="0"/>
                    <a:ea typeface="Cambria Math" panose="02040503050406030204" pitchFamily="18" charset="0"/>
                    <a:cs typeface="Arial" panose="020B0604020202020204" pitchFamily="34" charset="0"/>
                  </a:rPr>
                  <a:t>	</a:t>
                </a:r>
                <a:r>
                  <a:rPr lang="en-US" sz="2400" dirty="0">
                    <a:latin typeface="Arial" panose="020B0604020202020204" pitchFamily="34" charset="0"/>
                    <a:ea typeface="Cambria Math" panose="02040503050406030204" pitchFamily="18" charset="0"/>
                    <a:cs typeface="Arial" panose="020B0604020202020204" pitchFamily="34" charset="0"/>
                  </a:rPr>
                  <a:t>PEP + CO</a:t>
                </a:r>
                <a:r>
                  <a:rPr lang="en-US" sz="2400" baseline="-25000" dirty="0">
                    <a:latin typeface="Arial" panose="020B0604020202020204" pitchFamily="34" charset="0"/>
                    <a:ea typeface="Cambria Math" panose="02040503050406030204" pitchFamily="18" charset="0"/>
                    <a:cs typeface="Arial" panose="020B0604020202020204" pitchFamily="34" charset="0"/>
                  </a:rPr>
                  <a:t>2</a:t>
                </a:r>
                <a:r>
                  <a:rPr lang="en-US" sz="2400" dirty="0">
                    <a:latin typeface="Arial" panose="020B0604020202020204" pitchFamily="34" charset="0"/>
                    <a:ea typeface="Cambria Math" panose="02040503050406030204" pitchFamily="18" charset="0"/>
                    <a:cs typeface="Arial" panose="020B0604020202020204" pitchFamily="34" charset="0"/>
                  </a:rPr>
                  <a:t> + GDP</a:t>
                </a:r>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mc:Choice>
        <mc:Fallback xmlns="">
          <p:sp>
            <p:nvSpPr>
              <p:cNvPr id="4" name="Google Shape;390;g847cf01710_0_68">
                <a:extLst>
                  <a:ext uri="{FF2B5EF4-FFF2-40B4-BE49-F238E27FC236}">
                    <a16:creationId xmlns:a16="http://schemas.microsoft.com/office/drawing/2014/main" id="{6A690928-B439-2A43-B816-025D27056D03}"/>
                  </a:ext>
                </a:extLst>
              </p:cNvPr>
              <p:cNvSpPr txBox="1">
                <a:spLocks noRot="1" noChangeAspect="1" noMove="1" noResize="1" noEditPoints="1" noAdjustHandles="1" noChangeArrowheads="1" noChangeShapeType="1" noTextEdit="1"/>
              </p:cNvSpPr>
              <p:nvPr/>
            </p:nvSpPr>
            <p:spPr bwMode="auto">
              <a:xfrm>
                <a:off x="199421" y="1520825"/>
                <a:ext cx="4372579" cy="4255516"/>
              </a:xfrm>
              <a:prstGeom prst="rect">
                <a:avLst/>
              </a:prstGeom>
              <a:blipFill>
                <a:blip r:embed="rId3"/>
                <a:stretch>
                  <a:fillRect l="-837" t="-1001" r="-139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sp>
        <p:nvSpPr>
          <p:cNvPr id="5" name="TextBox 4">
            <a:extLst>
              <a:ext uri="{FF2B5EF4-FFF2-40B4-BE49-F238E27FC236}">
                <a16:creationId xmlns:a16="http://schemas.microsoft.com/office/drawing/2014/main" id="{EF738586-62FE-BD47-B4CF-9B320463AE07}"/>
              </a:ext>
            </a:extLst>
          </p:cNvPr>
          <p:cNvSpPr txBox="1">
            <a:spLocks noChangeArrowheads="1"/>
          </p:cNvSpPr>
          <p:nvPr/>
        </p:nvSpPr>
        <p:spPr bwMode="auto">
          <a:xfrm>
            <a:off x="2385710" y="5315966"/>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(14-7)</a:t>
            </a:r>
          </a:p>
        </p:txBody>
      </p:sp>
      <p:pic>
        <p:nvPicPr>
          <p:cNvPr id="3" name="Picture 2" descr="Oxaloacetate is a four-carbon chain with a red highlighted C double bonded to red highlighted O to the upper left, bonded to red highlighted O minus to the lower left, and bonded to C H 2 to the right further bonded to C double bonded to O below and bonded to C to the right double bonded to O to the upper right and bonded to O minus to the lower right. G T P has a rectangle labeled guanosine bonded to O bonded to P double bonded to O above, bonded to O minute below, and bonded to O to the right further bonded to O bonded to P double bonded to O above, bonded to O minus below, and bonded to O to the right further bonded to P double bonded to O above and bonded to O minus to the right and below. Curved red arrows point from red highlighted O minus at the left side of oxaloacetate to the bond between the same O and the red highlighted C, from the bond between the same red highlighted C and C H 2 to its right to the bond between the same C H 2 and nonhighlighted C double bonded to O to its right, from the double bond between the same nonhighlighted C and O to P at the right end of G T P, and from the bond between the same P and O to its left to the same O. An arrow labeled P E P carboxykinase has two arrows branching off to show the loss of G D P and then the loss of red highlighted C O 2. This yields phosphoenolpyruvate, which has C H 2 double bonded to C bonded to O above bonded to P O subscript 3 superscript 2 minus and to C O O minus to the right.">
            <a:extLst>
              <a:ext uri="{FF2B5EF4-FFF2-40B4-BE49-F238E27FC236}">
                <a16:creationId xmlns:a16="http://schemas.microsoft.com/office/drawing/2014/main" id="{13FC6644-08FF-FE4C-968B-9286D6DA41C4}"/>
              </a:ext>
            </a:extLst>
          </p:cNvPr>
          <p:cNvPicPr>
            <a:picLocks noChangeAspect="1"/>
          </p:cNvPicPr>
          <p:nvPr/>
        </p:nvPicPr>
        <p:blipFill>
          <a:blip r:embed="rId4"/>
          <a:stretch>
            <a:fillRect/>
          </a:stretch>
        </p:blipFill>
        <p:spPr>
          <a:xfrm>
            <a:off x="4724400" y="1676400"/>
            <a:ext cx="3694710" cy="4343400"/>
          </a:xfrm>
          <a:prstGeom prst="rect">
            <a:avLst/>
          </a:prstGeom>
        </p:spPr>
      </p:pic>
    </p:spTree>
    <p:extLst>
      <p:ext uri="{BB962C8B-B14F-4D97-AF65-F5344CB8AC3E}">
        <p14:creationId xmlns:p14="http://schemas.microsoft.com/office/powerpoint/2010/main" val="189313602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769CE-8810-4431-AB97-8DC99B84FA1F}"/>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Overall Equation for the First Bypass Reaction</a:t>
            </a:r>
            <a:endParaRPr lang="en-AU" dirty="0"/>
          </a:p>
        </p:txBody>
      </p:sp>
      <mc:AlternateContent xmlns:mc="http://schemas.openxmlformats.org/markup-compatibility/2006" xmlns:a14="http://schemas.microsoft.com/office/drawing/2010/main">
        <mc:Choice Requires="a14">
          <p:sp>
            <p:nvSpPr>
              <p:cNvPr id="4" name="Google Shape;390;g847cf01710_0_68">
                <a:extLst>
                  <a:ext uri="{FF2B5EF4-FFF2-40B4-BE49-F238E27FC236}">
                    <a16:creationId xmlns:a16="http://schemas.microsoft.com/office/drawing/2014/main" id="{6A690928-B439-2A43-B816-025D27056D03}"/>
                  </a:ext>
                </a:extLst>
              </p:cNvPr>
              <p:cNvSpPr txBox="1">
                <a:spLocks noChangeArrowheads="1"/>
              </p:cNvSpPr>
              <p:nvPr/>
            </p:nvSpPr>
            <p:spPr bwMode="auto">
              <a:xfrm>
                <a:off x="199421" y="1520825"/>
                <a:ext cx="8745157"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overall equation for this set of bypass reactions is:</a:t>
                </a:r>
              </a:p>
              <a:p>
                <a:pPr marL="533400" lvl="1" indent="0">
                  <a:buNone/>
                </a:pPr>
                <a:endParaRPr lang="en-US" sz="2400" b="1"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pyruvate + ATP + GTP + HCO</a:t>
                </a:r>
                <a:r>
                  <a:rPr lang="en-US" sz="2400" baseline="-25000" dirty="0">
                    <a:latin typeface="Arial" panose="020B0604020202020204" pitchFamily="34" charset="0"/>
                    <a:cs typeface="Arial" panose="020B0604020202020204" pitchFamily="34" charset="0"/>
                  </a:rPr>
                  <a:t>3</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t>
                </a:r>
                <a14:m>
                  <m:oMath xmlns:m="http://schemas.openxmlformats.org/officeDocument/2006/math">
                    <m:r>
                      <a:rPr lang="en-US" sz="2400" i="1">
                        <a:latin typeface="Cambria Math" panose="02040503050406030204" pitchFamily="18" charset="0"/>
                        <a:ea typeface="Cambria Math" panose="02040503050406030204" pitchFamily="18" charset="0"/>
                        <a:cs typeface="Arial" panose="020B0604020202020204" pitchFamily="34" charset="0"/>
                      </a:rPr>
                      <m:t>⟶</m:t>
                    </m:r>
                  </m:oMath>
                </a14:m>
                <a:r>
                  <a:rPr lang="en-US" sz="2400" i="1" dirty="0">
                    <a:latin typeface="Cambria Math" panose="02040503050406030204" pitchFamily="18" charset="0"/>
                    <a:ea typeface="Cambria Math" panose="02040503050406030204" pitchFamily="18" charset="0"/>
                    <a:cs typeface="Arial" panose="020B0604020202020204" pitchFamily="34" charset="0"/>
                  </a:rPr>
                  <a:t> </a:t>
                </a:r>
              </a:p>
              <a:p>
                <a:pPr marL="50800" indent="0">
                  <a:buNone/>
                </a:pPr>
                <a:r>
                  <a:rPr lang="en-US" sz="2400" i="1" dirty="0">
                    <a:latin typeface="Cambria Math" panose="02040503050406030204" pitchFamily="18" charset="0"/>
                    <a:ea typeface="Cambria Math" panose="02040503050406030204" pitchFamily="18" charset="0"/>
                    <a:cs typeface="Arial" panose="020B0604020202020204" pitchFamily="34" charset="0"/>
                  </a:rPr>
                  <a:t>		</a:t>
                </a:r>
                <a:r>
                  <a:rPr lang="en-US" sz="2400" dirty="0">
                    <a:latin typeface="Arial" panose="020B0604020202020204" pitchFamily="34" charset="0"/>
                    <a:ea typeface="Cambria Math" panose="02040503050406030204" pitchFamily="18" charset="0"/>
                    <a:cs typeface="Arial" panose="020B0604020202020204" pitchFamily="34" charset="0"/>
                  </a:rPr>
                  <a:t>PEP + ADP + GDP + P</a:t>
                </a:r>
                <a:r>
                  <a:rPr lang="en-US" sz="2400" baseline="-25000" dirty="0">
                    <a:latin typeface="Arial" panose="020B0604020202020204" pitchFamily="34" charset="0"/>
                    <a:ea typeface="Cambria Math" panose="02040503050406030204" pitchFamily="18" charset="0"/>
                    <a:cs typeface="Arial" panose="020B0604020202020204" pitchFamily="34" charset="0"/>
                  </a:rPr>
                  <a:t>i</a:t>
                </a:r>
                <a:r>
                  <a:rPr lang="en-US" sz="2400" dirty="0">
                    <a:latin typeface="Arial" panose="020B0604020202020204" pitchFamily="34" charset="0"/>
                    <a:ea typeface="Cambria Math" panose="02040503050406030204" pitchFamily="18" charset="0"/>
                    <a:cs typeface="Arial" panose="020B0604020202020204" pitchFamily="34" charset="0"/>
                  </a:rPr>
                  <a:t> + CO</a:t>
                </a:r>
                <a:r>
                  <a:rPr lang="en-US" sz="2400" baseline="-25000" dirty="0">
                    <a:latin typeface="Arial" panose="020B0604020202020204" pitchFamily="34" charset="0"/>
                    <a:ea typeface="Cambria Math" panose="02040503050406030204" pitchFamily="18" charset="0"/>
                    <a:cs typeface="Arial" panose="020B0604020202020204" pitchFamily="34" charset="0"/>
                  </a:rPr>
                  <a:t>2</a:t>
                </a:r>
                <a:endParaRPr lang="en-US" sz="2400" b="1"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a:t>
                </a:r>
                <a:r>
                  <a:rPr lang="en-US" sz="2400" dirty="0"/>
                  <a:t>	</a:t>
                </a:r>
                <a:r>
                  <a:rPr lang="en-US" sz="2400" dirty="0">
                    <a:latin typeface="Arial" panose="020B0604020202020204" pitchFamily="34" charset="0"/>
                    <a:cs typeface="Arial" panose="020B0604020202020204" pitchFamily="34" charset="0"/>
                  </a:rPr>
                  <a:t>	   ∆</a:t>
                </a:r>
                <a:r>
                  <a:rPr lang="en-US" sz="2400" i="1" dirty="0">
                    <a:latin typeface="Arial" panose="020B0604020202020204" pitchFamily="34" charset="0"/>
                    <a:ea typeface="Arial Unicode MS" panose="020B0604020202020204" pitchFamily="34" charset="-128"/>
                    <a:cs typeface="Arial" panose="020B0604020202020204" pitchFamily="34" charset="0"/>
                  </a:rPr>
                  <a:t>G</a:t>
                </a:r>
                <a:r>
                  <a:rPr lang="en-US" sz="2400" dirty="0">
                    <a:latin typeface="Arial" panose="020B0604020202020204" pitchFamily="34" charset="0"/>
                    <a:ea typeface="Arial Unicode MS" panose="020B0604020202020204" pitchFamily="34" charset="-128"/>
                    <a:cs typeface="Arial" panose="020B0604020202020204" pitchFamily="34" charset="0"/>
                  </a:rPr>
                  <a:t>′° </a:t>
                </a:r>
                <a:r>
                  <a:rPr lang="en-US" sz="2400" dirty="0">
                    <a:latin typeface="Arial" panose="020B0604020202020204" pitchFamily="34" charset="0"/>
                    <a:cs typeface="Arial" panose="020B0604020202020204" pitchFamily="34" charset="0"/>
                  </a:rPr>
                  <a:t>= 0.9 kJ/mol</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actual free energy is strongly negative (−25 kJ/mol). making the reaction effectively irreversible </a:t>
                </a: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mc:Choice>
        <mc:Fallback xmlns="">
          <p:sp>
            <p:nvSpPr>
              <p:cNvPr id="4" name="Google Shape;390;g847cf01710_0_68">
                <a:extLst>
                  <a:ext uri="{FF2B5EF4-FFF2-40B4-BE49-F238E27FC236}">
                    <a16:creationId xmlns:a16="http://schemas.microsoft.com/office/drawing/2014/main" id="{6A690928-B439-2A43-B816-025D27056D03}"/>
                  </a:ext>
                </a:extLst>
              </p:cNvPr>
              <p:cNvSpPr txBox="1">
                <a:spLocks noRot="1" noChangeAspect="1" noMove="1" noResize="1" noEditPoints="1" noAdjustHandles="1" noChangeArrowheads="1" noChangeShapeType="1" noTextEdit="1"/>
              </p:cNvSpPr>
              <p:nvPr/>
            </p:nvSpPr>
            <p:spPr bwMode="auto">
              <a:xfrm>
                <a:off x="199421" y="1520825"/>
                <a:ext cx="8745157" cy="4130675"/>
              </a:xfrm>
              <a:prstGeom prst="rect">
                <a:avLst/>
              </a:prstGeom>
              <a:blipFill>
                <a:blip r:embed="rId3"/>
                <a:stretch>
                  <a:fillRect l="-435" t="-122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5" name="TextBox 4">
            <a:extLst>
              <a:ext uri="{FF2B5EF4-FFF2-40B4-BE49-F238E27FC236}">
                <a16:creationId xmlns:a16="http://schemas.microsoft.com/office/drawing/2014/main" id="{EF738586-62FE-BD47-B4CF-9B320463AE07}"/>
              </a:ext>
            </a:extLst>
          </p:cNvPr>
          <p:cNvSpPr txBox="1">
            <a:spLocks noChangeArrowheads="1"/>
          </p:cNvSpPr>
          <p:nvPr/>
        </p:nvSpPr>
        <p:spPr bwMode="auto">
          <a:xfrm>
            <a:off x="6781800" y="2590800"/>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(14-8)</a:t>
            </a:r>
          </a:p>
        </p:txBody>
      </p:sp>
    </p:spTree>
    <p:extLst>
      <p:ext uri="{BB962C8B-B14F-4D97-AF65-F5344CB8AC3E}">
        <p14:creationId xmlns:p14="http://schemas.microsoft.com/office/powerpoint/2010/main" val="4093477439"/>
      </p:ext>
    </p:extLst>
  </p:cSld>
  <p:clrMapOvr>
    <a:masterClrMapping/>
  </p:clrMapOvr>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62356</TotalTime>
  <Words>6294</Words>
  <Application>Microsoft Office PowerPoint</Application>
  <PresentationFormat>On-screen Show (4:3)</PresentationFormat>
  <Paragraphs>965</Paragraphs>
  <Slides>153</Slides>
  <Notes>153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153</vt:i4>
      </vt:variant>
    </vt:vector>
  </HeadingPairs>
  <TitlesOfParts>
    <vt:vector size="161" baseType="lpstr">
      <vt:lpstr>ＭＳ Ｐゴシック</vt:lpstr>
      <vt:lpstr>ＭＳ Ｐゴシック</vt:lpstr>
      <vt:lpstr>Arial</vt:lpstr>
      <vt:lpstr>Arial Unicode MS</vt:lpstr>
      <vt:lpstr>Calibri</vt:lpstr>
      <vt:lpstr>Cambria Math</vt:lpstr>
      <vt:lpstr>Times</vt:lpstr>
      <vt:lpstr>Blank</vt:lpstr>
      <vt:lpstr>14 Glycolysis, Gluconeogenesis, and the Pentose Phosphate Pathway</vt:lpstr>
      <vt:lpstr>Major Pathways of  Glucose Utilization</vt:lpstr>
      <vt:lpstr>Principle 1 (1 of 7)</vt:lpstr>
      <vt:lpstr>Principle 2 (1 of 3)</vt:lpstr>
      <vt:lpstr>Principle 3 (1 of 7)</vt:lpstr>
      <vt:lpstr>Principle 4 (1 of 5)</vt:lpstr>
      <vt:lpstr>Principle 5 (1 of 6)</vt:lpstr>
      <vt:lpstr>Principle 6 (1 of 5)</vt:lpstr>
      <vt:lpstr>14.1 Glycolysis</vt:lpstr>
      <vt:lpstr>Principle 1 (2 of 7)</vt:lpstr>
      <vt:lpstr>Glycolysis is an Almost Universal Central Pathway of Glucose Catabolism</vt:lpstr>
      <vt:lpstr>An Overview: Glycolysis Has  Two Phases</vt:lpstr>
      <vt:lpstr>The Payoff Phase of Glycolysis</vt:lpstr>
      <vt:lpstr>Principle 1 (3 of 7)</vt:lpstr>
      <vt:lpstr>Noteworthy Chemical Transformations of Glycolysis</vt:lpstr>
      <vt:lpstr>The Chemical Logic of the  Glycolytic Pathway</vt:lpstr>
      <vt:lpstr>ATP and NADH Formation Coupled to Glycolysis</vt:lpstr>
      <vt:lpstr>Resolving the Equation of Glycolysis into Two Processes</vt:lpstr>
      <vt:lpstr>The Standard Free-Energy Change of Glycolysis, ∆G′°Sum</vt:lpstr>
      <vt:lpstr>Energy Remaining in Pyruvate</vt:lpstr>
      <vt:lpstr>Principle 1 (4 of 7)</vt:lpstr>
      <vt:lpstr>Importance of Phosphorylated Intermediates</vt:lpstr>
      <vt:lpstr>The Preparatory Phase of Glycolysis Requires ATP</vt:lpstr>
      <vt:lpstr>Phosphorylation of Glucose</vt:lpstr>
      <vt:lpstr>Hexokinase is Present in Nearly All Organisms</vt:lpstr>
      <vt:lpstr>Conversion of Glucose 6-Phosphate to Fructose 6-Phosphate</vt:lpstr>
      <vt:lpstr>The Phosphohexose Isomerase Reaction</vt:lpstr>
      <vt:lpstr>Phosphorylation of Fructose 6-Phosphate to Fructose 1,6-Bisphosphate</vt:lpstr>
      <vt:lpstr>Allosteric Regulation of Phosphofructokinase-1</vt:lpstr>
      <vt:lpstr>Cleavage of Fructose  1,6-Bisphosphate</vt:lpstr>
      <vt:lpstr>The Class I Aldolase Reaction</vt:lpstr>
      <vt:lpstr>Interconversion of the Triose Phosphates</vt:lpstr>
      <vt:lpstr>Fate of the Glucose Carbons in the Formation of Glyceraldehyde  3-Phosphate</vt:lpstr>
      <vt:lpstr>The Payoff Phase of Glycolysis Yields ATP and NADH</vt:lpstr>
      <vt:lpstr>Principle 1 (5 of 7)</vt:lpstr>
      <vt:lpstr>Oxidation of Glyceraldehyde  3-Phosphate to 1,3-Bisphosphoglycerate</vt:lpstr>
      <vt:lpstr>The First Step of the Payoff Phase is an Energy-Conserving Reaction</vt:lpstr>
      <vt:lpstr>The Glyceraldehyde 3-Phosphate Dehydrogenase Reaction</vt:lpstr>
      <vt:lpstr>Phosphoryl Transfer from 1,3-Bisphosphoglycerate to ADP</vt:lpstr>
      <vt:lpstr>Steps 6 and 7 of Glycolysis Constitute an Energy-Coupling Process</vt:lpstr>
      <vt:lpstr>Conversion of 3-Phosphoglycerate to 2-Phosphoglycerate</vt:lpstr>
      <vt:lpstr>The Phosphoglycerate Mutase Reaction</vt:lpstr>
      <vt:lpstr>Principle 1 (6 of 7)</vt:lpstr>
      <vt:lpstr>Dehydration of 2-Phosphoglycerate to Phosphoenolpyruvate</vt:lpstr>
      <vt:lpstr>Transfer of the Phosphoryl Group from Phosphoenolpyruvate to ADP</vt:lpstr>
      <vt:lpstr>Pyruvate in its Enol Form Spontaneously Tautomerizes to its Keto Form</vt:lpstr>
      <vt:lpstr>Principle 1 (7 of 7)</vt:lpstr>
      <vt:lpstr>The Overall Balance Sheet Shows a Net Gain of Two ATP and Two NADH Per Glucose</vt:lpstr>
      <vt:lpstr>14.2    Feeder Pathways for Glycolysis</vt:lpstr>
      <vt:lpstr>Entry of Dietary Glycogen, Starch, Disaccharides, and Hexoses into the Preparatory Stage of Glycolysis</vt:lpstr>
      <vt:lpstr>Principle 2 (2 of 3)</vt:lpstr>
      <vt:lpstr>Endogenous Glycogen and Starch Are Degraded by Phosphorolysis</vt:lpstr>
      <vt:lpstr>Phosphoglycomutase</vt:lpstr>
      <vt:lpstr>Dietary Polysaccharides and Disaccharides</vt:lpstr>
      <vt:lpstr>Hydrolysis of Disaccharides</vt:lpstr>
      <vt:lpstr>Cellulase</vt:lpstr>
      <vt:lpstr>Lactose Digestion and  Lactose Intolerance</vt:lpstr>
      <vt:lpstr>Galactose Metabolism and Disease</vt:lpstr>
      <vt:lpstr>Conversion of Galactose to  Glucose 1-Phosphate</vt:lpstr>
      <vt:lpstr>Principle 2 (3 of 3)</vt:lpstr>
      <vt:lpstr>Fructose and Mannose</vt:lpstr>
      <vt:lpstr>Fructose 1-Phosphate Aldolase</vt:lpstr>
      <vt:lpstr>Products of Fructose 1-Phosphate Hydrolysis Enter Glycolysis as Glyceraldehyde 3-Phosphate</vt:lpstr>
      <vt:lpstr>Mannose Enters Glycolysis as Fructose 6-Phosphate</vt:lpstr>
      <vt:lpstr>14.3    Fates of Pyruvate</vt:lpstr>
      <vt:lpstr>Principle 3 (2 of 7)</vt:lpstr>
      <vt:lpstr>Three Catabolic Fates of Pyruvate</vt:lpstr>
      <vt:lpstr>Fermentation</vt:lpstr>
      <vt:lpstr>The Pasteur and Warburg Effects Are Due to Dependence on Glycolysis Alone for ATP Production</vt:lpstr>
      <vt:lpstr>The Warburg Effect</vt:lpstr>
      <vt:lpstr>Principle 3 (3 of 7)</vt:lpstr>
      <vt:lpstr>Pyruvate Is the Terminal Electron Acceptor in Lactic Acid Fermentation</vt:lpstr>
      <vt:lpstr>Reduction of Pyruvate to Lactate Regenerates NAD+</vt:lpstr>
      <vt:lpstr>Lactate Can Be Recycled</vt:lpstr>
      <vt:lpstr>Principle 3 (4 of 7)</vt:lpstr>
      <vt:lpstr>Ethanol Is the Reduced Product in Ethanol Fermentation</vt:lpstr>
      <vt:lpstr>Pyruvate Decarboxylase and Alcohol Dehydrogenase Reactions</vt:lpstr>
      <vt:lpstr>Thiamine Pyrophosphate (TPP)</vt:lpstr>
      <vt:lpstr>Some TPP-Dependent Reactions</vt:lpstr>
      <vt:lpstr>Fermentations Produce Some Common Foods and Industrial Chemicals</vt:lpstr>
      <vt:lpstr>Fermented Foods</vt:lpstr>
      <vt:lpstr>Principle 3 (6 of 7)</vt:lpstr>
      <vt:lpstr>Fermented Beverages</vt:lpstr>
      <vt:lpstr>Principle 3 (7 of 7)</vt:lpstr>
      <vt:lpstr>Chemical Production by Fermentation</vt:lpstr>
      <vt:lpstr>Fuel Production by Fermentation</vt:lpstr>
      <vt:lpstr>14.4    Gluconeogenesis</vt:lpstr>
      <vt:lpstr>Principle 4 (2 of 5)</vt:lpstr>
      <vt:lpstr>Gluconeogenesis</vt:lpstr>
      <vt:lpstr>Principle 4 (3 of 5)</vt:lpstr>
      <vt:lpstr>Gluconeogenesis and Glycolysis Share Several Steps</vt:lpstr>
      <vt:lpstr>Free-Energy Changes of Glycolytic Reactions</vt:lpstr>
      <vt:lpstr>Principle 4 (4 of 5)</vt:lpstr>
      <vt:lpstr>The First Bypass: Conversion of Pyruvate to Phosphoenolpyruvate Requires Two Exergonic Reactions</vt:lpstr>
      <vt:lpstr>The Role of Biotin in the Pyruvate Carboxylase Reaction</vt:lpstr>
      <vt:lpstr>Malate Dehydrogenase</vt:lpstr>
      <vt:lpstr>In the Cytosol, Malate is Reoxidized to Oxaloacetate</vt:lpstr>
      <vt:lpstr>Phosphoenolpyruvate Carboxykinase</vt:lpstr>
      <vt:lpstr>The Overall Equation for the First Bypass Reaction</vt:lpstr>
      <vt:lpstr>Principle 4 (5 of 5)</vt:lpstr>
      <vt:lpstr>Alternative Paths from Pyruvate  to Phosphoenolpyruvate</vt:lpstr>
      <vt:lpstr>The Second and Third Bypasses Are Simple Dephosphorylations  by Phosphatases</vt:lpstr>
      <vt:lpstr>The Third Bypass Reaction</vt:lpstr>
      <vt:lpstr>Gluconeogenesis Is Energetically Expensive, But Essential</vt:lpstr>
      <vt:lpstr>Sequential Reactions in Gluconeogenesis</vt:lpstr>
      <vt:lpstr>Glucogenic Amino Acids</vt:lpstr>
      <vt:lpstr>Mammals Cannot Convert Fatty Acids to Glucose; Plants and Microorganisms Can</vt:lpstr>
      <vt:lpstr>Glyceroneogenesis</vt:lpstr>
      <vt:lpstr>14.5    Coordinated Regulation of Glycolysis and Gluconeogenesis</vt:lpstr>
      <vt:lpstr>Principle 5 (2 of 6)</vt:lpstr>
      <vt:lpstr>Glycolysis and Gluconeogenesis Are Reciprocally Regulated</vt:lpstr>
      <vt:lpstr>Principle 5 (3 of 6)</vt:lpstr>
      <vt:lpstr>Hexokinase Isozymes Are Affected Differently by Their Product, Glucose 6-Phosphate</vt:lpstr>
      <vt:lpstr>Kinetic Properties of Hexokinase IV and Hexokinase I</vt:lpstr>
      <vt:lpstr>Regulation of Hexokinase IV by Sequestration in the Nucleus</vt:lpstr>
      <vt:lpstr>Phosphofructokinase-1 and Fructose 1,6-Bisphosphatase Are Reciprocally Regulated</vt:lpstr>
      <vt:lpstr>Allosteric Regulation of PFK-1  By Citrate</vt:lpstr>
      <vt:lpstr>FBPase-1 Is Allosterically Inhibited by AMP</vt:lpstr>
      <vt:lpstr>Fructose 2,6-Bisphosphate Is a Potent Allosteric Regulator of PFK-1 and FBPase-1</vt:lpstr>
      <vt:lpstr>Principle 5 (4 of 6)</vt:lpstr>
      <vt:lpstr>Fructose 2,6-Bisphosphate</vt:lpstr>
      <vt:lpstr>Regulation of Glycolysis and Gluconeogenesis by Fructose  2,6-Bisphosphate</vt:lpstr>
      <vt:lpstr>Regulation of Fructose 2,6-Bisphosphate Level</vt:lpstr>
      <vt:lpstr>Effects of Glucagon and Insulin on Fructose 2,6-Bisphosphate</vt:lpstr>
      <vt:lpstr>Xylulose 5-Phosphate Is a Key Regulator of Carbohydrate and Fat Metabolism</vt:lpstr>
      <vt:lpstr>The Glycolytic Enzyme Pyruvate Kinase Is Allosterically Inhibited by ATP</vt:lpstr>
      <vt:lpstr>Principle 5 (5 of 6)</vt:lpstr>
      <vt:lpstr>Conversion of Pyruvate to Phosphoenolpyruvate Is Stimulated When Fatty Acids Are Available</vt:lpstr>
      <vt:lpstr>Transcriptional Regulation Changes the Number of Enzyme Molecules</vt:lpstr>
      <vt:lpstr>Principle 5 (6 of 6)</vt:lpstr>
      <vt:lpstr>ChREBP (Carbohydrate Response Element Binding Protein)</vt:lpstr>
      <vt:lpstr>14.6    Pentose Phosphate Pathway of Glucose Oxidation</vt:lpstr>
      <vt:lpstr>Principle 6 (2 of 5)</vt:lpstr>
      <vt:lpstr>The Pentose Phosphate Pathway</vt:lpstr>
      <vt:lpstr>Cells and Tissues That Use the Pentose Phosphate Pathway</vt:lpstr>
      <vt:lpstr>Principle 6 (3 of 5)</vt:lpstr>
      <vt:lpstr>The Oxidative Phase Produces NADPH and Pentose Phosphates</vt:lpstr>
      <vt:lpstr>Lactonase Hydrolyzes Lactone to  6-Phosphogluconate</vt:lpstr>
      <vt:lpstr>6-Phosphogluconate Dehydrogenase Forms Ribulose 5-Phosphate</vt:lpstr>
      <vt:lpstr>Phosphopentose Isomerase Generates Ribose 5-Phosphate</vt:lpstr>
      <vt:lpstr>The Overall Equation for the Pentose Phosphate Pathway</vt:lpstr>
      <vt:lpstr>Principle 6 (4 of 5)</vt:lpstr>
      <vt:lpstr>The Nonoxidative Phase Recycles Pentose Phosphates to Glucose 6-Phosphate</vt:lpstr>
      <vt:lpstr>Nonoxidative Reactions of the Pentose Phosphate Pathway</vt:lpstr>
      <vt:lpstr>The First Transketolase Reaction</vt:lpstr>
      <vt:lpstr>The Transaldolase Reaction</vt:lpstr>
      <vt:lpstr>The Second Transketolase Reaction</vt:lpstr>
      <vt:lpstr>Stabilization of Carbanion Intermediates</vt:lpstr>
      <vt:lpstr>The Oxidative and Nonoxidative Reactions of the Pentose Phosphate Pathway</vt:lpstr>
      <vt:lpstr>The Reductive Pentose Phosphate Pathway</vt:lpstr>
      <vt:lpstr>Principle 6 (5 of 5)</vt:lpstr>
      <vt:lpstr>Glucose 6-Phosphate Is Partitioned between Glycolysis and the Pentose Phosphate Pathway</vt:lpstr>
      <vt:lpstr>Thiamine Deficiency Causes Beriberi and Wernicke-Korsakoff Syndrome</vt:lpstr>
    </vt:vector>
  </TitlesOfParts>
  <Company>UCSB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Enzymes: Principles of Catalysis</dc:title>
  <dc:subject>Biochemistry</dc:subject>
  <dc:creator>Dr. Kalju Kahn</dc:creator>
  <dc:description>Slides for Lehninger Textbook</dc:description>
  <cp:lastModifiedBy>Hernandez, Angelica</cp:lastModifiedBy>
  <cp:revision>1036</cp:revision>
  <cp:lastPrinted>2020-09-26T21:29:29Z</cp:lastPrinted>
  <dcterms:created xsi:type="dcterms:W3CDTF">2003-08-27T01:54:28Z</dcterms:created>
  <dcterms:modified xsi:type="dcterms:W3CDTF">2021-02-26T17:45:38Z</dcterms:modified>
</cp:coreProperties>
</file>