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11"/>
  </p:notesMasterIdLst>
  <p:handoutMasterIdLst>
    <p:handoutMasterId r:id="rId112"/>
  </p:handoutMasterIdLst>
  <p:sldIdLst>
    <p:sldId id="260" r:id="rId2"/>
    <p:sldId id="412" r:id="rId3"/>
    <p:sldId id="420" r:id="rId4"/>
    <p:sldId id="421" r:id="rId5"/>
    <p:sldId id="422" r:id="rId6"/>
    <p:sldId id="424" r:id="rId7"/>
    <p:sldId id="1276" r:id="rId8"/>
    <p:sldId id="1277" r:id="rId9"/>
    <p:sldId id="432" r:id="rId10"/>
    <p:sldId id="965" r:id="rId11"/>
    <p:sldId id="1278" r:id="rId12"/>
    <p:sldId id="1279" r:id="rId13"/>
    <p:sldId id="1280" r:id="rId14"/>
    <p:sldId id="1281" r:id="rId15"/>
    <p:sldId id="1285" r:id="rId16"/>
    <p:sldId id="1282" r:id="rId17"/>
    <p:sldId id="1283" r:id="rId18"/>
    <p:sldId id="1284" r:id="rId19"/>
    <p:sldId id="1286" r:id="rId20"/>
    <p:sldId id="1421" r:id="rId21"/>
    <p:sldId id="1287" r:id="rId22"/>
    <p:sldId id="1288" r:id="rId23"/>
    <p:sldId id="1289" r:id="rId24"/>
    <p:sldId id="1290" r:id="rId25"/>
    <p:sldId id="1291" r:id="rId26"/>
    <p:sldId id="1292" r:id="rId27"/>
    <p:sldId id="1293" r:id="rId28"/>
    <p:sldId id="1294" r:id="rId29"/>
    <p:sldId id="1296" r:id="rId30"/>
    <p:sldId id="1295" r:id="rId31"/>
    <p:sldId id="1297" r:id="rId32"/>
    <p:sldId id="1298" r:id="rId33"/>
    <p:sldId id="1299" r:id="rId34"/>
    <p:sldId id="1300" r:id="rId35"/>
    <p:sldId id="1301" r:id="rId36"/>
    <p:sldId id="1302" r:id="rId37"/>
    <p:sldId id="1303" r:id="rId38"/>
    <p:sldId id="1304" r:id="rId39"/>
    <p:sldId id="1305" r:id="rId40"/>
    <p:sldId id="1306" r:id="rId41"/>
    <p:sldId id="1308" r:id="rId42"/>
    <p:sldId id="1307" r:id="rId43"/>
    <p:sldId id="1309" r:id="rId44"/>
    <p:sldId id="1310" r:id="rId45"/>
    <p:sldId id="1311" r:id="rId46"/>
    <p:sldId id="1312" r:id="rId47"/>
    <p:sldId id="1313" r:id="rId48"/>
    <p:sldId id="1314" r:id="rId49"/>
    <p:sldId id="1315" r:id="rId50"/>
    <p:sldId id="1316" r:id="rId51"/>
    <p:sldId id="1321" r:id="rId52"/>
    <p:sldId id="1318" r:id="rId53"/>
    <p:sldId id="1317" r:id="rId54"/>
    <p:sldId id="1319" r:id="rId55"/>
    <p:sldId id="1320" r:id="rId56"/>
    <p:sldId id="1322" r:id="rId57"/>
    <p:sldId id="1324" r:id="rId58"/>
    <p:sldId id="1325" r:id="rId59"/>
    <p:sldId id="1326" r:id="rId60"/>
    <p:sldId id="1330" r:id="rId61"/>
    <p:sldId id="1327" r:id="rId62"/>
    <p:sldId id="1328" r:id="rId63"/>
    <p:sldId id="1331" r:id="rId64"/>
    <p:sldId id="1329" r:id="rId65"/>
    <p:sldId id="1332" r:id="rId66"/>
    <p:sldId id="1333" r:id="rId67"/>
    <p:sldId id="1334" r:id="rId68"/>
    <p:sldId id="1335" r:id="rId69"/>
    <p:sldId id="1336" r:id="rId70"/>
    <p:sldId id="1338" r:id="rId71"/>
    <p:sldId id="1337" r:id="rId72"/>
    <p:sldId id="1339" r:id="rId73"/>
    <p:sldId id="1341" r:id="rId74"/>
    <p:sldId id="1340" r:id="rId75"/>
    <p:sldId id="1343" r:id="rId76"/>
    <p:sldId id="1342" r:id="rId77"/>
    <p:sldId id="1344" r:id="rId78"/>
    <p:sldId id="1353" r:id="rId79"/>
    <p:sldId id="1345" r:id="rId80"/>
    <p:sldId id="1420" r:id="rId81"/>
    <p:sldId id="1346" r:id="rId82"/>
    <p:sldId id="1348" r:id="rId83"/>
    <p:sldId id="1347" r:id="rId84"/>
    <p:sldId id="1349" r:id="rId85"/>
    <p:sldId id="1350" r:id="rId86"/>
    <p:sldId id="1352" r:id="rId87"/>
    <p:sldId id="1351" r:id="rId88"/>
    <p:sldId id="1354" r:id="rId89"/>
    <p:sldId id="1355" r:id="rId90"/>
    <p:sldId id="1356" r:id="rId91"/>
    <p:sldId id="1357" r:id="rId92"/>
    <p:sldId id="1419" r:id="rId93"/>
    <p:sldId id="1358" r:id="rId94"/>
    <p:sldId id="1359" r:id="rId95"/>
    <p:sldId id="1360" r:id="rId96"/>
    <p:sldId id="1362" r:id="rId97"/>
    <p:sldId id="1361" r:id="rId98"/>
    <p:sldId id="1363" r:id="rId99"/>
    <p:sldId id="1364" r:id="rId100"/>
    <p:sldId id="1365" r:id="rId101"/>
    <p:sldId id="1366" r:id="rId102"/>
    <p:sldId id="1368" r:id="rId103"/>
    <p:sldId id="1367" r:id="rId104"/>
    <p:sldId id="1369" r:id="rId105"/>
    <p:sldId id="1370" r:id="rId106"/>
    <p:sldId id="1371" r:id="rId107"/>
    <p:sldId id="1372" r:id="rId108"/>
    <p:sldId id="1373" r:id="rId109"/>
    <p:sldId id="1374" r:id="rId110"/>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ry Doolin" initials="TD" lastIdx="335" clrIdx="0"/>
  <p:cmAuthor id="2" name="Jack Threadgill" initials="JT" lastIdx="51" clrIdx="1">
    <p:extLst>
      <p:ext uri="{19B8F6BF-5375-455C-9EA6-DF929625EA0E}">
        <p15:presenceInfo xmlns:p15="http://schemas.microsoft.com/office/powerpoint/2012/main" userId="41d0380ed4e74980" providerId="Windows Live"/>
      </p:ext>
    </p:extLst>
  </p:cmAuthor>
  <p:cmAuthor id="3" name="Newton, Andy" initials="NA" lastIdx="7" clrIdx="2">
    <p:extLst>
      <p:ext uri="{19B8F6BF-5375-455C-9EA6-DF929625EA0E}">
        <p15:presenceInfo xmlns:p15="http://schemas.microsoft.com/office/powerpoint/2012/main" userId="S-1-5-21-4250845945-3731851581-3800177176-49714" providerId="AD"/>
      </p:ext>
    </p:extLst>
  </p:cmAuthor>
  <p:cmAuthor id="4" name="Justin Lee" initials="JL" lastIdx="5" clrIdx="3">
    <p:extLst>
      <p:ext uri="{19B8F6BF-5375-455C-9EA6-DF929625EA0E}">
        <p15:presenceInfo xmlns:p15="http://schemas.microsoft.com/office/powerpoint/2012/main" userId="Justin Le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4CB4"/>
    <a:srgbClr val="144652"/>
    <a:srgbClr val="145C76"/>
    <a:srgbClr val="D0E7D2"/>
    <a:srgbClr val="005F6A"/>
    <a:srgbClr val="BBE0E3"/>
    <a:srgbClr val="3946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5618" autoAdjust="0"/>
    <p:restoredTop sz="86412" autoAdjust="0"/>
  </p:normalViewPr>
  <p:slideViewPr>
    <p:cSldViewPr>
      <p:cViewPr varScale="1">
        <p:scale>
          <a:sx n="58" d="100"/>
          <a:sy n="58" d="100"/>
        </p:scale>
        <p:origin x="1136" y="56"/>
      </p:cViewPr>
      <p:guideLst>
        <p:guide orient="horz" pos="2160"/>
        <p:guide pos="2880"/>
      </p:guideLst>
    </p:cSldViewPr>
  </p:slideViewPr>
  <p:outlineViewPr>
    <p:cViewPr>
      <p:scale>
        <a:sx n="33" d="100"/>
        <a:sy n="33" d="100"/>
      </p:scale>
      <p:origin x="0" y="-12666"/>
    </p:cViewPr>
  </p:outlineViewPr>
  <p:notesTextViewPr>
    <p:cViewPr>
      <p:scale>
        <a:sx n="100" d="100"/>
        <a:sy n="100" d="100"/>
      </p:scale>
      <p:origin x="0" y="0"/>
    </p:cViewPr>
  </p:notesTextViewPr>
  <p:sorterViewPr>
    <p:cViewPr>
      <p:scale>
        <a:sx n="39" d="100"/>
        <a:sy n="39" d="100"/>
      </p:scale>
      <p:origin x="0" y="-666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handoutMaster" Target="handoutMasters/handout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commentAuthors" Target="commentAuthor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738BF81D-2FA2-8549-B87B-7FD386D1E644}"/>
              </a:ext>
            </a:extLst>
          </p:cNvPr>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defTabSz="957263">
              <a:defRPr sz="1300">
                <a:latin typeface="Times" charset="0"/>
                <a:ea typeface="ＭＳ Ｐゴシック" charset="-128"/>
                <a:cs typeface="+mn-cs"/>
              </a:defRPr>
            </a:lvl1pPr>
          </a:lstStyle>
          <a:p>
            <a:pPr>
              <a:defRPr/>
            </a:pPr>
            <a:endParaRPr lang="en-US"/>
          </a:p>
        </p:txBody>
      </p:sp>
      <p:sp>
        <p:nvSpPr>
          <p:cNvPr id="65539" name="Rectangle 3">
            <a:extLst>
              <a:ext uri="{FF2B5EF4-FFF2-40B4-BE49-F238E27FC236}">
                <a16:creationId xmlns:a16="http://schemas.microsoft.com/office/drawing/2014/main" id="{B4F352C1-379F-504F-B111-34F8A845852B}"/>
              </a:ext>
            </a:extLst>
          </p:cNvPr>
          <p:cNvSpPr>
            <a:spLocks noGrp="1" noChangeArrowheads="1"/>
          </p:cNvSpPr>
          <p:nvPr>
            <p:ph type="dt" sz="quarter" idx="1"/>
          </p:nvPr>
        </p:nvSpPr>
        <p:spPr bwMode="auto">
          <a:xfrm>
            <a:off x="4144963" y="0"/>
            <a:ext cx="3170237"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algn="r" defTabSz="957263">
              <a:defRPr sz="1300">
                <a:latin typeface="Times" charset="0"/>
                <a:ea typeface="ＭＳ Ｐゴシック" charset="-128"/>
                <a:cs typeface="+mn-cs"/>
              </a:defRPr>
            </a:lvl1pPr>
          </a:lstStyle>
          <a:p>
            <a:pPr>
              <a:defRPr/>
            </a:pPr>
            <a:endParaRPr lang="en-US"/>
          </a:p>
        </p:txBody>
      </p:sp>
      <p:sp>
        <p:nvSpPr>
          <p:cNvPr id="65540" name="Rectangle 4">
            <a:extLst>
              <a:ext uri="{FF2B5EF4-FFF2-40B4-BE49-F238E27FC236}">
                <a16:creationId xmlns:a16="http://schemas.microsoft.com/office/drawing/2014/main" id="{2CBC297F-FA43-6B45-8009-1CB6DC7779E2}"/>
              </a:ext>
            </a:extLst>
          </p:cNvPr>
          <p:cNvSpPr>
            <a:spLocks noGrp="1" noChangeArrowheads="1"/>
          </p:cNvSpPr>
          <p:nvPr>
            <p:ph type="ftr" sz="quarter" idx="2"/>
          </p:nvPr>
        </p:nvSpPr>
        <p:spPr bwMode="auto">
          <a:xfrm>
            <a:off x="0" y="9120188"/>
            <a:ext cx="3170238" cy="481012"/>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defTabSz="957263">
              <a:defRPr sz="1300">
                <a:latin typeface="Times" charset="0"/>
                <a:ea typeface="ＭＳ Ｐゴシック" charset="-128"/>
                <a:cs typeface="+mn-cs"/>
              </a:defRPr>
            </a:lvl1pPr>
          </a:lstStyle>
          <a:p>
            <a:pPr>
              <a:defRPr/>
            </a:pPr>
            <a:endParaRPr lang="en-US"/>
          </a:p>
        </p:txBody>
      </p:sp>
      <p:sp>
        <p:nvSpPr>
          <p:cNvPr id="65541" name="Rectangle 5">
            <a:extLst>
              <a:ext uri="{FF2B5EF4-FFF2-40B4-BE49-F238E27FC236}">
                <a16:creationId xmlns:a16="http://schemas.microsoft.com/office/drawing/2014/main" id="{D2717F75-F0FF-AD46-8DD4-3B4D56302146}"/>
              </a:ext>
            </a:extLst>
          </p:cNvPr>
          <p:cNvSpPr>
            <a:spLocks noGrp="1" noChangeArrowheads="1"/>
          </p:cNvSpPr>
          <p:nvPr>
            <p:ph type="sldNum" sz="quarter" idx="3"/>
          </p:nvPr>
        </p:nvSpPr>
        <p:spPr bwMode="auto">
          <a:xfrm>
            <a:off x="4144963" y="9120188"/>
            <a:ext cx="3170237" cy="481012"/>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algn="r" defTabSz="957263">
              <a:defRPr sz="1300"/>
            </a:lvl1pPr>
          </a:lstStyle>
          <a:p>
            <a:pPr>
              <a:defRPr/>
            </a:pPr>
            <a:fld id="{A54D081D-049F-FB4C-A36C-006009BCCC82}"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6607CF18-7593-D448-84E6-8B8A1D8ECD53}"/>
              </a:ext>
            </a:extLst>
          </p:cNvPr>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ＭＳ Ｐゴシック" charset="-128"/>
                <a:cs typeface="+mn-cs"/>
              </a:defRPr>
            </a:lvl1pPr>
          </a:lstStyle>
          <a:p>
            <a:pPr>
              <a:defRPr/>
            </a:pPr>
            <a:endParaRPr lang="en-US"/>
          </a:p>
        </p:txBody>
      </p:sp>
      <p:sp>
        <p:nvSpPr>
          <p:cNvPr id="120835" name="Rectangle 3">
            <a:extLst>
              <a:ext uri="{FF2B5EF4-FFF2-40B4-BE49-F238E27FC236}">
                <a16:creationId xmlns:a16="http://schemas.microsoft.com/office/drawing/2014/main" id="{BC9C3BA6-329A-8C40-A388-5EA5A60878E4}"/>
              </a:ext>
            </a:extLst>
          </p:cNvPr>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ＭＳ Ｐゴシック" charset="-128"/>
                <a:cs typeface="+mn-cs"/>
              </a:defRPr>
            </a:lvl1pPr>
          </a:lstStyle>
          <a:p>
            <a:pPr>
              <a:defRPr/>
            </a:pPr>
            <a:endParaRPr lang="en-US"/>
          </a:p>
        </p:txBody>
      </p:sp>
      <p:sp>
        <p:nvSpPr>
          <p:cNvPr id="15364" name="Rectangle 4">
            <a:extLst>
              <a:ext uri="{FF2B5EF4-FFF2-40B4-BE49-F238E27FC236}">
                <a16:creationId xmlns:a16="http://schemas.microsoft.com/office/drawing/2014/main" id="{1C63DD96-B755-C946-BB9C-304BCE51B61E}"/>
              </a:ext>
            </a:extLst>
          </p:cNvPr>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7" name="Rectangle 5">
            <a:extLst>
              <a:ext uri="{FF2B5EF4-FFF2-40B4-BE49-F238E27FC236}">
                <a16:creationId xmlns:a16="http://schemas.microsoft.com/office/drawing/2014/main" id="{2A3DB789-F3E9-7A4E-B941-2DA5AAEB4AF8}"/>
              </a:ext>
            </a:extLst>
          </p:cNvPr>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0838" name="Rectangle 6">
            <a:extLst>
              <a:ext uri="{FF2B5EF4-FFF2-40B4-BE49-F238E27FC236}">
                <a16:creationId xmlns:a16="http://schemas.microsoft.com/office/drawing/2014/main" id="{40762B99-C9F7-5740-91C6-6ECA98647351}"/>
              </a:ext>
            </a:extLst>
          </p:cNvPr>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ＭＳ Ｐゴシック" charset="-128"/>
                <a:cs typeface="+mn-cs"/>
              </a:defRPr>
            </a:lvl1pPr>
          </a:lstStyle>
          <a:p>
            <a:pPr>
              <a:defRPr/>
            </a:pPr>
            <a:endParaRPr lang="en-US"/>
          </a:p>
        </p:txBody>
      </p:sp>
      <p:sp>
        <p:nvSpPr>
          <p:cNvPr id="120839" name="Rectangle 7">
            <a:extLst>
              <a:ext uri="{FF2B5EF4-FFF2-40B4-BE49-F238E27FC236}">
                <a16:creationId xmlns:a16="http://schemas.microsoft.com/office/drawing/2014/main" id="{3C755F2D-99B3-7B4B-B2D5-079E9676E116}"/>
              </a:ext>
            </a:extLst>
          </p:cNvPr>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CDBACB36-0955-CA45-ADAD-192CA336DEAB}" type="slidenum">
              <a:rPr lang="en-US" altLang="en-US"/>
              <a:pPr>
                <a:defRPr/>
              </a:pPr>
              <a:t>‹#›</a:t>
            </a:fld>
            <a:endParaRPr lang="en-US" altLang="en-US"/>
          </a:p>
        </p:txBody>
      </p:sp>
    </p:spTree>
    <p:extLst>
      <p:ext uri="{BB962C8B-B14F-4D97-AF65-F5344CB8AC3E}">
        <p14:creationId xmlns:p14="http://schemas.microsoft.com/office/powerpoint/2010/main" val="400359986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Google Shape;156;p1:notes">
            <a:extLst>
              <a:ext uri="{FF2B5EF4-FFF2-40B4-BE49-F238E27FC236}">
                <a16:creationId xmlns:a16="http://schemas.microsoft.com/office/drawing/2014/main" id="{D96DE23D-D382-D348-8F3A-66FBA487F4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8434" name="Google Shape;157;p1:notes">
            <a:extLst>
              <a:ext uri="{FF2B5EF4-FFF2-40B4-BE49-F238E27FC236}">
                <a16:creationId xmlns:a16="http://schemas.microsoft.com/office/drawing/2014/main" id="{EF9FE5BF-35D7-A24D-8E2C-3B6DC3D638E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5808321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5758604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625" name="Google Shape;165;p2:notes">
            <a:extLst>
              <a:ext uri="{FF2B5EF4-FFF2-40B4-BE49-F238E27FC236}">
                <a16:creationId xmlns:a16="http://schemas.microsoft.com/office/drawing/2014/main" id="{0241E35F-4184-AC42-AE94-BDF2B2A03B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6626" name="Google Shape;166;p2:notes">
            <a:extLst>
              <a:ext uri="{FF2B5EF4-FFF2-40B4-BE49-F238E27FC236}">
                <a16:creationId xmlns:a16="http://schemas.microsoft.com/office/drawing/2014/main" id="{1D72897B-4581-6E4C-9848-9D1C33326966}"/>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94267736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8220680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625" name="Google Shape;165;p2:notes">
            <a:extLst>
              <a:ext uri="{FF2B5EF4-FFF2-40B4-BE49-F238E27FC236}">
                <a16:creationId xmlns:a16="http://schemas.microsoft.com/office/drawing/2014/main" id="{0241E35F-4184-AC42-AE94-BDF2B2A03B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6626" name="Google Shape;166;p2:notes">
            <a:extLst>
              <a:ext uri="{FF2B5EF4-FFF2-40B4-BE49-F238E27FC236}">
                <a16:creationId xmlns:a16="http://schemas.microsoft.com/office/drawing/2014/main" id="{1D72897B-4581-6E4C-9848-9D1C33326966}"/>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00066166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3768601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625" name="Google Shape;165;p2:notes">
            <a:extLst>
              <a:ext uri="{FF2B5EF4-FFF2-40B4-BE49-F238E27FC236}">
                <a16:creationId xmlns:a16="http://schemas.microsoft.com/office/drawing/2014/main" id="{0241E35F-4184-AC42-AE94-BDF2B2A03B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6626" name="Google Shape;166;p2:notes">
            <a:extLst>
              <a:ext uri="{FF2B5EF4-FFF2-40B4-BE49-F238E27FC236}">
                <a16:creationId xmlns:a16="http://schemas.microsoft.com/office/drawing/2014/main" id="{1D72897B-4581-6E4C-9848-9D1C33326966}"/>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03450571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9259274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625" name="Google Shape;165;p2:notes">
            <a:extLst>
              <a:ext uri="{FF2B5EF4-FFF2-40B4-BE49-F238E27FC236}">
                <a16:creationId xmlns:a16="http://schemas.microsoft.com/office/drawing/2014/main" id="{0241E35F-4184-AC42-AE94-BDF2B2A03B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6626" name="Google Shape;166;p2:notes">
            <a:extLst>
              <a:ext uri="{FF2B5EF4-FFF2-40B4-BE49-F238E27FC236}">
                <a16:creationId xmlns:a16="http://schemas.microsoft.com/office/drawing/2014/main" id="{1D72897B-4581-6E4C-9848-9D1C33326966}"/>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40201909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5385953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3596034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720153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86623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649177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846864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231547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520657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4224680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437986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735353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28737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217913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925499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6313162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22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658838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23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935686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679321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25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180728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26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124108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211232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28</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397500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44457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194325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30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734890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31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115941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32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223807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9458311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063412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35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524886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36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554472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37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408516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016718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39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55830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4708180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303880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5463521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445351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43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76022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44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058420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45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083876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46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660423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47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467302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3441896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448048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625" name="Google Shape;165;p2:notes">
            <a:extLst>
              <a:ext uri="{FF2B5EF4-FFF2-40B4-BE49-F238E27FC236}">
                <a16:creationId xmlns:a16="http://schemas.microsoft.com/office/drawing/2014/main" id="{0241E35F-4184-AC42-AE94-BDF2B2A03B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6626" name="Google Shape;166;p2:notes">
            <a:extLst>
              <a:ext uri="{FF2B5EF4-FFF2-40B4-BE49-F238E27FC236}">
                <a16:creationId xmlns:a16="http://schemas.microsoft.com/office/drawing/2014/main" id="{1D72897B-4581-6E4C-9848-9D1C33326966}"/>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1244143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043792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51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6251137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68656015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650816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54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6035531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55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7493571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56</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9339274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5134580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039190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59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36678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6</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409671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16246899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61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0935153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62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7575295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25823283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9774840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65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334543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66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7491622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67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6213416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68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7441378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69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755167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24855604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98288460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7571197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72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5556206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02048131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5617800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88138051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1653013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77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4026908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78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3484650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79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450912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2840147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80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7411460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81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2620493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82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5686343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83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1310422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84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7901669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8000021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86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3877956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87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5369279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88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4047593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89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707961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2228650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90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6363919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3468488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2842422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7814772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94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738742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95</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4142139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625" name="Google Shape;165;p2:notes">
            <a:extLst>
              <a:ext uri="{FF2B5EF4-FFF2-40B4-BE49-F238E27FC236}">
                <a16:creationId xmlns:a16="http://schemas.microsoft.com/office/drawing/2014/main" id="{0241E35F-4184-AC42-AE94-BDF2B2A03B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6626" name="Google Shape;166;p2:notes">
            <a:extLst>
              <a:ext uri="{FF2B5EF4-FFF2-40B4-BE49-F238E27FC236}">
                <a16:creationId xmlns:a16="http://schemas.microsoft.com/office/drawing/2014/main" id="{1D72897B-4581-6E4C-9848-9D1C33326966}"/>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53362575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97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7913421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6818066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845257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ga-IE"/>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ga-IE" dirty="0"/>
              <a:t>Click to edit Master subtitle style</a:t>
            </a:r>
            <a:endParaRPr lang="en-US" dirty="0"/>
          </a:p>
        </p:txBody>
      </p:sp>
      <p:sp>
        <p:nvSpPr>
          <p:cNvPr id="4" name="Rectangle 4">
            <a:extLst>
              <a:ext uri="{FF2B5EF4-FFF2-40B4-BE49-F238E27FC236}">
                <a16:creationId xmlns:a16="http://schemas.microsoft.com/office/drawing/2014/main" id="{E02D5D24-90C8-8A42-90E9-E4D602B360B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801D5DE-19A5-2C4E-94B5-A7A12FDB8A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0366127-B00F-2B48-A3EA-D64FDE8E6D5E}"/>
              </a:ext>
            </a:extLst>
          </p:cNvPr>
          <p:cNvSpPr>
            <a:spLocks noGrp="1" noChangeArrowheads="1"/>
          </p:cNvSpPr>
          <p:nvPr>
            <p:ph type="sldNum" sz="quarter" idx="12"/>
          </p:nvPr>
        </p:nvSpPr>
        <p:spPr>
          <a:ln/>
        </p:spPr>
        <p:txBody>
          <a:bodyPr/>
          <a:lstStyle>
            <a:lvl1pPr>
              <a:defRPr/>
            </a:lvl1pPr>
          </a:lstStyle>
          <a:p>
            <a:pPr>
              <a:defRPr/>
            </a:pPr>
            <a:fld id="{10384566-19B5-3141-A5D0-9272B7F9DC81}" type="slidenum">
              <a:rPr lang="en-US" altLang="en-US"/>
              <a:pPr>
                <a:defRPr/>
              </a:pPr>
              <a:t>‹#›</a:t>
            </a:fld>
            <a:endParaRPr lang="en-US" altLang="en-US"/>
          </a:p>
        </p:txBody>
      </p:sp>
    </p:spTree>
    <p:extLst>
      <p:ext uri="{BB962C8B-B14F-4D97-AF65-F5344CB8AC3E}">
        <p14:creationId xmlns:p14="http://schemas.microsoft.com/office/powerpoint/2010/main" val="2378994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CBA029B4-AF5E-3847-9D53-14FC7ECB4B7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BD41B3B-B697-A04A-B38B-A0771BDB56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F161514-9D80-394D-9CA0-314C1EDD2B57}"/>
              </a:ext>
            </a:extLst>
          </p:cNvPr>
          <p:cNvSpPr>
            <a:spLocks noGrp="1" noChangeArrowheads="1"/>
          </p:cNvSpPr>
          <p:nvPr>
            <p:ph type="sldNum" sz="quarter" idx="12"/>
          </p:nvPr>
        </p:nvSpPr>
        <p:spPr>
          <a:ln/>
        </p:spPr>
        <p:txBody>
          <a:bodyPr/>
          <a:lstStyle>
            <a:lvl1pPr>
              <a:defRPr/>
            </a:lvl1pPr>
          </a:lstStyle>
          <a:p>
            <a:pPr>
              <a:defRPr/>
            </a:pPr>
            <a:fld id="{4D06494D-0546-B04C-ABE0-2E4B135F8E1A}" type="slidenum">
              <a:rPr lang="en-US" altLang="en-US"/>
              <a:pPr>
                <a:defRPr/>
              </a:pPr>
              <a:t>‹#›</a:t>
            </a:fld>
            <a:endParaRPr lang="en-US" altLang="en-US"/>
          </a:p>
        </p:txBody>
      </p:sp>
    </p:spTree>
    <p:extLst>
      <p:ext uri="{BB962C8B-B14F-4D97-AF65-F5344CB8AC3E}">
        <p14:creationId xmlns:p14="http://schemas.microsoft.com/office/powerpoint/2010/main" val="2874589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ga-IE"/>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0063F05F-12EB-D444-908F-E3618E08547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FAB5DD4-E38B-E541-9DF1-5544BB06C7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2BA9403-BB72-884F-98CB-4BC5372AD27E}"/>
              </a:ext>
            </a:extLst>
          </p:cNvPr>
          <p:cNvSpPr>
            <a:spLocks noGrp="1" noChangeArrowheads="1"/>
          </p:cNvSpPr>
          <p:nvPr>
            <p:ph type="sldNum" sz="quarter" idx="12"/>
          </p:nvPr>
        </p:nvSpPr>
        <p:spPr>
          <a:ln/>
        </p:spPr>
        <p:txBody>
          <a:bodyPr/>
          <a:lstStyle>
            <a:lvl1pPr>
              <a:defRPr/>
            </a:lvl1pPr>
          </a:lstStyle>
          <a:p>
            <a:pPr>
              <a:defRPr/>
            </a:pPr>
            <a:fld id="{678CA1A3-15D0-F246-96A5-2A0304C19C9B}" type="slidenum">
              <a:rPr lang="en-US" altLang="en-US"/>
              <a:pPr>
                <a:defRPr/>
              </a:pPr>
              <a:t>‹#›</a:t>
            </a:fld>
            <a:endParaRPr lang="en-US" altLang="en-US"/>
          </a:p>
        </p:txBody>
      </p:sp>
    </p:spTree>
    <p:extLst>
      <p:ext uri="{BB962C8B-B14F-4D97-AF65-F5344CB8AC3E}">
        <p14:creationId xmlns:p14="http://schemas.microsoft.com/office/powerpoint/2010/main" val="14473707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ga-IE"/>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DEDE0AA0-E100-C94E-91BB-7BD7C944C1F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9D3D6A5-5B3E-4849-BC6C-62FE4C8BAE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AFFC7C3-7DD3-0046-AD1A-AB6A1981BB65}"/>
              </a:ext>
            </a:extLst>
          </p:cNvPr>
          <p:cNvSpPr>
            <a:spLocks noGrp="1" noChangeArrowheads="1"/>
          </p:cNvSpPr>
          <p:nvPr>
            <p:ph type="sldNum" sz="quarter" idx="12"/>
          </p:nvPr>
        </p:nvSpPr>
        <p:spPr>
          <a:ln/>
        </p:spPr>
        <p:txBody>
          <a:bodyPr/>
          <a:lstStyle>
            <a:lvl1pPr>
              <a:defRPr/>
            </a:lvl1pPr>
          </a:lstStyle>
          <a:p>
            <a:pPr>
              <a:defRPr/>
            </a:pPr>
            <a:fld id="{A1F9258E-2318-AF49-8EB1-B005D523A68C}" type="slidenum">
              <a:rPr lang="en-US" altLang="en-US"/>
              <a:pPr>
                <a:defRPr/>
              </a:pPr>
              <a:t>‹#›</a:t>
            </a:fld>
            <a:endParaRPr lang="en-US" altLang="en-US"/>
          </a:p>
        </p:txBody>
      </p:sp>
    </p:spTree>
    <p:extLst>
      <p:ext uri="{BB962C8B-B14F-4D97-AF65-F5344CB8AC3E}">
        <p14:creationId xmlns:p14="http://schemas.microsoft.com/office/powerpoint/2010/main" val="3353074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Content and Text" type="objAndTx">
  <p:cSld name="Title, Content and Text">
    <p:spTree>
      <p:nvGrpSpPr>
        <p:cNvPr id="1" name="Shape 31"/>
        <p:cNvGrpSpPr/>
        <p:nvPr/>
      </p:nvGrpSpPr>
      <p:grpSpPr>
        <a:xfrm>
          <a:off x="0" y="0"/>
          <a:ext cx="0" cy="0"/>
          <a:chOff x="0" y="0"/>
          <a:chExt cx="0" cy="0"/>
        </a:xfrm>
      </p:grpSpPr>
      <p:sp>
        <p:nvSpPr>
          <p:cNvPr id="32" name="Google Shape;32;p62"/>
          <p:cNvSpPr txBox="1">
            <a:spLocks noGrp="1"/>
          </p:cNvSpPr>
          <p:nvPr>
            <p:ph type="title"/>
          </p:nvPr>
        </p:nvSpPr>
        <p:spPr>
          <a:xfrm>
            <a:off x="0" y="152400"/>
            <a:ext cx="9144000" cy="1143000"/>
          </a:xfrm>
          <a:prstGeom prst="rect">
            <a:avLst/>
          </a:prstGeom>
          <a:noFill/>
          <a:ln>
            <a:noFill/>
          </a:ln>
        </p:spPr>
        <p:txBody>
          <a:bodyPr spcFirstLastPara="1" lIns="91425" tIns="45700" rIns="91425" bIns="45700">
            <a:noAutofit/>
          </a:bodyPr>
          <a:lstStyle>
            <a:lvl1pPr lvl="0" algn="ctr">
              <a:spcBef>
                <a:spcPts val="0"/>
              </a:spcBef>
              <a:spcAft>
                <a:spcPts val="0"/>
              </a:spcAft>
              <a:buSzPts val="1400"/>
              <a:buNone/>
              <a:defRPr>
                <a:solidFill>
                  <a:srgbClr val="2FB0DC"/>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62"/>
          <p:cNvSpPr txBox="1">
            <a:spLocks noGrp="1"/>
          </p:cNvSpPr>
          <p:nvPr>
            <p:ph type="body" idx="1"/>
          </p:nvPr>
        </p:nvSpPr>
        <p:spPr>
          <a:xfrm>
            <a:off x="6858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 name="Google Shape;34;p62"/>
          <p:cNvSpPr txBox="1">
            <a:spLocks noGrp="1"/>
          </p:cNvSpPr>
          <p:nvPr>
            <p:ph type="body" idx="2"/>
          </p:nvPr>
        </p:nvSpPr>
        <p:spPr>
          <a:xfrm>
            <a:off x="46482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 name="Google Shape;35;p62">
            <a:extLst>
              <a:ext uri="{FF2B5EF4-FFF2-40B4-BE49-F238E27FC236}">
                <a16:creationId xmlns:a16="http://schemas.microsoft.com/office/drawing/2014/main" id="{8638E226-D7E0-CC4C-8878-80CCB17FFF88}"/>
              </a:ext>
            </a:extLst>
          </p:cNvPr>
          <p:cNvSpPr txBox="1">
            <a:spLocks noGrp="1"/>
          </p:cNvSpPr>
          <p:nvPr>
            <p:ph type="dt" idx="10"/>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6" name="Google Shape;36;p62">
            <a:extLst>
              <a:ext uri="{FF2B5EF4-FFF2-40B4-BE49-F238E27FC236}">
                <a16:creationId xmlns:a16="http://schemas.microsoft.com/office/drawing/2014/main" id="{EE3226DF-C8B1-2E4B-A036-BF49DD62BDC9}"/>
              </a:ext>
            </a:extLst>
          </p:cNvPr>
          <p:cNvSpPr txBox="1">
            <a:spLocks noGrp="1"/>
          </p:cNvSpPr>
          <p:nvPr>
            <p:ph type="ftr" idx="11"/>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7" name="Google Shape;37;p62">
            <a:extLst>
              <a:ext uri="{FF2B5EF4-FFF2-40B4-BE49-F238E27FC236}">
                <a16:creationId xmlns:a16="http://schemas.microsoft.com/office/drawing/2014/main" id="{00795626-6D05-AB4E-A143-1CE72621F81E}"/>
              </a:ext>
            </a:extLst>
          </p:cNvPr>
          <p:cNvSpPr txBox="1">
            <a:spLocks noGrp="1"/>
          </p:cNvSpPr>
          <p:nvPr>
            <p:ph type="sldNum" idx="12"/>
          </p:nvPr>
        </p:nvSpPr>
        <p:spPr/>
        <p:txBody>
          <a:bodyPr spcFirstLastPara="1" lIns="91425" tIns="45700" rIns="91425" bIns="4570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a:defRPr/>
            </a:pPr>
            <a:fld id="{3717B66D-E01F-3C46-8288-46B89535F641}" type="slidenum">
              <a:rPr lang="en-US"/>
              <a:pPr>
                <a:defRPr/>
              </a:pPr>
              <a:t>‹#›</a:t>
            </a:fld>
            <a:endParaRPr/>
          </a:p>
        </p:txBody>
      </p:sp>
    </p:spTree>
    <p:extLst>
      <p:ext uri="{BB962C8B-B14F-4D97-AF65-F5344CB8AC3E}">
        <p14:creationId xmlns:p14="http://schemas.microsoft.com/office/powerpoint/2010/main" val="3531730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2FB0DC"/>
                </a:solidFill>
                <a:latin typeface="Calibri" pitchFamily="34" charset="0"/>
                <a:cs typeface="Calibri" pitchFamily="34" charset="0"/>
              </a:defRPr>
            </a:lvl1pPr>
          </a:lstStyle>
          <a:p>
            <a:r>
              <a:rPr lang="ga-IE"/>
              <a:t>Click to edit Master title style</a:t>
            </a:r>
            <a:endParaRPr lang="en-US"/>
          </a:p>
        </p:txBody>
      </p:sp>
      <p:sp>
        <p:nvSpPr>
          <p:cNvPr id="3" name="Content Placeholder 2"/>
          <p:cNvSpPr>
            <a:spLocks noGrp="1"/>
          </p:cNvSpPr>
          <p:nvPr>
            <p:ph idx="1"/>
          </p:nvPr>
        </p:nvSpPr>
        <p:spPr/>
        <p:txBody>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ga-IE" dirty="0"/>
              <a:t>Click to edit Master text styles</a:t>
            </a:r>
          </a:p>
          <a:p>
            <a:pPr lvl="1"/>
            <a:r>
              <a:rPr lang="ga-IE" dirty="0"/>
              <a:t>Second level</a:t>
            </a:r>
          </a:p>
          <a:p>
            <a:pPr lvl="2"/>
            <a:r>
              <a:rPr lang="ga-IE" dirty="0"/>
              <a:t>Third level</a:t>
            </a:r>
          </a:p>
          <a:p>
            <a:pPr lvl="3"/>
            <a:r>
              <a:rPr lang="ga-IE" dirty="0"/>
              <a:t>Fourth level</a:t>
            </a:r>
          </a:p>
          <a:p>
            <a:pPr lvl="4"/>
            <a:r>
              <a:rPr lang="ga-IE" dirty="0"/>
              <a:t>Fifth level</a:t>
            </a:r>
            <a:endParaRPr lang="en-US" dirty="0"/>
          </a:p>
        </p:txBody>
      </p:sp>
      <p:sp>
        <p:nvSpPr>
          <p:cNvPr id="4" name="Rectangle 4">
            <a:extLst>
              <a:ext uri="{FF2B5EF4-FFF2-40B4-BE49-F238E27FC236}">
                <a16:creationId xmlns:a16="http://schemas.microsoft.com/office/drawing/2014/main" id="{B3C58898-77CF-0D4A-8D17-90FBCD65A2D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97F8719-3DFB-8C48-90E0-7BD1C7DBD9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E385290-5423-DE44-ACE5-17FC9A415C1F}"/>
              </a:ext>
            </a:extLst>
          </p:cNvPr>
          <p:cNvSpPr>
            <a:spLocks noGrp="1" noChangeArrowheads="1"/>
          </p:cNvSpPr>
          <p:nvPr>
            <p:ph type="sldNum" sz="quarter" idx="12"/>
          </p:nvPr>
        </p:nvSpPr>
        <p:spPr>
          <a:ln/>
        </p:spPr>
        <p:txBody>
          <a:bodyPr/>
          <a:lstStyle>
            <a:lvl1pPr>
              <a:defRPr/>
            </a:lvl1pPr>
          </a:lstStyle>
          <a:p>
            <a:pPr>
              <a:defRPr/>
            </a:pPr>
            <a:fld id="{897ECA01-961E-144C-A12E-981FF46E00CF}" type="slidenum">
              <a:rPr lang="en-US" altLang="en-US"/>
              <a:pPr>
                <a:defRPr/>
              </a:pPr>
              <a:t>‹#›</a:t>
            </a:fld>
            <a:endParaRPr lang="en-US" altLang="en-US"/>
          </a:p>
        </p:txBody>
      </p:sp>
    </p:spTree>
    <p:extLst>
      <p:ext uri="{BB962C8B-B14F-4D97-AF65-F5344CB8AC3E}">
        <p14:creationId xmlns:p14="http://schemas.microsoft.com/office/powerpoint/2010/main" val="3420138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ga-I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ga-IE"/>
              <a:t>Click to edit Master text styles</a:t>
            </a:r>
          </a:p>
        </p:txBody>
      </p:sp>
      <p:sp>
        <p:nvSpPr>
          <p:cNvPr id="4" name="Rectangle 4">
            <a:extLst>
              <a:ext uri="{FF2B5EF4-FFF2-40B4-BE49-F238E27FC236}">
                <a16:creationId xmlns:a16="http://schemas.microsoft.com/office/drawing/2014/main" id="{44667E09-2535-E644-BA15-EA0DE740D04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AC63102-AA98-884E-971B-083F835715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8FB5448-47E8-764D-8CB4-F20428EB521B}"/>
              </a:ext>
            </a:extLst>
          </p:cNvPr>
          <p:cNvSpPr>
            <a:spLocks noGrp="1" noChangeArrowheads="1"/>
          </p:cNvSpPr>
          <p:nvPr>
            <p:ph type="sldNum" sz="quarter" idx="12"/>
          </p:nvPr>
        </p:nvSpPr>
        <p:spPr>
          <a:ln/>
        </p:spPr>
        <p:txBody>
          <a:bodyPr/>
          <a:lstStyle>
            <a:lvl1pPr>
              <a:defRPr/>
            </a:lvl1pPr>
          </a:lstStyle>
          <a:p>
            <a:pPr>
              <a:defRPr/>
            </a:pPr>
            <a:fld id="{8AD48D34-232A-2248-93C1-834AC27144C1}" type="slidenum">
              <a:rPr lang="en-US" altLang="en-US"/>
              <a:pPr>
                <a:defRPr/>
              </a:pPr>
              <a:t>‹#›</a:t>
            </a:fld>
            <a:endParaRPr lang="en-US" altLang="en-US"/>
          </a:p>
        </p:txBody>
      </p:sp>
    </p:spTree>
    <p:extLst>
      <p:ext uri="{BB962C8B-B14F-4D97-AF65-F5344CB8AC3E}">
        <p14:creationId xmlns:p14="http://schemas.microsoft.com/office/powerpoint/2010/main" val="3815504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0B76A938-57F8-684B-B64B-107D44DB5BA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201679D-8E5D-7E48-9CD6-818045887B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BBD6120-2762-CA4C-94ED-3CCBFEAC3AC4}"/>
              </a:ext>
            </a:extLst>
          </p:cNvPr>
          <p:cNvSpPr>
            <a:spLocks noGrp="1" noChangeArrowheads="1"/>
          </p:cNvSpPr>
          <p:nvPr>
            <p:ph type="sldNum" sz="quarter" idx="12"/>
          </p:nvPr>
        </p:nvSpPr>
        <p:spPr>
          <a:ln/>
        </p:spPr>
        <p:txBody>
          <a:bodyPr/>
          <a:lstStyle>
            <a:lvl1pPr>
              <a:defRPr/>
            </a:lvl1pPr>
          </a:lstStyle>
          <a:p>
            <a:pPr>
              <a:defRPr/>
            </a:pPr>
            <a:fld id="{8F1F20AE-4862-A94A-B473-2F7E9C3D1A4F}" type="slidenum">
              <a:rPr lang="en-US" altLang="en-US"/>
              <a:pPr>
                <a:defRPr/>
              </a:pPr>
              <a:t>‹#›</a:t>
            </a:fld>
            <a:endParaRPr lang="en-US" altLang="en-US"/>
          </a:p>
        </p:txBody>
      </p:sp>
    </p:spTree>
    <p:extLst>
      <p:ext uri="{BB962C8B-B14F-4D97-AF65-F5344CB8AC3E}">
        <p14:creationId xmlns:p14="http://schemas.microsoft.com/office/powerpoint/2010/main" val="278830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74" y="76200"/>
            <a:ext cx="9136626"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Rectangle 4">
            <a:extLst>
              <a:ext uri="{FF2B5EF4-FFF2-40B4-BE49-F238E27FC236}">
                <a16:creationId xmlns:a16="http://schemas.microsoft.com/office/drawing/2014/main" id="{138F0379-F9B2-2142-B6F3-B768246DEB0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9300324-2BD5-6E4F-889C-1555ACD6D3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0E9A275-1757-A647-875C-B28A015F2485}"/>
              </a:ext>
            </a:extLst>
          </p:cNvPr>
          <p:cNvSpPr>
            <a:spLocks noGrp="1" noChangeArrowheads="1"/>
          </p:cNvSpPr>
          <p:nvPr>
            <p:ph type="sldNum" sz="quarter" idx="12"/>
          </p:nvPr>
        </p:nvSpPr>
        <p:spPr>
          <a:ln/>
        </p:spPr>
        <p:txBody>
          <a:bodyPr/>
          <a:lstStyle>
            <a:lvl1pPr>
              <a:defRPr/>
            </a:lvl1pPr>
          </a:lstStyle>
          <a:p>
            <a:pPr>
              <a:defRPr/>
            </a:pPr>
            <a:fld id="{C9D4E7D5-0F02-FF44-BD46-8EB32B9D70A1}" type="slidenum">
              <a:rPr lang="en-US" altLang="en-US"/>
              <a:pPr>
                <a:defRPr/>
              </a:pPr>
              <a:t>‹#›</a:t>
            </a:fld>
            <a:endParaRPr lang="en-US" altLang="en-US"/>
          </a:p>
        </p:txBody>
      </p:sp>
    </p:spTree>
    <p:extLst>
      <p:ext uri="{BB962C8B-B14F-4D97-AF65-F5344CB8AC3E}">
        <p14:creationId xmlns:p14="http://schemas.microsoft.com/office/powerpoint/2010/main" val="1637772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44652"/>
                </a:solidFill>
                <a:latin typeface="+mj-lt"/>
              </a:defRPr>
            </a:lvl1pPr>
          </a:lstStyle>
          <a:p>
            <a:r>
              <a:rPr lang="ga-IE" dirty="0"/>
              <a:t>Click to edit Master title style</a:t>
            </a:r>
            <a:endParaRPr lang="en-US" dirty="0"/>
          </a:p>
        </p:txBody>
      </p:sp>
      <p:sp>
        <p:nvSpPr>
          <p:cNvPr id="3" name="Rectangle 4">
            <a:extLst>
              <a:ext uri="{FF2B5EF4-FFF2-40B4-BE49-F238E27FC236}">
                <a16:creationId xmlns:a16="http://schemas.microsoft.com/office/drawing/2014/main" id="{ED22BB30-01BA-544F-9124-998CECD8C7F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2516EA0-69E1-464E-AA8E-57B393B92E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E41AFBC-647C-3445-A05C-8B22B88AF86A}"/>
              </a:ext>
            </a:extLst>
          </p:cNvPr>
          <p:cNvSpPr>
            <a:spLocks noGrp="1" noChangeArrowheads="1"/>
          </p:cNvSpPr>
          <p:nvPr>
            <p:ph type="sldNum" sz="quarter" idx="12"/>
          </p:nvPr>
        </p:nvSpPr>
        <p:spPr>
          <a:ln/>
        </p:spPr>
        <p:txBody>
          <a:bodyPr/>
          <a:lstStyle>
            <a:lvl1pPr>
              <a:defRPr/>
            </a:lvl1pPr>
          </a:lstStyle>
          <a:p>
            <a:pPr>
              <a:defRPr/>
            </a:pPr>
            <a:fld id="{DE8C05FB-C761-6D48-AA1B-726A47A2D01A}" type="slidenum">
              <a:rPr lang="en-US" altLang="en-US"/>
              <a:pPr>
                <a:defRPr/>
              </a:pPr>
              <a:t>‹#›</a:t>
            </a:fld>
            <a:endParaRPr lang="en-US" altLang="en-US"/>
          </a:p>
        </p:txBody>
      </p:sp>
    </p:spTree>
    <p:extLst>
      <p:ext uri="{BB962C8B-B14F-4D97-AF65-F5344CB8AC3E}">
        <p14:creationId xmlns:p14="http://schemas.microsoft.com/office/powerpoint/2010/main" val="4142815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656BC79-DD60-8545-9936-B25ABFF10A7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7A4B09E-8252-354E-9982-ACEA9893F7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DD26FC0-6F9D-AE49-B14E-2D2F64E3602D}"/>
              </a:ext>
            </a:extLst>
          </p:cNvPr>
          <p:cNvSpPr>
            <a:spLocks noGrp="1" noChangeArrowheads="1"/>
          </p:cNvSpPr>
          <p:nvPr>
            <p:ph type="sldNum" sz="quarter" idx="12"/>
          </p:nvPr>
        </p:nvSpPr>
        <p:spPr>
          <a:ln/>
        </p:spPr>
        <p:txBody>
          <a:bodyPr/>
          <a:lstStyle>
            <a:lvl1pPr>
              <a:defRPr/>
            </a:lvl1pPr>
          </a:lstStyle>
          <a:p>
            <a:pPr>
              <a:defRPr/>
            </a:pPr>
            <a:fld id="{92F8010B-18D4-AD48-B221-2452B9BEC3E1}" type="slidenum">
              <a:rPr lang="en-US" altLang="en-US"/>
              <a:pPr>
                <a:defRPr/>
              </a:pPr>
              <a:t>‹#›</a:t>
            </a:fld>
            <a:endParaRPr lang="en-US" altLang="en-US"/>
          </a:p>
        </p:txBody>
      </p:sp>
    </p:spTree>
    <p:extLst>
      <p:ext uri="{BB962C8B-B14F-4D97-AF65-F5344CB8AC3E}">
        <p14:creationId xmlns:p14="http://schemas.microsoft.com/office/powerpoint/2010/main" val="246885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ga-I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CD844333-FFBE-AA40-93DD-936F6B1C663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EA9E52C-EFA4-D349-8E99-D0733394DE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8F5C635-CA87-9742-9606-3CA4B698E1B0}"/>
              </a:ext>
            </a:extLst>
          </p:cNvPr>
          <p:cNvSpPr>
            <a:spLocks noGrp="1" noChangeArrowheads="1"/>
          </p:cNvSpPr>
          <p:nvPr>
            <p:ph type="sldNum" sz="quarter" idx="12"/>
          </p:nvPr>
        </p:nvSpPr>
        <p:spPr>
          <a:ln/>
        </p:spPr>
        <p:txBody>
          <a:bodyPr/>
          <a:lstStyle>
            <a:lvl1pPr>
              <a:defRPr/>
            </a:lvl1pPr>
          </a:lstStyle>
          <a:p>
            <a:pPr>
              <a:defRPr/>
            </a:pPr>
            <a:fld id="{37DA9E97-0065-264E-B49D-50C014EABA0F}" type="slidenum">
              <a:rPr lang="en-US" altLang="en-US"/>
              <a:pPr>
                <a:defRPr/>
              </a:pPr>
              <a:t>‹#›</a:t>
            </a:fld>
            <a:endParaRPr lang="en-US" altLang="en-US"/>
          </a:p>
        </p:txBody>
      </p:sp>
    </p:spTree>
    <p:extLst>
      <p:ext uri="{BB962C8B-B14F-4D97-AF65-F5344CB8AC3E}">
        <p14:creationId xmlns:p14="http://schemas.microsoft.com/office/powerpoint/2010/main" val="2479150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ga-I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803753DA-C4E0-C743-AC11-0ED7E0F8474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B346959-3300-1746-9BEE-AA465E63A4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70A3DD9-E91B-274C-BB1A-2B0F440B4272}"/>
              </a:ext>
            </a:extLst>
          </p:cNvPr>
          <p:cNvSpPr>
            <a:spLocks noGrp="1" noChangeArrowheads="1"/>
          </p:cNvSpPr>
          <p:nvPr>
            <p:ph type="sldNum" sz="quarter" idx="12"/>
          </p:nvPr>
        </p:nvSpPr>
        <p:spPr>
          <a:ln/>
        </p:spPr>
        <p:txBody>
          <a:bodyPr/>
          <a:lstStyle>
            <a:lvl1pPr>
              <a:defRPr/>
            </a:lvl1pPr>
          </a:lstStyle>
          <a:p>
            <a:pPr>
              <a:defRPr/>
            </a:pPr>
            <a:fld id="{6AA547F4-57C6-C24C-AF8F-B4A16100D51F}" type="slidenum">
              <a:rPr lang="en-US" altLang="en-US"/>
              <a:pPr>
                <a:defRPr/>
              </a:pPr>
              <a:t>‹#›</a:t>
            </a:fld>
            <a:endParaRPr lang="en-US" altLang="en-US"/>
          </a:p>
        </p:txBody>
      </p:sp>
    </p:spTree>
    <p:extLst>
      <p:ext uri="{BB962C8B-B14F-4D97-AF65-F5344CB8AC3E}">
        <p14:creationId xmlns:p14="http://schemas.microsoft.com/office/powerpoint/2010/main" val="776346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25A8FD4-78C4-9D43-8471-314980D8E215}"/>
              </a:ext>
            </a:extLst>
          </p:cNvPr>
          <p:cNvSpPr>
            <a:spLocks noGrp="1" noChangeArrowheads="1"/>
          </p:cNvSpPr>
          <p:nvPr>
            <p:ph type="title"/>
          </p:nvPr>
        </p:nvSpPr>
        <p:spPr bwMode="auto">
          <a:xfrm>
            <a:off x="4763" y="152400"/>
            <a:ext cx="91392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6470C10-7BDC-7042-8E88-47A75D1FF79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a:extLst>
              <a:ext uri="{FF2B5EF4-FFF2-40B4-BE49-F238E27FC236}">
                <a16:creationId xmlns:a16="http://schemas.microsoft.com/office/drawing/2014/main" id="{2A0C111D-3E44-6846-AE6B-4318EBA1D82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libri" pitchFamily="34" charset="0"/>
                <a:ea typeface="ＭＳ Ｐゴシック" charset="-128"/>
                <a:cs typeface="Calibri" pitchFamily="34" charset="0"/>
              </a:defRPr>
            </a:lvl1pPr>
          </a:lstStyle>
          <a:p>
            <a:pPr>
              <a:defRPr/>
            </a:pPr>
            <a:endParaRPr lang="en-US"/>
          </a:p>
        </p:txBody>
      </p:sp>
      <p:sp>
        <p:nvSpPr>
          <p:cNvPr id="1029" name="Rectangle 5">
            <a:extLst>
              <a:ext uri="{FF2B5EF4-FFF2-40B4-BE49-F238E27FC236}">
                <a16:creationId xmlns:a16="http://schemas.microsoft.com/office/drawing/2014/main" id="{1F433B0C-7A9D-C347-8BE1-E62051ECB28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Calibri" pitchFamily="34" charset="0"/>
                <a:ea typeface="ＭＳ Ｐゴシック" charset="-128"/>
                <a:cs typeface="Calibri" pitchFamily="34" charset="0"/>
              </a:defRPr>
            </a:lvl1pPr>
          </a:lstStyle>
          <a:p>
            <a:pPr>
              <a:defRPr/>
            </a:pPr>
            <a:endParaRPr lang="en-US"/>
          </a:p>
        </p:txBody>
      </p:sp>
      <p:sp>
        <p:nvSpPr>
          <p:cNvPr id="1030" name="Rectangle 6">
            <a:extLst>
              <a:ext uri="{FF2B5EF4-FFF2-40B4-BE49-F238E27FC236}">
                <a16:creationId xmlns:a16="http://schemas.microsoft.com/office/drawing/2014/main" id="{19B2D878-4364-A142-97A1-A670D7717C8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libri" panose="020F0502020204030204" pitchFamily="34" charset="0"/>
              </a:defRPr>
            </a:lvl1pPr>
          </a:lstStyle>
          <a:p>
            <a:pPr>
              <a:defRPr/>
            </a:pPr>
            <a:fld id="{699A7DD1-F897-2C49-BC24-B751FB236EE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txStyles>
    <p:titleStyle>
      <a:lvl1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1pPr>
      <a:lvl2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2pPr>
      <a:lvl3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3pPr>
      <a:lvl4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4pPr>
      <a:lvl5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5pPr>
      <a:lvl6pPr marL="457200" algn="ctr" rtl="0" fontAlgn="base">
        <a:spcBef>
          <a:spcPct val="0"/>
        </a:spcBef>
        <a:spcAft>
          <a:spcPct val="0"/>
        </a:spcAft>
        <a:defRPr sz="4000">
          <a:solidFill>
            <a:srgbClr val="0000FF"/>
          </a:solidFill>
          <a:latin typeface="Arial" charset="0"/>
        </a:defRPr>
      </a:lvl6pPr>
      <a:lvl7pPr marL="914400" algn="ctr" rtl="0" fontAlgn="base">
        <a:spcBef>
          <a:spcPct val="0"/>
        </a:spcBef>
        <a:spcAft>
          <a:spcPct val="0"/>
        </a:spcAft>
        <a:defRPr sz="4000">
          <a:solidFill>
            <a:srgbClr val="0000FF"/>
          </a:solidFill>
          <a:latin typeface="Arial" charset="0"/>
        </a:defRPr>
      </a:lvl7pPr>
      <a:lvl8pPr marL="1371600" algn="ctr" rtl="0" fontAlgn="base">
        <a:spcBef>
          <a:spcPct val="0"/>
        </a:spcBef>
        <a:spcAft>
          <a:spcPct val="0"/>
        </a:spcAft>
        <a:defRPr sz="4000">
          <a:solidFill>
            <a:srgbClr val="0000FF"/>
          </a:solidFill>
          <a:latin typeface="Arial" charset="0"/>
        </a:defRPr>
      </a:lvl8pPr>
      <a:lvl9pPr marL="1828800" algn="ctr" rtl="0" fontAlgn="base">
        <a:spcBef>
          <a:spcPct val="0"/>
        </a:spcBef>
        <a:spcAft>
          <a:spcPct val="0"/>
        </a:spcAft>
        <a:defRPr sz="4000">
          <a:solidFill>
            <a:srgbClr val="0000FF"/>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1pPr>
      <a:lvl2pPr marL="742950" indent="-28575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3pPr>
      <a:lvl4pPr marL="16002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4pPr>
      <a:lvl5pPr marL="20574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01.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03.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7.xm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1.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3.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87.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89.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90.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91.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2.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4.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9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3CC66-EFBD-49F6-9F2D-341C03B626FE}"/>
              </a:ext>
            </a:extLst>
          </p:cNvPr>
          <p:cNvSpPr>
            <a:spLocks noGrp="1"/>
          </p:cNvSpPr>
          <p:nvPr>
            <p:ph type="title"/>
          </p:nvPr>
        </p:nvSpPr>
        <p:spPr>
          <a:xfrm>
            <a:off x="607255" y="3130550"/>
            <a:ext cx="3008313" cy="596900"/>
          </a:xfrm>
        </p:spPr>
        <p:txBody>
          <a:bodyPr/>
          <a:lstStyle/>
          <a:p>
            <a:r>
              <a:rPr lang="en-US" altLang="en-US" sz="3200" dirty="0">
                <a:solidFill>
                  <a:srgbClr val="1D6E7D"/>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10 </a:t>
            </a:r>
            <a:r>
              <a:rPr lang="en-US" altLang="en-US" sz="3200" dirty="0">
                <a:solidFill>
                  <a:srgbClr val="99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Lipids</a:t>
            </a:r>
            <a:endParaRPr lang="en-AU" sz="3200" dirty="0"/>
          </a:p>
        </p:txBody>
      </p:sp>
      <p:sp>
        <p:nvSpPr>
          <p:cNvPr id="17413" name="Google Shape;162;p1">
            <a:extLst>
              <a:ext uri="{FF2B5EF4-FFF2-40B4-BE49-F238E27FC236}">
                <a16:creationId xmlns:a16="http://schemas.microsoft.com/office/drawing/2014/main" id="{C922449A-277D-8F4D-9D4B-62A67FA15045}"/>
              </a:ext>
            </a:extLst>
          </p:cNvPr>
          <p:cNvSpPr txBox="1">
            <a:spLocks noChangeArrowheads="1"/>
          </p:cNvSpPr>
          <p:nvPr/>
        </p:nvSpPr>
        <p:spPr bwMode="auto">
          <a:xfrm>
            <a:off x="97706" y="5422901"/>
            <a:ext cx="4027413" cy="830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a:spcBef>
                <a:spcPct val="0"/>
              </a:spcBef>
              <a:buClr>
                <a:schemeClr val="accent2"/>
              </a:buClr>
              <a:buSzPts val="1400"/>
              <a:buFontTx/>
              <a:buNone/>
            </a:pPr>
            <a:r>
              <a:rPr lang="en-US" altLang="en-US" sz="2400" b="1" dirty="0">
                <a:solidFill>
                  <a:srgbClr val="1D6E7D"/>
                </a:solidFill>
                <a:latin typeface="Arial" panose="020B0604020202020204" pitchFamily="34" charset="0"/>
                <a:cs typeface="Arial" panose="020B0604020202020204" pitchFamily="34" charset="0"/>
                <a:sym typeface="Arial" panose="020B0604020202020204" pitchFamily="34" charset="0"/>
              </a:rPr>
              <a:t>© 20</a:t>
            </a:r>
            <a:r>
              <a:rPr lang="en-US" altLang="en-US" sz="2400" b="1" dirty="0">
                <a:solidFill>
                  <a:srgbClr val="1D6E7D"/>
                </a:solidFill>
                <a:latin typeface="Arial" panose="020B0604020202020204" pitchFamily="34" charset="0"/>
                <a:cs typeface="Arial" panose="020B0604020202020204" pitchFamily="34" charset="0"/>
              </a:rPr>
              <a:t>21</a:t>
            </a:r>
            <a:r>
              <a:rPr lang="en-US" altLang="en-US" sz="2400" b="1" dirty="0">
                <a:solidFill>
                  <a:srgbClr val="1D6E7D"/>
                </a:solidFill>
                <a:latin typeface="Arial" panose="020B0604020202020204" pitchFamily="34" charset="0"/>
                <a:cs typeface="Arial" panose="020B0604020202020204" pitchFamily="34" charset="0"/>
                <a:sym typeface="Arial" panose="020B0604020202020204" pitchFamily="34" charset="0"/>
              </a:rPr>
              <a:t> Macmillan Learning</a:t>
            </a:r>
            <a:endParaRPr lang="en-US" altLang="en-US" sz="2400" b="1" dirty="0">
              <a:solidFill>
                <a:srgbClr val="1D6E7D"/>
              </a:solidFill>
              <a:latin typeface="Times" pitchFamily="2" charset="0"/>
              <a:cs typeface="Arial" panose="020B0604020202020204" pitchFamily="34" charset="0"/>
            </a:endParaRPr>
          </a:p>
        </p:txBody>
      </p:sp>
      <p:pic>
        <p:nvPicPr>
          <p:cNvPr id="5" name="Picture" descr="Front Cover: Principles of Biochemistry, Eighth Edition by David L. Nelson, Michael M. Cox">
            <a:extLst>
              <a:ext uri="{FF2B5EF4-FFF2-40B4-BE49-F238E27FC236}">
                <a16:creationId xmlns:a16="http://schemas.microsoft.com/office/drawing/2014/main" id="{1CF8FACC-2D12-4227-96A5-30EB39D3289C}"/>
              </a:ext>
            </a:extLst>
          </p:cNvPr>
          <p:cNvPicPr preferRelativeResize="0"/>
          <p:nvPr/>
        </p:nvPicPr>
        <p:blipFill rotWithShape="1">
          <a:blip r:embed="rId3">
            <a:alphaModFix/>
          </a:blip>
          <a:srcRect/>
          <a:stretch/>
        </p:blipFill>
        <p:spPr>
          <a:xfrm>
            <a:off x="4529512" y="528638"/>
            <a:ext cx="4157288" cy="55975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CE8C5-3139-4385-8597-5D901A285A70}"/>
              </a:ext>
            </a:extLst>
          </p:cNvPr>
          <p:cNvSpPr>
            <a:spLocks noGrp="1"/>
          </p:cNvSpPr>
          <p:nvPr>
            <p:ph type="title"/>
          </p:nvPr>
        </p:nvSpPr>
        <p:spPr>
          <a:xfrm>
            <a:off x="0" y="152400"/>
            <a:ext cx="9144000" cy="838200"/>
          </a:xfrm>
        </p:spPr>
        <p:txBody>
          <a:bodyPr/>
          <a:lstStyle/>
          <a:p>
            <a:r>
              <a:rPr lang="en-US" altLang="en-US" dirty="0">
                <a:solidFill>
                  <a:schemeClr val="tx1"/>
                </a:solidFill>
                <a:latin typeface="Arial" panose="020B0604020202020204" pitchFamily="34" charset="0"/>
                <a:cs typeface="Arial" panose="020B0604020202020204" pitchFamily="34" charset="0"/>
              </a:rPr>
              <a:t>Naturally Occurring Fatty Acids</a:t>
            </a:r>
            <a:endParaRPr lang="en-AU" dirty="0"/>
          </a:p>
        </p:txBody>
      </p:sp>
      <p:pic>
        <p:nvPicPr>
          <p:cNvPr id="3" name="Picture 2" descr="A table of some natural occurring fatty acids with structures, properties, and nomenclature.">
            <a:extLst>
              <a:ext uri="{FF2B5EF4-FFF2-40B4-BE49-F238E27FC236}">
                <a16:creationId xmlns:a16="http://schemas.microsoft.com/office/drawing/2014/main" id="{D057EF94-4A08-234A-905D-0C42B0CB4FA2}"/>
              </a:ext>
            </a:extLst>
          </p:cNvPr>
          <p:cNvPicPr>
            <a:picLocks noChangeAspect="1"/>
          </p:cNvPicPr>
          <p:nvPr/>
        </p:nvPicPr>
        <p:blipFill>
          <a:blip r:embed="rId3"/>
          <a:stretch>
            <a:fillRect/>
          </a:stretch>
        </p:blipFill>
        <p:spPr>
          <a:xfrm>
            <a:off x="1108075" y="1176153"/>
            <a:ext cx="6927850" cy="5519983"/>
          </a:xfrm>
          <a:prstGeom prst="rect">
            <a:avLst/>
          </a:prstGeom>
        </p:spPr>
      </p:pic>
    </p:spTree>
    <p:extLst>
      <p:ext uri="{BB962C8B-B14F-4D97-AF65-F5344CB8AC3E}">
        <p14:creationId xmlns:p14="http://schemas.microsoft.com/office/powerpoint/2010/main" val="264296700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6FBE8-49EF-42FC-BD76-B032D42D15AB}"/>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(3 of 6)</a:t>
            </a:r>
            <a:endParaRPr lang="en-AU" sz="2000" dirty="0"/>
          </a:p>
        </p:txBody>
      </p:sp>
      <p:sp>
        <p:nvSpPr>
          <p:cNvPr id="25603" name="Text Placeholder 2">
            <a:extLst>
              <a:ext uri="{FF2B5EF4-FFF2-40B4-BE49-F238E27FC236}">
                <a16:creationId xmlns:a16="http://schemas.microsoft.com/office/drawing/2014/main" id="{54423571-0275-7D46-9EC9-01F9AAC558D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chemical properties of lipids are</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related to their structure and composition. </a:t>
            </a:r>
            <a:r>
              <a:rPr lang="en-US" sz="2400" dirty="0">
                <a:latin typeface="Arial" panose="020B0604020202020204" pitchFamily="34" charset="0"/>
                <a:cs typeface="Arial" panose="020B0604020202020204" pitchFamily="34" charset="0"/>
              </a:rPr>
              <a:t>As in studies of other biomolecules, methods such as enzymatic, chromatographic, and mass spectrometry can all be used to identify lipids and determine their atomic structure. </a:t>
            </a:r>
          </a:p>
        </p:txBody>
      </p:sp>
      <p:pic>
        <p:nvPicPr>
          <p:cNvPr id="5" name="Google Shape;191;g7fe2cbe272_0_44" descr="Icon P 4&#10;">
            <a:extLst>
              <a:ext uri="{FF2B5EF4-FFF2-40B4-BE49-F238E27FC236}">
                <a16:creationId xmlns:a16="http://schemas.microsoft.com/office/drawing/2014/main" id="{BFD21B85-42BB-4F0E-ABAC-6C52464FA3EC}"/>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2264" y="402973"/>
            <a:ext cx="11715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960978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07548-5460-4ED9-997E-4094A87BB188}"/>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Adsorption Chromatography Separates Lipids of Different Polarity</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51941" y="1789387"/>
            <a:ext cx="4114800"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lipids in mixtures can be separated based on their polarity and interactions with polar materials such as silica, using adsorption chromatography methods such as HPLC or TLC</a:t>
            </a: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 Parts b. Three arrows point down. The left two arrows run through a box labeled, separate major classes first. The left-hand arrow points to a clear three-dimensional rectangular structure with a thin rectangle inside. It is labeled, thin-layer chromatography. The bottom of the thin rectangle extends into a layer of blue liquid. Approximately three-quarters of the thin rectangle are colored light blue in the background. There are three colored horizontal bands with yellow just above halfway up the rectangle, then a blue region, then a band of red above a band of blue just above the top of the blue liquid in the bottom of the larger rectangular container. The middle arrow points to a cylindrical structure. This is labeled, adsorption chromatography, gas chromatography, H P L C. The cylinder has a pale gray band at the top, then a narrow darker gray band just above a blue band near the middle, then a thin gray band, then a red band that transitions into a yellow band at the bottom. A vertical tube extending from the bottom contains yellow material. An arrow points down to a box showing a yellow tall peak to the left, a slightly shorter red peak in the middle, and an intermediate blue peak to the right. Part c. The right-hand arrow runs through a box labeled, use open quotation marks shotgun close quotation marks approach. An arrow points down to text reading, direct mass spectrometry of total extract. Arrows point down from the three colored bands on the left, the three colored peaks in the middle, and the text on the right to a box reading, mass spectrometry of different types, conditions, and monitoring modes. An arrow points down to a box labeled, lipidome.">
            <a:extLst>
              <a:ext uri="{FF2B5EF4-FFF2-40B4-BE49-F238E27FC236}">
                <a16:creationId xmlns:a16="http://schemas.microsoft.com/office/drawing/2014/main" id="{F33CF756-CF85-DA47-A139-D3F304AA468B}"/>
              </a:ext>
            </a:extLst>
          </p:cNvPr>
          <p:cNvPicPr>
            <a:picLocks noChangeAspect="1"/>
          </p:cNvPicPr>
          <p:nvPr/>
        </p:nvPicPr>
        <p:blipFill>
          <a:blip r:embed="rId3"/>
          <a:stretch>
            <a:fillRect/>
          </a:stretch>
        </p:blipFill>
        <p:spPr>
          <a:xfrm>
            <a:off x="4819828" y="1530153"/>
            <a:ext cx="3875903" cy="5093127"/>
          </a:xfrm>
          <a:prstGeom prst="rect">
            <a:avLst/>
          </a:prstGeom>
        </p:spPr>
      </p:pic>
    </p:spTree>
    <p:extLst>
      <p:ext uri="{BB962C8B-B14F-4D97-AF65-F5344CB8AC3E}">
        <p14:creationId xmlns:p14="http://schemas.microsoft.com/office/powerpoint/2010/main" val="424197695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B99DF-9FCA-45AC-A70A-684FF593BFD3}"/>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(4 of 6)</a:t>
            </a:r>
            <a:endParaRPr lang="en-AU" sz="2000" dirty="0"/>
          </a:p>
        </p:txBody>
      </p:sp>
      <p:sp>
        <p:nvSpPr>
          <p:cNvPr id="25603" name="Text Placeholder 2">
            <a:extLst>
              <a:ext uri="{FF2B5EF4-FFF2-40B4-BE49-F238E27FC236}">
                <a16:creationId xmlns:a16="http://schemas.microsoft.com/office/drawing/2014/main" id="{54423571-0275-7D46-9EC9-01F9AAC558D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chemical properties of lipids are</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related to their structure and composition. </a:t>
            </a:r>
            <a:r>
              <a:rPr lang="en-US" sz="2400" dirty="0">
                <a:latin typeface="Arial" panose="020B0604020202020204" pitchFamily="34" charset="0"/>
                <a:cs typeface="Arial" panose="020B0604020202020204" pitchFamily="34" charset="0"/>
              </a:rPr>
              <a:t>As in studies of other biomolecules, methods such as enzymatic, chromatographic, and mass spectrometry can all be used to identify lipids and determine their atomic structure. </a:t>
            </a:r>
          </a:p>
        </p:txBody>
      </p:sp>
      <p:pic>
        <p:nvPicPr>
          <p:cNvPr id="5" name="Google Shape;191;g7fe2cbe272_0_44" descr="Icon P 4&#10;">
            <a:extLst>
              <a:ext uri="{FF2B5EF4-FFF2-40B4-BE49-F238E27FC236}">
                <a16:creationId xmlns:a16="http://schemas.microsoft.com/office/drawing/2014/main" id="{BA8D633A-4B26-4364-92EA-B52A31624BA5}"/>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2264" y="402973"/>
            <a:ext cx="11715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107298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8E720-8EE9-40BE-866D-4154E9F79CBA}"/>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Gas Chromatography Resolves Mixtures of Volatile Lipid Derivatives</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51941" y="1789387"/>
            <a:ext cx="4114800"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GC volatilizes lipids so that they can be carried by a stream of inert gas and resolved based on their ability to partition into a soluble column material </a:t>
            </a: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 Parts b. Three arrows point down. The left two arrows run through a box labeled, separate major classes first. The left-hand arrow points to a clear three-dimensional rectangular structure with a thin rectangle inside. It is labeled, thin-layer chromatography. The bottom of the thin rectangle extends into a layer of blue liquid. Approximately three-quarters of the thin rectangle are colored light blue in the background. There are three colored horizontal bands with yellow just above halfway up the rectangle, then a blue region, then a band of red above a band of blue just above the top of the blue liquid in the bottom of the larger rectangular container. The middle arrow points to a cylindrical structure. This is labeled, adsorption chromatography, gas chromatography, H P L C. The cylinder has a pale gray band at the top, then a narrow darker gray band just above a blue band near the middle, then a thin gray band, then a red band that transitions into a yellow band at the bottom. A vertical tube extending from the bottom contains yellow material. An arrow points down to a box showing a yellow tall peak to the left, a slightly shorter red peak in the middle, and an intermediate blue peak to the right. Part c. The right-hand arrow runs through a box labeled, use open quotation marks shotgun close quotation marks approach. An arrow points down to text reading, direct mass spectrometry of total extract. Arrows point down from the three colored bands on the left, the three colored peaks in the middle, and the text on the right to a box reading, mass spectrometry of different types, conditions, and monitoring modes. An arrow points down to a box labeled, lipidome.">
            <a:extLst>
              <a:ext uri="{FF2B5EF4-FFF2-40B4-BE49-F238E27FC236}">
                <a16:creationId xmlns:a16="http://schemas.microsoft.com/office/drawing/2014/main" id="{F33CF756-CF85-DA47-A139-D3F304AA468B}"/>
              </a:ext>
            </a:extLst>
          </p:cNvPr>
          <p:cNvPicPr>
            <a:picLocks noChangeAspect="1"/>
          </p:cNvPicPr>
          <p:nvPr/>
        </p:nvPicPr>
        <p:blipFill>
          <a:blip r:embed="rId3"/>
          <a:stretch>
            <a:fillRect/>
          </a:stretch>
        </p:blipFill>
        <p:spPr>
          <a:xfrm>
            <a:off x="4724400" y="1676399"/>
            <a:ext cx="3817914" cy="5016927"/>
          </a:xfrm>
          <a:prstGeom prst="rect">
            <a:avLst/>
          </a:prstGeom>
        </p:spPr>
      </p:pic>
    </p:spTree>
    <p:extLst>
      <p:ext uri="{BB962C8B-B14F-4D97-AF65-F5344CB8AC3E}">
        <p14:creationId xmlns:p14="http://schemas.microsoft.com/office/powerpoint/2010/main" val="221229599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431F1-132C-423F-AA5A-0F03E4F4F999}"/>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(5 of 6)</a:t>
            </a:r>
            <a:endParaRPr lang="en-AU" sz="2000" dirty="0"/>
          </a:p>
        </p:txBody>
      </p:sp>
      <p:sp>
        <p:nvSpPr>
          <p:cNvPr id="25603" name="Text Placeholder 2">
            <a:extLst>
              <a:ext uri="{FF2B5EF4-FFF2-40B4-BE49-F238E27FC236}">
                <a16:creationId xmlns:a16="http://schemas.microsoft.com/office/drawing/2014/main" id="{54423571-0275-7D46-9EC9-01F9AAC558D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chemical properties of lipids are</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related to their structure and composition. </a:t>
            </a:r>
            <a:r>
              <a:rPr lang="en-US" sz="2400" dirty="0">
                <a:latin typeface="Arial" panose="020B0604020202020204" pitchFamily="34" charset="0"/>
                <a:cs typeface="Arial" panose="020B0604020202020204" pitchFamily="34" charset="0"/>
              </a:rPr>
              <a:t>As in studies of other biomolecules, methods such as enzymatic, chromatographic, and mass spectrometry can all be used to identify lipids and determine their atomic structure. </a:t>
            </a:r>
          </a:p>
        </p:txBody>
      </p:sp>
      <p:pic>
        <p:nvPicPr>
          <p:cNvPr id="5" name="Google Shape;191;g7fe2cbe272_0_44" descr="Icon P 4&#10;">
            <a:extLst>
              <a:ext uri="{FF2B5EF4-FFF2-40B4-BE49-F238E27FC236}">
                <a16:creationId xmlns:a16="http://schemas.microsoft.com/office/drawing/2014/main" id="{4C4F0371-20F6-48F3-A55C-0FEF3E55F09E}"/>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2264" y="402973"/>
            <a:ext cx="11715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544719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DD623-C79B-4824-85DA-BDB3AC971694}"/>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Specific Hydrolysis Aids in Determination of Lipid Structure</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49311" y="1828800"/>
            <a:ext cx="8234859"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all ester-linked fatty acids are released by mild acid or alkaline treatment</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harsher hydrolysis conditions release amide-bound fatty acids from sphingolipids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phospholipases specific for one of the bonds in a phospholipid generate simpler compounds</a:t>
            </a: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06610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56EDF-BABA-4F73-AB68-C46630D59ACF}"/>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(6 of 6)</a:t>
            </a:r>
            <a:endParaRPr lang="en-AU" sz="2000" dirty="0"/>
          </a:p>
        </p:txBody>
      </p:sp>
      <p:sp>
        <p:nvSpPr>
          <p:cNvPr id="25603" name="Text Placeholder 2">
            <a:extLst>
              <a:ext uri="{FF2B5EF4-FFF2-40B4-BE49-F238E27FC236}">
                <a16:creationId xmlns:a16="http://schemas.microsoft.com/office/drawing/2014/main" id="{54423571-0275-7D46-9EC9-01F9AAC558D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chemical properties of lipids are</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related to their structure and composition. </a:t>
            </a:r>
            <a:r>
              <a:rPr lang="en-US" sz="2400" dirty="0">
                <a:latin typeface="Arial" panose="020B0604020202020204" pitchFamily="34" charset="0"/>
                <a:cs typeface="Arial" panose="020B0604020202020204" pitchFamily="34" charset="0"/>
              </a:rPr>
              <a:t>As in studies of other biomolecules, methods such as enzymatic, chromatographic, and mass spectrometry can all be used to identify lipids and determine their atomic structure. </a:t>
            </a:r>
          </a:p>
        </p:txBody>
      </p:sp>
      <p:pic>
        <p:nvPicPr>
          <p:cNvPr id="5" name="Google Shape;191;g7fe2cbe272_0_44" descr="Icon P 4&#10;">
            <a:extLst>
              <a:ext uri="{FF2B5EF4-FFF2-40B4-BE49-F238E27FC236}">
                <a16:creationId xmlns:a16="http://schemas.microsoft.com/office/drawing/2014/main" id="{BE97AE75-7392-46CF-96BD-00B9D7ABD767}"/>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2264" y="402973"/>
            <a:ext cx="11715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593913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8264E-B272-4A03-BF9E-40D7CB9DF069}"/>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Mass Spectrometry Reveals Complete Lipid Structure</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49310" y="1593850"/>
            <a:ext cx="8497159"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allows the analysis of crude mixtures of lipids without prefractionation</a:t>
            </a:r>
          </a:p>
          <a:p>
            <a:r>
              <a:rPr lang="en-US" sz="2400" dirty="0">
                <a:latin typeface="Arial" panose="020B0604020202020204" pitchFamily="34" charset="0"/>
                <a:cs typeface="Arial" panose="020B0604020202020204" pitchFamily="34" charset="0"/>
              </a:rPr>
              <a:t>can determine the length of a hydrocarbon chain or positions of double bonds</a:t>
            </a: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A graph plots abundance open parenthesis percentage close parenthesis on the vertical axis, ranging from 0 to 100 and labeled in increments of 10, against italicized m slash z end italics on the horizontal axis, ranging from below 60 to 380 and labeled in increments of 20. A molecule is shown above that has a red highlighted six-membered ring with double bonds on the upper left, lower left, and right sides, N substituted for C at the bottom vertex, and the upper right vertex bonded to red highlighted C H 2 connected by a bond to red highlighted O. A vertical dashed line labeled 92 runs through the bond between red highlighted C and red highlighted O. Red highlighted O is bonded to C double bonded to O with a dashed vertical line labeled 108 intersecting the bond. This C is bonded to a zigzag chain of 17 additional carbons. Beginning numbering with C double bonded to O, there are double bonds between C 9 and C 10 and C 12 and C 13. There are dashed vertical lines intercepting bonds and labeled as follows: 164 between C 3 and C 4; 178 between C 4 and C 5; 206 between C 6 and C 7; 220 between C 7 and C 8; 234 between C 8 and C 9; 260 between C 10 and C 11; 274 between C 11 and C 12; 300 between C 13 and C 14; 314 between C 14 and C 15; 328 between C 15 and C 16; 342 between C 16 and C 17; 356 between C 17 and C 18. The major peaks are as follows, with each peak having smaller peaks on either side. (55, 18); (67, 28), (80, 20), (92, 73), (108, 50), (123, 4), (132, 4), (151, 20), (164, 48), (178, 10), (206, 8), (220, 24), (234, 4), (260, 25), (274, 18), (300, 12), (314, 24), (328, 22), (342, 8), (356, 3), (371, 100). M plus is shown next to the peak labeled 371. All data are approximate.">
            <a:extLst>
              <a:ext uri="{FF2B5EF4-FFF2-40B4-BE49-F238E27FC236}">
                <a16:creationId xmlns:a16="http://schemas.microsoft.com/office/drawing/2014/main" id="{54E130D8-AF41-8441-AF5C-32420942E28D}"/>
              </a:ext>
            </a:extLst>
          </p:cNvPr>
          <p:cNvPicPr>
            <a:picLocks noChangeAspect="1"/>
          </p:cNvPicPr>
          <p:nvPr/>
        </p:nvPicPr>
        <p:blipFill>
          <a:blip r:embed="rId3"/>
          <a:stretch>
            <a:fillRect/>
          </a:stretch>
        </p:blipFill>
        <p:spPr>
          <a:xfrm>
            <a:off x="1558155" y="3429000"/>
            <a:ext cx="6279470" cy="3244850"/>
          </a:xfrm>
          <a:prstGeom prst="rect">
            <a:avLst/>
          </a:prstGeom>
        </p:spPr>
      </p:pic>
    </p:spTree>
    <p:extLst>
      <p:ext uri="{BB962C8B-B14F-4D97-AF65-F5344CB8AC3E}">
        <p14:creationId xmlns:p14="http://schemas.microsoft.com/office/powerpoint/2010/main" val="74288448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4B503-47B7-40B2-B797-2B225DB6719A}"/>
              </a:ext>
            </a:extLst>
          </p:cNvPr>
          <p:cNvSpPr>
            <a:spLocks noGrp="1"/>
          </p:cNvSpPr>
          <p:nvPr>
            <p:ph type="title"/>
          </p:nvPr>
        </p:nvSpPr>
        <p:spPr/>
        <p:txBody>
          <a:bodyPr/>
          <a:lstStyle/>
          <a:p>
            <a:r>
              <a:rPr lang="en-US" altLang="en-US" dirty="0" err="1">
                <a:solidFill>
                  <a:srgbClr val="4E4CB4"/>
                </a:solidFill>
                <a:latin typeface="Arial" panose="020B0604020202020204" pitchFamily="34" charset="0"/>
                <a:cs typeface="Arial" panose="020B0604020202020204" pitchFamily="34" charset="0"/>
              </a:rPr>
              <a:t>Lipidomics</a:t>
            </a:r>
            <a:r>
              <a:rPr lang="en-US" altLang="en-US" dirty="0">
                <a:solidFill>
                  <a:srgbClr val="4E4CB4"/>
                </a:solidFill>
                <a:latin typeface="Arial" panose="020B0604020202020204" pitchFamily="34" charset="0"/>
                <a:cs typeface="Arial" panose="020B0604020202020204" pitchFamily="34" charset="0"/>
              </a:rPr>
              <a:t> Seeks to Catalog All Lipids and Their Functions</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49310" y="1593850"/>
            <a:ext cx="8497159" cy="1572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LIPID MAPS </a:t>
            </a:r>
            <a:r>
              <a:rPr lang="en-US" sz="2400" dirty="0" err="1">
                <a:latin typeface="Arial" panose="020B0604020202020204" pitchFamily="34" charset="0"/>
                <a:cs typeface="Arial" panose="020B0604020202020204" pitchFamily="34" charset="0"/>
              </a:rPr>
              <a:t>Lipidomics</a:t>
            </a:r>
            <a:r>
              <a:rPr lang="en-US" sz="2400" dirty="0">
                <a:latin typeface="Arial" panose="020B0604020202020204" pitchFamily="34" charset="0"/>
                <a:cs typeface="Arial" panose="020B0604020202020204" pitchFamily="34" charset="0"/>
              </a:rPr>
              <a:t> Gateway = database analogous to the Protein Data Bank</a:t>
            </a:r>
          </a:p>
          <a:p>
            <a:pPr lvl="1"/>
            <a:r>
              <a:rPr lang="en-US" sz="2400" dirty="0">
                <a:latin typeface="Arial" panose="020B0604020202020204" pitchFamily="34" charset="0"/>
                <a:cs typeface="Arial" panose="020B0604020202020204" pitchFamily="34" charset="0"/>
              </a:rPr>
              <a:t>has its own classification system of eight chemical categories</a:t>
            </a: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4" name="TextBox 3">
            <a:extLst>
              <a:ext uri="{FF2B5EF4-FFF2-40B4-BE49-F238E27FC236}">
                <a16:creationId xmlns:a16="http://schemas.microsoft.com/office/drawing/2014/main" id="{F7EA3581-E59E-47F7-8250-88F54351E468}"/>
              </a:ext>
            </a:extLst>
          </p:cNvPr>
          <p:cNvSpPr txBox="1"/>
          <p:nvPr/>
        </p:nvSpPr>
        <p:spPr>
          <a:xfrm>
            <a:off x="290111" y="3328006"/>
            <a:ext cx="8656358" cy="338554"/>
          </a:xfrm>
          <a:prstGeom prst="rect">
            <a:avLst/>
          </a:prstGeom>
          <a:solidFill>
            <a:srgbClr val="005F6A"/>
          </a:solidFill>
          <a:ln>
            <a:solidFill>
              <a:schemeClr val="tx1"/>
            </a:solidFill>
          </a:ln>
        </p:spPr>
        <p:txBody>
          <a:bodyPr wrap="square" rtlCol="0">
            <a:spAutoFit/>
          </a:bodyPr>
          <a:lstStyle/>
          <a:p>
            <a:r>
              <a:rPr lang="en-US" sz="1600" b="1" dirty="0">
                <a:solidFill>
                  <a:schemeClr val="bg1"/>
                </a:solidFill>
              </a:rPr>
              <a:t>Table 10-2 Eight Major Categories of Biological Lipids</a:t>
            </a:r>
          </a:p>
        </p:txBody>
      </p:sp>
      <p:graphicFrame>
        <p:nvGraphicFramePr>
          <p:cNvPr id="3" name="Table 2">
            <a:extLst>
              <a:ext uri="{FF2B5EF4-FFF2-40B4-BE49-F238E27FC236}">
                <a16:creationId xmlns:a16="http://schemas.microsoft.com/office/drawing/2014/main" id="{6C24E856-39C9-4033-90D2-42854CC31110}"/>
              </a:ext>
            </a:extLst>
          </p:cNvPr>
          <p:cNvGraphicFramePr>
            <a:graphicFrameLocks noGrp="1"/>
          </p:cNvGraphicFramePr>
          <p:nvPr>
            <p:extLst>
              <p:ext uri="{D42A27DB-BD31-4B8C-83A1-F6EECF244321}">
                <p14:modId xmlns:p14="http://schemas.microsoft.com/office/powerpoint/2010/main" val="71989903"/>
              </p:ext>
            </p:extLst>
          </p:nvPr>
        </p:nvGraphicFramePr>
        <p:xfrm>
          <a:off x="290111" y="3666560"/>
          <a:ext cx="8656358" cy="2962840"/>
        </p:xfrm>
        <a:graphic>
          <a:graphicData uri="http://schemas.openxmlformats.org/drawingml/2006/table">
            <a:tbl>
              <a:tblPr firstRow="1" bandRow="1">
                <a:tableStyleId>{5C22544A-7EE6-4342-B048-85BDC9FD1C3A}</a:tableStyleId>
              </a:tblPr>
              <a:tblGrid>
                <a:gridCol w="2259330">
                  <a:extLst>
                    <a:ext uri="{9D8B030D-6E8A-4147-A177-3AD203B41FA5}">
                      <a16:colId xmlns:a16="http://schemas.microsoft.com/office/drawing/2014/main" val="43247349"/>
                    </a:ext>
                  </a:extLst>
                </a:gridCol>
                <a:gridCol w="1643380">
                  <a:extLst>
                    <a:ext uri="{9D8B030D-6E8A-4147-A177-3AD203B41FA5}">
                      <a16:colId xmlns:a16="http://schemas.microsoft.com/office/drawing/2014/main" val="121258223"/>
                    </a:ext>
                  </a:extLst>
                </a:gridCol>
                <a:gridCol w="4753648">
                  <a:extLst>
                    <a:ext uri="{9D8B030D-6E8A-4147-A177-3AD203B41FA5}">
                      <a16:colId xmlns:a16="http://schemas.microsoft.com/office/drawing/2014/main" val="1395781399"/>
                    </a:ext>
                  </a:extLst>
                </a:gridCol>
              </a:tblGrid>
              <a:tr h="370840">
                <a:tc>
                  <a:txBody>
                    <a:bodyPr/>
                    <a:lstStyle/>
                    <a:p>
                      <a:r>
                        <a:rPr lang="en-US" sz="1200" dirty="0">
                          <a:solidFill>
                            <a:schemeClr val="tx1"/>
                          </a:solidFill>
                        </a:rPr>
                        <a:t>Category</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E7D2"/>
                    </a:solidFill>
                  </a:tcPr>
                </a:tc>
                <a:tc>
                  <a:txBody>
                    <a:bodyPr/>
                    <a:lstStyle/>
                    <a:p>
                      <a:r>
                        <a:rPr lang="en-US" sz="1200" dirty="0">
                          <a:solidFill>
                            <a:schemeClr val="tx1"/>
                          </a:solidFill>
                        </a:rPr>
                        <a:t>Category code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E7D2"/>
                    </a:solidFill>
                  </a:tcPr>
                </a:tc>
                <a:tc>
                  <a:txBody>
                    <a:bodyPr/>
                    <a:lstStyle/>
                    <a:p>
                      <a:r>
                        <a:rPr lang="en-US" sz="1200" dirty="0">
                          <a:solidFill>
                            <a:schemeClr val="tx1"/>
                          </a:solidFill>
                        </a:rPr>
                        <a:t>Examples</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E7D2"/>
                    </a:solidFill>
                  </a:tcPr>
                </a:tc>
                <a:extLst>
                  <a:ext uri="{0D108BD9-81ED-4DB2-BD59-A6C34878D82A}">
                    <a16:rowId xmlns:a16="http://schemas.microsoft.com/office/drawing/2014/main" val="564238511"/>
                  </a:ext>
                </a:extLst>
              </a:tr>
              <a:tr h="324000">
                <a:tc>
                  <a:txBody>
                    <a:bodyPr/>
                    <a:lstStyle/>
                    <a:p>
                      <a:r>
                        <a:rPr lang="en-US" sz="1200" dirty="0"/>
                        <a:t>Fatty acids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dirty="0"/>
                        <a:t>FA</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dirty="0"/>
                        <a:t>Oleate, stearoyl-CoA, </a:t>
                      </a:r>
                      <a:r>
                        <a:rPr lang="en-US" sz="1200" dirty="0" err="1"/>
                        <a:t>palmitoylcarnitine</a:t>
                      </a:r>
                      <a:endParaRPr lang="en-US" sz="120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31636444"/>
                  </a:ext>
                </a:extLst>
              </a:tr>
              <a:tr h="324000">
                <a:tc>
                  <a:txBody>
                    <a:bodyPr/>
                    <a:lstStyle/>
                    <a:p>
                      <a:r>
                        <a:rPr lang="en-US" sz="1200" dirty="0" err="1"/>
                        <a:t>Glycerolipids</a:t>
                      </a:r>
                      <a:endParaRPr lang="en-US" sz="12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dirty="0"/>
                        <a:t>GL</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dirty="0"/>
                        <a:t>Di- and </a:t>
                      </a:r>
                      <a:r>
                        <a:rPr lang="en-US" sz="1200" dirty="0" err="1"/>
                        <a:t>triaclyglycerols</a:t>
                      </a:r>
                      <a:endParaRPr lang="en-US" sz="120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7666686"/>
                  </a:ext>
                </a:extLst>
              </a:tr>
              <a:tr h="324000">
                <a:tc>
                  <a:txBody>
                    <a:bodyPr/>
                    <a:lstStyle/>
                    <a:p>
                      <a:r>
                        <a:rPr lang="en-US" sz="1200" dirty="0"/>
                        <a:t>Glycerophospholipids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dirty="0"/>
                        <a:t>GP</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dirty="0"/>
                        <a:t>Phosphatidylcholine, phosphatidylserine, </a:t>
                      </a:r>
                      <a:r>
                        <a:rPr lang="en-US" sz="1200" dirty="0" err="1"/>
                        <a:t>phosphatidyethanoloamine</a:t>
                      </a:r>
                      <a:endParaRPr lang="en-US" sz="120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463599"/>
                  </a:ext>
                </a:extLst>
              </a:tr>
              <a:tr h="324000">
                <a:tc>
                  <a:txBody>
                    <a:bodyPr/>
                    <a:lstStyle/>
                    <a:p>
                      <a:r>
                        <a:rPr lang="en-US" sz="1200" dirty="0"/>
                        <a:t>Sphingolipids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dirty="0"/>
                        <a:t>SP</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dirty="0"/>
                        <a:t>Sphingomyelin, ganglioside, GM2</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16823176"/>
                  </a:ext>
                </a:extLst>
              </a:tr>
              <a:tr h="324000">
                <a:tc>
                  <a:txBody>
                    <a:bodyPr/>
                    <a:lstStyle/>
                    <a:p>
                      <a:r>
                        <a:rPr lang="en-US" sz="1200" dirty="0"/>
                        <a:t>Sterol lipids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dirty="0"/>
                        <a:t>ST</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dirty="0"/>
                        <a:t>Cholesterol, progesterone, bile acids</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97590107"/>
                  </a:ext>
                </a:extLst>
              </a:tr>
              <a:tr h="324000">
                <a:tc>
                  <a:txBody>
                    <a:bodyPr/>
                    <a:lstStyle/>
                    <a:p>
                      <a:r>
                        <a:rPr lang="en-US" sz="1200" dirty="0" err="1"/>
                        <a:t>Prenol</a:t>
                      </a:r>
                      <a:r>
                        <a:rPr lang="en-US" sz="1200" dirty="0"/>
                        <a:t> lipids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dirty="0"/>
                        <a:t>PR</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dirty="0" err="1"/>
                        <a:t>Farnesol</a:t>
                      </a:r>
                      <a:r>
                        <a:rPr lang="en-US" sz="1200" dirty="0"/>
                        <a:t>, geraniol, retinol, ubiquinone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2037033"/>
                  </a:ext>
                </a:extLst>
              </a:tr>
              <a:tr h="324000">
                <a:tc>
                  <a:txBody>
                    <a:bodyPr/>
                    <a:lstStyle/>
                    <a:p>
                      <a:r>
                        <a:rPr lang="en-US" sz="1200" dirty="0" err="1"/>
                        <a:t>Saccharolipids</a:t>
                      </a:r>
                      <a:endParaRPr lang="en-US" sz="12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dirty="0"/>
                        <a:t>SL</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dirty="0"/>
                        <a:t>Lipopolysaccharide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35544939"/>
                  </a:ext>
                </a:extLst>
              </a:tr>
              <a:tr h="324000">
                <a:tc>
                  <a:txBody>
                    <a:bodyPr/>
                    <a:lstStyle/>
                    <a:p>
                      <a:r>
                        <a:rPr lang="en-US" sz="1200" dirty="0"/>
                        <a:t>Polyketides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dirty="0"/>
                        <a:t>PK</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dirty="0"/>
                        <a:t>Tetracycline, erythromycin, aflatoxin B</a:t>
                      </a:r>
                      <a:r>
                        <a:rPr lang="en-US" sz="1200" baseline="-25000" dirty="0"/>
                        <a:t>1</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39922219"/>
                  </a:ext>
                </a:extLst>
              </a:tr>
            </a:tbl>
          </a:graphicData>
        </a:graphic>
      </p:graphicFrame>
    </p:spTree>
    <p:extLst>
      <p:ext uri="{BB962C8B-B14F-4D97-AF65-F5344CB8AC3E}">
        <p14:creationId xmlns:p14="http://schemas.microsoft.com/office/powerpoint/2010/main" val="189997299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EEB5F-1804-451E-A25F-04AEEE4114EF}"/>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Lipidome</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56936" y="1593850"/>
            <a:ext cx="8430123"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lipidome</a:t>
            </a:r>
            <a:r>
              <a:rPr lang="en-US" sz="2400" dirty="0">
                <a:latin typeface="Arial" panose="020B0604020202020204" pitchFamily="34" charset="0"/>
                <a:cs typeface="Arial" panose="020B0604020202020204" pitchFamily="34" charset="0"/>
              </a:rPr>
              <a:t> = the full complement of lipids present in a specific cell type under particular conditions </a:t>
            </a: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103257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C5C92-E2D7-4155-A061-ECAEC6D66961}"/>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Nomenclature for Unbranched Fatty Acids</a:t>
            </a:r>
            <a:endParaRPr lang="en-AU" dirty="0"/>
          </a:p>
        </p:txBody>
      </p:sp>
      <p:sp>
        <p:nvSpPr>
          <p:cNvPr id="4" name="Google Shape;390;g847cf01710_0_68">
            <a:extLst>
              <a:ext uri="{FF2B5EF4-FFF2-40B4-BE49-F238E27FC236}">
                <a16:creationId xmlns:a16="http://schemas.microsoft.com/office/drawing/2014/main" id="{CC2A976F-F2E7-B940-A021-44A9A074AFD5}"/>
              </a:ext>
            </a:extLst>
          </p:cNvPr>
          <p:cNvSpPr txBox="1">
            <a:spLocks noChangeArrowheads="1"/>
          </p:cNvSpPr>
          <p:nvPr/>
        </p:nvSpPr>
        <p:spPr bwMode="auto">
          <a:xfrm>
            <a:off x="482583" y="1828801"/>
            <a:ext cx="817883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chain length and number of bonds, separated by a colon</a:t>
            </a:r>
          </a:p>
          <a:p>
            <a:r>
              <a:rPr lang="en-US" sz="2400" dirty="0">
                <a:latin typeface="Arial" panose="020B0604020202020204" pitchFamily="34" charset="0"/>
                <a:cs typeface="Arial" panose="020B0604020202020204" pitchFamily="34" charset="0"/>
              </a:rPr>
              <a:t>numbering begins at the carboxyl carbon</a:t>
            </a:r>
          </a:p>
          <a:p>
            <a:r>
              <a:rPr lang="en-US" sz="2400" dirty="0">
                <a:latin typeface="Arial" panose="020B0604020202020204" pitchFamily="34" charset="0"/>
                <a:cs typeface="Arial" panose="020B0604020202020204" pitchFamily="34" charset="0"/>
              </a:rPr>
              <a:t>positions of double bonds are indicated by ∆ and a superscript number</a:t>
            </a:r>
          </a:p>
          <a:p>
            <a:pPr lvl="1"/>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The molecule has an 18-carbon chain. C 1 is numbered on the left side, double bonded to O to the upper left, and bonded to O minus to the lower left. C 2 is numbered and labeled Greek letter alpha. C 3 and C 4 are also numbered. There is a double bond between C 9 and C 10. C 18 at the right end is numbered.">
            <a:extLst>
              <a:ext uri="{FF2B5EF4-FFF2-40B4-BE49-F238E27FC236}">
                <a16:creationId xmlns:a16="http://schemas.microsoft.com/office/drawing/2014/main" id="{734DA1DE-F216-0946-8E80-B07EA1505D12}"/>
              </a:ext>
            </a:extLst>
          </p:cNvPr>
          <p:cNvPicPr>
            <a:picLocks noChangeAspect="1"/>
          </p:cNvPicPr>
          <p:nvPr/>
        </p:nvPicPr>
        <p:blipFill>
          <a:blip r:embed="rId3"/>
          <a:stretch>
            <a:fillRect/>
          </a:stretch>
        </p:blipFill>
        <p:spPr>
          <a:xfrm>
            <a:off x="1269791" y="4419600"/>
            <a:ext cx="6604415" cy="1352239"/>
          </a:xfrm>
          <a:prstGeom prst="rect">
            <a:avLst/>
          </a:prstGeom>
        </p:spPr>
      </p:pic>
    </p:spTree>
    <p:extLst>
      <p:ext uri="{BB962C8B-B14F-4D97-AF65-F5344CB8AC3E}">
        <p14:creationId xmlns:p14="http://schemas.microsoft.com/office/powerpoint/2010/main" val="7516234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FD5E6-011A-48F4-99BF-F1243616D83F}"/>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Common Patterns in Fatty Acids</a:t>
            </a:r>
            <a:endParaRPr lang="en-AU" dirty="0"/>
          </a:p>
        </p:txBody>
      </p:sp>
      <p:sp>
        <p:nvSpPr>
          <p:cNvPr id="4" name="Google Shape;390;g847cf01710_0_68">
            <a:extLst>
              <a:ext uri="{FF2B5EF4-FFF2-40B4-BE49-F238E27FC236}">
                <a16:creationId xmlns:a16="http://schemas.microsoft.com/office/drawing/2014/main" id="{CC2A976F-F2E7-B940-A021-44A9A074AFD5}"/>
              </a:ext>
            </a:extLst>
          </p:cNvPr>
          <p:cNvSpPr txBox="1">
            <a:spLocks noChangeArrowheads="1"/>
          </p:cNvSpPr>
          <p:nvPr/>
        </p:nvSpPr>
        <p:spPr bwMode="auto">
          <a:xfrm>
            <a:off x="482583" y="1363662"/>
            <a:ext cx="8178833" cy="511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most common fatty acids have even numbers of carbon atoms in an unbranched chain of 12 to 24 carbons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 monounsaturated fatty acids, the double bond is usually between C-9 and C-10 (∆</a:t>
            </a:r>
            <a:r>
              <a:rPr lang="en-US" sz="2400" baseline="30000" dirty="0">
                <a:latin typeface="Arial" panose="020B0604020202020204" pitchFamily="34" charset="0"/>
                <a:cs typeface="Arial" panose="020B0604020202020204" pitchFamily="34" charset="0"/>
              </a:rPr>
              <a:t>9</a:t>
            </a:r>
            <a:r>
              <a:rPr lang="en-US" sz="2400" dirty="0">
                <a:latin typeface="Arial" panose="020B0604020202020204" pitchFamily="34" charset="0"/>
                <a:cs typeface="Arial" panose="020B0604020202020204" pitchFamily="34" charset="0"/>
              </a:rPr>
              <a:t>)</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 polyunsaturated fatty acids:</a:t>
            </a:r>
          </a:p>
          <a:p>
            <a:pPr lvl="1"/>
            <a:r>
              <a:rPr lang="en-US" sz="2400" dirty="0">
                <a:latin typeface="Arial" panose="020B0604020202020204" pitchFamily="34" charset="0"/>
                <a:cs typeface="Arial" panose="020B0604020202020204" pitchFamily="34" charset="0"/>
              </a:rPr>
              <a:t>the double bonds are usually ∆</a:t>
            </a:r>
            <a:r>
              <a:rPr lang="en-US" sz="2400" baseline="30000" dirty="0">
                <a:latin typeface="Arial" panose="020B0604020202020204" pitchFamily="34" charset="0"/>
                <a:cs typeface="Arial" panose="020B0604020202020204" pitchFamily="34" charset="0"/>
              </a:rPr>
              <a:t>12</a:t>
            </a:r>
            <a:r>
              <a:rPr lang="en-US" sz="2400" dirty="0">
                <a:latin typeface="Arial" panose="020B0604020202020204" pitchFamily="34" charset="0"/>
                <a:cs typeface="Arial" panose="020B0604020202020204" pitchFamily="34" charset="0"/>
              </a:rPr>
              <a:t> and ∆</a:t>
            </a:r>
            <a:r>
              <a:rPr lang="en-US" sz="2400" baseline="30000" dirty="0">
                <a:latin typeface="Arial" panose="020B0604020202020204" pitchFamily="34" charset="0"/>
                <a:cs typeface="Arial" panose="020B0604020202020204" pitchFamily="34" charset="0"/>
              </a:rPr>
              <a:t>15</a:t>
            </a:r>
          </a:p>
          <a:p>
            <a:pPr lvl="1"/>
            <a:r>
              <a:rPr lang="en-US" sz="2400" dirty="0">
                <a:latin typeface="Arial" panose="020B0604020202020204" pitchFamily="34" charset="0"/>
                <a:cs typeface="Arial" panose="020B0604020202020204" pitchFamily="34" charset="0"/>
              </a:rPr>
              <a:t>double bonds are usually separated by a methylene group</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double bonds are usually in the cis configuration</a:t>
            </a: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159100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7C609-7071-4F75-9C12-7E31F94EB3EC}"/>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Polyunsaturated Fatty Acids (PUFAs)</a:t>
            </a:r>
            <a:endParaRPr lang="en-AU" dirty="0"/>
          </a:p>
        </p:txBody>
      </p:sp>
      <p:sp>
        <p:nvSpPr>
          <p:cNvPr id="4" name="Google Shape;390;g847cf01710_0_68">
            <a:extLst>
              <a:ext uri="{FF2B5EF4-FFF2-40B4-BE49-F238E27FC236}">
                <a16:creationId xmlns:a16="http://schemas.microsoft.com/office/drawing/2014/main" id="{CC2A976F-F2E7-B940-A021-44A9A074AFD5}"/>
              </a:ext>
            </a:extLst>
          </p:cNvPr>
          <p:cNvSpPr txBox="1">
            <a:spLocks noChangeArrowheads="1"/>
          </p:cNvSpPr>
          <p:nvPr/>
        </p:nvSpPr>
        <p:spPr bwMode="auto">
          <a:xfrm>
            <a:off x="482583" y="1828801"/>
            <a:ext cx="8178833"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polyunsaturated fatty acids (PUFAs) </a:t>
            </a:r>
            <a:r>
              <a:rPr lang="en-US" sz="2400" dirty="0">
                <a:latin typeface="Arial" panose="020B0604020202020204" pitchFamily="34" charset="0"/>
                <a:cs typeface="Arial" panose="020B0604020202020204" pitchFamily="34" charset="0"/>
              </a:rPr>
              <a:t>= contain more than one double bond in their backbone</a:t>
            </a:r>
          </a:p>
          <a:p>
            <a:pPr lvl="1"/>
            <a:r>
              <a:rPr lang="en-US" sz="2400" b="1" dirty="0">
                <a:latin typeface="Arial" panose="020B0604020202020204" pitchFamily="34" charset="0"/>
                <a:cs typeface="Arial" panose="020B0604020202020204" pitchFamily="34" charset="0"/>
              </a:rPr>
              <a:t>omega-3 (</a:t>
            </a:r>
            <a:r>
              <a:rPr lang="el-GR" sz="2400" b="1" i="1" dirty="0">
                <a:latin typeface="Arial" panose="020B0604020202020204" pitchFamily="34" charset="0"/>
                <a:cs typeface="Arial" panose="020B0604020202020204" pitchFamily="34" charset="0"/>
              </a:rPr>
              <a:t>ω</a:t>
            </a:r>
            <a:r>
              <a:rPr lang="el-GR" sz="2400" b="1" dirty="0">
                <a:latin typeface="Arial" panose="020B0604020202020204" pitchFamily="34" charset="0"/>
                <a:cs typeface="Arial" panose="020B0604020202020204" pitchFamily="34" charset="0"/>
              </a:rPr>
              <a:t>-3) </a:t>
            </a:r>
            <a:r>
              <a:rPr lang="en-US" sz="2400" b="1" dirty="0">
                <a:latin typeface="Arial" panose="020B0604020202020204" pitchFamily="34" charset="0"/>
                <a:cs typeface="Arial" panose="020B0604020202020204" pitchFamily="34" charset="0"/>
              </a:rPr>
              <a:t>fatty acids </a:t>
            </a:r>
            <a:r>
              <a:rPr lang="en-US" sz="2400" dirty="0">
                <a:latin typeface="Arial" panose="020B0604020202020204" pitchFamily="34" charset="0"/>
                <a:cs typeface="Arial" panose="020B0604020202020204" pitchFamily="34" charset="0"/>
              </a:rPr>
              <a:t>= double bond between C-3 and C-4 relative to the most distant carbon (</a:t>
            </a:r>
            <a:r>
              <a:rPr lang="el-GR" sz="2400" i="1" dirty="0">
                <a:latin typeface="Arial" panose="020B0604020202020204" pitchFamily="34" charset="0"/>
                <a:cs typeface="Arial" panose="020B0604020202020204" pitchFamily="34" charset="0"/>
              </a:rPr>
              <a:t>ω</a:t>
            </a:r>
            <a:r>
              <a:rPr lang="en-US" sz="2400" dirty="0">
                <a:latin typeface="Arial" panose="020B0604020202020204" pitchFamily="34" charset="0"/>
                <a:cs typeface="Arial" panose="020B0604020202020204" pitchFamily="34" charset="0"/>
              </a:rPr>
              <a:t>)</a:t>
            </a:r>
          </a:p>
          <a:p>
            <a:pPr lvl="1"/>
            <a:r>
              <a:rPr lang="en-US" sz="2400" b="1" dirty="0">
                <a:latin typeface="Arial" panose="020B0604020202020204" pitchFamily="34" charset="0"/>
                <a:cs typeface="Arial" panose="020B0604020202020204" pitchFamily="34" charset="0"/>
              </a:rPr>
              <a:t>omega-6 (</a:t>
            </a:r>
            <a:r>
              <a:rPr lang="el-GR" sz="2400" b="1" i="1" dirty="0">
                <a:latin typeface="Arial" panose="020B0604020202020204" pitchFamily="34" charset="0"/>
                <a:cs typeface="Arial" panose="020B0604020202020204" pitchFamily="34" charset="0"/>
              </a:rPr>
              <a:t>ω</a:t>
            </a:r>
            <a:r>
              <a:rPr lang="el-GR" sz="2400" b="1" dirty="0">
                <a:latin typeface="Arial" panose="020B0604020202020204" pitchFamily="34" charset="0"/>
                <a:cs typeface="Arial" panose="020B0604020202020204" pitchFamily="34" charset="0"/>
              </a:rPr>
              <a:t>-6) </a:t>
            </a:r>
            <a:r>
              <a:rPr lang="en-US" sz="2400" b="1" dirty="0">
                <a:latin typeface="Arial" panose="020B0604020202020204" pitchFamily="34" charset="0"/>
                <a:cs typeface="Arial" panose="020B0604020202020204" pitchFamily="34" charset="0"/>
              </a:rPr>
              <a:t>fatty acids </a:t>
            </a:r>
            <a:r>
              <a:rPr lang="en-US" sz="2400" dirty="0">
                <a:latin typeface="Arial" panose="020B0604020202020204" pitchFamily="34" charset="0"/>
                <a:cs typeface="Arial" panose="020B0604020202020204" pitchFamily="34" charset="0"/>
              </a:rPr>
              <a:t>= double bond between C-6 and C-7 relative to </a:t>
            </a:r>
            <a:r>
              <a:rPr lang="el-GR" sz="2400" i="1" dirty="0">
                <a:latin typeface="Arial" panose="020B0604020202020204" pitchFamily="34" charset="0"/>
                <a:cs typeface="Arial" panose="020B0604020202020204" pitchFamily="34" charset="0"/>
              </a:rPr>
              <a:t>ω</a:t>
            </a:r>
            <a:endParaRPr lang="en-US" sz="2400" i="1" dirty="0">
              <a:latin typeface="Arial" panose="020B0604020202020204" pitchFamily="34" charset="0"/>
              <a:cs typeface="Arial" panose="020B0604020202020204" pitchFamily="34" charset="0"/>
            </a:endParaRPr>
          </a:p>
          <a:p>
            <a:pPr marL="50800" inden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The molecule has a 20-carbon chain. All of the carbon atoms are numbered from left to right. C 1 is double bonded to O to the upper left and O minus to the lower left. C 2 is labeled Greek letter alpha. There are double bonds between C 5 and C 6, C 8 and C 9, C 11 and C 12, C 14 and C 15, and C 17 and C 18. The molecule is numbered from 1 to 7 in red from right to left. C 18 is numbered red 1 above Greek letter omega.">
            <a:extLst>
              <a:ext uri="{FF2B5EF4-FFF2-40B4-BE49-F238E27FC236}">
                <a16:creationId xmlns:a16="http://schemas.microsoft.com/office/drawing/2014/main" id="{EF574FD4-77AC-F444-8CED-03E0917209E4}"/>
              </a:ext>
            </a:extLst>
          </p:cNvPr>
          <p:cNvPicPr>
            <a:picLocks noChangeAspect="1"/>
          </p:cNvPicPr>
          <p:nvPr/>
        </p:nvPicPr>
        <p:blipFill>
          <a:blip r:embed="rId3"/>
          <a:stretch>
            <a:fillRect/>
          </a:stretch>
        </p:blipFill>
        <p:spPr>
          <a:xfrm>
            <a:off x="482583" y="4714875"/>
            <a:ext cx="6400800" cy="1244600"/>
          </a:xfrm>
          <a:prstGeom prst="rect">
            <a:avLst/>
          </a:prstGeom>
        </p:spPr>
      </p:pic>
      <p:sp>
        <p:nvSpPr>
          <p:cNvPr id="5" name="TextBox 4">
            <a:extLst>
              <a:ext uri="{FF2B5EF4-FFF2-40B4-BE49-F238E27FC236}">
                <a16:creationId xmlns:a16="http://schemas.microsoft.com/office/drawing/2014/main" id="{42E01386-D108-E245-992B-D3FE95F0F933}"/>
              </a:ext>
            </a:extLst>
          </p:cNvPr>
          <p:cNvSpPr txBox="1"/>
          <p:nvPr/>
        </p:nvSpPr>
        <p:spPr>
          <a:xfrm>
            <a:off x="7312228" y="4724400"/>
            <a:ext cx="1402976" cy="1200329"/>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omega-3 (</a:t>
            </a:r>
            <a:r>
              <a:rPr lang="el-GR" dirty="0">
                <a:latin typeface="Arial" panose="020B0604020202020204" pitchFamily="34" charset="0"/>
                <a:cs typeface="Arial" panose="020B0604020202020204" pitchFamily="34" charset="0"/>
              </a:rPr>
              <a:t>ω-3) </a:t>
            </a:r>
            <a:r>
              <a:rPr lang="en-US" dirty="0">
                <a:latin typeface="Arial" panose="020B0604020202020204" pitchFamily="34" charset="0"/>
                <a:cs typeface="Arial" panose="020B0604020202020204" pitchFamily="34" charset="0"/>
              </a:rPr>
              <a:t>fatty acid</a:t>
            </a:r>
            <a:endParaRPr lang="en-US" dirty="0"/>
          </a:p>
        </p:txBody>
      </p:sp>
    </p:spTree>
    <p:extLst>
      <p:ext uri="{BB962C8B-B14F-4D97-AF65-F5344CB8AC3E}">
        <p14:creationId xmlns:p14="http://schemas.microsoft.com/office/powerpoint/2010/main" val="29873892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27A2B-C615-43E9-AAF7-16D03DA24CAD}"/>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PUFAs and Human Nutrition</a:t>
            </a:r>
            <a:endParaRPr lang="en-AU" dirty="0"/>
          </a:p>
        </p:txBody>
      </p:sp>
      <p:sp>
        <p:nvSpPr>
          <p:cNvPr id="4" name="Google Shape;390;g847cf01710_0_68">
            <a:extLst>
              <a:ext uri="{FF2B5EF4-FFF2-40B4-BE49-F238E27FC236}">
                <a16:creationId xmlns:a16="http://schemas.microsoft.com/office/drawing/2014/main" id="{CC2A976F-F2E7-B940-A021-44A9A074AFD5}"/>
              </a:ext>
            </a:extLst>
          </p:cNvPr>
          <p:cNvSpPr txBox="1">
            <a:spLocks noChangeArrowheads="1"/>
          </p:cNvSpPr>
          <p:nvPr/>
        </p:nvSpPr>
        <p:spPr bwMode="auto">
          <a:xfrm>
            <a:off x="482583" y="1828800"/>
            <a:ext cx="8178833"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humans must obtain the omega-3 PUFA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linolenic acid (ALA; 18:3(∆</a:t>
            </a:r>
            <a:r>
              <a:rPr lang="en-US" sz="2400" baseline="30000" dirty="0">
                <a:latin typeface="Arial" panose="020B0604020202020204" pitchFamily="34" charset="0"/>
                <a:cs typeface="Arial" panose="020B0604020202020204" pitchFamily="34" charset="0"/>
              </a:rPr>
              <a:t>9,12,15</a:t>
            </a:r>
            <a:r>
              <a:rPr lang="en-US" sz="2400" dirty="0">
                <a:latin typeface="Arial" panose="020B0604020202020204" pitchFamily="34" charset="0"/>
                <a:cs typeface="Arial" panose="020B0604020202020204" pitchFamily="34" charset="0"/>
              </a:rPr>
              <a:t>)) from their diet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humans use ALA to synthesize:</a:t>
            </a:r>
          </a:p>
          <a:p>
            <a:pPr lvl="1"/>
            <a:r>
              <a:rPr lang="en-US" sz="2400" dirty="0" err="1">
                <a:latin typeface="Arial" panose="020B0604020202020204" pitchFamily="34" charset="0"/>
                <a:cs typeface="Arial" panose="020B0604020202020204" pitchFamily="34" charset="0"/>
              </a:rPr>
              <a:t>eicosapentaenoic</a:t>
            </a:r>
            <a:r>
              <a:rPr lang="en-US" sz="2400" dirty="0">
                <a:latin typeface="Arial" panose="020B0604020202020204" pitchFamily="34" charset="0"/>
                <a:cs typeface="Arial" panose="020B0604020202020204" pitchFamily="34" charset="0"/>
              </a:rPr>
              <a:t> acid (EPA; 20:5(∆</a:t>
            </a:r>
            <a:r>
              <a:rPr lang="en-US" sz="2400" baseline="30000" dirty="0">
                <a:latin typeface="Arial" panose="020B0604020202020204" pitchFamily="34" charset="0"/>
                <a:cs typeface="Arial" panose="020B0604020202020204" pitchFamily="34" charset="0"/>
              </a:rPr>
              <a:t>5,8,11,14,17</a:t>
            </a:r>
            <a:r>
              <a:rPr lang="en-US" sz="2400" dirty="0">
                <a:latin typeface="Arial" panose="020B0604020202020204" pitchFamily="34" charset="0"/>
                <a:cs typeface="Arial" panose="020B0604020202020204" pitchFamily="34" charset="0"/>
              </a:rPr>
              <a:t>))</a:t>
            </a:r>
          </a:p>
          <a:p>
            <a:pPr lvl="1"/>
            <a:r>
              <a:rPr lang="en-US" sz="2400" dirty="0">
                <a:latin typeface="Arial" panose="020B0604020202020204" pitchFamily="34" charset="0"/>
                <a:cs typeface="Arial" panose="020B0604020202020204" pitchFamily="34" charset="0"/>
              </a:rPr>
              <a:t>docosahexaenoic acid (DHA; 22:6(∆</a:t>
            </a:r>
            <a:r>
              <a:rPr lang="en-US" sz="2400" baseline="30000" dirty="0">
                <a:latin typeface="Arial" panose="020B0604020202020204" pitchFamily="34" charset="0"/>
                <a:cs typeface="Arial" panose="020B0604020202020204" pitchFamily="34" charset="0"/>
              </a:rPr>
              <a:t>4,7,10,13,16,19</a:t>
            </a:r>
            <a:r>
              <a:rPr lang="en-US" sz="2400" dirty="0">
                <a:latin typeface="Arial" panose="020B0604020202020204" pitchFamily="34" charset="0"/>
                <a:cs typeface="Arial" panose="020B0604020202020204" pitchFamily="34" charset="0"/>
              </a:rPr>
              <a:t>)) </a:t>
            </a:r>
          </a:p>
          <a:p>
            <a:pPr lvl="1"/>
            <a:endParaRPr lang="en-US" sz="20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optimal dietary ratio of omega-6 to omega-3 PUFAs is between 1:1 and 4:1 </a:t>
            </a:r>
          </a:p>
          <a:p>
            <a:endParaRPr lang="en-US" sz="2400" dirty="0">
              <a:latin typeface="Arial" panose="020B0604020202020204" pitchFamily="34" charset="0"/>
              <a:cs typeface="Arial" panose="020B0604020202020204" pitchFamily="34" charset="0"/>
            </a:endParaRPr>
          </a:p>
          <a:p>
            <a:pPr marL="50800" inden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552609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DA4EB-4283-4012-A0B7-3CA908423ACA}"/>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Triacylglycerols Are Fatty Acid Esters of Glycerol</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82583" y="1828800"/>
            <a:ext cx="561341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triacylglycerols </a:t>
            </a:r>
            <a:r>
              <a:rPr lang="en-US" sz="2400" dirty="0">
                <a:latin typeface="Arial" panose="020B0604020202020204" pitchFamily="34" charset="0"/>
                <a:cs typeface="Arial" panose="020B0604020202020204" pitchFamily="34" charset="0"/>
              </a:rPr>
              <a:t>= simplest lipids constructed from fatty acids </a:t>
            </a:r>
          </a:p>
          <a:p>
            <a:pPr lvl="1"/>
            <a:r>
              <a:rPr lang="en-US" sz="2400" dirty="0">
                <a:latin typeface="Arial" panose="020B0604020202020204" pitchFamily="34" charset="0"/>
                <a:cs typeface="Arial" panose="020B0604020202020204" pitchFamily="34" charset="0"/>
              </a:rPr>
              <a:t>composed of three fatty acids, each in ester linkage with a single glycerol</a:t>
            </a:r>
          </a:p>
          <a:p>
            <a:pPr lvl="1"/>
            <a:r>
              <a:rPr lang="en-US" sz="2400" dirty="0">
                <a:latin typeface="Arial" panose="020B0604020202020204" pitchFamily="34" charset="0"/>
                <a:cs typeface="Arial" panose="020B0604020202020204" pitchFamily="34" charset="0"/>
              </a:rPr>
              <a:t>can be simple (one kind of fatty acid) or mixed (two or three different fatty acids) </a:t>
            </a:r>
          </a:p>
          <a:p>
            <a:pPr lvl="1"/>
            <a:r>
              <a:rPr lang="en-US" sz="2400" dirty="0">
                <a:latin typeface="Arial" panose="020B0604020202020204" pitchFamily="34" charset="0"/>
                <a:cs typeface="Arial" panose="020B0604020202020204" pitchFamily="34" charset="0"/>
              </a:rPr>
              <a:t>non-polar, hydrophobic </a:t>
            </a:r>
          </a:p>
          <a:p>
            <a:endParaRPr lang="en-US" sz="2400" b="1"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Glycerol is a three-carbon chain with C 1 bonded to O H to its lower left, C 2 bonded to O H below, and C 3 bonded to O H to its lower right. 1-stearoyl, 2-linoleoyl, 3-palmitoyl glycerol is shown as a space-filling model and as a skeletal structure. The space-filling model has a central region with three visible O atoms. Three chains extends to the lower left, slightly to the left that kinks to the right just over halfway down, and to the right, respectively. The skeletal structure has glycerol in the center in a shaded box with C 2 highlighted in red. C 1 is bonded to O to the lower left that is further bonded to C double bonded to O to the upper left and to a 17-carbon straight, vertical zigzag chain below. C 2 is bonded to O below that is further bonded to C double bonded to O to the upper left and to a 17-carbon zigzag chain below that is vertical until it has a double bond between the eighth and ninth carbons, when it starts to bend to the right. It bends further to the right at a double bond between the eleventh and twelfth carbons. C 3 is bonded to O to the lower right that is further bonded to C double bonded to O to the upper right and to a 15-carbon straight, vertical zigzag chain below.">
            <a:extLst>
              <a:ext uri="{FF2B5EF4-FFF2-40B4-BE49-F238E27FC236}">
                <a16:creationId xmlns:a16="http://schemas.microsoft.com/office/drawing/2014/main" id="{BEFFF5A8-4655-AD4E-9898-492ABF2FD95E}"/>
              </a:ext>
            </a:extLst>
          </p:cNvPr>
          <p:cNvPicPr>
            <a:picLocks noChangeAspect="1"/>
          </p:cNvPicPr>
          <p:nvPr/>
        </p:nvPicPr>
        <p:blipFill>
          <a:blip r:embed="rId3"/>
          <a:stretch>
            <a:fillRect/>
          </a:stretch>
        </p:blipFill>
        <p:spPr>
          <a:xfrm>
            <a:off x="6477000" y="1640541"/>
            <a:ext cx="2403554" cy="5181600"/>
          </a:xfrm>
          <a:prstGeom prst="rect">
            <a:avLst/>
          </a:prstGeom>
        </p:spPr>
      </p:pic>
    </p:spTree>
    <p:extLst>
      <p:ext uri="{BB962C8B-B14F-4D97-AF65-F5344CB8AC3E}">
        <p14:creationId xmlns:p14="http://schemas.microsoft.com/office/powerpoint/2010/main" val="6652333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4CBD7-BD85-474C-A27D-94842FDED475}"/>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(3 of 4)</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Fatty acids are water-insoluble hydrocarbons used for cellular energy storage. </a:t>
            </a:r>
            <a:r>
              <a:rPr lang="en-US" sz="2400" dirty="0">
                <a:latin typeface="Arial" panose="020B0604020202020204" pitchFamily="34" charset="0"/>
                <a:cs typeface="Arial" panose="020B0604020202020204" pitchFamily="34" charset="0"/>
              </a:rPr>
              <a:t>Fatty acids are highly reduced and thus provide a rich source of stored chemical energy for cells. Storage of hydrophobic fats as triacylglycerols is also highly efficient because water is not needed to hydrate the stored fats. </a:t>
            </a:r>
          </a:p>
          <a:p>
            <a:pPr>
              <a:buFontTx/>
              <a:buNone/>
            </a:pPr>
            <a:endParaRPr lang="en-US" altLang="en-US" sz="2800" dirty="0">
              <a:latin typeface="Arial" panose="020B0604020202020204" pitchFamily="34" charset="0"/>
            </a:endParaRPr>
          </a:p>
        </p:txBody>
      </p:sp>
      <p:pic>
        <p:nvPicPr>
          <p:cNvPr id="5" name="Google Shape;170;p2" descr="Icon P 1&#10;">
            <a:extLst>
              <a:ext uri="{FF2B5EF4-FFF2-40B4-BE49-F238E27FC236}">
                <a16:creationId xmlns:a16="http://schemas.microsoft.com/office/drawing/2014/main" id="{E121A003-C9DA-4D51-BB9D-914C739DAFCD}"/>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93183"/>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75738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C9F92-A30F-4746-A892-FE2910B4F533}"/>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Solubility of Fatty Acids</a:t>
            </a:r>
            <a:endParaRPr lang="en-AU" dirty="0"/>
          </a:p>
        </p:txBody>
      </p:sp>
      <p:sp>
        <p:nvSpPr>
          <p:cNvPr id="4" name="Google Shape;390;g847cf01710_0_68">
            <a:extLst>
              <a:ext uri="{FF2B5EF4-FFF2-40B4-BE49-F238E27FC236}">
                <a16:creationId xmlns:a16="http://schemas.microsoft.com/office/drawing/2014/main" id="{CC2A976F-F2E7-B940-A021-44A9A074AFD5}"/>
              </a:ext>
            </a:extLst>
          </p:cNvPr>
          <p:cNvSpPr txBox="1">
            <a:spLocks noChangeArrowheads="1"/>
          </p:cNvSpPr>
          <p:nvPr/>
        </p:nvSpPr>
        <p:spPr bwMode="auto">
          <a:xfrm>
            <a:off x="482583" y="1828800"/>
            <a:ext cx="8178833"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poor solubility in water due to the nonpolar hydrocarbon chain</a:t>
            </a:r>
          </a:p>
          <a:p>
            <a:pPr lvl="1"/>
            <a:r>
              <a:rPr lang="en-US" sz="2400" dirty="0">
                <a:latin typeface="Arial" panose="020B0604020202020204" pitchFamily="34" charset="0"/>
                <a:cs typeface="Arial" panose="020B0604020202020204" pitchFamily="34" charset="0"/>
              </a:rPr>
              <a:t>increased chain length decreases solubility </a:t>
            </a:r>
          </a:p>
          <a:p>
            <a:pPr lvl="1"/>
            <a:r>
              <a:rPr lang="en-US" sz="2400" dirty="0">
                <a:latin typeface="Arial" panose="020B0604020202020204" pitchFamily="34" charset="0"/>
                <a:cs typeface="Arial" panose="020B0604020202020204" pitchFamily="34" charset="0"/>
              </a:rPr>
              <a:t>decreased double bond number decreases solubility</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carboxylic acid group is polar and ionized at neutral pH</a:t>
            </a: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121194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B9DD8-9F92-4076-AEC8-7BA4277D1771}"/>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Melting Points of Fatty Acids</a:t>
            </a:r>
            <a:endParaRPr lang="en-AU" dirty="0"/>
          </a:p>
        </p:txBody>
      </p:sp>
      <p:sp>
        <p:nvSpPr>
          <p:cNvPr id="4" name="Google Shape;390;g847cf01710_0_68">
            <a:extLst>
              <a:ext uri="{FF2B5EF4-FFF2-40B4-BE49-F238E27FC236}">
                <a16:creationId xmlns:a16="http://schemas.microsoft.com/office/drawing/2014/main" id="{CC2A976F-F2E7-B940-A021-44A9A074AFD5}"/>
              </a:ext>
            </a:extLst>
          </p:cNvPr>
          <p:cNvSpPr txBox="1">
            <a:spLocks noChangeArrowheads="1"/>
          </p:cNvSpPr>
          <p:nvPr/>
        </p:nvSpPr>
        <p:spPr bwMode="auto">
          <a:xfrm>
            <a:off x="222083" y="1446565"/>
            <a:ext cx="3581400" cy="4573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at room temperature:</a:t>
            </a:r>
          </a:p>
          <a:p>
            <a:pPr lvl="1"/>
            <a:r>
              <a:rPr lang="en-US" sz="2400" dirty="0">
                <a:latin typeface="Arial" panose="020B0604020202020204" pitchFamily="34" charset="0"/>
                <a:cs typeface="Arial" panose="020B0604020202020204" pitchFamily="34" charset="0"/>
              </a:rPr>
              <a:t>saturated fatty acids have a waxy consistency </a:t>
            </a:r>
          </a:p>
          <a:p>
            <a:pPr lvl="1"/>
            <a:r>
              <a:rPr lang="en-US" sz="2400" dirty="0">
                <a:latin typeface="Arial" panose="020B0604020202020204" pitchFamily="34" charset="0"/>
                <a:cs typeface="Arial" panose="020B0604020202020204" pitchFamily="34" charset="0"/>
              </a:rPr>
              <a:t>unsaturated fatty acids are oily liquids </a:t>
            </a:r>
          </a:p>
          <a:p>
            <a:pPr marL="533400" lvl="1"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extent of packing depends on degree of saturation</a:t>
            </a: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a shows a vertical 18-carbon chain with C 1 at the top double bonded to O, bonded to O minus, and labeled carboxyl group. The chain extending vertically below is labeled, hydrocarbon chain. A space-filling model is also shown, which is a straight vertical line with a slight bend at the top where there are two O atoms. Part b shows a similar 18-carbon chain, but it has a double bond between C 9 and C 10. A space-filling model has a kink to the left halfway down at the position of the double bond. Part c, saturated fatty acids, shows five spheres. Each sphere has a vertical zigzag chain extending down. 17 bends are visible in the chain. The vertical chains line up parallel to each other. Part d, mixture of saturated and unsaturated fatty acids, has 12 spheres. Each sphere has a vertical zigzag chain extending down. From the left, spheres 1, 5, 8, and 12 have straight chains like those in part c. The other spheres have chains that extend down from the left, right, or center and that have a red kink approximately halfway down in the shape of a double bond on a skeletal model. This causes the chains to extend in a range of directions and to overlap with other chains beyond the kinks.">
            <a:extLst>
              <a:ext uri="{FF2B5EF4-FFF2-40B4-BE49-F238E27FC236}">
                <a16:creationId xmlns:a16="http://schemas.microsoft.com/office/drawing/2014/main" id="{BDE7F0AC-79B2-BD42-AA9B-A3C4866F930B}"/>
              </a:ext>
            </a:extLst>
          </p:cNvPr>
          <p:cNvPicPr>
            <a:picLocks noChangeAspect="1"/>
          </p:cNvPicPr>
          <p:nvPr/>
        </p:nvPicPr>
        <p:blipFill>
          <a:blip r:embed="rId3"/>
          <a:stretch>
            <a:fillRect/>
          </a:stretch>
        </p:blipFill>
        <p:spPr>
          <a:xfrm>
            <a:off x="4038600" y="1446565"/>
            <a:ext cx="4883317" cy="5070776"/>
          </a:xfrm>
          <a:prstGeom prst="rect">
            <a:avLst/>
          </a:prstGeom>
        </p:spPr>
      </p:pic>
    </p:spTree>
    <p:extLst>
      <p:ext uri="{BB962C8B-B14F-4D97-AF65-F5344CB8AC3E}">
        <p14:creationId xmlns:p14="http://schemas.microsoft.com/office/powerpoint/2010/main" val="37851904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75C57-AB8E-49C2-B953-A550BA2EFE25}"/>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Triacylglycerols Provide Stored Energy and Insulation</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63533" y="1905000"/>
            <a:ext cx="508001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vertebrates store triacylglycerols as lipid droplets in adipocytes (fat cells)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plants store triacylglycerols in the seeds </a:t>
            </a:r>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Part a shows a micrograph of many white irregular ovals with red spots around some of them and blue tissue in between. These ovals range in size from approximately 50 to 100 micrometers. The micrograph is depicted on the scale of 125 micrometers. Part b shows a cell with a thick cell wall surrounded by other cells except on the left side, where there is a white line. The cell contains many small white oval to cuboidal structures and eight large, dark structures that each contain white spots to circles. The cell is approximately 10 micrometers in length, the white structures are approximately 0.5 micrometers in diameter, and the large dark structures range from 3 to 6 micrometers in length. The micrograph is depicted on the scale of 3 micrometers. All data are approximate.">
            <a:extLst>
              <a:ext uri="{FF2B5EF4-FFF2-40B4-BE49-F238E27FC236}">
                <a16:creationId xmlns:a16="http://schemas.microsoft.com/office/drawing/2014/main" id="{2FC444D7-BB4B-ED44-9321-A59256AB5954}"/>
              </a:ext>
            </a:extLst>
          </p:cNvPr>
          <p:cNvPicPr>
            <a:picLocks noChangeAspect="1"/>
          </p:cNvPicPr>
          <p:nvPr/>
        </p:nvPicPr>
        <p:blipFill>
          <a:blip r:embed="rId3"/>
          <a:stretch>
            <a:fillRect/>
          </a:stretch>
        </p:blipFill>
        <p:spPr>
          <a:xfrm>
            <a:off x="5896027" y="1676400"/>
            <a:ext cx="2765390" cy="5045074"/>
          </a:xfrm>
          <a:prstGeom prst="rect">
            <a:avLst/>
          </a:prstGeom>
        </p:spPr>
      </p:pic>
    </p:spTree>
    <p:extLst>
      <p:ext uri="{BB962C8B-B14F-4D97-AF65-F5344CB8AC3E}">
        <p14:creationId xmlns:p14="http://schemas.microsoft.com/office/powerpoint/2010/main" val="16397441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Google Shape;170;p2" descr="Icon P 1&#10;">
            <a:extLst>
              <a:ext uri="{FF2B5EF4-FFF2-40B4-BE49-F238E27FC236}">
                <a16:creationId xmlns:a16="http://schemas.microsoft.com/office/drawing/2014/main" id="{25A9FCB7-3EC8-C244-B1C6-C994650E159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93183"/>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A4C87C9-1C8F-4474-A730-A18E0B1213A1}"/>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(1 of 4)</a:t>
            </a:r>
            <a:endParaRPr lang="en-AU" sz="2000" b="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Fatty acids are water-insoluble hydrocarbons used for cellular energy storage. </a:t>
            </a:r>
            <a:r>
              <a:rPr lang="en-US" sz="2400" dirty="0">
                <a:latin typeface="Arial" panose="020B0604020202020204" pitchFamily="34" charset="0"/>
                <a:cs typeface="Arial" panose="020B0604020202020204" pitchFamily="34" charset="0"/>
              </a:rPr>
              <a:t>Fatty acids are highly reduced and thus provide a rich source of stored chemical energy for cells. Storage of hydrophobic fats as triacylglycerols is also highly efficient because water is not needed to hydrate the stored fats. </a:t>
            </a:r>
          </a:p>
          <a:p>
            <a:pPr>
              <a:buFontTx/>
              <a:buNone/>
            </a:pPr>
            <a:endParaRPr lang="en-US" altLang="en-US" sz="2800" dirty="0">
              <a:latin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B4C63-9F73-4109-A366-0542E22655D5}"/>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Lipases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31791" y="1752600"/>
            <a:ext cx="828041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lipases </a:t>
            </a:r>
            <a:r>
              <a:rPr lang="en-US" sz="2400" dirty="0">
                <a:latin typeface="Arial" panose="020B0604020202020204" pitchFamily="34" charset="0"/>
                <a:cs typeface="Arial" panose="020B0604020202020204" pitchFamily="34" charset="0"/>
              </a:rPr>
              <a:t>= enzymes that catalyze the hydrolysis of stored triacylglycerols, releasing fatty acids for export to sites where they are required as fuel</a:t>
            </a:r>
          </a:p>
          <a:p>
            <a:pPr lvl="1"/>
            <a:r>
              <a:rPr lang="en-US" sz="2400" dirty="0">
                <a:latin typeface="Arial" panose="020B0604020202020204" pitchFamily="34" charset="0"/>
                <a:cs typeface="Arial" panose="020B0604020202020204" pitchFamily="34" charset="0"/>
              </a:rPr>
              <a:t>adipocytes and germinating seeds contain lipases</a:t>
            </a:r>
          </a:p>
          <a:p>
            <a:endParaRPr lang="en-US" sz="2400" b="1"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6007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03A8A-9281-4224-AF5F-E86636B263B1}"/>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(4 of 4)</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Fatty acids are water-insoluble hydrocarbons used for cellular energy storage. </a:t>
            </a:r>
            <a:r>
              <a:rPr lang="en-US" sz="2400" dirty="0">
                <a:latin typeface="Arial" panose="020B0604020202020204" pitchFamily="34" charset="0"/>
                <a:cs typeface="Arial" panose="020B0604020202020204" pitchFamily="34" charset="0"/>
              </a:rPr>
              <a:t>Fatty acids are highly reduced and thus provide a rich source of stored chemical energy for cells. Storage of hydrophobic fats as triacylglycerols is also highly efficient because water is not needed to hydrate the stored fats. </a:t>
            </a:r>
          </a:p>
          <a:p>
            <a:pPr>
              <a:buFontTx/>
              <a:buNone/>
            </a:pPr>
            <a:endParaRPr lang="en-US" altLang="en-US" sz="2800" dirty="0">
              <a:latin typeface="Arial" panose="020B0604020202020204" pitchFamily="34" charset="0"/>
            </a:endParaRPr>
          </a:p>
        </p:txBody>
      </p:sp>
      <p:pic>
        <p:nvPicPr>
          <p:cNvPr id="5" name="Google Shape;170;p2" descr="Icon P 1&#10;">
            <a:extLst>
              <a:ext uri="{FF2B5EF4-FFF2-40B4-BE49-F238E27FC236}">
                <a16:creationId xmlns:a16="http://schemas.microsoft.com/office/drawing/2014/main" id="{906D2F2E-77C0-4A24-A198-93B8808E800C}"/>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93183"/>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08321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D5194-9FBB-402B-A349-F2179245C65B}"/>
              </a:ext>
            </a:extLst>
          </p:cNvPr>
          <p:cNvSpPr>
            <a:spLocks noGrp="1"/>
          </p:cNvSpPr>
          <p:nvPr>
            <p:ph type="title"/>
          </p:nvPr>
        </p:nvSpPr>
        <p:spPr>
          <a:xfrm>
            <a:off x="0" y="152400"/>
            <a:ext cx="9144000" cy="1219200"/>
          </a:xfrm>
        </p:spPr>
        <p:txBody>
          <a:bodyPr/>
          <a:lstStyle/>
          <a:p>
            <a:r>
              <a:rPr lang="en-US" altLang="en-US" dirty="0">
                <a:solidFill>
                  <a:schemeClr val="tx1"/>
                </a:solidFill>
                <a:latin typeface="Arial" panose="020B0604020202020204" pitchFamily="34" charset="0"/>
                <a:cs typeface="Arial" panose="020B0604020202020204" pitchFamily="34" charset="0"/>
              </a:rPr>
              <a:t>Advantages to Using Triacylglycerols as Stored Fuels</a:t>
            </a:r>
            <a:endParaRPr lang="en-AU" dirty="0"/>
          </a:p>
        </p:txBody>
      </p:sp>
      <p:sp>
        <p:nvSpPr>
          <p:cNvPr id="4" name="Google Shape;390;g847cf01710_0_68">
            <a:extLst>
              <a:ext uri="{FF2B5EF4-FFF2-40B4-BE49-F238E27FC236}">
                <a16:creationId xmlns:a16="http://schemas.microsoft.com/office/drawing/2014/main" id="{CC2A976F-F2E7-B940-A021-44A9A074AFD5}"/>
              </a:ext>
            </a:extLst>
          </p:cNvPr>
          <p:cNvSpPr txBox="1">
            <a:spLocks noChangeArrowheads="1"/>
          </p:cNvSpPr>
          <p:nvPr/>
        </p:nvSpPr>
        <p:spPr bwMode="auto">
          <a:xfrm>
            <a:off x="225341" y="1828800"/>
            <a:ext cx="869331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two significant advantages:</a:t>
            </a:r>
          </a:p>
          <a:p>
            <a:pPr lvl="1"/>
            <a:r>
              <a:rPr lang="en-US" sz="2400" dirty="0">
                <a:latin typeface="Arial" panose="020B0604020202020204" pitchFamily="34" charset="0"/>
                <a:cs typeface="Arial" panose="020B0604020202020204" pitchFamily="34" charset="0"/>
              </a:rPr>
              <a:t>because carbon atoms of fatty acids are more reduced than those of sugars, oxidation of fatty acids yields more energy </a:t>
            </a:r>
          </a:p>
          <a:p>
            <a:pPr lvl="1"/>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because triacylglycerols are hydrophobic and </a:t>
            </a:r>
            <a:r>
              <a:rPr lang="en-US" altLang="en-US" sz="2400" dirty="0" err="1">
                <a:solidFill>
                  <a:srgbClr val="000000"/>
                </a:solidFill>
                <a:latin typeface="Arial" panose="020B0604020202020204" pitchFamily="34" charset="0"/>
                <a:cs typeface="Arial" panose="020B0604020202020204" pitchFamily="34" charset="0"/>
                <a:sym typeface="Arial" panose="020B0604020202020204" pitchFamily="34" charset="0"/>
              </a:rPr>
              <a:t>unhydrated</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the organism does not have to carry the extra weight of water hydration that is associated with stored polysaccharides</a:t>
            </a: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64265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4799F-0576-45E0-A1CF-7FA8FEA114AF}"/>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Triacylglycerols Provide Insulation</a:t>
            </a:r>
            <a:endParaRPr lang="en-AU" dirty="0"/>
          </a:p>
        </p:txBody>
      </p:sp>
      <p:sp>
        <p:nvSpPr>
          <p:cNvPr id="4" name="Google Shape;390;g847cf01710_0_68">
            <a:extLst>
              <a:ext uri="{FF2B5EF4-FFF2-40B4-BE49-F238E27FC236}">
                <a16:creationId xmlns:a16="http://schemas.microsoft.com/office/drawing/2014/main" id="{CC2A976F-F2E7-B940-A021-44A9A074AFD5}"/>
              </a:ext>
            </a:extLst>
          </p:cNvPr>
          <p:cNvSpPr txBox="1">
            <a:spLocks noChangeArrowheads="1"/>
          </p:cNvSpPr>
          <p:nvPr/>
        </p:nvSpPr>
        <p:spPr bwMode="auto">
          <a:xfrm>
            <a:off x="225341" y="1828800"/>
            <a:ext cx="869331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seals, walruses, penguins, and other warm-blooded polar animals are amply padded with triacylglycerols </a:t>
            </a:r>
          </a:p>
          <a:p>
            <a:pPr lvl="1"/>
            <a:r>
              <a:rPr lang="en-US" sz="2400" dirty="0">
                <a:latin typeface="Arial" panose="020B0604020202020204" pitchFamily="34" charset="0"/>
                <a:cs typeface="Arial" panose="020B0604020202020204" pitchFamily="34" charset="0"/>
              </a:rPr>
              <a:t>provides insulation against low temperatures </a:t>
            </a:r>
          </a:p>
          <a:p>
            <a:pPr marL="533400" lvl="1"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hibernating animals (e.g. bears) accumulate huge fat reserves before hibernation</a:t>
            </a:r>
          </a:p>
          <a:p>
            <a:pPr lvl="1"/>
            <a:r>
              <a:rPr lang="en-US" sz="2400" dirty="0">
                <a:latin typeface="Arial" panose="020B0604020202020204" pitchFamily="34" charset="0"/>
                <a:cs typeface="Arial" panose="020B0604020202020204" pitchFamily="34" charset="0"/>
              </a:rPr>
              <a:t>provides insulation and energy storage </a:t>
            </a:r>
          </a:p>
        </p:txBody>
      </p:sp>
    </p:spTree>
    <p:extLst>
      <p:ext uri="{BB962C8B-B14F-4D97-AF65-F5344CB8AC3E}">
        <p14:creationId xmlns:p14="http://schemas.microsoft.com/office/powerpoint/2010/main" val="26558039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C9AEF-D0E4-48AB-982F-8F47449988F7}"/>
              </a:ext>
            </a:extLst>
          </p:cNvPr>
          <p:cNvSpPr>
            <a:spLocks noGrp="1"/>
          </p:cNvSpPr>
          <p:nvPr>
            <p:ph type="title"/>
          </p:nvPr>
        </p:nvSpPr>
        <p:spPr>
          <a:xfrm>
            <a:off x="0" y="152400"/>
            <a:ext cx="9144000" cy="1219200"/>
          </a:xfrm>
        </p:spPr>
        <p:txBody>
          <a:bodyPr/>
          <a:lstStyle/>
          <a:p>
            <a:r>
              <a:rPr lang="en-US" altLang="en-US" sz="2800" dirty="0">
                <a:solidFill>
                  <a:srgbClr val="4E4CB4"/>
                </a:solidFill>
                <a:latin typeface="Arial" panose="020B0604020202020204" pitchFamily="34" charset="0"/>
                <a:cs typeface="Arial" panose="020B0604020202020204" pitchFamily="34" charset="0"/>
              </a:rPr>
              <a:t>Partial Hydrogenation of Cooking Oils Improves Their Stability but Creates Fatty Acids with Harmful Health Effects</a:t>
            </a:r>
            <a:endParaRPr lang="en-AU" sz="2800"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51400" y="2971800"/>
            <a:ext cx="2870217"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natural fats are complex mixtures of simple and mixed triacylglycerols </a:t>
            </a:r>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The vertical axis ranges from 0 to 100, labeled in increments of 20. There are three categories of natural fats. Each bar representing a category of natural fat is separated into three components: C 16 and C 18 saturated, C 16 and C 18 unsaturated, and C 4 to C 14 saturated. The data in the bars are as follows. Olive oil, liquid: 5 percent C 4 to C 14 saturated, 78 percent C 16 to C 18 unsaturated, and 17 percent C 16 to 18 saturated. Butter, soft solid: 20 percent C 4 to C 14 saturated, 40 percent C 16 to C 18 unsaturated, and 40 percent C 16 to 18 saturated. Beef fat, hard solid: 5 percent C 4 to C 14 saturated, 45 percent C 16 to C 18 unsaturated, and 50 percent C 16 to 18 saturated. All data are approximate.">
            <a:extLst>
              <a:ext uri="{FF2B5EF4-FFF2-40B4-BE49-F238E27FC236}">
                <a16:creationId xmlns:a16="http://schemas.microsoft.com/office/drawing/2014/main" id="{A3CB1AD2-E1D2-3646-9E9D-E955DB0B6AA7}"/>
              </a:ext>
            </a:extLst>
          </p:cNvPr>
          <p:cNvPicPr>
            <a:picLocks noChangeAspect="1"/>
          </p:cNvPicPr>
          <p:nvPr/>
        </p:nvPicPr>
        <p:blipFill>
          <a:blip r:embed="rId3"/>
          <a:stretch>
            <a:fillRect/>
          </a:stretch>
        </p:blipFill>
        <p:spPr>
          <a:xfrm>
            <a:off x="3354093" y="2819400"/>
            <a:ext cx="5336583" cy="3496028"/>
          </a:xfrm>
          <a:prstGeom prst="rect">
            <a:avLst/>
          </a:prstGeom>
        </p:spPr>
      </p:pic>
    </p:spTree>
    <p:extLst>
      <p:ext uri="{BB962C8B-B14F-4D97-AF65-F5344CB8AC3E}">
        <p14:creationId xmlns:p14="http://schemas.microsoft.com/office/powerpoint/2010/main" val="33885995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05D56-8475-49BD-A630-8D5E90454ED0}"/>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Partial Hydrogenation</a:t>
            </a:r>
            <a:endParaRPr lang="en-AU" dirty="0"/>
          </a:p>
        </p:txBody>
      </p:sp>
      <p:sp>
        <p:nvSpPr>
          <p:cNvPr id="4" name="Google Shape;390;g847cf01710_0_68">
            <a:extLst>
              <a:ext uri="{FF2B5EF4-FFF2-40B4-BE49-F238E27FC236}">
                <a16:creationId xmlns:a16="http://schemas.microsoft.com/office/drawing/2014/main" id="{CC2A976F-F2E7-B940-A021-44A9A074AFD5}"/>
              </a:ext>
            </a:extLst>
          </p:cNvPr>
          <p:cNvSpPr txBox="1">
            <a:spLocks noChangeArrowheads="1"/>
          </p:cNvSpPr>
          <p:nvPr/>
        </p:nvSpPr>
        <p:spPr bwMode="auto">
          <a:xfrm>
            <a:off x="225341" y="1828800"/>
            <a:ext cx="869331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oxidative cleavage of double bonds in unsaturated fatty acids to aldehydes and carboxylic acids causes lipid-rich food to become rancid</a:t>
            </a:r>
          </a:p>
          <a:p>
            <a:pPr marL="533400" lvl="1"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partial hydrogenation = process that converts many of the cis double bonds in the fatty acids to single bonds</a:t>
            </a:r>
          </a:p>
          <a:p>
            <a:pPr lvl="1"/>
            <a:r>
              <a:rPr lang="en-US" sz="2400" dirty="0">
                <a:latin typeface="Arial" panose="020B0604020202020204" pitchFamily="34" charset="0"/>
                <a:cs typeface="Arial" panose="020B0604020202020204" pitchFamily="34" charset="0"/>
              </a:rPr>
              <a:t>improves shelf life and increases stability </a:t>
            </a:r>
          </a:p>
          <a:p>
            <a:pPr lvl="1"/>
            <a:r>
              <a:rPr lang="en-US" sz="2400" dirty="0">
                <a:latin typeface="Arial" panose="020B0604020202020204" pitchFamily="34" charset="0"/>
                <a:cs typeface="Arial" panose="020B0604020202020204" pitchFamily="34" charset="0"/>
              </a:rPr>
              <a:t>increases the melting temperature </a:t>
            </a:r>
          </a:p>
          <a:p>
            <a:pPr lvl="1"/>
            <a:r>
              <a:rPr lang="en-US" sz="2400" dirty="0">
                <a:latin typeface="Arial" panose="020B0604020202020204" pitchFamily="34" charset="0"/>
                <a:cs typeface="Arial" panose="020B0604020202020204" pitchFamily="34" charset="0"/>
              </a:rPr>
              <a:t>converts some cis double bonds to trans double bonds</a:t>
            </a:r>
          </a:p>
        </p:txBody>
      </p:sp>
    </p:spTree>
    <p:extLst>
      <p:ext uri="{BB962C8B-B14F-4D97-AF65-F5344CB8AC3E}">
        <p14:creationId xmlns:p14="http://schemas.microsoft.com/office/powerpoint/2010/main" val="9964407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97C10-5253-424F-8895-D8C0B3087752}"/>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Trans Fatty Acids (“Trans Fats”)</a:t>
            </a:r>
            <a:endParaRPr lang="en-AU" dirty="0"/>
          </a:p>
        </p:txBody>
      </p:sp>
      <p:sp>
        <p:nvSpPr>
          <p:cNvPr id="4" name="Google Shape;390;g847cf01710_0_68">
            <a:extLst>
              <a:ext uri="{FF2B5EF4-FFF2-40B4-BE49-F238E27FC236}">
                <a16:creationId xmlns:a16="http://schemas.microsoft.com/office/drawing/2014/main" id="{CC2A976F-F2E7-B940-A021-44A9A074AFD5}"/>
              </a:ext>
            </a:extLst>
          </p:cNvPr>
          <p:cNvSpPr txBox="1">
            <a:spLocks noChangeArrowheads="1"/>
          </p:cNvSpPr>
          <p:nvPr/>
        </p:nvSpPr>
        <p:spPr bwMode="auto">
          <a:xfrm>
            <a:off x="225341" y="1828800"/>
            <a:ext cx="869331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dietary intake of trans fatty acids is linked to a higher incidence of cardiovascular disease</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trans fatty acids:</a:t>
            </a:r>
          </a:p>
          <a:p>
            <a:pPr lvl="1"/>
            <a:r>
              <a:rPr lang="en-US" sz="2400" dirty="0">
                <a:latin typeface="Arial" panose="020B0604020202020204" pitchFamily="34" charset="0"/>
                <a:cs typeface="Arial" panose="020B0604020202020204" pitchFamily="34" charset="0"/>
              </a:rPr>
              <a:t>raise the level of triacylglycerols in the blood</a:t>
            </a:r>
          </a:p>
          <a:p>
            <a:pPr lvl="1"/>
            <a:r>
              <a:rPr lang="en-US" sz="2400" dirty="0">
                <a:latin typeface="Arial" panose="020B0604020202020204" pitchFamily="34" charset="0"/>
                <a:cs typeface="Arial" panose="020B0604020202020204" pitchFamily="34" charset="0"/>
              </a:rPr>
              <a:t>raise the level of LDL (“bad”) cholesterol in the blood</a:t>
            </a:r>
          </a:p>
          <a:p>
            <a:pPr lvl="1"/>
            <a:r>
              <a:rPr lang="en-US" sz="2400" dirty="0">
                <a:latin typeface="Arial" panose="020B0604020202020204" pitchFamily="34" charset="0"/>
                <a:cs typeface="Arial" panose="020B0604020202020204" pitchFamily="34" charset="0"/>
              </a:rPr>
              <a:t>lower the level of HDL (“good”) cholesterol</a:t>
            </a:r>
          </a:p>
          <a:p>
            <a:pPr lvl="1"/>
            <a:r>
              <a:rPr lang="en-US" sz="2400" dirty="0">
                <a:latin typeface="Arial" panose="020B0604020202020204" pitchFamily="34" charset="0"/>
                <a:cs typeface="Arial" panose="020B0604020202020204" pitchFamily="34" charset="0"/>
              </a:rPr>
              <a:t>increase the body’s inflammatory response</a:t>
            </a:r>
          </a:p>
        </p:txBody>
      </p:sp>
    </p:spTree>
    <p:extLst>
      <p:ext uri="{BB962C8B-B14F-4D97-AF65-F5344CB8AC3E}">
        <p14:creationId xmlns:p14="http://schemas.microsoft.com/office/powerpoint/2010/main" val="29166681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FB67F-3BC9-4E05-8E86-0762BDC8ABB4}"/>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Waxes Serve as Energy Stores and Water Repellents</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82583" y="1828800"/>
            <a:ext cx="3632217"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biological waxes = esters of long-chain (C</a:t>
            </a:r>
            <a:r>
              <a:rPr lang="en-US" sz="2400" baseline="-25000" dirty="0">
                <a:latin typeface="Arial" panose="020B0604020202020204" pitchFamily="34" charset="0"/>
                <a:cs typeface="Arial" panose="020B0604020202020204" pitchFamily="34" charset="0"/>
              </a:rPr>
              <a:t>14</a:t>
            </a:r>
            <a:r>
              <a:rPr lang="en-US" sz="2400" dirty="0">
                <a:latin typeface="Arial" panose="020B0604020202020204" pitchFamily="34" charset="0"/>
                <a:cs typeface="Arial" panose="020B0604020202020204" pitchFamily="34" charset="0"/>
              </a:rPr>
              <a:t> to C</a:t>
            </a:r>
            <a:r>
              <a:rPr lang="en-US" sz="2400" baseline="-25000" dirty="0">
                <a:latin typeface="Arial" panose="020B0604020202020204" pitchFamily="34" charset="0"/>
                <a:cs typeface="Arial" panose="020B0604020202020204" pitchFamily="34" charset="0"/>
              </a:rPr>
              <a:t>36</a:t>
            </a:r>
            <a:r>
              <a:rPr lang="en-US" sz="2400" dirty="0">
                <a:latin typeface="Arial" panose="020B0604020202020204" pitchFamily="34" charset="0"/>
                <a:cs typeface="Arial" panose="020B0604020202020204" pitchFamily="34" charset="0"/>
              </a:rPr>
              <a:t>) saturated and unsaturated fatty acids with long-chain (C</a:t>
            </a:r>
            <a:r>
              <a:rPr lang="en-US" sz="2400" baseline="-25000" dirty="0">
                <a:latin typeface="Arial" panose="020B0604020202020204" pitchFamily="34" charset="0"/>
                <a:cs typeface="Arial" panose="020B0604020202020204" pitchFamily="34" charset="0"/>
              </a:rPr>
              <a:t>16</a:t>
            </a:r>
            <a:r>
              <a:rPr lang="en-US" sz="2400" dirty="0">
                <a:latin typeface="Arial" panose="020B0604020202020204" pitchFamily="34" charset="0"/>
                <a:cs typeface="Arial" panose="020B0604020202020204" pitchFamily="34" charset="0"/>
              </a:rPr>
              <a:t> to C</a:t>
            </a:r>
            <a:r>
              <a:rPr lang="en-US" sz="2400" baseline="-25000" dirty="0">
                <a:latin typeface="Arial" panose="020B0604020202020204" pitchFamily="34" charset="0"/>
                <a:cs typeface="Arial" panose="020B0604020202020204" pitchFamily="34" charset="0"/>
              </a:rPr>
              <a:t>30</a:t>
            </a:r>
            <a:r>
              <a:rPr lang="en-US" sz="2400" dirty="0">
                <a:latin typeface="Arial" panose="020B0604020202020204" pitchFamily="34" charset="0"/>
                <a:cs typeface="Arial" panose="020B0604020202020204" pitchFamily="34" charset="0"/>
              </a:rPr>
              <a:t>) alcohols </a:t>
            </a:r>
          </a:p>
          <a:p>
            <a:pPr lvl="1"/>
            <a:r>
              <a:rPr lang="en-US" sz="2400" dirty="0">
                <a:latin typeface="Arial" panose="020B0604020202020204" pitchFamily="34" charset="0"/>
                <a:cs typeface="Arial" panose="020B0604020202020204" pitchFamily="34" charset="0"/>
              </a:rPr>
              <a:t>higher melting point than triacylglycerols</a:t>
            </a:r>
          </a:p>
          <a:p>
            <a:pPr lvl="1"/>
            <a:r>
              <a:rPr lang="en-US" sz="2400" dirty="0">
                <a:latin typeface="Arial" panose="020B0604020202020204" pitchFamily="34" charset="0"/>
                <a:cs typeface="Arial" panose="020B0604020202020204" pitchFamily="34" charset="0"/>
              </a:rPr>
              <a:t>water-repellant properties</a:t>
            </a:r>
          </a:p>
          <a:p>
            <a:pPr lvl="1"/>
            <a:r>
              <a:rPr lang="en-US" sz="2400" dirty="0">
                <a:latin typeface="Arial" panose="020B0604020202020204" pitchFamily="34" charset="0"/>
                <a:cs typeface="Arial" panose="020B0604020202020204" pitchFamily="34" charset="0"/>
              </a:rPr>
              <a:t>firm consistency </a:t>
            </a:r>
          </a:p>
          <a:p>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a shows a molecule that has palmitic acid on its left side and 1-triacontanol on its right side, joined by an O atom. Palmitic acid has C H 3 open parenthesis C H 2 close parenthesis 14 bonded to C double bonded to O above and bonded to O on the right. 1-traicontanol begins with the same O, which is bonded to C H 2 bonded to open parenthesis C H 2 close parenthesis 28 bonded to C H 3. Part b shows two European honeybees on a honeycomb.">
            <a:extLst>
              <a:ext uri="{FF2B5EF4-FFF2-40B4-BE49-F238E27FC236}">
                <a16:creationId xmlns:a16="http://schemas.microsoft.com/office/drawing/2014/main" id="{F4E5ECAE-510C-D84A-B6EF-696F3198582C}"/>
              </a:ext>
            </a:extLst>
          </p:cNvPr>
          <p:cNvPicPr>
            <a:picLocks noChangeAspect="1"/>
          </p:cNvPicPr>
          <p:nvPr/>
        </p:nvPicPr>
        <p:blipFill>
          <a:blip r:embed="rId3"/>
          <a:stretch>
            <a:fillRect/>
          </a:stretch>
        </p:blipFill>
        <p:spPr>
          <a:xfrm>
            <a:off x="4343400" y="1600200"/>
            <a:ext cx="4514946" cy="5047609"/>
          </a:xfrm>
          <a:prstGeom prst="rect">
            <a:avLst/>
          </a:prstGeom>
        </p:spPr>
      </p:pic>
    </p:spTree>
    <p:extLst>
      <p:ext uri="{BB962C8B-B14F-4D97-AF65-F5344CB8AC3E}">
        <p14:creationId xmlns:p14="http://schemas.microsoft.com/office/powerpoint/2010/main" val="15490581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65339-0D81-4A4E-BE23-E686E562CE81}"/>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10.2</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Structural Lipids in Membranes</a:t>
            </a:r>
            <a:endParaRPr lang="en-AU" dirty="0"/>
          </a:p>
        </p:txBody>
      </p:sp>
    </p:spTree>
    <p:extLst>
      <p:ext uri="{BB962C8B-B14F-4D97-AF65-F5344CB8AC3E}">
        <p14:creationId xmlns:p14="http://schemas.microsoft.com/office/powerpoint/2010/main" val="11838904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13C98-2B96-4F54-B610-58354AF0754A}"/>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(2 of 6)</a:t>
            </a:r>
            <a:endParaRPr lang="en-AU" sz="2000" dirty="0"/>
          </a:p>
        </p:txBody>
      </p:sp>
      <p:sp>
        <p:nvSpPr>
          <p:cNvPr id="21507" name="Text Placeholder 2">
            <a:extLst>
              <a:ext uri="{FF2B5EF4-FFF2-40B4-BE49-F238E27FC236}">
                <a16:creationId xmlns:a16="http://schemas.microsoft.com/office/drawing/2014/main" id="{8DFB2773-2858-C74F-9CA1-E434B7BD7CDC}"/>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Membrane lipids are composed of hydrophobic tails attached to polar head groups. </a:t>
            </a:r>
            <a:r>
              <a:rPr lang="en-US" sz="2400" dirty="0">
                <a:latin typeface="Arial" panose="020B0604020202020204" pitchFamily="34" charset="0"/>
                <a:cs typeface="Arial" panose="020B0604020202020204" pitchFamily="34" charset="0"/>
              </a:rPr>
              <a:t>Cellular membranes are composed of a variety of lipids, including glycerophospholipids and sterols. These lipids are used for structuring membranes as well as for displaying molecules on the membrane surfaces for signaling and molecular recognition. </a:t>
            </a:r>
          </a:p>
          <a:p>
            <a:endParaRPr lang="en-US" sz="2400" dirty="0"/>
          </a:p>
          <a:p>
            <a:pPr>
              <a:buNone/>
            </a:pPr>
            <a:endParaRPr lang="en-US" sz="2400" dirty="0"/>
          </a:p>
          <a:p>
            <a:pPr>
              <a:buFontTx/>
              <a:buNone/>
            </a:pPr>
            <a:endParaRPr lang="en-US" altLang="en-US" sz="2400" dirty="0">
              <a:latin typeface="Arial" panose="020B0604020202020204" pitchFamily="34" charset="0"/>
            </a:endParaRPr>
          </a:p>
          <a:p>
            <a:pPr>
              <a:spcBef>
                <a:spcPts val="363"/>
              </a:spcBef>
              <a:buClr>
                <a:srgbClr val="000000"/>
              </a:buClr>
              <a:buSzPts val="1800"/>
              <a:buFont typeface="Calibri" panose="020F0502020204030204" pitchFamily="34" charset="0"/>
              <a:buNone/>
            </a:pPr>
            <a:endParaRPr lang="en-US" altLang="en-US" dirty="0">
              <a:solidFill>
                <a:srgbClr val="000000"/>
              </a:solidFill>
              <a:ea typeface="Calibri" panose="020F0502020204030204" pitchFamily="34" charset="0"/>
              <a:cs typeface="Arial" panose="020B0604020202020204" pitchFamily="34" charset="0"/>
              <a:sym typeface="Calibri" panose="020F0502020204030204" pitchFamily="34" charset="0"/>
            </a:endParaRPr>
          </a:p>
        </p:txBody>
      </p:sp>
      <p:pic>
        <p:nvPicPr>
          <p:cNvPr id="5" name="Google Shape;177;g7fe2cbe272_0_8" descr="Icon P 2&#10;">
            <a:extLst>
              <a:ext uri="{FF2B5EF4-FFF2-40B4-BE49-F238E27FC236}">
                <a16:creationId xmlns:a16="http://schemas.microsoft.com/office/drawing/2014/main" id="{D8AC2571-C47D-4F80-B17C-FEDF866F45D7}"/>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6112" y="288943"/>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14370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Google Shape;177;g7fe2cbe272_0_8" descr="Icon P 2&#10;">
            <a:extLst>
              <a:ext uri="{FF2B5EF4-FFF2-40B4-BE49-F238E27FC236}">
                <a16:creationId xmlns:a16="http://schemas.microsoft.com/office/drawing/2014/main" id="{8669A368-8A1F-F942-A36D-848FE583F12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6112" y="288943"/>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DC5407F-9B67-44A4-AC0E-DF0246A03899}"/>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(1 of 6)</a:t>
            </a:r>
            <a:endParaRPr lang="en-AU" sz="2000" b="0" dirty="0"/>
          </a:p>
        </p:txBody>
      </p:sp>
      <p:sp>
        <p:nvSpPr>
          <p:cNvPr id="21507" name="Text Placeholder 2">
            <a:extLst>
              <a:ext uri="{FF2B5EF4-FFF2-40B4-BE49-F238E27FC236}">
                <a16:creationId xmlns:a16="http://schemas.microsoft.com/office/drawing/2014/main" id="{8DFB2773-2858-C74F-9CA1-E434B7BD7CDC}"/>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Membrane lipids are composed of hydrophobic tails attached to polar head groups. </a:t>
            </a:r>
            <a:r>
              <a:rPr lang="en-US" sz="2400" dirty="0">
                <a:latin typeface="Arial" panose="020B0604020202020204" pitchFamily="34" charset="0"/>
                <a:cs typeface="Arial" panose="020B0604020202020204" pitchFamily="34" charset="0"/>
              </a:rPr>
              <a:t>Cellular membranes are composed of a variety of lipids, including glycerophospholipids and sterols. These lipids are used for structuring membranes as well as for displaying molecules on the membrane surfaces for signaling and molecular recognition. </a:t>
            </a:r>
          </a:p>
          <a:p>
            <a:endParaRPr lang="en-US" sz="2400" dirty="0"/>
          </a:p>
          <a:p>
            <a:pPr>
              <a:buNone/>
            </a:pPr>
            <a:endParaRPr lang="en-US" sz="2400" dirty="0"/>
          </a:p>
          <a:p>
            <a:pPr>
              <a:buFontTx/>
              <a:buNone/>
            </a:pPr>
            <a:endParaRPr lang="en-US" altLang="en-US" sz="2400" dirty="0">
              <a:latin typeface="Arial" panose="020B0604020202020204" pitchFamily="34" charset="0"/>
            </a:endParaRPr>
          </a:p>
          <a:p>
            <a:pPr>
              <a:spcBef>
                <a:spcPts val="363"/>
              </a:spcBef>
              <a:buClr>
                <a:srgbClr val="000000"/>
              </a:buClr>
              <a:buSzPts val="1800"/>
              <a:buFont typeface="Calibri" panose="020F0502020204030204" pitchFamily="34" charset="0"/>
              <a:buNone/>
            </a:pPr>
            <a:endParaRPr lang="en-US" altLang="en-US" dirty="0">
              <a:solidFill>
                <a:srgbClr val="000000"/>
              </a:solidFill>
              <a:ea typeface="Calibri" panose="020F0502020204030204" pitchFamily="34" charset="0"/>
              <a:cs typeface="Arial" panose="020B0604020202020204" pitchFamily="34" charset="0"/>
              <a:sym typeface="Calibri" panose="020F050202020403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81F6D-AD5B-4C74-B00D-7CBBDFFD0CCA}"/>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Biological Membranes</a:t>
            </a:r>
            <a:endParaRPr lang="en-AU" dirty="0"/>
          </a:p>
        </p:txBody>
      </p:sp>
      <p:sp>
        <p:nvSpPr>
          <p:cNvPr id="4" name="Google Shape;390;g847cf01710_0_68">
            <a:extLst>
              <a:ext uri="{FF2B5EF4-FFF2-40B4-BE49-F238E27FC236}">
                <a16:creationId xmlns:a16="http://schemas.microsoft.com/office/drawing/2014/main" id="{CC2A976F-F2E7-B940-A021-44A9A074AFD5}"/>
              </a:ext>
            </a:extLst>
          </p:cNvPr>
          <p:cNvSpPr txBox="1">
            <a:spLocks noChangeArrowheads="1"/>
          </p:cNvSpPr>
          <p:nvPr/>
        </p:nvSpPr>
        <p:spPr bwMode="auto">
          <a:xfrm>
            <a:off x="225341" y="1828800"/>
            <a:ext cx="869331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biological membranes = double layer of lipids that acts as a barrier to polar molecules and ions </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membrane lipids:</a:t>
            </a:r>
          </a:p>
          <a:p>
            <a:pPr lvl="1"/>
            <a:r>
              <a:rPr lang="en-US" sz="2400" dirty="0">
                <a:latin typeface="Arial" panose="020B0604020202020204" pitchFamily="34" charset="0"/>
                <a:cs typeface="Arial" panose="020B0604020202020204" pitchFamily="34" charset="0"/>
              </a:rPr>
              <a:t>amphipathic = one end of the molecule is hydrophobic, the other hydrophilic</a:t>
            </a:r>
          </a:p>
          <a:p>
            <a:pPr lvl="1"/>
            <a:r>
              <a:rPr lang="en-US" sz="2400" dirty="0">
                <a:latin typeface="Arial" panose="020B0604020202020204" pitchFamily="34" charset="0"/>
                <a:cs typeface="Arial" panose="020B0604020202020204" pitchFamily="34" charset="0"/>
              </a:rPr>
              <a:t>hydrophobic regions associate with each other </a:t>
            </a:r>
          </a:p>
          <a:p>
            <a:pPr lvl="1"/>
            <a:r>
              <a:rPr lang="en-US" sz="2400" dirty="0">
                <a:latin typeface="Arial" panose="020B0604020202020204" pitchFamily="34" charset="0"/>
                <a:cs typeface="Arial" panose="020B0604020202020204" pitchFamily="34" charset="0"/>
              </a:rPr>
              <a:t>hydrophilic regions associate with water</a:t>
            </a:r>
          </a:p>
        </p:txBody>
      </p:sp>
    </p:spTree>
    <p:extLst>
      <p:ext uri="{BB962C8B-B14F-4D97-AF65-F5344CB8AC3E}">
        <p14:creationId xmlns:p14="http://schemas.microsoft.com/office/powerpoint/2010/main" val="1590988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4F480-8633-4D5E-A9F3-CFE442FCD87E}"/>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Four General Types of Membrane Lipids</a:t>
            </a:r>
            <a:endParaRPr lang="en-AU" dirty="0"/>
          </a:p>
        </p:txBody>
      </p:sp>
      <p:sp>
        <p:nvSpPr>
          <p:cNvPr id="4" name="Google Shape;390;g847cf01710_0_68">
            <a:extLst>
              <a:ext uri="{FF2B5EF4-FFF2-40B4-BE49-F238E27FC236}">
                <a16:creationId xmlns:a16="http://schemas.microsoft.com/office/drawing/2014/main" id="{CC2A976F-F2E7-B940-A021-44A9A074AFD5}"/>
              </a:ext>
            </a:extLst>
          </p:cNvPr>
          <p:cNvSpPr txBox="1">
            <a:spLocks noChangeArrowheads="1"/>
          </p:cNvSpPr>
          <p:nvPr/>
        </p:nvSpPr>
        <p:spPr bwMode="auto">
          <a:xfrm>
            <a:off x="225341" y="1676400"/>
            <a:ext cx="869331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phospholipids </a:t>
            </a:r>
            <a:r>
              <a:rPr lang="en-US" sz="2400" dirty="0">
                <a:latin typeface="Arial" panose="020B0604020202020204" pitchFamily="34" charset="0"/>
                <a:cs typeface="Arial" panose="020B0604020202020204" pitchFamily="34" charset="0"/>
              </a:rPr>
              <a:t>= have hydrophobic regions composed of two fatty acids joined to glycerol or sphingosine</a:t>
            </a:r>
          </a:p>
          <a:p>
            <a:pPr marL="50800" indent="0">
              <a:buNone/>
            </a:pPr>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glycolipids</a:t>
            </a:r>
            <a:r>
              <a:rPr lang="en-US" sz="2400" dirty="0">
                <a:latin typeface="Arial" panose="020B0604020202020204" pitchFamily="34" charset="0"/>
                <a:cs typeface="Arial" panose="020B0604020202020204" pitchFamily="34" charset="0"/>
              </a:rPr>
              <a:t> = contain a simple sugar or a complex oligosaccharide at the polar ends</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archaeal tetraether lipids </a:t>
            </a:r>
            <a:r>
              <a:rPr lang="en-US" sz="2400" dirty="0">
                <a:latin typeface="Arial" panose="020B0604020202020204" pitchFamily="34" charset="0"/>
                <a:cs typeface="Arial" panose="020B0604020202020204" pitchFamily="34" charset="0"/>
              </a:rPr>
              <a:t>= have two very long alkyl chains ether-linked to glycerol at both ends</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sterols</a:t>
            </a:r>
            <a:r>
              <a:rPr lang="en-US" sz="2400" dirty="0">
                <a:latin typeface="Arial" panose="020B0604020202020204" pitchFamily="34" charset="0"/>
                <a:cs typeface="Arial" panose="020B0604020202020204" pitchFamily="34" charset="0"/>
              </a:rPr>
              <a:t> = compounds characterized by a rigid system of four fused hydrocarbon rings</a:t>
            </a:r>
          </a:p>
          <a:p>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56042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34CC7-7BE6-4BD5-AE10-0364AC2D2CD6}"/>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Some Common Types of Storage and Membrane Lipids</a:t>
            </a:r>
            <a:endParaRPr lang="en-AU" dirty="0"/>
          </a:p>
        </p:txBody>
      </p:sp>
      <p:pic>
        <p:nvPicPr>
          <p:cNvPr id="3" name="Picture 2" descr="A figure shows the structures of triacylglycerols, which are storage lipids, and the following types of membrane lipids: two types of phospholipids open parenthesis glycerophospholipids and sphingolipids close parenthesis, two types of glycolipids open parenthesis sphingolipids and galactolipids close parenthesis, archaeal ether lipids, and sterols.">
            <a:extLst>
              <a:ext uri="{FF2B5EF4-FFF2-40B4-BE49-F238E27FC236}">
                <a16:creationId xmlns:a16="http://schemas.microsoft.com/office/drawing/2014/main" id="{54C1608C-A2A9-5E49-B8B1-B6F68C33E8B2}"/>
              </a:ext>
            </a:extLst>
          </p:cNvPr>
          <p:cNvPicPr>
            <a:picLocks noChangeAspect="1"/>
          </p:cNvPicPr>
          <p:nvPr/>
        </p:nvPicPr>
        <p:blipFill>
          <a:blip r:embed="rId3"/>
          <a:stretch>
            <a:fillRect/>
          </a:stretch>
        </p:blipFill>
        <p:spPr>
          <a:xfrm>
            <a:off x="505715" y="1905000"/>
            <a:ext cx="8132570" cy="3352800"/>
          </a:xfrm>
          <a:prstGeom prst="rect">
            <a:avLst/>
          </a:prstGeom>
        </p:spPr>
      </p:pic>
    </p:spTree>
    <p:extLst>
      <p:ext uri="{BB962C8B-B14F-4D97-AF65-F5344CB8AC3E}">
        <p14:creationId xmlns:p14="http://schemas.microsoft.com/office/powerpoint/2010/main" val="4870490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8176F-E077-454E-9F4C-534AF5D261B1}"/>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(3 of 6)</a:t>
            </a:r>
            <a:endParaRPr lang="en-AU" sz="2000" dirty="0"/>
          </a:p>
        </p:txBody>
      </p:sp>
      <p:sp>
        <p:nvSpPr>
          <p:cNvPr id="21507" name="Text Placeholder 2">
            <a:extLst>
              <a:ext uri="{FF2B5EF4-FFF2-40B4-BE49-F238E27FC236}">
                <a16:creationId xmlns:a16="http://schemas.microsoft.com/office/drawing/2014/main" id="{8DFB2773-2858-C74F-9CA1-E434B7BD7CDC}"/>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Membrane lipids are composed of hydrophobic tails attached to polar head groups. </a:t>
            </a:r>
            <a:r>
              <a:rPr lang="en-US" sz="2400" dirty="0">
                <a:latin typeface="Arial" panose="020B0604020202020204" pitchFamily="34" charset="0"/>
                <a:cs typeface="Arial" panose="020B0604020202020204" pitchFamily="34" charset="0"/>
              </a:rPr>
              <a:t>Cellular membranes are composed of a variety of lipids, including glycerophospholipids and sterols. These lipids are used for structuring membranes as well as for displaying molecules on the membrane surfaces for signaling and molecular recognition. </a:t>
            </a:r>
          </a:p>
          <a:p>
            <a:endParaRPr lang="en-US" sz="2400" dirty="0"/>
          </a:p>
          <a:p>
            <a:pPr>
              <a:buNone/>
            </a:pPr>
            <a:endParaRPr lang="en-US" sz="2400" dirty="0"/>
          </a:p>
          <a:p>
            <a:pPr>
              <a:buFontTx/>
              <a:buNone/>
            </a:pPr>
            <a:endParaRPr lang="en-US" altLang="en-US" sz="2400" dirty="0">
              <a:latin typeface="Arial" panose="020B0604020202020204" pitchFamily="34" charset="0"/>
            </a:endParaRPr>
          </a:p>
          <a:p>
            <a:pPr>
              <a:spcBef>
                <a:spcPts val="363"/>
              </a:spcBef>
              <a:buClr>
                <a:srgbClr val="000000"/>
              </a:buClr>
              <a:buSzPts val="1800"/>
              <a:buFont typeface="Calibri" panose="020F0502020204030204" pitchFamily="34" charset="0"/>
              <a:buNone/>
            </a:pPr>
            <a:endParaRPr lang="en-US" altLang="en-US" dirty="0">
              <a:solidFill>
                <a:srgbClr val="000000"/>
              </a:solidFill>
              <a:ea typeface="Calibri" panose="020F0502020204030204" pitchFamily="34" charset="0"/>
              <a:cs typeface="Arial" panose="020B0604020202020204" pitchFamily="34" charset="0"/>
              <a:sym typeface="Calibri" panose="020F0502020204030204" pitchFamily="34" charset="0"/>
            </a:endParaRPr>
          </a:p>
        </p:txBody>
      </p:sp>
      <p:pic>
        <p:nvPicPr>
          <p:cNvPr id="5" name="Google Shape;177;g7fe2cbe272_0_8" descr="Icon P 2&#10;">
            <a:extLst>
              <a:ext uri="{FF2B5EF4-FFF2-40B4-BE49-F238E27FC236}">
                <a16:creationId xmlns:a16="http://schemas.microsoft.com/office/drawing/2014/main" id="{59849FA3-07EF-4FA4-8107-B7E85B7B0CD0}"/>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6112" y="288943"/>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60307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688E8-BD54-4B69-B2F8-D8126791E12D}"/>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Glycerophospholipids Are Derivatives of Phosphatidic Acid</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31791" y="1905001"/>
            <a:ext cx="8280417"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glycerophospholipids</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phosphoglycerides</a:t>
            </a:r>
            <a:r>
              <a:rPr lang="en-US" sz="2400" dirty="0">
                <a:latin typeface="Arial" panose="020B0604020202020204" pitchFamily="34" charset="0"/>
                <a:cs typeface="Arial" panose="020B0604020202020204" pitchFamily="34" charset="0"/>
              </a:rPr>
              <a:t>) = membrane lipids in which two fatty acids are attached in ester linkage to the first and second carbons of glycerol, and a highly polar or charged group is attached through a phosphodiester linkage to the third carbon </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7" name="Picture 6" descr="A molecule is shown. It has glycerol in a light red box with a three-carbon zigzag chain. The left-hand C of glycerol is bonded the central C of glycerol to its lower right and to O to its lower left that is further bonded to C double bonded to O in a yellow box that is further bonded to a zigzag chain of 15 additional carbons labeled, saturated fatty acid open parenthesis e.g., palmitic acid close parenthesis. The central C of glycerol is further bonded to the right-hand C of glycerol to its upper right, solid wedge bonded to H to its lower right, and hashed wedge bonded to O to its lower left further bonded to C double bonded to O in a yellow box that is further bonded to a zigzag chain of 17 additional carbons with double bonds between the eighth and ninth, and eleventh and twelfth carbons and labeled, unsaturated fatty acid open parenthesis e.g., linoleic acid close parenthesis. The right-hand C of glycerol is bonded to O to its lower right that is further bonded to P outside of the light red bond that is double bonded to O above, bonded to O to its lower right further bonded to X in a blue box labeled, head-group substituent, and bonded to O minus below. ">
            <a:extLst>
              <a:ext uri="{FF2B5EF4-FFF2-40B4-BE49-F238E27FC236}">
                <a16:creationId xmlns:a16="http://schemas.microsoft.com/office/drawing/2014/main" id="{0A035729-896D-3649-8CD8-940C1F17B6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398" y="4114800"/>
            <a:ext cx="7315200" cy="1676400"/>
          </a:xfrm>
          <a:prstGeom prst="rect">
            <a:avLst/>
          </a:prstGeom>
        </p:spPr>
      </p:pic>
    </p:spTree>
    <p:extLst>
      <p:ext uri="{BB962C8B-B14F-4D97-AF65-F5344CB8AC3E}">
        <p14:creationId xmlns:p14="http://schemas.microsoft.com/office/powerpoint/2010/main" val="11972858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4B33C-4EFE-432E-A065-52848F75CEAC}"/>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Glycerol is Prochiral</a:t>
            </a:r>
            <a:endParaRPr lang="en-AU" dirty="0"/>
          </a:p>
        </p:txBody>
      </p:sp>
      <p:sp>
        <p:nvSpPr>
          <p:cNvPr id="4" name="Google Shape;390;g847cf01710_0_68">
            <a:extLst>
              <a:ext uri="{FF2B5EF4-FFF2-40B4-BE49-F238E27FC236}">
                <a16:creationId xmlns:a16="http://schemas.microsoft.com/office/drawing/2014/main" id="{CC2A976F-F2E7-B940-A021-44A9A074AFD5}"/>
              </a:ext>
            </a:extLst>
          </p:cNvPr>
          <p:cNvSpPr txBox="1">
            <a:spLocks noChangeArrowheads="1"/>
          </p:cNvSpPr>
          <p:nvPr/>
        </p:nvSpPr>
        <p:spPr bwMode="auto">
          <a:xfrm>
            <a:off x="341270" y="1531937"/>
            <a:ext cx="8461459" cy="128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attachment of phosphate at one end of glycerol converts it to a chiral compound</a:t>
            </a:r>
          </a:p>
          <a:p>
            <a:pPr lvl="1"/>
            <a:r>
              <a:rPr lang="en-US" sz="2400" dirty="0">
                <a:latin typeface="Arial" panose="020B0604020202020204" pitchFamily="34" charset="0"/>
                <a:cs typeface="Arial" panose="020B0604020202020204" pitchFamily="34" charset="0"/>
              </a:rPr>
              <a:t>named using the </a:t>
            </a:r>
            <a:r>
              <a:rPr lang="en-US" sz="1800" dirty="0">
                <a:latin typeface="Arial" panose="020B0604020202020204" pitchFamily="34" charset="0"/>
                <a:cs typeface="Arial" panose="020B0604020202020204" pitchFamily="34" charset="0"/>
              </a:rPr>
              <a:t>D, L </a:t>
            </a:r>
            <a:r>
              <a:rPr lang="en-US" sz="2400" dirty="0">
                <a:latin typeface="Arial" panose="020B0604020202020204" pitchFamily="34" charset="0"/>
                <a:cs typeface="Arial" panose="020B0604020202020204" pitchFamily="34" charset="0"/>
              </a:rPr>
              <a:t>system </a:t>
            </a:r>
          </a:p>
          <a:p>
            <a:pPr marL="50800" indent="0">
              <a:buNone/>
            </a:pPr>
            <a:endParaRPr lang="en-US" sz="2400" b="1" dirty="0">
              <a:latin typeface="Arial" panose="020B0604020202020204" pitchFamily="34" charset="0"/>
              <a:cs typeface="Arial" panose="020B0604020202020204" pitchFamily="34" charset="0"/>
            </a:endParaRPr>
          </a:p>
        </p:txBody>
      </p:sp>
      <p:pic>
        <p:nvPicPr>
          <p:cNvPr id="5" name="Picture 4" descr="Central C 2 is solid wedge bonded to O H to the left, hashed wedge bonded to C 1 bonded to 2 H and O H above, solid wedge bonded to H to the right, and hashed wedge bonded to C 3 below bonded to 2 H and to O further bonded to P double bonded to O above and bonded to O minus to the right and below. The second perspective shows a zigzag chain with C 1 bonded to O H to the left, C 2 hashed wedge bonded to O H and solid wedge bonded to H below, and C 3 bonded to O to the lower right that is bonded to P to the upper right that is double bonded to O above, bonded to O minus to the lower right, and bonded to O minus to the lower left.">
            <a:extLst>
              <a:ext uri="{FF2B5EF4-FFF2-40B4-BE49-F238E27FC236}">
                <a16:creationId xmlns:a16="http://schemas.microsoft.com/office/drawing/2014/main" id="{960CF1EF-47D7-3B43-8C98-FB2E90EBB94A}"/>
              </a:ext>
            </a:extLst>
          </p:cNvPr>
          <p:cNvPicPr>
            <a:picLocks noChangeAspect="1"/>
          </p:cNvPicPr>
          <p:nvPr/>
        </p:nvPicPr>
        <p:blipFill>
          <a:blip r:embed="rId3"/>
          <a:stretch>
            <a:fillRect/>
          </a:stretch>
        </p:blipFill>
        <p:spPr>
          <a:xfrm>
            <a:off x="1206499" y="3200400"/>
            <a:ext cx="6731000" cy="2362200"/>
          </a:xfrm>
          <a:prstGeom prst="rect">
            <a:avLst/>
          </a:prstGeom>
        </p:spPr>
      </p:pic>
    </p:spTree>
    <p:extLst>
      <p:ext uri="{BB962C8B-B14F-4D97-AF65-F5344CB8AC3E}">
        <p14:creationId xmlns:p14="http://schemas.microsoft.com/office/powerpoint/2010/main" val="37386256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E7CEF-CA8A-4EC1-915A-478E5C82B3B6}"/>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Glycerophospholipids Are Named as Derivatives of Phosphatidic Acid</a:t>
            </a:r>
            <a:endParaRPr lang="en-AU" dirty="0"/>
          </a:p>
        </p:txBody>
      </p:sp>
      <p:sp>
        <p:nvSpPr>
          <p:cNvPr id="7" name="Google Shape;390;g847cf01710_0_68">
            <a:extLst>
              <a:ext uri="{FF2B5EF4-FFF2-40B4-BE49-F238E27FC236}">
                <a16:creationId xmlns:a16="http://schemas.microsoft.com/office/drawing/2014/main" id="{EE9053CA-9BAF-4840-9C5E-5CF77E368195}"/>
              </a:ext>
            </a:extLst>
          </p:cNvPr>
          <p:cNvSpPr txBox="1">
            <a:spLocks noChangeArrowheads="1"/>
          </p:cNvSpPr>
          <p:nvPr/>
        </p:nvSpPr>
        <p:spPr bwMode="auto">
          <a:xfrm>
            <a:off x="152400" y="1600340"/>
            <a:ext cx="301152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 phosphodiester bond joins the head group to glycerol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phosphate group can bear a negative, neutral, or positive charge</a:t>
            </a:r>
          </a:p>
          <a:p>
            <a:pPr marL="50800" indent="0">
              <a:buNone/>
            </a:pPr>
            <a:endParaRPr lang="en-US" sz="2400" b="1" dirty="0">
              <a:latin typeface="Arial" panose="020B0604020202020204" pitchFamily="34" charset="0"/>
              <a:cs typeface="Arial" panose="020B0604020202020204" pitchFamily="34" charset="0"/>
            </a:endParaRPr>
          </a:p>
        </p:txBody>
      </p:sp>
      <p:pic>
        <p:nvPicPr>
          <p:cNvPr id="3" name="Picture 2" descr="A molecule is shown at the top of the table. It has glycerol in a light red box with a three-carbon zigzag chain. The left-hand C of glycerol is bonded the central C of glycerol to its lower right and to O to its lower left that is further bonded to C double bonded to O in a yellow box that is further bonded to a zigzag chain of 15 additional carbons labeled, saturated fatty acid open parenthesis e.g., palmitic acid close parenthesis. The central C of glycerol is further bonded to the right-hand C of glycerol to its upper right, solid wedge bonded to H to its lower right, and hashed wedge bonded to O to its lower left further bonded to C double bonded to O in a yellow box that is further bonded to a zigzag chain of 17 additional carbons with double bonds between the eighth and ninth, and eleventh and twelfth carbons and labeled, unsaturated fatty acid open parenthesis e.g., linoleic acid close parenthesis. The right-hand C of glycerol is bonded to O to its lower right that is further bonded to P outside of the light red bond that is double bonded to O above, bonded to O to its lower right further bonded to X in a blue box labeled, head-group substituent, and bonded to O minus below. In the table, all of the atoms represented as X are shown in blue boxes. The table has four columns and seven rows. The columns are labeled name of glycerophospholipid, head group, formula of bond joined to X, and net charge open parenthesis at p H 7 close parenthesis. Data in the rows is as follows. Row 1: name phosphatidic acid; head group blank; formula of bond to X is bond to H; net charge equals negative 2 asterisk. Row 2: name phosphatidylethanolamine; head group ethanolamine; formula of bond to X is bond to two-carbon chain bonded to N H 3 with a positive charge on N; net charge equals 0. Row 3: name phosphatidylcholine; head group choline; formula of bond to X is bond to two-carbon chain bonded to N bonded to 3 C H 3 with a positive charge on N; net charge equals 0. Row 4: name phosphatidylserine; head group serine; formula of bond to X is bond to three-carbon chain with the middle carbon hashed wedge bonded to H to the upper left, solid wedge bonded to C to the upper right further double bonded to O and bonded to O minus, and bonded to N H 3 to the lower right with a positive charge on N; net charge equals negative 1. Row 5: name phosphatidylglycerol; head group glycerol; formula of bond to X is bond to three-carbon chain with the middle carbon hashed wedge bonded to H to the upper right, solid wedge bonded to O H to the upper left, and bonded to C at the lower right further bonded to O H; net charge equals negative 1. Row 6: name phosphatidylinositol 4,5-bisphosphate; head group italicized myo end italics -inositol 4,5-bisphosphate; formula of bond to X is bond to the lower left vertex of the chair conformation of a six-carbon ring with the upper left vertex down-equatorial bonded to O H, the center top vertex up-equatorial bonded to O P O 3 2 minus, the upper right vertex down-equatorial bonded to O P O 3 2 minus, the lower right vertex up-equatorial bonded to O H, and the center bottom vertex up-axial bonded to O H; net charge equals negative 4 asterisk. Row 7: name cardiolipin; head group phosphatidylglycerol; formula of bond to X is bond to three-carbon vertical chain with the middle C solid wedge bonded to O H on the left and to H on the right, and the bottom C bonded to O to its lower left bonded to P to its upper left that is double bonded to O above, bonded to O minus below and slightly to the left, and bonded to O to the left that is further bonded to a three-carbon zigzag chain to the left with the middle carbon solid wedge bonded to H below and hashed wedge bonded to O below further bonded to C double bonded to O and bonded to R superscript 1 in a yellow square and the left-hand C bonded to O further bonded to C double bonded to O above and bonded to R superscript 2 in a yellow square on the left; net charge equals negative 2.">
            <a:extLst>
              <a:ext uri="{FF2B5EF4-FFF2-40B4-BE49-F238E27FC236}">
                <a16:creationId xmlns:a16="http://schemas.microsoft.com/office/drawing/2014/main" id="{0C1229CB-E630-DB4E-8D56-C051875C6A91}"/>
              </a:ext>
            </a:extLst>
          </p:cNvPr>
          <p:cNvPicPr>
            <a:picLocks noChangeAspect="1"/>
          </p:cNvPicPr>
          <p:nvPr/>
        </p:nvPicPr>
        <p:blipFill>
          <a:blip r:embed="rId3"/>
          <a:stretch>
            <a:fillRect/>
          </a:stretch>
        </p:blipFill>
        <p:spPr>
          <a:xfrm>
            <a:off x="3505200" y="1559587"/>
            <a:ext cx="5264455" cy="5073437"/>
          </a:xfrm>
          <a:prstGeom prst="rect">
            <a:avLst/>
          </a:prstGeom>
        </p:spPr>
      </p:pic>
    </p:spTree>
    <p:extLst>
      <p:ext uri="{BB962C8B-B14F-4D97-AF65-F5344CB8AC3E}">
        <p14:creationId xmlns:p14="http://schemas.microsoft.com/office/powerpoint/2010/main" val="42490932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22077-3160-4E10-B571-F00ACAC7D154}"/>
              </a:ext>
            </a:extLst>
          </p:cNvPr>
          <p:cNvSpPr>
            <a:spLocks noGrp="1"/>
          </p:cNvSpPr>
          <p:nvPr>
            <p:ph type="title"/>
          </p:nvPr>
        </p:nvSpPr>
        <p:spPr>
          <a:xfrm>
            <a:off x="0" y="152400"/>
            <a:ext cx="9144000" cy="1219200"/>
          </a:xfrm>
        </p:spPr>
        <p:txBody>
          <a:bodyPr/>
          <a:lstStyle/>
          <a:p>
            <a:r>
              <a:rPr lang="en-US" altLang="en-US" dirty="0">
                <a:solidFill>
                  <a:schemeClr val="tx1"/>
                </a:solidFill>
                <a:latin typeface="Arial" panose="020B0604020202020204" pitchFamily="34" charset="0"/>
                <a:cs typeface="Arial" panose="020B0604020202020204" pitchFamily="34" charset="0"/>
              </a:rPr>
              <a:t>The Fatty Acids in Glycerophospholipids</a:t>
            </a:r>
            <a:endParaRPr lang="en-AU" dirty="0"/>
          </a:p>
        </p:txBody>
      </p:sp>
      <p:sp>
        <p:nvSpPr>
          <p:cNvPr id="4" name="Google Shape;390;g847cf01710_0_68">
            <a:extLst>
              <a:ext uri="{FF2B5EF4-FFF2-40B4-BE49-F238E27FC236}">
                <a16:creationId xmlns:a16="http://schemas.microsoft.com/office/drawing/2014/main" id="{CC2A976F-F2E7-B940-A021-44A9A074AFD5}"/>
              </a:ext>
            </a:extLst>
          </p:cNvPr>
          <p:cNvSpPr txBox="1">
            <a:spLocks noChangeArrowheads="1"/>
          </p:cNvSpPr>
          <p:nvPr/>
        </p:nvSpPr>
        <p:spPr bwMode="auto">
          <a:xfrm>
            <a:off x="341270" y="1600200"/>
            <a:ext cx="846145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can be any of a wide variety</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 general, glycerophospholipids contain:</a:t>
            </a:r>
          </a:p>
          <a:p>
            <a:pPr lvl="1"/>
            <a:r>
              <a:rPr lang="en-US" sz="2400" dirty="0">
                <a:latin typeface="Arial" panose="020B0604020202020204" pitchFamily="34" charset="0"/>
                <a:cs typeface="Arial" panose="020B0604020202020204" pitchFamily="34" charset="0"/>
              </a:rPr>
              <a:t>a C</a:t>
            </a:r>
            <a:r>
              <a:rPr lang="en-US" sz="2400" baseline="-25000" dirty="0">
                <a:latin typeface="Arial" panose="020B0604020202020204" pitchFamily="34" charset="0"/>
                <a:cs typeface="Arial" panose="020B0604020202020204" pitchFamily="34" charset="0"/>
              </a:rPr>
              <a:t>16</a:t>
            </a:r>
            <a:r>
              <a:rPr lang="en-US" sz="2400" dirty="0">
                <a:latin typeface="Arial" panose="020B0604020202020204" pitchFamily="34" charset="0"/>
                <a:cs typeface="Arial" panose="020B0604020202020204" pitchFamily="34" charset="0"/>
              </a:rPr>
              <a:t> or C</a:t>
            </a:r>
            <a:r>
              <a:rPr lang="en-US" sz="2400" baseline="-25000" dirty="0">
                <a:latin typeface="Arial" panose="020B0604020202020204" pitchFamily="34" charset="0"/>
                <a:cs typeface="Arial" panose="020B0604020202020204" pitchFamily="34" charset="0"/>
              </a:rPr>
              <a:t>18</a:t>
            </a:r>
            <a:r>
              <a:rPr lang="en-US" sz="2400" dirty="0">
                <a:latin typeface="Arial" panose="020B0604020202020204" pitchFamily="34" charset="0"/>
                <a:cs typeface="Arial" panose="020B0604020202020204" pitchFamily="34" charset="0"/>
              </a:rPr>
              <a:t> saturated fatty acid at C-1 </a:t>
            </a:r>
          </a:p>
          <a:p>
            <a:pPr lvl="1"/>
            <a:r>
              <a:rPr lang="en-US" sz="2400" dirty="0">
                <a:latin typeface="Arial" panose="020B0604020202020204" pitchFamily="34" charset="0"/>
                <a:cs typeface="Arial" panose="020B0604020202020204" pitchFamily="34" charset="0"/>
              </a:rPr>
              <a:t>a C</a:t>
            </a:r>
            <a:r>
              <a:rPr lang="en-US" sz="2400" baseline="-25000" dirty="0">
                <a:latin typeface="Arial" panose="020B0604020202020204" pitchFamily="34" charset="0"/>
                <a:cs typeface="Arial" panose="020B0604020202020204" pitchFamily="34" charset="0"/>
              </a:rPr>
              <a:t>18</a:t>
            </a:r>
            <a:r>
              <a:rPr lang="en-US" sz="2400" dirty="0">
                <a:latin typeface="Arial" panose="020B0604020202020204" pitchFamily="34" charset="0"/>
                <a:cs typeface="Arial" panose="020B0604020202020204" pitchFamily="34" charset="0"/>
              </a:rPr>
              <a:t> or C</a:t>
            </a:r>
            <a:r>
              <a:rPr lang="en-US" sz="2400" baseline="-25000" dirty="0">
                <a:latin typeface="Arial" panose="020B0604020202020204" pitchFamily="34" charset="0"/>
                <a:cs typeface="Arial" panose="020B0604020202020204" pitchFamily="34" charset="0"/>
              </a:rPr>
              <a:t>20</a:t>
            </a:r>
            <a:r>
              <a:rPr lang="en-US" sz="2400" dirty="0">
                <a:latin typeface="Arial" panose="020B0604020202020204" pitchFamily="34" charset="0"/>
                <a:cs typeface="Arial" panose="020B0604020202020204" pitchFamily="34" charset="0"/>
              </a:rPr>
              <a:t> unsaturated fatty acid at C-2 </a:t>
            </a:r>
          </a:p>
          <a:p>
            <a:endParaRPr lang="en-US" sz="2400" dirty="0">
              <a:latin typeface="Arial" panose="020B0604020202020204" pitchFamily="34" charset="0"/>
              <a:cs typeface="Arial" panose="020B0604020202020204" pitchFamily="34" charset="0"/>
            </a:endParaRPr>
          </a:p>
          <a:p>
            <a:pPr marL="50800" indent="0">
              <a:buNone/>
            </a:pP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89782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AC0DE-D682-4583-AF7C-CEDD2D34EA1B}"/>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Some Glycerophospholipids Have Ether-Linked Fatty Acids</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28600" y="1673225"/>
            <a:ext cx="3668743" cy="465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ether lipids</a:t>
            </a:r>
            <a:r>
              <a:rPr lang="en-US" sz="2400" dirty="0">
                <a:latin typeface="Arial" panose="020B0604020202020204" pitchFamily="34" charset="0"/>
                <a:cs typeface="Arial" panose="020B0604020202020204" pitchFamily="34" charset="0"/>
              </a:rPr>
              <a:t> = one of the two acyl chains is attached to glycerol in ether, rather than ester, linkage </a:t>
            </a:r>
          </a:p>
          <a:p>
            <a:pPr lvl="1"/>
            <a:r>
              <a:rPr lang="en-US" sz="2400" dirty="0">
                <a:latin typeface="Arial" panose="020B0604020202020204" pitchFamily="34" charset="0"/>
                <a:cs typeface="Arial" panose="020B0604020202020204" pitchFamily="34" charset="0"/>
              </a:rPr>
              <a:t>chain may be saturated </a:t>
            </a:r>
          </a:p>
          <a:p>
            <a:pPr lvl="1"/>
            <a:r>
              <a:rPr lang="en-US" sz="2400" dirty="0">
                <a:latin typeface="Arial" panose="020B0604020202020204" pitchFamily="34" charset="0"/>
                <a:cs typeface="Arial" panose="020B0604020202020204" pitchFamily="34" charset="0"/>
              </a:rPr>
              <a:t>chain may contain a double bond between C-1 and C-2 as in </a:t>
            </a:r>
            <a:r>
              <a:rPr lang="en-US" sz="2400" b="1" dirty="0">
                <a:latin typeface="Arial" panose="020B0604020202020204" pitchFamily="34" charset="0"/>
                <a:cs typeface="Arial" panose="020B0604020202020204" pitchFamily="34" charset="0"/>
              </a:rPr>
              <a:t>plasmalogens</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lasmalogen: Ethanolamine on the right is shown as a two-carbon chain with the right-hand C bonded to N H 3 with a positive charge on N and the left-hand C bonded to O further bonded to P that is double bonded above, bonded to O minus below and slightly to the left, and bonded to O to the lower left that is further bonded to C H 2 that is bonded to C with three substituents. The substituents are an ether-linked alkene in a light red rectangle that has C H 2 bonded to O bonded to C H double bonded to C H further bonded to a zigzag chain of 14 additional carbons to the left outside of the rectangle, C H 3 connected by a solid wedge bond, and O connected by a hashed wedge bond and further bonded to C double bonded to O and to a zigzag chain of 15 additional carbons. Platelet-activating factor: Choline on the right is shown as a two-carbon chain on the right with its right-hand carbon bonded to 3 C H 3 with a positive charge on N and with its left-hand carbon bonded to O further bonded to P double bonded to O above, bonded to O minus below and slightly to the left, and bonded to O to the lower left that is further bonded to C H 2 bonded to C that has three substituents. The substituents are C H 2 in a light red rectangle labeled ether-linked alkane and further bonded to a zigzag chain of 16 additional carbons of which the first two are within the rectangle, H connected by a solid wedge bond, and O connected by a hashed wedge bond in a blue box and further bonded to C double bonded to O and bonded to C H 3 within the box, labeled acetyl ester.">
            <a:extLst>
              <a:ext uri="{FF2B5EF4-FFF2-40B4-BE49-F238E27FC236}">
                <a16:creationId xmlns:a16="http://schemas.microsoft.com/office/drawing/2014/main" id="{B25BE797-B863-7D45-8789-DEF3CC3C39D7}"/>
              </a:ext>
            </a:extLst>
          </p:cNvPr>
          <p:cNvPicPr>
            <a:picLocks noChangeAspect="1"/>
          </p:cNvPicPr>
          <p:nvPr/>
        </p:nvPicPr>
        <p:blipFill>
          <a:blip r:embed="rId3"/>
          <a:stretch>
            <a:fillRect/>
          </a:stretch>
        </p:blipFill>
        <p:spPr>
          <a:xfrm>
            <a:off x="4079031" y="2362200"/>
            <a:ext cx="4815705" cy="3124200"/>
          </a:xfrm>
          <a:prstGeom prst="rect">
            <a:avLst/>
          </a:prstGeom>
        </p:spPr>
      </p:pic>
    </p:spTree>
    <p:extLst>
      <p:ext uri="{BB962C8B-B14F-4D97-AF65-F5344CB8AC3E}">
        <p14:creationId xmlns:p14="http://schemas.microsoft.com/office/powerpoint/2010/main" val="12562611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38F39-77B4-4D49-A84D-A549478C222B}"/>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Platelet-Activating Factor</a:t>
            </a:r>
            <a:endParaRPr lang="en-AU" dirty="0"/>
          </a:p>
        </p:txBody>
      </p:sp>
      <p:sp>
        <p:nvSpPr>
          <p:cNvPr id="4" name="Google Shape;390;g847cf01710_0_68">
            <a:extLst>
              <a:ext uri="{FF2B5EF4-FFF2-40B4-BE49-F238E27FC236}">
                <a16:creationId xmlns:a16="http://schemas.microsoft.com/office/drawing/2014/main" id="{CC2A976F-F2E7-B940-A021-44A9A074AFD5}"/>
              </a:ext>
            </a:extLst>
          </p:cNvPr>
          <p:cNvSpPr txBox="1">
            <a:spLocks noChangeArrowheads="1"/>
          </p:cNvSpPr>
          <p:nvPr/>
        </p:nvSpPr>
        <p:spPr bwMode="auto">
          <a:xfrm>
            <a:off x="341270" y="1600200"/>
            <a:ext cx="846145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platelet-activating factor </a:t>
            </a:r>
            <a:r>
              <a:rPr lang="en-US" sz="2400" dirty="0">
                <a:latin typeface="Arial" panose="020B0604020202020204" pitchFamily="34" charset="0"/>
                <a:cs typeface="Arial" panose="020B0604020202020204" pitchFamily="34" charset="0"/>
              </a:rPr>
              <a:t>= an ether lipid that serves as a potent molecular signal</a:t>
            </a:r>
          </a:p>
          <a:p>
            <a:pPr lvl="1"/>
            <a:r>
              <a:rPr lang="en-US" sz="2400" dirty="0">
                <a:latin typeface="Arial" panose="020B0604020202020204" pitchFamily="34" charset="0"/>
                <a:cs typeface="Arial" panose="020B0604020202020204" pitchFamily="34" charset="0"/>
              </a:rPr>
              <a:t>releases from leukocytes called basophils</a:t>
            </a:r>
          </a:p>
          <a:p>
            <a:pPr lvl="1"/>
            <a:r>
              <a:rPr lang="en-US" sz="2400" dirty="0">
                <a:latin typeface="Arial" panose="020B0604020202020204" pitchFamily="34" charset="0"/>
                <a:cs typeface="Arial" panose="020B0604020202020204" pitchFamily="34" charset="0"/>
              </a:rPr>
              <a:t>stimulates platelet aggregation and serotonin release </a:t>
            </a:r>
          </a:p>
          <a:p>
            <a:pPr lvl="1"/>
            <a:r>
              <a:rPr lang="en-US" sz="2400" dirty="0">
                <a:latin typeface="Arial" panose="020B0604020202020204" pitchFamily="34" charset="0"/>
                <a:cs typeface="Arial" panose="020B0604020202020204" pitchFamily="34" charset="0"/>
              </a:rPr>
              <a:t>plays a role in inflammation and the allergic response</a:t>
            </a:r>
          </a:p>
          <a:p>
            <a:endParaRPr lang="en-US" sz="2400" dirty="0">
              <a:latin typeface="Arial" panose="020B0604020202020204" pitchFamily="34" charset="0"/>
              <a:cs typeface="Arial" panose="020B0604020202020204" pitchFamily="34" charset="0"/>
            </a:endParaRPr>
          </a:p>
          <a:p>
            <a:pPr marL="50800" indent="0">
              <a:buNone/>
            </a:pP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30591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Google Shape;184;g7fe2cbe272_0_35" descr="Icon P 3&#10;">
            <a:extLst>
              <a:ext uri="{FF2B5EF4-FFF2-40B4-BE49-F238E27FC236}">
                <a16:creationId xmlns:a16="http://schemas.microsoft.com/office/drawing/2014/main" id="{118B4E8E-3091-0742-A5DF-30BEC1101363}"/>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5129" y="303277"/>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D1EBF50-9AD9-4A0E-BA25-092C3D952965}"/>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(1 of 7)</a:t>
            </a:r>
            <a:endParaRPr lang="en-AU" sz="2000" b="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Lipids have uses in the cell beyond energy storage and membranes construction. </a:t>
            </a:r>
            <a:r>
              <a:rPr lang="en-US" sz="2400" dirty="0">
                <a:latin typeface="Arial" panose="020B0604020202020204" pitchFamily="34" charset="0"/>
                <a:cs typeface="Arial" panose="020B0604020202020204" pitchFamily="34" charset="0"/>
              </a:rPr>
              <a:t>Many lipids are present in the cell at smaller amounts than those making up membranes or being stored as fat. These lipids can function as cellular messengers, hormones, electron carriers, or pigments. </a:t>
            </a:r>
          </a:p>
          <a:p>
            <a:endParaRPr lang="en-US" sz="24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CA234-BC54-4B35-BACB-71769D7EDDCE}"/>
              </a:ext>
            </a:extLst>
          </p:cNvPr>
          <p:cNvSpPr>
            <a:spLocks noGrp="1"/>
          </p:cNvSpPr>
          <p:nvPr>
            <p:ph type="title"/>
          </p:nvPr>
        </p:nvSpPr>
        <p:spPr/>
        <p:txBody>
          <a:bodyPr/>
          <a:lstStyle/>
          <a:p>
            <a:r>
              <a:rPr lang="en-US" altLang="en-US" sz="3000" dirty="0">
                <a:solidFill>
                  <a:srgbClr val="4E4CB4"/>
                </a:solidFill>
                <a:latin typeface="Arial" panose="020B0604020202020204" pitchFamily="34" charset="0"/>
                <a:cs typeface="Arial" panose="020B0604020202020204" pitchFamily="34" charset="0"/>
              </a:rPr>
              <a:t>Galactolipids of Plants and Ether-Linked Lipids of Archaea Are Environmental Adaptations</a:t>
            </a:r>
            <a:endParaRPr lang="en-AU" sz="3000"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28600" y="2057400"/>
            <a:ext cx="8534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galactolipids </a:t>
            </a:r>
            <a:r>
              <a:rPr lang="en-US" sz="2400" dirty="0">
                <a:latin typeface="Arial" panose="020B0604020202020204" pitchFamily="34" charset="0"/>
                <a:cs typeface="Arial" panose="020B0604020202020204" pitchFamily="34" charset="0"/>
              </a:rPr>
              <a:t>= member of the </a:t>
            </a:r>
            <a:r>
              <a:rPr lang="en-US" sz="2400" b="1" dirty="0">
                <a:latin typeface="Arial" panose="020B0604020202020204" pitchFamily="34" charset="0"/>
                <a:cs typeface="Arial" panose="020B0604020202020204" pitchFamily="34" charset="0"/>
              </a:rPr>
              <a:t>glycolipids </a:t>
            </a:r>
            <a:r>
              <a:rPr lang="en-US" sz="2400" dirty="0">
                <a:latin typeface="Arial" panose="020B0604020202020204" pitchFamily="34" charset="0"/>
                <a:cs typeface="Arial" panose="020B0604020202020204" pitchFamily="34" charset="0"/>
              </a:rPr>
              <a:t>group that predominate in plant cells</a:t>
            </a:r>
          </a:p>
          <a:p>
            <a:pPr lvl="1"/>
            <a:r>
              <a:rPr lang="en-US" sz="2400" dirty="0">
                <a:latin typeface="Arial" panose="020B0604020202020204" pitchFamily="34" charset="0"/>
                <a:cs typeface="Arial" panose="020B0604020202020204" pitchFamily="34" charset="0"/>
              </a:rPr>
              <a:t>one or two galactose residues are connected by a glycosidic linkage to C-3 of a 1,2-diacylglycerol </a:t>
            </a: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Monogalactosyldiacylglycerol open parenthesis M G D G close parenthesis: Glycerol is shown in a light red box as a three-carbon zigzag chain with the right-hand C bonded to O bonded to the lower left vertex of a galactose molecule in a blue box to the right. Galactose is shown as the chair conformation of a six-membered ring with O substituted for C at the bottom center vertex, an up-equatorial bond to O of glycerol from the lower left vertex, a down-equatorial bond to O H from the upper left vertex, an up-equatorial bond to O H from the top center vertex, an up-axial bond to O H from the upper right vertex, and an up-equatorial bond to C H 2 O H from the bottom right vertex. The center C of glycerol has a solid wedge bond to H to the lower right, a hashed wedge bond to O to the lower left that is further bonded to C double-bonded to O within a yellow box that is further bonded to a zigzag chain of 17 additional carbons with double bonds between the eighth and ninth carbons and the eleventh and twelfth carbons, and a bond to C H 2 to the upper left further bonded to O to the lower left further bonded to C double bonded to O within a yellow ox that is further bonded to a zigzag chain of 17 additional carbons with double bonds between the eighth and ninth carbons as well as the eleventh and twelfth carbons. Digalactosyldiacylglyerol (D G D G) has a similar structure to M G D G except that the lower right vertex of the six-membered ring is bonded to the lower left vertex of a similar six-membered ring to its right that has the lower right vertex up-equatorial bonded to C H 2 O H. The two rings are in a blue box labeled galactobiose.">
            <a:extLst>
              <a:ext uri="{FF2B5EF4-FFF2-40B4-BE49-F238E27FC236}">
                <a16:creationId xmlns:a16="http://schemas.microsoft.com/office/drawing/2014/main" id="{4167A340-E16B-FA47-9CD4-400824B99D24}"/>
              </a:ext>
            </a:extLst>
          </p:cNvPr>
          <p:cNvPicPr>
            <a:picLocks noChangeAspect="1"/>
          </p:cNvPicPr>
          <p:nvPr/>
        </p:nvPicPr>
        <p:blipFill>
          <a:blip r:embed="rId3"/>
          <a:stretch>
            <a:fillRect/>
          </a:stretch>
        </p:blipFill>
        <p:spPr>
          <a:xfrm>
            <a:off x="1752600" y="3886200"/>
            <a:ext cx="5638800" cy="2713407"/>
          </a:xfrm>
          <a:prstGeom prst="rect">
            <a:avLst/>
          </a:prstGeom>
        </p:spPr>
      </p:pic>
    </p:spTree>
    <p:extLst>
      <p:ext uri="{BB962C8B-B14F-4D97-AF65-F5344CB8AC3E}">
        <p14:creationId xmlns:p14="http://schemas.microsoft.com/office/powerpoint/2010/main" val="1050804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3EEB5-A77D-42BD-9924-C07C80D6396F}"/>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(4 of 6)</a:t>
            </a:r>
            <a:endParaRPr lang="en-AU" sz="2000" dirty="0"/>
          </a:p>
        </p:txBody>
      </p:sp>
      <p:sp>
        <p:nvSpPr>
          <p:cNvPr id="21507" name="Text Placeholder 2">
            <a:extLst>
              <a:ext uri="{FF2B5EF4-FFF2-40B4-BE49-F238E27FC236}">
                <a16:creationId xmlns:a16="http://schemas.microsoft.com/office/drawing/2014/main" id="{8DFB2773-2858-C74F-9CA1-E434B7BD7CDC}"/>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Membrane lipids are composed of hydrophobic tails attached to polar head groups. </a:t>
            </a:r>
            <a:r>
              <a:rPr lang="en-US" sz="2400" dirty="0">
                <a:latin typeface="Arial" panose="020B0604020202020204" pitchFamily="34" charset="0"/>
                <a:cs typeface="Arial" panose="020B0604020202020204" pitchFamily="34" charset="0"/>
              </a:rPr>
              <a:t>Cellular membranes are composed of a variety of lipids, including glycerophospholipids and sterols. These lipids are used for structuring membranes as well as for displaying molecules on the membrane surfaces for signaling and molecular recognition. </a:t>
            </a:r>
          </a:p>
          <a:p>
            <a:endParaRPr lang="en-US" sz="2400" dirty="0"/>
          </a:p>
          <a:p>
            <a:pPr>
              <a:buNone/>
            </a:pPr>
            <a:endParaRPr lang="en-US" sz="2400" dirty="0"/>
          </a:p>
          <a:p>
            <a:pPr>
              <a:buFontTx/>
              <a:buNone/>
            </a:pPr>
            <a:endParaRPr lang="en-US" altLang="en-US" sz="2400" dirty="0">
              <a:latin typeface="Arial" panose="020B0604020202020204" pitchFamily="34" charset="0"/>
            </a:endParaRPr>
          </a:p>
          <a:p>
            <a:pPr>
              <a:spcBef>
                <a:spcPts val="363"/>
              </a:spcBef>
              <a:buClr>
                <a:srgbClr val="000000"/>
              </a:buClr>
              <a:buSzPts val="1800"/>
              <a:buFont typeface="Calibri" panose="020F0502020204030204" pitchFamily="34" charset="0"/>
              <a:buNone/>
            </a:pPr>
            <a:endParaRPr lang="en-US" altLang="en-US" dirty="0">
              <a:solidFill>
                <a:srgbClr val="000000"/>
              </a:solidFill>
              <a:ea typeface="Calibri" panose="020F0502020204030204" pitchFamily="34" charset="0"/>
              <a:cs typeface="Arial" panose="020B0604020202020204" pitchFamily="34" charset="0"/>
              <a:sym typeface="Calibri" panose="020F0502020204030204" pitchFamily="34" charset="0"/>
            </a:endParaRPr>
          </a:p>
        </p:txBody>
      </p:sp>
      <p:pic>
        <p:nvPicPr>
          <p:cNvPr id="5" name="Google Shape;177;g7fe2cbe272_0_8" descr="Icon P 2&#10;">
            <a:extLst>
              <a:ext uri="{FF2B5EF4-FFF2-40B4-BE49-F238E27FC236}">
                <a16:creationId xmlns:a16="http://schemas.microsoft.com/office/drawing/2014/main" id="{CC916104-D4FB-4D72-B170-18DF907F7F9C}"/>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6112" y="288943"/>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69068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9D4EF-ED36-45D4-8B20-65EDC6E6B13D}"/>
              </a:ext>
            </a:extLst>
          </p:cNvPr>
          <p:cNvSpPr>
            <a:spLocks noGrp="1"/>
          </p:cNvSpPr>
          <p:nvPr>
            <p:ph type="title"/>
          </p:nvPr>
        </p:nvSpPr>
        <p:spPr>
          <a:xfrm>
            <a:off x="0" y="152400"/>
            <a:ext cx="9144000" cy="1219200"/>
          </a:xfrm>
        </p:spPr>
        <p:txBody>
          <a:bodyPr/>
          <a:lstStyle/>
          <a:p>
            <a:r>
              <a:rPr lang="en-US" altLang="en-US" dirty="0">
                <a:solidFill>
                  <a:srgbClr val="4E4CB4"/>
                </a:solidFill>
                <a:latin typeface="Arial" panose="020B0604020202020204" pitchFamily="34" charset="0"/>
                <a:cs typeface="Arial" panose="020B0604020202020204" pitchFamily="34" charset="0"/>
              </a:rPr>
              <a:t>Sphingolipids Are Derivatives of Sphingosine</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152400" y="1587500"/>
            <a:ext cx="4283374" cy="473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sphingolipids </a:t>
            </a:r>
            <a:r>
              <a:rPr lang="en-US" sz="2400" dirty="0">
                <a:latin typeface="Arial" panose="020B0604020202020204" pitchFamily="34" charset="0"/>
                <a:cs typeface="Arial" panose="020B0604020202020204" pitchFamily="34" charset="0"/>
              </a:rPr>
              <a:t>= large class of membrane phospholipids and glycolipids </a:t>
            </a:r>
          </a:p>
          <a:p>
            <a:pPr lvl="1"/>
            <a:r>
              <a:rPr lang="en-US" sz="2400" dirty="0">
                <a:latin typeface="Arial" panose="020B0604020202020204" pitchFamily="34" charset="0"/>
                <a:cs typeface="Arial" panose="020B0604020202020204" pitchFamily="34" charset="0"/>
              </a:rPr>
              <a:t>have a polar head group and two nonpolar tails </a:t>
            </a:r>
          </a:p>
          <a:p>
            <a:pPr lvl="1"/>
            <a:r>
              <a:rPr lang="en-US" sz="2400" dirty="0">
                <a:latin typeface="Arial" panose="020B0604020202020204" pitchFamily="34" charset="0"/>
                <a:cs typeface="Arial" panose="020B0604020202020204" pitchFamily="34" charset="0"/>
              </a:rPr>
              <a:t>contain no glycerol </a:t>
            </a:r>
          </a:p>
          <a:p>
            <a:pPr lvl="1"/>
            <a:r>
              <a:rPr lang="en-US" sz="2400" dirty="0">
                <a:latin typeface="Arial" panose="020B0604020202020204" pitchFamily="34" charset="0"/>
                <a:cs typeface="Arial" panose="020B0604020202020204" pitchFamily="34" charset="0"/>
              </a:rPr>
              <a:t>contain one molecule of the long-chain amino alcohol sphingosine or one of its derivatives  </a:t>
            </a: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molecule is shown at the top of the table. It has sphingosine in a light red box as an 18-carbon zigzag chain with the first three carbons numbered, C 1 bonded to O further bonded to X in a blue box labeled head-group substituent, C 3 bonded to O H above, a double bond between C 4 and C 5, and C 2 bonded to N H below further bonded to C in a yellow box labeled fatty acid that is double bonded to O and further bonded to a zigzag chain of 25 additional carbons. In the table, all of the atoms representing X are shown in blue boxes. The table has three columns and five rows. The columns are labeled name of sphingolipid, head group, and formula of bond joined to X. Data in the rows are as follows. Row 1: name ceramide: head group blank; formula of bond to X is bond to H. Row 2: name sphingomyelin: head group phosphocholine; formula of bond to X is bond to P double bonded to O above, bonded to O minus below, and bonded to O on the right further bonded to C H 2 C H 2 N with a positive charge open parenthesis C H 3 close parenthesis 3. The bottom three rows show neutral glycolipids. Row 3: glucosylceramide; head group glucose; formula of bond to X is bond to C 1 of a six-membered ring with O substituted for C at the upper right vertex in position 6 and the following substituents: C 1 has a down-axial bond to H; C 2 and C 4 each have up-axial bonds to H and down-axial bonds to O H; C 4 has an up-axial bond to O H and a down-axial bond to H; and C 5 has an up-axial bond to C 6 bonded to 2 H and O H and a down-axial bond to H. Row 4: name lactosylceramide open parenthesis a globoside close parenthesis; head group di-, tri-, or tetrasaccharide; formula of bond to X is bond to a blue circle bonded to a yellow circle. Row 5: name ganglioside G M 2; head group complex oligosaccharide; formula of bond to X is bond to a blue circle bonded to a yellow circle bonded to purple diamond above and yellow square to the right.">
            <a:extLst>
              <a:ext uri="{FF2B5EF4-FFF2-40B4-BE49-F238E27FC236}">
                <a16:creationId xmlns:a16="http://schemas.microsoft.com/office/drawing/2014/main" id="{09C065F7-9940-3149-85DB-B4639CE1ACFC}"/>
              </a:ext>
            </a:extLst>
          </p:cNvPr>
          <p:cNvPicPr>
            <a:picLocks noChangeAspect="1"/>
          </p:cNvPicPr>
          <p:nvPr/>
        </p:nvPicPr>
        <p:blipFill>
          <a:blip r:embed="rId3"/>
          <a:stretch>
            <a:fillRect/>
          </a:stretch>
        </p:blipFill>
        <p:spPr>
          <a:xfrm>
            <a:off x="4538458" y="1828801"/>
            <a:ext cx="4316916" cy="4267200"/>
          </a:xfrm>
          <a:prstGeom prst="rect">
            <a:avLst/>
          </a:prstGeom>
        </p:spPr>
      </p:pic>
    </p:spTree>
    <p:extLst>
      <p:ext uri="{BB962C8B-B14F-4D97-AF65-F5344CB8AC3E}">
        <p14:creationId xmlns:p14="http://schemas.microsoft.com/office/powerpoint/2010/main" val="36632253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722B5-DB02-4AD1-BAC9-602AF4C78238}"/>
              </a:ext>
            </a:extLst>
          </p:cNvPr>
          <p:cNvSpPr>
            <a:spLocks noGrp="1"/>
          </p:cNvSpPr>
          <p:nvPr>
            <p:ph type="title"/>
          </p:nvPr>
        </p:nvSpPr>
        <p:spPr>
          <a:xfrm>
            <a:off x="0" y="152400"/>
            <a:ext cx="9144000" cy="1219200"/>
          </a:xfrm>
        </p:spPr>
        <p:txBody>
          <a:bodyPr/>
          <a:lstStyle/>
          <a:p>
            <a:r>
              <a:rPr lang="en-US" altLang="en-US" dirty="0">
                <a:solidFill>
                  <a:schemeClr val="tx1"/>
                </a:solidFill>
                <a:latin typeface="Arial" panose="020B0604020202020204" pitchFamily="34" charset="0"/>
                <a:cs typeface="Arial" panose="020B0604020202020204" pitchFamily="34" charset="0"/>
              </a:rPr>
              <a:t>Ceramides Are The Structural Parent of All Sphingolipids</a:t>
            </a:r>
            <a:endParaRPr lang="en-AU" dirty="0"/>
          </a:p>
        </p:txBody>
      </p:sp>
      <p:sp>
        <p:nvSpPr>
          <p:cNvPr id="4" name="Google Shape;390;g847cf01710_0_68">
            <a:extLst>
              <a:ext uri="{FF2B5EF4-FFF2-40B4-BE49-F238E27FC236}">
                <a16:creationId xmlns:a16="http://schemas.microsoft.com/office/drawing/2014/main" id="{CC2A976F-F2E7-B940-A021-44A9A074AFD5}"/>
              </a:ext>
            </a:extLst>
          </p:cNvPr>
          <p:cNvSpPr txBox="1">
            <a:spLocks noChangeArrowheads="1"/>
          </p:cNvSpPr>
          <p:nvPr/>
        </p:nvSpPr>
        <p:spPr bwMode="auto">
          <a:xfrm>
            <a:off x="341270" y="1600200"/>
            <a:ext cx="846145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C-1, C-2, and C-3 of sphingosine are structurally analogous of the three carbons of glycerol in glycerophospholipids </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ceramide </a:t>
            </a:r>
            <a:r>
              <a:rPr lang="en-US" sz="2400" dirty="0">
                <a:latin typeface="Arial" panose="020B0604020202020204" pitchFamily="34" charset="0"/>
                <a:cs typeface="Arial" panose="020B0604020202020204" pitchFamily="34" charset="0"/>
              </a:rPr>
              <a:t>= compound resulting when a fatty acid is attached in amide linkage to the –NH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on C-2</a:t>
            </a:r>
          </a:p>
          <a:p>
            <a:pPr lvl="1"/>
            <a:r>
              <a:rPr lang="en-US" sz="2400" dirty="0">
                <a:latin typeface="Arial" panose="020B0604020202020204" pitchFamily="34" charset="0"/>
                <a:cs typeface="Arial" panose="020B0604020202020204" pitchFamily="34" charset="0"/>
              </a:rPr>
              <a:t>structurally similar to a diacylglycerol </a:t>
            </a:r>
          </a:p>
          <a:p>
            <a:pPr marL="50800" indent="0">
              <a:buNone/>
            </a:pP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11391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A87FF-05C6-42D0-A310-76B88A37B6E5}"/>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Sphingomyelins</a:t>
            </a:r>
            <a:endParaRPr lang="en-AU" dirty="0"/>
          </a:p>
        </p:txBody>
      </p:sp>
      <p:sp>
        <p:nvSpPr>
          <p:cNvPr id="4" name="Google Shape;390;g847cf01710_0_68">
            <a:extLst>
              <a:ext uri="{FF2B5EF4-FFF2-40B4-BE49-F238E27FC236}">
                <a16:creationId xmlns:a16="http://schemas.microsoft.com/office/drawing/2014/main" id="{CC2A976F-F2E7-B940-A021-44A9A074AFD5}"/>
              </a:ext>
            </a:extLst>
          </p:cNvPr>
          <p:cNvSpPr txBox="1">
            <a:spLocks noChangeArrowheads="1"/>
          </p:cNvSpPr>
          <p:nvPr/>
        </p:nvSpPr>
        <p:spPr bwMode="auto">
          <a:xfrm>
            <a:off x="152400" y="1363663"/>
            <a:ext cx="8654537"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sphingomyelins</a:t>
            </a:r>
            <a:r>
              <a:rPr lang="en-US" sz="2400" dirty="0">
                <a:latin typeface="Arial" panose="020B0604020202020204" pitchFamily="34" charset="0"/>
                <a:cs typeface="Arial" panose="020B0604020202020204" pitchFamily="34" charset="0"/>
              </a:rPr>
              <a:t> = subclass of sphingolipids that contains phosphocholine or </a:t>
            </a:r>
            <a:r>
              <a:rPr lang="en-US" sz="2400" dirty="0" err="1">
                <a:latin typeface="Arial" panose="020B0604020202020204" pitchFamily="34" charset="0"/>
                <a:cs typeface="Arial" panose="020B0604020202020204" pitchFamily="34" charset="0"/>
              </a:rPr>
              <a:t>phosphoethanolamine</a:t>
            </a:r>
            <a:r>
              <a:rPr lang="en-US" sz="2400" dirty="0">
                <a:latin typeface="Arial" panose="020B0604020202020204" pitchFamily="34" charset="0"/>
                <a:cs typeface="Arial" panose="020B0604020202020204" pitchFamily="34" charset="0"/>
              </a:rPr>
              <a:t> as their polar head group</a:t>
            </a:r>
          </a:p>
          <a:p>
            <a:pPr marL="50800" indent="0">
              <a:buNone/>
            </a:pPr>
            <a:endParaRPr lang="en-US" sz="2400" b="1" dirty="0">
              <a:latin typeface="Arial" panose="020B0604020202020204" pitchFamily="34" charset="0"/>
              <a:cs typeface="Arial" panose="020B0604020202020204" pitchFamily="34" charset="0"/>
            </a:endParaRPr>
          </a:p>
        </p:txBody>
      </p:sp>
      <p:pic>
        <p:nvPicPr>
          <p:cNvPr id="3" name="Picture 2" descr="Phosphatidylcholine: A blue box labeled phosphocholine has N plus on the right bonded to 3 C H 3 and to a two-carbon chain on the left that bonds to O further bonded to P double bonded to O above, bonded to O minus below and slightly to the left, and bonded to O outside of the blue box to the lower left that is further bonded to C with three substituents. The substituents are as follows: a solid wedge bond to H to the lower right, a hashed wedge bond to O to the lower left that is further bonded to C double bonded to O and bonded to a zigzag chain of 17 additional carbons with double bonds between the eighth and ninth as well as eleventh and twelfth carbons; a bond to C H 2 to the left further bonded to O bonded to C double bonded to O above and bonded to a zigzag chain of 17 additional carbons to the left. Sphingomyelin: A blue box labeled phosphocholine has N plus on the right bonded to 3 C H 3 and to a two-carbon chain on the left that bonds to O further bonded to P double bonded to O above, bonded to O minus below and slightly to the left, and bonded to O outside of the blue box to the lower left that is further bonded to C with three substituents. The substituents are as follows: a solid wedge bond to H to the lower right, a hashed wedge bond to N H to the lower left that is further bonded to C double bonded to O and bonded to a zigzag chain of 15 additional carbons; a bond to C to the left solid wedge bonded to O H to the upper right, hashed wedge bonded to H to the upper left, and further bonded to a zigzag chain of 15 additional carbons to the left with a double bond between the first and second carbons.">
            <a:extLst>
              <a:ext uri="{FF2B5EF4-FFF2-40B4-BE49-F238E27FC236}">
                <a16:creationId xmlns:a16="http://schemas.microsoft.com/office/drawing/2014/main" id="{401C6285-AC75-F24E-8164-D1B35F315CB8}"/>
              </a:ext>
            </a:extLst>
          </p:cNvPr>
          <p:cNvPicPr>
            <a:picLocks noChangeAspect="1"/>
          </p:cNvPicPr>
          <p:nvPr/>
        </p:nvPicPr>
        <p:blipFill>
          <a:blip r:embed="rId3"/>
          <a:stretch>
            <a:fillRect/>
          </a:stretch>
        </p:blipFill>
        <p:spPr>
          <a:xfrm>
            <a:off x="1410333" y="2743200"/>
            <a:ext cx="6323334" cy="3458817"/>
          </a:xfrm>
          <a:prstGeom prst="rect">
            <a:avLst/>
          </a:prstGeom>
        </p:spPr>
      </p:pic>
    </p:spTree>
    <p:extLst>
      <p:ext uri="{BB962C8B-B14F-4D97-AF65-F5344CB8AC3E}">
        <p14:creationId xmlns:p14="http://schemas.microsoft.com/office/powerpoint/2010/main" val="8696729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FA3B9-C59C-438E-8E93-95C70155EC5C}"/>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Glycosphingolipids</a:t>
            </a:r>
            <a:endParaRPr lang="en-AU" dirty="0"/>
          </a:p>
        </p:txBody>
      </p:sp>
      <p:sp>
        <p:nvSpPr>
          <p:cNvPr id="4" name="Google Shape;390;g847cf01710_0_68">
            <a:extLst>
              <a:ext uri="{FF2B5EF4-FFF2-40B4-BE49-F238E27FC236}">
                <a16:creationId xmlns:a16="http://schemas.microsoft.com/office/drawing/2014/main" id="{CC2A976F-F2E7-B940-A021-44A9A074AFD5}"/>
              </a:ext>
            </a:extLst>
          </p:cNvPr>
          <p:cNvSpPr txBox="1">
            <a:spLocks noChangeArrowheads="1"/>
          </p:cNvSpPr>
          <p:nvPr/>
        </p:nvSpPr>
        <p:spPr bwMode="auto">
          <a:xfrm>
            <a:off x="244731" y="1662068"/>
            <a:ext cx="865453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glycosphingolipids</a:t>
            </a:r>
            <a:r>
              <a:rPr lang="en-US" sz="2400" dirty="0">
                <a:latin typeface="Arial" panose="020B0604020202020204" pitchFamily="34" charset="0"/>
                <a:cs typeface="Arial" panose="020B0604020202020204" pitchFamily="34" charset="0"/>
              </a:rPr>
              <a:t> = have head groups with 1+ sugars connected directly to the –OH at C-1 of the ceramide moiety</a:t>
            </a:r>
          </a:p>
          <a:p>
            <a:pPr lvl="1"/>
            <a:r>
              <a:rPr lang="en-US" sz="2400" dirty="0">
                <a:latin typeface="Arial" panose="020B0604020202020204" pitchFamily="34" charset="0"/>
                <a:cs typeface="Arial" panose="020B0604020202020204" pitchFamily="34" charset="0"/>
              </a:rPr>
              <a:t>do not contain phosphate</a:t>
            </a:r>
          </a:p>
          <a:p>
            <a:pPr lvl="1"/>
            <a:r>
              <a:rPr lang="en-US" sz="2400" dirty="0">
                <a:latin typeface="Arial" panose="020B0604020202020204" pitchFamily="34" charset="0"/>
                <a:cs typeface="Arial" panose="020B0604020202020204" pitchFamily="34" charset="0"/>
              </a:rPr>
              <a:t>occur largely in the outer face of plasma membranes</a:t>
            </a: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sz="2400" dirty="0">
              <a:latin typeface="Arial" panose="020B0604020202020204" pitchFamily="34" charset="0"/>
              <a:cs typeface="Arial" panose="020B0604020202020204" pitchFamily="34" charset="0"/>
            </a:endParaRPr>
          </a:p>
          <a:p>
            <a:pPr marL="50800" indent="0">
              <a:buNone/>
            </a:pP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08516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14F35F-DE8C-41F2-A017-93FEEC2780EB}"/>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Cerebrosides and </a:t>
            </a:r>
            <a:r>
              <a:rPr lang="en-US" altLang="en-US" dirty="0" err="1">
                <a:solidFill>
                  <a:schemeClr val="tx1"/>
                </a:solidFill>
                <a:latin typeface="Arial" panose="020B0604020202020204" pitchFamily="34" charset="0"/>
                <a:cs typeface="Arial" panose="020B0604020202020204" pitchFamily="34" charset="0"/>
              </a:rPr>
              <a:t>Globosides</a:t>
            </a:r>
            <a:endParaRPr lang="en-AU" dirty="0"/>
          </a:p>
        </p:txBody>
      </p:sp>
      <p:sp>
        <p:nvSpPr>
          <p:cNvPr id="4" name="Google Shape;390;g847cf01710_0_68">
            <a:extLst>
              <a:ext uri="{FF2B5EF4-FFF2-40B4-BE49-F238E27FC236}">
                <a16:creationId xmlns:a16="http://schemas.microsoft.com/office/drawing/2014/main" id="{CC2A976F-F2E7-B940-A021-44A9A074AFD5}"/>
              </a:ext>
            </a:extLst>
          </p:cNvPr>
          <p:cNvSpPr txBox="1">
            <a:spLocks noChangeArrowheads="1"/>
          </p:cNvSpPr>
          <p:nvPr/>
        </p:nvSpPr>
        <p:spPr bwMode="auto">
          <a:xfrm>
            <a:off x="244731" y="1662068"/>
            <a:ext cx="8654537" cy="4586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cerebrosides </a:t>
            </a:r>
            <a:r>
              <a:rPr lang="en-US" sz="2400" dirty="0">
                <a:latin typeface="Arial" panose="020B0604020202020204" pitchFamily="34" charset="0"/>
                <a:cs typeface="Arial" panose="020B0604020202020204" pitchFamily="34" charset="0"/>
              </a:rPr>
              <a:t>= have a single sugar linked to ceramide</a:t>
            </a:r>
          </a:p>
          <a:p>
            <a:pPr lvl="1"/>
            <a:r>
              <a:rPr lang="en-US" sz="2400" dirty="0">
                <a:latin typeface="Arial" panose="020B0604020202020204" pitchFamily="34" charset="0"/>
                <a:cs typeface="Arial" panose="020B0604020202020204" pitchFamily="34" charset="0"/>
              </a:rPr>
              <a:t>those with galactose are found in the plasma membranes of cells in neural tissue</a:t>
            </a:r>
          </a:p>
          <a:p>
            <a:pPr lvl="1"/>
            <a:r>
              <a:rPr lang="en-US" sz="2400" dirty="0">
                <a:latin typeface="Arial" panose="020B0604020202020204" pitchFamily="34" charset="0"/>
                <a:cs typeface="Arial" panose="020B0604020202020204" pitchFamily="34" charset="0"/>
              </a:rPr>
              <a:t>those with glucose are found in the plasma membranes of cells in nonneural tissues</a:t>
            </a:r>
          </a:p>
          <a:p>
            <a:endParaRPr lang="en-US" sz="2400" dirty="0">
              <a:latin typeface="Arial" panose="020B0604020202020204" pitchFamily="34" charset="0"/>
              <a:cs typeface="Arial" panose="020B0604020202020204" pitchFamily="34" charset="0"/>
            </a:endParaRPr>
          </a:p>
          <a:p>
            <a:r>
              <a:rPr lang="en-US" sz="2400" b="1" dirty="0" err="1">
                <a:latin typeface="Arial" panose="020B0604020202020204" pitchFamily="34" charset="0"/>
                <a:cs typeface="Arial" panose="020B0604020202020204" pitchFamily="34" charset="0"/>
              </a:rPr>
              <a:t>globosides</a:t>
            </a:r>
            <a:r>
              <a:rPr lang="en-US" sz="2400" dirty="0">
                <a:latin typeface="Arial" panose="020B0604020202020204" pitchFamily="34" charset="0"/>
                <a:cs typeface="Arial" panose="020B0604020202020204" pitchFamily="34" charset="0"/>
              </a:rPr>
              <a:t> = glycosphingolipids with 2+ sugars, usually </a:t>
            </a:r>
            <a:r>
              <a:rPr lang="en-US" sz="1800" dirty="0">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-glucose, </a:t>
            </a:r>
            <a:r>
              <a:rPr lang="en-US" sz="1800" dirty="0">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-galactose, or </a:t>
            </a:r>
            <a:r>
              <a:rPr lang="en-US" sz="2400" i="1" dirty="0">
                <a:latin typeface="Arial" panose="020B0604020202020204" pitchFamily="34" charset="0"/>
                <a:cs typeface="Arial" panose="020B0604020202020204" pitchFamily="34" charset="0"/>
              </a:rPr>
              <a:t>N</a:t>
            </a:r>
            <a:r>
              <a:rPr lang="en-US" sz="2400" dirty="0">
                <a:latin typeface="Arial" panose="020B0604020202020204" pitchFamily="34" charset="0"/>
                <a:cs typeface="Arial" panose="020B0604020202020204" pitchFamily="34" charset="0"/>
              </a:rPr>
              <a:t>-acetyl-</a:t>
            </a:r>
            <a:r>
              <a:rPr lang="en-US" sz="1800" dirty="0">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-galactosamine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sometimes called </a:t>
            </a:r>
            <a:r>
              <a:rPr lang="en-US" sz="2400" b="1" dirty="0">
                <a:latin typeface="Arial" panose="020B0604020202020204" pitchFamily="34" charset="0"/>
                <a:cs typeface="Arial" panose="020B0604020202020204" pitchFamily="34" charset="0"/>
              </a:rPr>
              <a:t>neutral glycolipids</a:t>
            </a:r>
            <a:r>
              <a:rPr lang="en-US" sz="2400" dirty="0">
                <a:latin typeface="Arial" panose="020B0604020202020204" pitchFamily="34" charset="0"/>
                <a:cs typeface="Arial" panose="020B0604020202020204" pitchFamily="34" charset="0"/>
              </a:rPr>
              <a:t>, as they have no charge at pH 7 </a:t>
            </a: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sz="2400" dirty="0">
              <a:latin typeface="Arial" panose="020B0604020202020204" pitchFamily="34" charset="0"/>
              <a:cs typeface="Arial" panose="020B0604020202020204" pitchFamily="34" charset="0"/>
            </a:endParaRPr>
          </a:p>
          <a:p>
            <a:pPr marL="50800" indent="0">
              <a:buNone/>
            </a:pP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17246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62549F9-1C70-408A-89BF-0FDA6D8B58B7}"/>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Gangliosides</a:t>
            </a:r>
            <a:endParaRPr lang="en-AU" dirty="0"/>
          </a:p>
        </p:txBody>
      </p:sp>
      <p:sp>
        <p:nvSpPr>
          <p:cNvPr id="4" name="Google Shape;390;g847cf01710_0_68">
            <a:extLst>
              <a:ext uri="{FF2B5EF4-FFF2-40B4-BE49-F238E27FC236}">
                <a16:creationId xmlns:a16="http://schemas.microsoft.com/office/drawing/2014/main" id="{CC2A976F-F2E7-B940-A021-44A9A074AFD5}"/>
              </a:ext>
            </a:extLst>
          </p:cNvPr>
          <p:cNvSpPr txBox="1">
            <a:spLocks noChangeArrowheads="1"/>
          </p:cNvSpPr>
          <p:nvPr/>
        </p:nvSpPr>
        <p:spPr bwMode="auto">
          <a:xfrm>
            <a:off x="244730" y="1363663"/>
            <a:ext cx="8654537" cy="252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gangliosides</a:t>
            </a:r>
            <a:r>
              <a:rPr lang="en-US" sz="2400" dirty="0">
                <a:latin typeface="Arial" panose="020B0604020202020204" pitchFamily="34" charset="0"/>
                <a:cs typeface="Arial" panose="020B0604020202020204" pitchFamily="34" charset="0"/>
              </a:rPr>
              <a:t> = have oligosaccharides as their polar head groups and 1+ residues of </a:t>
            </a:r>
            <a:r>
              <a:rPr lang="en-US" sz="2400" i="1" dirty="0">
                <a:latin typeface="Arial" panose="020B0604020202020204" pitchFamily="34" charset="0"/>
                <a:cs typeface="Arial" panose="020B0604020202020204" pitchFamily="34" charset="0"/>
              </a:rPr>
              <a:t>N</a:t>
            </a:r>
            <a:r>
              <a:rPr lang="en-US" sz="2400" dirty="0">
                <a:latin typeface="Arial" panose="020B0604020202020204" pitchFamily="34" charset="0"/>
                <a:cs typeface="Arial" panose="020B0604020202020204" pitchFamily="34" charset="0"/>
              </a:rPr>
              <a:t>-acetylneuraminic acid (Neu5Ac), a sialic acid, at the termini </a:t>
            </a:r>
          </a:p>
          <a:p>
            <a:pPr lvl="1"/>
            <a:r>
              <a:rPr lang="en-US" sz="2400" dirty="0">
                <a:latin typeface="Arial" panose="020B0604020202020204" pitchFamily="34" charset="0"/>
                <a:cs typeface="Arial" panose="020B0604020202020204" pitchFamily="34" charset="0"/>
              </a:rPr>
              <a:t>1 sialic acid residue = GM (</a:t>
            </a:r>
            <a:r>
              <a:rPr lang="en-US" sz="2400" i="1" dirty="0">
                <a:latin typeface="Arial" panose="020B0604020202020204" pitchFamily="34" charset="0"/>
                <a:cs typeface="Arial" panose="020B0604020202020204" pitchFamily="34" charset="0"/>
              </a:rPr>
              <a:t>M </a:t>
            </a:r>
            <a:r>
              <a:rPr lang="en-US" sz="2400" dirty="0">
                <a:latin typeface="Arial" panose="020B0604020202020204" pitchFamily="34" charset="0"/>
                <a:cs typeface="Arial" panose="020B0604020202020204" pitchFamily="34" charset="0"/>
              </a:rPr>
              <a:t>for mono-) series</a:t>
            </a:r>
          </a:p>
          <a:p>
            <a:pPr lvl="1"/>
            <a:r>
              <a:rPr lang="en-US" sz="2400" dirty="0">
                <a:latin typeface="Arial" panose="020B0604020202020204" pitchFamily="34" charset="0"/>
                <a:cs typeface="Arial" panose="020B0604020202020204" pitchFamily="34" charset="0"/>
              </a:rPr>
              <a:t>2 sialic acid residues = GD (</a:t>
            </a:r>
            <a:r>
              <a:rPr lang="en-US" sz="2400" i="1" dirty="0">
                <a:latin typeface="Arial" panose="020B0604020202020204" pitchFamily="34" charset="0"/>
                <a:cs typeface="Arial" panose="020B0604020202020204" pitchFamily="34" charset="0"/>
              </a:rPr>
              <a:t>D </a:t>
            </a:r>
            <a:r>
              <a:rPr lang="en-US" sz="2400" dirty="0">
                <a:latin typeface="Arial" panose="020B0604020202020204" pitchFamily="34" charset="0"/>
                <a:cs typeface="Arial" panose="020B0604020202020204" pitchFamily="34" charset="0"/>
              </a:rPr>
              <a:t>for di-) series</a:t>
            </a:r>
          </a:p>
          <a:p>
            <a:pPr lvl="1"/>
            <a:r>
              <a:rPr lang="en-US" sz="2400" dirty="0">
                <a:latin typeface="Arial" panose="020B0604020202020204" pitchFamily="34" charset="0"/>
                <a:cs typeface="Arial" panose="020B0604020202020204" pitchFamily="34" charset="0"/>
              </a:rPr>
              <a:t>3 sialic acid residues = GT (</a:t>
            </a:r>
            <a:r>
              <a:rPr lang="en-US" sz="2400" i="1" dirty="0">
                <a:latin typeface="Arial" panose="020B0604020202020204" pitchFamily="34" charset="0"/>
                <a:cs typeface="Arial" panose="020B0604020202020204" pitchFamily="34" charset="0"/>
              </a:rPr>
              <a:t>T </a:t>
            </a:r>
            <a:r>
              <a:rPr lang="en-US" sz="2400" dirty="0">
                <a:latin typeface="Arial" panose="020B0604020202020204" pitchFamily="34" charset="0"/>
                <a:cs typeface="Arial" panose="020B0604020202020204" pitchFamily="34" charset="0"/>
              </a:rPr>
              <a:t>for tri-) series (and so on)</a:t>
            </a: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sz="2400" dirty="0">
              <a:latin typeface="Arial" panose="020B0604020202020204" pitchFamily="34" charset="0"/>
              <a:cs typeface="Arial" panose="020B0604020202020204" pitchFamily="34" charset="0"/>
            </a:endParaRPr>
          </a:p>
          <a:p>
            <a:pPr marL="50800" indent="0">
              <a:buNone/>
            </a:pPr>
            <a:endParaRPr lang="en-US" sz="2400" b="1" dirty="0">
              <a:latin typeface="Arial" panose="020B0604020202020204" pitchFamily="34" charset="0"/>
              <a:cs typeface="Arial" panose="020B0604020202020204" pitchFamily="34" charset="0"/>
            </a:endParaRPr>
          </a:p>
        </p:txBody>
      </p:sp>
      <p:pic>
        <p:nvPicPr>
          <p:cNvPr id="5" name="Picture 4" descr="The molecule is shown as a chair conformation of a six-membered ring with O substituted for C at the top center vertex, the upper right vertex up-axial bonded to C O O H and down-equatorial bonded to O H, the bottom center vertex down-equatorial bonded to O H, the lower left vertex bonded to N H further bonded to C double bonded to O below and bonded to C H 3 on the left, and the upper left vertex bonded to a three-carbon zigzag chain with the right-hand C hashed wedge bonded to O H, the middle C solid wedge bonded to O H, and the left-hand C bonded to O H.">
            <a:extLst>
              <a:ext uri="{FF2B5EF4-FFF2-40B4-BE49-F238E27FC236}">
                <a16:creationId xmlns:a16="http://schemas.microsoft.com/office/drawing/2014/main" id="{483EC1BD-8A18-504C-91D7-2C7E996944C8}"/>
              </a:ext>
            </a:extLst>
          </p:cNvPr>
          <p:cNvPicPr>
            <a:picLocks noChangeAspect="1"/>
          </p:cNvPicPr>
          <p:nvPr/>
        </p:nvPicPr>
        <p:blipFill>
          <a:blip r:embed="rId3"/>
          <a:stretch>
            <a:fillRect/>
          </a:stretch>
        </p:blipFill>
        <p:spPr>
          <a:xfrm>
            <a:off x="2709620" y="4343400"/>
            <a:ext cx="3724759" cy="2115839"/>
          </a:xfrm>
          <a:prstGeom prst="rect">
            <a:avLst/>
          </a:prstGeom>
        </p:spPr>
      </p:pic>
    </p:spTree>
    <p:extLst>
      <p:ext uri="{BB962C8B-B14F-4D97-AF65-F5344CB8AC3E}">
        <p14:creationId xmlns:p14="http://schemas.microsoft.com/office/powerpoint/2010/main" val="1566567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3E315-9D32-4537-892C-1E607AF34C0F}"/>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(5 of 6)</a:t>
            </a:r>
            <a:endParaRPr lang="en-AU" sz="2000" dirty="0"/>
          </a:p>
        </p:txBody>
      </p:sp>
      <p:sp>
        <p:nvSpPr>
          <p:cNvPr id="21507" name="Text Placeholder 2">
            <a:extLst>
              <a:ext uri="{FF2B5EF4-FFF2-40B4-BE49-F238E27FC236}">
                <a16:creationId xmlns:a16="http://schemas.microsoft.com/office/drawing/2014/main" id="{8DFB2773-2858-C74F-9CA1-E434B7BD7CDC}"/>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Membrane lipids are composed of hydrophobic tails attached to polar head groups. </a:t>
            </a:r>
            <a:r>
              <a:rPr lang="en-US" sz="2400" dirty="0">
                <a:latin typeface="Arial" panose="020B0604020202020204" pitchFamily="34" charset="0"/>
                <a:cs typeface="Arial" panose="020B0604020202020204" pitchFamily="34" charset="0"/>
              </a:rPr>
              <a:t>Cellular membranes are composed of a variety of lipids, including glycerophospholipids and sterols. These lipids are used for structuring membranes as well as for displaying molecules on the membrane surfaces for signaling and molecular recognition. </a:t>
            </a:r>
          </a:p>
          <a:p>
            <a:endParaRPr lang="en-US" sz="2400" dirty="0"/>
          </a:p>
          <a:p>
            <a:pPr>
              <a:buNone/>
            </a:pPr>
            <a:endParaRPr lang="en-US" sz="2400" dirty="0"/>
          </a:p>
          <a:p>
            <a:pPr>
              <a:buFontTx/>
              <a:buNone/>
            </a:pPr>
            <a:endParaRPr lang="en-US" altLang="en-US" sz="2400" dirty="0">
              <a:latin typeface="Arial" panose="020B0604020202020204" pitchFamily="34" charset="0"/>
            </a:endParaRPr>
          </a:p>
          <a:p>
            <a:pPr>
              <a:spcBef>
                <a:spcPts val="363"/>
              </a:spcBef>
              <a:buClr>
                <a:srgbClr val="000000"/>
              </a:buClr>
              <a:buSzPts val="1800"/>
              <a:buFont typeface="Calibri" panose="020F0502020204030204" pitchFamily="34" charset="0"/>
              <a:buNone/>
            </a:pPr>
            <a:endParaRPr lang="en-US" altLang="en-US" dirty="0">
              <a:solidFill>
                <a:srgbClr val="000000"/>
              </a:solidFill>
              <a:ea typeface="Calibri" panose="020F0502020204030204" pitchFamily="34" charset="0"/>
              <a:cs typeface="Arial" panose="020B0604020202020204" pitchFamily="34" charset="0"/>
              <a:sym typeface="Calibri" panose="020F0502020204030204" pitchFamily="34" charset="0"/>
            </a:endParaRPr>
          </a:p>
        </p:txBody>
      </p:sp>
      <p:pic>
        <p:nvPicPr>
          <p:cNvPr id="5" name="Google Shape;177;g7fe2cbe272_0_8" descr="Icon P 2&#10;">
            <a:extLst>
              <a:ext uri="{FF2B5EF4-FFF2-40B4-BE49-F238E27FC236}">
                <a16:creationId xmlns:a16="http://schemas.microsoft.com/office/drawing/2014/main" id="{B519E822-1D18-44E9-949E-176BD5DED2FA}"/>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6112" y="288943"/>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28445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09A28-11E4-4339-8A87-EF6B0073A63A}"/>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Sphingolipids at Cell Surfaces Are Sites of Biological Recognition</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20915" y="1743559"/>
            <a:ext cx="4588173"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prominent in the plasma membranes of neurons</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human blood groups (O, A, B) are determined in part by the oligosaccharide head groups of these glycosphingolipids </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All three structures are the same on the left. There is a light red sphingosine with a horizontal rectangle joined on its left side to a vertical rectangle extending down. A yellow rectangle labeled fatty acid extends from the center. This part is labeled ceramide. A vertical line down from the sphingosine bends to the right to reach a blue circle joined to a yellow circle joined to a blue rectangle joined to yellow circle that has a bond to the vertex of a red triangle below. O antigen has no addition. A antigen has a yellow square joined to the yellow circle above the red triangle. B antigen has a yellow circle joined to the yellow circle above the red triangle.">
            <a:extLst>
              <a:ext uri="{FF2B5EF4-FFF2-40B4-BE49-F238E27FC236}">
                <a16:creationId xmlns:a16="http://schemas.microsoft.com/office/drawing/2014/main" id="{519CE2DC-E9FF-2A43-82F3-95C92C2C1ED4}"/>
              </a:ext>
            </a:extLst>
          </p:cNvPr>
          <p:cNvPicPr>
            <a:picLocks noChangeAspect="1"/>
          </p:cNvPicPr>
          <p:nvPr/>
        </p:nvPicPr>
        <p:blipFill>
          <a:blip r:embed="rId3"/>
          <a:stretch>
            <a:fillRect/>
          </a:stretch>
        </p:blipFill>
        <p:spPr>
          <a:xfrm>
            <a:off x="5140085" y="1752600"/>
            <a:ext cx="3683000" cy="4708381"/>
          </a:xfrm>
          <a:prstGeom prst="rect">
            <a:avLst/>
          </a:prstGeom>
        </p:spPr>
      </p:pic>
    </p:spTree>
    <p:extLst>
      <p:ext uri="{BB962C8B-B14F-4D97-AF65-F5344CB8AC3E}">
        <p14:creationId xmlns:p14="http://schemas.microsoft.com/office/powerpoint/2010/main" val="3066016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Google Shape;191;g7fe2cbe272_0_44" descr="Icon P 4&#10;">
            <a:extLst>
              <a:ext uri="{FF2B5EF4-FFF2-40B4-BE49-F238E27FC236}">
                <a16:creationId xmlns:a16="http://schemas.microsoft.com/office/drawing/2014/main" id="{E5D4ED96-9602-AF45-B23E-787139DA6CB4}"/>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2264" y="402973"/>
            <a:ext cx="11715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ACD6F38-D1B4-4EBF-B75A-FD9BD3160905}"/>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(1 of 6)</a:t>
            </a:r>
            <a:endParaRPr lang="en-AU" sz="2000" b="0" dirty="0"/>
          </a:p>
        </p:txBody>
      </p:sp>
      <p:sp>
        <p:nvSpPr>
          <p:cNvPr id="25603" name="Text Placeholder 2">
            <a:extLst>
              <a:ext uri="{FF2B5EF4-FFF2-40B4-BE49-F238E27FC236}">
                <a16:creationId xmlns:a16="http://schemas.microsoft.com/office/drawing/2014/main" id="{54423571-0275-7D46-9EC9-01F9AAC558D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chemical properties of lipids are</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related to their structure and composition. </a:t>
            </a:r>
            <a:r>
              <a:rPr lang="en-US" sz="2400" dirty="0">
                <a:latin typeface="Arial" panose="020B0604020202020204" pitchFamily="34" charset="0"/>
                <a:cs typeface="Arial" panose="020B0604020202020204" pitchFamily="34" charset="0"/>
              </a:rPr>
              <a:t>As in studies of other biomolecules, methods such as enzymatic, chromatographic, and mass spectrometry can all be used to identify lipids and determine their atomic structure. </a:t>
            </a:r>
          </a:p>
        </p:txBody>
      </p:sp>
    </p:spTree>
    <p:extLst>
      <p:ext uri="{BB962C8B-B14F-4D97-AF65-F5344CB8AC3E}">
        <p14:creationId xmlns:p14="http://schemas.microsoft.com/office/powerpoint/2010/main" val="41995482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9F124-8CD3-432E-A91E-5DE204106CC7}"/>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Phospholipids and Sphingolipids Are Degraded in Lysosomes</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20916" y="1743559"/>
            <a:ext cx="3641484"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phospholipases of the A type remove one of the two fatty acids </a:t>
            </a:r>
          </a:p>
          <a:p>
            <a:endParaRPr lang="en-US" sz="2400" dirty="0">
              <a:latin typeface="Arial" panose="020B0604020202020204" pitchFamily="34" charset="0"/>
              <a:cs typeface="Arial" panose="020B0604020202020204" pitchFamily="34" charset="0"/>
            </a:endParaRPr>
          </a:p>
          <a:p>
            <a:r>
              <a:rPr lang="en-US" sz="2400" dirty="0" err="1">
                <a:latin typeface="Arial" panose="020B0604020202020204" pitchFamily="34" charset="0"/>
                <a:cs typeface="Arial" panose="020B0604020202020204" pitchFamily="34" charset="0"/>
              </a:rPr>
              <a:t>lysophospholipases</a:t>
            </a:r>
            <a:r>
              <a:rPr lang="en-US" sz="2400" dirty="0">
                <a:latin typeface="Arial" panose="020B0604020202020204" pitchFamily="34" charset="0"/>
                <a:cs typeface="Arial" panose="020B0604020202020204" pitchFamily="34" charset="0"/>
              </a:rPr>
              <a:t> remove the remaining fatty acid</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lysosomal enzymes catalyze the stepwise removal of sugar units of gangliosides</a:t>
            </a:r>
          </a:p>
          <a:p>
            <a:endParaRPr lang="en-US" sz="2400" b="1"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vertical three-carbon chain is numbered from top to bottom. C 1 is bonded to 2 H, to O further bonded to C double bonded to O, and bonded to a zigzag chain of 15 additional carbons. An arrow labeled phospholipase A subscript 1 points to the bond between O and C double bonded to O. C 2 is bonded to H and to O further bonded to C double bonded to O and bonded to a zigzag chain of 15 additional carbons with a double bond between the eight and ninth carbons. An arrow labeled phospholipase A subscript 2 points to the bond between O and C double bonded to O. C 3 is bonded to 2 H and to O below further bonded to P. An arrow pointing to the bond between O and P is labeled phospholipase C. P is double bonded to O to the left, bonded to O minus below, and bonded to O on the right further bonded to the left side vertex of a six-carbon ring. An arrow pointing to the bond between P and the O further bonded to the ring is labeled phospholipase D. The ring has the right side vertex bonded to H above and to O bonded to P below, the lower right and left vertices bonded to O H above and to H below, the left side vertex bonded to O further bonded to the rest of the molecule and bonded to H below, and upper left vertex bonded to H above and O H below, and the upper right vertex bonded to O bonded to P above and to H below.">
            <a:extLst>
              <a:ext uri="{FF2B5EF4-FFF2-40B4-BE49-F238E27FC236}">
                <a16:creationId xmlns:a16="http://schemas.microsoft.com/office/drawing/2014/main" id="{D9BE1CA2-FF79-B242-90F4-8979327C0877}"/>
              </a:ext>
            </a:extLst>
          </p:cNvPr>
          <p:cNvPicPr>
            <a:picLocks noChangeAspect="1"/>
          </p:cNvPicPr>
          <p:nvPr/>
        </p:nvPicPr>
        <p:blipFill>
          <a:blip r:embed="rId3"/>
          <a:stretch>
            <a:fillRect/>
          </a:stretch>
        </p:blipFill>
        <p:spPr>
          <a:xfrm>
            <a:off x="4328492" y="1752600"/>
            <a:ext cx="4494592" cy="4451375"/>
          </a:xfrm>
          <a:prstGeom prst="rect">
            <a:avLst/>
          </a:prstGeom>
        </p:spPr>
      </p:pic>
    </p:spTree>
    <p:extLst>
      <p:ext uri="{BB962C8B-B14F-4D97-AF65-F5344CB8AC3E}">
        <p14:creationId xmlns:p14="http://schemas.microsoft.com/office/powerpoint/2010/main" val="13543137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49E6E45-949A-4F71-865C-EBCA53133F00}"/>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Abnormal Accumulations of Membrane Lipids</a:t>
            </a:r>
            <a:endParaRPr lang="en-AU" dirty="0"/>
          </a:p>
        </p:txBody>
      </p:sp>
      <p:sp>
        <p:nvSpPr>
          <p:cNvPr id="4" name="Google Shape;390;g847cf01710_0_68">
            <a:extLst>
              <a:ext uri="{FF2B5EF4-FFF2-40B4-BE49-F238E27FC236}">
                <a16:creationId xmlns:a16="http://schemas.microsoft.com/office/drawing/2014/main" id="{CC2A976F-F2E7-B940-A021-44A9A074AFD5}"/>
              </a:ext>
            </a:extLst>
          </p:cNvPr>
          <p:cNvSpPr txBox="1">
            <a:spLocks noChangeArrowheads="1"/>
          </p:cNvSpPr>
          <p:nvPr/>
        </p:nvSpPr>
        <p:spPr bwMode="auto">
          <a:xfrm>
            <a:off x="117644" y="1546547"/>
            <a:ext cx="3715245" cy="2034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genetic defects in any of these hydrolytic enzymes leads to the accumulation of gangliosides in the cell</a:t>
            </a: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sz="2400" dirty="0">
              <a:latin typeface="Arial" panose="020B0604020202020204" pitchFamily="34" charset="0"/>
              <a:cs typeface="Arial" panose="020B0604020202020204" pitchFamily="34" charset="0"/>
            </a:endParaRPr>
          </a:p>
          <a:p>
            <a:pPr marL="50800" indent="0">
              <a:buNone/>
            </a:pPr>
            <a:endParaRPr lang="en-US" sz="2400" b="1" dirty="0">
              <a:latin typeface="Arial" panose="020B0604020202020204" pitchFamily="34" charset="0"/>
              <a:cs typeface="Arial" panose="020B0604020202020204" pitchFamily="34" charset="0"/>
            </a:endParaRPr>
          </a:p>
        </p:txBody>
      </p:sp>
      <p:pic>
        <p:nvPicPr>
          <p:cNvPr id="8" name="Picture 7" descr="A figure shows a micrograph with a roughly rounded structure containing many concentric circles inside. The innermost circles form the outline of a half-circle. The micrograph is depicted on the scale of 1 micrometer.">
            <a:extLst>
              <a:ext uri="{FF2B5EF4-FFF2-40B4-BE49-F238E27FC236}">
                <a16:creationId xmlns:a16="http://schemas.microsoft.com/office/drawing/2014/main" id="{BF3FB901-BF7A-B949-8430-465CCBD44FC8}"/>
              </a:ext>
            </a:extLst>
          </p:cNvPr>
          <p:cNvPicPr>
            <a:picLocks noChangeAspect="1"/>
          </p:cNvPicPr>
          <p:nvPr/>
        </p:nvPicPr>
        <p:blipFill>
          <a:blip r:embed="rId3"/>
          <a:stretch>
            <a:fillRect/>
          </a:stretch>
        </p:blipFill>
        <p:spPr>
          <a:xfrm>
            <a:off x="1021971" y="4114800"/>
            <a:ext cx="2160765" cy="2358320"/>
          </a:xfrm>
          <a:prstGeom prst="rect">
            <a:avLst/>
          </a:prstGeom>
        </p:spPr>
      </p:pic>
      <p:pic>
        <p:nvPicPr>
          <p:cNvPr id="6" name="Picture 5" descr="The figure legend shows that a blue circle represents G l c, a yellow circle represents G a l, a yellow square represents G a l N A c, and a purple diamond represents N e u 5 A c. At the upper left, a box labeled ceramide is bonded to a blue circle bonded to a yellow circle bonded to a purple diamond above and to a yellow square to the right that is bonded to a yellow square to its right. This is labeled G M 1. An arrow pointing down is labeled Greek letter beta-galactosidase. Next to the top of the downward arrow, a red circle with an X across it points to a light red box labeled generalized gangliosidosis. An arrow pointing to the right below the red circle shows a yellow circle leaving. The product, G M 2, is similar except that the yellow circle on the right side is gone. An arrow pointing down is labeled hexosaminidase A. Next to the top of the downward arrow, a red circle with an X across it points to a light red box labeled Tay-Sachs disease. An arrow pointing to the right below the red circle shows a yellow square leaving. The product, G M 3, is similar to G M 2 except that the yellow square on the right side is gone. An arrow pointing down is labeled ganglioside neuraminidase. An arrow pointing to the right from the downward arrow shows a purple diamond leaving. The product is similar except that the purple diamond is gone. An arrow pointing down is labeled Greek letter beta-galactosidase. An arrow pointing to the right from the downward arrow shows a yellow circle leaving. The product is similar except that the yellow circle is gone. An arrow pointing down is labeled glucocerebrosidase. Next to the top of the downward arrow, a red circle with an X across it points to a light red box labeled Gaucher disease. An arrow pointing to the right below the red circle shows a blue circle leaving. The product is ceramide. At the right center of the figure, a globoside is shown as a box, labeled ceramide, bonded to a blue circle bonded to a yellow circle bonded to a yellow circle bonded to a yellow square. An arrow pointing down is labeled hexosaminidase A and B. Next to the top of the downward arrow, a red circle with an X across it points to a light red box labeled Sandhoff disease. An arrow pointing to the right below the red circle shows a yellow square leaving. The product is similar, but the right-hand yellow square is gone. An arrow pointing down is labeled Greek letter alpha-galactosidase a. Next to the top of the downward arrow, a red circle with an X across it points to a light red box labeled Fabry disease. An arrow pointing to the right below the red circle shows a yellow circle leaving. The product is shared with the pathway for the breakdown of G M 1 and has ceramide bonded to a blue circle bonded to a yellow circle, so the remaining steps to produce ceramide are the same as for that pathway. Sphingomyelin is shown as a box labeled ceramide bonded to a box labeled phosphocholine. An arrow pointing down is labeled sphingomyelinase. Next to the top of the downward arrow, a red circle with an X across it points to a light red box labeled Niemann-Pick disease. An arrow pointing to the right below the red circle shows phosphocholine leaving. The product is ceramide.">
            <a:extLst>
              <a:ext uri="{FF2B5EF4-FFF2-40B4-BE49-F238E27FC236}">
                <a16:creationId xmlns:a16="http://schemas.microsoft.com/office/drawing/2014/main" id="{79D60F64-198E-FA4B-AB7D-0CD82107321D}"/>
              </a:ext>
            </a:extLst>
          </p:cNvPr>
          <p:cNvPicPr>
            <a:picLocks noChangeAspect="1"/>
          </p:cNvPicPr>
          <p:nvPr/>
        </p:nvPicPr>
        <p:blipFill>
          <a:blip r:embed="rId4"/>
          <a:stretch>
            <a:fillRect/>
          </a:stretch>
        </p:blipFill>
        <p:spPr>
          <a:xfrm>
            <a:off x="3959976" y="1546546"/>
            <a:ext cx="4599902" cy="4926574"/>
          </a:xfrm>
          <a:prstGeom prst="rect">
            <a:avLst/>
          </a:prstGeom>
        </p:spPr>
      </p:pic>
    </p:spTree>
    <p:extLst>
      <p:ext uri="{BB962C8B-B14F-4D97-AF65-F5344CB8AC3E}">
        <p14:creationId xmlns:p14="http://schemas.microsoft.com/office/powerpoint/2010/main" val="38098893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79DA2-B7A9-41AF-A8D6-9861FB3ECD91}"/>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(6 of 6)</a:t>
            </a:r>
            <a:endParaRPr lang="en-AU" sz="2000" dirty="0"/>
          </a:p>
        </p:txBody>
      </p:sp>
      <p:sp>
        <p:nvSpPr>
          <p:cNvPr id="21507" name="Text Placeholder 2">
            <a:extLst>
              <a:ext uri="{FF2B5EF4-FFF2-40B4-BE49-F238E27FC236}">
                <a16:creationId xmlns:a16="http://schemas.microsoft.com/office/drawing/2014/main" id="{8DFB2773-2858-C74F-9CA1-E434B7BD7CDC}"/>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Membrane lipids are composed of hydrophobic tails attached to polar head groups. </a:t>
            </a:r>
            <a:r>
              <a:rPr lang="en-US" sz="2400" dirty="0">
                <a:latin typeface="Arial" panose="020B0604020202020204" pitchFamily="34" charset="0"/>
                <a:cs typeface="Arial" panose="020B0604020202020204" pitchFamily="34" charset="0"/>
              </a:rPr>
              <a:t>Cellular membranes are composed of a variety of lipids, including glycerophospholipids and sterols. These lipids are used for structuring membranes as well as for displaying molecules on the membrane surfaces for signaling and molecular recognition. </a:t>
            </a:r>
          </a:p>
          <a:p>
            <a:endParaRPr lang="en-US" sz="2400" dirty="0"/>
          </a:p>
          <a:p>
            <a:pPr>
              <a:buNone/>
            </a:pPr>
            <a:endParaRPr lang="en-US" sz="2400" dirty="0"/>
          </a:p>
          <a:p>
            <a:pPr>
              <a:buFontTx/>
              <a:buNone/>
            </a:pPr>
            <a:endParaRPr lang="en-US" altLang="en-US" sz="2400" dirty="0">
              <a:latin typeface="Arial" panose="020B0604020202020204" pitchFamily="34" charset="0"/>
            </a:endParaRPr>
          </a:p>
          <a:p>
            <a:pPr>
              <a:spcBef>
                <a:spcPts val="363"/>
              </a:spcBef>
              <a:buClr>
                <a:srgbClr val="000000"/>
              </a:buClr>
              <a:buSzPts val="1800"/>
              <a:buFont typeface="Calibri" panose="020F0502020204030204" pitchFamily="34" charset="0"/>
              <a:buNone/>
            </a:pPr>
            <a:endParaRPr lang="en-US" altLang="en-US" dirty="0">
              <a:solidFill>
                <a:srgbClr val="000000"/>
              </a:solidFill>
              <a:ea typeface="Calibri" panose="020F0502020204030204" pitchFamily="34" charset="0"/>
              <a:cs typeface="Arial" panose="020B0604020202020204" pitchFamily="34" charset="0"/>
              <a:sym typeface="Calibri" panose="020F0502020204030204" pitchFamily="34" charset="0"/>
            </a:endParaRPr>
          </a:p>
        </p:txBody>
      </p:sp>
      <p:pic>
        <p:nvPicPr>
          <p:cNvPr id="5" name="Google Shape;177;g7fe2cbe272_0_8" descr="Icon P 2&#10;">
            <a:extLst>
              <a:ext uri="{FF2B5EF4-FFF2-40B4-BE49-F238E27FC236}">
                <a16:creationId xmlns:a16="http://schemas.microsoft.com/office/drawing/2014/main" id="{189D5E9E-77F3-4FE4-9916-ADAAD926D0F9}"/>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6112" y="288943"/>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71686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A058A-7ED5-449A-97B2-A24430CA5995}"/>
              </a:ext>
            </a:extLst>
          </p:cNvPr>
          <p:cNvSpPr>
            <a:spLocks noGrp="1"/>
          </p:cNvSpPr>
          <p:nvPr>
            <p:ph type="title"/>
          </p:nvPr>
        </p:nvSpPr>
        <p:spPr>
          <a:xfrm>
            <a:off x="0" y="152400"/>
            <a:ext cx="9144000" cy="1219200"/>
          </a:xfrm>
        </p:spPr>
        <p:txBody>
          <a:bodyPr/>
          <a:lstStyle/>
          <a:p>
            <a:r>
              <a:rPr lang="en-US" altLang="en-US" dirty="0">
                <a:solidFill>
                  <a:srgbClr val="4E4CB4"/>
                </a:solidFill>
                <a:latin typeface="Arial" panose="020B0604020202020204" pitchFamily="34" charset="0"/>
                <a:cs typeface="Arial" panose="020B0604020202020204" pitchFamily="34" charset="0"/>
              </a:rPr>
              <a:t>Sterols Have Four Fused Carbon Rings</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38997" y="1628721"/>
            <a:ext cx="8478247"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sterols </a:t>
            </a:r>
            <a:r>
              <a:rPr lang="en-US" sz="2400" dirty="0">
                <a:latin typeface="Arial" panose="020B0604020202020204" pitchFamily="34" charset="0"/>
                <a:cs typeface="Arial" panose="020B0604020202020204" pitchFamily="34" charset="0"/>
              </a:rPr>
              <a:t>= structural lipids present in the membranes of most eukaryotic cells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steroid nucleus:</a:t>
            </a:r>
          </a:p>
          <a:p>
            <a:pPr lvl="1"/>
            <a:r>
              <a:rPr lang="en-US" sz="2400" dirty="0">
                <a:latin typeface="Arial" panose="020B0604020202020204" pitchFamily="34" charset="0"/>
                <a:cs typeface="Arial" panose="020B0604020202020204" pitchFamily="34" charset="0"/>
              </a:rPr>
              <a:t>consists of four fused rings</a:t>
            </a:r>
          </a:p>
          <a:p>
            <a:pPr lvl="1"/>
            <a:r>
              <a:rPr lang="en-US" sz="2400" dirty="0">
                <a:latin typeface="Arial" panose="020B0604020202020204" pitchFamily="34" charset="0"/>
                <a:cs typeface="Arial" panose="020B0604020202020204" pitchFamily="34" charset="0"/>
              </a:rPr>
              <a:t>almost planar</a:t>
            </a:r>
          </a:p>
          <a:p>
            <a:pPr lvl="1"/>
            <a:r>
              <a:rPr lang="en-US" sz="2400" dirty="0">
                <a:latin typeface="Arial" panose="020B0604020202020204" pitchFamily="34" charset="0"/>
                <a:cs typeface="Arial" panose="020B0604020202020204" pitchFamily="34" charset="0"/>
              </a:rPr>
              <a:t>relatively rigid</a:t>
            </a: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892231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ECCF04-CD81-40A1-8D6A-A7C5D48ADD1F}"/>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Cholesterol</a:t>
            </a:r>
            <a:endParaRPr lang="en-AU" dirty="0"/>
          </a:p>
        </p:txBody>
      </p:sp>
      <p:sp>
        <p:nvSpPr>
          <p:cNvPr id="4" name="Google Shape;390;g847cf01710_0_68">
            <a:extLst>
              <a:ext uri="{FF2B5EF4-FFF2-40B4-BE49-F238E27FC236}">
                <a16:creationId xmlns:a16="http://schemas.microsoft.com/office/drawing/2014/main" id="{CC2A976F-F2E7-B940-A021-44A9A074AFD5}"/>
              </a:ext>
            </a:extLst>
          </p:cNvPr>
          <p:cNvSpPr txBox="1">
            <a:spLocks noChangeArrowheads="1"/>
          </p:cNvSpPr>
          <p:nvPr/>
        </p:nvSpPr>
        <p:spPr bwMode="auto">
          <a:xfrm>
            <a:off x="244729" y="1273344"/>
            <a:ext cx="3761540" cy="497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cholesterol</a:t>
            </a:r>
            <a:r>
              <a:rPr lang="en-US" sz="2400" dirty="0">
                <a:latin typeface="Arial" panose="020B0604020202020204" pitchFamily="34" charset="0"/>
                <a:cs typeface="Arial" panose="020B0604020202020204" pitchFamily="34" charset="0"/>
              </a:rPr>
              <a:t> = major sterol in animal tissues</a:t>
            </a:r>
          </a:p>
          <a:p>
            <a:pPr lvl="1"/>
            <a:r>
              <a:rPr lang="en-US" sz="2400" dirty="0">
                <a:latin typeface="Arial" panose="020B0604020202020204" pitchFamily="34" charset="0"/>
                <a:cs typeface="Arial" panose="020B0604020202020204" pitchFamily="34" charset="0"/>
              </a:rPr>
              <a:t>amphipathic</a:t>
            </a:r>
          </a:p>
          <a:p>
            <a:pPr lvl="1"/>
            <a:r>
              <a:rPr lang="en-US" sz="2400" dirty="0">
                <a:latin typeface="Arial" panose="020B0604020202020204" pitchFamily="34" charset="0"/>
                <a:cs typeface="Arial" panose="020B0604020202020204" pitchFamily="34" charset="0"/>
              </a:rPr>
              <a:t>polar head group </a:t>
            </a:r>
          </a:p>
          <a:p>
            <a:pPr lvl="1"/>
            <a:r>
              <a:rPr lang="en-US" sz="2400" dirty="0">
                <a:latin typeface="Arial" panose="020B0604020202020204" pitchFamily="34" charset="0"/>
                <a:cs typeface="Arial" panose="020B0604020202020204" pitchFamily="34" charset="0"/>
              </a:rPr>
              <a:t>nonpolar hydrocarbon body</a:t>
            </a:r>
          </a:p>
          <a:p>
            <a:pPr lvl="1"/>
            <a:r>
              <a:rPr lang="en-US" sz="2400" dirty="0">
                <a:latin typeface="Arial" panose="020B0604020202020204" pitchFamily="34" charset="0"/>
                <a:cs typeface="Arial" panose="020B0604020202020204" pitchFamily="34" charset="0"/>
              </a:rPr>
              <a:t>membrane constituents</a:t>
            </a:r>
          </a:p>
          <a:p>
            <a:pPr lvl="1"/>
            <a:r>
              <a:rPr lang="en-US" sz="2400" dirty="0">
                <a:latin typeface="Arial" panose="020B0604020202020204" pitchFamily="34" charset="0"/>
                <a:cs typeface="Arial" panose="020B0604020202020204" pitchFamily="34" charset="0"/>
              </a:rPr>
              <a:t>similar to stigmasterol in plants and ergosterol in fungi </a:t>
            </a:r>
          </a:p>
          <a:p>
            <a:pPr lvl="1"/>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sz="2400" dirty="0">
              <a:latin typeface="Arial" panose="020B0604020202020204" pitchFamily="34" charset="0"/>
              <a:cs typeface="Arial" panose="020B0604020202020204" pitchFamily="34" charset="0"/>
            </a:endParaRPr>
          </a:p>
          <a:p>
            <a:pPr marL="50800" indent="0">
              <a:buNone/>
            </a:pPr>
            <a:endParaRPr lang="en-US" sz="2400" b="1" dirty="0">
              <a:latin typeface="Arial" panose="020B0604020202020204" pitchFamily="34" charset="0"/>
              <a:cs typeface="Arial" panose="020B0604020202020204" pitchFamily="34" charset="0"/>
            </a:endParaRPr>
          </a:p>
        </p:txBody>
      </p:sp>
      <p:pic>
        <p:nvPicPr>
          <p:cNvPr id="8" name="Picture 7" descr="The molecule has a six-carbon ring labeled A on the left that has C 1 at the top vertex, C 2 at the upper left vertex, C 3 at the lower left vertex that is further solid wedge bonded to O H in a blue box and labeled polar head group, C 4 at the bottom vertex, C 5 at the lower right vertex, and C 10 at the upper right vertex and solid wedge bonded to C 19. The bond between C 5 and C 10 on its right side is shared with a six-membered ring to the right labeled B that has a double bond at its lower left side, C 6 at its bottom vertex, C 7 at its lower right vertex, C 8 at its upper right vertex and solid wedge bonded to H, and C 9 at its top vertex and hashed wedge bonded to H below. The bond between C 8 and C 9 is shared with a ring, labeled C, above and to the right. The shared bond forms the lower left side of ring C. Ring C has C at the lower right vertex hashed wedge bonded to H, C 13 at the upper right vertex solid wedge bonded to 18, C 12 at the top vertex, and C 11 at the upper left vertex. The bond between C 14 and C 13 is shared with a five-membered ring to the right labeled D. Ring D has C 15 at the lower right vertex, C 16 at the upper right vertex, and C 17 at the top vertex hashed wedge bonded to H and bonded to C 20 above that is hashed wedge bonded to C 21 to its upper left, solid wedge bonded to H above, and bonded to a five-carbon zigzag chain to the right that runs from C 22 to C 26 with a substituent, C 27, bonded to C 25. The rings are labeled steroid nucleus.">
            <a:extLst>
              <a:ext uri="{FF2B5EF4-FFF2-40B4-BE49-F238E27FC236}">
                <a16:creationId xmlns:a16="http://schemas.microsoft.com/office/drawing/2014/main" id="{610E587A-B93B-F445-A512-EC8966294486}"/>
              </a:ext>
            </a:extLst>
          </p:cNvPr>
          <p:cNvPicPr>
            <a:picLocks noChangeAspect="1"/>
          </p:cNvPicPr>
          <p:nvPr/>
        </p:nvPicPr>
        <p:blipFill>
          <a:blip r:embed="rId3"/>
          <a:stretch>
            <a:fillRect/>
          </a:stretch>
        </p:blipFill>
        <p:spPr>
          <a:xfrm>
            <a:off x="4357173" y="2147661"/>
            <a:ext cx="4542098" cy="2382040"/>
          </a:xfrm>
          <a:prstGeom prst="rect">
            <a:avLst/>
          </a:prstGeom>
        </p:spPr>
      </p:pic>
    </p:spTree>
    <p:extLst>
      <p:ext uri="{BB962C8B-B14F-4D97-AF65-F5344CB8AC3E}">
        <p14:creationId xmlns:p14="http://schemas.microsoft.com/office/powerpoint/2010/main" val="19577890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3408F6-6681-43AB-95A1-1AC61C89A49B}"/>
              </a:ext>
            </a:extLst>
          </p:cNvPr>
          <p:cNvSpPr>
            <a:spLocks noGrp="1"/>
          </p:cNvSpPr>
          <p:nvPr>
            <p:ph type="title"/>
          </p:nvPr>
        </p:nvSpPr>
        <p:spPr/>
        <p:txBody>
          <a:bodyPr/>
          <a:lstStyle/>
          <a:p>
            <a:r>
              <a:rPr lang="en-US" altLang="en-US" sz="3600" dirty="0">
                <a:solidFill>
                  <a:schemeClr val="tx1"/>
                </a:solidFill>
                <a:latin typeface="Arial" panose="020B0604020202020204" pitchFamily="34" charset="0"/>
                <a:cs typeface="Arial" panose="020B0604020202020204" pitchFamily="34" charset="0"/>
              </a:rPr>
              <a:t>Sterols Serve as Precursors for Products with Specific Biological Activities</a:t>
            </a:r>
            <a:endParaRPr lang="en-AU" sz="3600" dirty="0"/>
          </a:p>
        </p:txBody>
      </p:sp>
      <p:sp>
        <p:nvSpPr>
          <p:cNvPr id="4" name="Google Shape;390;g847cf01710_0_68">
            <a:extLst>
              <a:ext uri="{FF2B5EF4-FFF2-40B4-BE49-F238E27FC236}">
                <a16:creationId xmlns:a16="http://schemas.microsoft.com/office/drawing/2014/main" id="{CC2A976F-F2E7-B940-A021-44A9A074AFD5}"/>
              </a:ext>
            </a:extLst>
          </p:cNvPr>
          <p:cNvSpPr txBox="1">
            <a:spLocks noChangeArrowheads="1"/>
          </p:cNvSpPr>
          <p:nvPr/>
        </p:nvSpPr>
        <p:spPr bwMode="auto">
          <a:xfrm>
            <a:off x="244731" y="2229173"/>
            <a:ext cx="417486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steroid hormones regulate gene expression </a:t>
            </a:r>
          </a:p>
          <a:p>
            <a:pPr marL="50800" indent="0">
              <a:buNone/>
            </a:pPr>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bile acids </a:t>
            </a:r>
            <a:r>
              <a:rPr lang="en-US" sz="2400" dirty="0">
                <a:latin typeface="Arial" panose="020B0604020202020204" pitchFamily="34" charset="0"/>
                <a:cs typeface="Arial" panose="020B0604020202020204" pitchFamily="34" charset="0"/>
              </a:rPr>
              <a:t>= polar derivatives of cholesterol that emulsify dietary fats in the intestine to make them more readily accessible to digestive lipases</a:t>
            </a:r>
          </a:p>
          <a:p>
            <a:pPr lvl="1"/>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sz="2400" dirty="0">
              <a:latin typeface="Arial" panose="020B0604020202020204" pitchFamily="34" charset="0"/>
              <a:cs typeface="Arial" panose="020B0604020202020204" pitchFamily="34" charset="0"/>
            </a:endParaRPr>
          </a:p>
          <a:p>
            <a:pPr marL="50800" indent="0">
              <a:buNone/>
            </a:pPr>
            <a:endParaRPr lang="en-US" sz="2400" b="1" dirty="0">
              <a:latin typeface="Arial" panose="020B0604020202020204" pitchFamily="34" charset="0"/>
              <a:cs typeface="Arial" panose="020B0604020202020204" pitchFamily="34" charset="0"/>
            </a:endParaRPr>
          </a:p>
        </p:txBody>
      </p:sp>
      <p:pic>
        <p:nvPicPr>
          <p:cNvPr id="5" name="Picture 4" descr="The molecule has the standard four-ring structure of cholesterol with no double bonds, C 3 bonded to O H, C 10 bonded to C H 3, C 7 bonded to O H, C 12 bonded to O H, C 13 bonded to C H 3, and C 17, which is numbered, bonded to C H bonded to C H 3 to the left and bonded to the right to C H 2 bonded to C H 2 bonded to C double bonded to O below and bonded to N H of taurine to the right. Taurine has N H bonded to C H 2 C H 2 S O 3 minus.">
            <a:extLst>
              <a:ext uri="{FF2B5EF4-FFF2-40B4-BE49-F238E27FC236}">
                <a16:creationId xmlns:a16="http://schemas.microsoft.com/office/drawing/2014/main" id="{34B98B91-9B8B-0E42-9530-FF425E744B6D}"/>
              </a:ext>
            </a:extLst>
          </p:cNvPr>
          <p:cNvPicPr>
            <a:picLocks noChangeAspect="1"/>
          </p:cNvPicPr>
          <p:nvPr/>
        </p:nvPicPr>
        <p:blipFill>
          <a:blip r:embed="rId3"/>
          <a:stretch>
            <a:fillRect/>
          </a:stretch>
        </p:blipFill>
        <p:spPr>
          <a:xfrm>
            <a:off x="4419600" y="3124200"/>
            <a:ext cx="4365881" cy="1997067"/>
          </a:xfrm>
          <a:prstGeom prst="rect">
            <a:avLst/>
          </a:prstGeom>
        </p:spPr>
      </p:pic>
    </p:spTree>
    <p:extLst>
      <p:ext uri="{BB962C8B-B14F-4D97-AF65-F5344CB8AC3E}">
        <p14:creationId xmlns:p14="http://schemas.microsoft.com/office/powerpoint/2010/main" val="5491381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4ECDE-5F7A-48AB-A614-E7A996B07283}"/>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10.3</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Lipids as Signals, Cofactors, and Pigments</a:t>
            </a:r>
            <a:endParaRPr lang="en-AU" dirty="0"/>
          </a:p>
        </p:txBody>
      </p:sp>
    </p:spTree>
    <p:extLst>
      <p:ext uri="{BB962C8B-B14F-4D97-AF65-F5344CB8AC3E}">
        <p14:creationId xmlns:p14="http://schemas.microsoft.com/office/powerpoint/2010/main" val="9185852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9FFDA-EDA9-4E00-9B40-6A4BBB986E52}"/>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(2 of 7)</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Lipids have uses in the cell beyond energy storage and membranes construction. </a:t>
            </a:r>
            <a:r>
              <a:rPr lang="en-US" sz="2400" dirty="0">
                <a:latin typeface="Arial" panose="020B0604020202020204" pitchFamily="34" charset="0"/>
                <a:cs typeface="Arial" panose="020B0604020202020204" pitchFamily="34" charset="0"/>
              </a:rPr>
              <a:t>Many lipids are present in the cell at smaller amounts than those making up membranes or being stored as fat. These lipids can function as cellular messengers, hormones, electron carriers, or pigments. </a:t>
            </a:r>
          </a:p>
          <a:p>
            <a:endParaRPr lang="en-US" sz="2400" dirty="0"/>
          </a:p>
        </p:txBody>
      </p:sp>
      <p:pic>
        <p:nvPicPr>
          <p:cNvPr id="5" name="Google Shape;184;g7fe2cbe272_0_35" descr="Icon P 3&#10;">
            <a:extLst>
              <a:ext uri="{FF2B5EF4-FFF2-40B4-BE49-F238E27FC236}">
                <a16:creationId xmlns:a16="http://schemas.microsoft.com/office/drawing/2014/main" id="{6119E1C8-128B-4522-9C13-94A1D0E9C784}"/>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5129" y="303277"/>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84937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1D713-1773-4D38-BD17-48C3430EC388}"/>
              </a:ext>
            </a:extLst>
          </p:cNvPr>
          <p:cNvSpPr>
            <a:spLocks noGrp="1"/>
          </p:cNvSpPr>
          <p:nvPr>
            <p:ph type="title"/>
          </p:nvPr>
        </p:nvSpPr>
        <p:spPr/>
        <p:txBody>
          <a:bodyPr/>
          <a:lstStyle/>
          <a:p>
            <a:r>
              <a:rPr lang="en-US" altLang="en-US" sz="3400" dirty="0" err="1">
                <a:solidFill>
                  <a:srgbClr val="4E4CB4"/>
                </a:solidFill>
                <a:latin typeface="Arial" panose="020B0604020202020204" pitchFamily="34" charset="0"/>
                <a:cs typeface="Arial" panose="020B0604020202020204" pitchFamily="34" charset="0"/>
              </a:rPr>
              <a:t>Phosphatidylinositols</a:t>
            </a:r>
            <a:r>
              <a:rPr lang="en-US" altLang="en-US" sz="3400" dirty="0">
                <a:solidFill>
                  <a:srgbClr val="4E4CB4"/>
                </a:solidFill>
                <a:latin typeface="Arial" panose="020B0604020202020204" pitchFamily="34" charset="0"/>
                <a:cs typeface="Arial" panose="020B0604020202020204" pitchFamily="34" charset="0"/>
              </a:rPr>
              <a:t> and Sphingosine Derivatives Act as Intracellular Signals</a:t>
            </a:r>
            <a:endParaRPr lang="en-AU" sz="3400"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32877" y="2209800"/>
            <a:ext cx="4010524"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phosphatidylinositol (PI) and its phosphorylated derivatives regulate cell structure and metabolism </a:t>
            </a: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a shows the structure of phosphatidylinositol. It has a six-carbon ring with C 6 at the upper right vertex with an up-axial bond to H and a down-equatorial bond to O H, C 5 at the lower right vertex with O H to its lower right and a down-axial bond to O H, C 4 at the bottom vertex with an up-axial bond to H and a down-equatorial bond to O H, C 3 at the lower left vertex with O H to its lower left and a down-axial bond to H, C 2 with an up-axial bond to O H and a down-equatorial bond to H, and C 1 with an up-axial bond to C H 2 O that is further bonded and a down-axial bond to H. The O is bonded to P above that is double bonded to O above, bonded to O minus to the right, and bonded to O to the left bonded to C H 2 bonded to C H above that is bonded to O to its right further bonded to C double bonded to O and bonded to R superscript 2 and to C H 2 above further bonded to O bonded to C double bonded to O above and bonded to R superscript 1 to the right. Part b shows a turtle facing toward the left with its tail extended to the right. Its upper left leg is numbered 1, its upper rear leg is labeled 6, its tail is labeled 5, its lower rear leg is labeled 4, its lower front leg is labeled 3, and its head is labeled 2.">
            <a:extLst>
              <a:ext uri="{FF2B5EF4-FFF2-40B4-BE49-F238E27FC236}">
                <a16:creationId xmlns:a16="http://schemas.microsoft.com/office/drawing/2014/main" id="{4D96087A-629E-5542-A512-E93EC844823D}"/>
              </a:ext>
            </a:extLst>
          </p:cNvPr>
          <p:cNvPicPr>
            <a:picLocks noChangeAspect="1"/>
          </p:cNvPicPr>
          <p:nvPr/>
        </p:nvPicPr>
        <p:blipFill>
          <a:blip r:embed="rId3"/>
          <a:stretch>
            <a:fillRect/>
          </a:stretch>
        </p:blipFill>
        <p:spPr>
          <a:xfrm>
            <a:off x="4572000" y="2449444"/>
            <a:ext cx="4157984" cy="3191011"/>
          </a:xfrm>
          <a:prstGeom prst="rect">
            <a:avLst/>
          </a:prstGeom>
        </p:spPr>
      </p:pic>
    </p:spTree>
    <p:extLst>
      <p:ext uri="{BB962C8B-B14F-4D97-AF65-F5344CB8AC3E}">
        <p14:creationId xmlns:p14="http://schemas.microsoft.com/office/powerpoint/2010/main" val="33560694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2BEFC0-4303-4E9A-92CF-F1D0AF1962DF}"/>
              </a:ext>
            </a:extLst>
          </p:cNvPr>
          <p:cNvSpPr>
            <a:spLocks noGrp="1"/>
          </p:cNvSpPr>
          <p:nvPr>
            <p:ph type="title"/>
          </p:nvPr>
        </p:nvSpPr>
        <p:spPr>
          <a:xfrm>
            <a:off x="0" y="152400"/>
            <a:ext cx="9144000" cy="1219200"/>
          </a:xfrm>
        </p:spPr>
        <p:txBody>
          <a:bodyPr/>
          <a:lstStyle/>
          <a:p>
            <a:r>
              <a:rPr lang="en-US" altLang="en-US" dirty="0">
                <a:solidFill>
                  <a:schemeClr val="tx1"/>
                </a:solidFill>
                <a:latin typeface="Arial" panose="020B0604020202020204" pitchFamily="34" charset="0"/>
                <a:cs typeface="Arial" panose="020B0604020202020204" pitchFamily="34" charset="0"/>
              </a:rPr>
              <a:t>Phosphatidylinositol 4,5-Bisphosphate (PIP</a:t>
            </a:r>
            <a:r>
              <a:rPr lang="en-US" altLang="en-US" baseline="-25000" dirty="0">
                <a:solidFill>
                  <a:schemeClr val="tx1"/>
                </a:solidFill>
                <a:latin typeface="Arial" panose="020B0604020202020204" pitchFamily="34" charset="0"/>
                <a:cs typeface="Arial" panose="020B0604020202020204" pitchFamily="34" charset="0"/>
              </a:rPr>
              <a:t>2</a:t>
            </a:r>
            <a:r>
              <a:rPr lang="en-US" altLang="en-US" dirty="0">
                <a:solidFill>
                  <a:schemeClr val="tx1"/>
                </a:solidFill>
                <a:latin typeface="Arial" panose="020B0604020202020204" pitchFamily="34" charset="0"/>
                <a:cs typeface="Arial" panose="020B0604020202020204" pitchFamily="34" charset="0"/>
              </a:rPr>
              <a:t>)</a:t>
            </a:r>
            <a:endParaRPr lang="en-AU" dirty="0"/>
          </a:p>
        </p:txBody>
      </p:sp>
      <p:sp>
        <p:nvSpPr>
          <p:cNvPr id="4" name="Google Shape;390;g847cf01710_0_68">
            <a:extLst>
              <a:ext uri="{FF2B5EF4-FFF2-40B4-BE49-F238E27FC236}">
                <a16:creationId xmlns:a16="http://schemas.microsoft.com/office/drawing/2014/main" id="{CC2A976F-F2E7-B940-A021-44A9A074AFD5}"/>
              </a:ext>
            </a:extLst>
          </p:cNvPr>
          <p:cNvSpPr txBox="1">
            <a:spLocks noChangeArrowheads="1"/>
          </p:cNvSpPr>
          <p:nvPr/>
        </p:nvSpPr>
        <p:spPr bwMode="auto">
          <a:xfrm>
            <a:off x="293702" y="1752600"/>
            <a:ext cx="4709606"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in the cytoplasmic face of plasma membranes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serves as a reservoir of messenger molecules that are released in response to extracellular signals</a:t>
            </a:r>
          </a:p>
          <a:p>
            <a:pPr lvl="1"/>
            <a:r>
              <a:rPr lang="en-US" sz="2400" dirty="0">
                <a:latin typeface="Arial" panose="020B0604020202020204" pitchFamily="34" charset="0"/>
                <a:cs typeface="Arial" panose="020B0604020202020204" pitchFamily="34" charset="0"/>
              </a:rPr>
              <a:t>phospholipase C hydrolyzes PIP</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to IP</a:t>
            </a:r>
            <a:r>
              <a:rPr lang="en-US" sz="2400" baseline="-25000" dirty="0">
                <a:latin typeface="Arial" panose="020B0604020202020204" pitchFamily="34" charset="0"/>
                <a:cs typeface="Arial" panose="020B0604020202020204" pitchFamily="34" charset="0"/>
              </a:rPr>
              <a:t>3</a:t>
            </a:r>
            <a:r>
              <a:rPr lang="en-US" sz="2400" dirty="0">
                <a:latin typeface="Arial" panose="020B0604020202020204" pitchFamily="34" charset="0"/>
                <a:cs typeface="Arial" panose="020B0604020202020204" pitchFamily="34" charset="0"/>
              </a:rPr>
              <a:t> and diacylglycerol (intracellular messengers) </a:t>
            </a:r>
            <a:endParaRPr lang="en-US" sz="20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sz="2400" dirty="0">
              <a:latin typeface="Arial" panose="020B0604020202020204" pitchFamily="34" charset="0"/>
              <a:cs typeface="Arial" panose="020B0604020202020204" pitchFamily="34" charset="0"/>
            </a:endParaRPr>
          </a:p>
          <a:p>
            <a:pPr marL="50800" indent="0">
              <a:buNone/>
            </a:pPr>
            <a:endParaRPr lang="en-US" sz="2400" b="1" dirty="0">
              <a:latin typeface="Arial" panose="020B0604020202020204" pitchFamily="34" charset="0"/>
              <a:cs typeface="Arial" panose="020B0604020202020204" pitchFamily="34" charset="0"/>
            </a:endParaRPr>
          </a:p>
        </p:txBody>
      </p:sp>
      <p:pic>
        <p:nvPicPr>
          <p:cNvPr id="6" name="Picture 5" descr="A vertical three-carbon chain is numbered from top to bottom. C 1 is bonded to 2 H, to O further bonded to C double bonded to O, and bonded to a zigzag chain of 15 additional carbons. An arrow labeled phospholipase A subscript 1 points to the bond between O and C double bonded to O. C 2 is bonded to H and to O further bonded to C double bonded to O and bonded to a zigzag chain of 15 additional carbons with a double bond between the eight and ninth carbons. An arrow labeled phospholipase A subscript 2 points to the bond between O and C double bonded to O. C 3 is bonded to 2 H and to O below further bonded to P. An arrow pointing to the bond between O and P is labeled phospholipase C. P is double bonded to O to the left, bonded to O minus below, and bonded to O on the right further bonded to the left side vertex of a six-carbon ring. An arrow pointing to the bond between P and the O further bonded to the ring is labeled phospholipase D. The ring has the right side vertex bonded to H above and to O bonded to P below, the lower right and left vertices bonded to O H above and to H below, the left side vertex bonded to O further bonded to the rest of the molecule and bonded to H below, and upper left vertex bonded to H above and O H below, and the upper right vertex bonded to O bonded to P above and to H below.">
            <a:extLst>
              <a:ext uri="{FF2B5EF4-FFF2-40B4-BE49-F238E27FC236}">
                <a16:creationId xmlns:a16="http://schemas.microsoft.com/office/drawing/2014/main" id="{46B75DB1-61E0-8D48-8EB2-3ABD82B06D35}"/>
              </a:ext>
            </a:extLst>
          </p:cNvPr>
          <p:cNvPicPr>
            <a:picLocks noChangeAspect="1"/>
          </p:cNvPicPr>
          <p:nvPr/>
        </p:nvPicPr>
        <p:blipFill>
          <a:blip r:embed="rId3"/>
          <a:stretch>
            <a:fillRect/>
          </a:stretch>
        </p:blipFill>
        <p:spPr>
          <a:xfrm>
            <a:off x="5003308" y="1963119"/>
            <a:ext cx="3846990" cy="3810000"/>
          </a:xfrm>
          <a:prstGeom prst="rect">
            <a:avLst/>
          </a:prstGeom>
        </p:spPr>
      </p:pic>
    </p:spTree>
    <p:extLst>
      <p:ext uri="{BB962C8B-B14F-4D97-AF65-F5344CB8AC3E}">
        <p14:creationId xmlns:p14="http://schemas.microsoft.com/office/powerpoint/2010/main" val="19335260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1DE0E-131E-49F8-ACF2-AB147105B8C2}"/>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10.1</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Storage Lipids</a:t>
            </a:r>
            <a:endParaRPr lang="en-AU"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2FE59-631C-47FD-90A4-958718D9DA7E}"/>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(3 of 7)</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Lipids have uses in the cell beyond energy storage and membranes construction. </a:t>
            </a:r>
            <a:r>
              <a:rPr lang="en-US" sz="2400" dirty="0">
                <a:latin typeface="Arial" panose="020B0604020202020204" pitchFamily="34" charset="0"/>
                <a:cs typeface="Arial" panose="020B0604020202020204" pitchFamily="34" charset="0"/>
              </a:rPr>
              <a:t>Many lipids are present in the cell at smaller amounts than those making up membranes or being stored as fat. These lipids can function as cellular messengers, hormones, electron carriers, or pigments. </a:t>
            </a:r>
          </a:p>
          <a:p>
            <a:endParaRPr lang="en-US" sz="2400" dirty="0"/>
          </a:p>
        </p:txBody>
      </p:sp>
      <p:pic>
        <p:nvPicPr>
          <p:cNvPr id="5" name="Google Shape;184;g7fe2cbe272_0_35" descr="Icon P 3&#10;">
            <a:extLst>
              <a:ext uri="{FF2B5EF4-FFF2-40B4-BE49-F238E27FC236}">
                <a16:creationId xmlns:a16="http://schemas.microsoft.com/office/drawing/2014/main" id="{EDEE3B82-483A-4251-9F20-C4302415B7B8}"/>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5129" y="303277"/>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91459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D0B1A1-519A-48EF-BE88-30E9FB3AEE5E}"/>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Inositol Phospholipids Serve As Points of Nucleation</a:t>
            </a:r>
            <a:endParaRPr lang="en-AU" dirty="0"/>
          </a:p>
        </p:txBody>
      </p:sp>
      <p:sp>
        <p:nvSpPr>
          <p:cNvPr id="4" name="Google Shape;390;g847cf01710_0_68">
            <a:extLst>
              <a:ext uri="{FF2B5EF4-FFF2-40B4-BE49-F238E27FC236}">
                <a16:creationId xmlns:a16="http://schemas.microsoft.com/office/drawing/2014/main" id="{CC2A976F-F2E7-B940-A021-44A9A074AFD5}"/>
              </a:ext>
            </a:extLst>
          </p:cNvPr>
          <p:cNvSpPr txBox="1">
            <a:spLocks noChangeArrowheads="1"/>
          </p:cNvSpPr>
          <p:nvPr/>
        </p:nvSpPr>
        <p:spPr bwMode="auto">
          <a:xfrm>
            <a:off x="427158" y="1828800"/>
            <a:ext cx="828968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signaling proteins bind specifically to phosphatidylinositol 3,4,5-trisphosphate (PIP</a:t>
            </a:r>
            <a:r>
              <a:rPr lang="en-US" sz="2400" baseline="-25000" dirty="0">
                <a:latin typeface="Arial" panose="020B0604020202020204" pitchFamily="34" charset="0"/>
                <a:cs typeface="Arial" panose="020B0604020202020204" pitchFamily="34" charset="0"/>
              </a:rPr>
              <a:t>3</a:t>
            </a:r>
            <a:r>
              <a:rPr lang="en-US" sz="2400" dirty="0">
                <a:latin typeface="Arial" panose="020B0604020202020204" pitchFamily="34" charset="0"/>
                <a:cs typeface="Arial" panose="020B0604020202020204" pitchFamily="34" charset="0"/>
              </a:rPr>
              <a:t>) in the plasma membrane</a:t>
            </a:r>
          </a:p>
          <a:p>
            <a:pPr lvl="1"/>
            <a:r>
              <a:rPr lang="en-US" sz="2400" dirty="0">
                <a:latin typeface="Arial" panose="020B0604020202020204" pitchFamily="34" charset="0"/>
                <a:cs typeface="Arial" panose="020B0604020202020204" pitchFamily="34" charset="0"/>
              </a:rPr>
              <a:t>initiates formation of multienzyme complexes at the membrane’s cytosolic surface </a:t>
            </a:r>
          </a:p>
          <a:p>
            <a:pPr lvl="1"/>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sz="2400" dirty="0">
              <a:latin typeface="Arial" panose="020B0604020202020204" pitchFamily="34" charset="0"/>
              <a:cs typeface="Arial" panose="020B0604020202020204" pitchFamily="34" charset="0"/>
            </a:endParaRPr>
          </a:p>
          <a:p>
            <a:pPr marL="50800" indent="0">
              <a:buNone/>
            </a:pP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29299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4AC59E-FAAF-4737-96EB-BD98BE82BBF3}"/>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Membrane Sphingolipids Serve As Sources of Intracellular Messengers</a:t>
            </a:r>
            <a:endParaRPr lang="en-AU" dirty="0"/>
          </a:p>
        </p:txBody>
      </p:sp>
      <p:sp>
        <p:nvSpPr>
          <p:cNvPr id="4" name="Google Shape;390;g847cf01710_0_68">
            <a:extLst>
              <a:ext uri="{FF2B5EF4-FFF2-40B4-BE49-F238E27FC236}">
                <a16:creationId xmlns:a16="http://schemas.microsoft.com/office/drawing/2014/main" id="{CC2A976F-F2E7-B940-A021-44A9A074AFD5}"/>
              </a:ext>
            </a:extLst>
          </p:cNvPr>
          <p:cNvSpPr txBox="1">
            <a:spLocks noChangeArrowheads="1"/>
          </p:cNvSpPr>
          <p:nvPr/>
        </p:nvSpPr>
        <p:spPr bwMode="auto">
          <a:xfrm>
            <a:off x="427158" y="1828800"/>
            <a:ext cx="828968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ceramide and sphingomyelin are potent regulators of protein kinases</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ceramide or its derivatives are involved in the regulation of: </a:t>
            </a:r>
          </a:p>
          <a:p>
            <a:pPr lvl="1"/>
            <a:r>
              <a:rPr lang="en-US" sz="2400" dirty="0">
                <a:latin typeface="Arial" panose="020B0604020202020204" pitchFamily="34" charset="0"/>
                <a:cs typeface="Arial" panose="020B0604020202020204" pitchFamily="34" charset="0"/>
              </a:rPr>
              <a:t>cell division</a:t>
            </a:r>
          </a:p>
          <a:p>
            <a:pPr lvl="1"/>
            <a:r>
              <a:rPr lang="en-US" sz="2400" dirty="0">
                <a:latin typeface="Arial" panose="020B0604020202020204" pitchFamily="34" charset="0"/>
                <a:cs typeface="Arial" panose="020B0604020202020204" pitchFamily="34" charset="0"/>
              </a:rPr>
              <a:t>differentiation</a:t>
            </a:r>
          </a:p>
          <a:p>
            <a:pPr lvl="1"/>
            <a:r>
              <a:rPr lang="en-US" sz="2400" dirty="0">
                <a:latin typeface="Arial" panose="020B0604020202020204" pitchFamily="34" charset="0"/>
                <a:cs typeface="Arial" panose="020B0604020202020204" pitchFamily="34" charset="0"/>
              </a:rPr>
              <a:t>migration</a:t>
            </a:r>
          </a:p>
          <a:p>
            <a:pPr lvl="1"/>
            <a:r>
              <a:rPr lang="en-US" sz="2400" dirty="0">
                <a:latin typeface="Arial" panose="020B0604020202020204" pitchFamily="34" charset="0"/>
                <a:cs typeface="Arial" panose="020B0604020202020204" pitchFamily="34" charset="0"/>
              </a:rPr>
              <a:t>programmed cell death </a:t>
            </a:r>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sz="2400" dirty="0">
              <a:latin typeface="Arial" panose="020B0604020202020204" pitchFamily="34" charset="0"/>
              <a:cs typeface="Arial" panose="020B0604020202020204" pitchFamily="34" charset="0"/>
            </a:endParaRPr>
          </a:p>
          <a:p>
            <a:pPr marL="50800" indent="0">
              <a:buNone/>
            </a:pP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83751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B5713-9F98-4845-B233-81B46460710C}"/>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(4 of 7)</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Lipids have uses in the cell beyond energy storage and membranes construction. </a:t>
            </a:r>
            <a:r>
              <a:rPr lang="en-US" sz="2400" dirty="0">
                <a:latin typeface="Arial" panose="020B0604020202020204" pitchFamily="34" charset="0"/>
                <a:cs typeface="Arial" panose="020B0604020202020204" pitchFamily="34" charset="0"/>
              </a:rPr>
              <a:t>Many lipids are present in the cell at smaller amounts than those making up membranes or being stored as fat. These lipids can function as cellular messengers, hormones, electron carriers, or pigments. </a:t>
            </a:r>
          </a:p>
          <a:p>
            <a:endParaRPr lang="en-US" sz="2400" dirty="0"/>
          </a:p>
        </p:txBody>
      </p:sp>
      <p:pic>
        <p:nvPicPr>
          <p:cNvPr id="5" name="Google Shape;184;g7fe2cbe272_0_35" descr="Icon P 3&#10;">
            <a:extLst>
              <a:ext uri="{FF2B5EF4-FFF2-40B4-BE49-F238E27FC236}">
                <a16:creationId xmlns:a16="http://schemas.microsoft.com/office/drawing/2014/main" id="{DE91FCC9-E194-45D1-8AF1-584ACE6F005F}"/>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5129" y="303277"/>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0973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8C267-CE34-4E68-833B-4B5D4828B37A}"/>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Eicosanoids Carry Messages to Nearby Cells</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56938" y="1752600"/>
            <a:ext cx="8430123"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eicosanoids </a:t>
            </a:r>
            <a:r>
              <a:rPr lang="en-US" sz="2400" dirty="0">
                <a:latin typeface="Arial" panose="020B0604020202020204" pitchFamily="34" charset="0"/>
                <a:cs typeface="Arial" panose="020B0604020202020204" pitchFamily="34" charset="0"/>
              </a:rPr>
              <a:t>= paracrine hormones, substances that act only on cells near the point of hormone synthesis instead of being transported in the blood</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involved in: </a:t>
            </a:r>
          </a:p>
          <a:p>
            <a:pPr lvl="1"/>
            <a:r>
              <a:rPr lang="en-US" sz="2400" dirty="0">
                <a:latin typeface="Arial" panose="020B0604020202020204" pitchFamily="34" charset="0"/>
                <a:cs typeface="Arial" panose="020B0604020202020204" pitchFamily="34" charset="0"/>
              </a:rPr>
              <a:t>reproductive function</a:t>
            </a:r>
          </a:p>
          <a:p>
            <a:pPr lvl="1"/>
            <a:r>
              <a:rPr lang="en-US" sz="2400" dirty="0">
                <a:latin typeface="Arial" panose="020B0604020202020204" pitchFamily="34" charset="0"/>
                <a:cs typeface="Arial" panose="020B0604020202020204" pitchFamily="34" charset="0"/>
              </a:rPr>
              <a:t>inflammation, fever, and pain associated with injury or disease</a:t>
            </a:r>
          </a:p>
          <a:p>
            <a:pPr lvl="1"/>
            <a:r>
              <a:rPr lang="en-US" sz="2400" dirty="0">
                <a:latin typeface="Arial" panose="020B0604020202020204" pitchFamily="34" charset="0"/>
                <a:cs typeface="Arial" panose="020B0604020202020204" pitchFamily="34" charset="0"/>
              </a:rPr>
              <a:t>formation of blood clots </a:t>
            </a:r>
          </a:p>
          <a:p>
            <a:pPr lvl="1"/>
            <a:r>
              <a:rPr lang="en-US" sz="2400" dirty="0">
                <a:latin typeface="Arial" panose="020B0604020202020204" pitchFamily="34" charset="0"/>
                <a:cs typeface="Arial" panose="020B0604020202020204" pitchFamily="34" charset="0"/>
              </a:rPr>
              <a:t>regulation of blood pressure</a:t>
            </a:r>
          </a:p>
          <a:p>
            <a:pPr lvl="1"/>
            <a:r>
              <a:rPr lang="en-US" sz="2400" dirty="0">
                <a:latin typeface="Arial" panose="020B0604020202020204" pitchFamily="34" charset="0"/>
                <a:cs typeface="Arial" panose="020B0604020202020204" pitchFamily="34" charset="0"/>
              </a:rPr>
              <a:t>gastric acid secretion</a:t>
            </a: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250832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BCE3F8B-5433-45EC-AF10-4C161A7F4109}"/>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Eicosanoids Are Derived From Arachidonic Acid</a:t>
            </a:r>
            <a:endParaRPr lang="en-AU" dirty="0"/>
          </a:p>
        </p:txBody>
      </p:sp>
      <p:sp>
        <p:nvSpPr>
          <p:cNvPr id="4" name="Google Shape;390;g847cf01710_0_68">
            <a:extLst>
              <a:ext uri="{FF2B5EF4-FFF2-40B4-BE49-F238E27FC236}">
                <a16:creationId xmlns:a16="http://schemas.microsoft.com/office/drawing/2014/main" id="{CC2A976F-F2E7-B940-A021-44A9A074AFD5}"/>
              </a:ext>
            </a:extLst>
          </p:cNvPr>
          <p:cNvSpPr txBox="1">
            <a:spLocks noChangeArrowheads="1"/>
          </p:cNvSpPr>
          <p:nvPr/>
        </p:nvSpPr>
        <p:spPr bwMode="auto">
          <a:xfrm>
            <a:off x="276772" y="1643970"/>
            <a:ext cx="8259642" cy="835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four major classes of eicosanoids = prostaglandins, </a:t>
            </a:r>
            <a:r>
              <a:rPr lang="en-US" sz="2400" dirty="0" err="1">
                <a:latin typeface="Arial" panose="020B0604020202020204" pitchFamily="34" charset="0"/>
                <a:cs typeface="Arial" panose="020B0604020202020204" pitchFamily="34" charset="0"/>
              </a:rPr>
              <a:t>thromboxanes</a:t>
            </a:r>
            <a:r>
              <a:rPr lang="en-US" sz="2400" dirty="0">
                <a:latin typeface="Arial" panose="020B0604020202020204" pitchFamily="34" charset="0"/>
                <a:cs typeface="Arial" panose="020B0604020202020204" pitchFamily="34" charset="0"/>
              </a:rPr>
              <a:t>, leukotrienes, and lipoxins </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sz="2400" dirty="0">
              <a:latin typeface="Arial" panose="020B0604020202020204" pitchFamily="34" charset="0"/>
              <a:cs typeface="Arial" panose="020B0604020202020204" pitchFamily="34" charset="0"/>
            </a:endParaRPr>
          </a:p>
          <a:p>
            <a:pPr marL="50800" indent="0">
              <a:buNone/>
            </a:pPr>
            <a:endParaRPr lang="en-US" sz="2400" b="1" dirty="0">
              <a:latin typeface="Arial" panose="020B0604020202020204" pitchFamily="34" charset="0"/>
              <a:cs typeface="Arial" panose="020B0604020202020204" pitchFamily="34" charset="0"/>
            </a:endParaRPr>
          </a:p>
        </p:txBody>
      </p:sp>
      <p:pic>
        <p:nvPicPr>
          <p:cNvPr id="5" name="Picture 4" descr="A figure shows the structure of arachidonate and four eicosanoid derivatives: prostaglandin E subscript 2 open parenthesis P G E subscript 2 close parenthesis, thromboxane A subscript 2 open parenthesis T X A subscript 2 close parenthesis, leukotriene A subscript 4 open parenthesis L T A subscript 4, and lipoxin A subscript 4 open parenthesis L X A subscript 4 close parenthesis.">
            <a:extLst>
              <a:ext uri="{FF2B5EF4-FFF2-40B4-BE49-F238E27FC236}">
                <a16:creationId xmlns:a16="http://schemas.microsoft.com/office/drawing/2014/main" id="{1ECB5C2B-7913-A147-AE09-1F164BBF5240}"/>
              </a:ext>
            </a:extLst>
          </p:cNvPr>
          <p:cNvPicPr>
            <a:picLocks noChangeAspect="1"/>
          </p:cNvPicPr>
          <p:nvPr/>
        </p:nvPicPr>
        <p:blipFill>
          <a:blip r:embed="rId3"/>
          <a:stretch>
            <a:fillRect/>
          </a:stretch>
        </p:blipFill>
        <p:spPr>
          <a:xfrm>
            <a:off x="357091" y="2878310"/>
            <a:ext cx="8531158" cy="2933349"/>
          </a:xfrm>
          <a:prstGeom prst="rect">
            <a:avLst/>
          </a:prstGeom>
        </p:spPr>
      </p:pic>
    </p:spTree>
    <p:extLst>
      <p:ext uri="{BB962C8B-B14F-4D97-AF65-F5344CB8AC3E}">
        <p14:creationId xmlns:p14="http://schemas.microsoft.com/office/powerpoint/2010/main" val="80794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6E70C6-A38A-4142-AC80-94A932C068C9}"/>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Prostaglandins (PG)</a:t>
            </a:r>
            <a:endParaRPr lang="en-AU" dirty="0"/>
          </a:p>
        </p:txBody>
      </p:sp>
      <p:sp>
        <p:nvSpPr>
          <p:cNvPr id="4" name="Google Shape;390;g847cf01710_0_68">
            <a:extLst>
              <a:ext uri="{FF2B5EF4-FFF2-40B4-BE49-F238E27FC236}">
                <a16:creationId xmlns:a16="http://schemas.microsoft.com/office/drawing/2014/main" id="{CC2A976F-F2E7-B940-A021-44A9A074AFD5}"/>
              </a:ext>
            </a:extLst>
          </p:cNvPr>
          <p:cNvSpPr txBox="1">
            <a:spLocks noChangeArrowheads="1"/>
          </p:cNvSpPr>
          <p:nvPr/>
        </p:nvSpPr>
        <p:spPr bwMode="auto">
          <a:xfrm>
            <a:off x="304800" y="1440346"/>
            <a:ext cx="8259642" cy="4579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prostaglandins (PG) </a:t>
            </a:r>
            <a:r>
              <a:rPr lang="en-US" sz="2400" dirty="0">
                <a:latin typeface="Arial" panose="020B0604020202020204" pitchFamily="34" charset="0"/>
                <a:cs typeface="Arial" panose="020B0604020202020204" pitchFamily="34" charset="0"/>
              </a:rPr>
              <a:t>= class of eicosanoids that contain a five-carbon ring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array of functions: </a:t>
            </a:r>
          </a:p>
          <a:p>
            <a:pPr lvl="1"/>
            <a:r>
              <a:rPr lang="en-US" sz="2400" dirty="0">
                <a:latin typeface="Arial" panose="020B0604020202020204" pitchFamily="34" charset="0"/>
                <a:cs typeface="Arial" panose="020B0604020202020204" pitchFamily="34" charset="0"/>
              </a:rPr>
              <a:t>stimulate contraction of the smooth muscle of the uterus </a:t>
            </a:r>
          </a:p>
          <a:p>
            <a:pPr lvl="1"/>
            <a:r>
              <a:rPr lang="en-US" sz="2400" dirty="0">
                <a:latin typeface="Arial" panose="020B0604020202020204" pitchFamily="34" charset="0"/>
                <a:cs typeface="Arial" panose="020B0604020202020204" pitchFamily="34" charset="0"/>
              </a:rPr>
              <a:t>affect blood flow to specific organs, the wake-sleep cycle, and the responsiveness of certain tissues to hormones </a:t>
            </a:r>
          </a:p>
          <a:p>
            <a:pPr lvl="1"/>
            <a:r>
              <a:rPr lang="en-US" sz="2400" dirty="0">
                <a:latin typeface="Arial" panose="020B0604020202020204" pitchFamily="34" charset="0"/>
                <a:cs typeface="Arial" panose="020B0604020202020204" pitchFamily="34" charset="0"/>
              </a:rPr>
              <a:t>elevate body temperature and cause inflammation and pain</a:t>
            </a: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sz="2400" dirty="0">
              <a:latin typeface="Arial" panose="020B0604020202020204" pitchFamily="34" charset="0"/>
              <a:cs typeface="Arial" panose="020B0604020202020204" pitchFamily="34" charset="0"/>
            </a:endParaRPr>
          </a:p>
          <a:p>
            <a:pPr marL="50800" indent="0">
              <a:buNone/>
            </a:pP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65412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BE3AC1-EC22-4AA6-A58A-C0AA2E7BBBF2}"/>
              </a:ext>
            </a:extLst>
          </p:cNvPr>
          <p:cNvSpPr>
            <a:spLocks noGrp="1"/>
          </p:cNvSpPr>
          <p:nvPr>
            <p:ph type="title"/>
          </p:nvPr>
        </p:nvSpPr>
        <p:spPr/>
        <p:txBody>
          <a:bodyPr/>
          <a:lstStyle/>
          <a:p>
            <a:r>
              <a:rPr lang="en-US" altLang="en-US" dirty="0" err="1">
                <a:solidFill>
                  <a:schemeClr val="tx1"/>
                </a:solidFill>
                <a:latin typeface="Arial" panose="020B0604020202020204" pitchFamily="34" charset="0"/>
                <a:cs typeface="Arial" panose="020B0604020202020204" pitchFamily="34" charset="0"/>
              </a:rPr>
              <a:t>Thromboxanes</a:t>
            </a:r>
            <a:r>
              <a:rPr lang="en-US" altLang="en-US" dirty="0">
                <a:solidFill>
                  <a:schemeClr val="tx1"/>
                </a:solidFill>
                <a:latin typeface="Arial" panose="020B0604020202020204" pitchFamily="34" charset="0"/>
                <a:cs typeface="Arial" panose="020B0604020202020204" pitchFamily="34" charset="0"/>
              </a:rPr>
              <a:t> (TX)</a:t>
            </a:r>
            <a:endParaRPr lang="en-AU" dirty="0"/>
          </a:p>
        </p:txBody>
      </p:sp>
      <p:sp>
        <p:nvSpPr>
          <p:cNvPr id="4" name="Google Shape;390;g847cf01710_0_68">
            <a:extLst>
              <a:ext uri="{FF2B5EF4-FFF2-40B4-BE49-F238E27FC236}">
                <a16:creationId xmlns:a16="http://schemas.microsoft.com/office/drawing/2014/main" id="{CC2A976F-F2E7-B940-A021-44A9A074AFD5}"/>
              </a:ext>
            </a:extLst>
          </p:cNvPr>
          <p:cNvSpPr txBox="1">
            <a:spLocks noChangeArrowheads="1"/>
          </p:cNvSpPr>
          <p:nvPr/>
        </p:nvSpPr>
        <p:spPr bwMode="auto">
          <a:xfrm>
            <a:off x="276772" y="1643969"/>
            <a:ext cx="825964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err="1">
                <a:latin typeface="Arial" panose="020B0604020202020204" pitchFamily="34" charset="0"/>
                <a:cs typeface="Arial" panose="020B0604020202020204" pitchFamily="34" charset="0"/>
              </a:rPr>
              <a:t>thromboxanes</a:t>
            </a:r>
            <a:r>
              <a:rPr lang="en-US" sz="2400" b="1" dirty="0">
                <a:latin typeface="Arial" panose="020B0604020202020204" pitchFamily="34" charset="0"/>
                <a:cs typeface="Arial" panose="020B0604020202020204" pitchFamily="34" charset="0"/>
              </a:rPr>
              <a:t> (TX) </a:t>
            </a:r>
            <a:r>
              <a:rPr lang="en-US" sz="2400" dirty="0">
                <a:latin typeface="Arial" panose="020B0604020202020204" pitchFamily="34" charset="0"/>
                <a:cs typeface="Arial" panose="020B0604020202020204" pitchFamily="34" charset="0"/>
              </a:rPr>
              <a:t>= class of eicosanoids that have a six-membered ring containing an ether</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produced by platelets (also called thrombocytes)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act in the formation of blood clots and reduction of blood flow to the site of a clot</a:t>
            </a:r>
          </a:p>
          <a:p>
            <a:endParaRPr lang="en-US" sz="2400" dirty="0"/>
          </a:p>
          <a:p>
            <a:pPr marL="50800" indent="0">
              <a:buNone/>
            </a:pPr>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sz="2400" dirty="0">
              <a:latin typeface="Arial" panose="020B0604020202020204" pitchFamily="34" charset="0"/>
              <a:cs typeface="Arial" panose="020B0604020202020204" pitchFamily="34" charset="0"/>
            </a:endParaRPr>
          </a:p>
          <a:p>
            <a:pPr marL="50800" indent="0">
              <a:buNone/>
            </a:pP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066174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CA9C9E-E2D5-4437-9275-3B00B6559B1E}"/>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Leukotrienes (LT)</a:t>
            </a:r>
            <a:endParaRPr lang="en-AU" dirty="0"/>
          </a:p>
        </p:txBody>
      </p:sp>
      <p:sp>
        <p:nvSpPr>
          <p:cNvPr id="4" name="Google Shape;390;g847cf01710_0_68">
            <a:extLst>
              <a:ext uri="{FF2B5EF4-FFF2-40B4-BE49-F238E27FC236}">
                <a16:creationId xmlns:a16="http://schemas.microsoft.com/office/drawing/2014/main" id="{CC2A976F-F2E7-B940-A021-44A9A074AFD5}"/>
              </a:ext>
            </a:extLst>
          </p:cNvPr>
          <p:cNvSpPr txBox="1">
            <a:spLocks noChangeArrowheads="1"/>
          </p:cNvSpPr>
          <p:nvPr/>
        </p:nvSpPr>
        <p:spPr bwMode="auto">
          <a:xfrm>
            <a:off x="276772" y="1643969"/>
            <a:ext cx="825964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leukotrienes (LT) </a:t>
            </a:r>
            <a:r>
              <a:rPr lang="en-US" sz="2400" dirty="0">
                <a:latin typeface="Arial" panose="020B0604020202020204" pitchFamily="34" charset="0"/>
                <a:cs typeface="Arial" panose="020B0604020202020204" pitchFamily="34" charset="0"/>
              </a:rPr>
              <a:t>= class of eicosanoids that contain three conjugated double bonds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powerful biological signals </a:t>
            </a:r>
          </a:p>
          <a:p>
            <a:pPr lvl="1"/>
            <a:r>
              <a:rPr lang="en-US" sz="2400" dirty="0">
                <a:latin typeface="Arial" panose="020B0604020202020204" pitchFamily="34" charset="0"/>
                <a:cs typeface="Arial" panose="020B0604020202020204" pitchFamily="34" charset="0"/>
              </a:rPr>
              <a:t>leukotriene D</a:t>
            </a:r>
            <a:r>
              <a:rPr lang="en-US" sz="2400" baseline="-25000" dirty="0">
                <a:latin typeface="Arial" panose="020B0604020202020204" pitchFamily="34" charset="0"/>
                <a:cs typeface="Arial" panose="020B0604020202020204" pitchFamily="34" charset="0"/>
              </a:rPr>
              <a:t>4</a:t>
            </a:r>
            <a:r>
              <a:rPr lang="en-US" sz="2400" dirty="0">
                <a:latin typeface="Arial" panose="020B0604020202020204" pitchFamily="34" charset="0"/>
                <a:cs typeface="Arial" panose="020B0604020202020204" pitchFamily="34" charset="0"/>
              </a:rPr>
              <a:t> induces contraction of the smooth muscle lining the airways to the lung</a:t>
            </a:r>
          </a:p>
          <a:p>
            <a:endParaRPr lang="en-US" sz="2400" dirty="0"/>
          </a:p>
          <a:p>
            <a:pPr marL="50800" indent="0">
              <a:buNone/>
            </a:pPr>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sz="2400" dirty="0">
              <a:latin typeface="Arial" panose="020B0604020202020204" pitchFamily="34" charset="0"/>
              <a:cs typeface="Arial" panose="020B0604020202020204" pitchFamily="34" charset="0"/>
            </a:endParaRPr>
          </a:p>
          <a:p>
            <a:pPr marL="50800" indent="0">
              <a:buNone/>
            </a:pP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15582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DA435F-A780-4FF5-BCB2-BCA1C1620678}"/>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Lipoxins (LX)</a:t>
            </a:r>
            <a:endParaRPr lang="en-AU" dirty="0"/>
          </a:p>
        </p:txBody>
      </p:sp>
      <p:sp>
        <p:nvSpPr>
          <p:cNvPr id="4" name="Google Shape;390;g847cf01710_0_68">
            <a:extLst>
              <a:ext uri="{FF2B5EF4-FFF2-40B4-BE49-F238E27FC236}">
                <a16:creationId xmlns:a16="http://schemas.microsoft.com/office/drawing/2014/main" id="{CC2A976F-F2E7-B940-A021-44A9A074AFD5}"/>
              </a:ext>
            </a:extLst>
          </p:cNvPr>
          <p:cNvSpPr txBox="1">
            <a:spLocks noChangeArrowheads="1"/>
          </p:cNvSpPr>
          <p:nvPr/>
        </p:nvSpPr>
        <p:spPr bwMode="auto">
          <a:xfrm>
            <a:off x="276772" y="1643969"/>
            <a:ext cx="825964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lipoxins (LX) </a:t>
            </a:r>
            <a:r>
              <a:rPr lang="en-US" sz="2400" dirty="0">
                <a:latin typeface="Arial" panose="020B0604020202020204" pitchFamily="34" charset="0"/>
                <a:cs typeface="Arial" panose="020B0604020202020204" pitchFamily="34" charset="0"/>
              </a:rPr>
              <a:t>= class of eicosanoids that are linear and contain several hydroxyl groups along the chain </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potent anti-inflammatory agents</a:t>
            </a:r>
          </a:p>
          <a:p>
            <a:endParaRPr lang="en-US" sz="2400" dirty="0"/>
          </a:p>
          <a:p>
            <a:pPr marL="50800" indent="0">
              <a:buNone/>
            </a:pPr>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sz="2400" dirty="0">
              <a:latin typeface="Arial" panose="020B0604020202020204" pitchFamily="34" charset="0"/>
              <a:cs typeface="Arial" panose="020B0604020202020204" pitchFamily="34" charset="0"/>
            </a:endParaRPr>
          </a:p>
          <a:p>
            <a:pPr marL="50800" indent="0">
              <a:buNone/>
            </a:pP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48361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F8BEA-0884-4C60-B7CD-E341BDE3CF29}"/>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(2 of 4)</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Fatty acids are water-insoluble hydrocarbons used for cellular energy storage. </a:t>
            </a:r>
            <a:r>
              <a:rPr lang="en-US" sz="2400" dirty="0">
                <a:latin typeface="Arial" panose="020B0604020202020204" pitchFamily="34" charset="0"/>
                <a:cs typeface="Arial" panose="020B0604020202020204" pitchFamily="34" charset="0"/>
              </a:rPr>
              <a:t>Fatty acids are highly reduced and thus provide a rich source of stored chemical energy for cells. Storage of hydrophobic fats as triacylglycerols is also highly efficient because water is not needed to hydrate the stored fats. </a:t>
            </a:r>
          </a:p>
          <a:p>
            <a:pPr>
              <a:buFontTx/>
              <a:buNone/>
            </a:pPr>
            <a:endParaRPr lang="en-US" altLang="en-US" sz="2800" dirty="0">
              <a:latin typeface="Arial" panose="020B0604020202020204" pitchFamily="34" charset="0"/>
            </a:endParaRPr>
          </a:p>
        </p:txBody>
      </p:sp>
      <p:pic>
        <p:nvPicPr>
          <p:cNvPr id="5" name="Google Shape;170;p2" descr="Icon P 1&#10;">
            <a:extLst>
              <a:ext uri="{FF2B5EF4-FFF2-40B4-BE49-F238E27FC236}">
                <a16:creationId xmlns:a16="http://schemas.microsoft.com/office/drawing/2014/main" id="{45E928C1-1801-4928-AD76-20443CB8DF2F}"/>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93183"/>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478800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C241C-C928-4D58-9B15-1BA67D1AD881}"/>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(5 of 7)</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Lipids have uses in the cell beyond energy storage and membranes construction. </a:t>
            </a:r>
            <a:r>
              <a:rPr lang="en-US" sz="2400" dirty="0">
                <a:latin typeface="Arial" panose="020B0604020202020204" pitchFamily="34" charset="0"/>
                <a:cs typeface="Arial" panose="020B0604020202020204" pitchFamily="34" charset="0"/>
              </a:rPr>
              <a:t>Many lipids are present in the cell at smaller amounts than those making up membranes or being stored as fat. These lipids can function as cellular messengers, hormones, electron carriers, or pigments. </a:t>
            </a:r>
          </a:p>
          <a:p>
            <a:endParaRPr lang="en-US" sz="2400" dirty="0"/>
          </a:p>
        </p:txBody>
      </p:sp>
      <p:pic>
        <p:nvPicPr>
          <p:cNvPr id="5" name="Google Shape;184;g7fe2cbe272_0_35" descr="Icon P 3&#10;">
            <a:extLst>
              <a:ext uri="{FF2B5EF4-FFF2-40B4-BE49-F238E27FC236}">
                <a16:creationId xmlns:a16="http://schemas.microsoft.com/office/drawing/2014/main" id="{226D98D5-E613-4281-A023-C0C940193C3F}"/>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5129" y="303277"/>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182195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F10B7-B1CA-4304-A933-27D85F470FF8}"/>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Steroid Hormones Carry Messages between Tissues</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56938" y="1752600"/>
            <a:ext cx="8430123"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steroids = oxidized derivates of sterols</a:t>
            </a:r>
          </a:p>
          <a:p>
            <a:pPr lvl="1"/>
            <a:r>
              <a:rPr lang="en-US" sz="2400" dirty="0">
                <a:latin typeface="Arial" panose="020B0604020202020204" pitchFamily="34" charset="0"/>
                <a:cs typeface="Arial" panose="020B0604020202020204" pitchFamily="34" charset="0"/>
              </a:rPr>
              <a:t>lack the alkyl chain attached to ring D of cholesterol</a:t>
            </a:r>
          </a:p>
          <a:p>
            <a:pPr lvl="1"/>
            <a:r>
              <a:rPr lang="en-US" sz="2400" dirty="0">
                <a:latin typeface="Arial" panose="020B0604020202020204" pitchFamily="34" charset="0"/>
                <a:cs typeface="Arial" panose="020B0604020202020204" pitchFamily="34" charset="0"/>
              </a:rPr>
              <a:t>more polar than cholesterol </a:t>
            </a:r>
          </a:p>
          <a:p>
            <a:pPr marL="533400" lvl="1" indent="0">
              <a:buNone/>
            </a:pPr>
            <a:r>
              <a:rPr lang="en-US" sz="2400" dirty="0">
                <a:latin typeface="Arial" panose="020B0604020202020204" pitchFamily="34" charset="0"/>
                <a:cs typeface="Arial" panose="020B0604020202020204" pitchFamily="34" charset="0"/>
              </a:rPr>
              <a:t> </a:t>
            </a:r>
          </a:p>
          <a:p>
            <a:r>
              <a:rPr lang="en-US" sz="2400" dirty="0">
                <a:latin typeface="Arial" panose="020B0604020202020204" pitchFamily="34" charset="0"/>
                <a:cs typeface="Arial" panose="020B0604020202020204" pitchFamily="34" charset="0"/>
              </a:rPr>
              <a:t>steroid hormones move through the bloodstream (on protein carriers) to target tissues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binding to highly specific receptor proteins in the nucleus triggers changes in gene expression</a:t>
            </a: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0260117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EF8D50-E582-4FD3-9F6D-3746F19046A3}"/>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Steroids Derived From Cholesterol</a:t>
            </a:r>
            <a:endParaRPr lang="en-AU" dirty="0"/>
          </a:p>
        </p:txBody>
      </p:sp>
      <p:pic>
        <p:nvPicPr>
          <p:cNvPr id="5" name="Picture 4" descr="A figure shows the structures of six steroid hormones: testosterone, cortisol, prednisone, Greek letter beta-estradiol, aldosterone, and brassinolide open parenthesis a brassinosteroid close parenthesis.">
            <a:extLst>
              <a:ext uri="{FF2B5EF4-FFF2-40B4-BE49-F238E27FC236}">
                <a16:creationId xmlns:a16="http://schemas.microsoft.com/office/drawing/2014/main" id="{D2159DB6-663B-7D4C-9653-2CF0EDC152CF}"/>
              </a:ext>
            </a:extLst>
          </p:cNvPr>
          <p:cNvPicPr>
            <a:picLocks noChangeAspect="1"/>
          </p:cNvPicPr>
          <p:nvPr/>
        </p:nvPicPr>
        <p:blipFill>
          <a:blip r:embed="rId3"/>
          <a:stretch>
            <a:fillRect/>
          </a:stretch>
        </p:blipFill>
        <p:spPr>
          <a:xfrm>
            <a:off x="606425" y="1447800"/>
            <a:ext cx="7931150" cy="4897630"/>
          </a:xfrm>
          <a:prstGeom prst="rect">
            <a:avLst/>
          </a:prstGeom>
        </p:spPr>
      </p:pic>
    </p:spTree>
    <p:extLst>
      <p:ext uri="{BB962C8B-B14F-4D97-AF65-F5344CB8AC3E}">
        <p14:creationId xmlns:p14="http://schemas.microsoft.com/office/powerpoint/2010/main" val="27022105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2F08A-D2E4-44B0-97B3-E9B96CDEA9DB}"/>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(6 of 7)</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Lipids have uses in the cell beyond energy storage and membranes construction. </a:t>
            </a:r>
            <a:r>
              <a:rPr lang="en-US" sz="2400" dirty="0">
                <a:latin typeface="Arial" panose="020B0604020202020204" pitchFamily="34" charset="0"/>
                <a:cs typeface="Arial" panose="020B0604020202020204" pitchFamily="34" charset="0"/>
              </a:rPr>
              <a:t>Many lipids are present in the cell at smaller amounts than those making up membranes or being stored as fat. These lipids can function as cellular messengers, hormones, electron carriers, or pigments. </a:t>
            </a:r>
          </a:p>
          <a:p>
            <a:endParaRPr lang="en-US" sz="2400" dirty="0"/>
          </a:p>
        </p:txBody>
      </p:sp>
      <p:pic>
        <p:nvPicPr>
          <p:cNvPr id="5" name="Google Shape;184;g7fe2cbe272_0_35" descr="Icon P 3&#10;">
            <a:extLst>
              <a:ext uri="{FF2B5EF4-FFF2-40B4-BE49-F238E27FC236}">
                <a16:creationId xmlns:a16="http://schemas.microsoft.com/office/drawing/2014/main" id="{1D66F331-124F-446E-BD0C-EFF55080D56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5129" y="303277"/>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673776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572F7-C05D-4EF6-838B-E07771A70DAE}"/>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Vascular Plants Produce Thousands of Volatile Signals</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56939" y="1752600"/>
            <a:ext cx="5586661"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functions of volatile, lipophilic compounds:</a:t>
            </a:r>
          </a:p>
          <a:p>
            <a:pPr lvl="1"/>
            <a:r>
              <a:rPr lang="en-US" sz="2400" dirty="0">
                <a:latin typeface="Arial" panose="020B0604020202020204" pitchFamily="34" charset="0"/>
                <a:cs typeface="Arial" panose="020B0604020202020204" pitchFamily="34" charset="0"/>
              </a:rPr>
              <a:t>attract pollinators</a:t>
            </a:r>
          </a:p>
          <a:p>
            <a:pPr lvl="1"/>
            <a:r>
              <a:rPr lang="en-US" sz="2400" dirty="0">
                <a:latin typeface="Arial" panose="020B0604020202020204" pitchFamily="34" charset="0"/>
                <a:cs typeface="Arial" panose="020B0604020202020204" pitchFamily="34" charset="0"/>
              </a:rPr>
              <a:t>repel herbivores</a:t>
            </a:r>
          </a:p>
          <a:p>
            <a:pPr lvl="1"/>
            <a:r>
              <a:rPr lang="en-US" sz="2400" dirty="0">
                <a:latin typeface="Arial" panose="020B0604020202020204" pitchFamily="34" charset="0"/>
                <a:cs typeface="Arial" panose="020B0604020202020204" pitchFamily="34" charset="0"/>
              </a:rPr>
              <a:t>attract organisms that defend the plant against herbivores</a:t>
            </a:r>
          </a:p>
          <a:p>
            <a:pPr lvl="1"/>
            <a:r>
              <a:rPr lang="en-US" sz="2400" dirty="0">
                <a:latin typeface="Arial" panose="020B0604020202020204" pitchFamily="34" charset="0"/>
                <a:cs typeface="Arial" panose="020B0604020202020204" pitchFamily="34" charset="0"/>
              </a:rPr>
              <a:t>communicate with other plants </a:t>
            </a:r>
          </a:p>
          <a:p>
            <a:pPr lvl="1"/>
            <a:endParaRPr lang="en-US" sz="20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many are derived from fatty acids or from compounds made by the condensation of isoprene units</a:t>
            </a:r>
          </a:p>
          <a:p>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Isoprene has C H 2 double bonded to C bonded to C H 3 above and to C H to the right that is double bonded to C H 2.">
            <a:extLst>
              <a:ext uri="{FF2B5EF4-FFF2-40B4-BE49-F238E27FC236}">
                <a16:creationId xmlns:a16="http://schemas.microsoft.com/office/drawing/2014/main" id="{1D4C1928-8A73-5B4C-AF9D-41F83E64A37C}"/>
              </a:ext>
            </a:extLst>
          </p:cNvPr>
          <p:cNvPicPr>
            <a:picLocks noChangeAspect="1"/>
          </p:cNvPicPr>
          <p:nvPr/>
        </p:nvPicPr>
        <p:blipFill>
          <a:blip r:embed="rId3"/>
          <a:stretch>
            <a:fillRect/>
          </a:stretch>
        </p:blipFill>
        <p:spPr>
          <a:xfrm>
            <a:off x="6172200" y="2901950"/>
            <a:ext cx="2766060" cy="1371600"/>
          </a:xfrm>
          <a:prstGeom prst="rect">
            <a:avLst/>
          </a:prstGeom>
        </p:spPr>
      </p:pic>
    </p:spTree>
    <p:extLst>
      <p:ext uri="{BB962C8B-B14F-4D97-AF65-F5344CB8AC3E}">
        <p14:creationId xmlns:p14="http://schemas.microsoft.com/office/powerpoint/2010/main" val="122092733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C7441-EE9C-4817-AD75-1448DEE04F12}"/>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(7 of 7)</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Lipids have uses in the cell beyond energy storage and membranes construction. </a:t>
            </a:r>
            <a:r>
              <a:rPr lang="en-US" sz="2400" dirty="0">
                <a:latin typeface="Arial" panose="020B0604020202020204" pitchFamily="34" charset="0"/>
                <a:cs typeface="Arial" panose="020B0604020202020204" pitchFamily="34" charset="0"/>
              </a:rPr>
              <a:t>Many lipids are present in the cell at smaller amounts than those making up membranes or being stored as fat. These lipids can function as cellular messengers, hormones, electron carriers, or pigments. </a:t>
            </a:r>
          </a:p>
          <a:p>
            <a:endParaRPr lang="en-US" sz="2400" dirty="0"/>
          </a:p>
        </p:txBody>
      </p:sp>
      <p:pic>
        <p:nvPicPr>
          <p:cNvPr id="5" name="Google Shape;184;g7fe2cbe272_0_35" descr="Icon P 3&#10;">
            <a:extLst>
              <a:ext uri="{FF2B5EF4-FFF2-40B4-BE49-F238E27FC236}">
                <a16:creationId xmlns:a16="http://schemas.microsoft.com/office/drawing/2014/main" id="{3A3EC5FD-41F7-4F62-8C4B-1977C52E8ABE}"/>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5129" y="303277"/>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961381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4A552-9A14-481E-BA5E-B957F50E44A9}"/>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Vitamins A and D Are Hormone Precursors</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56938" y="1752600"/>
            <a:ext cx="8430123"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vitamins </a:t>
            </a:r>
            <a:r>
              <a:rPr lang="en-US" sz="2400" dirty="0">
                <a:latin typeface="Arial" panose="020B0604020202020204" pitchFamily="34" charset="0"/>
                <a:cs typeface="Arial" panose="020B0604020202020204" pitchFamily="34" charset="0"/>
              </a:rPr>
              <a:t>= compounds that are essential to the health of humans and other vertebrates but cannot be synthesized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fat-soluble vitamins include the groups A, D, E, and K</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8773082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CE14BC-E870-4BBA-B6F6-D979B10B3444}"/>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Vitamin D</a:t>
            </a:r>
            <a:r>
              <a:rPr lang="en-US" altLang="en-US" baseline="-25000" dirty="0">
                <a:solidFill>
                  <a:schemeClr val="tx1"/>
                </a:solidFill>
                <a:latin typeface="Arial" panose="020B0604020202020204" pitchFamily="34" charset="0"/>
                <a:cs typeface="Arial" panose="020B0604020202020204" pitchFamily="34" charset="0"/>
              </a:rPr>
              <a:t>3 </a:t>
            </a:r>
            <a:r>
              <a:rPr lang="en-US" altLang="en-US" dirty="0">
                <a:solidFill>
                  <a:schemeClr val="tx1"/>
                </a:solidFill>
                <a:latin typeface="Arial" panose="020B0604020202020204" pitchFamily="34" charset="0"/>
                <a:cs typeface="Arial" panose="020B0604020202020204" pitchFamily="34" charset="0"/>
              </a:rPr>
              <a:t>and </a:t>
            </a:r>
            <a:r>
              <a:rPr lang="en-US" altLang="en-US" dirty="0" err="1">
                <a:solidFill>
                  <a:schemeClr val="tx1"/>
                </a:solidFill>
                <a:latin typeface="Arial" panose="020B0604020202020204" pitchFamily="34" charset="0"/>
                <a:cs typeface="Arial" panose="020B0604020202020204" pitchFamily="34" charset="0"/>
              </a:rPr>
              <a:t>Calcitrol</a:t>
            </a:r>
            <a:endParaRPr lang="en-AU" dirty="0"/>
          </a:p>
        </p:txBody>
      </p:sp>
      <p:sp>
        <p:nvSpPr>
          <p:cNvPr id="4" name="Google Shape;390;g847cf01710_0_68">
            <a:extLst>
              <a:ext uri="{FF2B5EF4-FFF2-40B4-BE49-F238E27FC236}">
                <a16:creationId xmlns:a16="http://schemas.microsoft.com/office/drawing/2014/main" id="{CC2A976F-F2E7-B940-A021-44A9A074AFD5}"/>
              </a:ext>
            </a:extLst>
          </p:cNvPr>
          <p:cNvSpPr txBox="1">
            <a:spLocks noChangeArrowheads="1"/>
          </p:cNvSpPr>
          <p:nvPr/>
        </p:nvSpPr>
        <p:spPr bwMode="auto">
          <a:xfrm>
            <a:off x="421251" y="1642444"/>
            <a:ext cx="830149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vitamin D</a:t>
            </a:r>
            <a:r>
              <a:rPr lang="en-US" sz="2400" b="1" baseline="-25000" dirty="0">
                <a:latin typeface="Arial" panose="020B0604020202020204" pitchFamily="34" charset="0"/>
                <a:cs typeface="Arial" panose="020B0604020202020204" pitchFamily="34" charset="0"/>
              </a:rPr>
              <a:t>3 </a:t>
            </a:r>
            <a:r>
              <a:rPr lang="en-US" sz="2400" b="1" dirty="0">
                <a:latin typeface="Arial" panose="020B0604020202020204" pitchFamily="34" charset="0"/>
                <a:cs typeface="Arial" panose="020B0604020202020204" pitchFamily="34" charset="0"/>
              </a:rPr>
              <a:t>(cholecalciferol) </a:t>
            </a:r>
            <a:r>
              <a:rPr lang="en-US" sz="2400" dirty="0">
                <a:latin typeface="Arial" panose="020B0604020202020204" pitchFamily="34" charset="0"/>
                <a:cs typeface="Arial" panose="020B0604020202020204" pitchFamily="34" charset="0"/>
              </a:rPr>
              <a:t>= formed in the skin from 7-dehydrocholesterol in a photochemical reaction driven by the UV component of sunlight </a:t>
            </a:r>
          </a:p>
          <a:p>
            <a:pPr lvl="1"/>
            <a:r>
              <a:rPr lang="en-US" sz="2400" dirty="0">
                <a:latin typeface="Arial" panose="020B0604020202020204" pitchFamily="34" charset="0"/>
                <a:cs typeface="Arial" panose="020B0604020202020204" pitchFamily="34" charset="0"/>
              </a:rPr>
              <a:t>not biologically active</a:t>
            </a:r>
          </a:p>
          <a:p>
            <a:pPr lvl="1"/>
            <a:r>
              <a:rPr lang="en-US" sz="2400" dirty="0">
                <a:latin typeface="Arial" panose="020B0604020202020204" pitchFamily="34" charset="0"/>
                <a:cs typeface="Arial" panose="020B0604020202020204" pitchFamily="34" charset="0"/>
              </a:rPr>
              <a:t>converted by enzymes in the liver and kidney to calcitriol</a:t>
            </a:r>
          </a:p>
          <a:p>
            <a:pPr marL="533400" lvl="1" indent="0">
              <a:buNone/>
            </a:pPr>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p>
          <a:p>
            <a:pPr marL="50800" indent="0">
              <a:buNone/>
            </a:pPr>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sz="2400" dirty="0">
              <a:latin typeface="Arial" panose="020B0604020202020204" pitchFamily="34" charset="0"/>
              <a:cs typeface="Arial" panose="020B0604020202020204" pitchFamily="34" charset="0"/>
            </a:endParaRPr>
          </a:p>
          <a:p>
            <a:pPr marL="50800" indent="0">
              <a:buNone/>
            </a:pP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217932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699C26-A455-441B-9231-B4FE0FEC4A58}"/>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Vitamin D Deficiencies</a:t>
            </a:r>
            <a:endParaRPr lang="en-AU" dirty="0"/>
          </a:p>
        </p:txBody>
      </p:sp>
      <p:sp>
        <p:nvSpPr>
          <p:cNvPr id="4" name="Google Shape;390;g847cf01710_0_68">
            <a:extLst>
              <a:ext uri="{FF2B5EF4-FFF2-40B4-BE49-F238E27FC236}">
                <a16:creationId xmlns:a16="http://schemas.microsoft.com/office/drawing/2014/main" id="{CC2A976F-F2E7-B940-A021-44A9A074AFD5}"/>
              </a:ext>
            </a:extLst>
          </p:cNvPr>
          <p:cNvSpPr txBox="1">
            <a:spLocks noChangeArrowheads="1"/>
          </p:cNvSpPr>
          <p:nvPr/>
        </p:nvSpPr>
        <p:spPr bwMode="auto">
          <a:xfrm>
            <a:off x="326297" y="1546546"/>
            <a:ext cx="4256213"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deficiency leads to defective bone formation and the disease rickets </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0800" indent="0">
              <a:buNone/>
            </a:pPr>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p>
          <a:p>
            <a:pPr marL="50800" indent="0">
              <a:buNone/>
            </a:pPr>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sz="2400" dirty="0">
              <a:latin typeface="Arial" panose="020B0604020202020204" pitchFamily="34" charset="0"/>
              <a:cs typeface="Arial" panose="020B0604020202020204" pitchFamily="34" charset="0"/>
            </a:endParaRPr>
          </a:p>
          <a:p>
            <a:pPr marL="50800" indent="0">
              <a:buNone/>
            </a:pPr>
            <a:endParaRPr lang="en-US" sz="2400" b="1" dirty="0">
              <a:latin typeface="Arial" panose="020B0604020202020204" pitchFamily="34" charset="0"/>
              <a:cs typeface="Arial" panose="020B0604020202020204" pitchFamily="34" charset="0"/>
            </a:endParaRPr>
          </a:p>
        </p:txBody>
      </p:sp>
      <p:pic>
        <p:nvPicPr>
          <p:cNvPr id="6" name="Picture 5" descr="Part b shows a photo of the legs of an individual with rickets. The lower halves curve inward to the feet, producing a rounded space between them.">
            <a:extLst>
              <a:ext uri="{FF2B5EF4-FFF2-40B4-BE49-F238E27FC236}">
                <a16:creationId xmlns:a16="http://schemas.microsoft.com/office/drawing/2014/main" id="{A15E3DDB-7396-5A40-92C5-6C4B731BB1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8421" y="1440346"/>
            <a:ext cx="3400863" cy="4693754"/>
          </a:xfrm>
          <a:prstGeom prst="rect">
            <a:avLst/>
          </a:prstGeom>
        </p:spPr>
      </p:pic>
    </p:spTree>
    <p:extLst>
      <p:ext uri="{BB962C8B-B14F-4D97-AF65-F5344CB8AC3E}">
        <p14:creationId xmlns:p14="http://schemas.microsoft.com/office/powerpoint/2010/main" val="303060765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9E5EC6C-179B-4646-A227-270D9CB8EF57}"/>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Vitamin D</a:t>
            </a:r>
            <a:r>
              <a:rPr lang="en-US" altLang="en-US" baseline="-25000" dirty="0">
                <a:solidFill>
                  <a:schemeClr val="tx1"/>
                </a:solidFill>
                <a:latin typeface="Arial" panose="020B0604020202020204" pitchFamily="34" charset="0"/>
                <a:cs typeface="Arial" panose="020B0604020202020204" pitchFamily="34" charset="0"/>
              </a:rPr>
              <a:t>3 </a:t>
            </a:r>
            <a:r>
              <a:rPr lang="en-US" altLang="en-US" dirty="0">
                <a:solidFill>
                  <a:schemeClr val="tx1"/>
                </a:solidFill>
                <a:latin typeface="Arial" panose="020B0604020202020204" pitchFamily="34" charset="0"/>
                <a:cs typeface="Arial" panose="020B0604020202020204" pitchFamily="34" charset="0"/>
              </a:rPr>
              <a:t>Production and Metabolism</a:t>
            </a:r>
            <a:endParaRPr lang="en-AU" dirty="0"/>
          </a:p>
        </p:txBody>
      </p:sp>
      <p:sp>
        <p:nvSpPr>
          <p:cNvPr id="8" name="Google Shape;390;g847cf01710_0_68">
            <a:extLst>
              <a:ext uri="{FF2B5EF4-FFF2-40B4-BE49-F238E27FC236}">
                <a16:creationId xmlns:a16="http://schemas.microsoft.com/office/drawing/2014/main" id="{5AED4D06-E45B-5D4D-AC48-7C9ACF87ACAC}"/>
              </a:ext>
            </a:extLst>
          </p:cNvPr>
          <p:cNvSpPr txBox="1">
            <a:spLocks noChangeArrowheads="1"/>
          </p:cNvSpPr>
          <p:nvPr/>
        </p:nvSpPr>
        <p:spPr bwMode="auto">
          <a:xfrm>
            <a:off x="340053" y="1828801"/>
            <a:ext cx="8644910" cy="914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err="1">
                <a:latin typeface="Arial" panose="020B0604020202020204" pitchFamily="34" charset="0"/>
                <a:cs typeface="Arial" panose="020B0604020202020204" pitchFamily="34" charset="0"/>
              </a:rPr>
              <a:t>calcitrol</a:t>
            </a:r>
            <a:r>
              <a:rPr lang="en-US" sz="2400" dirty="0">
                <a:latin typeface="Arial" panose="020B0604020202020204" pitchFamily="34" charset="0"/>
                <a:cs typeface="Arial" panose="020B0604020202020204" pitchFamily="34" charset="0"/>
              </a:rPr>
              <a:t> = hormone that regulates calcium uptake in the intestine and calcium levels in the kidney and bone </a:t>
            </a:r>
          </a:p>
          <a:p>
            <a:pPr marL="533400" lvl="1" indent="0">
              <a:buNone/>
            </a:pPr>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p>
          <a:p>
            <a:pPr marL="50800" indent="0">
              <a:buNone/>
            </a:pPr>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sz="2400" dirty="0">
              <a:latin typeface="Arial" panose="020B0604020202020204" pitchFamily="34" charset="0"/>
              <a:cs typeface="Arial" panose="020B0604020202020204" pitchFamily="34" charset="0"/>
            </a:endParaRPr>
          </a:p>
          <a:p>
            <a:pPr marL="50800" indent="0">
              <a:buNone/>
            </a:pPr>
            <a:endParaRPr lang="en-US" sz="2400" b="1" dirty="0">
              <a:latin typeface="Arial" panose="020B0604020202020204" pitchFamily="34" charset="0"/>
              <a:cs typeface="Arial" panose="020B0604020202020204" pitchFamily="34" charset="0"/>
            </a:endParaRPr>
          </a:p>
        </p:txBody>
      </p:sp>
      <p:pic>
        <p:nvPicPr>
          <p:cNvPr id="5" name="Picture 4" descr="Part a shows vitamin D subscript 3 and calcitriol production. All of the carbons are numbered in each molecule. 7-dehydrocholesterol has the standard four-ring structure of cholesterol with double bonds between C 5 and C 6 as well as between C 7 and C 8. The substituents are as follows: C 3 is solid wedge bonded to O H; C 9 is hashed wedge bonded to H; C 10 is solid wedge bonded to C 19; C 14 is hashed wedge bonded to H; C 13 is solid wedge bonded to C 18; and C 17 is hashed wedge bonded to H and bonded to C 20 that is hashed wedge bonded to C 21, solid wedge bonded to H, and bonded to a five-carbon zigzag chain of C 22 to C 26 with a substituent, C 27, bonded to C 26. The bond between C 9 and C 10 is highlighted in light red. Two arrows point to the right above text reading, 2 steps open parenthesis in skin close parenthesis. A wavy arrow pointing down to the first arrow reads, u v light. This produces cholecalciferol open parenthesis vitamin D subscript 3 close parenthesis. The top half of the molecule is similar to 7-dehydrocholesterol, with a six-membered ring joined to a five-membered ring. C 8 of the six-membered ring is double bonded to C 7 below, which is further bonded to C 6 that is double bonded to C 5 at the top vertex of a six-membered ring below that has C 3 hashed wedge bonded to O H and C 10 double bonded to C 19. Two arrows point to the right above text reading 1 step in the liver; 1 step in the kidney. This produces 1 Greek letter alpha, 25-dihydroxyvitamin D subscript 3 open parenthesis calcitriol close parenthesis. This molecule is similar to cholaciferol except that C 25 is bonded to O H as well as to C 26 and C 27 and C 1 is solid wedge bonded to O H. ">
            <a:extLst>
              <a:ext uri="{FF2B5EF4-FFF2-40B4-BE49-F238E27FC236}">
                <a16:creationId xmlns:a16="http://schemas.microsoft.com/office/drawing/2014/main" id="{AA4B8286-6C31-8C41-8DA3-46F2C5FD0E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803" y="2933700"/>
            <a:ext cx="8503579" cy="2552700"/>
          </a:xfrm>
          <a:prstGeom prst="rect">
            <a:avLst/>
          </a:prstGeom>
        </p:spPr>
      </p:pic>
    </p:spTree>
    <p:extLst>
      <p:ext uri="{BB962C8B-B14F-4D97-AF65-F5344CB8AC3E}">
        <p14:creationId xmlns:p14="http://schemas.microsoft.com/office/powerpoint/2010/main" val="33894478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1AA33-AC2E-4AE8-86EA-786749EA9DB7}"/>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Fats and Oils Used as Stored Energy Are Derivatives of Fatty Acids</a:t>
            </a:r>
            <a:endParaRPr lang="en-AU" dirty="0"/>
          </a:p>
        </p:txBody>
      </p:sp>
      <p:sp>
        <p:nvSpPr>
          <p:cNvPr id="39938" name="Google Shape;232;g7fe2cbe272_0_58">
            <a:extLst>
              <a:ext uri="{FF2B5EF4-FFF2-40B4-BE49-F238E27FC236}">
                <a16:creationId xmlns:a16="http://schemas.microsoft.com/office/drawing/2014/main" id="{28B04D73-4D41-1943-9321-F021E188FA72}"/>
              </a:ext>
            </a:extLst>
          </p:cNvPr>
          <p:cNvSpPr>
            <a:spLocks noGrp="1" noChangeArrowheads="1"/>
          </p:cNvSpPr>
          <p:nvPr>
            <p:ph type="body" idx="1"/>
          </p:nvPr>
        </p:nvSpPr>
        <p:spPr>
          <a:xfrm>
            <a:off x="322659" y="1905000"/>
            <a:ext cx="8498681" cy="4114800"/>
          </a:xfrm>
        </p:spPr>
        <p:txBody>
          <a:bodyPr/>
          <a:lstStyle/>
          <a:p>
            <a:pPr indent="-406400">
              <a:lnSpc>
                <a:spcPct val="110000"/>
              </a:lnSpc>
              <a:spcBef>
                <a:spcPct val="0"/>
              </a:spcBef>
              <a:spcAft>
                <a:spcPct val="0"/>
              </a:spcAft>
              <a:buClr>
                <a:srgbClr val="000000"/>
              </a:buClr>
              <a:buSzPts val="2800"/>
              <a:defRPr/>
            </a:pPr>
            <a:r>
              <a:rPr lang="en-US" altLang="en-US" b="1" dirty="0"/>
              <a:t>fatty acids </a:t>
            </a:r>
            <a:r>
              <a:rPr lang="en-US" altLang="en-US" dirty="0"/>
              <a:t>= hydrocarbon derivatives </a:t>
            </a:r>
          </a:p>
          <a:p>
            <a:pPr indent="-406400">
              <a:lnSpc>
                <a:spcPct val="110000"/>
              </a:lnSpc>
              <a:spcBef>
                <a:spcPct val="0"/>
              </a:spcBef>
              <a:spcAft>
                <a:spcPct val="0"/>
              </a:spcAft>
              <a:buClr>
                <a:srgbClr val="000000"/>
              </a:buClr>
              <a:buSzPts val="2800"/>
              <a:defRPr/>
            </a:pPr>
            <a:endParaRPr lang="en-US" b="1" dirty="0"/>
          </a:p>
          <a:p>
            <a:pPr indent="-406400">
              <a:lnSpc>
                <a:spcPct val="110000"/>
              </a:lnSpc>
              <a:spcBef>
                <a:spcPct val="0"/>
              </a:spcBef>
              <a:spcAft>
                <a:spcPct val="0"/>
              </a:spcAft>
              <a:buClr>
                <a:srgbClr val="000000"/>
              </a:buClr>
              <a:buSzPts val="2800"/>
              <a:defRPr/>
            </a:pPr>
            <a:r>
              <a:rPr lang="en-US" dirty="0"/>
              <a:t>oxidation of fatty acids (to CO</a:t>
            </a:r>
            <a:r>
              <a:rPr lang="en-US" baseline="-25000" dirty="0"/>
              <a:t>2</a:t>
            </a:r>
            <a:r>
              <a:rPr lang="en-US" dirty="0"/>
              <a:t> and H</a:t>
            </a:r>
            <a:r>
              <a:rPr lang="en-US" baseline="-25000" dirty="0"/>
              <a:t>2</a:t>
            </a:r>
            <a:r>
              <a:rPr lang="en-US" dirty="0"/>
              <a:t>O) is highly exergonic</a:t>
            </a:r>
          </a:p>
          <a:p>
            <a:pPr marL="508000" lvl="1" indent="0">
              <a:lnSpc>
                <a:spcPct val="110000"/>
              </a:lnSpc>
              <a:spcBef>
                <a:spcPct val="0"/>
              </a:spcBef>
              <a:spcAft>
                <a:spcPct val="0"/>
              </a:spcAft>
              <a:buClr>
                <a:srgbClr val="000000"/>
              </a:buClr>
              <a:buSzPts val="2800"/>
              <a:buNone/>
              <a:defRPr/>
            </a:pPr>
            <a:endParaRPr lang="en-US" dirty="0"/>
          </a:p>
          <a:p>
            <a:pPr lvl="1" indent="-406400">
              <a:lnSpc>
                <a:spcPct val="110000"/>
              </a:lnSpc>
              <a:spcBef>
                <a:spcPct val="0"/>
              </a:spcBef>
              <a:spcAft>
                <a:spcPct val="0"/>
              </a:spcAft>
              <a:buClr>
                <a:srgbClr val="000000"/>
              </a:buClr>
              <a:buSzPts val="2800"/>
              <a:defRPr/>
            </a:pPr>
            <a:endParaRPr lang="en-US" dirty="0"/>
          </a:p>
          <a:p>
            <a:pPr lvl="1" indent="-406400">
              <a:lnSpc>
                <a:spcPct val="110000"/>
              </a:lnSpc>
              <a:spcBef>
                <a:spcPct val="0"/>
              </a:spcBef>
              <a:spcAft>
                <a:spcPct val="0"/>
              </a:spcAft>
              <a:buClr>
                <a:srgbClr val="000000"/>
              </a:buClr>
              <a:buSzPts val="2800"/>
              <a:defRPr/>
            </a:pPr>
            <a:endParaRPr lang="en-US" dirty="0">
              <a:latin typeface="Arial" panose="020B0604020202020204" pitchFamily="34" charset="0"/>
              <a:cs typeface="Arial" panose="020B0604020202020204" pitchFamily="34" charset="0"/>
            </a:endParaRPr>
          </a:p>
          <a:p>
            <a:pPr marL="508000" lvl="1" indent="0">
              <a:lnSpc>
                <a:spcPct val="110000"/>
              </a:lnSpc>
              <a:spcBef>
                <a:spcPct val="0"/>
              </a:spcBef>
              <a:spcAft>
                <a:spcPct val="0"/>
              </a:spcAft>
              <a:buClr>
                <a:srgbClr val="000000"/>
              </a:buClr>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b="1"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948627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7E7700-8822-439B-B290-56DD59338C2A}"/>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Vitamin A</a:t>
            </a:r>
            <a:r>
              <a:rPr lang="en-US" altLang="en-US" baseline="-25000" dirty="0">
                <a:solidFill>
                  <a:schemeClr val="tx1"/>
                </a:solidFill>
                <a:latin typeface="Arial" panose="020B0604020202020204" pitchFamily="34" charset="0"/>
                <a:cs typeface="Arial" panose="020B0604020202020204" pitchFamily="34" charset="0"/>
              </a:rPr>
              <a:t>1</a:t>
            </a:r>
            <a:endParaRPr lang="en-AU" dirty="0"/>
          </a:p>
        </p:txBody>
      </p:sp>
      <p:sp>
        <p:nvSpPr>
          <p:cNvPr id="4" name="Google Shape;390;g847cf01710_0_68">
            <a:extLst>
              <a:ext uri="{FF2B5EF4-FFF2-40B4-BE49-F238E27FC236}">
                <a16:creationId xmlns:a16="http://schemas.microsoft.com/office/drawing/2014/main" id="{CC2A976F-F2E7-B940-A021-44A9A074AFD5}"/>
              </a:ext>
            </a:extLst>
          </p:cNvPr>
          <p:cNvSpPr txBox="1">
            <a:spLocks noChangeArrowheads="1"/>
          </p:cNvSpPr>
          <p:nvPr/>
        </p:nvSpPr>
        <p:spPr bwMode="auto">
          <a:xfrm>
            <a:off x="328886" y="1642444"/>
            <a:ext cx="848622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vitamin A</a:t>
            </a:r>
            <a:r>
              <a:rPr lang="en-US" sz="2400" b="1" baseline="-25000" dirty="0">
                <a:latin typeface="Arial" panose="020B0604020202020204" pitchFamily="34" charset="0"/>
                <a:cs typeface="Arial" panose="020B0604020202020204" pitchFamily="34" charset="0"/>
              </a:rPr>
              <a:t>1 </a:t>
            </a:r>
            <a:r>
              <a:rPr lang="en-US" sz="2400" b="1" dirty="0">
                <a:latin typeface="Arial" panose="020B0604020202020204" pitchFamily="34" charset="0"/>
                <a:cs typeface="Arial" panose="020B0604020202020204" pitchFamily="34" charset="0"/>
              </a:rPr>
              <a:t>(all-</a:t>
            </a:r>
            <a:r>
              <a:rPr lang="en-US" sz="2400" b="1" i="1" dirty="0">
                <a:latin typeface="Arial" panose="020B0604020202020204" pitchFamily="34" charset="0"/>
                <a:cs typeface="Arial" panose="020B0604020202020204" pitchFamily="34" charset="0"/>
              </a:rPr>
              <a:t>trans</a:t>
            </a:r>
            <a:r>
              <a:rPr lang="en-US" sz="2400" b="1" dirty="0">
                <a:latin typeface="Arial" panose="020B0604020202020204" pitchFamily="34" charset="0"/>
                <a:cs typeface="Arial" panose="020B0604020202020204" pitchFamily="34" charset="0"/>
              </a:rPr>
              <a:t>-retinol) </a:t>
            </a:r>
            <a:r>
              <a:rPr lang="en-US" sz="2400" dirty="0">
                <a:latin typeface="Arial" panose="020B0604020202020204" pitchFamily="34" charset="0"/>
                <a:cs typeface="Arial" panose="020B0604020202020204" pitchFamily="34" charset="0"/>
              </a:rPr>
              <a:t>= acts in processes of development, cell growth and differentiation, and vision</a:t>
            </a:r>
          </a:p>
          <a:p>
            <a:pPr lvl="1"/>
            <a:r>
              <a:rPr lang="en-US" sz="2400" dirty="0">
                <a:latin typeface="Arial" panose="020B0604020202020204" pitchFamily="34" charset="0"/>
                <a:cs typeface="Arial" panose="020B0604020202020204" pitchFamily="34" charset="0"/>
              </a:rPr>
              <a:t>can be stored for some time in the body</a:t>
            </a:r>
          </a:p>
          <a:p>
            <a:endParaRPr lang="en-US" sz="2400" dirty="0">
              <a:latin typeface="Arial" panose="020B0604020202020204" pitchFamily="34" charset="0"/>
              <a:cs typeface="Arial" panose="020B0604020202020204" pitchFamily="34" charset="0"/>
            </a:endParaRPr>
          </a:p>
          <a:p>
            <a:endParaRPr lang="en-US" sz="2400" dirty="0"/>
          </a:p>
          <a:p>
            <a:pPr marL="50800" indent="0">
              <a:buNone/>
            </a:pPr>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sz="2400" dirty="0">
              <a:latin typeface="Arial" panose="020B0604020202020204" pitchFamily="34" charset="0"/>
              <a:cs typeface="Arial" panose="020B0604020202020204" pitchFamily="34" charset="0"/>
            </a:endParaRPr>
          </a:p>
          <a:p>
            <a:pPr marL="50800" indent="0">
              <a:buNone/>
            </a:pP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592557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71B7D42-73D5-47B9-AFA9-84853D53FD95}"/>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All-</a:t>
            </a:r>
            <a:r>
              <a:rPr lang="en-US" altLang="en-US" i="1" dirty="0">
                <a:solidFill>
                  <a:schemeClr val="tx1"/>
                </a:solidFill>
                <a:latin typeface="Arial" panose="020B0604020202020204" pitchFamily="34" charset="0"/>
                <a:cs typeface="Arial" panose="020B0604020202020204" pitchFamily="34" charset="0"/>
              </a:rPr>
              <a:t>Trans</a:t>
            </a:r>
            <a:r>
              <a:rPr lang="en-US" altLang="en-US" dirty="0">
                <a:solidFill>
                  <a:schemeClr val="tx1"/>
                </a:solidFill>
                <a:latin typeface="Arial" panose="020B0604020202020204" pitchFamily="34" charset="0"/>
                <a:cs typeface="Arial" panose="020B0604020202020204" pitchFamily="34" charset="0"/>
              </a:rPr>
              <a:t>-Retinoic Acid</a:t>
            </a:r>
            <a:endParaRPr lang="en-AU" dirty="0"/>
          </a:p>
        </p:txBody>
      </p:sp>
      <p:sp>
        <p:nvSpPr>
          <p:cNvPr id="4" name="Google Shape;390;g847cf01710_0_68">
            <a:extLst>
              <a:ext uri="{FF2B5EF4-FFF2-40B4-BE49-F238E27FC236}">
                <a16:creationId xmlns:a16="http://schemas.microsoft.com/office/drawing/2014/main" id="{CC2A976F-F2E7-B940-A021-44A9A074AFD5}"/>
              </a:ext>
            </a:extLst>
          </p:cNvPr>
          <p:cNvSpPr txBox="1">
            <a:spLocks noChangeArrowheads="1"/>
          </p:cNvSpPr>
          <p:nvPr/>
        </p:nvSpPr>
        <p:spPr bwMode="auto">
          <a:xfrm>
            <a:off x="328886" y="1642444"/>
            <a:ext cx="848622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vitamin A</a:t>
            </a:r>
            <a:r>
              <a:rPr lang="en-US" sz="2400" b="1" baseline="-25000" dirty="0">
                <a:latin typeface="Arial" panose="020B0604020202020204" pitchFamily="34" charset="0"/>
                <a:cs typeface="Arial" panose="020B0604020202020204" pitchFamily="34" charset="0"/>
              </a:rPr>
              <a:t>1 </a:t>
            </a:r>
            <a:r>
              <a:rPr lang="en-US" sz="2400" b="1" dirty="0">
                <a:latin typeface="Arial" panose="020B0604020202020204" pitchFamily="34" charset="0"/>
                <a:cs typeface="Arial" panose="020B0604020202020204" pitchFamily="34" charset="0"/>
              </a:rPr>
              <a:t>(all-</a:t>
            </a:r>
            <a:r>
              <a:rPr lang="en-US" sz="2400" b="1" i="1" dirty="0">
                <a:latin typeface="Arial" panose="020B0604020202020204" pitchFamily="34" charset="0"/>
                <a:cs typeface="Arial" panose="020B0604020202020204" pitchFamily="34" charset="0"/>
              </a:rPr>
              <a:t>trans</a:t>
            </a:r>
            <a:r>
              <a:rPr lang="en-US" sz="2400" b="1" dirty="0">
                <a:latin typeface="Arial" panose="020B0604020202020204" pitchFamily="34" charset="0"/>
                <a:cs typeface="Arial" panose="020B0604020202020204" pitchFamily="34" charset="0"/>
              </a:rPr>
              <a:t>-retinol) </a:t>
            </a:r>
            <a:r>
              <a:rPr lang="en-US" sz="2400" dirty="0">
                <a:latin typeface="Arial" panose="020B0604020202020204" pitchFamily="34" charset="0"/>
                <a:cs typeface="Arial" panose="020B0604020202020204" pitchFamily="34" charset="0"/>
              </a:rPr>
              <a:t>= acts in processes of development, cell growth and differentiation, and vision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vitamin A</a:t>
            </a:r>
            <a:r>
              <a:rPr lang="en-US" sz="2400" baseline="-25000" dirty="0">
                <a:latin typeface="Arial" panose="020B0604020202020204" pitchFamily="34" charset="0"/>
                <a:cs typeface="Arial" panose="020B0604020202020204" pitchFamily="34" charset="0"/>
              </a:rPr>
              <a:t>1</a:t>
            </a:r>
            <a:r>
              <a:rPr lang="en-US" sz="2400" dirty="0">
                <a:latin typeface="Arial" panose="020B0604020202020204" pitchFamily="34" charset="0"/>
                <a:cs typeface="Arial" panose="020B0604020202020204" pitchFamily="34" charset="0"/>
              </a:rPr>
              <a:t> or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carotene can be converted enzymatically to all-</a:t>
            </a:r>
            <a:r>
              <a:rPr lang="en-US" sz="2400" i="1" dirty="0">
                <a:latin typeface="Arial" panose="020B0604020202020204" pitchFamily="34" charset="0"/>
                <a:cs typeface="Arial" panose="020B0604020202020204" pitchFamily="34" charset="0"/>
              </a:rPr>
              <a:t>trans</a:t>
            </a:r>
            <a:r>
              <a:rPr lang="en-US" sz="2400" dirty="0">
                <a:latin typeface="Arial" panose="020B0604020202020204" pitchFamily="34" charset="0"/>
                <a:cs typeface="Arial" panose="020B0604020202020204" pitchFamily="34" charset="0"/>
              </a:rPr>
              <a:t>-retinoic acid </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all-</a:t>
            </a:r>
            <a:r>
              <a:rPr lang="en-US" sz="2400" i="1" dirty="0">
                <a:latin typeface="Arial" panose="020B0604020202020204" pitchFamily="34" charset="0"/>
                <a:cs typeface="Arial" panose="020B0604020202020204" pitchFamily="34" charset="0"/>
              </a:rPr>
              <a:t>trans</a:t>
            </a:r>
            <a:r>
              <a:rPr lang="en-US" sz="2400" dirty="0">
                <a:latin typeface="Arial" panose="020B0604020202020204" pitchFamily="34" charset="0"/>
                <a:cs typeface="Arial" panose="020B0604020202020204" pitchFamily="34" charset="0"/>
              </a:rPr>
              <a:t>-retinoic acid = retinoid hormone that acts through a family of nuclear receptor proteins to regulate gene expression</a:t>
            </a:r>
          </a:p>
          <a:p>
            <a:pPr marL="50800" indent="0">
              <a:buNone/>
            </a:pPr>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p>
          <a:p>
            <a:pPr marL="50800" indent="0">
              <a:buNone/>
            </a:pPr>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sz="2400" dirty="0">
              <a:latin typeface="Arial" panose="020B0604020202020204" pitchFamily="34" charset="0"/>
              <a:cs typeface="Arial" panose="020B0604020202020204" pitchFamily="34" charset="0"/>
            </a:endParaRPr>
          </a:p>
          <a:p>
            <a:pPr marL="50800" indent="0">
              <a:buNone/>
            </a:pP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416277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15E97A-36AE-49D6-850E-C919A931BBA1}"/>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Carotenoids</a:t>
            </a:r>
            <a:endParaRPr lang="en-AU" dirty="0"/>
          </a:p>
        </p:txBody>
      </p:sp>
      <p:sp>
        <p:nvSpPr>
          <p:cNvPr id="4" name="Google Shape;390;g847cf01710_0_68">
            <a:extLst>
              <a:ext uri="{FF2B5EF4-FFF2-40B4-BE49-F238E27FC236}">
                <a16:creationId xmlns:a16="http://schemas.microsoft.com/office/drawing/2014/main" id="{CC2A976F-F2E7-B940-A021-44A9A074AFD5}"/>
              </a:ext>
            </a:extLst>
          </p:cNvPr>
          <p:cNvSpPr txBox="1">
            <a:spLocks noChangeArrowheads="1"/>
          </p:cNvSpPr>
          <p:nvPr/>
        </p:nvSpPr>
        <p:spPr bwMode="auto">
          <a:xfrm>
            <a:off x="328886" y="1642444"/>
            <a:ext cx="848622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carotenoids </a:t>
            </a:r>
            <a:r>
              <a:rPr lang="en-US" sz="2400" dirty="0">
                <a:latin typeface="Arial" panose="020B0604020202020204" pitchFamily="34" charset="0"/>
                <a:cs typeface="Arial" panose="020B0604020202020204" pitchFamily="34" charset="0"/>
              </a:rPr>
              <a:t>= natural products with a characteristic extensive system of conjugated double bonds, which makes possible their strong absorption of visible light (450–470 nm)</a:t>
            </a:r>
          </a:p>
          <a:p>
            <a:pPr lvl="1"/>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carotene pigment is a source of vitamin A</a:t>
            </a:r>
          </a:p>
          <a:p>
            <a:pPr lvl="1"/>
            <a:endParaRPr lang="en-US" sz="2000" dirty="0">
              <a:latin typeface="Arial" panose="020B0604020202020204" pitchFamily="34" charset="0"/>
              <a:cs typeface="Arial" panose="020B0604020202020204" pitchFamily="34" charset="0"/>
            </a:endParaRPr>
          </a:p>
          <a:p>
            <a:pPr marL="50800" indent="0">
              <a:buNone/>
            </a:pPr>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p>
          <a:p>
            <a:pPr marL="50800" indent="0">
              <a:buNone/>
            </a:pPr>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sz="2400" dirty="0">
              <a:latin typeface="Arial" panose="020B0604020202020204" pitchFamily="34" charset="0"/>
              <a:cs typeface="Arial" panose="020B0604020202020204" pitchFamily="34" charset="0"/>
            </a:endParaRPr>
          </a:p>
          <a:p>
            <a:pPr marL="50800" indent="0">
              <a:buNone/>
            </a:pP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069119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F0B653-98F0-4A81-93A9-40C9D35FD0F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Dietary </a:t>
            </a:r>
            <a:r>
              <a:rPr lang="el-GR" i="1" dirty="0">
                <a:solidFill>
                  <a:schemeClr val="tx1"/>
                </a:solidFill>
                <a:latin typeface="Arial" panose="020B0604020202020204" pitchFamily="34" charset="0"/>
                <a:cs typeface="Arial" panose="020B0604020202020204" pitchFamily="34" charset="0"/>
              </a:rPr>
              <a:t>β</a:t>
            </a:r>
            <a:r>
              <a:rPr lang="el-GR" dirty="0">
                <a:solidFill>
                  <a:schemeClr val="tx1"/>
                </a:solidFill>
                <a:latin typeface="Arial" panose="020B0604020202020204" pitchFamily="34" charset="0"/>
                <a:cs typeface="Arial" panose="020B0604020202020204" pitchFamily="34" charset="0"/>
              </a:rPr>
              <a:t>-</a:t>
            </a:r>
            <a:r>
              <a:rPr lang="en-US" dirty="0">
                <a:solidFill>
                  <a:schemeClr val="tx1"/>
                </a:solidFill>
                <a:latin typeface="Arial" panose="020B0604020202020204" pitchFamily="34" charset="0"/>
                <a:cs typeface="Arial" panose="020B0604020202020204" pitchFamily="34" charset="0"/>
              </a:rPr>
              <a:t>Carotene and Vitamin A</a:t>
            </a:r>
            <a:r>
              <a:rPr lang="en-US" baseline="-25000" dirty="0">
                <a:solidFill>
                  <a:schemeClr val="tx1"/>
                </a:solidFill>
                <a:latin typeface="Arial" panose="020B0604020202020204" pitchFamily="34" charset="0"/>
                <a:cs typeface="Arial" panose="020B0604020202020204" pitchFamily="34" charset="0"/>
              </a:rPr>
              <a:t>1</a:t>
            </a:r>
            <a:r>
              <a:rPr lang="en-US" dirty="0">
                <a:solidFill>
                  <a:schemeClr val="tx1"/>
                </a:solidFill>
                <a:latin typeface="Arial" panose="020B0604020202020204" pitchFamily="34" charset="0"/>
                <a:cs typeface="Arial" panose="020B0604020202020204" pitchFamily="34" charset="0"/>
              </a:rPr>
              <a:t> as Precursors of the Retinoids</a:t>
            </a:r>
            <a:endParaRPr lang="en-AU" dirty="0"/>
          </a:p>
        </p:txBody>
      </p:sp>
      <p:pic>
        <p:nvPicPr>
          <p:cNvPr id="5" name="Picture 4" descr="Part a shows the structure of Greek letter beta carotene. It has a six-membered ring at the top with 2 C H 3 bonded to its right vertex, C H 3 bonded to its lower left vertex, a double bond at its bottom side, and its lower right side bonded to an 18-carbon zigzag chain that extends down to the upper left vertex of a six-membered ring with a double bond on its upper left side, C H 3 bonded to its left side vertex, and 2 C H 3 bonded to its upper right side. The bottom ring has a red dashed vertical line across the center. The upper ring has a red dashed diagonal line that runs through the upper left and lower right sides. Beginning from the bottom right vertex of the upper ring, the zigzag chain has C H, then a double bond with a red dashed perpendicular line across it to C H bonded to C bonded to C H 3 and double bonded to C H below bonded to C H connected by a double bond with a red dashed line across it to C H bonded to C bonded to a methyl group and double bonded to C H below that is further bonded to C H with a double bond to C H below. This double bond is indicated by an arrow labeled, point of cleavage. The C H below the labeled bond further bonded to C H double bonded to C bonded to C H 3 and to C H connected by a double bond with a red dashed line to C H bonded to C H double bonded to C bonded to C H 3 and to C H connected by a double bond with a red dashed line to C H bonded to the upper left vertex of the bottom ring. An arrow points to the right to part b, which shows all italicized trans end italics retinal. This has the top half of the preceding molecule above the point of cleavage with the terminal C in a light red rectangle, double bonded to O, and bonded to H. In the upper ring, the right side vertex is numbered C and the lower left vertex is labeled 6. The first C of the zigzag chain, which is double bonded to the C below, is numbered 7. The carbons on either side of the third double bond are numbered 11 and 12. This molecule interconverts, shown by arrows pointing up and down, with the molecule in part d, which is all italicized trans end italics retinol open parenthesis vitamin A subscript 1 close parenthesis. It is similar except that the terminal carbon, numbered C 15, is bonded to 2 H and O H. Molecule d undergoes oxidation of aldehyde to acid to produce molecule c, all italicized trans end italics retinoic acid. It is similar to the molecule in part b except that the terminal C in the light red box is bonded to O H and double bonded to O. An arrow points right to a box reading, hormonal change open parenthesis change in gene expression close parenthesis. The molecule in part d undergoes oxidation of alcohol to aldehyde to produce the molecule in part e, 11-italicized cis end italics retinal open parenthesis visual pigment of rhodopsin close parenthesis. This is similar to molecule d except that C 15, the terminal carbon, is bonded to H and double bonded to O and the double bond between C 11 and C 12 is now cis. A wavy arrow labeled visible light points to an arrow pointing right. This produces the molecule in part f, labeled all italicized trans end italics retinal. This is similar to the molecule in part e except that the bond between C 11 and C 12 is trans. An arrow points right to a box reading, neuronal signal open parenthesis vision close parenthesis.">
            <a:extLst>
              <a:ext uri="{FF2B5EF4-FFF2-40B4-BE49-F238E27FC236}">
                <a16:creationId xmlns:a16="http://schemas.microsoft.com/office/drawing/2014/main" id="{9C72C64E-0261-9D41-87B7-6F10994D4063}"/>
              </a:ext>
            </a:extLst>
          </p:cNvPr>
          <p:cNvPicPr>
            <a:picLocks noChangeAspect="1"/>
          </p:cNvPicPr>
          <p:nvPr/>
        </p:nvPicPr>
        <p:blipFill>
          <a:blip r:embed="rId3"/>
          <a:stretch>
            <a:fillRect/>
          </a:stretch>
        </p:blipFill>
        <p:spPr>
          <a:xfrm>
            <a:off x="1752600" y="1546546"/>
            <a:ext cx="5638800" cy="4714004"/>
          </a:xfrm>
          <a:prstGeom prst="rect">
            <a:avLst/>
          </a:prstGeom>
        </p:spPr>
      </p:pic>
    </p:spTree>
    <p:extLst>
      <p:ext uri="{BB962C8B-B14F-4D97-AF65-F5344CB8AC3E}">
        <p14:creationId xmlns:p14="http://schemas.microsoft.com/office/powerpoint/2010/main" val="45354599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E3510F-9456-4F52-B3E7-8E0DD6D7D287}"/>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Vitamin A Deficiencies</a:t>
            </a:r>
            <a:endParaRPr lang="en-AU" dirty="0"/>
          </a:p>
        </p:txBody>
      </p:sp>
      <p:sp>
        <p:nvSpPr>
          <p:cNvPr id="4" name="Google Shape;390;g847cf01710_0_68">
            <a:extLst>
              <a:ext uri="{FF2B5EF4-FFF2-40B4-BE49-F238E27FC236}">
                <a16:creationId xmlns:a16="http://schemas.microsoft.com/office/drawing/2014/main" id="{CC2A976F-F2E7-B940-A021-44A9A074AFD5}"/>
              </a:ext>
            </a:extLst>
          </p:cNvPr>
          <p:cNvSpPr txBox="1">
            <a:spLocks noChangeArrowheads="1"/>
          </p:cNvSpPr>
          <p:nvPr/>
        </p:nvSpPr>
        <p:spPr bwMode="auto">
          <a:xfrm>
            <a:off x="163388" y="1516540"/>
            <a:ext cx="4789612" cy="4808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in pregnant women, leads to congenital malformations and growth retardation in the infant</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 adults, leads to dryness of skin, eyes, and mucous membranes, and night blindness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“golden rice” = genetically engineered rice enriched in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carotene </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0800" indent="0">
              <a:buNone/>
            </a:pPr>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p>
          <a:p>
            <a:pPr marL="50800" indent="0">
              <a:buNone/>
            </a:pPr>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sz="2400" dirty="0">
              <a:latin typeface="Arial" panose="020B0604020202020204" pitchFamily="34" charset="0"/>
              <a:cs typeface="Arial" panose="020B0604020202020204" pitchFamily="34" charset="0"/>
            </a:endParaRPr>
          </a:p>
          <a:p>
            <a:pPr marL="50800" indent="0">
              <a:buNone/>
            </a:pPr>
            <a:endParaRPr lang="en-US" sz="2400" b="1" dirty="0">
              <a:latin typeface="Arial" panose="020B0604020202020204" pitchFamily="34" charset="0"/>
              <a:cs typeface="Arial" panose="020B0604020202020204" pitchFamily="34" charset="0"/>
            </a:endParaRPr>
          </a:p>
        </p:txBody>
      </p:sp>
      <p:pic>
        <p:nvPicPr>
          <p:cNvPr id="5" name="Picture 4" descr="A figure shows white rice on the left and rice with a yellow color on the right.">
            <a:extLst>
              <a:ext uri="{FF2B5EF4-FFF2-40B4-BE49-F238E27FC236}">
                <a16:creationId xmlns:a16="http://schemas.microsoft.com/office/drawing/2014/main" id="{5A0956BF-46D5-B441-9E2F-EAF6D6D24D33}"/>
              </a:ext>
            </a:extLst>
          </p:cNvPr>
          <p:cNvPicPr>
            <a:picLocks noChangeAspect="1"/>
          </p:cNvPicPr>
          <p:nvPr/>
        </p:nvPicPr>
        <p:blipFill>
          <a:blip r:embed="rId3"/>
          <a:stretch>
            <a:fillRect/>
          </a:stretch>
        </p:blipFill>
        <p:spPr>
          <a:xfrm>
            <a:off x="5110695" y="2895600"/>
            <a:ext cx="3765666" cy="2009319"/>
          </a:xfrm>
          <a:prstGeom prst="rect">
            <a:avLst/>
          </a:prstGeom>
        </p:spPr>
      </p:pic>
    </p:spTree>
    <p:extLst>
      <p:ext uri="{BB962C8B-B14F-4D97-AF65-F5344CB8AC3E}">
        <p14:creationId xmlns:p14="http://schemas.microsoft.com/office/powerpoint/2010/main" val="97962761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8CD6CC-A392-4A31-A3F1-CD0C4081CFA6}"/>
              </a:ext>
            </a:extLst>
          </p:cNvPr>
          <p:cNvSpPr>
            <a:spLocks noGrp="1"/>
          </p:cNvSpPr>
          <p:nvPr>
            <p:ph type="title"/>
          </p:nvPr>
        </p:nvSpPr>
        <p:spPr/>
        <p:txBody>
          <a:bodyPr/>
          <a:lstStyle/>
          <a:p>
            <a:r>
              <a:rPr lang="en-US" altLang="en-US" sz="3400" dirty="0">
                <a:solidFill>
                  <a:srgbClr val="4E4CB4"/>
                </a:solidFill>
                <a:latin typeface="Arial" panose="020B0604020202020204" pitchFamily="34" charset="0"/>
                <a:cs typeface="Arial" panose="020B0604020202020204" pitchFamily="34" charset="0"/>
              </a:rPr>
              <a:t>Vitamins E and K and the Lipid Quinones Are Oxidation-Reduction Cofactors</a:t>
            </a:r>
            <a:endParaRPr lang="en-AU" sz="3400"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51681" y="1981200"/>
            <a:ext cx="8430123"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vitamin E </a:t>
            </a:r>
            <a:r>
              <a:rPr lang="en-US" sz="2400" dirty="0">
                <a:latin typeface="Arial" panose="020B0604020202020204" pitchFamily="34" charset="0"/>
                <a:cs typeface="Arial" panose="020B0604020202020204" pitchFamily="34" charset="0"/>
              </a:rPr>
              <a:t>= collective name for a group of lipids called </a:t>
            </a:r>
            <a:r>
              <a:rPr lang="en-US" sz="2400" b="1" dirty="0">
                <a:latin typeface="Arial" panose="020B0604020202020204" pitchFamily="34" charset="0"/>
                <a:cs typeface="Arial" panose="020B0604020202020204" pitchFamily="34" charset="0"/>
              </a:rPr>
              <a:t>tocopherols </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tocopherols </a:t>
            </a:r>
            <a:r>
              <a:rPr lang="en-US" sz="2400" dirty="0">
                <a:latin typeface="Arial" panose="020B0604020202020204" pitchFamily="34" charset="0"/>
                <a:cs typeface="Arial" panose="020B0604020202020204" pitchFamily="34" charset="0"/>
              </a:rPr>
              <a:t>= hydrophobic compounds that contain a substituted aromatic ring and a long isoprenoid side chain </a:t>
            </a:r>
          </a:p>
          <a:p>
            <a:pPr lvl="1"/>
            <a:r>
              <a:rPr lang="en-US" sz="2400" dirty="0">
                <a:latin typeface="Arial" panose="020B0604020202020204" pitchFamily="34" charset="0"/>
                <a:cs typeface="Arial" panose="020B0604020202020204" pitchFamily="34" charset="0"/>
              </a:rPr>
              <a:t>associate with cell membranes, lipid deposits, and lipoproteins </a:t>
            </a:r>
          </a:p>
          <a:p>
            <a:pPr lvl="1"/>
            <a:r>
              <a:rPr lang="en-US" sz="2400" dirty="0">
                <a:latin typeface="Arial" panose="020B0604020202020204" pitchFamily="34" charset="0"/>
                <a:cs typeface="Arial" panose="020B0604020202020204" pitchFamily="34" charset="0"/>
              </a:rPr>
              <a:t>biological antioxidants </a:t>
            </a: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It has a benzene ring on the left that shares its right side with a second six-membered ring. The benzene ring has C H 3 bonded to the top, bottom, and lower left vertices and O H bonded to the upper left vertex. The right-hand ring has O substituted for C at the bottom vertex and the lower right vertex bonded to C H 3 and to C H connected by a bond with a perpendicular red dashed line to C H 2 bonded to C H 2 bonded to C H bonded to C H 3 above and to C H 2 on the right connected by a perpendicular dashed red line to C H 2 C H 2 C H bonded to C H 3 above and to C H 2 on the right connected by a perpendicular dashed red line to C H 2 bonded to C H 2 bonded to C H bonded to C H 3 above and to C H 3 on the right. ">
            <a:extLst>
              <a:ext uri="{FF2B5EF4-FFF2-40B4-BE49-F238E27FC236}">
                <a16:creationId xmlns:a16="http://schemas.microsoft.com/office/drawing/2014/main" id="{660D4DB9-05ED-684C-A3B9-86A903FB0C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833" y="5472120"/>
            <a:ext cx="7699817" cy="1120759"/>
          </a:xfrm>
          <a:prstGeom prst="rect">
            <a:avLst/>
          </a:prstGeom>
        </p:spPr>
      </p:pic>
    </p:spTree>
    <p:extLst>
      <p:ext uri="{BB962C8B-B14F-4D97-AF65-F5344CB8AC3E}">
        <p14:creationId xmlns:p14="http://schemas.microsoft.com/office/powerpoint/2010/main" val="34840418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5FF4DF-479B-4E58-9DBE-BB9413E9091C}"/>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Vitamin E Deficiencies</a:t>
            </a:r>
            <a:endParaRPr lang="en-AU" dirty="0"/>
          </a:p>
        </p:txBody>
      </p:sp>
      <p:sp>
        <p:nvSpPr>
          <p:cNvPr id="4" name="Google Shape;390;g847cf01710_0_68">
            <a:extLst>
              <a:ext uri="{FF2B5EF4-FFF2-40B4-BE49-F238E27FC236}">
                <a16:creationId xmlns:a16="http://schemas.microsoft.com/office/drawing/2014/main" id="{CC2A976F-F2E7-B940-A021-44A9A074AFD5}"/>
              </a:ext>
            </a:extLst>
          </p:cNvPr>
          <p:cNvSpPr txBox="1">
            <a:spLocks noChangeArrowheads="1"/>
          </p:cNvSpPr>
          <p:nvPr/>
        </p:nvSpPr>
        <p:spPr bwMode="auto">
          <a:xfrm>
            <a:off x="310294" y="1752600"/>
            <a:ext cx="852341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cause scaly skin, muscular weakness and wasting, and sterility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very rare in humans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principal symptom is fragile erythrocytes</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0800" indent="0">
              <a:buNone/>
            </a:pPr>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p>
          <a:p>
            <a:pPr marL="50800" indent="0">
              <a:buNone/>
            </a:pPr>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sz="2400" dirty="0">
              <a:latin typeface="Arial" panose="020B0604020202020204" pitchFamily="34" charset="0"/>
              <a:cs typeface="Arial" panose="020B0604020202020204" pitchFamily="34" charset="0"/>
            </a:endParaRPr>
          </a:p>
          <a:p>
            <a:pPr marL="50800" indent="0">
              <a:buNone/>
            </a:pP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531150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3F66F10-83AB-41A9-8892-1FA1FFEB04CA}"/>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Vitamin K</a:t>
            </a:r>
            <a:endParaRPr lang="en-AU" dirty="0"/>
          </a:p>
        </p:txBody>
      </p:sp>
      <p:sp>
        <p:nvSpPr>
          <p:cNvPr id="4" name="Google Shape;390;g847cf01710_0_68">
            <a:extLst>
              <a:ext uri="{FF2B5EF4-FFF2-40B4-BE49-F238E27FC236}">
                <a16:creationId xmlns:a16="http://schemas.microsoft.com/office/drawing/2014/main" id="{CC2A976F-F2E7-B940-A021-44A9A074AFD5}"/>
              </a:ext>
            </a:extLst>
          </p:cNvPr>
          <p:cNvSpPr txBox="1">
            <a:spLocks noChangeArrowheads="1"/>
          </p:cNvSpPr>
          <p:nvPr/>
        </p:nvSpPr>
        <p:spPr bwMode="auto">
          <a:xfrm>
            <a:off x="272193" y="1694481"/>
            <a:ext cx="859961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vitamin K </a:t>
            </a:r>
            <a:r>
              <a:rPr lang="en-US" sz="2400" dirty="0">
                <a:latin typeface="Arial" panose="020B0604020202020204" pitchFamily="34" charset="0"/>
                <a:cs typeface="Arial" panose="020B0604020202020204" pitchFamily="34" charset="0"/>
              </a:rPr>
              <a:t>= contains an aromatic ring that undergoes a cycle of oxidation and reduction during the formation of active prothrombin, a blood plasma protein essential in blood clotting </a:t>
            </a: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0800" indent="0">
              <a:buNone/>
            </a:pPr>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p>
          <a:p>
            <a:pPr marL="50800" indent="0">
              <a:buNone/>
            </a:pPr>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sz="2400" dirty="0">
              <a:latin typeface="Arial" panose="020B0604020202020204" pitchFamily="34" charset="0"/>
              <a:cs typeface="Arial" panose="020B0604020202020204" pitchFamily="34" charset="0"/>
            </a:endParaRPr>
          </a:p>
          <a:p>
            <a:pPr marL="50800" indent="0">
              <a:buNone/>
            </a:pPr>
            <a:endParaRPr lang="en-US" sz="2400" b="1" dirty="0">
              <a:latin typeface="Arial" panose="020B0604020202020204" pitchFamily="34" charset="0"/>
              <a:cs typeface="Arial" panose="020B0604020202020204" pitchFamily="34" charset="0"/>
            </a:endParaRPr>
          </a:p>
        </p:txBody>
      </p:sp>
      <p:pic>
        <p:nvPicPr>
          <p:cNvPr id="6" name="Picture 5" descr="Part b shows vitamin K subscript 1; a blood-clotting cofactor open parenthesis phylloquinone close parenthesis. It has a benzene on the left that shares its right side with a second six-membered ring that has its top and bottom vertices double bonded to O, its upper right vertex bonded to C H 3, and its lower right vertex connected by a bond with a perpendicular dashed red line to C H 2 bonded to C H double bonded to C bonded to C H 3 above and to C H 2 connected by a bond with a perpendicular dashed red line top open parenthesis C H 2 C H 2 C H bonded to C H 3 above and C H 2 to the right close parenthesis 2 connected by a bond with a perpendicular dashed red line to C H 2 bonded to C H 2 bonded to C H bonded to C H 3 above and to the right. ">
            <a:extLst>
              <a:ext uri="{FF2B5EF4-FFF2-40B4-BE49-F238E27FC236}">
                <a16:creationId xmlns:a16="http://schemas.microsoft.com/office/drawing/2014/main" id="{5C5F78CC-ED0D-8546-B759-B477A19BF1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090" y="3469273"/>
            <a:ext cx="7699817" cy="1120572"/>
          </a:xfrm>
          <a:prstGeom prst="rect">
            <a:avLst/>
          </a:prstGeom>
        </p:spPr>
      </p:pic>
    </p:spTree>
    <p:extLst>
      <p:ext uri="{BB962C8B-B14F-4D97-AF65-F5344CB8AC3E}">
        <p14:creationId xmlns:p14="http://schemas.microsoft.com/office/powerpoint/2010/main" val="137209151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BBA95E-338F-4E74-BF3B-8D6FBB1DC338}"/>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Vitamin K Deficiencies</a:t>
            </a:r>
            <a:endParaRPr lang="en-AU" dirty="0"/>
          </a:p>
        </p:txBody>
      </p:sp>
      <p:sp>
        <p:nvSpPr>
          <p:cNvPr id="4" name="Google Shape;390;g847cf01710_0_68">
            <a:extLst>
              <a:ext uri="{FF2B5EF4-FFF2-40B4-BE49-F238E27FC236}">
                <a16:creationId xmlns:a16="http://schemas.microsoft.com/office/drawing/2014/main" id="{CC2A976F-F2E7-B940-A021-44A9A074AFD5}"/>
              </a:ext>
            </a:extLst>
          </p:cNvPr>
          <p:cNvSpPr txBox="1">
            <a:spLocks noChangeArrowheads="1"/>
          </p:cNvSpPr>
          <p:nvPr/>
        </p:nvSpPr>
        <p:spPr bwMode="auto">
          <a:xfrm>
            <a:off x="310294" y="1752600"/>
            <a:ext cx="852341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slow blood clotting</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extremely uncommon in humans </a:t>
            </a: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0800" indent="0">
              <a:buNone/>
            </a:pPr>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p>
          <a:p>
            <a:pPr marL="50800" indent="0">
              <a:buNone/>
            </a:pPr>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sz="2400" dirty="0">
              <a:latin typeface="Arial" panose="020B0604020202020204" pitchFamily="34" charset="0"/>
              <a:cs typeface="Arial" panose="020B0604020202020204" pitchFamily="34" charset="0"/>
            </a:endParaRPr>
          </a:p>
          <a:p>
            <a:pPr marL="50800" indent="0">
              <a:buNone/>
            </a:pP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956776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653734-149C-4B3B-B978-94BBF5916B29}"/>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Warfarin</a:t>
            </a:r>
            <a:endParaRPr lang="en-AU" dirty="0"/>
          </a:p>
        </p:txBody>
      </p:sp>
      <p:sp>
        <p:nvSpPr>
          <p:cNvPr id="4" name="Google Shape;390;g847cf01710_0_68">
            <a:extLst>
              <a:ext uri="{FF2B5EF4-FFF2-40B4-BE49-F238E27FC236}">
                <a16:creationId xmlns:a16="http://schemas.microsoft.com/office/drawing/2014/main" id="{CC2A976F-F2E7-B940-A021-44A9A074AFD5}"/>
              </a:ext>
            </a:extLst>
          </p:cNvPr>
          <p:cNvSpPr txBox="1">
            <a:spLocks noChangeArrowheads="1"/>
          </p:cNvSpPr>
          <p:nvPr/>
        </p:nvSpPr>
        <p:spPr bwMode="auto">
          <a:xfrm>
            <a:off x="310294" y="1520271"/>
            <a:ext cx="8523412" cy="2061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warfarin = a synthetic compound that inhibits the formation of active prothrombin</a:t>
            </a:r>
          </a:p>
          <a:p>
            <a:pPr lvl="1"/>
            <a:r>
              <a:rPr lang="en-US" sz="2400" dirty="0">
                <a:latin typeface="Arial" panose="020B0604020202020204" pitchFamily="34" charset="0"/>
                <a:cs typeface="Arial" panose="020B0604020202020204" pitchFamily="34" charset="0"/>
              </a:rPr>
              <a:t>potent rodenticide</a:t>
            </a:r>
          </a:p>
          <a:p>
            <a:pPr lvl="1"/>
            <a:r>
              <a:rPr lang="en-US" sz="2400" dirty="0">
                <a:latin typeface="Arial" panose="020B0604020202020204" pitchFamily="34" charset="0"/>
                <a:cs typeface="Arial" panose="020B0604020202020204" pitchFamily="34" charset="0"/>
              </a:rPr>
              <a:t>invaluable anticoagulant drug for treating humans at risk for excessive blood clotting</a:t>
            </a: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0800" indent="0">
              <a:buNone/>
            </a:pPr>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p>
          <a:p>
            <a:pPr marL="50800" indent="0">
              <a:buNone/>
            </a:pPr>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sz="2400" dirty="0">
              <a:latin typeface="Arial" panose="020B0604020202020204" pitchFamily="34" charset="0"/>
              <a:cs typeface="Arial" panose="020B0604020202020204" pitchFamily="34" charset="0"/>
            </a:endParaRPr>
          </a:p>
          <a:p>
            <a:pPr marL="50800" indent="0">
              <a:buNone/>
            </a:pPr>
            <a:endParaRPr lang="en-US" sz="2400" b="1" dirty="0">
              <a:latin typeface="Arial" panose="020B0604020202020204" pitchFamily="34" charset="0"/>
              <a:cs typeface="Arial" panose="020B0604020202020204" pitchFamily="34" charset="0"/>
            </a:endParaRPr>
          </a:p>
        </p:txBody>
      </p:sp>
      <p:pic>
        <p:nvPicPr>
          <p:cNvPr id="5" name="Picture 4" descr="Part c shows warfarin: a blood anticoagulant. It has a benzene ring that shares its right side with a second six-membered ring that has O substituted for C at the top vertex, a double bond at the lower right side, the upper right vertex double bonded to O, the bottom vertex bonded to O H, and the lower right vertex bonded to C H bonded to a benzene ring to the right and to C H 2 below bonded to C double bonded to O and further bonded to C H 3. ">
            <a:extLst>
              <a:ext uri="{FF2B5EF4-FFF2-40B4-BE49-F238E27FC236}">
                <a16:creationId xmlns:a16="http://schemas.microsoft.com/office/drawing/2014/main" id="{2A82992A-1F4A-CC41-8A43-C57616E960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5204" y="4038600"/>
            <a:ext cx="6293591" cy="1981200"/>
          </a:xfrm>
          <a:prstGeom prst="rect">
            <a:avLst/>
          </a:prstGeom>
        </p:spPr>
      </p:pic>
    </p:spTree>
    <p:extLst>
      <p:ext uri="{BB962C8B-B14F-4D97-AF65-F5344CB8AC3E}">
        <p14:creationId xmlns:p14="http://schemas.microsoft.com/office/powerpoint/2010/main" val="40340277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D47AF-BE1F-466B-81EE-B5D1B58A7D21}"/>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Fatty Acids Are Hydrocarbon Derivatives</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82583" y="1828800"/>
            <a:ext cx="8178833"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fatty acids = carboxylic acids with hydrocarbon tails ranging from 4 to 36 carbons long (C</a:t>
            </a:r>
            <a:r>
              <a:rPr lang="en-US" sz="2400" baseline="-25000" dirty="0">
                <a:latin typeface="Arial" panose="020B0604020202020204" pitchFamily="34" charset="0"/>
                <a:cs typeface="Arial" panose="020B0604020202020204" pitchFamily="34" charset="0"/>
              </a:rPr>
              <a:t>4</a:t>
            </a:r>
            <a:r>
              <a:rPr lang="en-US" sz="2400" dirty="0">
                <a:latin typeface="Arial" panose="020B0604020202020204" pitchFamily="34" charset="0"/>
                <a:cs typeface="Arial" panose="020B0604020202020204" pitchFamily="34" charset="0"/>
              </a:rPr>
              <a:t> to C</a:t>
            </a:r>
            <a:r>
              <a:rPr lang="en-US" sz="2400" baseline="-25000" dirty="0">
                <a:latin typeface="Arial" panose="020B0604020202020204" pitchFamily="34" charset="0"/>
                <a:cs typeface="Arial" panose="020B0604020202020204" pitchFamily="34" charset="0"/>
              </a:rPr>
              <a:t>36</a:t>
            </a:r>
            <a:r>
              <a:rPr lang="en-US" sz="2400" dirty="0">
                <a:latin typeface="Arial" panose="020B0604020202020204" pitchFamily="34" charset="0"/>
                <a:cs typeface="Arial" panose="020B0604020202020204" pitchFamily="34" charset="0"/>
              </a:rPr>
              <a:t>)</a:t>
            </a:r>
          </a:p>
          <a:p>
            <a:pPr lvl="1"/>
            <a:r>
              <a:rPr lang="en-US" sz="2400" dirty="0">
                <a:latin typeface="Arial" panose="020B0604020202020204" pitchFamily="34" charset="0"/>
                <a:cs typeface="Arial" panose="020B0604020202020204" pitchFamily="34" charset="0"/>
              </a:rPr>
              <a:t>can be saturated or unsaturated</a:t>
            </a:r>
          </a:p>
          <a:p>
            <a:pPr lvl="1"/>
            <a:r>
              <a:rPr lang="en-US" sz="2400" dirty="0">
                <a:latin typeface="Arial" panose="020B0604020202020204" pitchFamily="34" charset="0"/>
                <a:cs typeface="Arial" panose="020B0604020202020204" pitchFamily="34" charset="0"/>
              </a:rPr>
              <a:t>can be branched or unbranched</a:t>
            </a:r>
          </a:p>
          <a:p>
            <a:endParaRPr lang="en-US" sz="2400" b="1"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0284605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FF10A88-4014-4A0C-9162-4EDBF4D3919A}"/>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Ubiquinone and Plastoquinone</a:t>
            </a:r>
            <a:endParaRPr lang="en-AU" dirty="0"/>
          </a:p>
        </p:txBody>
      </p:sp>
      <p:sp>
        <p:nvSpPr>
          <p:cNvPr id="4" name="Google Shape;390;g847cf01710_0_68">
            <a:extLst>
              <a:ext uri="{FF2B5EF4-FFF2-40B4-BE49-F238E27FC236}">
                <a16:creationId xmlns:a16="http://schemas.microsoft.com/office/drawing/2014/main" id="{CC2A976F-F2E7-B940-A021-44A9A074AFD5}"/>
              </a:ext>
            </a:extLst>
          </p:cNvPr>
          <p:cNvSpPr txBox="1">
            <a:spLocks noChangeArrowheads="1"/>
          </p:cNvSpPr>
          <p:nvPr/>
        </p:nvSpPr>
        <p:spPr bwMode="auto">
          <a:xfrm>
            <a:off x="310294" y="1752601"/>
            <a:ext cx="8523412"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ubiquinone (coenzyme Q) and plastoquinone = isoprenoids that function as lipophilic electron carriers in the oxidation-reduction reactions that drive ATP synthesis in mitochondria and chloroplasts, respectively</a:t>
            </a: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0800" indent="0">
              <a:buNone/>
            </a:pPr>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p>
          <a:p>
            <a:pPr marL="50800" indent="0">
              <a:buNone/>
            </a:pPr>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sz="2400" dirty="0">
              <a:latin typeface="Arial" panose="020B0604020202020204" pitchFamily="34" charset="0"/>
              <a:cs typeface="Arial" panose="020B0604020202020204" pitchFamily="34" charset="0"/>
            </a:endParaRPr>
          </a:p>
          <a:p>
            <a:pPr marL="50800" indent="0">
              <a:buNone/>
            </a:pPr>
            <a:endParaRPr lang="en-US" sz="2400" b="1" dirty="0">
              <a:latin typeface="Arial" panose="020B0604020202020204" pitchFamily="34" charset="0"/>
              <a:cs typeface="Arial" panose="020B0604020202020204" pitchFamily="34" charset="0"/>
            </a:endParaRPr>
          </a:p>
        </p:txBody>
      </p:sp>
      <p:pic>
        <p:nvPicPr>
          <p:cNvPr id="5" name="Picture 4" descr="Part d shows ubiquinone: a mitochondrial electron carrier open parenthesis coenzyme Q close parenthesis open parenthesis italicized n end italics equals 4 to 8 close parenthesis. It has a six-membered ring with double bonds on the left and right sides, the top and bottom vertices double bonded to O, the upper and lower left vertices bonded to O C H 3, the upper right vertex bonded to C H 3, and the lower right vertex connected by a bond with a perpendicular red dashed line to C H 3 bonded to C H double bonded to C bonded to C H 3 above and C H 2 on the right connected by a bond with a perpendicular red dashed line to open parenthesis C H 2 C H double bonded to C bonded to C H 3 above and C H 2 close parenthesis subscript italicized n end italics connected by a bond with a perpendicular red dashed line to C H 2 bonded to C H double bonded to C bonded to C H 3 above and to the right. Part e shows plastiquinone: a chloroplast electron carrier open parenthesis italicized n end italics equals 4 to 8 close parenthesis. It has a six-membered ring with double bonds on the left and right sides, the top and bottom vertices double bonded to O, the upper and lower left vertices bonded to C H 3, and the lower right vertex connected by a bond with a perpendicular red dashed line to C H 3 bonded to C H double bonded to C bonded to C H 3 above and C H 2 on the right connected by a bond with a perpendicular red dashed line to open parenthesis C H 2 C H double bonded to C bonded to C H 3 above and C H 2 close parenthesis subscript italicized n end italics connected by a bond with a perpendicular red dashed line to C H 2 bonded to C H double bonded to C bonded to C H 3 above and to the right. ">
            <a:extLst>
              <a:ext uri="{FF2B5EF4-FFF2-40B4-BE49-F238E27FC236}">
                <a16:creationId xmlns:a16="http://schemas.microsoft.com/office/drawing/2014/main" id="{9FCCAF31-7336-0246-AB3B-0C9F95B8AC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703" y="3650929"/>
            <a:ext cx="7514592" cy="2438400"/>
          </a:xfrm>
          <a:prstGeom prst="rect">
            <a:avLst/>
          </a:prstGeom>
        </p:spPr>
      </p:pic>
    </p:spTree>
    <p:extLst>
      <p:ext uri="{BB962C8B-B14F-4D97-AF65-F5344CB8AC3E}">
        <p14:creationId xmlns:p14="http://schemas.microsoft.com/office/powerpoint/2010/main" val="377602297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49A0E-F9BA-42AC-9D76-FC91ADE1B121}"/>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Dolichols Activate Sugar Precursors for Biosynthesis</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51679" y="1695231"/>
            <a:ext cx="8430123" cy="2419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dolichols</a:t>
            </a:r>
            <a:r>
              <a:rPr lang="en-US" sz="2400" dirty="0">
                <a:latin typeface="Arial" panose="020B0604020202020204" pitchFamily="34" charset="0"/>
                <a:cs typeface="Arial" panose="020B0604020202020204" pitchFamily="34" charset="0"/>
              </a:rPr>
              <a:t> = </a:t>
            </a:r>
            <a:r>
              <a:rPr lang="en-US" sz="2400" dirty="0" err="1">
                <a:latin typeface="Arial" panose="020B0604020202020204" pitchFamily="34" charset="0"/>
                <a:cs typeface="Arial" panose="020B0604020202020204" pitchFamily="34" charset="0"/>
              </a:rPr>
              <a:t>isopenoid</a:t>
            </a:r>
            <a:r>
              <a:rPr lang="en-US" sz="2400" dirty="0">
                <a:latin typeface="Arial" panose="020B0604020202020204" pitchFamily="34" charset="0"/>
                <a:cs typeface="Arial" panose="020B0604020202020204" pitchFamily="34" charset="0"/>
              </a:rPr>
              <a:t> alcohols that activate and anchor sugars to cellular membranes</a:t>
            </a:r>
          </a:p>
          <a:p>
            <a:pPr lvl="1"/>
            <a:r>
              <a:rPr lang="en-US" sz="2400" dirty="0">
                <a:latin typeface="Arial" panose="020B0604020202020204" pitchFamily="34" charset="0"/>
                <a:cs typeface="Arial" panose="020B0604020202020204" pitchFamily="34" charset="0"/>
              </a:rPr>
              <a:t>sugar groups are then used in the synthesis of complex carbohydrates, glycolipids, and glycoproteins</a:t>
            </a:r>
          </a:p>
          <a:p>
            <a:pPr lvl="1"/>
            <a:r>
              <a:rPr lang="en-US" sz="2400" dirty="0">
                <a:latin typeface="Arial" panose="020B0604020202020204" pitchFamily="34" charset="0"/>
                <a:cs typeface="Arial" panose="020B0604020202020204" pitchFamily="34" charset="0"/>
              </a:rPr>
              <a:t>allow attached sugars to participate in sugar-transfer reactions</a:t>
            </a: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Part f shows dolichol, a sugar carrier open parenthesis italicized n end italics equals 9 to 22 close parenthesis. It has H O connected by a bond with a perpendicular red dashed line to C H 3 bonded to C H double bonded to C bonded to C H 3 above and C H 2 on the right connected by a bond with a perpendicular red dashed line to open parenthesis C H 2 C H double bonded to C bonded to C H 3 above and C H 2 close parenthesis subscript italicized n end italics connected by a bond with a perpendicular red dashed line to C H 2 bonded to C H double bonded to C bonded to C H 3 above and to the right.">
            <a:extLst>
              <a:ext uri="{FF2B5EF4-FFF2-40B4-BE49-F238E27FC236}">
                <a16:creationId xmlns:a16="http://schemas.microsoft.com/office/drawing/2014/main" id="{AB752AA2-17A4-ED45-8A44-E5147AF2B1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176" y="4499835"/>
            <a:ext cx="8733127" cy="853291"/>
          </a:xfrm>
          <a:prstGeom prst="rect">
            <a:avLst/>
          </a:prstGeom>
        </p:spPr>
      </p:pic>
    </p:spTree>
    <p:extLst>
      <p:ext uri="{BB962C8B-B14F-4D97-AF65-F5344CB8AC3E}">
        <p14:creationId xmlns:p14="http://schemas.microsoft.com/office/powerpoint/2010/main" val="63267810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257EF-3032-49FD-96FE-C8F4A0BB753A}"/>
              </a:ext>
            </a:extLst>
          </p:cNvPr>
          <p:cNvSpPr>
            <a:spLocks noGrp="1"/>
          </p:cNvSpPr>
          <p:nvPr>
            <p:ph type="title"/>
          </p:nvPr>
        </p:nvSpPr>
        <p:spPr>
          <a:xfrm>
            <a:off x="0" y="152400"/>
            <a:ext cx="9144000" cy="1206500"/>
          </a:xfrm>
        </p:spPr>
        <p:txBody>
          <a:bodyPr/>
          <a:lstStyle/>
          <a:p>
            <a:r>
              <a:rPr lang="en-US" altLang="en-US" dirty="0">
                <a:solidFill>
                  <a:srgbClr val="4E4CB4"/>
                </a:solidFill>
                <a:latin typeface="Arial" panose="020B0604020202020204" pitchFamily="34" charset="0"/>
                <a:cs typeface="Arial" panose="020B0604020202020204" pitchFamily="34" charset="0"/>
              </a:rPr>
              <a:t>Many Natural Pigments Are Lipidic Conjugated Dienes</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51675" y="1828800"/>
            <a:ext cx="843012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conjugated dienes = have carbon chains with alternating single and double bonds</a:t>
            </a:r>
          </a:p>
          <a:p>
            <a:pPr lvl="1"/>
            <a:r>
              <a:rPr lang="en-US" sz="2400" dirty="0">
                <a:latin typeface="Arial" panose="020B0604020202020204" pitchFamily="34" charset="0"/>
                <a:cs typeface="Arial" panose="020B0604020202020204" pitchFamily="34" charset="0"/>
              </a:rPr>
              <a:t>allow the delocalization of electrons </a:t>
            </a:r>
          </a:p>
          <a:p>
            <a:pPr lvl="1"/>
            <a:r>
              <a:rPr lang="en-US" sz="2400" dirty="0">
                <a:latin typeface="Arial" panose="020B0604020202020204" pitchFamily="34" charset="0"/>
                <a:cs typeface="Arial" panose="020B0604020202020204" pitchFamily="34" charset="0"/>
              </a:rPr>
              <a:t>compounds can be excited by visible light </a:t>
            </a: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Canthaxanthin open parenthesis bright red close parenthesis has a six-membered ring with a double bond on the right side, the top vertex bonded to 2 C H 3, the bottom vertex double bonded to O in a light red box, the lower right vertex bonded to C H 3, and the upper right vertex bonded to an 18-carbon zigzag chain with the first C double bonded to the second C, which is bonded to the third C bonded to C H 3 above and double bonded to the fourth C, which is bonded to the fifth C, which is double bonded to the sixth C, which is bonded to the seventh C, which is bonded to C H 3 above and double bonded to the eighth C, which is bonded to the ninth C, which is double bonded to the tenth C, which is bonded to the eleventh C, which is double bonded to the twelfth C, which is bonded to C H 3 below and bonded to the thirteenth C, which is double bonded to the fourteenth C, which is bonded to the fifteenth C, which is double bonded to the sixteenth C, which is bonded to C H 3 below and bonded to the seventeenth C, which is double bonded to the eighteenth C, which is bonded to the lower right vertex of a second ring. The second ring has a double bond on its left side, its bottom vertex bonded to 2 C H 3, its upper left vertex bonded to C H 3, and its top vertex double bonded to O in a light red box. Zeaxanthin open parenthesis bright yellow close parenthesis has a similar structure to canthaxanthin except that the rings are bonded to O H instead of O. The left-hand ring is bonded to O H in a light red box at the lower left vertex and the right-hand ring is bonded to O H in a light red box at its upper right vertex.">
            <a:extLst>
              <a:ext uri="{FF2B5EF4-FFF2-40B4-BE49-F238E27FC236}">
                <a16:creationId xmlns:a16="http://schemas.microsoft.com/office/drawing/2014/main" id="{7147F8C3-EC46-ED43-9930-D963A86D40C4}"/>
              </a:ext>
            </a:extLst>
          </p:cNvPr>
          <p:cNvPicPr>
            <a:picLocks noChangeAspect="1"/>
          </p:cNvPicPr>
          <p:nvPr/>
        </p:nvPicPr>
        <p:blipFill>
          <a:blip r:embed="rId3"/>
          <a:stretch>
            <a:fillRect/>
          </a:stretch>
        </p:blipFill>
        <p:spPr>
          <a:xfrm>
            <a:off x="602495" y="3886200"/>
            <a:ext cx="7928481" cy="2305050"/>
          </a:xfrm>
          <a:prstGeom prst="rect">
            <a:avLst/>
          </a:prstGeom>
        </p:spPr>
      </p:pic>
    </p:spTree>
    <p:extLst>
      <p:ext uri="{BB962C8B-B14F-4D97-AF65-F5344CB8AC3E}">
        <p14:creationId xmlns:p14="http://schemas.microsoft.com/office/powerpoint/2010/main" val="106860060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FF0D5-3386-48E8-A98E-6D58A6D531BA}"/>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Polyketides Are Natural Products with Potent Biological Activities</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51677" y="1752600"/>
            <a:ext cx="8430123"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polyketides</a:t>
            </a:r>
            <a:r>
              <a:rPr lang="en-US" sz="2400" dirty="0">
                <a:latin typeface="Arial" panose="020B0604020202020204" pitchFamily="34" charset="0"/>
                <a:cs typeface="Arial" panose="020B0604020202020204" pitchFamily="34" charset="0"/>
              </a:rPr>
              <a:t> = diverse group of lipids with biosynthetic pathways (Claisen condensations) similar to those for fatty acids </a:t>
            </a:r>
          </a:p>
          <a:p>
            <a:pPr lvl="1"/>
            <a:r>
              <a:rPr lang="en-US" sz="2400" b="1" dirty="0">
                <a:latin typeface="Arial" panose="020B0604020202020204" pitchFamily="34" charset="0"/>
                <a:cs typeface="Arial" panose="020B0604020202020204" pitchFamily="34" charset="0"/>
              </a:rPr>
              <a:t>secondary metabolites </a:t>
            </a:r>
            <a:r>
              <a:rPr lang="en-US" sz="2400" dirty="0">
                <a:latin typeface="Arial" panose="020B0604020202020204" pitchFamily="34" charset="0"/>
                <a:cs typeface="Arial" panose="020B0604020202020204" pitchFamily="34" charset="0"/>
              </a:rPr>
              <a:t>= compounds that are not central to an organism’s metabolism but serve some subsidiary function that gives the organism an advantage </a:t>
            </a:r>
          </a:p>
          <a:p>
            <a:pPr lvl="1"/>
            <a:r>
              <a:rPr lang="en-US" sz="2400" dirty="0">
                <a:latin typeface="Arial" panose="020B0604020202020204" pitchFamily="34" charset="0"/>
                <a:cs typeface="Arial" panose="020B0604020202020204" pitchFamily="34" charset="0"/>
              </a:rPr>
              <a:t>used as antibiotics, antifungals, or inhibitors of cholesterol synthesis</a:t>
            </a: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0379491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6B7C6C-94CF-45F3-94D4-E872115BF736}"/>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Polyketide Natural Products Used in Human Medicine</a:t>
            </a:r>
            <a:endParaRPr lang="en-AU" dirty="0"/>
          </a:p>
        </p:txBody>
      </p:sp>
      <p:pic>
        <p:nvPicPr>
          <p:cNvPr id="5" name="Picture 4" descr="Erythromycin open parenthesis antibiotic close parenthesis has a chair conformation of a six-membered ring with the upper right vertex up-axial bonded to O H and down-equatorial bonded to H, the lower right vertex up-equatorial bonded to O H, the bottom center vertex down-equatorial bonded to H, O substituted for C at the lower left vertex, and the upper left vertex bonded to O that is hashed wedge bonded to a 14-carbon ring structure that resembles the outer sides of four six-membered rings joined together that are missing some bonds. The bottom center partial ring is missing its upper left and upper right bonds and has its lower right vertex hashed wedge bonded to O of the six-membered ring, its bottom vertex solid wedge bonded, its lower left vertex double bonded to O, and O substituted for C at its upper left vertex that forms the bottom vertex of the left side partial ring. The left side partial ring is missing its upper right side, right side, and lower right side. Its lower left vertex is hashed wedge bonded to C H 2 bonded to C H 3. Its upper left vertex is hashed wedge bonded to C H 3 and solid wedge bonded to O H. Its top vertex, which is the lower left vertex of the top center partial ring is solid wedge bonded to O H. The top center partial ring is missing its lower left and lower right sides, has a solid wedge bond from its upper left vertex, has a double bond to O from its top vertex, has a hashed wedge bond from its upper right vertex, and shares its lower right vertex with the top vertex of the right side partial ring. The right side partial ring is missing its upper left side, left side, and lower left side. Its upper right vertex is solid wedge bonded to O H and hashed wedge bonded, its bottom vertex is hashed wedge bonded, and its lower right vertex is hashed wedge bonded to O that is further bonded to the lower left vertex of a second chair conformation of a six-membered ring that has its upper left vertex down-equatorial bonded to O H, its top center vertex up-equatorial bonded to N open parenthesis C H 3 close parenthesis 2, its lower right vertex up-equatorial bonded to H, and O substituted for C at its bottom center vertex. Lovastatin open parenthesis statin close parenthesis has a six-membered ring with a double bond at its lower right side, a hashed bond from its lower left vertex, a right side shared with an adjacent six-membered ring, a solid wedge bond to H at its upper right vertex, and a hashed wedge bond to O at its top vertex that is further bonded to C double bonded to O and bonded to C H solid wedge bonded below and bonded to a two-carbon zigzag chain. The second six-membered ring has a left side shared with the adjacent six-membered ring, a double bond at its lower right vertex, a solid wedge bond at its upper right vertex, and its top vertex hashed wedge bonded to H and solid wedge bonded to C H 2 bonded to C H 2 hashed wedge bonded to the bottom vertex of a third six-membered ring that has its bottom vertex also solid wedge bonded to H, O substituted for C at its lower right vertex, its upper left vertex hashed wedge bonded to O H, and its upper right vertex double bonded to O. Amphotericin B open parenthesis antifungal close parenthesis has a chair conformation of a six-membered ring with O substituted for C at the top center vertex, the upper right vertex down-equatorial bonded to C H 3, the lower right vertex bonded to O H to the right, the bottom center vertex down-equatorial bonded to N H 2, the lower left vertex down-axial bonded to O H, and the upper left vertex bonded to O that is solid wedge bonded to C that begins the lower side of a large ring structure above. To the left, this C is bonded to C with a double bond that starts a repeating series of alternating double and single bonds. After seven repeating units of double bond then single bond, there is a hashed bond to the lower left and a vertical bond to C solid wedge bonded to O H bonded to C hashed wedge bonded  to C hashed wedge bonded and bonded to O to its upper right that begins the top of the ring. This O is bonded to C double bonded to O below bonded to C H 2 bonded to C H solid wedge bonded to O H bonded to C H 2 bonded to C H solid wedge bonded to O H below bonded to C H 2 C H 2 bonded to C H solid wedge bonded to O H above bonded to C H solid wedge bonded to O H below bonded to C H 2 bonded to C H solid wedge bonded to O H below bonded to C H 2 bonded to C at the upper left vertex of a six-membered ring that is also solid wedge bonded to O H. The ring has O substituted for C at the lower left vertex, the upper right vertex hashed wedge bonded to O H, the lower right vertex solid edge bonded to C double bonded to O and bonded to O H, and the bottom vertex bonded to C H 2 bonded to C that begins the bottom side of the ring.">
            <a:extLst>
              <a:ext uri="{FF2B5EF4-FFF2-40B4-BE49-F238E27FC236}">
                <a16:creationId xmlns:a16="http://schemas.microsoft.com/office/drawing/2014/main" id="{AA17C60F-C41F-6F45-9F8F-5C5EA1334856}"/>
              </a:ext>
            </a:extLst>
          </p:cNvPr>
          <p:cNvPicPr>
            <a:picLocks noChangeAspect="1"/>
          </p:cNvPicPr>
          <p:nvPr/>
        </p:nvPicPr>
        <p:blipFill>
          <a:blip r:embed="rId3"/>
          <a:stretch>
            <a:fillRect/>
          </a:stretch>
        </p:blipFill>
        <p:spPr>
          <a:xfrm>
            <a:off x="203200" y="1684730"/>
            <a:ext cx="8737600" cy="4902200"/>
          </a:xfrm>
          <a:prstGeom prst="rect">
            <a:avLst/>
          </a:prstGeom>
        </p:spPr>
      </p:pic>
    </p:spTree>
    <p:extLst>
      <p:ext uri="{BB962C8B-B14F-4D97-AF65-F5344CB8AC3E}">
        <p14:creationId xmlns:p14="http://schemas.microsoft.com/office/powerpoint/2010/main" val="255822515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C6D3F-DE06-4601-B93A-3C093B019E1C}"/>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10.4</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Working with Lipids</a:t>
            </a:r>
            <a:endParaRPr lang="en-AU" dirty="0"/>
          </a:p>
        </p:txBody>
      </p:sp>
    </p:spTree>
    <p:extLst>
      <p:ext uri="{BB962C8B-B14F-4D97-AF65-F5344CB8AC3E}">
        <p14:creationId xmlns:p14="http://schemas.microsoft.com/office/powerpoint/2010/main" val="242219437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152C7-9D0E-4CED-98D0-05CF31082313}"/>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(2 of 6)</a:t>
            </a:r>
            <a:endParaRPr lang="en-AU" sz="2000" dirty="0"/>
          </a:p>
        </p:txBody>
      </p:sp>
      <p:sp>
        <p:nvSpPr>
          <p:cNvPr id="25603" name="Text Placeholder 2">
            <a:extLst>
              <a:ext uri="{FF2B5EF4-FFF2-40B4-BE49-F238E27FC236}">
                <a16:creationId xmlns:a16="http://schemas.microsoft.com/office/drawing/2014/main" id="{54423571-0275-7D46-9EC9-01F9AAC558D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chemical properties of lipids are</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related to their structure and composition. </a:t>
            </a:r>
            <a:r>
              <a:rPr lang="en-US" sz="2400" dirty="0">
                <a:latin typeface="Arial" panose="020B0604020202020204" pitchFamily="34" charset="0"/>
                <a:cs typeface="Arial" panose="020B0604020202020204" pitchFamily="34" charset="0"/>
              </a:rPr>
              <a:t>As in studies of other biomolecules, methods such as enzymatic, chromatographic, and mass spectrometry can all be used to identify lipids and determine their atomic structure. </a:t>
            </a:r>
          </a:p>
        </p:txBody>
      </p:sp>
      <p:pic>
        <p:nvPicPr>
          <p:cNvPr id="5" name="Google Shape;191;g7fe2cbe272_0_44" descr="Icon P 4&#10;">
            <a:extLst>
              <a:ext uri="{FF2B5EF4-FFF2-40B4-BE49-F238E27FC236}">
                <a16:creationId xmlns:a16="http://schemas.microsoft.com/office/drawing/2014/main" id="{D91DA611-C47E-4789-8E23-0DB85740A3AC}"/>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2264" y="402973"/>
            <a:ext cx="11715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394915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61DE8F6-F10C-4167-A171-F5D2C22CC43E}"/>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Separation of Lipids</a:t>
            </a:r>
            <a:endParaRPr lang="en-AU" dirty="0"/>
          </a:p>
        </p:txBody>
      </p:sp>
      <p:sp>
        <p:nvSpPr>
          <p:cNvPr id="4" name="Google Shape;390;g847cf01710_0_68">
            <a:extLst>
              <a:ext uri="{FF2B5EF4-FFF2-40B4-BE49-F238E27FC236}">
                <a16:creationId xmlns:a16="http://schemas.microsoft.com/office/drawing/2014/main" id="{CC2A976F-F2E7-B940-A021-44A9A074AFD5}"/>
              </a:ext>
            </a:extLst>
          </p:cNvPr>
          <p:cNvSpPr txBox="1">
            <a:spLocks noChangeArrowheads="1"/>
          </p:cNvSpPr>
          <p:nvPr/>
        </p:nvSpPr>
        <p:spPr bwMode="auto">
          <a:xfrm>
            <a:off x="421251" y="1642444"/>
            <a:ext cx="830149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lipids are insoluble in water</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 general, complex mixtures of lipids are separated by differences in polarity or solubility in nonpolar solvents</a:t>
            </a: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p>
          <a:p>
            <a:pPr marL="50800" indent="0">
              <a:buNone/>
            </a:pPr>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sz="2400" dirty="0">
              <a:latin typeface="Arial" panose="020B0604020202020204" pitchFamily="34" charset="0"/>
              <a:cs typeface="Arial" panose="020B0604020202020204" pitchFamily="34" charset="0"/>
            </a:endParaRPr>
          </a:p>
          <a:p>
            <a:pPr marL="50800" indent="0">
              <a:buNone/>
            </a:pP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562769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B8194-A538-42C2-8EBF-F779E83D9E78}"/>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Lipid Extraction Requires Organic Solvents</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51677" y="1752600"/>
            <a:ext cx="8430123"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neutral lipids are extracted with ethyl ether, chloroform, or benzene</a:t>
            </a:r>
          </a:p>
          <a:p>
            <a:pPr lvl="1"/>
            <a:r>
              <a:rPr lang="en-US" sz="2400" dirty="0">
                <a:latin typeface="Arial" panose="020B0604020202020204" pitchFamily="34" charset="0"/>
                <a:cs typeface="Arial" panose="020B0604020202020204" pitchFamily="34" charset="0"/>
              </a:rPr>
              <a:t>does not permit lipid clustering driven by the hydrophobic effect</a:t>
            </a:r>
          </a:p>
          <a:p>
            <a:pPr marL="533400" lvl="1"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membrane lipids are extracted by ethanol or methanol</a:t>
            </a:r>
          </a:p>
          <a:p>
            <a:pPr lvl="1"/>
            <a:r>
              <a:rPr lang="en-US" sz="2400" dirty="0">
                <a:latin typeface="Arial" panose="020B0604020202020204" pitchFamily="34" charset="0"/>
                <a:cs typeface="Arial" panose="020B0604020202020204" pitchFamily="34" charset="0"/>
              </a:rPr>
              <a:t>reduces the hydrophobic interactions among lipid molecules</a:t>
            </a:r>
          </a:p>
          <a:p>
            <a:pPr lvl="1"/>
            <a:r>
              <a:rPr lang="en-US" sz="2400" dirty="0">
                <a:latin typeface="Arial" panose="020B0604020202020204" pitchFamily="34" charset="0"/>
                <a:cs typeface="Arial" panose="020B0604020202020204" pitchFamily="34" charset="0"/>
              </a:rPr>
              <a:t>weakens the hydrogen bonds and electrostatic interactions that bind membrane lipids to membrane proteins</a:t>
            </a: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6350763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1062C-A05C-421D-8FF3-F35968288BCE}"/>
              </a:ext>
            </a:extLst>
          </p:cNvPr>
          <p:cNvSpPr>
            <a:spLocks noGrp="1"/>
          </p:cNvSpPr>
          <p:nvPr>
            <p:ph type="title"/>
          </p:nvPr>
        </p:nvSpPr>
        <p:spPr/>
        <p:txBody>
          <a:bodyPr/>
          <a:lstStyle/>
          <a:p>
            <a:r>
              <a:rPr lang="en-US" altLang="en-US" sz="3400" dirty="0">
                <a:solidFill>
                  <a:schemeClr val="tx1"/>
                </a:solidFill>
                <a:latin typeface="Arial" panose="020B0604020202020204" pitchFamily="34" charset="0"/>
                <a:cs typeface="Arial" panose="020B0604020202020204" pitchFamily="34" charset="0"/>
              </a:rPr>
              <a:t>A Commonly Used Extractant is a Mixture of Chloroform, Methanol, and Water</a:t>
            </a:r>
            <a:endParaRPr lang="en-AU" sz="3400"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56937" y="1845889"/>
            <a:ext cx="8430123" cy="2116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mixture separates into two phases: methanol/water (top phase) and chloroform (bottom phase) </a:t>
            </a:r>
          </a:p>
          <a:p>
            <a:pPr lvl="1"/>
            <a:r>
              <a:rPr lang="en-US" sz="2400" dirty="0">
                <a:latin typeface="Arial" panose="020B0604020202020204" pitchFamily="34" charset="0"/>
                <a:cs typeface="Arial" panose="020B0604020202020204" pitchFamily="34" charset="0"/>
              </a:rPr>
              <a:t>lipids remain in the chloroform layer</a:t>
            </a:r>
          </a:p>
          <a:p>
            <a:pPr lvl="1"/>
            <a:r>
              <a:rPr lang="en-US" sz="2400" dirty="0">
                <a:latin typeface="Arial" panose="020B0604020202020204" pitchFamily="34" charset="0"/>
                <a:cs typeface="Arial" panose="020B0604020202020204" pitchFamily="34" charset="0"/>
              </a:rPr>
              <a:t>more polar molecules (proteins and sugars) partition into the methanol/water layer</a:t>
            </a: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a shows a liver to the left labeled tissue and cells to the right. Arrows show these being brought together beneath a box reading, homogenize in chloroform slash methanol slash water. These are mixed in an oval glass container with a valve at the bottom. It has a bottom filled with blue liquid and blue, yellow, and red beads. This part is labeled chloroform plus liquids. A tan layer above it to the half full level is labeled methanol plus water. ">
            <a:extLst>
              <a:ext uri="{FF2B5EF4-FFF2-40B4-BE49-F238E27FC236}">
                <a16:creationId xmlns:a16="http://schemas.microsoft.com/office/drawing/2014/main" id="{948F784D-5D74-9C42-B381-CF9693FCACB5}"/>
              </a:ext>
            </a:extLst>
          </p:cNvPr>
          <p:cNvPicPr>
            <a:picLocks noChangeAspect="1"/>
          </p:cNvPicPr>
          <p:nvPr/>
        </p:nvPicPr>
        <p:blipFill>
          <a:blip r:embed="rId3"/>
          <a:stretch>
            <a:fillRect/>
          </a:stretch>
        </p:blipFill>
        <p:spPr>
          <a:xfrm>
            <a:off x="2552698" y="3962400"/>
            <a:ext cx="4038599" cy="2345578"/>
          </a:xfrm>
          <a:prstGeom prst="rect">
            <a:avLst/>
          </a:prstGeom>
        </p:spPr>
      </p:pic>
    </p:spTree>
    <p:extLst>
      <p:ext uri="{BB962C8B-B14F-4D97-AF65-F5344CB8AC3E}">
        <p14:creationId xmlns:p14="http://schemas.microsoft.com/office/powerpoint/2010/main" val="2523656035"/>
      </p:ext>
    </p:extLst>
  </p:cSld>
  <p:clrMapOvr>
    <a:masterClrMapping/>
  </p:clrMapOvr>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37109</TotalTime>
  <Words>4508</Words>
  <Application>Microsoft Office PowerPoint</Application>
  <PresentationFormat>On-screen Show (4:3)</PresentationFormat>
  <Paragraphs>968</Paragraphs>
  <Slides>109</Slides>
  <Notes>109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109</vt:i4>
      </vt:variant>
    </vt:vector>
  </HeadingPairs>
  <TitlesOfParts>
    <vt:vector size="115" baseType="lpstr">
      <vt:lpstr>ＭＳ Ｐゴシック</vt:lpstr>
      <vt:lpstr>ＭＳ Ｐゴシック</vt:lpstr>
      <vt:lpstr>Arial</vt:lpstr>
      <vt:lpstr>Calibri</vt:lpstr>
      <vt:lpstr>Times</vt:lpstr>
      <vt:lpstr>Blank</vt:lpstr>
      <vt:lpstr>10 Lipids</vt:lpstr>
      <vt:lpstr>Principle 1 (1 of 4)</vt:lpstr>
      <vt:lpstr>Principle 2 (1 of 6)</vt:lpstr>
      <vt:lpstr>Principle 3 (1 of 7)</vt:lpstr>
      <vt:lpstr>Principle 4 (1 of 6)</vt:lpstr>
      <vt:lpstr>10.1    Storage Lipids</vt:lpstr>
      <vt:lpstr>Principle 1 (2 of 4)</vt:lpstr>
      <vt:lpstr>Fats and Oils Used as Stored Energy Are Derivatives of Fatty Acids</vt:lpstr>
      <vt:lpstr>Fatty Acids Are Hydrocarbon Derivatives</vt:lpstr>
      <vt:lpstr>Naturally Occurring Fatty Acids</vt:lpstr>
      <vt:lpstr>Nomenclature for Unbranched Fatty Acids</vt:lpstr>
      <vt:lpstr>Common Patterns in Fatty Acids</vt:lpstr>
      <vt:lpstr>Polyunsaturated Fatty Acids (PUFAs)</vt:lpstr>
      <vt:lpstr>PUFAs and Human Nutrition</vt:lpstr>
      <vt:lpstr>Triacylglycerols Are Fatty Acid Esters of Glycerol</vt:lpstr>
      <vt:lpstr>Principle 1 (3 of 4)</vt:lpstr>
      <vt:lpstr>Solubility of Fatty Acids</vt:lpstr>
      <vt:lpstr>Melting Points of Fatty Acids</vt:lpstr>
      <vt:lpstr>Triacylglycerols Provide Stored Energy and Insulation</vt:lpstr>
      <vt:lpstr>Lipases</vt:lpstr>
      <vt:lpstr>Principle 1 (4 of 4)</vt:lpstr>
      <vt:lpstr>Advantages to Using Triacylglycerols as Stored Fuels</vt:lpstr>
      <vt:lpstr>Triacylglycerols Provide Insulation</vt:lpstr>
      <vt:lpstr>Partial Hydrogenation of Cooking Oils Improves Their Stability but Creates Fatty Acids with Harmful Health Effects</vt:lpstr>
      <vt:lpstr>Partial Hydrogenation</vt:lpstr>
      <vt:lpstr>Trans Fatty Acids (“Trans Fats”)</vt:lpstr>
      <vt:lpstr>Waxes Serve as Energy Stores and Water Repellents</vt:lpstr>
      <vt:lpstr>10.2    Structural Lipids in Membranes</vt:lpstr>
      <vt:lpstr>Principle 2 (2 of 6)</vt:lpstr>
      <vt:lpstr>Biological Membranes</vt:lpstr>
      <vt:lpstr>Four General Types of Membrane Lipids</vt:lpstr>
      <vt:lpstr>Some Common Types of Storage and Membrane Lipids</vt:lpstr>
      <vt:lpstr>Principle 2 (3 of 6)</vt:lpstr>
      <vt:lpstr>Glycerophospholipids Are Derivatives of Phosphatidic Acid</vt:lpstr>
      <vt:lpstr>Glycerol is Prochiral</vt:lpstr>
      <vt:lpstr>Glycerophospholipids Are Named as Derivatives of Phosphatidic Acid</vt:lpstr>
      <vt:lpstr>The Fatty Acids in Glycerophospholipids</vt:lpstr>
      <vt:lpstr>Some Glycerophospholipids Have Ether-Linked Fatty Acids</vt:lpstr>
      <vt:lpstr>Platelet-Activating Factor</vt:lpstr>
      <vt:lpstr>Galactolipids of Plants and Ether-Linked Lipids of Archaea Are Environmental Adaptations</vt:lpstr>
      <vt:lpstr>Principle 2 (4 of 6)</vt:lpstr>
      <vt:lpstr>Sphingolipids Are Derivatives of Sphingosine</vt:lpstr>
      <vt:lpstr>Ceramides Are The Structural Parent of All Sphingolipids</vt:lpstr>
      <vt:lpstr>Sphingomyelins</vt:lpstr>
      <vt:lpstr>Glycosphingolipids</vt:lpstr>
      <vt:lpstr>Cerebrosides and Globosides</vt:lpstr>
      <vt:lpstr>Gangliosides</vt:lpstr>
      <vt:lpstr>Principle 2 (5 of 6)</vt:lpstr>
      <vt:lpstr>Sphingolipids at Cell Surfaces Are Sites of Biological Recognition</vt:lpstr>
      <vt:lpstr>Phospholipids and Sphingolipids Are Degraded in Lysosomes</vt:lpstr>
      <vt:lpstr>Abnormal Accumulations of Membrane Lipids</vt:lpstr>
      <vt:lpstr>Principle 2 (6 of 6)</vt:lpstr>
      <vt:lpstr>Sterols Have Four Fused Carbon Rings</vt:lpstr>
      <vt:lpstr>Cholesterol</vt:lpstr>
      <vt:lpstr>Sterols Serve as Precursors for Products with Specific Biological Activities</vt:lpstr>
      <vt:lpstr>10.3    Lipids as Signals, Cofactors, and Pigments</vt:lpstr>
      <vt:lpstr>Principle 3 (2 of 7)</vt:lpstr>
      <vt:lpstr>Phosphatidylinositols and Sphingosine Derivatives Act as Intracellular Signals</vt:lpstr>
      <vt:lpstr>Phosphatidylinositol 4,5-Bisphosphate (PIP2)</vt:lpstr>
      <vt:lpstr>Principle 3 (3 of 7)</vt:lpstr>
      <vt:lpstr>Inositol Phospholipids Serve As Points of Nucleation</vt:lpstr>
      <vt:lpstr>Membrane Sphingolipids Serve As Sources of Intracellular Messengers</vt:lpstr>
      <vt:lpstr>Principle 3 (4 of 7)</vt:lpstr>
      <vt:lpstr>Eicosanoids Carry Messages to Nearby Cells</vt:lpstr>
      <vt:lpstr>Eicosanoids Are Derived From Arachidonic Acid</vt:lpstr>
      <vt:lpstr>Prostaglandins (PG)</vt:lpstr>
      <vt:lpstr>Thromboxanes (TX)</vt:lpstr>
      <vt:lpstr>Leukotrienes (LT)</vt:lpstr>
      <vt:lpstr>Lipoxins (LX)</vt:lpstr>
      <vt:lpstr>Principle 3 (5 of 7)</vt:lpstr>
      <vt:lpstr>Steroid Hormones Carry Messages between Tissues</vt:lpstr>
      <vt:lpstr>Steroids Derived From Cholesterol</vt:lpstr>
      <vt:lpstr>Principle 3 (6 of 7)</vt:lpstr>
      <vt:lpstr>Vascular Plants Produce Thousands of Volatile Signals</vt:lpstr>
      <vt:lpstr>Principle 3 (7 of 7)</vt:lpstr>
      <vt:lpstr>Vitamins A and D Are Hormone Precursors</vt:lpstr>
      <vt:lpstr>Vitamin D3 and Calcitrol</vt:lpstr>
      <vt:lpstr>Vitamin D Deficiencies</vt:lpstr>
      <vt:lpstr>Vitamin D3 Production and Metabolism</vt:lpstr>
      <vt:lpstr>Vitamin A1</vt:lpstr>
      <vt:lpstr>All-Trans-Retinoic Acid</vt:lpstr>
      <vt:lpstr>Carotenoids</vt:lpstr>
      <vt:lpstr>Dietary β-Carotene and Vitamin A1 as Precursors of the Retinoids</vt:lpstr>
      <vt:lpstr>Vitamin A Deficiencies</vt:lpstr>
      <vt:lpstr>Vitamins E and K and the Lipid Quinones Are Oxidation-Reduction Cofactors</vt:lpstr>
      <vt:lpstr>Vitamin E Deficiencies</vt:lpstr>
      <vt:lpstr>Vitamin K</vt:lpstr>
      <vt:lpstr>Vitamin K Deficiencies</vt:lpstr>
      <vt:lpstr>Warfarin</vt:lpstr>
      <vt:lpstr>Ubiquinone and Plastoquinone</vt:lpstr>
      <vt:lpstr>Dolichols Activate Sugar Precursors for Biosynthesis</vt:lpstr>
      <vt:lpstr>Many Natural Pigments Are Lipidic Conjugated Dienes</vt:lpstr>
      <vt:lpstr>Polyketides Are Natural Products with Potent Biological Activities</vt:lpstr>
      <vt:lpstr>Polyketide Natural Products Used in Human Medicine</vt:lpstr>
      <vt:lpstr>10.4    Working with Lipids</vt:lpstr>
      <vt:lpstr>Principle 4 (2 of 6)</vt:lpstr>
      <vt:lpstr>Separation of Lipids</vt:lpstr>
      <vt:lpstr>Lipid Extraction Requires Organic Solvents</vt:lpstr>
      <vt:lpstr>A Commonly Used Extractant is a Mixture of Chloroform, Methanol, and Water</vt:lpstr>
      <vt:lpstr>Principle 4 (3 of 6)</vt:lpstr>
      <vt:lpstr>Adsorption Chromatography Separates Lipids of Different Polarity</vt:lpstr>
      <vt:lpstr>Principle 4 (4 of 6)</vt:lpstr>
      <vt:lpstr>Gas Chromatography Resolves Mixtures of Volatile Lipid Derivatives</vt:lpstr>
      <vt:lpstr>Principle 4 (5 of 6)</vt:lpstr>
      <vt:lpstr>Specific Hydrolysis Aids in Determination of Lipid Structure</vt:lpstr>
      <vt:lpstr>Principle 4 (6 of 6)</vt:lpstr>
      <vt:lpstr>Mass Spectrometry Reveals Complete Lipid Structure</vt:lpstr>
      <vt:lpstr>Lipidomics Seeks to Catalog All Lipids and Their Functions</vt:lpstr>
      <vt:lpstr>The Lipidome</vt:lpstr>
    </vt:vector>
  </TitlesOfParts>
  <Company>UCSB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Enzymes: Principles of Catalysis</dc:title>
  <dc:subject>Biochemistry</dc:subject>
  <dc:creator>Dr. Kalju Kahn</dc:creator>
  <dc:description>Slides for Lehninger Textbook</dc:description>
  <cp:lastModifiedBy>Hernandez, Angelica</cp:lastModifiedBy>
  <cp:revision>614</cp:revision>
  <cp:lastPrinted>2020-09-26T21:29:29Z</cp:lastPrinted>
  <dcterms:created xsi:type="dcterms:W3CDTF">2003-08-27T01:54:28Z</dcterms:created>
  <dcterms:modified xsi:type="dcterms:W3CDTF">2021-02-18T18:05:46Z</dcterms:modified>
</cp:coreProperties>
</file>