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5"/>
  </p:notesMasterIdLst>
  <p:handoutMasterIdLst>
    <p:handoutMasterId r:id="rId176"/>
  </p:handoutMasterIdLst>
  <p:sldIdLst>
    <p:sldId id="260" r:id="rId2"/>
    <p:sldId id="412" r:id="rId3"/>
    <p:sldId id="420" r:id="rId4"/>
    <p:sldId id="421" r:id="rId5"/>
    <p:sldId id="422" r:id="rId6"/>
    <p:sldId id="425" r:id="rId7"/>
    <p:sldId id="424" r:id="rId8"/>
    <p:sldId id="383" r:id="rId9"/>
    <p:sldId id="428" r:id="rId10"/>
    <p:sldId id="426" r:id="rId11"/>
    <p:sldId id="429" r:id="rId12"/>
    <p:sldId id="430" r:id="rId13"/>
    <p:sldId id="431" r:id="rId14"/>
    <p:sldId id="432" r:id="rId15"/>
    <p:sldId id="433" r:id="rId16"/>
    <p:sldId id="434" r:id="rId17"/>
    <p:sldId id="435" r:id="rId18"/>
    <p:sldId id="436" r:id="rId19"/>
    <p:sldId id="437" r:id="rId20"/>
    <p:sldId id="438" r:id="rId21"/>
    <p:sldId id="439" r:id="rId22"/>
    <p:sldId id="440" r:id="rId23"/>
    <p:sldId id="441" r:id="rId24"/>
    <p:sldId id="442" r:id="rId25"/>
    <p:sldId id="443" r:id="rId26"/>
    <p:sldId id="445" r:id="rId27"/>
    <p:sldId id="444" r:id="rId28"/>
    <p:sldId id="447" r:id="rId29"/>
    <p:sldId id="446" r:id="rId30"/>
    <p:sldId id="448" r:id="rId31"/>
    <p:sldId id="449" r:id="rId32"/>
    <p:sldId id="450" r:id="rId33"/>
    <p:sldId id="451" r:id="rId34"/>
    <p:sldId id="541" r:id="rId35"/>
    <p:sldId id="542" r:id="rId36"/>
    <p:sldId id="544" r:id="rId37"/>
    <p:sldId id="546" r:id="rId38"/>
    <p:sldId id="545" r:id="rId39"/>
    <p:sldId id="547" r:id="rId40"/>
    <p:sldId id="548" r:id="rId41"/>
    <p:sldId id="550" r:id="rId42"/>
    <p:sldId id="549" r:id="rId43"/>
    <p:sldId id="551" r:id="rId44"/>
    <p:sldId id="552" r:id="rId45"/>
    <p:sldId id="553" r:id="rId46"/>
    <p:sldId id="554" r:id="rId47"/>
    <p:sldId id="555" r:id="rId48"/>
    <p:sldId id="556" r:id="rId49"/>
    <p:sldId id="557" r:id="rId50"/>
    <p:sldId id="558" r:id="rId51"/>
    <p:sldId id="559" r:id="rId52"/>
    <p:sldId id="561" r:id="rId53"/>
    <p:sldId id="560" r:id="rId54"/>
    <p:sldId id="562" r:id="rId55"/>
    <p:sldId id="563" r:id="rId56"/>
    <p:sldId id="564" r:id="rId57"/>
    <p:sldId id="565" r:id="rId58"/>
    <p:sldId id="566" r:id="rId59"/>
    <p:sldId id="567" r:id="rId60"/>
    <p:sldId id="568" r:id="rId61"/>
    <p:sldId id="569" r:id="rId62"/>
    <p:sldId id="570" r:id="rId63"/>
    <p:sldId id="571" r:id="rId64"/>
    <p:sldId id="572" r:id="rId65"/>
    <p:sldId id="573" r:id="rId66"/>
    <p:sldId id="785" r:id="rId67"/>
    <p:sldId id="787" r:id="rId68"/>
    <p:sldId id="576" r:id="rId69"/>
    <p:sldId id="577" r:id="rId70"/>
    <p:sldId id="578" r:id="rId71"/>
    <p:sldId id="579" r:id="rId72"/>
    <p:sldId id="580" r:id="rId73"/>
    <p:sldId id="788" r:id="rId74"/>
    <p:sldId id="582" r:id="rId75"/>
    <p:sldId id="583" r:id="rId76"/>
    <p:sldId id="584" r:id="rId77"/>
    <p:sldId id="586" r:id="rId78"/>
    <p:sldId id="585" r:id="rId79"/>
    <p:sldId id="587" r:id="rId80"/>
    <p:sldId id="588" r:id="rId81"/>
    <p:sldId id="589" r:id="rId82"/>
    <p:sldId id="590" r:id="rId83"/>
    <p:sldId id="789" r:id="rId84"/>
    <p:sldId id="592" r:id="rId85"/>
    <p:sldId id="825" r:id="rId86"/>
    <p:sldId id="594" r:id="rId87"/>
    <p:sldId id="595" r:id="rId88"/>
    <p:sldId id="596" r:id="rId89"/>
    <p:sldId id="597" r:id="rId90"/>
    <p:sldId id="598" r:id="rId91"/>
    <p:sldId id="599" r:id="rId92"/>
    <p:sldId id="600" r:id="rId93"/>
    <p:sldId id="601" r:id="rId94"/>
    <p:sldId id="602" r:id="rId95"/>
    <p:sldId id="603" r:id="rId96"/>
    <p:sldId id="604" r:id="rId97"/>
    <p:sldId id="605" r:id="rId98"/>
    <p:sldId id="606" r:id="rId99"/>
    <p:sldId id="607" r:id="rId100"/>
    <p:sldId id="608" r:id="rId101"/>
    <p:sldId id="609" r:id="rId102"/>
    <p:sldId id="622" r:id="rId103"/>
    <p:sldId id="610" r:id="rId104"/>
    <p:sldId id="611" r:id="rId105"/>
    <p:sldId id="612" r:id="rId106"/>
    <p:sldId id="613" r:id="rId107"/>
    <p:sldId id="614" r:id="rId108"/>
    <p:sldId id="615" r:id="rId109"/>
    <p:sldId id="616" r:id="rId110"/>
    <p:sldId id="617" r:id="rId111"/>
    <p:sldId id="618" r:id="rId112"/>
    <p:sldId id="619" r:id="rId113"/>
    <p:sldId id="620" r:id="rId114"/>
    <p:sldId id="786" r:id="rId115"/>
    <p:sldId id="621" r:id="rId116"/>
    <p:sldId id="623" r:id="rId117"/>
    <p:sldId id="624" r:id="rId118"/>
    <p:sldId id="625" r:id="rId119"/>
    <p:sldId id="626" r:id="rId120"/>
    <p:sldId id="627" r:id="rId121"/>
    <p:sldId id="628" r:id="rId122"/>
    <p:sldId id="629" r:id="rId123"/>
    <p:sldId id="630" r:id="rId124"/>
    <p:sldId id="631" r:id="rId125"/>
    <p:sldId id="632" r:id="rId126"/>
    <p:sldId id="633" r:id="rId127"/>
    <p:sldId id="634" r:id="rId128"/>
    <p:sldId id="677" r:id="rId129"/>
    <p:sldId id="678" r:id="rId130"/>
    <p:sldId id="679" r:id="rId131"/>
    <p:sldId id="680" r:id="rId132"/>
    <p:sldId id="681" r:id="rId133"/>
    <p:sldId id="682" r:id="rId134"/>
    <p:sldId id="636" r:id="rId135"/>
    <p:sldId id="637" r:id="rId136"/>
    <p:sldId id="638" r:id="rId137"/>
    <p:sldId id="639" r:id="rId138"/>
    <p:sldId id="640" r:id="rId139"/>
    <p:sldId id="641" r:id="rId140"/>
    <p:sldId id="643" r:id="rId141"/>
    <p:sldId id="642" r:id="rId142"/>
    <p:sldId id="644" r:id="rId143"/>
    <p:sldId id="645" r:id="rId144"/>
    <p:sldId id="646" r:id="rId145"/>
    <p:sldId id="647" r:id="rId146"/>
    <p:sldId id="648" r:id="rId147"/>
    <p:sldId id="649" r:id="rId148"/>
    <p:sldId id="651" r:id="rId149"/>
    <p:sldId id="650" r:id="rId150"/>
    <p:sldId id="652" r:id="rId151"/>
    <p:sldId id="653" r:id="rId152"/>
    <p:sldId id="654" r:id="rId153"/>
    <p:sldId id="655" r:id="rId154"/>
    <p:sldId id="656" r:id="rId155"/>
    <p:sldId id="658" r:id="rId156"/>
    <p:sldId id="659" r:id="rId157"/>
    <p:sldId id="660" r:id="rId158"/>
    <p:sldId id="661" r:id="rId159"/>
    <p:sldId id="662" r:id="rId160"/>
    <p:sldId id="663" r:id="rId161"/>
    <p:sldId id="664" r:id="rId162"/>
    <p:sldId id="665" r:id="rId163"/>
    <p:sldId id="666" r:id="rId164"/>
    <p:sldId id="667" r:id="rId165"/>
    <p:sldId id="668" r:id="rId166"/>
    <p:sldId id="669" r:id="rId167"/>
    <p:sldId id="670" r:id="rId168"/>
    <p:sldId id="671" r:id="rId169"/>
    <p:sldId id="673" r:id="rId170"/>
    <p:sldId id="672" r:id="rId171"/>
    <p:sldId id="674" r:id="rId172"/>
    <p:sldId id="676" r:id="rId173"/>
    <p:sldId id="675" r:id="rId174"/>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33" clrIdx="0"/>
  <p:cmAuthor id="2" name="Microsoft Office User" initials="MOU" lastIdx="33" clrIdx="1">
    <p:extLst>
      <p:ext uri="{19B8F6BF-5375-455C-9EA6-DF929625EA0E}">
        <p15:presenceInfo xmlns:p15="http://schemas.microsoft.com/office/powerpoint/2012/main" userId="Microsoft Office User" providerId="None"/>
      </p:ext>
    </p:extLst>
  </p:cmAuthor>
  <p:cmAuthor id="3" name="Simmons, Elizabeth" initials="SE" lastIdx="14" clrIdx="2">
    <p:extLst>
      <p:ext uri="{19B8F6BF-5375-455C-9EA6-DF929625EA0E}">
        <p15:presenceInfo xmlns:p15="http://schemas.microsoft.com/office/powerpoint/2012/main" userId="S-1-5-21-4250845945-3731851581-3800177176-45761" providerId="AD"/>
      </p:ext>
    </p:extLst>
  </p:cmAuthor>
  <p:cmAuthor id="4" name="Newton, Andy" initials="NA" lastIdx="14" clrIdx="3">
    <p:extLst>
      <p:ext uri="{19B8F6BF-5375-455C-9EA6-DF929625EA0E}">
        <p15:presenceInfo xmlns:p15="http://schemas.microsoft.com/office/powerpoint/2012/main" userId="S-1-5-21-4250845945-3731851581-3800177176-49714" providerId="AD"/>
      </p:ext>
    </p:extLst>
  </p:cmAuthor>
  <p:cmAuthor id="5" name="CE" initials="C" lastIdx="45" clrIdx="4">
    <p:extLst>
      <p:ext uri="{19B8F6BF-5375-455C-9EA6-DF929625EA0E}">
        <p15:presenceInfo xmlns:p15="http://schemas.microsoft.com/office/powerpoint/2012/main" userId="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145C76"/>
    <a:srgbClr val="B7DBDE"/>
    <a:srgbClr val="C6E1C9"/>
    <a:srgbClr val="005F6A"/>
    <a:srgbClr val="960000"/>
    <a:srgbClr val="D0E7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523" autoAdjust="0"/>
    <p:restoredTop sz="74031" autoAdjust="0"/>
  </p:normalViewPr>
  <p:slideViewPr>
    <p:cSldViewPr>
      <p:cViewPr varScale="1">
        <p:scale>
          <a:sx n="50" d="100"/>
          <a:sy n="50" d="100"/>
        </p:scale>
        <p:origin x="1132" y="44"/>
      </p:cViewPr>
      <p:guideLst>
        <p:guide orient="horz" pos="2160"/>
        <p:guide pos="2880"/>
      </p:guideLst>
    </p:cSldViewPr>
  </p:slideViewPr>
  <p:outlineViewPr>
    <p:cViewPr>
      <p:scale>
        <a:sx n="33" d="100"/>
        <a:sy n="33" d="100"/>
      </p:scale>
      <p:origin x="0" y="-13938"/>
    </p:cViewPr>
  </p:outlineViewPr>
  <p:notesTextViewPr>
    <p:cViewPr>
      <p:scale>
        <a:sx n="125" d="100"/>
        <a:sy n="125" d="100"/>
      </p:scale>
      <p:origin x="0" y="0"/>
    </p:cViewPr>
  </p:notesTextViewPr>
  <p:sorterViewPr>
    <p:cViewPr>
      <p:scale>
        <a:sx n="43" d="100"/>
        <a:sy n="43" d="100"/>
      </p:scale>
      <p:origin x="0" y="-1425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commentAuthors" Target="commentAuthor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handoutMaster" Target="handoutMasters/handout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extLst>
      <p:ext uri="{BB962C8B-B14F-4D97-AF65-F5344CB8AC3E}">
        <p14:creationId xmlns:p14="http://schemas.microsoft.com/office/powerpoint/2010/main" val="37982740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5972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227;g7fe2cbe272_0_58:notes">
            <a:extLst>
              <a:ext uri="{FF2B5EF4-FFF2-40B4-BE49-F238E27FC236}">
                <a16:creationId xmlns:a16="http://schemas.microsoft.com/office/drawing/2014/main" id="{AA15A9EF-1B54-DC47-9665-3E36A5F25B7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6866" name="Google Shape;228;g7fe2cbe272_0_58:notes">
            <a:extLst>
              <a:ext uri="{FF2B5EF4-FFF2-40B4-BE49-F238E27FC236}">
                <a16:creationId xmlns:a16="http://schemas.microsoft.com/office/drawing/2014/main" id="{77E0D94C-0EC0-E44A-81DA-9AC2471B2B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6867" name="Google Shape;229;g7fe2cbe272_0_58:notes">
            <a:extLst>
              <a:ext uri="{FF2B5EF4-FFF2-40B4-BE49-F238E27FC236}">
                <a16:creationId xmlns:a16="http://schemas.microsoft.com/office/drawing/2014/main" id="{27AFF7D4-0EA8-1C4D-B0D8-CC4DE7EB1B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43B1E11-177E-EE41-B95B-80FCCFC63B5E}"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87345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1537" name="Google Shape;227;g7fe2cbe272_0_58:notes">
            <a:extLst>
              <a:ext uri="{FF2B5EF4-FFF2-40B4-BE49-F238E27FC236}">
                <a16:creationId xmlns:a16="http://schemas.microsoft.com/office/drawing/2014/main" id="{8D282D0A-628B-E844-AA69-39A152EA550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1538" name="Google Shape;228;g7fe2cbe272_0_58:notes">
            <a:extLst>
              <a:ext uri="{FF2B5EF4-FFF2-40B4-BE49-F238E27FC236}">
                <a16:creationId xmlns:a16="http://schemas.microsoft.com/office/drawing/2014/main" id="{94D01CC1-C718-1C44-BFF3-AF6DCCB525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1539" name="Google Shape;229;g7fe2cbe272_0_58:notes">
            <a:extLst>
              <a:ext uri="{FF2B5EF4-FFF2-40B4-BE49-F238E27FC236}">
                <a16:creationId xmlns:a16="http://schemas.microsoft.com/office/drawing/2014/main" id="{7A85A131-14AF-7545-827D-8FF3B5EFCF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05F0EE-FA89-EE41-A117-282E7E67AADA}"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22303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3585" name="Google Shape;227;g7fe2cbe272_0_58:notes">
            <a:extLst>
              <a:ext uri="{FF2B5EF4-FFF2-40B4-BE49-F238E27FC236}">
                <a16:creationId xmlns:a16="http://schemas.microsoft.com/office/drawing/2014/main" id="{14F6B77C-918F-064F-B937-E536F029DA0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3586" name="Google Shape;228;g7fe2cbe272_0_58:notes">
            <a:extLst>
              <a:ext uri="{FF2B5EF4-FFF2-40B4-BE49-F238E27FC236}">
                <a16:creationId xmlns:a16="http://schemas.microsoft.com/office/drawing/2014/main" id="{E84889D7-7E01-B54F-A8AD-AE54EEBAF9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3587" name="Google Shape;229;g7fe2cbe272_0_58:notes">
            <a:extLst>
              <a:ext uri="{FF2B5EF4-FFF2-40B4-BE49-F238E27FC236}">
                <a16:creationId xmlns:a16="http://schemas.microsoft.com/office/drawing/2014/main" id="{B6C580D0-AA92-FD49-8353-F41FCF27C1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EA19A9A-BBDB-4A41-8BE0-F25C64D04EE8}" type="slidenum">
              <a:rPr lang="en-US" altLang="en-US" sz="1200" smtClean="0"/>
              <a:pPr>
                <a:buClr>
                  <a:srgbClr val="000000"/>
                </a:buClr>
                <a:buSzPts val="1200"/>
                <a:buFont typeface="Times" pitchFamily="2" charset="0"/>
                <a:buNone/>
              </a:pPr>
              <a:t>102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220703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5633" name="Google Shape;227;g7fe2cbe272_0_58:notes">
            <a:extLst>
              <a:ext uri="{FF2B5EF4-FFF2-40B4-BE49-F238E27FC236}">
                <a16:creationId xmlns:a16="http://schemas.microsoft.com/office/drawing/2014/main" id="{07A5FDD5-6D73-554E-82E8-9D03AC0FD36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5634" name="Google Shape;228;g7fe2cbe272_0_58:notes">
            <a:extLst>
              <a:ext uri="{FF2B5EF4-FFF2-40B4-BE49-F238E27FC236}">
                <a16:creationId xmlns:a16="http://schemas.microsoft.com/office/drawing/2014/main" id="{2DB5CB1A-3E75-6D4D-9606-DAB27A0481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5635" name="Google Shape;229;g7fe2cbe272_0_58:notes">
            <a:extLst>
              <a:ext uri="{FF2B5EF4-FFF2-40B4-BE49-F238E27FC236}">
                <a16:creationId xmlns:a16="http://schemas.microsoft.com/office/drawing/2014/main" id="{9C90380D-22CB-5A47-9BBA-2367B067C6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E87798E-9FB5-8D4B-9E95-61651C35691B}"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1530020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81" name="Google Shape;227;g7fe2cbe272_0_58:notes">
            <a:extLst>
              <a:ext uri="{FF2B5EF4-FFF2-40B4-BE49-F238E27FC236}">
                <a16:creationId xmlns:a16="http://schemas.microsoft.com/office/drawing/2014/main" id="{7CB45C08-740B-E946-AD20-3B9D774C136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682" name="Google Shape;228;g7fe2cbe272_0_58:notes">
            <a:extLst>
              <a:ext uri="{FF2B5EF4-FFF2-40B4-BE49-F238E27FC236}">
                <a16:creationId xmlns:a16="http://schemas.microsoft.com/office/drawing/2014/main" id="{57DAB1E3-F559-5440-939A-C76D2ED795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683" name="Google Shape;229;g7fe2cbe272_0_58:notes">
            <a:extLst>
              <a:ext uri="{FF2B5EF4-FFF2-40B4-BE49-F238E27FC236}">
                <a16:creationId xmlns:a16="http://schemas.microsoft.com/office/drawing/2014/main" id="{7D9103F6-6E14-4B4D-88BF-0648FFA2CE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47B72BA-7F11-8A45-A4AA-6E3BF0142D2E}" type="slidenum">
              <a:rPr lang="en-US" altLang="en-US" sz="1200" smtClean="0"/>
              <a:pPr>
                <a:buClr>
                  <a:srgbClr val="000000"/>
                </a:buClr>
                <a:buSzPts val="1200"/>
                <a:buFont typeface="Times" pitchFamily="2" charset="0"/>
                <a:buNone/>
              </a:pPr>
              <a:t>104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065768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9729" name="Google Shape;227;g7fe2cbe272_0_58:notes">
            <a:extLst>
              <a:ext uri="{FF2B5EF4-FFF2-40B4-BE49-F238E27FC236}">
                <a16:creationId xmlns:a16="http://schemas.microsoft.com/office/drawing/2014/main" id="{CC306CC1-C39B-BB4C-8AAC-26C8A34E858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9730" name="Google Shape;228;g7fe2cbe272_0_58:notes">
            <a:extLst>
              <a:ext uri="{FF2B5EF4-FFF2-40B4-BE49-F238E27FC236}">
                <a16:creationId xmlns:a16="http://schemas.microsoft.com/office/drawing/2014/main" id="{A4E5F474-0091-5248-8CC2-29122F7077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9731" name="Google Shape;229;g7fe2cbe272_0_58:notes">
            <a:extLst>
              <a:ext uri="{FF2B5EF4-FFF2-40B4-BE49-F238E27FC236}">
                <a16:creationId xmlns:a16="http://schemas.microsoft.com/office/drawing/2014/main" id="{31990683-2EFE-BA48-86B7-CF6C3B51C2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FEEE702-5D7E-B249-99DB-CED1EFD24F24}" type="slidenum">
              <a:rPr lang="en-US" altLang="en-US" sz="1200" smtClean="0"/>
              <a:pPr>
                <a:buClr>
                  <a:srgbClr val="000000"/>
                </a:buClr>
                <a:buSzPts val="1200"/>
                <a:buFont typeface="Times" pitchFamily="2" charset="0"/>
                <a:buNone/>
              </a:pPr>
              <a:t>105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8876803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5873" name="Google Shape;227;g7fe2cbe272_0_58:notes">
            <a:extLst>
              <a:ext uri="{FF2B5EF4-FFF2-40B4-BE49-F238E27FC236}">
                <a16:creationId xmlns:a16="http://schemas.microsoft.com/office/drawing/2014/main" id="{E4CC3569-71F5-AD4B-B4C0-C638AC8ADBE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35874" name="Google Shape;228;g7fe2cbe272_0_58:notes">
            <a:extLst>
              <a:ext uri="{FF2B5EF4-FFF2-40B4-BE49-F238E27FC236}">
                <a16:creationId xmlns:a16="http://schemas.microsoft.com/office/drawing/2014/main" id="{0DF8F709-1FC9-4B49-89A1-CFC1CFCD35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35875" name="Google Shape;229;g7fe2cbe272_0_58:notes">
            <a:extLst>
              <a:ext uri="{FF2B5EF4-FFF2-40B4-BE49-F238E27FC236}">
                <a16:creationId xmlns:a16="http://schemas.microsoft.com/office/drawing/2014/main" id="{2F3625E8-2C3B-4C40-9D8E-C31649EE74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9B0CF54-FF23-4E49-B069-D90F5045BC6E}" type="slidenum">
              <a:rPr lang="en-US" altLang="en-US" sz="1200" smtClean="0"/>
              <a:pPr>
                <a:buClr>
                  <a:srgbClr val="000000"/>
                </a:buClr>
                <a:buSzPts val="1200"/>
                <a:buFont typeface="Times" pitchFamily="2" charset="0"/>
                <a:buNone/>
              </a:pPr>
              <a:t>106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5394322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21" name="Google Shape;227;g7fe2cbe272_0_58:notes">
            <a:extLst>
              <a:ext uri="{FF2B5EF4-FFF2-40B4-BE49-F238E27FC236}">
                <a16:creationId xmlns:a16="http://schemas.microsoft.com/office/drawing/2014/main" id="{8FCBEA86-BBDB-8947-88BE-0C9F7941588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37922" name="Google Shape;228;g7fe2cbe272_0_58:notes">
            <a:extLst>
              <a:ext uri="{FF2B5EF4-FFF2-40B4-BE49-F238E27FC236}">
                <a16:creationId xmlns:a16="http://schemas.microsoft.com/office/drawing/2014/main" id="{D65EC736-1A26-DE4D-B057-8E11F48411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37923" name="Google Shape;229;g7fe2cbe272_0_58:notes">
            <a:extLst>
              <a:ext uri="{FF2B5EF4-FFF2-40B4-BE49-F238E27FC236}">
                <a16:creationId xmlns:a16="http://schemas.microsoft.com/office/drawing/2014/main" id="{D05EF68D-9794-3643-B4E6-507FE1DF75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131C12D-9D0B-344E-8E31-287E652B2840}" type="slidenum">
              <a:rPr lang="en-US" altLang="en-US" sz="1200" smtClean="0"/>
              <a:pPr>
                <a:buClr>
                  <a:srgbClr val="000000"/>
                </a:buClr>
                <a:buSzPts val="1200"/>
                <a:buFont typeface="Times" pitchFamily="2" charset="0"/>
                <a:buNone/>
              </a:pPr>
              <a:t>107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24181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9969" name="Google Shape;227;g7fe2cbe272_0_58:notes">
            <a:extLst>
              <a:ext uri="{FF2B5EF4-FFF2-40B4-BE49-F238E27FC236}">
                <a16:creationId xmlns:a16="http://schemas.microsoft.com/office/drawing/2014/main" id="{36C294F7-6AA9-B647-9362-FEF0B40F5CB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39970" name="Google Shape;228;g7fe2cbe272_0_58:notes">
            <a:extLst>
              <a:ext uri="{FF2B5EF4-FFF2-40B4-BE49-F238E27FC236}">
                <a16:creationId xmlns:a16="http://schemas.microsoft.com/office/drawing/2014/main" id="{06760F02-C1FB-5A42-BD58-C57F6558C5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39971" name="Google Shape;229;g7fe2cbe272_0_58:notes">
            <a:extLst>
              <a:ext uri="{FF2B5EF4-FFF2-40B4-BE49-F238E27FC236}">
                <a16:creationId xmlns:a16="http://schemas.microsoft.com/office/drawing/2014/main" id="{EFA0C0E0-A510-E849-B516-B4E971B891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EB15849-F908-E44A-B1AE-BDB9F51E4B0A}" type="slidenum">
              <a:rPr lang="en-US" altLang="en-US" sz="1200" smtClean="0"/>
              <a:pPr>
                <a:buClr>
                  <a:srgbClr val="000000"/>
                </a:buClr>
                <a:buSzPts val="1200"/>
                <a:buFont typeface="Times" pitchFamily="2" charset="0"/>
                <a:buNone/>
              </a:pPr>
              <a:t>108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989645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2017" name="Google Shape;227;g7fe2cbe272_0_58:notes">
            <a:extLst>
              <a:ext uri="{FF2B5EF4-FFF2-40B4-BE49-F238E27FC236}">
                <a16:creationId xmlns:a16="http://schemas.microsoft.com/office/drawing/2014/main" id="{F3CD9059-5595-9540-8BE9-106DD6F11E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42018" name="Google Shape;228;g7fe2cbe272_0_58:notes">
            <a:extLst>
              <a:ext uri="{FF2B5EF4-FFF2-40B4-BE49-F238E27FC236}">
                <a16:creationId xmlns:a16="http://schemas.microsoft.com/office/drawing/2014/main" id="{72D73E93-AC08-914B-8B76-BE6B2237F2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42019" name="Google Shape;229;g7fe2cbe272_0_58:notes">
            <a:extLst>
              <a:ext uri="{FF2B5EF4-FFF2-40B4-BE49-F238E27FC236}">
                <a16:creationId xmlns:a16="http://schemas.microsoft.com/office/drawing/2014/main" id="{4D52EDFC-08E9-724D-A0C7-C42AA32CEC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0DEA1ED-BAE5-A64D-8B13-40B510DCF043}" type="slidenum">
              <a:rPr lang="en-US" altLang="en-US" sz="1200" smtClean="0"/>
              <a:pPr>
                <a:buClr>
                  <a:srgbClr val="000000"/>
                </a:buClr>
                <a:buSzPts val="1200"/>
                <a:buFont typeface="Times" pitchFamily="2" charset="0"/>
                <a:buNone/>
              </a:pPr>
              <a:t>109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3985003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4065" name="Google Shape;227;g7fe2cbe272_0_58:notes">
            <a:extLst>
              <a:ext uri="{FF2B5EF4-FFF2-40B4-BE49-F238E27FC236}">
                <a16:creationId xmlns:a16="http://schemas.microsoft.com/office/drawing/2014/main" id="{E3A1EC0B-3904-2E49-914D-193855F967B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44066" name="Google Shape;228;g7fe2cbe272_0_58:notes">
            <a:extLst>
              <a:ext uri="{FF2B5EF4-FFF2-40B4-BE49-F238E27FC236}">
                <a16:creationId xmlns:a16="http://schemas.microsoft.com/office/drawing/2014/main" id="{2FE3E4DB-4DB5-974A-906A-BE2FD56590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44067" name="Google Shape;229;g7fe2cbe272_0_58:notes">
            <a:extLst>
              <a:ext uri="{FF2B5EF4-FFF2-40B4-BE49-F238E27FC236}">
                <a16:creationId xmlns:a16="http://schemas.microsoft.com/office/drawing/2014/main" id="{D8B65F21-F504-4243-A1DC-429684CC76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D854D54-6928-B44D-B4F0-32512CDCB97A}" type="slidenum">
              <a:rPr lang="en-US" altLang="en-US" sz="1200" smtClean="0"/>
              <a:pPr>
                <a:buClr>
                  <a:srgbClr val="000000"/>
                </a:buClr>
                <a:buSzPts val="1200"/>
                <a:buFont typeface="Times" pitchFamily="2" charset="0"/>
                <a:buNone/>
              </a:pPr>
              <a:t>110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32887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09" name="Google Shape;227;g7fe2cbe272_0_58:notes">
            <a:extLst>
              <a:ext uri="{FF2B5EF4-FFF2-40B4-BE49-F238E27FC236}">
                <a16:creationId xmlns:a16="http://schemas.microsoft.com/office/drawing/2014/main" id="{D232A678-EEFD-1441-8FFD-DEF8FD97852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3010" name="Google Shape;228;g7fe2cbe272_0_58:notes">
            <a:extLst>
              <a:ext uri="{FF2B5EF4-FFF2-40B4-BE49-F238E27FC236}">
                <a16:creationId xmlns:a16="http://schemas.microsoft.com/office/drawing/2014/main" id="{5751EB46-E0C1-2F47-A63F-0B98E8F687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3011" name="Google Shape;229;g7fe2cbe272_0_58:notes">
            <a:extLst>
              <a:ext uri="{FF2B5EF4-FFF2-40B4-BE49-F238E27FC236}">
                <a16:creationId xmlns:a16="http://schemas.microsoft.com/office/drawing/2014/main" id="{EDA3F7EF-181C-B74B-B50F-055CD190CD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5A0A15F-C9A0-3246-A895-392DECF190D6}"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65969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6113" name="Google Shape;227;g7fe2cbe272_0_58:notes">
            <a:extLst>
              <a:ext uri="{FF2B5EF4-FFF2-40B4-BE49-F238E27FC236}">
                <a16:creationId xmlns:a16="http://schemas.microsoft.com/office/drawing/2014/main" id="{F0EC26EE-2CE4-2641-8418-463FBE32379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46114" name="Google Shape;228;g7fe2cbe272_0_58:notes">
            <a:extLst>
              <a:ext uri="{FF2B5EF4-FFF2-40B4-BE49-F238E27FC236}">
                <a16:creationId xmlns:a16="http://schemas.microsoft.com/office/drawing/2014/main" id="{2EAD7513-A6DC-5341-BCAF-397B0E58E9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46115" name="Google Shape;229;g7fe2cbe272_0_58:notes">
            <a:extLst>
              <a:ext uri="{FF2B5EF4-FFF2-40B4-BE49-F238E27FC236}">
                <a16:creationId xmlns:a16="http://schemas.microsoft.com/office/drawing/2014/main" id="{4BBC7B4E-777A-024A-A01B-DD8D77190D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9D21636-A5D4-9C4D-B7A4-826404077FCB}" type="slidenum">
              <a:rPr lang="en-US" altLang="en-US" sz="1200" smtClean="0"/>
              <a:pPr>
                <a:buClr>
                  <a:srgbClr val="000000"/>
                </a:buClr>
                <a:buSzPts val="1200"/>
                <a:buFont typeface="Times" pitchFamily="2" charset="0"/>
                <a:buNone/>
              </a:pPr>
              <a:t>111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5822174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61" name="Google Shape;227;g7fe2cbe272_0_58:notes">
            <a:extLst>
              <a:ext uri="{FF2B5EF4-FFF2-40B4-BE49-F238E27FC236}">
                <a16:creationId xmlns:a16="http://schemas.microsoft.com/office/drawing/2014/main" id="{D60645D4-ECAF-B340-B824-AE636DCAE8C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48162" name="Google Shape;228;g7fe2cbe272_0_58:notes">
            <a:extLst>
              <a:ext uri="{FF2B5EF4-FFF2-40B4-BE49-F238E27FC236}">
                <a16:creationId xmlns:a16="http://schemas.microsoft.com/office/drawing/2014/main" id="{BD985F06-08DA-0946-A960-AD5DEDD6B0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48163" name="Google Shape;229;g7fe2cbe272_0_58:notes">
            <a:extLst>
              <a:ext uri="{FF2B5EF4-FFF2-40B4-BE49-F238E27FC236}">
                <a16:creationId xmlns:a16="http://schemas.microsoft.com/office/drawing/2014/main" id="{9B09D1A4-8801-2542-9992-2B6341ED93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FB01BDF-E818-7942-BA09-8C037A255741}" type="slidenum">
              <a:rPr lang="en-US" altLang="en-US" sz="1200" smtClean="0"/>
              <a:pPr>
                <a:buClr>
                  <a:srgbClr val="000000"/>
                </a:buClr>
                <a:buSzPts val="1200"/>
                <a:buFont typeface="Times" pitchFamily="2" charset="0"/>
                <a:buNone/>
              </a:pPr>
              <a:t>112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6315917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0209" name="Google Shape;227;g7fe2cbe272_0_58:notes">
            <a:extLst>
              <a:ext uri="{FF2B5EF4-FFF2-40B4-BE49-F238E27FC236}">
                <a16:creationId xmlns:a16="http://schemas.microsoft.com/office/drawing/2014/main" id="{B5487EFC-4A49-6745-B402-3728562CF67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0210" name="Google Shape;228;g7fe2cbe272_0_58:notes">
            <a:extLst>
              <a:ext uri="{FF2B5EF4-FFF2-40B4-BE49-F238E27FC236}">
                <a16:creationId xmlns:a16="http://schemas.microsoft.com/office/drawing/2014/main" id="{4648D5C3-F008-5F41-869E-CF5104317E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50211" name="Google Shape;229;g7fe2cbe272_0_58:notes">
            <a:extLst>
              <a:ext uri="{FF2B5EF4-FFF2-40B4-BE49-F238E27FC236}">
                <a16:creationId xmlns:a16="http://schemas.microsoft.com/office/drawing/2014/main" id="{1A039D51-5EB7-9E4E-BEED-E626A72DA2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22F7DB0-833E-8B44-AA5B-B697188E789A}" type="slidenum">
              <a:rPr lang="en-US" altLang="en-US" sz="1200" smtClean="0"/>
              <a:pPr>
                <a:buClr>
                  <a:srgbClr val="000000"/>
                </a:buClr>
                <a:buSzPts val="1200"/>
                <a:buFont typeface="Times" pitchFamily="2" charset="0"/>
                <a:buNone/>
              </a:pPr>
              <a:t>113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77762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4065" name="Google Shape;227;g7fe2cbe272_0_58:notes">
            <a:extLst>
              <a:ext uri="{FF2B5EF4-FFF2-40B4-BE49-F238E27FC236}">
                <a16:creationId xmlns:a16="http://schemas.microsoft.com/office/drawing/2014/main" id="{E3A1EC0B-3904-2E49-914D-193855F967B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44066" name="Google Shape;228;g7fe2cbe272_0_58:notes">
            <a:extLst>
              <a:ext uri="{FF2B5EF4-FFF2-40B4-BE49-F238E27FC236}">
                <a16:creationId xmlns:a16="http://schemas.microsoft.com/office/drawing/2014/main" id="{2FE3E4DB-4DB5-974A-906A-BE2FD56590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44067" name="Google Shape;229;g7fe2cbe272_0_58:notes">
            <a:extLst>
              <a:ext uri="{FF2B5EF4-FFF2-40B4-BE49-F238E27FC236}">
                <a16:creationId xmlns:a16="http://schemas.microsoft.com/office/drawing/2014/main" id="{D8B65F21-F504-4243-A1DC-429684CC76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D854D54-6928-B44D-B4F0-32512CDCB97A}" type="slidenum">
              <a:rPr lang="en-US" altLang="en-US" sz="1200" smtClean="0"/>
              <a:pPr>
                <a:buClr>
                  <a:srgbClr val="000000"/>
                </a:buClr>
                <a:buSzPts val="1200"/>
                <a:buFont typeface="Times" pitchFamily="2" charset="0"/>
                <a:buNone/>
              </a:pPr>
              <a:t>114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8124547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2257" name="Google Shape;227;g7fe2cbe272_0_58:notes">
            <a:extLst>
              <a:ext uri="{FF2B5EF4-FFF2-40B4-BE49-F238E27FC236}">
                <a16:creationId xmlns:a16="http://schemas.microsoft.com/office/drawing/2014/main" id="{B64FD45A-5B4F-1D4D-A09E-679F696166D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2258" name="Google Shape;228;g7fe2cbe272_0_58:notes">
            <a:extLst>
              <a:ext uri="{FF2B5EF4-FFF2-40B4-BE49-F238E27FC236}">
                <a16:creationId xmlns:a16="http://schemas.microsoft.com/office/drawing/2014/main" id="{6952E4A5-F1F9-924D-9E53-A4D2D2BAFE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52259" name="Google Shape;229;g7fe2cbe272_0_58:notes">
            <a:extLst>
              <a:ext uri="{FF2B5EF4-FFF2-40B4-BE49-F238E27FC236}">
                <a16:creationId xmlns:a16="http://schemas.microsoft.com/office/drawing/2014/main" id="{9D73BD38-D013-E747-AA95-B4BC673C04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DDA1B38-1E5B-264F-A220-A9D61B716592}" type="slidenum">
              <a:rPr lang="en-US" altLang="en-US" sz="1200" smtClean="0"/>
              <a:pPr>
                <a:buClr>
                  <a:srgbClr val="000000"/>
                </a:buClr>
                <a:buSzPts val="1200"/>
                <a:buFont typeface="Times" pitchFamily="2" charset="0"/>
                <a:buNone/>
              </a:pPr>
              <a:t>115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636967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01" name="Google Shape;227;g7fe2cbe272_0_58:notes">
            <a:extLst>
              <a:ext uri="{FF2B5EF4-FFF2-40B4-BE49-F238E27FC236}">
                <a16:creationId xmlns:a16="http://schemas.microsoft.com/office/drawing/2014/main" id="{ADC719CA-5899-CD48-A5F7-D29B9B0E868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8402" name="Google Shape;228;g7fe2cbe272_0_58:notes">
            <a:extLst>
              <a:ext uri="{FF2B5EF4-FFF2-40B4-BE49-F238E27FC236}">
                <a16:creationId xmlns:a16="http://schemas.microsoft.com/office/drawing/2014/main" id="{24975116-7817-C74D-B885-14C39DD91D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58403" name="Google Shape;229;g7fe2cbe272_0_58:notes">
            <a:extLst>
              <a:ext uri="{FF2B5EF4-FFF2-40B4-BE49-F238E27FC236}">
                <a16:creationId xmlns:a16="http://schemas.microsoft.com/office/drawing/2014/main" id="{332FBFE3-1E28-6B48-BAE4-CBB1567EEC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ED9660F-C7C4-9743-9924-DFE8B3FC34B0}" type="slidenum">
              <a:rPr lang="en-US" altLang="en-US" sz="1200" smtClean="0"/>
              <a:pPr>
                <a:buClr>
                  <a:srgbClr val="000000"/>
                </a:buClr>
                <a:buSzPts val="1200"/>
                <a:buFont typeface="Times" pitchFamily="2" charset="0"/>
                <a:buNone/>
              </a:pPr>
              <a:t>116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9383099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0449" name="Google Shape;227;g7fe2cbe272_0_58:notes">
            <a:extLst>
              <a:ext uri="{FF2B5EF4-FFF2-40B4-BE49-F238E27FC236}">
                <a16:creationId xmlns:a16="http://schemas.microsoft.com/office/drawing/2014/main" id="{380D6C3D-56D0-114B-8095-D236BFD30A1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60450" name="Google Shape;228;g7fe2cbe272_0_58:notes">
            <a:extLst>
              <a:ext uri="{FF2B5EF4-FFF2-40B4-BE49-F238E27FC236}">
                <a16:creationId xmlns:a16="http://schemas.microsoft.com/office/drawing/2014/main" id="{3A859C34-A2D6-8F4D-B64C-DAB3BA6AC2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60451" name="Google Shape;229;g7fe2cbe272_0_58:notes">
            <a:extLst>
              <a:ext uri="{FF2B5EF4-FFF2-40B4-BE49-F238E27FC236}">
                <a16:creationId xmlns:a16="http://schemas.microsoft.com/office/drawing/2014/main" id="{A94A0569-DCEC-D144-A09C-A1E607AC9D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8116B11-65FA-F248-BC54-E71FBE3A78B3}" type="slidenum">
              <a:rPr lang="en-US" altLang="en-US" sz="1200" smtClean="0"/>
              <a:pPr>
                <a:buClr>
                  <a:srgbClr val="000000"/>
                </a:buClr>
                <a:buSzPts val="1200"/>
                <a:buFont typeface="Times" pitchFamily="2" charset="0"/>
                <a:buNone/>
              </a:pPr>
              <a:t>117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130502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2497" name="Google Shape;165;p2:notes">
            <a:extLst>
              <a:ext uri="{FF2B5EF4-FFF2-40B4-BE49-F238E27FC236}">
                <a16:creationId xmlns:a16="http://schemas.microsoft.com/office/drawing/2014/main" id="{26BCAAD0-CF2F-7747-86F6-DFF3D55201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62498" name="Google Shape;166;p2:notes">
            <a:extLst>
              <a:ext uri="{FF2B5EF4-FFF2-40B4-BE49-F238E27FC236}">
                <a16:creationId xmlns:a16="http://schemas.microsoft.com/office/drawing/2014/main" id="{6A009611-A643-1146-AC2E-8321BE6DBE1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2428904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4545" name="Google Shape;227;g7fe2cbe272_0_58:notes">
            <a:extLst>
              <a:ext uri="{FF2B5EF4-FFF2-40B4-BE49-F238E27FC236}">
                <a16:creationId xmlns:a16="http://schemas.microsoft.com/office/drawing/2014/main" id="{81C382B6-B3DF-E44E-B2A9-EBAF0382A04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64546" name="Google Shape;228;g7fe2cbe272_0_58:notes">
            <a:extLst>
              <a:ext uri="{FF2B5EF4-FFF2-40B4-BE49-F238E27FC236}">
                <a16:creationId xmlns:a16="http://schemas.microsoft.com/office/drawing/2014/main" id="{75220624-295E-1742-8424-18CA1FF71A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64547" name="Google Shape;229;g7fe2cbe272_0_58:notes">
            <a:extLst>
              <a:ext uri="{FF2B5EF4-FFF2-40B4-BE49-F238E27FC236}">
                <a16:creationId xmlns:a16="http://schemas.microsoft.com/office/drawing/2014/main" id="{24DEE0AD-488D-A64F-A762-27209D6A5C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E0B54CC-95EC-DD49-AE45-4A505F0767B1}" type="slidenum">
              <a:rPr lang="en-US" altLang="en-US" sz="1200" smtClean="0"/>
              <a:pPr>
                <a:buClr>
                  <a:srgbClr val="000000"/>
                </a:buClr>
                <a:buSzPts val="1200"/>
                <a:buFont typeface="Times" pitchFamily="2" charset="0"/>
                <a:buNone/>
              </a:pPr>
              <a:t>119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791421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6593" name="Google Shape;193;g847cf01710_0_132:notes">
            <a:extLst>
              <a:ext uri="{FF2B5EF4-FFF2-40B4-BE49-F238E27FC236}">
                <a16:creationId xmlns:a16="http://schemas.microsoft.com/office/drawing/2014/main" id="{B12E7A9A-E3BE-B449-BC71-B53A1FE52BF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66594" name="Google Shape;194;g847cf01710_0_132:notes">
            <a:extLst>
              <a:ext uri="{FF2B5EF4-FFF2-40B4-BE49-F238E27FC236}">
                <a16:creationId xmlns:a16="http://schemas.microsoft.com/office/drawing/2014/main" id="{C630C888-C3F1-774F-8B80-CA2D6AEA47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66595" name="Google Shape;195;g847cf01710_0_132:notes">
            <a:extLst>
              <a:ext uri="{FF2B5EF4-FFF2-40B4-BE49-F238E27FC236}">
                <a16:creationId xmlns:a16="http://schemas.microsoft.com/office/drawing/2014/main" id="{2FB83EC0-C3AB-8D42-95AC-E60F169528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BB1C39E-F3F9-5249-85D0-50A136D33CA2}" type="slidenum">
              <a:rPr lang="en-US" altLang="en-US" sz="1200" smtClean="0"/>
              <a:pPr>
                <a:buClr>
                  <a:srgbClr val="000000"/>
                </a:buClr>
                <a:buSzPts val="1200"/>
                <a:buFont typeface="Times" pitchFamily="2" charset="0"/>
                <a:buNone/>
              </a:pPr>
              <a:t>120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46599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3" name="Google Shape;227;g7fe2cbe272_0_58:notes">
            <a:extLst>
              <a:ext uri="{FF2B5EF4-FFF2-40B4-BE49-F238E27FC236}">
                <a16:creationId xmlns:a16="http://schemas.microsoft.com/office/drawing/2014/main" id="{F219D249-9FD9-9E40-B3AF-651A5B96EF4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9154" name="Google Shape;228;g7fe2cbe272_0_58:notes">
            <a:extLst>
              <a:ext uri="{FF2B5EF4-FFF2-40B4-BE49-F238E27FC236}">
                <a16:creationId xmlns:a16="http://schemas.microsoft.com/office/drawing/2014/main" id="{30637E12-4B4F-8840-AD9D-902413B33C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Note on Table</a:t>
            </a:r>
            <a:r>
              <a:rPr lang="en-US" altLang="en-US" baseline="0" dirty="0">
                <a:latin typeface="Times" pitchFamily="2" charset="0"/>
              </a:rPr>
              <a:t> 6-2: The structures and modes of action of these coenzymes are described in Part II.</a:t>
            </a:r>
            <a:endParaRPr lang="en-US" altLang="en-US" dirty="0">
              <a:latin typeface="Times" pitchFamily="2" charset="0"/>
            </a:endParaRPr>
          </a:p>
        </p:txBody>
      </p:sp>
      <p:sp>
        <p:nvSpPr>
          <p:cNvPr id="49155" name="Google Shape;229;g7fe2cbe272_0_58:notes">
            <a:extLst>
              <a:ext uri="{FF2B5EF4-FFF2-40B4-BE49-F238E27FC236}">
                <a16:creationId xmlns:a16="http://schemas.microsoft.com/office/drawing/2014/main" id="{A1E7FDCF-2F5B-3C46-B830-9DC07585A5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ACBBAD4-B712-2A4C-AE4D-9CEA144A07CF}"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892591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41" name="Google Shape;227;g7fe2cbe272_0_58:notes">
            <a:extLst>
              <a:ext uri="{FF2B5EF4-FFF2-40B4-BE49-F238E27FC236}">
                <a16:creationId xmlns:a16="http://schemas.microsoft.com/office/drawing/2014/main" id="{628B381F-40B7-AD4B-B974-49F61AC42B2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68642" name="Google Shape;228;g7fe2cbe272_0_58:notes">
            <a:extLst>
              <a:ext uri="{FF2B5EF4-FFF2-40B4-BE49-F238E27FC236}">
                <a16:creationId xmlns:a16="http://schemas.microsoft.com/office/drawing/2014/main" id="{F3A1C7E7-A9D2-234F-8F44-11250FA90B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68643" name="Google Shape;229;g7fe2cbe272_0_58:notes">
            <a:extLst>
              <a:ext uri="{FF2B5EF4-FFF2-40B4-BE49-F238E27FC236}">
                <a16:creationId xmlns:a16="http://schemas.microsoft.com/office/drawing/2014/main" id="{FF248498-6A97-7048-AE2D-3EA2410C84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BB22C36-CE4F-F04E-9D2D-5BD59F9A4B19}" type="slidenum">
              <a:rPr lang="en-US" altLang="en-US" sz="1200" smtClean="0"/>
              <a:pPr>
                <a:buClr>
                  <a:srgbClr val="000000"/>
                </a:buClr>
                <a:buSzPts val="1200"/>
                <a:buFont typeface="Times" pitchFamily="2" charset="0"/>
                <a:buNone/>
              </a:pPr>
              <a:t>121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1668393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0689" name="Google Shape;227;g7fe2cbe272_0_58:notes">
            <a:extLst>
              <a:ext uri="{FF2B5EF4-FFF2-40B4-BE49-F238E27FC236}">
                <a16:creationId xmlns:a16="http://schemas.microsoft.com/office/drawing/2014/main" id="{E6FB3017-BAD1-314F-A139-E01D09932A7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70690" name="Google Shape;228;g7fe2cbe272_0_58:notes">
            <a:extLst>
              <a:ext uri="{FF2B5EF4-FFF2-40B4-BE49-F238E27FC236}">
                <a16:creationId xmlns:a16="http://schemas.microsoft.com/office/drawing/2014/main" id="{07CEBCBA-11D7-0A41-8B61-D6E37600CB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70691" name="Google Shape;229;g7fe2cbe272_0_58:notes">
            <a:extLst>
              <a:ext uri="{FF2B5EF4-FFF2-40B4-BE49-F238E27FC236}">
                <a16:creationId xmlns:a16="http://schemas.microsoft.com/office/drawing/2014/main" id="{56184B43-71E8-1748-A1A3-A4B2B855BF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19CA1A7-AE3E-084B-AE36-C297E46CB694}" type="slidenum">
              <a:rPr lang="en-US" altLang="en-US" sz="1200" smtClean="0"/>
              <a:pPr>
                <a:buClr>
                  <a:srgbClr val="000000"/>
                </a:buClr>
                <a:buSzPts val="1200"/>
                <a:buFont typeface="Times" pitchFamily="2" charset="0"/>
                <a:buNone/>
              </a:pPr>
              <a:t>122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2239897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2737" name="Google Shape;227;g7fe2cbe272_0_58:notes">
            <a:extLst>
              <a:ext uri="{FF2B5EF4-FFF2-40B4-BE49-F238E27FC236}">
                <a16:creationId xmlns:a16="http://schemas.microsoft.com/office/drawing/2014/main" id="{1DF6A538-41D3-9445-B272-D9F3EC4FF05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72738" name="Google Shape;228;g7fe2cbe272_0_58:notes">
            <a:extLst>
              <a:ext uri="{FF2B5EF4-FFF2-40B4-BE49-F238E27FC236}">
                <a16:creationId xmlns:a16="http://schemas.microsoft.com/office/drawing/2014/main" id="{36F539C2-4FB2-CE49-88F4-10DFF88090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72739" name="Google Shape;229;g7fe2cbe272_0_58:notes">
            <a:extLst>
              <a:ext uri="{FF2B5EF4-FFF2-40B4-BE49-F238E27FC236}">
                <a16:creationId xmlns:a16="http://schemas.microsoft.com/office/drawing/2014/main" id="{DFCE05B9-E5D1-C34A-A622-28FDC30802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C7B19DA-6F99-3747-87D5-9909BFF6C9B4}" type="slidenum">
              <a:rPr lang="en-US" altLang="en-US" sz="1200" smtClean="0"/>
              <a:pPr>
                <a:buClr>
                  <a:srgbClr val="000000"/>
                </a:buClr>
                <a:buSzPts val="1200"/>
                <a:buFont typeface="Times" pitchFamily="2" charset="0"/>
                <a:buNone/>
              </a:pPr>
              <a:t>123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765878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4785" name="Google Shape;227;g7fe2cbe272_0_58:notes">
            <a:extLst>
              <a:ext uri="{FF2B5EF4-FFF2-40B4-BE49-F238E27FC236}">
                <a16:creationId xmlns:a16="http://schemas.microsoft.com/office/drawing/2014/main" id="{B82181C2-022C-A54C-BCE9-627C3168D89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74786" name="Google Shape;228;g7fe2cbe272_0_58:notes">
            <a:extLst>
              <a:ext uri="{FF2B5EF4-FFF2-40B4-BE49-F238E27FC236}">
                <a16:creationId xmlns:a16="http://schemas.microsoft.com/office/drawing/2014/main" id="{F9EFEDCF-E2CC-A940-B8A1-957655CB46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74787" name="Google Shape;229;g7fe2cbe272_0_58:notes">
            <a:extLst>
              <a:ext uri="{FF2B5EF4-FFF2-40B4-BE49-F238E27FC236}">
                <a16:creationId xmlns:a16="http://schemas.microsoft.com/office/drawing/2014/main" id="{BFC71C87-7F28-8848-B2D1-E4BA09A5EE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64E5F12-25DF-1646-9C5E-C1F6D5A2D199}" type="slidenum">
              <a:rPr lang="en-US" altLang="en-US" sz="1200" smtClean="0"/>
              <a:pPr>
                <a:buClr>
                  <a:srgbClr val="000000"/>
                </a:buClr>
                <a:buSzPts val="1200"/>
                <a:buFont typeface="Times" pitchFamily="2" charset="0"/>
                <a:buNone/>
              </a:pPr>
              <a:t>124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920264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6833" name="Google Shape;227;g7fe2cbe272_0_58:notes">
            <a:extLst>
              <a:ext uri="{FF2B5EF4-FFF2-40B4-BE49-F238E27FC236}">
                <a16:creationId xmlns:a16="http://schemas.microsoft.com/office/drawing/2014/main" id="{E798866C-0F00-2545-8D89-6E21FC187D6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76834" name="Google Shape;228;g7fe2cbe272_0_58:notes">
            <a:extLst>
              <a:ext uri="{FF2B5EF4-FFF2-40B4-BE49-F238E27FC236}">
                <a16:creationId xmlns:a16="http://schemas.microsoft.com/office/drawing/2014/main" id="{451C774F-48B5-2045-912B-0A08D9808A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76835" name="Google Shape;229;g7fe2cbe272_0_58:notes">
            <a:extLst>
              <a:ext uri="{FF2B5EF4-FFF2-40B4-BE49-F238E27FC236}">
                <a16:creationId xmlns:a16="http://schemas.microsoft.com/office/drawing/2014/main" id="{17CF1D69-EA4E-4348-A009-BC581DF426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7737AAD-1523-2449-9F0D-DA56ECC6C42F}" type="slidenum">
              <a:rPr lang="en-US" altLang="en-US" sz="1200" smtClean="0"/>
              <a:pPr>
                <a:buClr>
                  <a:srgbClr val="000000"/>
                </a:buClr>
                <a:buSzPts val="1200"/>
                <a:buFont typeface="Times" pitchFamily="2" charset="0"/>
                <a:buNone/>
              </a:pPr>
              <a:t>125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192477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881" name="Google Shape;165;p2:notes">
            <a:extLst>
              <a:ext uri="{FF2B5EF4-FFF2-40B4-BE49-F238E27FC236}">
                <a16:creationId xmlns:a16="http://schemas.microsoft.com/office/drawing/2014/main" id="{C16C8189-19F7-7945-ACF9-F93D218C1F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78882" name="Google Shape;166;p2:notes">
            <a:extLst>
              <a:ext uri="{FF2B5EF4-FFF2-40B4-BE49-F238E27FC236}">
                <a16:creationId xmlns:a16="http://schemas.microsoft.com/office/drawing/2014/main" id="{524EF348-291F-CC4D-99A8-8B54FCA596D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32714089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0929" name="Google Shape;227;g7fe2cbe272_0_58:notes">
            <a:extLst>
              <a:ext uri="{FF2B5EF4-FFF2-40B4-BE49-F238E27FC236}">
                <a16:creationId xmlns:a16="http://schemas.microsoft.com/office/drawing/2014/main" id="{5637E034-A284-E544-AEA1-C86F90575D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80930" name="Google Shape;228;g7fe2cbe272_0_58:notes">
            <a:extLst>
              <a:ext uri="{FF2B5EF4-FFF2-40B4-BE49-F238E27FC236}">
                <a16:creationId xmlns:a16="http://schemas.microsoft.com/office/drawing/2014/main" id="{413DA907-3E15-6145-9985-08B3875A28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80931" name="Google Shape;229;g7fe2cbe272_0_58:notes">
            <a:extLst>
              <a:ext uri="{FF2B5EF4-FFF2-40B4-BE49-F238E27FC236}">
                <a16:creationId xmlns:a16="http://schemas.microsoft.com/office/drawing/2014/main" id="{6ED03764-79E0-FC46-95D2-5E9D3EDAEA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7DBFF2A-C07B-C049-BA95-B766A8015F51}" type="slidenum">
              <a:rPr lang="en-US" altLang="en-US" sz="1200" smtClean="0"/>
              <a:pPr>
                <a:buClr>
                  <a:srgbClr val="000000"/>
                </a:buClr>
                <a:buSzPts val="1200"/>
                <a:buFont typeface="Times" pitchFamily="2" charset="0"/>
                <a:buNone/>
              </a:pPr>
              <a:t>127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9708609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2977" name="Google Shape;227;g7fe2cbe272_0_58:notes">
            <a:extLst>
              <a:ext uri="{FF2B5EF4-FFF2-40B4-BE49-F238E27FC236}">
                <a16:creationId xmlns:a16="http://schemas.microsoft.com/office/drawing/2014/main" id="{DEF3CFB9-5655-D443-A86C-212A27DE7D7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82978" name="Google Shape;228;g7fe2cbe272_0_58:notes">
            <a:extLst>
              <a:ext uri="{FF2B5EF4-FFF2-40B4-BE49-F238E27FC236}">
                <a16:creationId xmlns:a16="http://schemas.microsoft.com/office/drawing/2014/main" id="{5E414F9C-7491-1645-B98E-8F48077F34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82979" name="Google Shape;229;g7fe2cbe272_0_58:notes">
            <a:extLst>
              <a:ext uri="{FF2B5EF4-FFF2-40B4-BE49-F238E27FC236}">
                <a16:creationId xmlns:a16="http://schemas.microsoft.com/office/drawing/2014/main" id="{A6A1603C-4088-8345-B7C4-A1F9F62EE3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A33EF61-9DD2-804A-94FF-0D42CFD4E9BC}" type="slidenum">
              <a:rPr lang="en-US" altLang="en-US" sz="1200" smtClean="0"/>
              <a:pPr>
                <a:buClr>
                  <a:srgbClr val="000000"/>
                </a:buClr>
                <a:buSzPts val="1200"/>
                <a:buFont typeface="Times" pitchFamily="2" charset="0"/>
                <a:buNone/>
              </a:pPr>
              <a:t>128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659668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5025" name="Google Shape;227;g7fe2cbe272_0_58:notes">
            <a:extLst>
              <a:ext uri="{FF2B5EF4-FFF2-40B4-BE49-F238E27FC236}">
                <a16:creationId xmlns:a16="http://schemas.microsoft.com/office/drawing/2014/main" id="{55F4B467-B483-884B-9426-5598F5F61D9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85026" name="Google Shape;228;g7fe2cbe272_0_58:notes">
            <a:extLst>
              <a:ext uri="{FF2B5EF4-FFF2-40B4-BE49-F238E27FC236}">
                <a16:creationId xmlns:a16="http://schemas.microsoft.com/office/drawing/2014/main" id="{F8C68988-FDCA-6B47-BACF-50F22C7704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85027" name="Google Shape;229;g7fe2cbe272_0_58:notes">
            <a:extLst>
              <a:ext uri="{FF2B5EF4-FFF2-40B4-BE49-F238E27FC236}">
                <a16:creationId xmlns:a16="http://schemas.microsoft.com/office/drawing/2014/main" id="{67401D26-CA1F-454E-AA0B-9056001A9A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DE5628C-22FE-A44C-9819-7749D3EC7CEE}" type="slidenum">
              <a:rPr lang="en-US" altLang="en-US" sz="1200" smtClean="0"/>
              <a:pPr>
                <a:buClr>
                  <a:srgbClr val="000000"/>
                </a:buClr>
                <a:buSzPts val="1200"/>
                <a:buFont typeface="Times" pitchFamily="2" charset="0"/>
                <a:buNone/>
              </a:pPr>
              <a:t>129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6052435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7073" name="Google Shape;227;g7fe2cbe272_0_58:notes">
            <a:extLst>
              <a:ext uri="{FF2B5EF4-FFF2-40B4-BE49-F238E27FC236}">
                <a16:creationId xmlns:a16="http://schemas.microsoft.com/office/drawing/2014/main" id="{298A9D8F-F61A-724E-BF0A-BD2C030E09F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87074" name="Google Shape;228;g7fe2cbe272_0_58:notes">
            <a:extLst>
              <a:ext uri="{FF2B5EF4-FFF2-40B4-BE49-F238E27FC236}">
                <a16:creationId xmlns:a16="http://schemas.microsoft.com/office/drawing/2014/main" id="{ECDBE069-92DF-7646-A418-E18C83CCCB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87075" name="Google Shape;229;g7fe2cbe272_0_58:notes">
            <a:extLst>
              <a:ext uri="{FF2B5EF4-FFF2-40B4-BE49-F238E27FC236}">
                <a16:creationId xmlns:a16="http://schemas.microsoft.com/office/drawing/2014/main" id="{C6058490-2209-6B49-8A85-C4CB66998B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BBC89B3-2A61-1B47-A3F3-08760488DB7C}" type="slidenum">
              <a:rPr lang="en-US" altLang="en-US" sz="1200" smtClean="0"/>
              <a:pPr>
                <a:buClr>
                  <a:srgbClr val="000000"/>
                </a:buClr>
                <a:buSzPts val="1200"/>
                <a:buFont typeface="Times" pitchFamily="2" charset="0"/>
                <a:buNone/>
              </a:pPr>
              <a:t>130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3878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1" name="Google Shape;227;g7fe2cbe272_0_58:notes">
            <a:extLst>
              <a:ext uri="{FF2B5EF4-FFF2-40B4-BE49-F238E27FC236}">
                <a16:creationId xmlns:a16="http://schemas.microsoft.com/office/drawing/2014/main" id="{75C432FB-1CB6-E94F-A792-4B3F9B9E482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202" name="Google Shape;228;g7fe2cbe272_0_58:notes">
            <a:extLst>
              <a:ext uri="{FF2B5EF4-FFF2-40B4-BE49-F238E27FC236}">
                <a16:creationId xmlns:a16="http://schemas.microsoft.com/office/drawing/2014/main" id="{96C42E01-FDB8-904C-9255-BCDE493A23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203" name="Google Shape;229;g7fe2cbe272_0_58:notes">
            <a:extLst>
              <a:ext uri="{FF2B5EF4-FFF2-40B4-BE49-F238E27FC236}">
                <a16:creationId xmlns:a16="http://schemas.microsoft.com/office/drawing/2014/main" id="{77ACCF3C-6586-B744-943A-993AC644FD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D6ABB55-B124-7C48-8010-9D1A900B9760}"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858804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21" name="Google Shape;227;g7fe2cbe272_0_58:notes">
            <a:extLst>
              <a:ext uri="{FF2B5EF4-FFF2-40B4-BE49-F238E27FC236}">
                <a16:creationId xmlns:a16="http://schemas.microsoft.com/office/drawing/2014/main" id="{9A357DF7-11A0-2D49-89D2-B83C25A0AB6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89122" name="Google Shape;228;g7fe2cbe272_0_58:notes">
            <a:extLst>
              <a:ext uri="{FF2B5EF4-FFF2-40B4-BE49-F238E27FC236}">
                <a16:creationId xmlns:a16="http://schemas.microsoft.com/office/drawing/2014/main" id="{88BD75B1-F960-B54D-A96A-64C07F8205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89123" name="Google Shape;229;g7fe2cbe272_0_58:notes">
            <a:extLst>
              <a:ext uri="{FF2B5EF4-FFF2-40B4-BE49-F238E27FC236}">
                <a16:creationId xmlns:a16="http://schemas.microsoft.com/office/drawing/2014/main" id="{16F709BD-195D-4140-95D4-F3D475A12A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EB55033-B02D-AD44-9199-43135CACD4EE}" type="slidenum">
              <a:rPr lang="en-US" altLang="en-US" sz="1200" smtClean="0"/>
              <a:pPr>
                <a:buClr>
                  <a:srgbClr val="000000"/>
                </a:buClr>
                <a:buSzPts val="1200"/>
                <a:buFont typeface="Times" pitchFamily="2" charset="0"/>
                <a:buNone/>
              </a:pPr>
              <a:t>131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347413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1169" name="Google Shape;227;g7fe2cbe272_0_58:notes">
            <a:extLst>
              <a:ext uri="{FF2B5EF4-FFF2-40B4-BE49-F238E27FC236}">
                <a16:creationId xmlns:a16="http://schemas.microsoft.com/office/drawing/2014/main" id="{79CDD023-4A47-434C-A651-540EBB1FA18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91170" name="Google Shape;228;g7fe2cbe272_0_58:notes">
            <a:extLst>
              <a:ext uri="{FF2B5EF4-FFF2-40B4-BE49-F238E27FC236}">
                <a16:creationId xmlns:a16="http://schemas.microsoft.com/office/drawing/2014/main" id="{E1F89B08-85EA-304E-99F8-C3E6FA49C3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91171" name="Google Shape;229;g7fe2cbe272_0_58:notes">
            <a:extLst>
              <a:ext uri="{FF2B5EF4-FFF2-40B4-BE49-F238E27FC236}">
                <a16:creationId xmlns:a16="http://schemas.microsoft.com/office/drawing/2014/main" id="{4D44C284-D82D-BF46-B640-0D37219E10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529CE2D-55D7-A64C-879A-5EAE103275EB}" type="slidenum">
              <a:rPr lang="en-US" altLang="en-US" sz="1200" smtClean="0"/>
              <a:pPr>
                <a:buClr>
                  <a:srgbClr val="000000"/>
                </a:buClr>
                <a:buSzPts val="1200"/>
                <a:buFont typeface="Times" pitchFamily="2" charset="0"/>
                <a:buNone/>
              </a:pPr>
              <a:t>132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1008814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3217" name="Google Shape;227;g7fe2cbe272_0_58:notes">
            <a:extLst>
              <a:ext uri="{FF2B5EF4-FFF2-40B4-BE49-F238E27FC236}">
                <a16:creationId xmlns:a16="http://schemas.microsoft.com/office/drawing/2014/main" id="{1BD9D4D6-E58F-FA48-953C-AF6D8EF4579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93218" name="Google Shape;228;g7fe2cbe272_0_58:notes">
            <a:extLst>
              <a:ext uri="{FF2B5EF4-FFF2-40B4-BE49-F238E27FC236}">
                <a16:creationId xmlns:a16="http://schemas.microsoft.com/office/drawing/2014/main" id="{6E25E3D6-0062-614E-8062-0EB7F1512C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93219" name="Google Shape;229;g7fe2cbe272_0_58:notes">
            <a:extLst>
              <a:ext uri="{FF2B5EF4-FFF2-40B4-BE49-F238E27FC236}">
                <a16:creationId xmlns:a16="http://schemas.microsoft.com/office/drawing/2014/main" id="{87ED4125-4606-7840-BAB4-413465ADD9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6E2A816-F34A-184C-B3A0-EA089CC13367}" type="slidenum">
              <a:rPr lang="en-US" altLang="en-US" sz="1200" smtClean="0"/>
              <a:pPr>
                <a:buClr>
                  <a:srgbClr val="000000"/>
                </a:buClr>
                <a:buSzPts val="1200"/>
                <a:buFont typeface="Times" pitchFamily="2" charset="0"/>
                <a:buNone/>
              </a:pPr>
              <a:t>133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535021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1409" name="Google Shape;227;g7fe2cbe272_0_58:notes">
            <a:extLst>
              <a:ext uri="{FF2B5EF4-FFF2-40B4-BE49-F238E27FC236}">
                <a16:creationId xmlns:a16="http://schemas.microsoft.com/office/drawing/2014/main" id="{1FDE5A82-185C-2043-998E-B3F2D8C28C3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01410" name="Google Shape;228;g7fe2cbe272_0_58:notes">
            <a:extLst>
              <a:ext uri="{FF2B5EF4-FFF2-40B4-BE49-F238E27FC236}">
                <a16:creationId xmlns:a16="http://schemas.microsoft.com/office/drawing/2014/main" id="{EF22585C-4D7D-BC44-ACC9-88075208E4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01411" name="Google Shape;229;g7fe2cbe272_0_58:notes">
            <a:extLst>
              <a:ext uri="{FF2B5EF4-FFF2-40B4-BE49-F238E27FC236}">
                <a16:creationId xmlns:a16="http://schemas.microsoft.com/office/drawing/2014/main" id="{9D9CCFBF-3F7E-B44B-B8DE-6230C0D66C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3EF4BD8-D31A-9443-BA51-C8822BC32DAE}" type="slidenum">
              <a:rPr lang="en-US" altLang="en-US" sz="1200" smtClean="0"/>
              <a:pPr>
                <a:buClr>
                  <a:srgbClr val="000000"/>
                </a:buClr>
                <a:buSzPts val="1200"/>
                <a:buFont typeface="Times" pitchFamily="2" charset="0"/>
                <a:buNone/>
              </a:pPr>
              <a:t>134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806544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3457" name="Google Shape;165;p2:notes">
            <a:extLst>
              <a:ext uri="{FF2B5EF4-FFF2-40B4-BE49-F238E27FC236}">
                <a16:creationId xmlns:a16="http://schemas.microsoft.com/office/drawing/2014/main" id="{33D7E4E1-411E-3E49-8865-6E97D955C0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03458" name="Google Shape;166;p2:notes">
            <a:extLst>
              <a:ext uri="{FF2B5EF4-FFF2-40B4-BE49-F238E27FC236}">
                <a16:creationId xmlns:a16="http://schemas.microsoft.com/office/drawing/2014/main" id="{BEBCC8E9-CB1D-6740-AF29-2B1F3B53036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3195252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5505" name="Google Shape;227;g7fe2cbe272_0_58:notes">
            <a:extLst>
              <a:ext uri="{FF2B5EF4-FFF2-40B4-BE49-F238E27FC236}">
                <a16:creationId xmlns:a16="http://schemas.microsoft.com/office/drawing/2014/main" id="{2E16C1CE-52BD-0C48-82E4-29C4D797F6F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05506" name="Google Shape;228;g7fe2cbe272_0_58:notes">
            <a:extLst>
              <a:ext uri="{FF2B5EF4-FFF2-40B4-BE49-F238E27FC236}">
                <a16:creationId xmlns:a16="http://schemas.microsoft.com/office/drawing/2014/main" id="{4A8D5C5B-6F9F-A149-ABC1-EE38A52A42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05507" name="Google Shape;229;g7fe2cbe272_0_58:notes">
            <a:extLst>
              <a:ext uri="{FF2B5EF4-FFF2-40B4-BE49-F238E27FC236}">
                <a16:creationId xmlns:a16="http://schemas.microsoft.com/office/drawing/2014/main" id="{52548369-6689-5749-BDA8-6B95E0C6FD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3AB4246-41FF-1F46-B0E8-34798CCE9177}" type="slidenum">
              <a:rPr lang="en-US" altLang="en-US" sz="1200" smtClean="0"/>
              <a:pPr>
                <a:buClr>
                  <a:srgbClr val="000000"/>
                </a:buClr>
                <a:buSzPts val="1200"/>
                <a:buFont typeface="Times" pitchFamily="2" charset="0"/>
                <a:buNone/>
              </a:pPr>
              <a:t>136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4836533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7553" name="Google Shape;227;g7fe2cbe272_0_58:notes">
            <a:extLst>
              <a:ext uri="{FF2B5EF4-FFF2-40B4-BE49-F238E27FC236}">
                <a16:creationId xmlns:a16="http://schemas.microsoft.com/office/drawing/2014/main" id="{793D988D-9C51-4F40-B935-04A2BCB714A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07554" name="Google Shape;228;g7fe2cbe272_0_58:notes">
            <a:extLst>
              <a:ext uri="{FF2B5EF4-FFF2-40B4-BE49-F238E27FC236}">
                <a16:creationId xmlns:a16="http://schemas.microsoft.com/office/drawing/2014/main" id="{A6BC602E-311B-8C47-94EF-5B772DC3B8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07555" name="Google Shape;229;g7fe2cbe272_0_58:notes">
            <a:extLst>
              <a:ext uri="{FF2B5EF4-FFF2-40B4-BE49-F238E27FC236}">
                <a16:creationId xmlns:a16="http://schemas.microsoft.com/office/drawing/2014/main" id="{EA49B390-45A0-8943-9956-BE06350E9A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D846E64-0700-2A47-971B-931D6F08D5F9}" type="slidenum">
              <a:rPr lang="en-US" altLang="en-US" sz="1200" smtClean="0"/>
              <a:pPr>
                <a:buClr>
                  <a:srgbClr val="000000"/>
                </a:buClr>
                <a:buSzPts val="1200"/>
                <a:buFont typeface="Times" pitchFamily="2" charset="0"/>
                <a:buNone/>
              </a:pPr>
              <a:t>137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486160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01" name="Google Shape;227;g7fe2cbe272_0_58:notes">
            <a:extLst>
              <a:ext uri="{FF2B5EF4-FFF2-40B4-BE49-F238E27FC236}">
                <a16:creationId xmlns:a16="http://schemas.microsoft.com/office/drawing/2014/main" id="{E490740E-F437-7342-830E-CC786809773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09602" name="Google Shape;228;g7fe2cbe272_0_58:notes">
            <a:extLst>
              <a:ext uri="{FF2B5EF4-FFF2-40B4-BE49-F238E27FC236}">
                <a16:creationId xmlns:a16="http://schemas.microsoft.com/office/drawing/2014/main" id="{1CD5DBCA-209B-D545-943D-4DA545A37B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09603" name="Google Shape;229;g7fe2cbe272_0_58:notes">
            <a:extLst>
              <a:ext uri="{FF2B5EF4-FFF2-40B4-BE49-F238E27FC236}">
                <a16:creationId xmlns:a16="http://schemas.microsoft.com/office/drawing/2014/main" id="{EC083D1B-9FDF-C04C-898E-CC02E6DEAF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B67BB91-B32A-8943-923F-87FBEA5A19E7}" type="slidenum">
              <a:rPr lang="en-US" altLang="en-US" sz="1200" smtClean="0"/>
              <a:pPr>
                <a:buClr>
                  <a:srgbClr val="000000"/>
                </a:buClr>
                <a:buSzPts val="1200"/>
                <a:buFont typeface="Times" pitchFamily="2" charset="0"/>
                <a:buNone/>
              </a:pPr>
              <a:t>138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5147402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1649" name="Google Shape;227;g7fe2cbe272_0_58:notes">
            <a:extLst>
              <a:ext uri="{FF2B5EF4-FFF2-40B4-BE49-F238E27FC236}">
                <a16:creationId xmlns:a16="http://schemas.microsoft.com/office/drawing/2014/main" id="{8379056E-C66A-6D4A-BD02-0DE78D07D2A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11650" name="Google Shape;228;g7fe2cbe272_0_58:notes">
            <a:extLst>
              <a:ext uri="{FF2B5EF4-FFF2-40B4-BE49-F238E27FC236}">
                <a16:creationId xmlns:a16="http://schemas.microsoft.com/office/drawing/2014/main" id="{A511D3E2-6D6F-6444-A93E-ADB2243FF5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11651" name="Google Shape;229;g7fe2cbe272_0_58:notes">
            <a:extLst>
              <a:ext uri="{FF2B5EF4-FFF2-40B4-BE49-F238E27FC236}">
                <a16:creationId xmlns:a16="http://schemas.microsoft.com/office/drawing/2014/main" id="{BDBD64F2-66EF-1D45-84A6-DF34F06796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762EFA4-3456-0C49-B5B6-ABCC54102B1B}" type="slidenum">
              <a:rPr lang="en-US" altLang="en-US" sz="1200" smtClean="0"/>
              <a:pPr>
                <a:buClr>
                  <a:srgbClr val="000000"/>
                </a:buClr>
                <a:buSzPts val="1200"/>
                <a:buFont typeface="Times" pitchFamily="2" charset="0"/>
                <a:buNone/>
              </a:pPr>
              <a:t>139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6602761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7793" name="Google Shape;165;p2:notes">
            <a:extLst>
              <a:ext uri="{FF2B5EF4-FFF2-40B4-BE49-F238E27FC236}">
                <a16:creationId xmlns:a16="http://schemas.microsoft.com/office/drawing/2014/main" id="{B083CE03-362D-1346-A5BD-5218542992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17794" name="Google Shape;166;p2:notes">
            <a:extLst>
              <a:ext uri="{FF2B5EF4-FFF2-40B4-BE49-F238E27FC236}">
                <a16:creationId xmlns:a16="http://schemas.microsoft.com/office/drawing/2014/main" id="{740F4F15-7F49-3241-8F25-8241D068410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92332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5151503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41" name="Google Shape;227;g7fe2cbe272_0_58:notes">
            <a:extLst>
              <a:ext uri="{FF2B5EF4-FFF2-40B4-BE49-F238E27FC236}">
                <a16:creationId xmlns:a16="http://schemas.microsoft.com/office/drawing/2014/main" id="{6ABE4508-39B0-D34D-82F0-527CC112CED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19842" name="Google Shape;228;g7fe2cbe272_0_58:notes">
            <a:extLst>
              <a:ext uri="{FF2B5EF4-FFF2-40B4-BE49-F238E27FC236}">
                <a16:creationId xmlns:a16="http://schemas.microsoft.com/office/drawing/2014/main" id="{EAF45DDD-8675-6745-B77B-2785BB9427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19843" name="Google Shape;229;g7fe2cbe272_0_58:notes">
            <a:extLst>
              <a:ext uri="{FF2B5EF4-FFF2-40B4-BE49-F238E27FC236}">
                <a16:creationId xmlns:a16="http://schemas.microsoft.com/office/drawing/2014/main" id="{47B06D51-935E-D14D-AAEE-2ABFD2A1EC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0DC037A-C29E-034D-AF3B-7F415E61E6C2}" type="slidenum">
              <a:rPr lang="en-US" altLang="en-US" sz="1200" smtClean="0"/>
              <a:pPr>
                <a:buClr>
                  <a:srgbClr val="000000"/>
                </a:buClr>
                <a:buSzPts val="1200"/>
                <a:buFont typeface="Times" pitchFamily="2" charset="0"/>
                <a:buNone/>
              </a:pPr>
              <a:t>141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010026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21889" name="Google Shape;227;g7fe2cbe272_0_58:notes">
            <a:extLst>
              <a:ext uri="{FF2B5EF4-FFF2-40B4-BE49-F238E27FC236}">
                <a16:creationId xmlns:a16="http://schemas.microsoft.com/office/drawing/2014/main" id="{E1D07880-4D12-2140-9ADC-F45EE0B1FBD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21890" name="Google Shape;228;g7fe2cbe272_0_58:notes">
            <a:extLst>
              <a:ext uri="{FF2B5EF4-FFF2-40B4-BE49-F238E27FC236}">
                <a16:creationId xmlns:a16="http://schemas.microsoft.com/office/drawing/2014/main" id="{AA5ED5D1-5A77-3A4B-BFBD-179B83ABF3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21891" name="Google Shape;229;g7fe2cbe272_0_58:notes">
            <a:extLst>
              <a:ext uri="{FF2B5EF4-FFF2-40B4-BE49-F238E27FC236}">
                <a16:creationId xmlns:a16="http://schemas.microsoft.com/office/drawing/2014/main" id="{6CF1A898-1C62-624E-9971-33A2FBBE4B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CA3860C-35AA-D944-8D0F-4A9305C17047}" type="slidenum">
              <a:rPr lang="en-US" altLang="en-US" sz="1200" smtClean="0"/>
              <a:pPr>
                <a:buClr>
                  <a:srgbClr val="000000"/>
                </a:buClr>
                <a:buSzPts val="1200"/>
                <a:buFont typeface="Times" pitchFamily="2" charset="0"/>
                <a:buNone/>
              </a:pPr>
              <a:t>142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216860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23937" name="Google Shape;227;g7fe2cbe272_0_58:notes">
            <a:extLst>
              <a:ext uri="{FF2B5EF4-FFF2-40B4-BE49-F238E27FC236}">
                <a16:creationId xmlns:a16="http://schemas.microsoft.com/office/drawing/2014/main" id="{98AD9AA1-5D7D-774A-A9F1-2662BB28136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23938" name="Google Shape;228;g7fe2cbe272_0_58:notes">
            <a:extLst>
              <a:ext uri="{FF2B5EF4-FFF2-40B4-BE49-F238E27FC236}">
                <a16:creationId xmlns:a16="http://schemas.microsoft.com/office/drawing/2014/main" id="{AC82F466-C172-8446-988E-A583C5BB88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23939" name="Google Shape;229;g7fe2cbe272_0_58:notes">
            <a:extLst>
              <a:ext uri="{FF2B5EF4-FFF2-40B4-BE49-F238E27FC236}">
                <a16:creationId xmlns:a16="http://schemas.microsoft.com/office/drawing/2014/main" id="{4DFD9A69-1448-D94A-92F2-6866B0A670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25CF75D-9EFF-8149-889D-3B76304FDF3D}" type="slidenum">
              <a:rPr lang="en-US" altLang="en-US" sz="1200" smtClean="0"/>
              <a:pPr>
                <a:buClr>
                  <a:srgbClr val="000000"/>
                </a:buClr>
                <a:buSzPts val="1200"/>
                <a:buFont typeface="Times" pitchFamily="2" charset="0"/>
                <a:buNone/>
              </a:pPr>
              <a:t>143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8937970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25985" name="Google Shape;227;g7fe2cbe272_0_58:notes">
            <a:extLst>
              <a:ext uri="{FF2B5EF4-FFF2-40B4-BE49-F238E27FC236}">
                <a16:creationId xmlns:a16="http://schemas.microsoft.com/office/drawing/2014/main" id="{E8F76E67-66A2-1042-AB65-AFB41E23726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25986" name="Google Shape;228;g7fe2cbe272_0_58:notes">
            <a:extLst>
              <a:ext uri="{FF2B5EF4-FFF2-40B4-BE49-F238E27FC236}">
                <a16:creationId xmlns:a16="http://schemas.microsoft.com/office/drawing/2014/main" id="{043DE715-3E15-994C-BA4A-785D873D65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25987" name="Google Shape;229;g7fe2cbe272_0_58:notes">
            <a:extLst>
              <a:ext uri="{FF2B5EF4-FFF2-40B4-BE49-F238E27FC236}">
                <a16:creationId xmlns:a16="http://schemas.microsoft.com/office/drawing/2014/main" id="{767954DC-DDFF-C441-83F3-C2011BE3AB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8FBCCC7-3669-8640-ACA7-C17DF9E61B86}" type="slidenum">
              <a:rPr lang="en-US" altLang="en-US" sz="1200" smtClean="0"/>
              <a:pPr>
                <a:buClr>
                  <a:srgbClr val="000000"/>
                </a:buClr>
                <a:buSzPts val="1200"/>
                <a:buFont typeface="Times" pitchFamily="2" charset="0"/>
                <a:buNone/>
              </a:pPr>
              <a:t>144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903277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28033" name="Google Shape;227;g7fe2cbe272_0_58:notes">
            <a:extLst>
              <a:ext uri="{FF2B5EF4-FFF2-40B4-BE49-F238E27FC236}">
                <a16:creationId xmlns:a16="http://schemas.microsoft.com/office/drawing/2014/main" id="{3E132EFA-C0C2-3B41-9BFB-9515CC746CA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28034" name="Google Shape;228;g7fe2cbe272_0_58:notes">
            <a:extLst>
              <a:ext uri="{FF2B5EF4-FFF2-40B4-BE49-F238E27FC236}">
                <a16:creationId xmlns:a16="http://schemas.microsoft.com/office/drawing/2014/main" id="{58DA068A-5F38-954A-81B7-3C00313A8A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28035" name="Google Shape;229;g7fe2cbe272_0_58:notes">
            <a:extLst>
              <a:ext uri="{FF2B5EF4-FFF2-40B4-BE49-F238E27FC236}">
                <a16:creationId xmlns:a16="http://schemas.microsoft.com/office/drawing/2014/main" id="{2A500496-7674-A143-84C3-CBCF137B96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D26A27D-E8FD-2046-A6C1-3B65F6D3D205}" type="slidenum">
              <a:rPr lang="en-US" altLang="en-US" sz="1200" smtClean="0"/>
              <a:pPr>
                <a:buClr>
                  <a:srgbClr val="000000"/>
                </a:buClr>
                <a:buSzPts val="1200"/>
                <a:buFont typeface="Times" pitchFamily="2" charset="0"/>
                <a:buNone/>
              </a:pPr>
              <a:t>145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569681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081" name="Google Shape;227;g7fe2cbe272_0_58:notes">
            <a:extLst>
              <a:ext uri="{FF2B5EF4-FFF2-40B4-BE49-F238E27FC236}">
                <a16:creationId xmlns:a16="http://schemas.microsoft.com/office/drawing/2014/main" id="{60C17B2A-CC82-794D-A6A7-F2F6D65251A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30082" name="Google Shape;228;g7fe2cbe272_0_58:notes">
            <a:extLst>
              <a:ext uri="{FF2B5EF4-FFF2-40B4-BE49-F238E27FC236}">
                <a16:creationId xmlns:a16="http://schemas.microsoft.com/office/drawing/2014/main" id="{39934F9E-EE76-A84F-A169-E62B78A558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30083" name="Google Shape;229;g7fe2cbe272_0_58:notes">
            <a:extLst>
              <a:ext uri="{FF2B5EF4-FFF2-40B4-BE49-F238E27FC236}">
                <a16:creationId xmlns:a16="http://schemas.microsoft.com/office/drawing/2014/main" id="{786E17ED-6469-3B46-B24C-AFC4A58EB8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46430B6-2EC1-2349-AD66-B9DA997E887E}" type="slidenum">
              <a:rPr lang="en-US" altLang="en-US" sz="1200" smtClean="0"/>
              <a:pPr>
                <a:buClr>
                  <a:srgbClr val="000000"/>
                </a:buClr>
                <a:buSzPts val="1200"/>
                <a:buFont typeface="Times" pitchFamily="2" charset="0"/>
                <a:buNone/>
              </a:pPr>
              <a:t>146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2805641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6225" name="Google Shape;193;g847cf01710_0_132:notes">
            <a:extLst>
              <a:ext uri="{FF2B5EF4-FFF2-40B4-BE49-F238E27FC236}">
                <a16:creationId xmlns:a16="http://schemas.microsoft.com/office/drawing/2014/main" id="{9BB64098-52C5-9147-8842-19BAD466510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36226" name="Google Shape;194;g847cf01710_0_132:notes">
            <a:extLst>
              <a:ext uri="{FF2B5EF4-FFF2-40B4-BE49-F238E27FC236}">
                <a16:creationId xmlns:a16="http://schemas.microsoft.com/office/drawing/2014/main" id="{589EF0B2-F027-4C40-8114-B31349E5C2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36227" name="Google Shape;195;g847cf01710_0_132:notes">
            <a:extLst>
              <a:ext uri="{FF2B5EF4-FFF2-40B4-BE49-F238E27FC236}">
                <a16:creationId xmlns:a16="http://schemas.microsoft.com/office/drawing/2014/main" id="{403D688C-3BBC-D648-847A-AAD4F8F5BE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2C955BE-7DC6-7A46-9D1A-5B823D9555E0}" type="slidenum">
              <a:rPr lang="en-US" altLang="en-US" sz="1200" smtClean="0"/>
              <a:pPr>
                <a:buClr>
                  <a:srgbClr val="000000"/>
                </a:buClr>
                <a:buSzPts val="1200"/>
                <a:buFont typeface="Times" pitchFamily="2" charset="0"/>
                <a:buNone/>
              </a:pPr>
              <a:t>147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607392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8273" name="Google Shape;165;p2:notes">
            <a:extLst>
              <a:ext uri="{FF2B5EF4-FFF2-40B4-BE49-F238E27FC236}">
                <a16:creationId xmlns:a16="http://schemas.microsoft.com/office/drawing/2014/main" id="{18B8D52C-B75D-264F-B263-71EF7A2C9E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38274" name="Google Shape;166;p2:notes">
            <a:extLst>
              <a:ext uri="{FF2B5EF4-FFF2-40B4-BE49-F238E27FC236}">
                <a16:creationId xmlns:a16="http://schemas.microsoft.com/office/drawing/2014/main" id="{731EAB2E-49A6-9645-A5D4-88074B71D21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8160101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21" name="Google Shape;227;g7fe2cbe272_0_58:notes">
            <a:extLst>
              <a:ext uri="{FF2B5EF4-FFF2-40B4-BE49-F238E27FC236}">
                <a16:creationId xmlns:a16="http://schemas.microsoft.com/office/drawing/2014/main" id="{63866498-F55F-F745-8CF8-2A22F8FA384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40322" name="Google Shape;228;g7fe2cbe272_0_58:notes">
            <a:extLst>
              <a:ext uri="{FF2B5EF4-FFF2-40B4-BE49-F238E27FC236}">
                <a16:creationId xmlns:a16="http://schemas.microsoft.com/office/drawing/2014/main" id="{47758942-53AC-CB4E-A902-71B2127CB7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40323" name="Google Shape;229;g7fe2cbe272_0_58:notes">
            <a:extLst>
              <a:ext uri="{FF2B5EF4-FFF2-40B4-BE49-F238E27FC236}">
                <a16:creationId xmlns:a16="http://schemas.microsoft.com/office/drawing/2014/main" id="{77F7BBE8-5F50-B146-932F-BFA689B6A6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11A0B4B-2E1A-A84B-869C-6840FCF729EE}" type="slidenum">
              <a:rPr lang="en-US" altLang="en-US" sz="1200" smtClean="0"/>
              <a:pPr>
                <a:buClr>
                  <a:srgbClr val="000000"/>
                </a:buClr>
                <a:buSzPts val="1200"/>
                <a:buFont typeface="Times" pitchFamily="2" charset="0"/>
                <a:buNone/>
              </a:pPr>
              <a:t>149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2836661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2369" name="Google Shape;227;g7fe2cbe272_0_58:notes">
            <a:extLst>
              <a:ext uri="{FF2B5EF4-FFF2-40B4-BE49-F238E27FC236}">
                <a16:creationId xmlns:a16="http://schemas.microsoft.com/office/drawing/2014/main" id="{9E25BA68-1E8F-1D44-A981-D5F25BC96B1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42370" name="Google Shape;228;g7fe2cbe272_0_58:notes">
            <a:extLst>
              <a:ext uri="{FF2B5EF4-FFF2-40B4-BE49-F238E27FC236}">
                <a16:creationId xmlns:a16="http://schemas.microsoft.com/office/drawing/2014/main" id="{155A3BAE-7184-A545-AB2C-75AC837F16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42371" name="Google Shape;229;g7fe2cbe272_0_58:notes">
            <a:extLst>
              <a:ext uri="{FF2B5EF4-FFF2-40B4-BE49-F238E27FC236}">
                <a16:creationId xmlns:a16="http://schemas.microsoft.com/office/drawing/2014/main" id="{E766DD28-3B63-C84A-8C66-83BAC24672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DB58D7F-ED07-4A48-B334-7A57162F00F8}" type="slidenum">
              <a:rPr lang="en-US" altLang="en-US" sz="1200" smtClean="0"/>
              <a:pPr>
                <a:buClr>
                  <a:srgbClr val="000000"/>
                </a:buClr>
                <a:buSzPts val="1200"/>
                <a:buFont typeface="Times" pitchFamily="2" charset="0"/>
                <a:buNone/>
              </a:pPr>
              <a:t>150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4875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5" name="Google Shape;193;g847cf01710_0_132:notes">
            <a:extLst>
              <a:ext uri="{FF2B5EF4-FFF2-40B4-BE49-F238E27FC236}">
                <a16:creationId xmlns:a16="http://schemas.microsoft.com/office/drawing/2014/main" id="{3807DA2A-707D-9F4E-817A-A088A319B39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7586" name="Google Shape;194;g847cf01710_0_132:notes">
            <a:extLst>
              <a:ext uri="{FF2B5EF4-FFF2-40B4-BE49-F238E27FC236}">
                <a16:creationId xmlns:a16="http://schemas.microsoft.com/office/drawing/2014/main" id="{5DC87327-E817-8741-9C36-8C744E3696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7587" name="Google Shape;195;g847cf01710_0_132:notes">
            <a:extLst>
              <a:ext uri="{FF2B5EF4-FFF2-40B4-BE49-F238E27FC236}">
                <a16:creationId xmlns:a16="http://schemas.microsoft.com/office/drawing/2014/main" id="{D330EC08-CD2A-1047-ADCE-FA8A13E4AE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54A7DC0-B83E-1649-A13F-753E3C413F97}"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5795613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4417" name="Google Shape;227;g7fe2cbe272_0_58:notes">
            <a:extLst>
              <a:ext uri="{FF2B5EF4-FFF2-40B4-BE49-F238E27FC236}">
                <a16:creationId xmlns:a16="http://schemas.microsoft.com/office/drawing/2014/main" id="{DEC09AFA-1CB9-444D-BC51-20E9CA25FE4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44418" name="Google Shape;228;g7fe2cbe272_0_58:notes">
            <a:extLst>
              <a:ext uri="{FF2B5EF4-FFF2-40B4-BE49-F238E27FC236}">
                <a16:creationId xmlns:a16="http://schemas.microsoft.com/office/drawing/2014/main" id="{52CD3FF8-FEB8-0D45-AA7C-F1BBE29C31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44419" name="Google Shape;229;g7fe2cbe272_0_58:notes">
            <a:extLst>
              <a:ext uri="{FF2B5EF4-FFF2-40B4-BE49-F238E27FC236}">
                <a16:creationId xmlns:a16="http://schemas.microsoft.com/office/drawing/2014/main" id="{421A1D87-87B1-0948-9526-6185A447C1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F0B2A2B-2A67-CC4C-86E8-9603FED11B9E}" type="slidenum">
              <a:rPr lang="en-US" altLang="en-US" sz="1200" smtClean="0"/>
              <a:pPr>
                <a:buClr>
                  <a:srgbClr val="000000"/>
                </a:buClr>
                <a:buSzPts val="1200"/>
                <a:buFont typeface="Times" pitchFamily="2" charset="0"/>
                <a:buNone/>
              </a:pPr>
              <a:t>151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875129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61" name="Google Shape;227;g7fe2cbe272_0_58:notes">
            <a:extLst>
              <a:ext uri="{FF2B5EF4-FFF2-40B4-BE49-F238E27FC236}">
                <a16:creationId xmlns:a16="http://schemas.microsoft.com/office/drawing/2014/main" id="{44B43A35-BF1F-9844-959C-91DEBE21E54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50562" name="Google Shape;228;g7fe2cbe272_0_58:notes">
            <a:extLst>
              <a:ext uri="{FF2B5EF4-FFF2-40B4-BE49-F238E27FC236}">
                <a16:creationId xmlns:a16="http://schemas.microsoft.com/office/drawing/2014/main" id="{1DB99BDA-DA54-084C-A9F6-13A92858C2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50563" name="Google Shape;229;g7fe2cbe272_0_58:notes">
            <a:extLst>
              <a:ext uri="{FF2B5EF4-FFF2-40B4-BE49-F238E27FC236}">
                <a16:creationId xmlns:a16="http://schemas.microsoft.com/office/drawing/2014/main" id="{C1684869-6E68-E94B-809F-D076F82DBD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2C9EDF2-AC8E-C847-91D6-17A09E4D0E07}" type="slidenum">
              <a:rPr lang="en-US" altLang="en-US" sz="1200" smtClean="0"/>
              <a:pPr>
                <a:buClr>
                  <a:srgbClr val="000000"/>
                </a:buClr>
                <a:buSzPts val="1200"/>
                <a:buFont typeface="Times" pitchFamily="2" charset="0"/>
                <a:buNone/>
              </a:pPr>
              <a:t>152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0368568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2609" name="Google Shape;227;g7fe2cbe272_0_58:notes">
            <a:extLst>
              <a:ext uri="{FF2B5EF4-FFF2-40B4-BE49-F238E27FC236}">
                <a16:creationId xmlns:a16="http://schemas.microsoft.com/office/drawing/2014/main" id="{4D6BA3D5-A324-F74A-962A-914DDAED989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52610" name="Google Shape;228;g7fe2cbe272_0_58:notes">
            <a:extLst>
              <a:ext uri="{FF2B5EF4-FFF2-40B4-BE49-F238E27FC236}">
                <a16:creationId xmlns:a16="http://schemas.microsoft.com/office/drawing/2014/main" id="{47DE2C31-C735-9F4E-AE4F-2BBB1D1A42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52611" name="Google Shape;229;g7fe2cbe272_0_58:notes">
            <a:extLst>
              <a:ext uri="{FF2B5EF4-FFF2-40B4-BE49-F238E27FC236}">
                <a16:creationId xmlns:a16="http://schemas.microsoft.com/office/drawing/2014/main" id="{47CFA6AD-929D-DB43-9833-3AFAA17A5A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667935C-4CD0-7D48-9BC0-FE5D79F79EE8}" type="slidenum">
              <a:rPr lang="en-US" altLang="en-US" sz="1200" smtClean="0"/>
              <a:pPr>
                <a:buClr>
                  <a:srgbClr val="000000"/>
                </a:buClr>
                <a:buSzPts val="1200"/>
                <a:buFont typeface="Times" pitchFamily="2" charset="0"/>
                <a:buNone/>
              </a:pPr>
              <a:t>153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210713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4657" name="Google Shape;227;g7fe2cbe272_0_58:notes">
            <a:extLst>
              <a:ext uri="{FF2B5EF4-FFF2-40B4-BE49-F238E27FC236}">
                <a16:creationId xmlns:a16="http://schemas.microsoft.com/office/drawing/2014/main" id="{A88082FC-1FFF-0844-8542-3B3AA3D7EB3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54658" name="Google Shape;228;g7fe2cbe272_0_58:notes">
            <a:extLst>
              <a:ext uri="{FF2B5EF4-FFF2-40B4-BE49-F238E27FC236}">
                <a16:creationId xmlns:a16="http://schemas.microsoft.com/office/drawing/2014/main" id="{EDB84AF6-B733-5443-A17F-FBE20486CF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54659" name="Google Shape;229;g7fe2cbe272_0_58:notes">
            <a:extLst>
              <a:ext uri="{FF2B5EF4-FFF2-40B4-BE49-F238E27FC236}">
                <a16:creationId xmlns:a16="http://schemas.microsoft.com/office/drawing/2014/main" id="{577A82C7-B979-1E4A-9CC8-83F25F68D3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8D142CB-E29A-494F-8700-F086D3CF147B}" type="slidenum">
              <a:rPr lang="en-US" altLang="en-US" sz="1200" smtClean="0"/>
              <a:pPr>
                <a:buClr>
                  <a:srgbClr val="000000"/>
                </a:buClr>
                <a:buSzPts val="1200"/>
                <a:buFont typeface="Times" pitchFamily="2" charset="0"/>
                <a:buNone/>
              </a:pPr>
              <a:t>154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6584157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6705" name="Google Shape;227;g7fe2cbe272_0_58:notes">
            <a:extLst>
              <a:ext uri="{FF2B5EF4-FFF2-40B4-BE49-F238E27FC236}">
                <a16:creationId xmlns:a16="http://schemas.microsoft.com/office/drawing/2014/main" id="{CBA3CAC0-9BDF-A541-BCFB-DDCF57C2B53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56706" name="Google Shape;228;g7fe2cbe272_0_58:notes">
            <a:extLst>
              <a:ext uri="{FF2B5EF4-FFF2-40B4-BE49-F238E27FC236}">
                <a16:creationId xmlns:a16="http://schemas.microsoft.com/office/drawing/2014/main" id="{CA1252DB-03E0-5347-B922-553D75397F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56707" name="Google Shape;229;g7fe2cbe272_0_58:notes">
            <a:extLst>
              <a:ext uri="{FF2B5EF4-FFF2-40B4-BE49-F238E27FC236}">
                <a16:creationId xmlns:a16="http://schemas.microsoft.com/office/drawing/2014/main" id="{922A59C8-812F-024B-BF66-C12F879F65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32E168E-AB3A-D646-B5E7-0010330B133D}" type="slidenum">
              <a:rPr lang="en-US" altLang="en-US" sz="1200" smtClean="0"/>
              <a:pPr>
                <a:buClr>
                  <a:srgbClr val="000000"/>
                </a:buClr>
                <a:buSzPts val="1200"/>
                <a:buFont typeface="Times" pitchFamily="2" charset="0"/>
                <a:buNone/>
              </a:pPr>
              <a:t>155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813304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8753" name="Google Shape;227;g7fe2cbe272_0_58:notes">
            <a:extLst>
              <a:ext uri="{FF2B5EF4-FFF2-40B4-BE49-F238E27FC236}">
                <a16:creationId xmlns:a16="http://schemas.microsoft.com/office/drawing/2014/main" id="{2F3330EB-9050-F848-A884-C3219E9E9DD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58754" name="Google Shape;228;g7fe2cbe272_0_58:notes">
            <a:extLst>
              <a:ext uri="{FF2B5EF4-FFF2-40B4-BE49-F238E27FC236}">
                <a16:creationId xmlns:a16="http://schemas.microsoft.com/office/drawing/2014/main" id="{B0C5B6DE-DF98-804D-9135-618108DE6A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58755" name="Google Shape;229;g7fe2cbe272_0_58:notes">
            <a:extLst>
              <a:ext uri="{FF2B5EF4-FFF2-40B4-BE49-F238E27FC236}">
                <a16:creationId xmlns:a16="http://schemas.microsoft.com/office/drawing/2014/main" id="{A15632C6-8668-294F-B86B-5CD46F2487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6206B07-11AB-E347-A564-455AA7C09AD9}" type="slidenum">
              <a:rPr lang="en-US" altLang="en-US" sz="1200" smtClean="0"/>
              <a:pPr>
                <a:buClr>
                  <a:srgbClr val="000000"/>
                </a:buClr>
                <a:buSzPts val="1200"/>
                <a:buFont typeface="Times" pitchFamily="2" charset="0"/>
                <a:buNone/>
              </a:pPr>
              <a:t>156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5646402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01" name="Google Shape;227;g7fe2cbe272_0_58:notes">
            <a:extLst>
              <a:ext uri="{FF2B5EF4-FFF2-40B4-BE49-F238E27FC236}">
                <a16:creationId xmlns:a16="http://schemas.microsoft.com/office/drawing/2014/main" id="{F10277FA-D82B-E547-A5AE-31007E18046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60802" name="Google Shape;228;g7fe2cbe272_0_58:notes">
            <a:extLst>
              <a:ext uri="{FF2B5EF4-FFF2-40B4-BE49-F238E27FC236}">
                <a16:creationId xmlns:a16="http://schemas.microsoft.com/office/drawing/2014/main" id="{0F409BFC-8A0A-F048-A6EE-AC216437DC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60803" name="Google Shape;229;g7fe2cbe272_0_58:notes">
            <a:extLst>
              <a:ext uri="{FF2B5EF4-FFF2-40B4-BE49-F238E27FC236}">
                <a16:creationId xmlns:a16="http://schemas.microsoft.com/office/drawing/2014/main" id="{779CB1E3-DE7C-6040-A532-5C5B131D60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0578D91-AC66-AE46-A590-E6C552076589}" type="slidenum">
              <a:rPr lang="en-US" altLang="en-US" sz="1200" smtClean="0"/>
              <a:pPr>
                <a:buClr>
                  <a:srgbClr val="000000"/>
                </a:buClr>
                <a:buSzPts val="1200"/>
                <a:buFont typeface="Times" pitchFamily="2" charset="0"/>
                <a:buNone/>
              </a:pPr>
              <a:t>157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0945418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6945" name="Google Shape;227;g7fe2cbe272_0_58:notes">
            <a:extLst>
              <a:ext uri="{FF2B5EF4-FFF2-40B4-BE49-F238E27FC236}">
                <a16:creationId xmlns:a16="http://schemas.microsoft.com/office/drawing/2014/main" id="{4A29B6AC-E5E8-F34B-B690-C9271FD4625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66946" name="Google Shape;228;g7fe2cbe272_0_58:notes">
            <a:extLst>
              <a:ext uri="{FF2B5EF4-FFF2-40B4-BE49-F238E27FC236}">
                <a16:creationId xmlns:a16="http://schemas.microsoft.com/office/drawing/2014/main" id="{48162D15-0F54-0B4D-82C3-57632B8878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66947" name="Google Shape;229;g7fe2cbe272_0_58:notes">
            <a:extLst>
              <a:ext uri="{FF2B5EF4-FFF2-40B4-BE49-F238E27FC236}">
                <a16:creationId xmlns:a16="http://schemas.microsoft.com/office/drawing/2014/main" id="{21577654-FE67-8440-8A7C-C9094C2F22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DE5F2A7-C4AE-814F-9E85-D1D088157B1A}" type="slidenum">
              <a:rPr lang="en-US" altLang="en-US" sz="1200" smtClean="0"/>
              <a:pPr>
                <a:buClr>
                  <a:srgbClr val="000000"/>
                </a:buClr>
                <a:buSzPts val="1200"/>
                <a:buFont typeface="Times" pitchFamily="2" charset="0"/>
                <a:buNone/>
              </a:pPr>
              <a:t>158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623517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8993" name="Google Shape;227;g7fe2cbe272_0_58:notes">
            <a:extLst>
              <a:ext uri="{FF2B5EF4-FFF2-40B4-BE49-F238E27FC236}">
                <a16:creationId xmlns:a16="http://schemas.microsoft.com/office/drawing/2014/main" id="{EDC35439-ABCE-BB41-B2BE-690F3B2D2DF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68994" name="Google Shape;228;g7fe2cbe272_0_58:notes">
            <a:extLst>
              <a:ext uri="{FF2B5EF4-FFF2-40B4-BE49-F238E27FC236}">
                <a16:creationId xmlns:a16="http://schemas.microsoft.com/office/drawing/2014/main" id="{6D19D127-CAD0-1B49-B981-4E5D1AFA9E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68995" name="Google Shape;229;g7fe2cbe272_0_58:notes">
            <a:extLst>
              <a:ext uri="{FF2B5EF4-FFF2-40B4-BE49-F238E27FC236}">
                <a16:creationId xmlns:a16="http://schemas.microsoft.com/office/drawing/2014/main" id="{2DF4F535-DA85-384C-BF3A-DBEBC294BD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C374A81-3D13-CD42-9068-869217B2A3FB}" type="slidenum">
              <a:rPr lang="en-US" altLang="en-US" sz="1200" smtClean="0"/>
              <a:pPr>
                <a:buClr>
                  <a:srgbClr val="000000"/>
                </a:buClr>
                <a:buSzPts val="1200"/>
                <a:buFont typeface="Times" pitchFamily="2" charset="0"/>
                <a:buNone/>
              </a:pPr>
              <a:t>159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063702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5137" name="Google Shape;227;g7fe2cbe272_0_58:notes">
            <a:extLst>
              <a:ext uri="{FF2B5EF4-FFF2-40B4-BE49-F238E27FC236}">
                <a16:creationId xmlns:a16="http://schemas.microsoft.com/office/drawing/2014/main" id="{9A52D471-D41F-2B4F-B0E7-B301DE72790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75138" name="Google Shape;228;g7fe2cbe272_0_58:notes">
            <a:extLst>
              <a:ext uri="{FF2B5EF4-FFF2-40B4-BE49-F238E27FC236}">
                <a16:creationId xmlns:a16="http://schemas.microsoft.com/office/drawing/2014/main" id="{F41EF78B-F04F-CB42-88AB-2DBCA17130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75139" name="Google Shape;229;g7fe2cbe272_0_58:notes">
            <a:extLst>
              <a:ext uri="{FF2B5EF4-FFF2-40B4-BE49-F238E27FC236}">
                <a16:creationId xmlns:a16="http://schemas.microsoft.com/office/drawing/2014/main" id="{0E643BB2-4B92-334F-9540-310DE727FB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B91863C-A8AB-484B-B4D5-0C6D2CDE3901}" type="slidenum">
              <a:rPr lang="en-US" altLang="en-US" sz="1200" smtClean="0"/>
              <a:pPr>
                <a:buClr>
                  <a:srgbClr val="000000"/>
                </a:buClr>
                <a:buSzPts val="1200"/>
                <a:buFont typeface="Times" pitchFamily="2" charset="0"/>
                <a:buNone/>
              </a:pPr>
              <a:t>160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32169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3" name="Google Shape;165;p2:notes">
            <a:extLst>
              <a:ext uri="{FF2B5EF4-FFF2-40B4-BE49-F238E27FC236}">
                <a16:creationId xmlns:a16="http://schemas.microsoft.com/office/drawing/2014/main" id="{8F35A7E6-6BD3-D844-8CF5-982C7B825F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9634" name="Google Shape;166;p2:notes">
            <a:extLst>
              <a:ext uri="{FF2B5EF4-FFF2-40B4-BE49-F238E27FC236}">
                <a16:creationId xmlns:a16="http://schemas.microsoft.com/office/drawing/2014/main" id="{8DF5E8A7-11A4-354E-A9A9-79472A7F20C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27124402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7185" name="Google Shape;227;g7fe2cbe272_0_58:notes">
            <a:extLst>
              <a:ext uri="{FF2B5EF4-FFF2-40B4-BE49-F238E27FC236}">
                <a16:creationId xmlns:a16="http://schemas.microsoft.com/office/drawing/2014/main" id="{0433D1B3-7F70-544A-84A9-0D873F699DD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77186" name="Google Shape;228;g7fe2cbe272_0_58:notes">
            <a:extLst>
              <a:ext uri="{FF2B5EF4-FFF2-40B4-BE49-F238E27FC236}">
                <a16:creationId xmlns:a16="http://schemas.microsoft.com/office/drawing/2014/main" id="{CB74EE50-4698-1743-9524-E9B7C59D44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77187" name="Google Shape;229;g7fe2cbe272_0_58:notes">
            <a:extLst>
              <a:ext uri="{FF2B5EF4-FFF2-40B4-BE49-F238E27FC236}">
                <a16:creationId xmlns:a16="http://schemas.microsoft.com/office/drawing/2014/main" id="{0476A81F-8E73-5A41-B293-E323D048DC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6D9704D-EC9F-BD46-829F-8145175A67E1}" type="slidenum">
              <a:rPr lang="en-US" altLang="en-US" sz="1200" smtClean="0"/>
              <a:pPr>
                <a:buClr>
                  <a:srgbClr val="000000"/>
                </a:buClr>
                <a:buSzPts val="1200"/>
                <a:buFont typeface="Times" pitchFamily="2" charset="0"/>
                <a:buNone/>
              </a:pPr>
              <a:t>161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617411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9233" name="Google Shape;227;g7fe2cbe272_0_58:notes">
            <a:extLst>
              <a:ext uri="{FF2B5EF4-FFF2-40B4-BE49-F238E27FC236}">
                <a16:creationId xmlns:a16="http://schemas.microsoft.com/office/drawing/2014/main" id="{1E63BBDB-4167-6A45-BC6F-DFDC76EBF1E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79234" name="Google Shape;228;g7fe2cbe272_0_58:notes">
            <a:extLst>
              <a:ext uri="{FF2B5EF4-FFF2-40B4-BE49-F238E27FC236}">
                <a16:creationId xmlns:a16="http://schemas.microsoft.com/office/drawing/2014/main" id="{F646BC4A-3954-BE48-89EB-85D7437CF3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79235" name="Google Shape;229;g7fe2cbe272_0_58:notes">
            <a:extLst>
              <a:ext uri="{FF2B5EF4-FFF2-40B4-BE49-F238E27FC236}">
                <a16:creationId xmlns:a16="http://schemas.microsoft.com/office/drawing/2014/main" id="{67D46A75-88B5-6247-81E1-F261020596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A1F848E-8155-EC4B-8D96-56229F5DDC5C}" type="slidenum">
              <a:rPr lang="en-US" altLang="en-US" sz="1200" smtClean="0"/>
              <a:pPr>
                <a:buClr>
                  <a:srgbClr val="000000"/>
                </a:buClr>
                <a:buSzPts val="1200"/>
                <a:buFont typeface="Times" pitchFamily="2" charset="0"/>
                <a:buNone/>
              </a:pPr>
              <a:t>162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5634487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281" name="Google Shape;227;g7fe2cbe272_0_58:notes">
            <a:extLst>
              <a:ext uri="{FF2B5EF4-FFF2-40B4-BE49-F238E27FC236}">
                <a16:creationId xmlns:a16="http://schemas.microsoft.com/office/drawing/2014/main" id="{2D89649F-CE3D-604E-9722-614A88C108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81282" name="Google Shape;228;g7fe2cbe272_0_58:notes">
            <a:extLst>
              <a:ext uri="{FF2B5EF4-FFF2-40B4-BE49-F238E27FC236}">
                <a16:creationId xmlns:a16="http://schemas.microsoft.com/office/drawing/2014/main" id="{E56BB111-D062-294B-A3E8-98070EAC07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See Table 6-10 in text for footnotes.</a:t>
            </a:r>
          </a:p>
        </p:txBody>
      </p:sp>
      <p:sp>
        <p:nvSpPr>
          <p:cNvPr id="481283" name="Google Shape;229;g7fe2cbe272_0_58:notes">
            <a:extLst>
              <a:ext uri="{FF2B5EF4-FFF2-40B4-BE49-F238E27FC236}">
                <a16:creationId xmlns:a16="http://schemas.microsoft.com/office/drawing/2014/main" id="{E3ABCD44-F5E0-E24C-AF90-BEF16593F5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AE75874-267E-8C43-BD9F-EB28D363DDA3}" type="slidenum">
              <a:rPr lang="en-US" altLang="en-US" sz="1200" smtClean="0"/>
              <a:pPr>
                <a:buClr>
                  <a:srgbClr val="000000"/>
                </a:buClr>
                <a:buSzPts val="1200"/>
                <a:buFont typeface="Times" pitchFamily="2" charset="0"/>
                <a:buNone/>
              </a:pPr>
              <a:t>163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7526791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3329" name="Google Shape;227;g7fe2cbe272_0_58:notes">
            <a:extLst>
              <a:ext uri="{FF2B5EF4-FFF2-40B4-BE49-F238E27FC236}">
                <a16:creationId xmlns:a16="http://schemas.microsoft.com/office/drawing/2014/main" id="{2DC6FCB6-A7E6-F84A-8B7A-10A9C58965A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83330" name="Google Shape;228;g7fe2cbe272_0_58:notes">
            <a:extLst>
              <a:ext uri="{FF2B5EF4-FFF2-40B4-BE49-F238E27FC236}">
                <a16:creationId xmlns:a16="http://schemas.microsoft.com/office/drawing/2014/main" id="{287CB7A2-FB38-5A48-9572-2541FCECDE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83331" name="Google Shape;229;g7fe2cbe272_0_58:notes">
            <a:extLst>
              <a:ext uri="{FF2B5EF4-FFF2-40B4-BE49-F238E27FC236}">
                <a16:creationId xmlns:a16="http://schemas.microsoft.com/office/drawing/2014/main" id="{5C469EBB-7D00-2C4D-BD1A-FBCEA99CDC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3503A9D-F2E1-BA42-9F11-1E44B3F4D722}" type="slidenum">
              <a:rPr lang="en-US" altLang="en-US" sz="1200" smtClean="0"/>
              <a:pPr>
                <a:buClr>
                  <a:srgbClr val="000000"/>
                </a:buClr>
                <a:buSzPts val="1200"/>
                <a:buFont typeface="Times" pitchFamily="2" charset="0"/>
                <a:buNone/>
              </a:pPr>
              <a:t>164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565572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9473" name="Google Shape;227;g7fe2cbe272_0_58:notes">
            <a:extLst>
              <a:ext uri="{FF2B5EF4-FFF2-40B4-BE49-F238E27FC236}">
                <a16:creationId xmlns:a16="http://schemas.microsoft.com/office/drawing/2014/main" id="{1EE11C54-748F-6446-AB42-D4FDB76D2C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89474" name="Google Shape;228;g7fe2cbe272_0_58:notes">
            <a:extLst>
              <a:ext uri="{FF2B5EF4-FFF2-40B4-BE49-F238E27FC236}">
                <a16:creationId xmlns:a16="http://schemas.microsoft.com/office/drawing/2014/main" id="{7CA9B78E-6D04-B54B-8BA4-E66168D28C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89475" name="Google Shape;229;g7fe2cbe272_0_58:notes">
            <a:extLst>
              <a:ext uri="{FF2B5EF4-FFF2-40B4-BE49-F238E27FC236}">
                <a16:creationId xmlns:a16="http://schemas.microsoft.com/office/drawing/2014/main" id="{0FBB024A-1554-814A-8AB0-9D8207EA9D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07176F-81CE-094F-8CDE-B9BD66F4F40C}" type="slidenum">
              <a:rPr lang="en-US" altLang="en-US" sz="1200" smtClean="0"/>
              <a:pPr>
                <a:buClr>
                  <a:srgbClr val="000000"/>
                </a:buClr>
                <a:buSzPts val="1200"/>
                <a:buFont typeface="Times" pitchFamily="2" charset="0"/>
                <a:buNone/>
              </a:pPr>
              <a:t>165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175860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5617" name="Google Shape;227;g7fe2cbe272_0_58:notes">
            <a:extLst>
              <a:ext uri="{FF2B5EF4-FFF2-40B4-BE49-F238E27FC236}">
                <a16:creationId xmlns:a16="http://schemas.microsoft.com/office/drawing/2014/main" id="{9F277837-B7E8-C44F-8B85-62BD8CF55E2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95618" name="Google Shape;228;g7fe2cbe272_0_58:notes">
            <a:extLst>
              <a:ext uri="{FF2B5EF4-FFF2-40B4-BE49-F238E27FC236}">
                <a16:creationId xmlns:a16="http://schemas.microsoft.com/office/drawing/2014/main" id="{1B2AF2C0-A6F9-3745-9291-A609CB3569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95619" name="Google Shape;229;g7fe2cbe272_0_58:notes">
            <a:extLst>
              <a:ext uri="{FF2B5EF4-FFF2-40B4-BE49-F238E27FC236}">
                <a16:creationId xmlns:a16="http://schemas.microsoft.com/office/drawing/2014/main" id="{7EE5A912-DB3F-AC44-B9CC-92D4F5D2B8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89BA1B-0E2B-EB43-BECC-9A1776963A12}" type="slidenum">
              <a:rPr lang="en-US" altLang="en-US" sz="1200" smtClean="0"/>
              <a:pPr>
                <a:buClr>
                  <a:srgbClr val="000000"/>
                </a:buClr>
                <a:buSzPts val="1200"/>
                <a:buFont typeface="Times" pitchFamily="2" charset="0"/>
                <a:buNone/>
              </a:pPr>
              <a:t>166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8457411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7665" name="Google Shape;227;g7fe2cbe272_0_58:notes">
            <a:extLst>
              <a:ext uri="{FF2B5EF4-FFF2-40B4-BE49-F238E27FC236}">
                <a16:creationId xmlns:a16="http://schemas.microsoft.com/office/drawing/2014/main" id="{A82464B1-F2E7-6247-9C9E-588EB04AB3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97666" name="Google Shape;228;g7fe2cbe272_0_58:notes">
            <a:extLst>
              <a:ext uri="{FF2B5EF4-FFF2-40B4-BE49-F238E27FC236}">
                <a16:creationId xmlns:a16="http://schemas.microsoft.com/office/drawing/2014/main" id="{3870347D-1C9A-6547-8561-BDEEB815E3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97667" name="Google Shape;229;g7fe2cbe272_0_58:notes">
            <a:extLst>
              <a:ext uri="{FF2B5EF4-FFF2-40B4-BE49-F238E27FC236}">
                <a16:creationId xmlns:a16="http://schemas.microsoft.com/office/drawing/2014/main" id="{83435AA5-E768-2748-8CBE-2834E286C8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F78B1CE-1C3A-7743-AC61-598C9109D6ED}" type="slidenum">
              <a:rPr lang="en-US" altLang="en-US" sz="1200" smtClean="0"/>
              <a:pPr>
                <a:buClr>
                  <a:srgbClr val="000000"/>
                </a:buClr>
                <a:buSzPts val="1200"/>
                <a:buFont typeface="Times" pitchFamily="2" charset="0"/>
                <a:buNone/>
              </a:pPr>
              <a:t>167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8337289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9713" name="Google Shape;227;g7fe2cbe272_0_58:notes">
            <a:extLst>
              <a:ext uri="{FF2B5EF4-FFF2-40B4-BE49-F238E27FC236}">
                <a16:creationId xmlns:a16="http://schemas.microsoft.com/office/drawing/2014/main" id="{0BE5A9D3-431B-9C49-84FC-9EBD44DE75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99714" name="Google Shape;228;g7fe2cbe272_0_58:notes">
            <a:extLst>
              <a:ext uri="{FF2B5EF4-FFF2-40B4-BE49-F238E27FC236}">
                <a16:creationId xmlns:a16="http://schemas.microsoft.com/office/drawing/2014/main" id="{0BB01AC5-54B0-AC4B-83C3-AE11B3C8CB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99715" name="Google Shape;229;g7fe2cbe272_0_58:notes">
            <a:extLst>
              <a:ext uri="{FF2B5EF4-FFF2-40B4-BE49-F238E27FC236}">
                <a16:creationId xmlns:a16="http://schemas.microsoft.com/office/drawing/2014/main" id="{C4DADE02-F3B6-784D-B41F-84FB5BD438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11689CA-A053-4C49-997C-AF1B439FCB30}" type="slidenum">
              <a:rPr lang="en-US" altLang="en-US" sz="1200" smtClean="0"/>
              <a:pPr>
                <a:buClr>
                  <a:srgbClr val="000000"/>
                </a:buClr>
                <a:buSzPts val="1200"/>
                <a:buFont typeface="Times" pitchFamily="2" charset="0"/>
                <a:buNone/>
              </a:pPr>
              <a:t>168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0754002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61" name="Google Shape;227;g7fe2cbe272_0_58:notes">
            <a:extLst>
              <a:ext uri="{FF2B5EF4-FFF2-40B4-BE49-F238E27FC236}">
                <a16:creationId xmlns:a16="http://schemas.microsoft.com/office/drawing/2014/main" id="{BC7EB76E-8C92-DC4C-A731-6E5BE21C137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01762" name="Google Shape;228;g7fe2cbe272_0_58:notes">
            <a:extLst>
              <a:ext uri="{FF2B5EF4-FFF2-40B4-BE49-F238E27FC236}">
                <a16:creationId xmlns:a16="http://schemas.microsoft.com/office/drawing/2014/main" id="{A3E5C5FC-1FEB-DF4A-AD27-072DCF26DF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01763" name="Google Shape;229;g7fe2cbe272_0_58:notes">
            <a:extLst>
              <a:ext uri="{FF2B5EF4-FFF2-40B4-BE49-F238E27FC236}">
                <a16:creationId xmlns:a16="http://schemas.microsoft.com/office/drawing/2014/main" id="{3A2C83C5-91D2-4445-83AF-74FBDECF3A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AD24CA3-40A4-664E-B8B5-2EEEA63D28D6}" type="slidenum">
              <a:rPr lang="en-US" altLang="en-US" sz="1200" smtClean="0"/>
              <a:pPr>
                <a:buClr>
                  <a:srgbClr val="000000"/>
                </a:buClr>
                <a:buSzPts val="1200"/>
                <a:buFont typeface="Times" pitchFamily="2" charset="0"/>
                <a:buNone/>
              </a:pPr>
              <a:t>169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028771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3809" name="Google Shape;227;g7fe2cbe272_0_58:notes">
            <a:extLst>
              <a:ext uri="{FF2B5EF4-FFF2-40B4-BE49-F238E27FC236}">
                <a16:creationId xmlns:a16="http://schemas.microsoft.com/office/drawing/2014/main" id="{8522342E-7DEC-DE46-833E-4BB85FB8216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03810" name="Google Shape;228;g7fe2cbe272_0_58:notes">
            <a:extLst>
              <a:ext uri="{FF2B5EF4-FFF2-40B4-BE49-F238E27FC236}">
                <a16:creationId xmlns:a16="http://schemas.microsoft.com/office/drawing/2014/main" id="{3CD6881E-8781-9445-9AB7-0C58C88930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03811" name="Google Shape;229;g7fe2cbe272_0_58:notes">
            <a:extLst>
              <a:ext uri="{FF2B5EF4-FFF2-40B4-BE49-F238E27FC236}">
                <a16:creationId xmlns:a16="http://schemas.microsoft.com/office/drawing/2014/main" id="{381B7BD4-3D6B-C545-B24D-3F90FE1E16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5A61677-C14F-DF40-9088-76E9A0212DB0}" type="slidenum">
              <a:rPr lang="en-US" altLang="en-US" sz="1200" smtClean="0"/>
              <a:pPr>
                <a:buClr>
                  <a:srgbClr val="000000"/>
                </a:buClr>
                <a:buSzPts val="1200"/>
                <a:buFont typeface="Times" pitchFamily="2" charset="0"/>
                <a:buNone/>
              </a:pPr>
              <a:t>170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69222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1" name="Google Shape;227;g7fe2cbe272_0_58:notes">
            <a:extLst>
              <a:ext uri="{FF2B5EF4-FFF2-40B4-BE49-F238E27FC236}">
                <a16:creationId xmlns:a16="http://schemas.microsoft.com/office/drawing/2014/main" id="{B3265C65-A24E-854C-938F-BD04D3EE674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1682" name="Google Shape;228;g7fe2cbe272_0_58:notes">
            <a:extLst>
              <a:ext uri="{FF2B5EF4-FFF2-40B4-BE49-F238E27FC236}">
                <a16:creationId xmlns:a16="http://schemas.microsoft.com/office/drawing/2014/main" id="{D542A52F-FDF3-8141-A94A-59FF9CDD41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1683" name="Google Shape;229;g7fe2cbe272_0_58:notes">
            <a:extLst>
              <a:ext uri="{FF2B5EF4-FFF2-40B4-BE49-F238E27FC236}">
                <a16:creationId xmlns:a16="http://schemas.microsoft.com/office/drawing/2014/main" id="{13B1E8A4-9941-254A-846D-6917452A99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D2BBA4F-2D36-2044-A3CD-BA58B8D46F77}"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465271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9953" name="Google Shape;227;g7fe2cbe272_0_58:notes">
            <a:extLst>
              <a:ext uri="{FF2B5EF4-FFF2-40B4-BE49-F238E27FC236}">
                <a16:creationId xmlns:a16="http://schemas.microsoft.com/office/drawing/2014/main" id="{4F8002CF-DE81-2643-B78B-E495D46EDB9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09954" name="Google Shape;228;g7fe2cbe272_0_58:notes">
            <a:extLst>
              <a:ext uri="{FF2B5EF4-FFF2-40B4-BE49-F238E27FC236}">
                <a16:creationId xmlns:a16="http://schemas.microsoft.com/office/drawing/2014/main" id="{6EDA0776-93AA-DA42-BE4B-9EB758F9A3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09955" name="Google Shape;229;g7fe2cbe272_0_58:notes">
            <a:extLst>
              <a:ext uri="{FF2B5EF4-FFF2-40B4-BE49-F238E27FC236}">
                <a16:creationId xmlns:a16="http://schemas.microsoft.com/office/drawing/2014/main" id="{AC9250B7-3F9B-C945-BFB9-3D46053A32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F2E6D90-664C-5240-AD05-A9D1EE67FEAB}" type="slidenum">
              <a:rPr lang="en-US" altLang="en-US" sz="1200" smtClean="0"/>
              <a:pPr>
                <a:buClr>
                  <a:srgbClr val="000000"/>
                </a:buClr>
                <a:buSzPts val="1200"/>
                <a:buFont typeface="Times" pitchFamily="2" charset="0"/>
                <a:buNone/>
              </a:pPr>
              <a:t>171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880479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01" name="Google Shape;165;p2:notes">
            <a:extLst>
              <a:ext uri="{FF2B5EF4-FFF2-40B4-BE49-F238E27FC236}">
                <a16:creationId xmlns:a16="http://schemas.microsoft.com/office/drawing/2014/main" id="{152CD034-EC2F-3A4B-A19A-26DD14F941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2002" name="Google Shape;166;p2:notes">
            <a:extLst>
              <a:ext uri="{FF2B5EF4-FFF2-40B4-BE49-F238E27FC236}">
                <a16:creationId xmlns:a16="http://schemas.microsoft.com/office/drawing/2014/main" id="{4756D221-2D0E-A048-9AF8-15032C4FC26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11044573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4049" name="Google Shape;227;g7fe2cbe272_0_58:notes">
            <a:extLst>
              <a:ext uri="{FF2B5EF4-FFF2-40B4-BE49-F238E27FC236}">
                <a16:creationId xmlns:a16="http://schemas.microsoft.com/office/drawing/2014/main" id="{FD4A9ADD-6BF4-E247-9335-4CC1FCEB116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4050" name="Google Shape;228;g7fe2cbe272_0_58:notes">
            <a:extLst>
              <a:ext uri="{FF2B5EF4-FFF2-40B4-BE49-F238E27FC236}">
                <a16:creationId xmlns:a16="http://schemas.microsoft.com/office/drawing/2014/main" id="{B491E71F-7626-7F44-9682-177AEB6889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4051" name="Google Shape;229;g7fe2cbe272_0_58:notes">
            <a:extLst>
              <a:ext uri="{FF2B5EF4-FFF2-40B4-BE49-F238E27FC236}">
                <a16:creationId xmlns:a16="http://schemas.microsoft.com/office/drawing/2014/main" id="{E4C0BE1C-A062-B24D-A4F7-6FAE3E09A5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3F68AF2-7E81-2549-8FAE-F95BF2286ECC}" type="slidenum">
              <a:rPr lang="en-US" altLang="en-US" sz="1200" smtClean="0"/>
              <a:pPr>
                <a:buClr>
                  <a:srgbClr val="000000"/>
                </a:buClr>
                <a:buSzPts val="1200"/>
                <a:buFont typeface="Times" pitchFamily="2" charset="0"/>
                <a:buNone/>
              </a:pPr>
              <a:t>173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123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29" name="Google Shape;227;g7fe2cbe272_0_58:notes">
            <a:extLst>
              <a:ext uri="{FF2B5EF4-FFF2-40B4-BE49-F238E27FC236}">
                <a16:creationId xmlns:a16="http://schemas.microsoft.com/office/drawing/2014/main" id="{3FFB3EE0-4392-0B48-8C04-2394E6E228E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3730" name="Google Shape;228;g7fe2cbe272_0_58:notes">
            <a:extLst>
              <a:ext uri="{FF2B5EF4-FFF2-40B4-BE49-F238E27FC236}">
                <a16:creationId xmlns:a16="http://schemas.microsoft.com/office/drawing/2014/main" id="{60E01C57-CA34-494D-B2C3-432DEBE091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3731" name="Google Shape;229;g7fe2cbe272_0_58:notes">
            <a:extLst>
              <a:ext uri="{FF2B5EF4-FFF2-40B4-BE49-F238E27FC236}">
                <a16:creationId xmlns:a16="http://schemas.microsoft.com/office/drawing/2014/main" id="{D8597400-2D18-1B45-9C97-88AFF1E1ED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C6026B1-FF85-CD44-A0CF-3045BB3EE2C5}"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2336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7" name="Google Shape;165;p2:notes">
            <a:extLst>
              <a:ext uri="{FF2B5EF4-FFF2-40B4-BE49-F238E27FC236}">
                <a16:creationId xmlns:a16="http://schemas.microsoft.com/office/drawing/2014/main" id="{1E11BFCF-F629-1244-B9E2-E197712CEB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5778" name="Google Shape;166;p2:notes">
            <a:extLst>
              <a:ext uri="{FF2B5EF4-FFF2-40B4-BE49-F238E27FC236}">
                <a16:creationId xmlns:a16="http://schemas.microsoft.com/office/drawing/2014/main" id="{DA3115FE-2C63-B64B-B3A8-4433C487E83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10943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60675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5" name="Google Shape;227;g7fe2cbe272_0_58:notes">
            <a:extLst>
              <a:ext uri="{FF2B5EF4-FFF2-40B4-BE49-F238E27FC236}">
                <a16:creationId xmlns:a16="http://schemas.microsoft.com/office/drawing/2014/main" id="{C52A7CAE-9465-7B47-BB00-37797B71D5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7826" name="Google Shape;228;g7fe2cbe272_0_58:notes">
            <a:extLst>
              <a:ext uri="{FF2B5EF4-FFF2-40B4-BE49-F238E27FC236}">
                <a16:creationId xmlns:a16="http://schemas.microsoft.com/office/drawing/2014/main" id="{2F16E3A9-6035-754A-855E-5625D3BC68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7827" name="Google Shape;229;g7fe2cbe272_0_58:notes">
            <a:extLst>
              <a:ext uri="{FF2B5EF4-FFF2-40B4-BE49-F238E27FC236}">
                <a16:creationId xmlns:a16="http://schemas.microsoft.com/office/drawing/2014/main" id="{E7878547-7A78-EF42-BCE3-C84AF6A06E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1CC4D0C-29AF-D742-8DBF-65A714A1586E}"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0916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3" name="Google Shape;227;g7fe2cbe272_0_58:notes">
            <a:extLst>
              <a:ext uri="{FF2B5EF4-FFF2-40B4-BE49-F238E27FC236}">
                <a16:creationId xmlns:a16="http://schemas.microsoft.com/office/drawing/2014/main" id="{412D547E-5ED7-D948-AE0F-6578843BA25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9874" name="Google Shape;228;g7fe2cbe272_0_58:notes">
            <a:extLst>
              <a:ext uri="{FF2B5EF4-FFF2-40B4-BE49-F238E27FC236}">
                <a16:creationId xmlns:a16="http://schemas.microsoft.com/office/drawing/2014/main" id="{6A4681D3-1927-454B-ADFC-75A67A7D8B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9875" name="Google Shape;229;g7fe2cbe272_0_58:notes">
            <a:extLst>
              <a:ext uri="{FF2B5EF4-FFF2-40B4-BE49-F238E27FC236}">
                <a16:creationId xmlns:a16="http://schemas.microsoft.com/office/drawing/2014/main" id="{99BF29D9-D35B-C54C-A6E4-A58D1132AE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4B8846F-151A-A748-A610-230728084D64}"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75804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6017" name="Google Shape;227;g7fe2cbe272_0_58:notes">
            <a:extLst>
              <a:ext uri="{FF2B5EF4-FFF2-40B4-BE49-F238E27FC236}">
                <a16:creationId xmlns:a16="http://schemas.microsoft.com/office/drawing/2014/main" id="{D9EB572C-B08E-6A4F-9CA3-DFE2740EA10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6018" name="Google Shape;228;g7fe2cbe272_0_58:notes">
            <a:extLst>
              <a:ext uri="{FF2B5EF4-FFF2-40B4-BE49-F238E27FC236}">
                <a16:creationId xmlns:a16="http://schemas.microsoft.com/office/drawing/2014/main" id="{E57C9264-CE57-1C4E-A9AA-CFB80CD04C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86019" name="Google Shape;229;g7fe2cbe272_0_58:notes">
            <a:extLst>
              <a:ext uri="{FF2B5EF4-FFF2-40B4-BE49-F238E27FC236}">
                <a16:creationId xmlns:a16="http://schemas.microsoft.com/office/drawing/2014/main" id="{925F1FFD-EC38-1D49-8618-5E75DF8D56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D10EA4C-FFE6-2F4C-8CCE-72CBA1CBA8D0}"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9603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065" name="Google Shape;227;g7fe2cbe272_0_58:notes">
            <a:extLst>
              <a:ext uri="{FF2B5EF4-FFF2-40B4-BE49-F238E27FC236}">
                <a16:creationId xmlns:a16="http://schemas.microsoft.com/office/drawing/2014/main" id="{2153E3FC-5FF8-6B4B-AA06-234C9CE3E57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8066" name="Google Shape;228;g7fe2cbe272_0_58:notes">
            <a:extLst>
              <a:ext uri="{FF2B5EF4-FFF2-40B4-BE49-F238E27FC236}">
                <a16:creationId xmlns:a16="http://schemas.microsoft.com/office/drawing/2014/main" id="{524CA80B-0E30-B643-AE81-EFE2BD390D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88067" name="Google Shape;229;g7fe2cbe272_0_58:notes">
            <a:extLst>
              <a:ext uri="{FF2B5EF4-FFF2-40B4-BE49-F238E27FC236}">
                <a16:creationId xmlns:a16="http://schemas.microsoft.com/office/drawing/2014/main" id="{7DC27EFF-7B20-B64A-9A69-3472E78DB3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356C352-C745-964B-B0BD-E69EB714AB01}"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6383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3" name="Google Shape;227;g7fe2cbe272_0_58:notes">
            <a:extLst>
              <a:ext uri="{FF2B5EF4-FFF2-40B4-BE49-F238E27FC236}">
                <a16:creationId xmlns:a16="http://schemas.microsoft.com/office/drawing/2014/main" id="{E306E768-CDB4-7043-A871-0608D5FD544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0114" name="Google Shape;228;g7fe2cbe272_0_58:notes">
            <a:extLst>
              <a:ext uri="{FF2B5EF4-FFF2-40B4-BE49-F238E27FC236}">
                <a16:creationId xmlns:a16="http://schemas.microsoft.com/office/drawing/2014/main" id="{FE2B5D11-8974-8A46-9E1B-066CF2EF57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0115" name="Google Shape;229;g7fe2cbe272_0_58:notes">
            <a:extLst>
              <a:ext uri="{FF2B5EF4-FFF2-40B4-BE49-F238E27FC236}">
                <a16:creationId xmlns:a16="http://schemas.microsoft.com/office/drawing/2014/main" id="{3C2D360F-C514-E94B-AD0A-0A03D61BEC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82C8BE5-C98C-014C-8726-5D0E4EDB89B2}"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26966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1" name="Google Shape;227;g7fe2cbe272_0_58:notes">
            <a:extLst>
              <a:ext uri="{FF2B5EF4-FFF2-40B4-BE49-F238E27FC236}">
                <a16:creationId xmlns:a16="http://schemas.microsoft.com/office/drawing/2014/main" id="{0E0F0D7C-44A6-5E47-B2C9-AA5287A12A3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2162" name="Google Shape;228;g7fe2cbe272_0_58:notes">
            <a:extLst>
              <a:ext uri="{FF2B5EF4-FFF2-40B4-BE49-F238E27FC236}">
                <a16:creationId xmlns:a16="http://schemas.microsoft.com/office/drawing/2014/main" id="{C5A0BB30-4427-D341-8C2E-D83B740D92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2163" name="Google Shape;229;g7fe2cbe272_0_58:notes">
            <a:extLst>
              <a:ext uri="{FF2B5EF4-FFF2-40B4-BE49-F238E27FC236}">
                <a16:creationId xmlns:a16="http://schemas.microsoft.com/office/drawing/2014/main" id="{F035101B-CD08-2D45-BCCA-479DE9EDE8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0B9736B-688E-5A4A-A44C-1EA7A16E6619}"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63757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5" name="Google Shape;165;p2:notes">
            <a:extLst>
              <a:ext uri="{FF2B5EF4-FFF2-40B4-BE49-F238E27FC236}">
                <a16:creationId xmlns:a16="http://schemas.microsoft.com/office/drawing/2014/main" id="{6E07AF23-34C0-8748-A166-E819EE4458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8306" name="Google Shape;166;p2:notes">
            <a:extLst>
              <a:ext uri="{FF2B5EF4-FFF2-40B4-BE49-F238E27FC236}">
                <a16:creationId xmlns:a16="http://schemas.microsoft.com/office/drawing/2014/main" id="{F251274E-1917-BF41-BCD6-568BADDD320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46970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3" name="Google Shape;227;g7fe2cbe272_0_58:notes">
            <a:extLst>
              <a:ext uri="{FF2B5EF4-FFF2-40B4-BE49-F238E27FC236}">
                <a16:creationId xmlns:a16="http://schemas.microsoft.com/office/drawing/2014/main" id="{75E548D0-4F82-EA44-849F-D7164114D2F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0354" name="Google Shape;228;g7fe2cbe272_0_58:notes">
            <a:extLst>
              <a:ext uri="{FF2B5EF4-FFF2-40B4-BE49-F238E27FC236}">
                <a16:creationId xmlns:a16="http://schemas.microsoft.com/office/drawing/2014/main" id="{A15369A5-0C7B-0047-B350-F310B1D171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0355" name="Google Shape;229;g7fe2cbe272_0_58:notes">
            <a:extLst>
              <a:ext uri="{FF2B5EF4-FFF2-40B4-BE49-F238E27FC236}">
                <a16:creationId xmlns:a16="http://schemas.microsoft.com/office/drawing/2014/main" id="{6329D779-3F8B-9E4D-908C-AE183C76BF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EB587F9-2D37-BD4B-9109-2A7B52A694BD}"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68249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6497" name="Google Shape;165;p2:notes">
            <a:extLst>
              <a:ext uri="{FF2B5EF4-FFF2-40B4-BE49-F238E27FC236}">
                <a16:creationId xmlns:a16="http://schemas.microsoft.com/office/drawing/2014/main" id="{E24F0DD7-C4CE-7740-BD18-823E5B9338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6498" name="Google Shape;166;p2:notes">
            <a:extLst>
              <a:ext uri="{FF2B5EF4-FFF2-40B4-BE49-F238E27FC236}">
                <a16:creationId xmlns:a16="http://schemas.microsoft.com/office/drawing/2014/main" id="{1D025375-F307-3F49-B486-44476C8BC7C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756015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5" name="Google Shape;227;g7fe2cbe272_0_58:notes">
            <a:extLst>
              <a:ext uri="{FF2B5EF4-FFF2-40B4-BE49-F238E27FC236}">
                <a16:creationId xmlns:a16="http://schemas.microsoft.com/office/drawing/2014/main" id="{741B17EB-B0F7-8C47-88EA-3C563A3ED01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8546" name="Google Shape;228;g7fe2cbe272_0_58:notes">
            <a:extLst>
              <a:ext uri="{FF2B5EF4-FFF2-40B4-BE49-F238E27FC236}">
                <a16:creationId xmlns:a16="http://schemas.microsoft.com/office/drawing/2014/main" id="{0C605E9E-6B36-1942-9D58-4BCE953053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8547" name="Google Shape;229;g7fe2cbe272_0_58:notes">
            <a:extLst>
              <a:ext uri="{FF2B5EF4-FFF2-40B4-BE49-F238E27FC236}">
                <a16:creationId xmlns:a16="http://schemas.microsoft.com/office/drawing/2014/main" id="{4B93BE3D-03B3-8E4E-A229-50973A0105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F297751-ABB5-B549-8D55-541A03080764}"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9547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20146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0593" name="Google Shape;227;g7fe2cbe272_0_58:notes">
            <a:extLst>
              <a:ext uri="{FF2B5EF4-FFF2-40B4-BE49-F238E27FC236}">
                <a16:creationId xmlns:a16="http://schemas.microsoft.com/office/drawing/2014/main" id="{08BFF9D0-459C-724B-B60D-F461794A27E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0594" name="Google Shape;228;g7fe2cbe272_0_58:notes">
            <a:extLst>
              <a:ext uri="{FF2B5EF4-FFF2-40B4-BE49-F238E27FC236}">
                <a16:creationId xmlns:a16="http://schemas.microsoft.com/office/drawing/2014/main" id="{E18155D3-130D-BB49-8C80-1BAC21F3C4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10595" name="Google Shape;229;g7fe2cbe272_0_58:notes">
            <a:extLst>
              <a:ext uri="{FF2B5EF4-FFF2-40B4-BE49-F238E27FC236}">
                <a16:creationId xmlns:a16="http://schemas.microsoft.com/office/drawing/2014/main" id="{E21849B5-EB9C-494E-B268-B94E37AB08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82E6B7A-82C3-464F-AA7A-ED6FA842D30E}"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55301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41" name="Google Shape;227;g7fe2cbe272_0_58:notes">
            <a:extLst>
              <a:ext uri="{FF2B5EF4-FFF2-40B4-BE49-F238E27FC236}">
                <a16:creationId xmlns:a16="http://schemas.microsoft.com/office/drawing/2014/main" id="{832A260D-797D-C74D-8026-E2F0D57C1EE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2642" name="Google Shape;228;g7fe2cbe272_0_58:notes">
            <a:extLst>
              <a:ext uri="{FF2B5EF4-FFF2-40B4-BE49-F238E27FC236}">
                <a16:creationId xmlns:a16="http://schemas.microsoft.com/office/drawing/2014/main" id="{9E77895A-0CE1-C846-82D7-EBA6348D91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Note on Table 6-4:</a:t>
            </a:r>
            <a:r>
              <a:rPr lang="en-US" altLang="en-US" baseline="0" dirty="0">
                <a:latin typeface="Times" pitchFamily="2" charset="0"/>
              </a:rPr>
              <a:t> The relationship is calculated from </a:t>
            </a:r>
            <a:r>
              <a:rPr lang="en-US" altLang="en-US" dirty="0">
                <a:solidFill>
                  <a:schemeClr val="tx1"/>
                </a:solidFill>
                <a:latin typeface="Arial" panose="020B0604020202020204" pitchFamily="34" charset="0"/>
                <a:cs typeface="Arial" panose="020B0604020202020204" pitchFamily="34" charset="0"/>
              </a:rPr>
              <a:t>∆</a:t>
            </a:r>
            <a:r>
              <a:rPr lang="en-US" altLang="en-US" i="1" dirty="0">
                <a:solidFill>
                  <a:schemeClr val="tx1"/>
                </a:solidFill>
                <a:latin typeface="Arial" panose="020B0604020202020204" pitchFamily="34" charset="0"/>
                <a:cs typeface="Arial" panose="020B0604020202020204" pitchFamily="34" charset="0"/>
              </a:rPr>
              <a:t>G</a:t>
            </a:r>
            <a:r>
              <a:rPr lang="en-US" altLang="en-US" dirty="0">
                <a:solidFill>
                  <a:schemeClr val="tx1"/>
                </a:solidFill>
                <a:latin typeface="Arial" panose="020B0604020202020204" pitchFamily="34" charset="0"/>
                <a:cs typeface="Arial" panose="020B0604020202020204" pitchFamily="34" charset="0"/>
              </a:rPr>
              <a:t>′</a:t>
            </a:r>
            <a:r>
              <a:rPr lang="en-US" altLang="en-US" sz="800" kern="1200" dirty="0">
                <a:solidFill>
                  <a:schemeClr val="tx1"/>
                </a:solidFill>
                <a:latin typeface="Times" charset="0"/>
                <a:ea typeface="Arial Unicode MS" panose="020B0604020202020204" pitchFamily="34" charset="-128"/>
                <a:cs typeface="Arial Unicode MS" panose="020B0604020202020204" pitchFamily="34" charset="-128"/>
              </a:rPr>
              <a:t>°</a:t>
            </a:r>
            <a:r>
              <a:rPr lang="en-US" altLang="en-US" dirty="0">
                <a:solidFill>
                  <a:schemeClr val="tx1"/>
                </a:solidFill>
                <a:latin typeface="Arial" panose="020B0604020202020204" pitchFamily="34" charset="0"/>
                <a:cs typeface="Arial" panose="020B0604020202020204" pitchFamily="34" charset="0"/>
              </a:rPr>
              <a:t> = –</a:t>
            </a:r>
            <a:r>
              <a:rPr lang="en-US" altLang="en-US" i="1" dirty="0">
                <a:solidFill>
                  <a:schemeClr val="tx1"/>
                </a:solidFill>
                <a:latin typeface="Arial" panose="020B0604020202020204" pitchFamily="34" charset="0"/>
                <a:cs typeface="Arial" panose="020B0604020202020204" pitchFamily="34" charset="0"/>
              </a:rPr>
              <a:t>RT</a:t>
            </a:r>
            <a:r>
              <a:rPr lang="en-US" altLang="en-US" i="0" baseline="0" dirty="0">
                <a:solidFill>
                  <a:schemeClr val="tx1"/>
                </a:solidFill>
                <a:latin typeface="Arial" panose="020B0604020202020204" pitchFamily="34" charset="0"/>
                <a:cs typeface="Arial" panose="020B0604020202020204" pitchFamily="34" charset="0"/>
              </a:rPr>
              <a:t> in </a:t>
            </a:r>
            <a:r>
              <a:rPr lang="en-US" altLang="en-US" i="1" dirty="0" err="1">
                <a:solidFill>
                  <a:schemeClr val="tx1"/>
                </a:solidFill>
                <a:latin typeface="Arial" panose="020B0604020202020204" pitchFamily="34" charset="0"/>
                <a:cs typeface="Arial" panose="020B0604020202020204" pitchFamily="34" charset="0"/>
              </a:rPr>
              <a:t>K</a:t>
            </a:r>
            <a:r>
              <a:rPr lang="en-US" altLang="en-US" dirty="0" err="1">
                <a:solidFill>
                  <a:schemeClr val="tx1"/>
                </a:solidFill>
                <a:latin typeface="Arial" panose="020B0604020202020204" pitchFamily="34" charset="0"/>
                <a:cs typeface="Arial" panose="020B0604020202020204" pitchFamily="34" charset="0"/>
              </a:rPr>
              <a:t>′</a:t>
            </a:r>
            <a:r>
              <a:rPr lang="en-US" altLang="en-US" baseline="-25000" dirty="0" err="1">
                <a:solidFill>
                  <a:schemeClr val="tx1"/>
                </a:solidFill>
                <a:latin typeface="Arial" panose="020B0604020202020204" pitchFamily="34" charset="0"/>
                <a:cs typeface="Arial" panose="020B0604020202020204" pitchFamily="34" charset="0"/>
              </a:rPr>
              <a:t>eq</a:t>
            </a:r>
            <a:r>
              <a:rPr lang="en-US" altLang="en-US" baseline="-25000" dirty="0">
                <a:solidFill>
                  <a:schemeClr val="tx1"/>
                </a:solidFill>
                <a:latin typeface="Arial" panose="020B0604020202020204" pitchFamily="34" charset="0"/>
                <a:cs typeface="Arial" panose="020B0604020202020204" pitchFamily="34" charset="0"/>
              </a:rPr>
              <a:t> </a:t>
            </a:r>
            <a:r>
              <a:rPr lang="en-US" altLang="en-US" baseline="0" dirty="0">
                <a:solidFill>
                  <a:schemeClr val="tx1"/>
                </a:solidFill>
                <a:latin typeface="Arial" panose="020B0604020202020204" pitchFamily="34" charset="0"/>
                <a:cs typeface="Arial" panose="020B0604020202020204" pitchFamily="34" charset="0"/>
              </a:rPr>
              <a:t>(6-3)</a:t>
            </a:r>
            <a:endParaRPr lang="en-US" altLang="en-US" dirty="0">
              <a:latin typeface="Times" pitchFamily="2" charset="0"/>
            </a:endParaRPr>
          </a:p>
        </p:txBody>
      </p:sp>
      <p:sp>
        <p:nvSpPr>
          <p:cNvPr id="112643" name="Google Shape;229;g7fe2cbe272_0_58:notes">
            <a:extLst>
              <a:ext uri="{FF2B5EF4-FFF2-40B4-BE49-F238E27FC236}">
                <a16:creationId xmlns:a16="http://schemas.microsoft.com/office/drawing/2014/main" id="{740E8B0E-59AA-D34A-BA71-254A2CE7E0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982E78B-5004-8740-8C88-7C828F80E149}"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894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8785" name="Google Shape;227;g7fe2cbe272_0_58:notes">
            <a:extLst>
              <a:ext uri="{FF2B5EF4-FFF2-40B4-BE49-F238E27FC236}">
                <a16:creationId xmlns:a16="http://schemas.microsoft.com/office/drawing/2014/main" id="{54F2397F-274C-6B46-A2D5-B1345060C25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8786" name="Google Shape;228;g7fe2cbe272_0_58:notes">
            <a:extLst>
              <a:ext uri="{FF2B5EF4-FFF2-40B4-BE49-F238E27FC236}">
                <a16:creationId xmlns:a16="http://schemas.microsoft.com/office/drawing/2014/main" id="{DF52BF05-EB80-BD4F-B159-C01A937833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18787" name="Google Shape;229;g7fe2cbe272_0_58:notes">
            <a:extLst>
              <a:ext uri="{FF2B5EF4-FFF2-40B4-BE49-F238E27FC236}">
                <a16:creationId xmlns:a16="http://schemas.microsoft.com/office/drawing/2014/main" id="{793D7553-0167-2448-AE15-4373295BD0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163F5C3-476F-2948-9349-1BE3FA47E55D}"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7595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0833" name="Google Shape;227;g7fe2cbe272_0_58:notes">
            <a:extLst>
              <a:ext uri="{FF2B5EF4-FFF2-40B4-BE49-F238E27FC236}">
                <a16:creationId xmlns:a16="http://schemas.microsoft.com/office/drawing/2014/main" id="{34294316-761A-6D4A-845C-BE930199945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0834" name="Google Shape;228;g7fe2cbe272_0_58:notes">
            <a:extLst>
              <a:ext uri="{FF2B5EF4-FFF2-40B4-BE49-F238E27FC236}">
                <a16:creationId xmlns:a16="http://schemas.microsoft.com/office/drawing/2014/main" id="{BB53603D-E6A6-584C-822E-3A3CA572D2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0835" name="Google Shape;229;g7fe2cbe272_0_58:notes">
            <a:extLst>
              <a:ext uri="{FF2B5EF4-FFF2-40B4-BE49-F238E27FC236}">
                <a16:creationId xmlns:a16="http://schemas.microsoft.com/office/drawing/2014/main" id="{62774239-C075-744F-894F-AAE6A71814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A6F6A1B-B5E5-324F-A373-5566A79D7039}"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222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6977" name="Google Shape;227;g7fe2cbe272_0_58:notes">
            <a:extLst>
              <a:ext uri="{FF2B5EF4-FFF2-40B4-BE49-F238E27FC236}">
                <a16:creationId xmlns:a16="http://schemas.microsoft.com/office/drawing/2014/main" id="{4A627427-3330-3C40-BD1C-5126A379348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6978" name="Google Shape;228;g7fe2cbe272_0_58:notes">
            <a:extLst>
              <a:ext uri="{FF2B5EF4-FFF2-40B4-BE49-F238E27FC236}">
                <a16:creationId xmlns:a16="http://schemas.microsoft.com/office/drawing/2014/main" id="{380F40CE-07DC-944C-8B9F-295F631A51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6979" name="Google Shape;229;g7fe2cbe272_0_58:notes">
            <a:extLst>
              <a:ext uri="{FF2B5EF4-FFF2-40B4-BE49-F238E27FC236}">
                <a16:creationId xmlns:a16="http://schemas.microsoft.com/office/drawing/2014/main" id="{1767A5AC-B89B-F24F-92BA-66E121EEC7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03E614A-3E04-BE48-B239-1E45462F4757}"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15265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21" name="Google Shape;227;g7fe2cbe272_0_58:notes">
            <a:extLst>
              <a:ext uri="{FF2B5EF4-FFF2-40B4-BE49-F238E27FC236}">
                <a16:creationId xmlns:a16="http://schemas.microsoft.com/office/drawing/2014/main" id="{F2DF906B-A3AE-B241-AA09-88B5571257D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3122" name="Google Shape;228;g7fe2cbe272_0_58:notes">
            <a:extLst>
              <a:ext uri="{FF2B5EF4-FFF2-40B4-BE49-F238E27FC236}">
                <a16:creationId xmlns:a16="http://schemas.microsoft.com/office/drawing/2014/main" id="{EB766E91-483F-F44E-94D2-4959B18226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3123" name="Google Shape;229;g7fe2cbe272_0_58:notes">
            <a:extLst>
              <a:ext uri="{FF2B5EF4-FFF2-40B4-BE49-F238E27FC236}">
                <a16:creationId xmlns:a16="http://schemas.microsoft.com/office/drawing/2014/main" id="{FFD04C1B-1589-484D-A786-DF52B269EB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2281516-D35D-6D47-99BE-DBCCF19259CF}"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731691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5169" name="Google Shape;227;g7fe2cbe272_0_58:notes">
            <a:extLst>
              <a:ext uri="{FF2B5EF4-FFF2-40B4-BE49-F238E27FC236}">
                <a16:creationId xmlns:a16="http://schemas.microsoft.com/office/drawing/2014/main" id="{D2CE060C-B4DE-8D40-AB13-99F42F36B9A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5170" name="Google Shape;228;g7fe2cbe272_0_58:notes">
            <a:extLst>
              <a:ext uri="{FF2B5EF4-FFF2-40B4-BE49-F238E27FC236}">
                <a16:creationId xmlns:a16="http://schemas.microsoft.com/office/drawing/2014/main" id="{B691C074-0FBE-A74C-8841-AB60410372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5171" name="Google Shape;229;g7fe2cbe272_0_58:notes">
            <a:extLst>
              <a:ext uri="{FF2B5EF4-FFF2-40B4-BE49-F238E27FC236}">
                <a16:creationId xmlns:a16="http://schemas.microsoft.com/office/drawing/2014/main" id="{7CC1A447-32AE-9F4A-A11F-DC71651656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290D48F-2324-E340-A002-4CD4242619CA}"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063971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7217" name="Google Shape;165;p2:notes">
            <a:extLst>
              <a:ext uri="{FF2B5EF4-FFF2-40B4-BE49-F238E27FC236}">
                <a16:creationId xmlns:a16="http://schemas.microsoft.com/office/drawing/2014/main" id="{615F8A54-D480-A248-9798-1613049E73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7218" name="Google Shape;166;p2:notes">
            <a:extLst>
              <a:ext uri="{FF2B5EF4-FFF2-40B4-BE49-F238E27FC236}">
                <a16:creationId xmlns:a16="http://schemas.microsoft.com/office/drawing/2014/main" id="{7A4C5DEC-64CE-F64A-9531-5D1DD89565A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89241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9265" name="Google Shape;227;g7fe2cbe272_0_58:notes">
            <a:extLst>
              <a:ext uri="{FF2B5EF4-FFF2-40B4-BE49-F238E27FC236}">
                <a16:creationId xmlns:a16="http://schemas.microsoft.com/office/drawing/2014/main" id="{ED18A1D8-1106-4D4A-8408-ED769235965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9266" name="Google Shape;228;g7fe2cbe272_0_58:notes">
            <a:extLst>
              <a:ext uri="{FF2B5EF4-FFF2-40B4-BE49-F238E27FC236}">
                <a16:creationId xmlns:a16="http://schemas.microsoft.com/office/drawing/2014/main" id="{C189EB72-BB5E-4E4F-AEAE-A9FB0E6AF3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9267" name="Google Shape;229;g7fe2cbe272_0_58:notes">
            <a:extLst>
              <a:ext uri="{FF2B5EF4-FFF2-40B4-BE49-F238E27FC236}">
                <a16:creationId xmlns:a16="http://schemas.microsoft.com/office/drawing/2014/main" id="{3E1B7A4E-0990-E54E-BE47-9A0529C2B8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108B789-A85A-A14F-B210-3C0E85FE7A03}"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96003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1313" name="Google Shape;227;g7fe2cbe272_0_58:notes">
            <a:extLst>
              <a:ext uri="{FF2B5EF4-FFF2-40B4-BE49-F238E27FC236}">
                <a16:creationId xmlns:a16="http://schemas.microsoft.com/office/drawing/2014/main" id="{5498B154-6AA0-054F-8FA2-E665FC17A37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1314" name="Google Shape;228;g7fe2cbe272_0_58:notes">
            <a:extLst>
              <a:ext uri="{FF2B5EF4-FFF2-40B4-BE49-F238E27FC236}">
                <a16:creationId xmlns:a16="http://schemas.microsoft.com/office/drawing/2014/main" id="{5DCBF701-BB87-034C-AA60-445598234D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41315" name="Google Shape;229;g7fe2cbe272_0_58:notes">
            <a:extLst>
              <a:ext uri="{FF2B5EF4-FFF2-40B4-BE49-F238E27FC236}">
                <a16:creationId xmlns:a16="http://schemas.microsoft.com/office/drawing/2014/main" id="{36FB4308-74BE-5443-B830-242E6BC84D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1F4FF10-6791-0741-A2C4-1F9DC86AC4C4}"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66351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939954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61" name="Google Shape;227;g7fe2cbe272_0_58:notes">
            <a:extLst>
              <a:ext uri="{FF2B5EF4-FFF2-40B4-BE49-F238E27FC236}">
                <a16:creationId xmlns:a16="http://schemas.microsoft.com/office/drawing/2014/main" id="{643DC334-2329-F24E-B650-4FE9F92ACE0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3362" name="Google Shape;228;g7fe2cbe272_0_58:notes">
            <a:extLst>
              <a:ext uri="{FF2B5EF4-FFF2-40B4-BE49-F238E27FC236}">
                <a16:creationId xmlns:a16="http://schemas.microsoft.com/office/drawing/2014/main" id="{FD96224D-34CB-174F-9FA6-8ACE1BFF3F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43363" name="Google Shape;229;g7fe2cbe272_0_58:notes">
            <a:extLst>
              <a:ext uri="{FF2B5EF4-FFF2-40B4-BE49-F238E27FC236}">
                <a16:creationId xmlns:a16="http://schemas.microsoft.com/office/drawing/2014/main" id="{B8E884D2-D53A-5943-8197-54803BEE81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A091A63-0C6F-CD46-A5A2-321A40BD4A30}"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835454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9505" name="Google Shape;165;p2:notes">
            <a:extLst>
              <a:ext uri="{FF2B5EF4-FFF2-40B4-BE49-F238E27FC236}">
                <a16:creationId xmlns:a16="http://schemas.microsoft.com/office/drawing/2014/main" id="{BF4A8841-0B30-3E4B-8B9C-B1DA3AEA4F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49506" name="Google Shape;166;p2:notes">
            <a:extLst>
              <a:ext uri="{FF2B5EF4-FFF2-40B4-BE49-F238E27FC236}">
                <a16:creationId xmlns:a16="http://schemas.microsoft.com/office/drawing/2014/main" id="{42E7305E-8AF6-C34B-BD1B-3A1C2351004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522275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1553" name="Google Shape;227;g7fe2cbe272_0_58:notes">
            <a:extLst>
              <a:ext uri="{FF2B5EF4-FFF2-40B4-BE49-F238E27FC236}">
                <a16:creationId xmlns:a16="http://schemas.microsoft.com/office/drawing/2014/main" id="{ED9D4D72-C82F-8148-8C34-BF6490D97C5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1554" name="Google Shape;228;g7fe2cbe272_0_58:notes">
            <a:extLst>
              <a:ext uri="{FF2B5EF4-FFF2-40B4-BE49-F238E27FC236}">
                <a16:creationId xmlns:a16="http://schemas.microsoft.com/office/drawing/2014/main" id="{A3CAC479-1037-AF4B-B3C7-36D0002613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1555" name="Google Shape;229;g7fe2cbe272_0_58:notes">
            <a:extLst>
              <a:ext uri="{FF2B5EF4-FFF2-40B4-BE49-F238E27FC236}">
                <a16:creationId xmlns:a16="http://schemas.microsoft.com/office/drawing/2014/main" id="{F5F396FF-0172-DF41-BEDF-EB1556C5F4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CE66451-C2C2-FD43-98D4-8323765437C0}"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1696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7697" name="Google Shape;165;p2:notes">
            <a:extLst>
              <a:ext uri="{FF2B5EF4-FFF2-40B4-BE49-F238E27FC236}">
                <a16:creationId xmlns:a16="http://schemas.microsoft.com/office/drawing/2014/main" id="{294167A9-A889-BC42-B4F7-BB75969EC1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7698" name="Google Shape;166;p2:notes">
            <a:extLst>
              <a:ext uri="{FF2B5EF4-FFF2-40B4-BE49-F238E27FC236}">
                <a16:creationId xmlns:a16="http://schemas.microsoft.com/office/drawing/2014/main" id="{BBAB4277-FD1C-4B48-A4E2-41FD6D73FBE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45002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9745" name="Google Shape;227;g7fe2cbe272_0_58:notes">
            <a:extLst>
              <a:ext uri="{FF2B5EF4-FFF2-40B4-BE49-F238E27FC236}">
                <a16:creationId xmlns:a16="http://schemas.microsoft.com/office/drawing/2014/main" id="{03A9B4FE-C00C-6944-8455-FF3EB0870AB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9746" name="Google Shape;228;g7fe2cbe272_0_58:notes">
            <a:extLst>
              <a:ext uri="{FF2B5EF4-FFF2-40B4-BE49-F238E27FC236}">
                <a16:creationId xmlns:a16="http://schemas.microsoft.com/office/drawing/2014/main" id="{8191864D-F0A2-C54E-BEC2-B1747F376F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9747" name="Google Shape;229;g7fe2cbe272_0_58:notes">
            <a:extLst>
              <a:ext uri="{FF2B5EF4-FFF2-40B4-BE49-F238E27FC236}">
                <a16:creationId xmlns:a16="http://schemas.microsoft.com/office/drawing/2014/main" id="{E29A8254-0F6F-F448-8D78-738AD41A9E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D5B8261-77C7-C54A-B2E0-D7AD26066625}"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7707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1793" name="Google Shape;165;p2:notes">
            <a:extLst>
              <a:ext uri="{FF2B5EF4-FFF2-40B4-BE49-F238E27FC236}">
                <a16:creationId xmlns:a16="http://schemas.microsoft.com/office/drawing/2014/main" id="{191A2596-A967-5142-A41D-3C6579B86E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1794" name="Google Shape;166;p2:notes">
            <a:extLst>
              <a:ext uri="{FF2B5EF4-FFF2-40B4-BE49-F238E27FC236}">
                <a16:creationId xmlns:a16="http://schemas.microsoft.com/office/drawing/2014/main" id="{FD70D361-7938-7040-86B4-1F7664FA9E5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0621336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41" name="Google Shape;227;g7fe2cbe272_0_58:notes">
            <a:extLst>
              <a:ext uri="{FF2B5EF4-FFF2-40B4-BE49-F238E27FC236}">
                <a16:creationId xmlns:a16="http://schemas.microsoft.com/office/drawing/2014/main" id="{0757697F-C6B1-1E46-BB7C-ABDD39210C6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3842" name="Google Shape;228;g7fe2cbe272_0_58:notes">
            <a:extLst>
              <a:ext uri="{FF2B5EF4-FFF2-40B4-BE49-F238E27FC236}">
                <a16:creationId xmlns:a16="http://schemas.microsoft.com/office/drawing/2014/main" id="{D97D7BB0-4A2A-5245-948D-345A506886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3843" name="Google Shape;229;g7fe2cbe272_0_58:notes">
            <a:extLst>
              <a:ext uri="{FF2B5EF4-FFF2-40B4-BE49-F238E27FC236}">
                <a16:creationId xmlns:a16="http://schemas.microsoft.com/office/drawing/2014/main" id="{35A4598D-38DF-6B49-AB79-478211749B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4A67C3F-F882-3E4A-BC00-B4DF5FD30FE8}"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712438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5889" name="Google Shape;227;g7fe2cbe272_0_58:notes">
            <a:extLst>
              <a:ext uri="{FF2B5EF4-FFF2-40B4-BE49-F238E27FC236}">
                <a16:creationId xmlns:a16="http://schemas.microsoft.com/office/drawing/2014/main" id="{DEA9FEA0-DD86-BE44-B97E-7FF243848DB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5890" name="Google Shape;228;g7fe2cbe272_0_58:notes">
            <a:extLst>
              <a:ext uri="{FF2B5EF4-FFF2-40B4-BE49-F238E27FC236}">
                <a16:creationId xmlns:a16="http://schemas.microsoft.com/office/drawing/2014/main" id="{87137C8E-83BC-2C4F-9452-CED475FA0F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5891" name="Google Shape;229;g7fe2cbe272_0_58:notes">
            <a:extLst>
              <a:ext uri="{FF2B5EF4-FFF2-40B4-BE49-F238E27FC236}">
                <a16:creationId xmlns:a16="http://schemas.microsoft.com/office/drawing/2014/main" id="{7C46F76B-645D-6A45-89CF-DDBD93B766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B3F3312-B6C1-2747-8B41-E66D14F55E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369492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7937" name="Google Shape;227;g7fe2cbe272_0_58:notes">
            <a:extLst>
              <a:ext uri="{FF2B5EF4-FFF2-40B4-BE49-F238E27FC236}">
                <a16:creationId xmlns:a16="http://schemas.microsoft.com/office/drawing/2014/main" id="{6A050E5F-CD56-3A41-8377-D4EA9707E3A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7938" name="Google Shape;228;g7fe2cbe272_0_58:notes">
            <a:extLst>
              <a:ext uri="{FF2B5EF4-FFF2-40B4-BE49-F238E27FC236}">
                <a16:creationId xmlns:a16="http://schemas.microsoft.com/office/drawing/2014/main" id="{7B794330-B484-FB48-8783-57469B015E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7939" name="Google Shape;229;g7fe2cbe272_0_58:notes">
            <a:extLst>
              <a:ext uri="{FF2B5EF4-FFF2-40B4-BE49-F238E27FC236}">
                <a16:creationId xmlns:a16="http://schemas.microsoft.com/office/drawing/2014/main" id="{37723B86-0F26-DE45-9220-7549D44914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522B2C8-685A-C74B-A0B1-628BE0DBC5EA}"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39718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9985" name="Google Shape;227;g7fe2cbe272_0_58:notes">
            <a:extLst>
              <a:ext uri="{FF2B5EF4-FFF2-40B4-BE49-F238E27FC236}">
                <a16:creationId xmlns:a16="http://schemas.microsoft.com/office/drawing/2014/main" id="{D6D333F3-2EE6-BB42-8AC7-91540857E59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9986" name="Google Shape;228;g7fe2cbe272_0_58:notes">
            <a:extLst>
              <a:ext uri="{FF2B5EF4-FFF2-40B4-BE49-F238E27FC236}">
                <a16:creationId xmlns:a16="http://schemas.microsoft.com/office/drawing/2014/main" id="{745E9F39-ED94-C041-B7D7-D667D0D8F2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9987" name="Google Shape;229;g7fe2cbe272_0_58:notes">
            <a:extLst>
              <a:ext uri="{FF2B5EF4-FFF2-40B4-BE49-F238E27FC236}">
                <a16:creationId xmlns:a16="http://schemas.microsoft.com/office/drawing/2014/main" id="{1958CDA0-3903-634C-81C8-EA0B5DA461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3A7D98A-9A53-4D43-B610-1595EC146DC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0324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4929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6129" name="Google Shape;227;g7fe2cbe272_0_58:notes">
            <a:extLst>
              <a:ext uri="{FF2B5EF4-FFF2-40B4-BE49-F238E27FC236}">
                <a16:creationId xmlns:a16="http://schemas.microsoft.com/office/drawing/2014/main" id="{49DEC23D-9EB1-DE41-A8C5-61E951F965E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6130" name="Google Shape;228;g7fe2cbe272_0_58:notes">
            <a:extLst>
              <a:ext uri="{FF2B5EF4-FFF2-40B4-BE49-F238E27FC236}">
                <a16:creationId xmlns:a16="http://schemas.microsoft.com/office/drawing/2014/main" id="{26928B8C-C001-0646-A972-0C81C745F8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76131" name="Google Shape;229;g7fe2cbe272_0_58:notes">
            <a:extLst>
              <a:ext uri="{FF2B5EF4-FFF2-40B4-BE49-F238E27FC236}">
                <a16:creationId xmlns:a16="http://schemas.microsoft.com/office/drawing/2014/main" id="{4BC27973-965C-DB44-8596-DFDE387670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585C253-5A7F-6548-9552-4AE4273B9F20}"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334684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8177" name="Google Shape;227;g7fe2cbe272_0_58:notes">
            <a:extLst>
              <a:ext uri="{FF2B5EF4-FFF2-40B4-BE49-F238E27FC236}">
                <a16:creationId xmlns:a16="http://schemas.microsoft.com/office/drawing/2014/main" id="{04362E89-118B-F747-A4A0-ECB324D37E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8178" name="Google Shape;228;g7fe2cbe272_0_58:notes">
            <a:extLst>
              <a:ext uri="{FF2B5EF4-FFF2-40B4-BE49-F238E27FC236}">
                <a16:creationId xmlns:a16="http://schemas.microsoft.com/office/drawing/2014/main" id="{4FB4D1B8-E123-6949-8709-62C5BE4617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78179" name="Google Shape;229;g7fe2cbe272_0_58:notes">
            <a:extLst>
              <a:ext uri="{FF2B5EF4-FFF2-40B4-BE49-F238E27FC236}">
                <a16:creationId xmlns:a16="http://schemas.microsoft.com/office/drawing/2014/main" id="{54C6269D-EE04-994E-8809-48707E15F3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93D47B1-B9CC-CF46-B98F-757D88DA7599}"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82202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8417" name="Google Shape;165;p2:notes">
            <a:extLst>
              <a:ext uri="{FF2B5EF4-FFF2-40B4-BE49-F238E27FC236}">
                <a16:creationId xmlns:a16="http://schemas.microsoft.com/office/drawing/2014/main" id="{EDFC54BE-332B-DE4A-9F28-1C3206BDAD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8418" name="Google Shape;166;p2:notes">
            <a:extLst>
              <a:ext uri="{FF2B5EF4-FFF2-40B4-BE49-F238E27FC236}">
                <a16:creationId xmlns:a16="http://schemas.microsoft.com/office/drawing/2014/main" id="{196133A6-2E71-E94D-AB7A-C5794312B33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504000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0465" name="Google Shape;227;g7fe2cbe272_0_58:notes">
            <a:extLst>
              <a:ext uri="{FF2B5EF4-FFF2-40B4-BE49-F238E27FC236}">
                <a16:creationId xmlns:a16="http://schemas.microsoft.com/office/drawing/2014/main" id="{F50CA916-6A47-034E-AAF1-4D96E8F4295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0466" name="Google Shape;228;g7fe2cbe272_0_58:notes">
            <a:extLst>
              <a:ext uri="{FF2B5EF4-FFF2-40B4-BE49-F238E27FC236}">
                <a16:creationId xmlns:a16="http://schemas.microsoft.com/office/drawing/2014/main" id="{A71C220D-186B-4449-B993-B0F18D3E6B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0467" name="Google Shape;229;g7fe2cbe272_0_58:notes">
            <a:extLst>
              <a:ext uri="{FF2B5EF4-FFF2-40B4-BE49-F238E27FC236}">
                <a16:creationId xmlns:a16="http://schemas.microsoft.com/office/drawing/2014/main" id="{AFF04583-ECE3-9B42-86A7-393BDDB83E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852F218-90B4-444C-A600-AAB237CEA2DB}"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07715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2513" name="Google Shape;227;g7fe2cbe272_0_58:notes">
            <a:extLst>
              <a:ext uri="{FF2B5EF4-FFF2-40B4-BE49-F238E27FC236}">
                <a16:creationId xmlns:a16="http://schemas.microsoft.com/office/drawing/2014/main" id="{6E4790DC-796B-8647-8AB5-B82923E488D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2514" name="Google Shape;228;g7fe2cbe272_0_58:notes">
            <a:extLst>
              <a:ext uri="{FF2B5EF4-FFF2-40B4-BE49-F238E27FC236}">
                <a16:creationId xmlns:a16="http://schemas.microsoft.com/office/drawing/2014/main" id="{C3A536A8-C1CA-AC4B-B61E-5238DBA154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2515" name="Google Shape;229;g7fe2cbe272_0_58:notes">
            <a:extLst>
              <a:ext uri="{FF2B5EF4-FFF2-40B4-BE49-F238E27FC236}">
                <a16:creationId xmlns:a16="http://schemas.microsoft.com/office/drawing/2014/main" id="{99914424-7965-C443-A7FA-35D3B99787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D333389-1534-AC46-A5B3-69EAE1F67516}"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462095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61" name="Google Shape;227;g7fe2cbe272_0_58:notes">
            <a:extLst>
              <a:ext uri="{FF2B5EF4-FFF2-40B4-BE49-F238E27FC236}">
                <a16:creationId xmlns:a16="http://schemas.microsoft.com/office/drawing/2014/main" id="{2D060005-5FD1-9A4C-9165-CEFA39615AF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4562" name="Google Shape;228;g7fe2cbe272_0_58:notes">
            <a:extLst>
              <a:ext uri="{FF2B5EF4-FFF2-40B4-BE49-F238E27FC236}">
                <a16:creationId xmlns:a16="http://schemas.microsoft.com/office/drawing/2014/main" id="{DF055E1F-19E6-8D4D-8704-EE32282BD4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4563" name="Google Shape;229;g7fe2cbe272_0_58:notes">
            <a:extLst>
              <a:ext uri="{FF2B5EF4-FFF2-40B4-BE49-F238E27FC236}">
                <a16:creationId xmlns:a16="http://schemas.microsoft.com/office/drawing/2014/main" id="{750FB63E-F02F-C847-9D46-6FE31FD7E5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E2827B7-38CA-9840-BB21-D14B3961FF78}"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225144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0705" name="Google Shape;227;g7fe2cbe272_0_58:notes">
            <a:extLst>
              <a:ext uri="{FF2B5EF4-FFF2-40B4-BE49-F238E27FC236}">
                <a16:creationId xmlns:a16="http://schemas.microsoft.com/office/drawing/2014/main" id="{82269BAB-2391-1D47-9A0C-40D9EA7785A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0706" name="Google Shape;228;g7fe2cbe272_0_58:notes">
            <a:extLst>
              <a:ext uri="{FF2B5EF4-FFF2-40B4-BE49-F238E27FC236}">
                <a16:creationId xmlns:a16="http://schemas.microsoft.com/office/drawing/2014/main" id="{054678FB-FAD7-FB46-BA0C-F8E8ACB33D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0707" name="Google Shape;229;g7fe2cbe272_0_58:notes">
            <a:extLst>
              <a:ext uri="{FF2B5EF4-FFF2-40B4-BE49-F238E27FC236}">
                <a16:creationId xmlns:a16="http://schemas.microsoft.com/office/drawing/2014/main" id="{989290D8-AB5E-814C-87EC-5D3E7F5DD3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78D3924-168A-D441-A0AF-447CD5A95956}"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54892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6849" name="Google Shape;227;g7fe2cbe272_0_58:notes">
            <a:extLst>
              <a:ext uri="{FF2B5EF4-FFF2-40B4-BE49-F238E27FC236}">
                <a16:creationId xmlns:a16="http://schemas.microsoft.com/office/drawing/2014/main" id="{A56D3830-110E-2847-B1E4-050761D2C56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6850" name="Google Shape;228;g7fe2cbe272_0_58:notes">
            <a:extLst>
              <a:ext uri="{FF2B5EF4-FFF2-40B4-BE49-F238E27FC236}">
                <a16:creationId xmlns:a16="http://schemas.microsoft.com/office/drawing/2014/main" id="{85866651-9A80-494E-A996-62EFD405F9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6851" name="Google Shape;229;g7fe2cbe272_0_58:notes">
            <a:extLst>
              <a:ext uri="{FF2B5EF4-FFF2-40B4-BE49-F238E27FC236}">
                <a16:creationId xmlns:a16="http://schemas.microsoft.com/office/drawing/2014/main" id="{B73A32A7-A708-EF4F-B21D-EA8EBFAE2F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DD5E8B0-30E0-3D4A-A5C3-82A8B80938A2}"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38278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2993" name="Google Shape;193;g847cf01710_0_132:notes">
            <a:extLst>
              <a:ext uri="{FF2B5EF4-FFF2-40B4-BE49-F238E27FC236}">
                <a16:creationId xmlns:a16="http://schemas.microsoft.com/office/drawing/2014/main" id="{523A6E6B-570E-814C-8129-32CEC434D54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2994" name="Google Shape;194;g847cf01710_0_132:notes">
            <a:extLst>
              <a:ext uri="{FF2B5EF4-FFF2-40B4-BE49-F238E27FC236}">
                <a16:creationId xmlns:a16="http://schemas.microsoft.com/office/drawing/2014/main" id="{8D1D8DE8-38CD-7F45-9114-CEDDE56AF2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2995" name="Google Shape;195;g847cf01710_0_132:notes">
            <a:extLst>
              <a:ext uri="{FF2B5EF4-FFF2-40B4-BE49-F238E27FC236}">
                <a16:creationId xmlns:a16="http://schemas.microsoft.com/office/drawing/2014/main" id="{1EFFCA8E-EFB4-E44E-A82E-2552074D9F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30E82BB-422B-5C4B-A29D-43C25732249D}"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355782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41" name="Google Shape;227;g7fe2cbe272_0_58:notes">
            <a:extLst>
              <a:ext uri="{FF2B5EF4-FFF2-40B4-BE49-F238E27FC236}">
                <a16:creationId xmlns:a16="http://schemas.microsoft.com/office/drawing/2014/main" id="{9071F035-4B27-3C4B-AE0F-E17F47B77A3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5042" name="Google Shape;228;g7fe2cbe272_0_58:notes">
            <a:extLst>
              <a:ext uri="{FF2B5EF4-FFF2-40B4-BE49-F238E27FC236}">
                <a16:creationId xmlns:a16="http://schemas.microsoft.com/office/drawing/2014/main" id="{45B2F641-BB3E-9046-A1C8-D69C7FF0BE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5043" name="Google Shape;229;g7fe2cbe272_0_58:notes">
            <a:extLst>
              <a:ext uri="{FF2B5EF4-FFF2-40B4-BE49-F238E27FC236}">
                <a16:creationId xmlns:a16="http://schemas.microsoft.com/office/drawing/2014/main" id="{65C87238-B539-1844-B473-CC51025B50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EA29165-9064-414F-BB76-10552EF33103}"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40718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8396184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7089" name="Google Shape;227;g7fe2cbe272_0_58:notes">
            <a:extLst>
              <a:ext uri="{FF2B5EF4-FFF2-40B4-BE49-F238E27FC236}">
                <a16:creationId xmlns:a16="http://schemas.microsoft.com/office/drawing/2014/main" id="{941A4CC8-F4A5-4A4C-B0D8-FC9BC478D59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7090" name="Google Shape;228;g7fe2cbe272_0_58:notes">
            <a:extLst>
              <a:ext uri="{FF2B5EF4-FFF2-40B4-BE49-F238E27FC236}">
                <a16:creationId xmlns:a16="http://schemas.microsoft.com/office/drawing/2014/main" id="{D6126CF9-6642-2344-9E5F-2A12997488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7091" name="Google Shape;229;g7fe2cbe272_0_58:notes">
            <a:extLst>
              <a:ext uri="{FF2B5EF4-FFF2-40B4-BE49-F238E27FC236}">
                <a16:creationId xmlns:a16="http://schemas.microsoft.com/office/drawing/2014/main" id="{032FF4BF-E1D2-EB48-8747-2635F7F641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C7E5ABC-30BF-DE44-8381-34360C58BD88}"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55556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9137" name="Google Shape;227;g7fe2cbe272_0_58:notes">
            <a:extLst>
              <a:ext uri="{FF2B5EF4-FFF2-40B4-BE49-F238E27FC236}">
                <a16:creationId xmlns:a16="http://schemas.microsoft.com/office/drawing/2014/main" id="{146B9311-B110-5D48-98BE-2564B035FB4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9138" name="Google Shape;228;g7fe2cbe272_0_58:notes">
            <a:extLst>
              <a:ext uri="{FF2B5EF4-FFF2-40B4-BE49-F238E27FC236}">
                <a16:creationId xmlns:a16="http://schemas.microsoft.com/office/drawing/2014/main" id="{416A152C-1244-404B-96AF-F45A853CAB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9139" name="Google Shape;229;g7fe2cbe272_0_58:notes">
            <a:extLst>
              <a:ext uri="{FF2B5EF4-FFF2-40B4-BE49-F238E27FC236}">
                <a16:creationId xmlns:a16="http://schemas.microsoft.com/office/drawing/2014/main" id="{343388D4-F41B-F143-BE0F-1DC39336B3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C6951C5-1A2F-634B-BE50-46FDAF7640EA}"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72098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1185" name="Google Shape;227;g7fe2cbe272_0_58:notes">
            <a:extLst>
              <a:ext uri="{FF2B5EF4-FFF2-40B4-BE49-F238E27FC236}">
                <a16:creationId xmlns:a16="http://schemas.microsoft.com/office/drawing/2014/main" id="{B44431DB-E022-FC49-93F7-42609D7E535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1186" name="Google Shape;228;g7fe2cbe272_0_58:notes">
            <a:extLst>
              <a:ext uri="{FF2B5EF4-FFF2-40B4-BE49-F238E27FC236}">
                <a16:creationId xmlns:a16="http://schemas.microsoft.com/office/drawing/2014/main" id="{E95AE537-81B5-5547-B71E-5B33233357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1187" name="Google Shape;229;g7fe2cbe272_0_58:notes">
            <a:extLst>
              <a:ext uri="{FF2B5EF4-FFF2-40B4-BE49-F238E27FC236}">
                <a16:creationId xmlns:a16="http://schemas.microsoft.com/office/drawing/2014/main" id="{16278B0F-6081-254A-9A19-B7CB1BAF21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2F19D27-9B4C-4840-84C7-2A0DD36A30BB}"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69966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7329" name="Google Shape;227;g7fe2cbe272_0_58:notes">
            <a:extLst>
              <a:ext uri="{FF2B5EF4-FFF2-40B4-BE49-F238E27FC236}">
                <a16:creationId xmlns:a16="http://schemas.microsoft.com/office/drawing/2014/main" id="{4AC33535-A9EA-5941-8B23-872D1C92076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7330" name="Google Shape;228;g7fe2cbe272_0_58:notes">
            <a:extLst>
              <a:ext uri="{FF2B5EF4-FFF2-40B4-BE49-F238E27FC236}">
                <a16:creationId xmlns:a16="http://schemas.microsoft.com/office/drawing/2014/main" id="{D9598103-40AA-CB40-A58D-7B18DEC673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7331" name="Google Shape;229;g7fe2cbe272_0_58:notes">
            <a:extLst>
              <a:ext uri="{FF2B5EF4-FFF2-40B4-BE49-F238E27FC236}">
                <a16:creationId xmlns:a16="http://schemas.microsoft.com/office/drawing/2014/main" id="{7FF44CDB-E279-AE47-9D84-34ECE115C4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8E822A7-8FEC-6145-A959-06489F3D5000}"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987295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9377" name="Google Shape;227;g7fe2cbe272_0_58:notes">
            <a:extLst>
              <a:ext uri="{FF2B5EF4-FFF2-40B4-BE49-F238E27FC236}">
                <a16:creationId xmlns:a16="http://schemas.microsoft.com/office/drawing/2014/main" id="{C4E2433A-7D1D-AA4A-A307-DF088689BBE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9378" name="Google Shape;228;g7fe2cbe272_0_58:notes">
            <a:extLst>
              <a:ext uri="{FF2B5EF4-FFF2-40B4-BE49-F238E27FC236}">
                <a16:creationId xmlns:a16="http://schemas.microsoft.com/office/drawing/2014/main" id="{F9016B20-DB86-9647-A2A8-3F60359E16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9379" name="Google Shape;229;g7fe2cbe272_0_58:notes">
            <a:extLst>
              <a:ext uri="{FF2B5EF4-FFF2-40B4-BE49-F238E27FC236}">
                <a16:creationId xmlns:a16="http://schemas.microsoft.com/office/drawing/2014/main" id="{086E2058-BD53-154C-B399-14E22B323A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9B67F43-C5F3-BC47-A7B0-7864B382DE2A}"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630684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21" name="Google Shape;227;g7fe2cbe272_0_58:notes">
            <a:extLst>
              <a:ext uri="{FF2B5EF4-FFF2-40B4-BE49-F238E27FC236}">
                <a16:creationId xmlns:a16="http://schemas.microsoft.com/office/drawing/2014/main" id="{E20927B0-6A71-4240-8F69-79B43C3012F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5522" name="Google Shape;228;g7fe2cbe272_0_58:notes">
            <a:extLst>
              <a:ext uri="{FF2B5EF4-FFF2-40B4-BE49-F238E27FC236}">
                <a16:creationId xmlns:a16="http://schemas.microsoft.com/office/drawing/2014/main" id="{44AAC7B0-6672-9644-90A1-50E5B755BB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35523" name="Google Shape;229;g7fe2cbe272_0_58:notes">
            <a:extLst>
              <a:ext uri="{FF2B5EF4-FFF2-40B4-BE49-F238E27FC236}">
                <a16:creationId xmlns:a16="http://schemas.microsoft.com/office/drawing/2014/main" id="{34B2A130-46F3-EE46-A12F-48E204132F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8F0C8CD-B4D6-5146-87EE-884C59389E04}"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5729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7569" name="Google Shape;227;g7fe2cbe272_0_58:notes">
            <a:extLst>
              <a:ext uri="{FF2B5EF4-FFF2-40B4-BE49-F238E27FC236}">
                <a16:creationId xmlns:a16="http://schemas.microsoft.com/office/drawing/2014/main" id="{C4124593-B64C-734C-8E98-29F5FCB1E03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7570" name="Google Shape;228;g7fe2cbe272_0_58:notes">
            <a:extLst>
              <a:ext uri="{FF2B5EF4-FFF2-40B4-BE49-F238E27FC236}">
                <a16:creationId xmlns:a16="http://schemas.microsoft.com/office/drawing/2014/main" id="{D8311CFC-C055-E14F-AD7E-F31CE4E3CA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37571" name="Google Shape;229;g7fe2cbe272_0_58:notes">
            <a:extLst>
              <a:ext uri="{FF2B5EF4-FFF2-40B4-BE49-F238E27FC236}">
                <a16:creationId xmlns:a16="http://schemas.microsoft.com/office/drawing/2014/main" id="{C590074E-58C1-C248-9245-633CE40817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223B283-CAFE-4A40-83E1-FCCE4EE7345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482362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9617" name="Google Shape;227;g7fe2cbe272_0_58:notes">
            <a:extLst>
              <a:ext uri="{FF2B5EF4-FFF2-40B4-BE49-F238E27FC236}">
                <a16:creationId xmlns:a16="http://schemas.microsoft.com/office/drawing/2014/main" id="{5E18C55A-C947-7D4E-BB19-288E0C56A20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9618" name="Google Shape;228;g7fe2cbe272_0_58:notes">
            <a:extLst>
              <a:ext uri="{FF2B5EF4-FFF2-40B4-BE49-F238E27FC236}">
                <a16:creationId xmlns:a16="http://schemas.microsoft.com/office/drawing/2014/main" id="{A85FDACF-A0BF-8D40-910E-F5036CBD24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39619" name="Google Shape;229;g7fe2cbe272_0_58:notes">
            <a:extLst>
              <a:ext uri="{FF2B5EF4-FFF2-40B4-BE49-F238E27FC236}">
                <a16:creationId xmlns:a16="http://schemas.microsoft.com/office/drawing/2014/main" id="{636D687F-96AD-174F-83F1-AAF701C1DB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6313E72-43E4-EC4D-BBF8-1C32EF9C829F}"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39023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1665" name="Google Shape;227;g7fe2cbe272_0_58:notes">
            <a:extLst>
              <a:ext uri="{FF2B5EF4-FFF2-40B4-BE49-F238E27FC236}">
                <a16:creationId xmlns:a16="http://schemas.microsoft.com/office/drawing/2014/main" id="{D5361921-A3BE-E548-965D-8DE5F3447D7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1666" name="Google Shape;228;g7fe2cbe272_0_58:notes">
            <a:extLst>
              <a:ext uri="{FF2B5EF4-FFF2-40B4-BE49-F238E27FC236}">
                <a16:creationId xmlns:a16="http://schemas.microsoft.com/office/drawing/2014/main" id="{6AA21D22-FE24-D04A-BE6A-8FABE10FDD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1667" name="Google Shape;229;g7fe2cbe272_0_58:notes">
            <a:extLst>
              <a:ext uri="{FF2B5EF4-FFF2-40B4-BE49-F238E27FC236}">
                <a16:creationId xmlns:a16="http://schemas.microsoft.com/office/drawing/2014/main" id="{87C0962C-8569-394C-AC82-7AA15DAFA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30BF93F-404A-C24D-BEA4-39A1D4111B7F}"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02957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7809" name="Google Shape;227;g7fe2cbe272_0_58:notes">
            <a:extLst>
              <a:ext uri="{FF2B5EF4-FFF2-40B4-BE49-F238E27FC236}">
                <a16:creationId xmlns:a16="http://schemas.microsoft.com/office/drawing/2014/main" id="{3D776A03-8E1A-7A4A-A32E-58BBEDBABB8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7810" name="Google Shape;228;g7fe2cbe272_0_58:notes">
            <a:extLst>
              <a:ext uri="{FF2B5EF4-FFF2-40B4-BE49-F238E27FC236}">
                <a16:creationId xmlns:a16="http://schemas.microsoft.com/office/drawing/2014/main" id="{2302B49A-8306-8846-8106-BA1AD323B9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7811" name="Google Shape;229;g7fe2cbe272_0_58:notes">
            <a:extLst>
              <a:ext uri="{FF2B5EF4-FFF2-40B4-BE49-F238E27FC236}">
                <a16:creationId xmlns:a16="http://schemas.microsoft.com/office/drawing/2014/main" id="{9239A43F-FBCD-FB44-BBFC-2563A485A1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682C47E-A096-4E46-9787-B08799EC9BCB}"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45338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57913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9857" name="Google Shape;227;g7fe2cbe272_0_58:notes">
            <a:extLst>
              <a:ext uri="{FF2B5EF4-FFF2-40B4-BE49-F238E27FC236}">
                <a16:creationId xmlns:a16="http://schemas.microsoft.com/office/drawing/2014/main" id="{F8D929F0-7C88-9040-A4E3-A9C901EFE82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9858" name="Google Shape;228;g7fe2cbe272_0_58:notes">
            <a:extLst>
              <a:ext uri="{FF2B5EF4-FFF2-40B4-BE49-F238E27FC236}">
                <a16:creationId xmlns:a16="http://schemas.microsoft.com/office/drawing/2014/main" id="{9F4D586E-1E3D-A24B-865E-92BDEA3157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9859" name="Google Shape;229;g7fe2cbe272_0_58:notes">
            <a:extLst>
              <a:ext uri="{FF2B5EF4-FFF2-40B4-BE49-F238E27FC236}">
                <a16:creationId xmlns:a16="http://schemas.microsoft.com/office/drawing/2014/main" id="{249D238A-B96B-AF4E-80F9-9320E432F2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0309D99-B0CE-A648-9D4D-A4ABDC7B13A7}"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41642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1905" name="Google Shape;227;g7fe2cbe272_0_58:notes">
            <a:extLst>
              <a:ext uri="{FF2B5EF4-FFF2-40B4-BE49-F238E27FC236}">
                <a16:creationId xmlns:a16="http://schemas.microsoft.com/office/drawing/2014/main" id="{D51A1658-1462-F241-9E61-0F668032B30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1906" name="Google Shape;228;g7fe2cbe272_0_58:notes">
            <a:extLst>
              <a:ext uri="{FF2B5EF4-FFF2-40B4-BE49-F238E27FC236}">
                <a16:creationId xmlns:a16="http://schemas.microsoft.com/office/drawing/2014/main" id="{FC00EAE1-5899-5F44-9816-FC21F23EC5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51907" name="Google Shape;229;g7fe2cbe272_0_58:notes">
            <a:extLst>
              <a:ext uri="{FF2B5EF4-FFF2-40B4-BE49-F238E27FC236}">
                <a16:creationId xmlns:a16="http://schemas.microsoft.com/office/drawing/2014/main" id="{40D88A9C-E3A1-3149-A91D-723DB7FAD2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1C1713D-11CA-574C-8477-C39B1B932D02}"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953217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3953" name="Google Shape;227;g7fe2cbe272_0_58:notes">
            <a:extLst>
              <a:ext uri="{FF2B5EF4-FFF2-40B4-BE49-F238E27FC236}">
                <a16:creationId xmlns:a16="http://schemas.microsoft.com/office/drawing/2014/main" id="{C078517B-3BAD-0244-98B9-4D0B1B2B035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3954" name="Google Shape;228;g7fe2cbe272_0_58:notes">
            <a:extLst>
              <a:ext uri="{FF2B5EF4-FFF2-40B4-BE49-F238E27FC236}">
                <a16:creationId xmlns:a16="http://schemas.microsoft.com/office/drawing/2014/main" id="{981829AB-81E3-B74F-BA4D-7BEA0ACE64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53955" name="Google Shape;229;g7fe2cbe272_0_58:notes">
            <a:extLst>
              <a:ext uri="{FF2B5EF4-FFF2-40B4-BE49-F238E27FC236}">
                <a16:creationId xmlns:a16="http://schemas.microsoft.com/office/drawing/2014/main" id="{A247E079-8F13-A146-B1A9-353EF52E57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C8AA9BF-8BB8-A24C-9A01-E06446959DD4}"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75600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01" name="Google Shape;227;g7fe2cbe272_0_58:notes">
            <a:extLst>
              <a:ext uri="{FF2B5EF4-FFF2-40B4-BE49-F238E27FC236}">
                <a16:creationId xmlns:a16="http://schemas.microsoft.com/office/drawing/2014/main" id="{E8334696-003B-3A4C-BE99-F5BAC23FEC3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6002" name="Google Shape;228;g7fe2cbe272_0_58:notes">
            <a:extLst>
              <a:ext uri="{FF2B5EF4-FFF2-40B4-BE49-F238E27FC236}">
                <a16:creationId xmlns:a16="http://schemas.microsoft.com/office/drawing/2014/main" id="{944051EE-A885-2C46-A6E2-BAB262D824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56003" name="Google Shape;229;g7fe2cbe272_0_58:notes">
            <a:extLst>
              <a:ext uri="{FF2B5EF4-FFF2-40B4-BE49-F238E27FC236}">
                <a16:creationId xmlns:a16="http://schemas.microsoft.com/office/drawing/2014/main" id="{0FAED812-FFF0-DA45-8B37-3A5E43E819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2BAC4E0-6397-DB40-AAA1-F9589450FC8B}"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78158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8049" name="Google Shape;227;g7fe2cbe272_0_58:notes">
            <a:extLst>
              <a:ext uri="{FF2B5EF4-FFF2-40B4-BE49-F238E27FC236}">
                <a16:creationId xmlns:a16="http://schemas.microsoft.com/office/drawing/2014/main" id="{E621D836-5A07-D648-9D8C-FE10DF9594A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8050" name="Google Shape;228;g7fe2cbe272_0_58:notes">
            <a:extLst>
              <a:ext uri="{FF2B5EF4-FFF2-40B4-BE49-F238E27FC236}">
                <a16:creationId xmlns:a16="http://schemas.microsoft.com/office/drawing/2014/main" id="{F50DD054-87E2-134A-AFE2-651F61484B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58051" name="Google Shape;229;g7fe2cbe272_0_58:notes">
            <a:extLst>
              <a:ext uri="{FF2B5EF4-FFF2-40B4-BE49-F238E27FC236}">
                <a16:creationId xmlns:a16="http://schemas.microsoft.com/office/drawing/2014/main" id="{15581AC9-ACF6-B847-862A-4CFF970C63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B2B1D67-A788-134A-8D31-AEBDA2904589}"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699367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0097" name="Google Shape;227;g7fe2cbe272_0_58:notes">
            <a:extLst>
              <a:ext uri="{FF2B5EF4-FFF2-40B4-BE49-F238E27FC236}">
                <a16:creationId xmlns:a16="http://schemas.microsoft.com/office/drawing/2014/main" id="{F898DF37-3285-D142-9608-B8690A1BD24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0098" name="Google Shape;228;g7fe2cbe272_0_58:notes">
            <a:extLst>
              <a:ext uri="{FF2B5EF4-FFF2-40B4-BE49-F238E27FC236}">
                <a16:creationId xmlns:a16="http://schemas.microsoft.com/office/drawing/2014/main" id="{D67AAF91-1C37-9548-AB06-05810BBB0C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0099" name="Google Shape;229;g7fe2cbe272_0_58:notes">
            <a:extLst>
              <a:ext uri="{FF2B5EF4-FFF2-40B4-BE49-F238E27FC236}">
                <a16:creationId xmlns:a16="http://schemas.microsoft.com/office/drawing/2014/main" id="{CDA38ADC-7750-6145-A94D-F104A068A1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2A612EB-B3EA-F84D-AF30-77F7F44944F3}"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874326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41" name="Google Shape;227;g7fe2cbe272_0_58:notes">
            <a:extLst>
              <a:ext uri="{FF2B5EF4-FFF2-40B4-BE49-F238E27FC236}">
                <a16:creationId xmlns:a16="http://schemas.microsoft.com/office/drawing/2014/main" id="{B9768C5E-C238-5142-B883-F551BDC367E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6242" name="Google Shape;228;g7fe2cbe272_0_58:notes">
            <a:extLst>
              <a:ext uri="{FF2B5EF4-FFF2-40B4-BE49-F238E27FC236}">
                <a16:creationId xmlns:a16="http://schemas.microsoft.com/office/drawing/2014/main" id="{ED11A4D6-3D43-C54A-9A8A-9DCAE9B6F2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43" name="Google Shape;229;g7fe2cbe272_0_58:notes">
            <a:extLst>
              <a:ext uri="{FF2B5EF4-FFF2-40B4-BE49-F238E27FC236}">
                <a16:creationId xmlns:a16="http://schemas.microsoft.com/office/drawing/2014/main" id="{02C08538-0AC8-2747-B8AE-E534F4FBD6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918A319-51D6-6B4B-AD9C-F7E0A68C2BD0}"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069657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8289" name="Google Shape;227;g7fe2cbe272_0_58:notes">
            <a:extLst>
              <a:ext uri="{FF2B5EF4-FFF2-40B4-BE49-F238E27FC236}">
                <a16:creationId xmlns:a16="http://schemas.microsoft.com/office/drawing/2014/main" id="{B051E8E7-733C-6D43-A3F0-60F8A4B7A3D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8290" name="Google Shape;228;g7fe2cbe272_0_58:notes">
            <a:extLst>
              <a:ext uri="{FF2B5EF4-FFF2-40B4-BE49-F238E27FC236}">
                <a16:creationId xmlns:a16="http://schemas.microsoft.com/office/drawing/2014/main" id="{25943EF9-4330-1942-A83D-B1F1114D40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8291" name="Google Shape;229;g7fe2cbe272_0_58:notes">
            <a:extLst>
              <a:ext uri="{FF2B5EF4-FFF2-40B4-BE49-F238E27FC236}">
                <a16:creationId xmlns:a16="http://schemas.microsoft.com/office/drawing/2014/main" id="{CC68E4AC-9BF8-4F49-9649-0220EEFB80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FB594C8-889E-D64F-9FBE-43D823456C11}"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950540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0337" name="Google Shape;227;g7fe2cbe272_0_58:notes">
            <a:extLst>
              <a:ext uri="{FF2B5EF4-FFF2-40B4-BE49-F238E27FC236}">
                <a16:creationId xmlns:a16="http://schemas.microsoft.com/office/drawing/2014/main" id="{8D51473C-0EFA-954B-89B9-91DCFC31DED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0338" name="Google Shape;228;g7fe2cbe272_0_58:notes">
            <a:extLst>
              <a:ext uri="{FF2B5EF4-FFF2-40B4-BE49-F238E27FC236}">
                <a16:creationId xmlns:a16="http://schemas.microsoft.com/office/drawing/2014/main" id="{FC1ABEF8-78D3-484B-8E74-F41CB148F2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70339" name="Google Shape;229;g7fe2cbe272_0_58:notes">
            <a:extLst>
              <a:ext uri="{FF2B5EF4-FFF2-40B4-BE49-F238E27FC236}">
                <a16:creationId xmlns:a16="http://schemas.microsoft.com/office/drawing/2014/main" id="{C8856931-763D-D647-BA73-41EB6AAE90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9BDA3FE-B938-E542-A8E4-83D6399A549B}"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38555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2385" name="Google Shape;227;g7fe2cbe272_0_58:notes">
            <a:extLst>
              <a:ext uri="{FF2B5EF4-FFF2-40B4-BE49-F238E27FC236}">
                <a16:creationId xmlns:a16="http://schemas.microsoft.com/office/drawing/2014/main" id="{31448537-8BCB-4947-A658-1BBBEE57E6B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2386" name="Google Shape;228;g7fe2cbe272_0_58:notes">
            <a:extLst>
              <a:ext uri="{FF2B5EF4-FFF2-40B4-BE49-F238E27FC236}">
                <a16:creationId xmlns:a16="http://schemas.microsoft.com/office/drawing/2014/main" id="{D269BBB0-7EFC-274A-84B7-81E9B44991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72387" name="Google Shape;229;g7fe2cbe272_0_58:notes">
            <a:extLst>
              <a:ext uri="{FF2B5EF4-FFF2-40B4-BE49-F238E27FC236}">
                <a16:creationId xmlns:a16="http://schemas.microsoft.com/office/drawing/2014/main" id="{FB74992A-631F-DE4C-BA41-5C379EF49E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8F21698-C0E0-F143-9ABB-1BA8EDCA31FB}"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8452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51659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4433" name="Google Shape;227;g7fe2cbe272_0_58:notes">
            <a:extLst>
              <a:ext uri="{FF2B5EF4-FFF2-40B4-BE49-F238E27FC236}">
                <a16:creationId xmlns:a16="http://schemas.microsoft.com/office/drawing/2014/main" id="{D5DE099C-439B-BE4D-A77C-C6E3DAAADF7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4434" name="Google Shape;228;g7fe2cbe272_0_58:notes">
            <a:extLst>
              <a:ext uri="{FF2B5EF4-FFF2-40B4-BE49-F238E27FC236}">
                <a16:creationId xmlns:a16="http://schemas.microsoft.com/office/drawing/2014/main" id="{7D4DE440-F8E0-B04B-9D40-116B5AC933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74435" name="Google Shape;229;g7fe2cbe272_0_58:notes">
            <a:extLst>
              <a:ext uri="{FF2B5EF4-FFF2-40B4-BE49-F238E27FC236}">
                <a16:creationId xmlns:a16="http://schemas.microsoft.com/office/drawing/2014/main" id="{DA315413-BA9B-9444-9DF3-AA4F884387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9388A1C-0AF8-8F4A-A23A-E21652E69BAA}"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04526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481" name="Google Shape;227;g7fe2cbe272_0_58:notes">
            <a:extLst>
              <a:ext uri="{FF2B5EF4-FFF2-40B4-BE49-F238E27FC236}">
                <a16:creationId xmlns:a16="http://schemas.microsoft.com/office/drawing/2014/main" id="{FA3A119D-5031-CF4E-B768-2234ADAD434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6482" name="Google Shape;228;g7fe2cbe272_0_58:notes">
            <a:extLst>
              <a:ext uri="{FF2B5EF4-FFF2-40B4-BE49-F238E27FC236}">
                <a16:creationId xmlns:a16="http://schemas.microsoft.com/office/drawing/2014/main" id="{1BC14AED-5534-7A40-ADCE-3685B246CE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76483" name="Google Shape;229;g7fe2cbe272_0_58:notes">
            <a:extLst>
              <a:ext uri="{FF2B5EF4-FFF2-40B4-BE49-F238E27FC236}">
                <a16:creationId xmlns:a16="http://schemas.microsoft.com/office/drawing/2014/main" id="{9B599D5C-0398-4842-A7C2-5F907BA770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A855F3E-156B-7645-B08B-4799988163A5}"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11675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8529" name="Google Shape;227;g7fe2cbe272_0_58:notes">
            <a:extLst>
              <a:ext uri="{FF2B5EF4-FFF2-40B4-BE49-F238E27FC236}">
                <a16:creationId xmlns:a16="http://schemas.microsoft.com/office/drawing/2014/main" id="{0F2C79BF-A9F0-824F-83AE-CDE65BE343B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8530" name="Google Shape;228;g7fe2cbe272_0_58:notes">
            <a:extLst>
              <a:ext uri="{FF2B5EF4-FFF2-40B4-BE49-F238E27FC236}">
                <a16:creationId xmlns:a16="http://schemas.microsoft.com/office/drawing/2014/main" id="{63F00A3B-3DDC-884A-9B19-509FD0BCD1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78531" name="Google Shape;229;g7fe2cbe272_0_58:notes">
            <a:extLst>
              <a:ext uri="{FF2B5EF4-FFF2-40B4-BE49-F238E27FC236}">
                <a16:creationId xmlns:a16="http://schemas.microsoft.com/office/drawing/2014/main" id="{5069193B-96EF-444F-9FDC-269B468679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3832185-06E4-E84B-904E-CA7EF3C967B4}"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72065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0577" name="Google Shape;227;g7fe2cbe272_0_58:notes">
            <a:extLst>
              <a:ext uri="{FF2B5EF4-FFF2-40B4-BE49-F238E27FC236}">
                <a16:creationId xmlns:a16="http://schemas.microsoft.com/office/drawing/2014/main" id="{544C8CD6-D366-1744-AE81-565D31CD4DE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0578" name="Google Shape;228;g7fe2cbe272_0_58:notes">
            <a:extLst>
              <a:ext uri="{FF2B5EF4-FFF2-40B4-BE49-F238E27FC236}">
                <a16:creationId xmlns:a16="http://schemas.microsoft.com/office/drawing/2014/main" id="{D856C937-D6D7-FC4B-897B-3C179F14E5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0579" name="Google Shape;229;g7fe2cbe272_0_58:notes">
            <a:extLst>
              <a:ext uri="{FF2B5EF4-FFF2-40B4-BE49-F238E27FC236}">
                <a16:creationId xmlns:a16="http://schemas.microsoft.com/office/drawing/2014/main" id="{9E3A1F01-A146-B048-A710-43D3C43285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7BDC592-EC5C-7B4D-A543-9CEFB122913D}"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926549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2625" name="Google Shape;227;g7fe2cbe272_0_58:notes">
            <a:extLst>
              <a:ext uri="{FF2B5EF4-FFF2-40B4-BE49-F238E27FC236}">
                <a16:creationId xmlns:a16="http://schemas.microsoft.com/office/drawing/2014/main" id="{11CE9E2E-4B4D-A247-ADD4-5A6B74455FB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2626" name="Google Shape;228;g7fe2cbe272_0_58:notes">
            <a:extLst>
              <a:ext uri="{FF2B5EF4-FFF2-40B4-BE49-F238E27FC236}">
                <a16:creationId xmlns:a16="http://schemas.microsoft.com/office/drawing/2014/main" id="{6EFF6A94-A902-C643-B7DE-9C947A84D4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2627" name="Google Shape;229;g7fe2cbe272_0_58:notes">
            <a:extLst>
              <a:ext uri="{FF2B5EF4-FFF2-40B4-BE49-F238E27FC236}">
                <a16:creationId xmlns:a16="http://schemas.microsoft.com/office/drawing/2014/main" id="{8E33493C-73A2-3E45-8F34-0B41C657E3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9D585DC-6896-F840-9623-4D2B1D114537}"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378704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0817" name="Google Shape;227;g7fe2cbe272_0_58:notes">
            <a:extLst>
              <a:ext uri="{FF2B5EF4-FFF2-40B4-BE49-F238E27FC236}">
                <a16:creationId xmlns:a16="http://schemas.microsoft.com/office/drawing/2014/main" id="{B535BD03-6137-0349-AF34-0E2C6E053F6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0818" name="Google Shape;228;g7fe2cbe272_0_58:notes">
            <a:extLst>
              <a:ext uri="{FF2B5EF4-FFF2-40B4-BE49-F238E27FC236}">
                <a16:creationId xmlns:a16="http://schemas.microsoft.com/office/drawing/2014/main" id="{AA08BEC0-99F5-3644-81D9-6006B136F8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Note on Table 6-8: Information</a:t>
            </a:r>
            <a:r>
              <a:rPr lang="en-US" altLang="en-US" baseline="0" dirty="0">
                <a:latin typeface="Times" pitchFamily="2" charset="0"/>
              </a:rPr>
              <a:t> from A. </a:t>
            </a:r>
            <a:r>
              <a:rPr lang="en-US" altLang="en-US" baseline="0" dirty="0" err="1">
                <a:latin typeface="Times" pitchFamily="2" charset="0"/>
              </a:rPr>
              <a:t>Fersht</a:t>
            </a:r>
            <a:r>
              <a:rPr lang="en-US" altLang="en-US" baseline="0" dirty="0">
                <a:latin typeface="Times" pitchFamily="2" charset="0"/>
              </a:rPr>
              <a:t>, </a:t>
            </a:r>
            <a:r>
              <a:rPr lang="en-US" altLang="en-US" i="1" baseline="0" dirty="0">
                <a:latin typeface="Times" pitchFamily="2" charset="0"/>
              </a:rPr>
              <a:t>Structure and Mechanism in Protein Science</a:t>
            </a:r>
            <a:r>
              <a:rPr lang="en-US" altLang="en-US" i="0" baseline="0" dirty="0">
                <a:latin typeface="Times" pitchFamily="2" charset="0"/>
              </a:rPr>
              <a:t>, p. 166, W. H. Freeman and Company, 1999.</a:t>
            </a:r>
            <a:endParaRPr lang="en-US" altLang="en-US" dirty="0">
              <a:latin typeface="Times" pitchFamily="2" charset="0"/>
            </a:endParaRPr>
          </a:p>
        </p:txBody>
      </p:sp>
      <p:sp>
        <p:nvSpPr>
          <p:cNvPr id="290819" name="Google Shape;229;g7fe2cbe272_0_58:notes">
            <a:extLst>
              <a:ext uri="{FF2B5EF4-FFF2-40B4-BE49-F238E27FC236}">
                <a16:creationId xmlns:a16="http://schemas.microsoft.com/office/drawing/2014/main" id="{48BAF1F5-432D-9343-85EF-C89AE33A82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1A1FDB0-C1FD-9343-855F-472A7C25FB58}"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075949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2865" name="Google Shape;227;g7fe2cbe272_0_58:notes">
            <a:extLst>
              <a:ext uri="{FF2B5EF4-FFF2-40B4-BE49-F238E27FC236}">
                <a16:creationId xmlns:a16="http://schemas.microsoft.com/office/drawing/2014/main" id="{CD0DC095-573D-2E41-9C16-A68FA28B25A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2866" name="Google Shape;228;g7fe2cbe272_0_58:notes">
            <a:extLst>
              <a:ext uri="{FF2B5EF4-FFF2-40B4-BE49-F238E27FC236}">
                <a16:creationId xmlns:a16="http://schemas.microsoft.com/office/drawing/2014/main" id="{B26F8088-1D6F-A047-9B17-A55F498690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92867" name="Google Shape;229;g7fe2cbe272_0_58:notes">
            <a:extLst>
              <a:ext uri="{FF2B5EF4-FFF2-40B4-BE49-F238E27FC236}">
                <a16:creationId xmlns:a16="http://schemas.microsoft.com/office/drawing/2014/main" id="{0233FD6C-ACD2-B741-B3A2-84B910CD26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76AC7FB-D6F9-9E4A-B24E-4BBEBD822080}"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34846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4913" name="Google Shape;227;g7fe2cbe272_0_58:notes">
            <a:extLst>
              <a:ext uri="{FF2B5EF4-FFF2-40B4-BE49-F238E27FC236}">
                <a16:creationId xmlns:a16="http://schemas.microsoft.com/office/drawing/2014/main" id="{10126AFA-F344-1246-B747-2DFF142E869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4914" name="Google Shape;228;g7fe2cbe272_0_58:notes">
            <a:extLst>
              <a:ext uri="{FF2B5EF4-FFF2-40B4-BE49-F238E27FC236}">
                <a16:creationId xmlns:a16="http://schemas.microsoft.com/office/drawing/2014/main" id="{9CEE9A36-0B67-1A4F-9F85-54153A4183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94915" name="Google Shape;229;g7fe2cbe272_0_58:notes">
            <a:extLst>
              <a:ext uri="{FF2B5EF4-FFF2-40B4-BE49-F238E27FC236}">
                <a16:creationId xmlns:a16="http://schemas.microsoft.com/office/drawing/2014/main" id="{D2FE818A-4C73-794A-A050-77E57512E0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7CF84AD-FFFE-4549-A1BA-5AF077F8E6AD}"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51216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61" name="Google Shape;227;g7fe2cbe272_0_58:notes">
            <a:extLst>
              <a:ext uri="{FF2B5EF4-FFF2-40B4-BE49-F238E27FC236}">
                <a16:creationId xmlns:a16="http://schemas.microsoft.com/office/drawing/2014/main" id="{12C36466-B9E2-4C41-AE18-6D85B63A67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6962" name="Google Shape;228;g7fe2cbe272_0_58:notes">
            <a:extLst>
              <a:ext uri="{FF2B5EF4-FFF2-40B4-BE49-F238E27FC236}">
                <a16:creationId xmlns:a16="http://schemas.microsoft.com/office/drawing/2014/main" id="{9472A2D2-DEED-1D46-BF61-5B1B98F370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96963" name="Google Shape;229;g7fe2cbe272_0_58:notes">
            <a:extLst>
              <a:ext uri="{FF2B5EF4-FFF2-40B4-BE49-F238E27FC236}">
                <a16:creationId xmlns:a16="http://schemas.microsoft.com/office/drawing/2014/main" id="{F7F44CCA-F9DA-474C-8293-1A55C2AEE0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94D030E-0321-7641-9F34-335A7860DC02}"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252827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9009" name="Google Shape;227;g7fe2cbe272_0_58:notes">
            <a:extLst>
              <a:ext uri="{FF2B5EF4-FFF2-40B4-BE49-F238E27FC236}">
                <a16:creationId xmlns:a16="http://schemas.microsoft.com/office/drawing/2014/main" id="{CC57898A-E240-314A-A4DD-57BBE28F4F2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9010" name="Google Shape;228;g7fe2cbe272_0_58:notes">
            <a:extLst>
              <a:ext uri="{FF2B5EF4-FFF2-40B4-BE49-F238E27FC236}">
                <a16:creationId xmlns:a16="http://schemas.microsoft.com/office/drawing/2014/main" id="{6C7CE5C1-12BE-BD4D-A859-1BD1370683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99011" name="Google Shape;229;g7fe2cbe272_0_58:notes">
            <a:extLst>
              <a:ext uri="{FF2B5EF4-FFF2-40B4-BE49-F238E27FC236}">
                <a16:creationId xmlns:a16="http://schemas.microsoft.com/office/drawing/2014/main" id="{39FE8B4D-3B3A-C946-922C-D96CAEBD22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E964CB1-7310-5D47-B744-FCDAACB08E76}"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0837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7" name="Google Shape;165;p2:notes">
            <a:extLst>
              <a:ext uri="{FF2B5EF4-FFF2-40B4-BE49-F238E27FC236}">
                <a16:creationId xmlns:a16="http://schemas.microsoft.com/office/drawing/2014/main" id="{8F74F016-EC9E-CA43-B795-C0C3C3A182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4818" name="Google Shape;166;p2:notes">
            <a:extLst>
              <a:ext uri="{FF2B5EF4-FFF2-40B4-BE49-F238E27FC236}">
                <a16:creationId xmlns:a16="http://schemas.microsoft.com/office/drawing/2014/main" id="{1A1E0B5F-E011-D04B-8B5E-A799B7257D1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613559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1057" name="Google Shape;227;g7fe2cbe272_0_58:notes">
            <a:extLst>
              <a:ext uri="{FF2B5EF4-FFF2-40B4-BE49-F238E27FC236}">
                <a16:creationId xmlns:a16="http://schemas.microsoft.com/office/drawing/2014/main" id="{566DD256-5B66-CD47-9BBC-7E7676662EA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1058" name="Google Shape;228;g7fe2cbe272_0_58:notes">
            <a:extLst>
              <a:ext uri="{FF2B5EF4-FFF2-40B4-BE49-F238E27FC236}">
                <a16:creationId xmlns:a16="http://schemas.microsoft.com/office/drawing/2014/main" id="{A5D15478-525B-0A41-AA1D-8CADAABFE2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1059" name="Google Shape;229;g7fe2cbe272_0_58:notes">
            <a:extLst>
              <a:ext uri="{FF2B5EF4-FFF2-40B4-BE49-F238E27FC236}">
                <a16:creationId xmlns:a16="http://schemas.microsoft.com/office/drawing/2014/main" id="{E41832E6-92DD-324A-9ABF-53FFA1BD4B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DFD8C1D-8D83-4D4F-8249-D753E4992498}"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75958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3105" name="Google Shape;227;g7fe2cbe272_0_58:notes">
            <a:extLst>
              <a:ext uri="{FF2B5EF4-FFF2-40B4-BE49-F238E27FC236}">
                <a16:creationId xmlns:a16="http://schemas.microsoft.com/office/drawing/2014/main" id="{FF1B5D41-2642-5E47-BD5E-460C7EBEB07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3106" name="Google Shape;228;g7fe2cbe272_0_58:notes">
            <a:extLst>
              <a:ext uri="{FF2B5EF4-FFF2-40B4-BE49-F238E27FC236}">
                <a16:creationId xmlns:a16="http://schemas.microsoft.com/office/drawing/2014/main" id="{23BBED5C-2666-8B4D-9B25-9C382219F3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3107" name="Google Shape;229;g7fe2cbe272_0_58:notes">
            <a:extLst>
              <a:ext uri="{FF2B5EF4-FFF2-40B4-BE49-F238E27FC236}">
                <a16:creationId xmlns:a16="http://schemas.microsoft.com/office/drawing/2014/main" id="{53B573C4-B5C6-9444-B598-2C906EAE23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DCD4AA1-741C-8443-9D4E-C3245E821CA1}"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882444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5153" name="Google Shape;227;g7fe2cbe272_0_58:notes">
            <a:extLst>
              <a:ext uri="{FF2B5EF4-FFF2-40B4-BE49-F238E27FC236}">
                <a16:creationId xmlns:a16="http://schemas.microsoft.com/office/drawing/2014/main" id="{448E886F-5603-5F4E-8078-4FA32C14B87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5154" name="Google Shape;228;g7fe2cbe272_0_58:notes">
            <a:extLst>
              <a:ext uri="{FF2B5EF4-FFF2-40B4-BE49-F238E27FC236}">
                <a16:creationId xmlns:a16="http://schemas.microsoft.com/office/drawing/2014/main" id="{EDD6DBDE-9997-BA44-A126-BBF7B3A81E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5155" name="Google Shape;229;g7fe2cbe272_0_58:notes">
            <a:extLst>
              <a:ext uri="{FF2B5EF4-FFF2-40B4-BE49-F238E27FC236}">
                <a16:creationId xmlns:a16="http://schemas.microsoft.com/office/drawing/2014/main" id="{CF4B20EA-AA68-D24A-A1DC-22E587BAAE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A45BB89-E445-C34A-9CBF-7CE343D6E19E}"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81564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01" name="Google Shape;227;g7fe2cbe272_0_58:notes">
            <a:extLst>
              <a:ext uri="{FF2B5EF4-FFF2-40B4-BE49-F238E27FC236}">
                <a16:creationId xmlns:a16="http://schemas.microsoft.com/office/drawing/2014/main" id="{E62DB5F5-5859-C742-B2FB-A24FEDAC0BC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02" name="Google Shape;228;g7fe2cbe272_0_58:notes">
            <a:extLst>
              <a:ext uri="{FF2B5EF4-FFF2-40B4-BE49-F238E27FC236}">
                <a16:creationId xmlns:a16="http://schemas.microsoft.com/office/drawing/2014/main" id="{D7A03EDD-F669-9A48-8592-AC8FAB911C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03" name="Google Shape;229;g7fe2cbe272_0_58:notes">
            <a:extLst>
              <a:ext uri="{FF2B5EF4-FFF2-40B4-BE49-F238E27FC236}">
                <a16:creationId xmlns:a16="http://schemas.microsoft.com/office/drawing/2014/main" id="{E8EC5650-1C7B-C34E-BF6C-8EDA7DBCE2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90878DA-B657-0540-886E-FDCC024070CC}"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78238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9249" name="Google Shape;227;g7fe2cbe272_0_58:notes">
            <a:extLst>
              <a:ext uri="{FF2B5EF4-FFF2-40B4-BE49-F238E27FC236}">
                <a16:creationId xmlns:a16="http://schemas.microsoft.com/office/drawing/2014/main" id="{70ABA4DE-53D5-9E43-8CE9-D62C982F88E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9250" name="Google Shape;228;g7fe2cbe272_0_58:notes">
            <a:extLst>
              <a:ext uri="{FF2B5EF4-FFF2-40B4-BE49-F238E27FC236}">
                <a16:creationId xmlns:a16="http://schemas.microsoft.com/office/drawing/2014/main" id="{EC83D42F-C74C-384D-AC89-D21ECE6C73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a:p>
            <a:pPr>
              <a:spcBef>
                <a:spcPct val="0"/>
              </a:spcBef>
            </a:pPr>
            <a:endParaRPr lang="en-US" altLang="en-US" dirty="0">
              <a:latin typeface="Times" pitchFamily="2" charset="0"/>
            </a:endParaRPr>
          </a:p>
        </p:txBody>
      </p:sp>
      <p:sp>
        <p:nvSpPr>
          <p:cNvPr id="309251" name="Google Shape;229;g7fe2cbe272_0_58:notes">
            <a:extLst>
              <a:ext uri="{FF2B5EF4-FFF2-40B4-BE49-F238E27FC236}">
                <a16:creationId xmlns:a16="http://schemas.microsoft.com/office/drawing/2014/main" id="{24F68128-D2D9-1641-B050-163BFD919C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D263042-3F0E-E940-BC96-B3CFAB1FD85B}"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05049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1297" name="Google Shape;227;g7fe2cbe272_0_58:notes">
            <a:extLst>
              <a:ext uri="{FF2B5EF4-FFF2-40B4-BE49-F238E27FC236}">
                <a16:creationId xmlns:a16="http://schemas.microsoft.com/office/drawing/2014/main" id="{58153AC8-A7F5-A843-A579-84398B0EAA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1298" name="Google Shape;228;g7fe2cbe272_0_58:notes">
            <a:extLst>
              <a:ext uri="{FF2B5EF4-FFF2-40B4-BE49-F238E27FC236}">
                <a16:creationId xmlns:a16="http://schemas.microsoft.com/office/drawing/2014/main" id="{CB8FC175-159F-F54D-A6C8-DFE541803A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11299" name="Google Shape;229;g7fe2cbe272_0_58:notes">
            <a:extLst>
              <a:ext uri="{FF2B5EF4-FFF2-40B4-BE49-F238E27FC236}">
                <a16:creationId xmlns:a16="http://schemas.microsoft.com/office/drawing/2014/main" id="{3C6192BA-D67F-4B42-9C00-C152182210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8C7BBCB-EA97-7847-A748-8D635564FD6D}"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627096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3345" name="Google Shape;227;g7fe2cbe272_0_58:notes">
            <a:extLst>
              <a:ext uri="{FF2B5EF4-FFF2-40B4-BE49-F238E27FC236}">
                <a16:creationId xmlns:a16="http://schemas.microsoft.com/office/drawing/2014/main" id="{BF662D9F-1480-1342-A8D8-79E195E4CB1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3346" name="Google Shape;228;g7fe2cbe272_0_58:notes">
            <a:extLst>
              <a:ext uri="{FF2B5EF4-FFF2-40B4-BE49-F238E27FC236}">
                <a16:creationId xmlns:a16="http://schemas.microsoft.com/office/drawing/2014/main" id="{48D0AF64-3166-CD46-A9B4-789B5F47C3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13347" name="Google Shape;229;g7fe2cbe272_0_58:notes">
            <a:extLst>
              <a:ext uri="{FF2B5EF4-FFF2-40B4-BE49-F238E27FC236}">
                <a16:creationId xmlns:a16="http://schemas.microsoft.com/office/drawing/2014/main" id="{4B67D7FF-5FDD-7F43-99B7-44301083AA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E205DF8-DE28-1143-8116-4D78B17A8BED}" type="slidenum">
              <a:rPr lang="en-US" altLang="en-US" sz="1200" smtClean="0"/>
              <a:pPr>
                <a:buClr>
                  <a:srgbClr val="000000"/>
                </a:buClr>
                <a:buSzPts val="1200"/>
                <a:buFont typeface="Times" pitchFamily="2" charset="0"/>
                <a:buNone/>
              </a:pPr>
              <a:t>97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659103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5393" name="Google Shape;227;g7fe2cbe272_0_58:notes">
            <a:extLst>
              <a:ext uri="{FF2B5EF4-FFF2-40B4-BE49-F238E27FC236}">
                <a16:creationId xmlns:a16="http://schemas.microsoft.com/office/drawing/2014/main" id="{53C5FC54-30BB-D948-B81C-E5C004D14DB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5394" name="Google Shape;228;g7fe2cbe272_0_58:notes">
            <a:extLst>
              <a:ext uri="{FF2B5EF4-FFF2-40B4-BE49-F238E27FC236}">
                <a16:creationId xmlns:a16="http://schemas.microsoft.com/office/drawing/2014/main" id="{FA2C4C12-45EB-9441-ACBC-8B03BFC153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15395" name="Google Shape;229;g7fe2cbe272_0_58:notes">
            <a:extLst>
              <a:ext uri="{FF2B5EF4-FFF2-40B4-BE49-F238E27FC236}">
                <a16:creationId xmlns:a16="http://schemas.microsoft.com/office/drawing/2014/main" id="{0471668F-8945-3F40-A1A9-624A16F9ED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B3ED30C-16FF-CF46-8AFA-E87122431273}"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3081826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41" name="Google Shape;227;g7fe2cbe272_0_58:notes">
            <a:extLst>
              <a:ext uri="{FF2B5EF4-FFF2-40B4-BE49-F238E27FC236}">
                <a16:creationId xmlns:a16="http://schemas.microsoft.com/office/drawing/2014/main" id="{615DF81A-B1F3-5F40-8352-525DC41DCA9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7442" name="Google Shape;228;g7fe2cbe272_0_58:notes">
            <a:extLst>
              <a:ext uri="{FF2B5EF4-FFF2-40B4-BE49-F238E27FC236}">
                <a16:creationId xmlns:a16="http://schemas.microsoft.com/office/drawing/2014/main" id="{9F9B6710-D41E-CB46-9626-81B77E77EC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17443" name="Google Shape;229;g7fe2cbe272_0_58:notes">
            <a:extLst>
              <a:ext uri="{FF2B5EF4-FFF2-40B4-BE49-F238E27FC236}">
                <a16:creationId xmlns:a16="http://schemas.microsoft.com/office/drawing/2014/main" id="{E073CDD5-6A1F-1447-9043-F7EC48DEBE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480361F-E272-2D4E-B914-5F4644D7B282}"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97427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9489" name="Google Shape;227;g7fe2cbe272_0_58:notes">
            <a:extLst>
              <a:ext uri="{FF2B5EF4-FFF2-40B4-BE49-F238E27FC236}">
                <a16:creationId xmlns:a16="http://schemas.microsoft.com/office/drawing/2014/main" id="{7A506F00-7766-1A4C-BD75-FCA31426E2E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9490" name="Google Shape;228;g7fe2cbe272_0_58:notes">
            <a:extLst>
              <a:ext uri="{FF2B5EF4-FFF2-40B4-BE49-F238E27FC236}">
                <a16:creationId xmlns:a16="http://schemas.microsoft.com/office/drawing/2014/main" id="{E7CAEAC7-6EE3-FD47-A4CC-D3E5E5CBDB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19491" name="Google Shape;229;g7fe2cbe272_0_58:notes">
            <a:extLst>
              <a:ext uri="{FF2B5EF4-FFF2-40B4-BE49-F238E27FC236}">
                <a16:creationId xmlns:a16="http://schemas.microsoft.com/office/drawing/2014/main" id="{88EB9E9F-F3ED-8546-9AF4-F94407AE9C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EA1903F-6F70-D54B-BDD2-F1F6B981B7A7}" type="slidenum">
              <a:rPr lang="en-US" altLang="en-US" sz="1200" smtClean="0"/>
              <a:pPr>
                <a:buClr>
                  <a:srgbClr val="000000"/>
                </a:buClr>
                <a:buSzPts val="1200"/>
                <a:buFont typeface="Times" pitchFamily="2" charset="0"/>
                <a:buNone/>
              </a:pPr>
              <a:t>100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7866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2.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10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6.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10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1.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1.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56.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57.xml"/><Relationship Id="rId1" Type="http://schemas.openxmlformats.org/officeDocument/2006/relationships/slideLayout" Target="../slideLayouts/slideLayout13.xml"/><Relationship Id="rId4" Type="http://schemas.openxmlformats.org/officeDocument/2006/relationships/image" Target="../media/image88.jp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9.xml"/><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1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6.xm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9.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0.xml"/><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18.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wmf"/><Relationship Id="rId4" Type="http://schemas.openxmlformats.org/officeDocument/2006/relationships/oleObject" Target="../embeddings/oleObject1.bin"/></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23.w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22.wmf"/><Relationship Id="rId4" Type="http://schemas.openxmlformats.org/officeDocument/2006/relationships/oleObject" Target="../embeddings/oleObject3.bin"/></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24.wmf"/><Relationship Id="rId4" Type="http://schemas.openxmlformats.org/officeDocument/2006/relationships/oleObject" Target="../embeddings/oleObject5.bin"/></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7.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1.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27.wmf"/><Relationship Id="rId4" Type="http://schemas.openxmlformats.org/officeDocument/2006/relationships/oleObject" Target="../embeddings/oleObject6.bin"/></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97.xml"/><Relationship Id="rId1" Type="http://schemas.openxmlformats.org/officeDocument/2006/relationships/slideLayout" Target="../slideLayouts/slideLayout13.xml"/><Relationship Id="rId4" Type="http://schemas.openxmlformats.org/officeDocument/2006/relationships/image" Target="../media/image400.png"/></Relationships>
</file>

<file path=ppt/slides/_rels/slide9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3949-B4E0-4913-B122-997AA915E688}"/>
              </a:ext>
            </a:extLst>
          </p:cNvPr>
          <p:cNvSpPr>
            <a:spLocks noGrp="1"/>
          </p:cNvSpPr>
          <p:nvPr>
            <p:ph type="title"/>
          </p:nvPr>
        </p:nvSpPr>
        <p:spPr>
          <a:xfrm>
            <a:off x="781647" y="2911863"/>
            <a:ext cx="2799753" cy="831073"/>
          </a:xfrm>
        </p:spPr>
        <p:txBody>
          <a:bodyPr/>
          <a:lstStyle/>
          <a:p>
            <a:r>
              <a:rPr lang="en-US" altLang="en-US" sz="34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6 </a:t>
            </a:r>
            <a:r>
              <a:rPr lang="en-US" altLang="en-US" sz="34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Enzymes</a:t>
            </a:r>
            <a:endParaRPr lang="en-AU" sz="3400" dirty="0"/>
          </a:p>
        </p:txBody>
      </p:sp>
      <p:sp>
        <p:nvSpPr>
          <p:cNvPr id="4" name="Text Placeholder 3">
            <a:extLst>
              <a:ext uri="{FF2B5EF4-FFF2-40B4-BE49-F238E27FC236}">
                <a16:creationId xmlns:a16="http://schemas.microsoft.com/office/drawing/2014/main" id="{C011BAC6-2077-43B0-B483-2B37B63339F8}"/>
              </a:ext>
            </a:extLst>
          </p:cNvPr>
          <p:cNvSpPr>
            <a:spLocks noGrp="1"/>
          </p:cNvSpPr>
          <p:nvPr>
            <p:ph type="body" sz="half" idx="2"/>
          </p:nvPr>
        </p:nvSpPr>
        <p:spPr>
          <a:xfrm>
            <a:off x="483198" y="5296883"/>
            <a:ext cx="3008313" cy="831073"/>
          </a:xfrm>
        </p:spPr>
        <p:txBody>
          <a:bodyPr/>
          <a:lstStyle/>
          <a:p>
            <a:pPr algn="ct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20</a:t>
            </a:r>
            <a:r>
              <a:rPr lang="en-US" altLang="en-US" sz="2400" b="1" dirty="0">
                <a:solidFill>
                  <a:srgbClr val="1D6E7D"/>
                </a:solidFill>
                <a:latin typeface="Arial" panose="020B0604020202020204" pitchFamily="34" charset="0"/>
                <a:cs typeface="Arial" panose="020B0604020202020204" pitchFamily="34" charset="0"/>
              </a:rPr>
              <a:t>21</a:t>
            </a: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Macmillan Learning</a:t>
            </a:r>
            <a:endParaRPr lang="en-AU" sz="2400" dirty="0"/>
          </a:p>
        </p:txBody>
      </p:sp>
      <p:pic>
        <p:nvPicPr>
          <p:cNvPr id="7" name="Google Shape;122;p1" descr="Front Cover: Principles of Biochemistry, Eighth Edition by David L. Nelson, Michael M. Cox">
            <a:extLst>
              <a:ext uri="{FF2B5EF4-FFF2-40B4-BE49-F238E27FC236}">
                <a16:creationId xmlns:a16="http://schemas.microsoft.com/office/drawing/2014/main" id="{11ACB84C-FD8C-4316-8FE4-F89F891FACF7}"/>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79797-D7CD-42B5-8683-6CC4BFD0C199}"/>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Most Enzymes Are Proteins</a:t>
            </a:r>
            <a:endParaRPr lang="en-AU" dirty="0">
              <a:solidFill>
                <a:srgbClr val="4E4CB4"/>
              </a:solidFill>
            </a:endParaRPr>
          </a:p>
        </p:txBody>
      </p:sp>
      <p:sp>
        <p:nvSpPr>
          <p:cNvPr id="35842" name="Google Shape;390;g847cf01710_0_68">
            <a:extLst>
              <a:ext uri="{FF2B5EF4-FFF2-40B4-BE49-F238E27FC236}">
                <a16:creationId xmlns:a16="http://schemas.microsoft.com/office/drawing/2014/main" id="{A2695DC2-AE8A-564B-9766-BFA5E4256C2E}"/>
              </a:ext>
            </a:extLst>
          </p:cNvPr>
          <p:cNvSpPr txBox="1">
            <a:spLocks noChangeArrowheads="1"/>
          </p:cNvSpPr>
          <p:nvPr/>
        </p:nvSpPr>
        <p:spPr bwMode="auto">
          <a:xfrm>
            <a:off x="433388" y="1447800"/>
            <a:ext cx="82772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dirty="0">
                <a:latin typeface="Arial" panose="020B0604020202020204" pitchFamily="34" charset="0"/>
                <a:cs typeface="Arial" panose="020B0604020202020204" pitchFamily="34" charset="0"/>
              </a:rPr>
              <a:t>catalytic activity depends on the integrity of the native protein conformation </a:t>
            </a:r>
          </a:p>
          <a:p>
            <a:pPr>
              <a:lnSpc>
                <a:spcPct val="110000"/>
              </a:lnSpc>
              <a:spcBef>
                <a:spcPct val="0"/>
              </a:spcBef>
              <a:buClr>
                <a:srgbClr val="000000"/>
              </a:buClr>
              <a:buSzPts val="28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molecular weight = ranges from 1</a:t>
            </a:r>
            <a:r>
              <a:rPr lang="en-US" altLang="en-US" sz="2400" dirty="0">
                <a:latin typeface="Arial" panose="020B0604020202020204" pitchFamily="34" charset="0"/>
                <a:cs typeface="Arial" panose="020B0604020202020204" pitchFamily="34" charset="0"/>
              </a:rPr>
              <a:t>2,000 to &gt;1 million </a:t>
            </a:r>
          </a:p>
          <a:p>
            <a:pPr>
              <a:lnSpc>
                <a:spcPct val="110000"/>
              </a:lnSpc>
              <a:spcBef>
                <a:spcPct val="0"/>
              </a:spcBef>
              <a:buClr>
                <a:srgbClr val="000000"/>
              </a:buClr>
              <a:buSzPts val="28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some enzyme require additional chemical components:</a:t>
            </a:r>
          </a:p>
          <a:p>
            <a:pPr lvl="1">
              <a:lnSpc>
                <a:spcPct val="115000"/>
              </a:lnSpc>
              <a:spcBef>
                <a:spcPct val="0"/>
              </a:spcBef>
              <a:buClr>
                <a:srgbClr val="000000"/>
              </a:buClr>
              <a:buSzPts val="2400"/>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cofactor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1+ inorganic ions, such as Fe</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Mg</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Mn</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or Zn</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2+</a:t>
            </a: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lvl="1">
              <a:lnSpc>
                <a:spcPct val="115000"/>
              </a:lnSpc>
              <a:spcBef>
                <a:spcPct val="0"/>
              </a:spcBef>
              <a:buClr>
                <a:srgbClr val="000000"/>
              </a:buClr>
              <a:buSzPts val="2400"/>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coenzyme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complex organic or metalloorganic molecule that act as transient carriers of specific functional groups</a:t>
            </a:r>
            <a:endParaRPr lang="en-US" altLang="en-US" b="1" dirty="0">
              <a:solidFill>
                <a:srgbClr val="000000"/>
              </a:solidFill>
              <a:latin typeface="Arial" panose="020B0604020202020204" pitchFamily="34" charset="0"/>
              <a:sym typeface="Calibri" panose="020F050202020403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F891C-621F-40DD-992A-B119567F8D03}"/>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Enzymes Are Subject to Reversible or Irreversible Inhibition</a:t>
            </a:r>
            <a:endParaRPr lang="en-AU" dirty="0">
              <a:solidFill>
                <a:srgbClr val="4E4CB4"/>
              </a:solidFill>
            </a:endParaRPr>
          </a:p>
        </p:txBody>
      </p:sp>
      <p:sp>
        <p:nvSpPr>
          <p:cNvPr id="6" name="Google Shape;390;g847cf01710_0_68">
            <a:extLst>
              <a:ext uri="{FF2B5EF4-FFF2-40B4-BE49-F238E27FC236}">
                <a16:creationId xmlns:a16="http://schemas.microsoft.com/office/drawing/2014/main" id="{2BE38501-0425-7941-BD5C-510E604D9D44}"/>
              </a:ext>
            </a:extLst>
          </p:cNvPr>
          <p:cNvSpPr txBox="1">
            <a:spLocks noChangeArrowheads="1"/>
          </p:cNvSpPr>
          <p:nvPr/>
        </p:nvSpPr>
        <p:spPr bwMode="auto">
          <a:xfrm>
            <a:off x="647700" y="1981200"/>
            <a:ext cx="78486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enzyme inhibitors = molecules that interfere with catalysis, slowing or halting enzymatic reactions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2 classes of enzyme inhibitors: </a:t>
            </a:r>
          </a:p>
          <a:p>
            <a:pPr lvl="1">
              <a:defRPr/>
            </a:pPr>
            <a:r>
              <a:rPr lang="en-US" sz="2400" dirty="0">
                <a:latin typeface="Arial" panose="020B0604020202020204" pitchFamily="34" charset="0"/>
                <a:cs typeface="Arial" panose="020B0604020202020204" pitchFamily="34" charset="0"/>
              </a:rPr>
              <a:t>reversible </a:t>
            </a:r>
          </a:p>
          <a:p>
            <a:pPr lvl="1">
              <a:defRPr/>
            </a:pPr>
            <a:r>
              <a:rPr lang="en-US" sz="2400" dirty="0">
                <a:latin typeface="Arial" panose="020B0604020202020204" pitchFamily="34" charset="0"/>
                <a:cs typeface="Arial" panose="020B0604020202020204" pitchFamily="34" charset="0"/>
              </a:rPr>
              <a:t>irreversible </a:t>
            </a: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154A-7B70-4291-AE55-E836A503B5D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Reversible Inhibition</a:t>
            </a:r>
            <a:endParaRPr lang="en-AU" dirty="0"/>
          </a:p>
        </p:txBody>
      </p:sp>
      <p:sp>
        <p:nvSpPr>
          <p:cNvPr id="6" name="Google Shape;390;g847cf01710_0_68">
            <a:extLst>
              <a:ext uri="{FF2B5EF4-FFF2-40B4-BE49-F238E27FC236}">
                <a16:creationId xmlns:a16="http://schemas.microsoft.com/office/drawing/2014/main" id="{383D6C02-F669-DB49-AC11-A1976994E3D0}"/>
              </a:ext>
            </a:extLst>
          </p:cNvPr>
          <p:cNvSpPr txBox="1">
            <a:spLocks noChangeArrowheads="1"/>
          </p:cNvSpPr>
          <p:nvPr/>
        </p:nvSpPr>
        <p:spPr bwMode="auto">
          <a:xfrm>
            <a:off x="347663" y="1676400"/>
            <a:ext cx="844867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types of reversible inhibition:</a:t>
            </a:r>
          </a:p>
          <a:p>
            <a:pPr lvl="1">
              <a:defRPr/>
            </a:pPr>
            <a:r>
              <a:rPr lang="en-US" sz="2400" dirty="0">
                <a:latin typeface="Arial" panose="020B0604020202020204" pitchFamily="34" charset="0"/>
                <a:cs typeface="Arial" panose="020B0604020202020204" pitchFamily="34" charset="0"/>
              </a:rPr>
              <a:t>competitive inhibition</a:t>
            </a:r>
          </a:p>
          <a:p>
            <a:pPr lvl="1">
              <a:defRPr/>
            </a:pPr>
            <a:r>
              <a:rPr lang="en-US" sz="2400" dirty="0">
                <a:latin typeface="Arial" panose="020B0604020202020204" pitchFamily="34" charset="0"/>
                <a:cs typeface="Arial" panose="020B0604020202020204" pitchFamily="34" charset="0"/>
              </a:rPr>
              <a:t>uncompetitive inhibition</a:t>
            </a:r>
          </a:p>
          <a:p>
            <a:pPr lvl="1">
              <a:defRPr/>
            </a:pPr>
            <a:r>
              <a:rPr lang="en-US" sz="2400" dirty="0">
                <a:latin typeface="Arial" panose="020B0604020202020204" pitchFamily="34" charset="0"/>
                <a:cs typeface="Arial" panose="020B0604020202020204" pitchFamily="34" charset="0"/>
              </a:rPr>
              <a:t>mixed inhibition</a:t>
            </a:r>
          </a:p>
          <a:p>
            <a:pPr lvl="1">
              <a:defRPr/>
            </a:pPr>
            <a:r>
              <a:rPr lang="en-US" sz="2400" dirty="0">
                <a:latin typeface="Arial" panose="020B0604020202020204" pitchFamily="34" charset="0"/>
                <a:cs typeface="Arial" panose="020B0604020202020204" pitchFamily="34" charset="0"/>
              </a:rPr>
              <a:t>noncompetitive inhibition</a:t>
            </a:r>
          </a:p>
          <a:p>
            <a:pPr lvl="1">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55F00-EA24-40C6-A908-8B222B0306C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Competitive Inhibition</a:t>
            </a:r>
            <a:endParaRPr lang="en-AU" dirty="0"/>
          </a:p>
        </p:txBody>
      </p:sp>
      <p:sp>
        <p:nvSpPr>
          <p:cNvPr id="6" name="Google Shape;390;g847cf01710_0_68">
            <a:extLst>
              <a:ext uri="{FF2B5EF4-FFF2-40B4-BE49-F238E27FC236}">
                <a16:creationId xmlns:a16="http://schemas.microsoft.com/office/drawing/2014/main" id="{A2D8399D-9889-AC45-84ED-275A0634BD78}"/>
              </a:ext>
            </a:extLst>
          </p:cNvPr>
          <p:cNvSpPr txBox="1">
            <a:spLocks noChangeArrowheads="1"/>
          </p:cNvSpPr>
          <p:nvPr/>
        </p:nvSpPr>
        <p:spPr bwMode="auto">
          <a:xfrm>
            <a:off x="238125" y="1677988"/>
            <a:ext cx="3648075" cy="479901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competitive inhibitor:</a:t>
            </a:r>
          </a:p>
          <a:p>
            <a:pPr lvl="1">
              <a:defRPr/>
            </a:pPr>
            <a:r>
              <a:rPr lang="en-US" sz="2400" dirty="0">
                <a:latin typeface="Arial" panose="020B0604020202020204" pitchFamily="34" charset="0"/>
                <a:cs typeface="Arial" panose="020B0604020202020204" pitchFamily="34" charset="0"/>
              </a:rPr>
              <a:t>competes with the substrate for the active site of an enzyme</a:t>
            </a:r>
          </a:p>
          <a:p>
            <a:pPr lvl="1">
              <a:defRPr/>
            </a:pPr>
            <a:r>
              <a:rPr lang="en-US" sz="2400" dirty="0">
                <a:latin typeface="Arial" panose="020B0604020202020204" pitchFamily="34" charset="0"/>
                <a:cs typeface="Arial" panose="020B0604020202020204" pitchFamily="34" charset="0"/>
              </a:rPr>
              <a:t>type of </a:t>
            </a:r>
            <a:r>
              <a:rPr lang="en-US" sz="2400" b="1" dirty="0">
                <a:latin typeface="Arial" panose="020B0604020202020204" pitchFamily="34" charset="0"/>
                <a:cs typeface="Arial" panose="020B0604020202020204" pitchFamily="34" charset="0"/>
              </a:rPr>
              <a:t>reversible inhibition</a:t>
            </a:r>
          </a:p>
          <a:p>
            <a:pPr lvl="1">
              <a:defRPr/>
            </a:pPr>
            <a:r>
              <a:rPr lang="en-US" sz="2400" dirty="0">
                <a:latin typeface="Arial" panose="020B0604020202020204" pitchFamily="34" charset="0"/>
                <a:cs typeface="Arial" panose="020B0604020202020204" pitchFamily="34" charset="0"/>
              </a:rPr>
              <a:t>by definition, the value of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for a competitive inhibitor is 1  </a:t>
            </a:r>
          </a:p>
          <a:p>
            <a:pPr lvl="1">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22563" name="Picture 2" descr="Part a shows a reaction. E plus S undergoes a reversible reaction to form E S, which forms E plus P. I can be added to the reaction of E plus S, leading to a reversible reaction with rate constant K subscript 1 for the forward reaction that produces E I. A circular enzyme shows a small cutout on the right side. It can undergo a reversible reaction with S, represented by a hexagon, producing an enzyme that has S fitted into the cutout. It can also undergo a reversible reaction with I, represented by a half hexagon, producing an enzyme that has I fitted into the cutout. ">
            <a:extLst>
              <a:ext uri="{FF2B5EF4-FFF2-40B4-BE49-F238E27FC236}">
                <a16:creationId xmlns:a16="http://schemas.microsoft.com/office/drawing/2014/main" id="{58E0B85E-AC2C-CD41-818C-78397406354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19599" y="3012614"/>
            <a:ext cx="4460875" cy="212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0964-A956-4940-AE1D-019F99B3B85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Competitive Inhibitors Alter the Michaelis-Menten Equation</a:t>
            </a:r>
            <a:endParaRPr lang="en-AU" dirty="0"/>
          </a:p>
        </p:txBody>
      </p:sp>
      <p:sp>
        <p:nvSpPr>
          <p:cNvPr id="5" name="Google Shape;390;g847cf01710_0_68">
            <a:extLst>
              <a:ext uri="{FF2B5EF4-FFF2-40B4-BE49-F238E27FC236}">
                <a16:creationId xmlns:a16="http://schemas.microsoft.com/office/drawing/2014/main" id="{30409006-8C80-9241-9B75-808822FDEDFB}"/>
              </a:ext>
            </a:extLst>
          </p:cNvPr>
          <p:cNvSpPr txBox="1">
            <a:spLocks noChangeArrowheads="1"/>
          </p:cNvSpPr>
          <p:nvPr/>
        </p:nvSpPr>
        <p:spPr bwMode="auto">
          <a:xfrm>
            <a:off x="184150" y="1905001"/>
            <a:ext cx="87757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competitive inhibition can be measured by steady-state kinetics</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the Michaelis-Menten equation becomes</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33564A15-1411-454F-90D3-FFF535876A2E}"/>
                  </a:ext>
                </a:extLst>
              </p:cNvPr>
              <p:cNvSpPr/>
              <p:nvPr/>
            </p:nvSpPr>
            <p:spPr>
              <a:xfrm>
                <a:off x="2209800" y="4112762"/>
                <a:ext cx="2130711" cy="769250"/>
              </a:xfrm>
              <a:prstGeom prst="rect">
                <a:avLst/>
              </a:prstGeom>
            </p:spPr>
            <p:txBody>
              <a:bodyPr wrap="none">
                <a:spAutoFit/>
              </a:bodyPr>
              <a:lstStyle/>
              <a:p>
                <a:r>
                  <a:rPr lang="en-US" altLang="en-US" i="1" dirty="0">
                    <a:latin typeface="Arial" panose="020B0604020202020204" pitchFamily="34" charset="0"/>
                    <a:cs typeface="Arial" panose="020B0604020202020204" pitchFamily="34" charset="0"/>
                  </a:rPr>
                  <a:t>V</a:t>
                </a:r>
                <a:r>
                  <a:rPr lang="en-US" altLang="en-US" baseline="-25000"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altLang="en-US" i="1" dirty="0">
                            <a:latin typeface="Arial" panose="020B0604020202020204" pitchFamily="34" charset="0"/>
                            <a:cs typeface="Arial" panose="020B0604020202020204" pitchFamily="34" charset="0"/>
                          </a:rPr>
                          <m:t>V</m:t>
                        </m:r>
                        <m:r>
                          <m:rPr>
                            <m:nor/>
                          </m:rPr>
                          <a:rPr lang="en-US" altLang="en-US" baseline="-25000" dirty="0">
                            <a:latin typeface="Arial" panose="020B0604020202020204" pitchFamily="34" charset="0"/>
                            <a:cs typeface="Arial" panose="020B0604020202020204" pitchFamily="34" charset="0"/>
                          </a:rPr>
                          <m:t>max</m:t>
                        </m:r>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S</m:t>
                        </m:r>
                        <m:r>
                          <m:rPr>
                            <m:nor/>
                          </m:rPr>
                          <a:rPr lang="en-US" altLang="en-US" dirty="0">
                            <a:latin typeface="Arial" panose="020B0604020202020204" pitchFamily="34" charset="0"/>
                            <a:cs typeface="Arial" panose="020B0604020202020204" pitchFamily="34" charset="0"/>
                          </a:rPr>
                          <m:t>]</m:t>
                        </m:r>
                      </m:num>
                      <m:den>
                        <m:r>
                          <m:rPr>
                            <m:nor/>
                          </m:rPr>
                          <a:rPr lang="el-GR" altLang="en-US" i="1" dirty="0">
                            <a:latin typeface="Arial" panose="020B0604020202020204" pitchFamily="34" charset="0"/>
                            <a:cs typeface="Arial" panose="020B0604020202020204" pitchFamily="34" charset="0"/>
                          </a:rPr>
                          <m:t>α</m:t>
                        </m:r>
                        <m:r>
                          <m:rPr>
                            <m:nor/>
                          </m:rPr>
                          <a:rPr lang="en-US" altLang="en-US" i="1" dirty="0">
                            <a:latin typeface="Arial" panose="020B0604020202020204" pitchFamily="34" charset="0"/>
                            <a:cs typeface="Arial" panose="020B0604020202020204" pitchFamily="34" charset="0"/>
                          </a:rPr>
                          <m:t>K</m:t>
                        </m:r>
                        <m:r>
                          <m:rPr>
                            <m:nor/>
                          </m:rPr>
                          <a:rPr lang="en-US" altLang="en-US" baseline="-25000" dirty="0">
                            <a:latin typeface="Arial" panose="020B0604020202020204" pitchFamily="34" charset="0"/>
                            <a:cs typeface="Arial" panose="020B0604020202020204" pitchFamily="34" charset="0"/>
                          </a:rPr>
                          <m:t>m</m:t>
                        </m:r>
                        <m:r>
                          <m:rPr>
                            <m:nor/>
                          </m:rPr>
                          <a:rPr lang="en-US" altLang="en-US" dirty="0">
                            <a:latin typeface="Arial" panose="020B0604020202020204" pitchFamily="34" charset="0"/>
                            <a:cs typeface="Arial" panose="020B0604020202020204" pitchFamily="34" charset="0"/>
                          </a:rPr>
                          <m:t> + [</m:t>
                        </m:r>
                        <m:r>
                          <m:rPr>
                            <m:nor/>
                          </m:rPr>
                          <a:rPr lang="en-US" altLang="en-US" dirty="0">
                            <a:latin typeface="Arial" panose="020B0604020202020204" pitchFamily="34" charset="0"/>
                            <a:cs typeface="Arial" panose="020B0604020202020204" pitchFamily="34" charset="0"/>
                          </a:rPr>
                          <m:t>S</m:t>
                        </m:r>
                        <m:r>
                          <m:rPr>
                            <m:nor/>
                          </m:rPr>
                          <a:rPr lang="en-US" altLang="en-US" dirty="0">
                            <a:latin typeface="Arial" panose="020B0604020202020204" pitchFamily="34" charset="0"/>
                            <a:cs typeface="Arial" panose="020B0604020202020204" pitchFamily="34" charset="0"/>
                          </a:rPr>
                          <m:t>]</m:t>
                        </m:r>
                      </m:den>
                    </m:f>
                  </m:oMath>
                </a14:m>
                <a:endParaRPr lang="en-AU" dirty="0"/>
              </a:p>
            </p:txBody>
          </p:sp>
        </mc:Choice>
        <mc:Fallback xmlns="">
          <p:sp>
            <p:nvSpPr>
              <p:cNvPr id="3" name="Rectangle 2">
                <a:extLst>
                  <a:ext uri="{FF2B5EF4-FFF2-40B4-BE49-F238E27FC236}">
                    <a16:creationId xmlns:a16="http://schemas.microsoft.com/office/drawing/2014/main" id="{33564A15-1411-454F-90D3-FFF535876A2E}"/>
                  </a:ext>
                </a:extLst>
              </p:cNvPr>
              <p:cNvSpPr>
                <a:spLocks noRot="1" noChangeAspect="1" noMove="1" noResize="1" noEditPoints="1" noAdjustHandles="1" noChangeArrowheads="1" noChangeShapeType="1" noTextEdit="1"/>
              </p:cNvSpPr>
              <p:nvPr/>
            </p:nvSpPr>
            <p:spPr>
              <a:xfrm>
                <a:off x="2209800" y="4112762"/>
                <a:ext cx="2130711" cy="769250"/>
              </a:xfrm>
              <a:prstGeom prst="rect">
                <a:avLst/>
              </a:prstGeom>
              <a:blipFill>
                <a:blip r:embed="rId3"/>
                <a:stretch>
                  <a:fillRect l="-4585"/>
                </a:stretch>
              </a:blipFill>
            </p:spPr>
            <p:txBody>
              <a:bodyPr/>
              <a:lstStyle/>
              <a:p>
                <a:r>
                  <a:rPr lang="en-AU">
                    <a:noFill/>
                  </a:rPr>
                  <a:t> </a:t>
                </a:r>
              </a:p>
            </p:txBody>
          </p:sp>
        </mc:Fallback>
      </mc:AlternateContent>
      <p:sp>
        <p:nvSpPr>
          <p:cNvPr id="324611" name="TextBox 3">
            <a:extLst>
              <a:ext uri="{FF2B5EF4-FFF2-40B4-BE49-F238E27FC236}">
                <a16:creationId xmlns:a16="http://schemas.microsoft.com/office/drawing/2014/main" id="{D383D0F4-BDF2-5643-84A8-00C6C6C043BE}"/>
              </a:ext>
            </a:extLst>
          </p:cNvPr>
          <p:cNvSpPr txBox="1">
            <a:spLocks noChangeArrowheads="1"/>
          </p:cNvSpPr>
          <p:nvPr/>
        </p:nvSpPr>
        <p:spPr bwMode="auto">
          <a:xfrm>
            <a:off x="4572000" y="42672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(6-31)</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33C4B10B-520A-4590-AD21-AFCA118B0B92}"/>
                  </a:ext>
                </a:extLst>
              </p:cNvPr>
              <p:cNvSpPr/>
              <p:nvPr/>
            </p:nvSpPr>
            <p:spPr>
              <a:xfrm>
                <a:off x="685800" y="5257800"/>
                <a:ext cx="6400800" cy="761683"/>
              </a:xfrm>
              <a:prstGeom prst="rect">
                <a:avLst/>
              </a:prstGeom>
            </p:spPr>
            <p:txBody>
              <a:bodyPr wrap="square">
                <a:spAutoFit/>
              </a:bodyPr>
              <a:lstStyle/>
              <a:p>
                <a:r>
                  <a:rPr lang="en-US" altLang="en-US" dirty="0">
                    <a:latin typeface="Arial" panose="020B0604020202020204" pitchFamily="34" charset="0"/>
                    <a:cs typeface="Arial" panose="020B0604020202020204" pitchFamily="34" charset="0"/>
                  </a:rPr>
                  <a:t>where     </a:t>
                </a:r>
                <a14:m>
                  <m:oMath xmlns:m="http://schemas.openxmlformats.org/officeDocument/2006/math">
                    <m:r>
                      <m:rPr>
                        <m:nor/>
                      </m:rPr>
                      <a:rPr lang="el-GR" altLang="en-US" i="1" dirty="0">
                        <a:latin typeface="Arial" panose="020B0604020202020204" pitchFamily="34" charset="0"/>
                        <a:cs typeface="Arial" panose="020B0604020202020204" pitchFamily="34" charset="0"/>
                      </a:rPr>
                      <m:t>α</m:t>
                    </m:r>
                  </m:oMath>
                </a14:m>
                <a:r>
                  <a:rPr lang="en-US" altLang="en-US" dirty="0">
                    <a:latin typeface="Arial" panose="020B0604020202020204" pitchFamily="34" charset="0"/>
                    <a:cs typeface="Arial" panose="020B0604020202020204" pitchFamily="34" charset="0"/>
                  </a:rPr>
                  <a:t> = 1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I</m:t>
                        </m:r>
                        <m:r>
                          <m:rPr>
                            <m:nor/>
                          </m:rPr>
                          <a:rPr lang="en-US" altLang="en-US" dirty="0">
                            <a:latin typeface="Arial" panose="020B0604020202020204" pitchFamily="34" charset="0"/>
                            <a:cs typeface="Arial" panose="020B0604020202020204" pitchFamily="34" charset="0"/>
                          </a:rPr>
                          <m:t>]</m:t>
                        </m:r>
                      </m:num>
                      <m:den>
                        <m:r>
                          <m:rPr>
                            <m:nor/>
                          </m:rPr>
                          <a:rPr lang="en-US" altLang="en-US" i="1" dirty="0">
                            <a:latin typeface="Arial" panose="020B0604020202020204" pitchFamily="34" charset="0"/>
                            <a:cs typeface="Arial" panose="020B0604020202020204" pitchFamily="34" charset="0"/>
                          </a:rPr>
                          <m:t>K</m:t>
                        </m:r>
                        <m:r>
                          <m:rPr>
                            <m:nor/>
                          </m:rPr>
                          <a:rPr lang="en-US" altLang="en-US" baseline="-25000" dirty="0">
                            <a:latin typeface="Arial" panose="020B0604020202020204" pitchFamily="34" charset="0"/>
                            <a:cs typeface="Arial" panose="020B0604020202020204" pitchFamily="34" charset="0"/>
                          </a:rPr>
                          <m:t>I</m:t>
                        </m:r>
                      </m:den>
                    </m:f>
                  </m:oMath>
                </a14:m>
                <a:r>
                  <a:rPr lang="en-US" altLang="en-US" dirty="0">
                    <a:latin typeface="Arial" panose="020B0604020202020204" pitchFamily="34" charset="0"/>
                    <a:cs typeface="Arial" panose="020B0604020202020204" pitchFamily="34" charset="0"/>
                  </a:rPr>
                  <a:t>     and     </a:t>
                </a:r>
                <a:r>
                  <a:rPr lang="en-US" altLang="en-US" i="1" dirty="0">
                    <a:latin typeface="Arial" panose="020B0604020202020204" pitchFamily="34" charset="0"/>
                    <a:cs typeface="Arial" panose="020B0604020202020204" pitchFamily="34" charset="0"/>
                  </a:rPr>
                  <a:t>K</a:t>
                </a:r>
                <a:r>
                  <a:rPr lang="en-US" altLang="en-US" baseline="-25000" dirty="0">
                    <a:latin typeface="Arial" panose="020B0604020202020204" pitchFamily="34" charset="0"/>
                    <a:cs typeface="Arial" panose="020B0604020202020204" pitchFamily="34" charset="0"/>
                  </a:rPr>
                  <a:t>I</a:t>
                </a:r>
                <a:r>
                  <a:rPr lang="en-US" altLang="en-US" dirty="0">
                    <a:latin typeface="Arial" panose="020B0604020202020204" pitchFamily="34" charset="0"/>
                    <a:cs typeface="Arial" panose="020B0604020202020204" pitchFamily="34" charset="0"/>
                  </a:rPr>
                  <a:t>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E</m:t>
                        </m:r>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I</m:t>
                        </m:r>
                        <m:r>
                          <m:rPr>
                            <m:nor/>
                          </m:rPr>
                          <a:rPr lang="en-US" altLang="en-US" dirty="0">
                            <a:latin typeface="Arial" panose="020B0604020202020204" pitchFamily="34" charset="0"/>
                            <a:cs typeface="Arial" panose="020B0604020202020204" pitchFamily="34" charset="0"/>
                          </a:rPr>
                          <m:t>]</m:t>
                        </m:r>
                      </m:num>
                      <m:den>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EI</m:t>
                        </m:r>
                        <m:r>
                          <m:rPr>
                            <m:nor/>
                          </m:rPr>
                          <a:rPr lang="en-US" altLang="en-US" dirty="0">
                            <a:latin typeface="Arial" panose="020B0604020202020204" pitchFamily="34" charset="0"/>
                            <a:cs typeface="Arial" panose="020B0604020202020204" pitchFamily="34" charset="0"/>
                          </a:rPr>
                          <m:t>]</m:t>
                        </m:r>
                      </m:den>
                    </m:f>
                  </m:oMath>
                </a14:m>
                <a:endParaRPr lang="en-AU" dirty="0"/>
              </a:p>
            </p:txBody>
          </p:sp>
        </mc:Choice>
        <mc:Fallback xmlns="">
          <p:sp>
            <p:nvSpPr>
              <p:cNvPr id="4" name="Rectangle 3">
                <a:extLst>
                  <a:ext uri="{FF2B5EF4-FFF2-40B4-BE49-F238E27FC236}">
                    <a16:creationId xmlns:a16="http://schemas.microsoft.com/office/drawing/2014/main" id="{33C4B10B-520A-4590-AD21-AFCA118B0B92}"/>
                  </a:ext>
                </a:extLst>
              </p:cNvPr>
              <p:cNvSpPr>
                <a:spLocks noRot="1" noChangeAspect="1" noMove="1" noResize="1" noEditPoints="1" noAdjustHandles="1" noChangeArrowheads="1" noChangeShapeType="1" noTextEdit="1"/>
              </p:cNvSpPr>
              <p:nvPr/>
            </p:nvSpPr>
            <p:spPr>
              <a:xfrm>
                <a:off x="685800" y="5257800"/>
                <a:ext cx="6400800" cy="761683"/>
              </a:xfrm>
              <a:prstGeom prst="rect">
                <a:avLst/>
              </a:prstGeom>
              <a:blipFill>
                <a:blip r:embed="rId4"/>
                <a:stretch>
                  <a:fillRect l="-1524"/>
                </a:stretch>
              </a:blipFill>
            </p:spPr>
            <p:txBody>
              <a:bodyPr/>
              <a:lstStyle/>
              <a:p>
                <a:r>
                  <a:rPr lang="en-AU">
                    <a:noFill/>
                  </a:rPr>
                  <a:t> </a:t>
                </a:r>
              </a:p>
            </p:txBody>
          </p:sp>
        </mc:Fallback>
      </mc:AlternateContent>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E0FB9-5DF2-4D93-946A-60CCF89DF90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Competitive Inhibitors Affect the Apparent </a:t>
            </a:r>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m</a:t>
            </a:r>
            <a:r>
              <a:rPr lang="en-US" altLang="en-US" dirty="0">
                <a:solidFill>
                  <a:schemeClr val="tx1"/>
                </a:solidFill>
                <a:latin typeface="Arial" panose="020B0604020202020204" pitchFamily="34" charset="0"/>
                <a:cs typeface="Arial" panose="020B0604020202020204" pitchFamily="34" charset="0"/>
              </a:rPr>
              <a:t>, but Not the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max</a:t>
            </a:r>
            <a:endParaRPr lang="en-AU" dirty="0"/>
          </a:p>
        </p:txBody>
      </p:sp>
      <p:sp>
        <p:nvSpPr>
          <p:cNvPr id="326658" name="Google Shape;390;g847cf01710_0_68">
            <a:extLst>
              <a:ext uri="{FF2B5EF4-FFF2-40B4-BE49-F238E27FC236}">
                <a16:creationId xmlns:a16="http://schemas.microsoft.com/office/drawing/2014/main" id="{EC0E4C7F-0773-EF42-A24C-841DC8FBBB2F}"/>
              </a:ext>
            </a:extLst>
          </p:cNvPr>
          <p:cNvSpPr txBox="1">
            <a:spLocks noChangeArrowheads="1"/>
          </p:cNvSpPr>
          <p:nvPr/>
        </p:nvSpPr>
        <p:spPr bwMode="auto">
          <a:xfrm>
            <a:off x="139700" y="1600200"/>
            <a:ext cx="42037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“apparent” </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m</a:t>
            </a:r>
            <a:r>
              <a:rPr lang="en-US" altLang="en-US" sz="2400" dirty="0">
                <a:latin typeface="Arial" panose="020B0604020202020204" pitchFamily="34" charset="0"/>
                <a:cs typeface="Arial" panose="020B0604020202020204" pitchFamily="34" charset="0"/>
              </a:rPr>
              <a:t> = the experimentally determined variable </a:t>
            </a:r>
            <a:r>
              <a:rPr lang="el-GR" altLang="en-US" sz="2400" i="1" dirty="0">
                <a:latin typeface="Arial" panose="020B0604020202020204" pitchFamily="34" charset="0"/>
                <a:cs typeface="Arial" panose="020B0604020202020204" pitchFamily="34" charset="0"/>
              </a:rPr>
              <a:t>α</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m</a:t>
            </a:r>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when [S] &gt;&gt; [I], the reaction exhibits normal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 </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in the presence of inhibitor, the [S] at which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0</a:t>
            </a:r>
            <a:r>
              <a:rPr lang="en-US" altLang="en-US" sz="2400" dirty="0">
                <a:latin typeface="Arial" panose="020B0604020202020204" pitchFamily="34" charset="0"/>
                <a:cs typeface="Arial" panose="020B0604020202020204" pitchFamily="34" charset="0"/>
              </a:rPr>
              <a:t> = ½</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 the apparent </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m</a:t>
            </a:r>
            <a:r>
              <a:rPr lang="en-US" altLang="en-US" sz="2400" dirty="0">
                <a:latin typeface="Arial" panose="020B0604020202020204" pitchFamily="34" charset="0"/>
                <a:cs typeface="Arial" panose="020B0604020202020204" pitchFamily="34" charset="0"/>
              </a:rPr>
              <a:t>, increases by the factor </a:t>
            </a:r>
            <a:r>
              <a:rPr lang="el-GR" altLang="en-US" sz="2400" i="1" dirty="0">
                <a:latin typeface="Arial" panose="020B0604020202020204" pitchFamily="34" charset="0"/>
                <a:cs typeface="Arial" panose="020B0604020202020204" pitchFamily="34" charset="0"/>
              </a:rPr>
              <a:t>α</a:t>
            </a:r>
            <a:r>
              <a:rPr lang="el-GR" altLang="en-US" sz="2400" dirty="0">
                <a:latin typeface="Arial" panose="020B0604020202020204" pitchFamily="34" charset="0"/>
                <a:cs typeface="Arial" panose="020B0604020202020204" pitchFamily="34" charset="0"/>
              </a:rPr>
              <a:t> </a:t>
            </a:r>
          </a:p>
          <a:p>
            <a:endParaRPr lang="en-US" altLang="en-US" sz="2400" dirty="0">
              <a:latin typeface="Arial" panose="020B0604020202020204" pitchFamily="34" charset="0"/>
              <a:cs typeface="Arial" panose="020B0604020202020204" pitchFamily="34" charset="0"/>
            </a:endParaRPr>
          </a:p>
        </p:txBody>
      </p:sp>
      <p:pic>
        <p:nvPicPr>
          <p:cNvPr id="326659" name="Picture 2" descr="Part b shows a graph with substrate concentration in micromolar on the horizontal axis, ranging from 0 to 100 and labeled in increments of 20, and V subscript 0 on the vertical axis, ranging from 0 to above 0.8, with V subscript max at the top and labeled in increments of 0.2. A dotted horizontal line extends from 0.5 on the vertical axis and is labeled V subscript max over 2. All of the lines begin at (0, 0) and extend to the top right side of the graph. Line 1 increases very rapidly, then begins to slow as it approaches the dotted horizontal line. It intercepts the dotted horizontal line at (9, 0.5), where a dotted vertical line extends down to the horizontal axis and is labeled K subscript lowercase M 1. The line levels off across the rest of the graph and ends at (100, 0.9). Text at the end of the curve reads, Greek letter alpha equals 1. Line 2 runs slightly beneath line 1 at first but begins to bend and to level off. It intercepts the first dotted vertical line at (9, 0.38) before crossing the horizontal dotted line at (20, 0.5). A vertical dotted line extends downward from this point, labeled K subscript lowercase M 2. It levels off rapidly and becomes almost horizontal toward the right side of the graph. It ends at (100, 0.8). Text at the end of the curve reads, Greek letter alpha equals 2. Line 3 runs beneath line 2 and curves even more slowly. It crosses the first vertical dotted line at (10, 0.2), the second vertical dotted line at (20, 0.35), and the horizontal dotted line at (40, 0.5). A dotted line extends downward from this point, labeled K subscript M 3. It rapidly levels off to become almost horizontal on the right side of the graph. It ends at (100, 0.7). Text at the end of the curve reads, Greek letter alpha equals 4. ">
            <a:extLst>
              <a:ext uri="{FF2B5EF4-FFF2-40B4-BE49-F238E27FC236}">
                <a16:creationId xmlns:a16="http://schemas.microsoft.com/office/drawing/2014/main" id="{C690626F-6C8A-E149-A169-B4606AC5061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57852" y="2362200"/>
            <a:ext cx="4203700"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1EF5D-D80F-4EB9-B5B9-36C1D7362A9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 Lineweaver-Burk Plot Reveals Competitive Inhibition</a:t>
            </a:r>
            <a:endParaRPr lang="en-AU" dirty="0"/>
          </a:p>
        </p:txBody>
      </p:sp>
      <p:pic>
        <p:nvPicPr>
          <p:cNvPr id="328706" name="Picture 3" descr="Part c plots the reciprocal of the substrate against the reciprocal of the initial velocity. The horizontal axis is labeled 1 over concentration of S in units of 1 over millimolar. The vertical axis is labeled 1 over V subscript 0 in units of 1 over micromolar per minute. Three diagonal lines intersect where they cross the vertical axis. The line that intercepts the horizontal axis farthest to the left, to the left of the vertical axis, is the lowest line on the right side, where it is labeled Greek letter alpha equals 1. It ends about halfway up the vertical axis and is labeled, no inhibitor. The line that intercepts the horizontal axis between the other two is also in the middle on the upper right, where it is labeled Greek letter alpha equals 2. The line that intercepts the horizontal axis farthest to the right is the top line on the right side and ends near the top of the vertical axis, where it is labeled Greek letter alpha equals 3. An arrow pointing upward along the right ends of the lines is labeled concentration of I. The points where the lines intercept the horizontal axis are labeled minus 1 over (Greek letter alpha times K subscript lowercase M). The lines all cross the vertical axis at a point labeled as 1 over V subscript max. Text reads, slope equals (Greek letter alpha times K subscript lowercase M) over V subscript max. An equation above the graph reads, 1 over V subscript 0 equals open parenthesis Greek letter alpha K subscript lowercase M over V subscript max close parenthesis times 1 over concentration of S plus 1 over V subscript max. All data are approximate.">
            <a:extLst>
              <a:ext uri="{FF2B5EF4-FFF2-40B4-BE49-F238E27FC236}">
                <a16:creationId xmlns:a16="http://schemas.microsoft.com/office/drawing/2014/main" id="{CFB2C4B1-501D-6245-80F3-015AF479591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95400" y="1676400"/>
            <a:ext cx="5519953" cy="47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07" name="Rectangle 1">
            <a:extLst>
              <a:ext uri="{FF2B5EF4-FFF2-40B4-BE49-F238E27FC236}">
                <a16:creationId xmlns:a16="http://schemas.microsoft.com/office/drawing/2014/main" id="{97EA6D8E-DC89-1645-878B-BD3F18B668A2}"/>
              </a:ext>
            </a:extLst>
          </p:cNvPr>
          <p:cNvSpPr>
            <a:spLocks noChangeArrowheads="1"/>
          </p:cNvSpPr>
          <p:nvPr/>
        </p:nvSpPr>
        <p:spPr bwMode="auto">
          <a:xfrm>
            <a:off x="7010400" y="3282950"/>
            <a:ext cx="1912938"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FontTx/>
              <a:buNone/>
            </a:pPr>
            <a:r>
              <a:rPr lang="en-US" altLang="en-US" sz="2400" dirty="0">
                <a:latin typeface="Arial" panose="020B0604020202020204" pitchFamily="34" charset="0"/>
                <a:cs typeface="Arial" panose="020B0604020202020204" pitchFamily="34" charset="0"/>
              </a:rPr>
              <a:t>lines intersect at the </a:t>
            </a:r>
            <a:r>
              <a:rPr lang="en-US" altLang="en-US" sz="2400" i="1" dirty="0">
                <a:latin typeface="Arial" panose="020B0604020202020204" pitchFamily="34" charset="0"/>
                <a:cs typeface="Arial" panose="020B0604020202020204" pitchFamily="34" charset="0"/>
              </a:rPr>
              <a:t>y </a:t>
            </a:r>
            <a:r>
              <a:rPr lang="en-US" altLang="en-US" sz="2400" dirty="0">
                <a:latin typeface="Arial" panose="020B0604020202020204" pitchFamily="34" charset="0"/>
                <a:cs typeface="Arial" panose="020B0604020202020204" pitchFamily="34" charset="0"/>
              </a:rPr>
              <a:t>axis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AAB4F-EBC0-4D89-914A-7F8D048703D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Uncompetitive Inhibition</a:t>
            </a:r>
            <a:endParaRPr lang="en-AU" dirty="0"/>
          </a:p>
        </p:txBody>
      </p:sp>
      <p:sp>
        <p:nvSpPr>
          <p:cNvPr id="7" name="Google Shape;390;g847cf01710_0_68">
            <a:extLst>
              <a:ext uri="{FF2B5EF4-FFF2-40B4-BE49-F238E27FC236}">
                <a16:creationId xmlns:a16="http://schemas.microsoft.com/office/drawing/2014/main" id="{11736B9B-4F90-3947-A924-22E3BDE67910}"/>
              </a:ext>
            </a:extLst>
          </p:cNvPr>
          <p:cNvSpPr txBox="1">
            <a:spLocks noChangeArrowheads="1"/>
          </p:cNvSpPr>
          <p:nvPr/>
        </p:nvSpPr>
        <p:spPr bwMode="auto">
          <a:xfrm>
            <a:off x="238125" y="1677988"/>
            <a:ext cx="380047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uncompetitive inhibitor:</a:t>
            </a:r>
          </a:p>
          <a:p>
            <a:pPr lvl="1">
              <a:defRPr/>
            </a:pPr>
            <a:r>
              <a:rPr lang="en-US" sz="2400" dirty="0">
                <a:latin typeface="Arial" panose="020B0604020202020204" pitchFamily="34" charset="0"/>
                <a:cs typeface="Arial" panose="020B0604020202020204" pitchFamily="34" charset="0"/>
              </a:rPr>
              <a:t>binds at a site distinct from the substrate active site</a:t>
            </a:r>
          </a:p>
          <a:p>
            <a:pPr lvl="1">
              <a:defRPr/>
            </a:pPr>
            <a:r>
              <a:rPr lang="en-US" sz="2400" dirty="0">
                <a:latin typeface="Arial" panose="020B0604020202020204" pitchFamily="34" charset="0"/>
                <a:cs typeface="Arial" panose="020B0604020202020204" pitchFamily="34" charset="0"/>
              </a:rPr>
              <a:t>unlike a competitive inhibitor, binds only to the ES complex </a:t>
            </a:r>
          </a:p>
          <a:p>
            <a:pPr lvl="1">
              <a:defRPr/>
            </a:pPr>
            <a:r>
              <a:rPr lang="en-US" sz="2400" dirty="0">
                <a:latin typeface="Arial" panose="020B0604020202020204" pitchFamily="34" charset="0"/>
                <a:cs typeface="Arial" panose="020B0604020202020204" pitchFamily="34" charset="0"/>
              </a:rPr>
              <a:t>type of </a:t>
            </a:r>
            <a:r>
              <a:rPr lang="en-US" sz="2400" b="1" dirty="0">
                <a:latin typeface="Arial" panose="020B0604020202020204" pitchFamily="34" charset="0"/>
                <a:cs typeface="Arial" panose="020B0604020202020204" pitchFamily="34" charset="0"/>
              </a:rPr>
              <a:t>reversible inhibition</a:t>
            </a: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34851" name="Picture 2" descr="Part a shows a reaction. E plus S undergoes a reversible reaction to form E S. E S can form E plus P or I can be added. E S plus I undergoes a reversible reaction with rate constant K prime subscript I for the forward reaction that produces E S I. A circular enzyme shows two small cutouts on the right side. It undergoes a reversible reaction with S, represented by a hexagon, producing an enzyme that has S fitted into one cutout. This complex can undergo a reversible reaction with I, represented by a pentagon, to produce an enzyme with S still in one cutout and I in the second cutout. ">
            <a:extLst>
              <a:ext uri="{FF2B5EF4-FFF2-40B4-BE49-F238E27FC236}">
                <a16:creationId xmlns:a16="http://schemas.microsoft.com/office/drawing/2014/main" id="{184A71D6-2DBF-6E46-97A8-E2CF59346C4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19600" y="2061736"/>
            <a:ext cx="4491038" cy="3123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5DEDB-D483-4AF6-941B-FED2F5F2D34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Uncompetitive Inhibitors Alter the Michaelis-Menten Equation</a:t>
            </a:r>
            <a:endParaRPr lang="en-AU" dirty="0"/>
          </a:p>
        </p:txBody>
      </p:sp>
      <p:sp>
        <p:nvSpPr>
          <p:cNvPr id="5" name="Google Shape;390;g847cf01710_0_68">
            <a:extLst>
              <a:ext uri="{FF2B5EF4-FFF2-40B4-BE49-F238E27FC236}">
                <a16:creationId xmlns:a16="http://schemas.microsoft.com/office/drawing/2014/main" id="{932462E5-6E79-654A-A89F-579914053A98}"/>
              </a:ext>
            </a:extLst>
          </p:cNvPr>
          <p:cNvSpPr txBox="1">
            <a:spLocks noChangeArrowheads="1"/>
          </p:cNvSpPr>
          <p:nvPr/>
        </p:nvSpPr>
        <p:spPr bwMode="auto">
          <a:xfrm>
            <a:off x="184150" y="1905001"/>
            <a:ext cx="8775700" cy="46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the Michaelis-Menten equation becomes</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14116270-BF94-4752-9E73-41904403C24D}"/>
                  </a:ext>
                </a:extLst>
              </p:cNvPr>
              <p:cNvSpPr/>
              <p:nvPr/>
            </p:nvSpPr>
            <p:spPr>
              <a:xfrm>
                <a:off x="2298621" y="2922588"/>
                <a:ext cx="2273379" cy="769250"/>
              </a:xfrm>
              <a:prstGeom prst="rect">
                <a:avLst/>
              </a:prstGeom>
            </p:spPr>
            <p:txBody>
              <a:bodyPr wrap="none">
                <a:spAutoFit/>
              </a:bodyPr>
              <a:lstStyle/>
              <a:p>
                <a:r>
                  <a:rPr lang="en-US" altLang="en-US" i="1" dirty="0">
                    <a:latin typeface="Arial" panose="020B0604020202020204" pitchFamily="34" charset="0"/>
                    <a:cs typeface="Arial" panose="020B0604020202020204" pitchFamily="34" charset="0"/>
                  </a:rPr>
                  <a:t>V</a:t>
                </a:r>
                <a:r>
                  <a:rPr lang="en-US" altLang="en-US" baseline="-25000"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altLang="en-US" i="1" dirty="0">
                            <a:latin typeface="Arial" panose="020B0604020202020204" pitchFamily="34" charset="0"/>
                            <a:cs typeface="Arial" panose="020B0604020202020204" pitchFamily="34" charset="0"/>
                          </a:rPr>
                          <m:t>V</m:t>
                        </m:r>
                        <m:r>
                          <m:rPr>
                            <m:nor/>
                          </m:rPr>
                          <a:rPr lang="en-US" altLang="en-US" baseline="-25000" dirty="0">
                            <a:latin typeface="Arial" panose="020B0604020202020204" pitchFamily="34" charset="0"/>
                            <a:cs typeface="Arial" panose="020B0604020202020204" pitchFamily="34" charset="0"/>
                          </a:rPr>
                          <m:t>max</m:t>
                        </m:r>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S</m:t>
                        </m:r>
                        <m:r>
                          <m:rPr>
                            <m:nor/>
                          </m:rPr>
                          <a:rPr lang="en-US" altLang="en-US" dirty="0">
                            <a:latin typeface="Arial" panose="020B0604020202020204" pitchFamily="34" charset="0"/>
                            <a:cs typeface="Arial" panose="020B0604020202020204" pitchFamily="34" charset="0"/>
                          </a:rPr>
                          <m:t>]</m:t>
                        </m:r>
                      </m:num>
                      <m:den>
                        <m:r>
                          <m:rPr>
                            <m:nor/>
                          </m:rPr>
                          <a:rPr lang="en-US" altLang="en-US" i="1" dirty="0">
                            <a:latin typeface="Arial" panose="020B0604020202020204" pitchFamily="34" charset="0"/>
                            <a:cs typeface="Arial" panose="020B0604020202020204" pitchFamily="34" charset="0"/>
                          </a:rPr>
                          <m:t>K</m:t>
                        </m:r>
                        <m:r>
                          <m:rPr>
                            <m:nor/>
                          </m:rPr>
                          <a:rPr lang="en-US" altLang="en-US" baseline="-25000" dirty="0">
                            <a:latin typeface="Arial" panose="020B0604020202020204" pitchFamily="34" charset="0"/>
                            <a:cs typeface="Arial" panose="020B0604020202020204" pitchFamily="34" charset="0"/>
                          </a:rPr>
                          <m:t>m</m:t>
                        </m:r>
                        <m:r>
                          <m:rPr>
                            <m:nor/>
                          </m:rPr>
                          <a:rPr lang="en-US" altLang="en-US" dirty="0">
                            <a:latin typeface="Arial" panose="020B0604020202020204" pitchFamily="34" charset="0"/>
                            <a:cs typeface="Arial" panose="020B0604020202020204" pitchFamily="34" charset="0"/>
                          </a:rPr>
                          <m:t> + </m:t>
                        </m:r>
                        <m:r>
                          <m:rPr>
                            <m:nor/>
                          </m:rPr>
                          <a:rPr lang="el-GR" altLang="en-US" i="1" dirty="0">
                            <a:latin typeface="Arial" panose="020B0604020202020204" pitchFamily="34" charset="0"/>
                            <a:cs typeface="Arial" panose="020B0604020202020204" pitchFamily="34" charset="0"/>
                          </a:rPr>
                          <m:t>α</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r>
                          <m:rPr>
                            <m:nor/>
                          </m:rPr>
                          <a:rPr lang="en-US" altLang="en-US" i="1" dirty="0">
                            <a:latin typeface="Arial" panose="020B0604020202020204" pitchFamily="34" charset="0"/>
                            <a:cs typeface="Arial" panose="020B0604020202020204" pitchFamily="34" charset="0"/>
                          </a:rPr>
                          <m:t> </m:t>
                        </m:r>
                      </m:den>
                    </m:f>
                  </m:oMath>
                </a14:m>
                <a:endParaRPr lang="en-AU" dirty="0"/>
              </a:p>
            </p:txBody>
          </p:sp>
        </mc:Choice>
        <mc:Fallback xmlns="">
          <p:sp>
            <p:nvSpPr>
              <p:cNvPr id="4" name="Rectangle 3">
                <a:extLst>
                  <a:ext uri="{FF2B5EF4-FFF2-40B4-BE49-F238E27FC236}">
                    <a16:creationId xmlns:a16="http://schemas.microsoft.com/office/drawing/2014/main" id="{14116270-BF94-4752-9E73-41904403C24D}"/>
                  </a:ext>
                </a:extLst>
              </p:cNvPr>
              <p:cNvSpPr>
                <a:spLocks noRot="1" noChangeAspect="1" noMove="1" noResize="1" noEditPoints="1" noAdjustHandles="1" noChangeArrowheads="1" noChangeShapeType="1" noTextEdit="1"/>
              </p:cNvSpPr>
              <p:nvPr/>
            </p:nvSpPr>
            <p:spPr>
              <a:xfrm>
                <a:off x="2298621" y="2922588"/>
                <a:ext cx="2273379" cy="769250"/>
              </a:xfrm>
              <a:prstGeom prst="rect">
                <a:avLst/>
              </a:prstGeom>
              <a:blipFill>
                <a:blip r:embed="rId3"/>
                <a:stretch>
                  <a:fillRect l="-4021"/>
                </a:stretch>
              </a:blipFill>
            </p:spPr>
            <p:txBody>
              <a:bodyPr/>
              <a:lstStyle/>
              <a:p>
                <a:r>
                  <a:rPr lang="en-AU">
                    <a:noFill/>
                  </a:rPr>
                  <a:t> </a:t>
                </a:r>
              </a:p>
            </p:txBody>
          </p:sp>
        </mc:Fallback>
      </mc:AlternateContent>
      <p:sp>
        <p:nvSpPr>
          <p:cNvPr id="336899" name="TextBox 3">
            <a:extLst>
              <a:ext uri="{FF2B5EF4-FFF2-40B4-BE49-F238E27FC236}">
                <a16:creationId xmlns:a16="http://schemas.microsoft.com/office/drawing/2014/main" id="{1A554D0F-F270-9F41-AB51-1558EF3EC467}"/>
              </a:ext>
            </a:extLst>
          </p:cNvPr>
          <p:cNvSpPr txBox="1">
            <a:spLocks noChangeArrowheads="1"/>
          </p:cNvSpPr>
          <p:nvPr/>
        </p:nvSpPr>
        <p:spPr bwMode="auto">
          <a:xfrm>
            <a:off x="4800600" y="2989961"/>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(6-32)</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C9AED510-1045-493D-8399-8FBE47BD0CDC}"/>
                  </a:ext>
                </a:extLst>
              </p:cNvPr>
              <p:cNvSpPr/>
              <p:nvPr/>
            </p:nvSpPr>
            <p:spPr>
              <a:xfrm>
                <a:off x="685800" y="4343400"/>
                <a:ext cx="6096000" cy="769250"/>
              </a:xfrm>
              <a:prstGeom prst="rect">
                <a:avLst/>
              </a:prstGeom>
            </p:spPr>
            <p:txBody>
              <a:bodyPr wrap="square">
                <a:spAutoFit/>
              </a:bodyPr>
              <a:lstStyle/>
              <a:p>
                <a:r>
                  <a:rPr lang="en-US" altLang="en-US" dirty="0">
                    <a:latin typeface="Arial" panose="020B0604020202020204" pitchFamily="34" charset="0"/>
                    <a:cs typeface="Arial" panose="020B0604020202020204" pitchFamily="34" charset="0"/>
                  </a:rPr>
                  <a:t>where     </a:t>
                </a:r>
                <a14:m>
                  <m:oMath xmlns:m="http://schemas.openxmlformats.org/officeDocument/2006/math">
                    <m:r>
                      <m:rPr>
                        <m:nor/>
                      </m:rPr>
                      <a:rPr lang="el-GR" altLang="en-US" i="1" dirty="0">
                        <a:latin typeface="Arial" panose="020B0604020202020204" pitchFamily="34" charset="0"/>
                        <a:cs typeface="Arial" panose="020B0604020202020204" pitchFamily="34" charset="0"/>
                      </a:rPr>
                      <m:t>α</m:t>
                    </m:r>
                  </m:oMath>
                </a14:m>
                <a:r>
                  <a:rPr lang="en-US"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 1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I</m:t>
                        </m:r>
                        <m:r>
                          <m:rPr>
                            <m:nor/>
                          </m:rPr>
                          <a:rPr lang="en-US" altLang="en-US" dirty="0">
                            <a:latin typeface="Arial" panose="020B0604020202020204" pitchFamily="34" charset="0"/>
                            <a:cs typeface="Arial" panose="020B0604020202020204" pitchFamily="34" charset="0"/>
                          </a:rPr>
                          <m:t>]</m:t>
                        </m:r>
                      </m:num>
                      <m:den>
                        <m:r>
                          <m:rPr>
                            <m:nor/>
                          </m:rPr>
                          <a:rPr lang="en-US" altLang="en-US" i="1" dirty="0">
                            <a:latin typeface="Arial" panose="020B0604020202020204" pitchFamily="34" charset="0"/>
                            <a:cs typeface="Arial" panose="020B0604020202020204" pitchFamily="34" charset="0"/>
                          </a:rPr>
                          <m:t>K</m:t>
                        </m:r>
                        <m:r>
                          <m:rPr>
                            <m:nor/>
                          </m:rPr>
                          <a:rPr lang="en-US" dirty="0">
                            <a:latin typeface="Arial" panose="020B0604020202020204" pitchFamily="34" charset="0"/>
                            <a:cs typeface="Arial" panose="020B0604020202020204" pitchFamily="34" charset="0"/>
                          </a:rPr>
                          <m:t>′</m:t>
                        </m:r>
                        <m:r>
                          <m:rPr>
                            <m:nor/>
                          </m:rPr>
                          <a:rPr lang="en-US" altLang="en-US" baseline="-25000" dirty="0">
                            <a:latin typeface="Arial" panose="020B0604020202020204" pitchFamily="34" charset="0"/>
                            <a:cs typeface="Arial" panose="020B0604020202020204" pitchFamily="34" charset="0"/>
                          </a:rPr>
                          <m:t>I</m:t>
                        </m:r>
                      </m:den>
                    </m:f>
                  </m:oMath>
                </a14:m>
                <a:r>
                  <a:rPr lang="en-US" altLang="en-US" dirty="0">
                    <a:latin typeface="Arial" panose="020B0604020202020204" pitchFamily="34" charset="0"/>
                    <a:cs typeface="Arial" panose="020B0604020202020204" pitchFamily="34" charset="0"/>
                  </a:rPr>
                  <a:t>     and     </a:t>
                </a:r>
                <a:r>
                  <a:rPr lang="en-US" altLang="en-US" i="1" dirty="0">
                    <a:latin typeface="Arial" panose="020B0604020202020204" pitchFamily="34" charset="0"/>
                    <a:cs typeface="Arial" panose="020B0604020202020204" pitchFamily="34" charset="0"/>
                  </a:rPr>
                  <a:t>K</a:t>
                </a:r>
                <a:r>
                  <a:rPr lang="en-US" dirty="0">
                    <a:latin typeface="Arial" panose="020B0604020202020204" pitchFamily="34" charset="0"/>
                    <a:cs typeface="Arial" panose="020B0604020202020204" pitchFamily="34" charset="0"/>
                  </a:rPr>
                  <a:t>′</a:t>
                </a:r>
                <a:r>
                  <a:rPr lang="en-US" altLang="en-US" baseline="-25000" dirty="0">
                    <a:latin typeface="Arial" panose="020B0604020202020204" pitchFamily="34" charset="0"/>
                    <a:cs typeface="Arial" panose="020B0604020202020204" pitchFamily="34" charset="0"/>
                  </a:rPr>
                  <a:t>I</a:t>
                </a:r>
                <a:r>
                  <a:rPr lang="en-US" altLang="en-US" dirty="0">
                    <a:latin typeface="Arial" panose="020B0604020202020204" pitchFamily="34" charset="0"/>
                    <a:cs typeface="Arial" panose="020B0604020202020204" pitchFamily="34" charset="0"/>
                  </a:rPr>
                  <a:t>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ES</m:t>
                        </m:r>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I</m:t>
                        </m:r>
                        <m:r>
                          <m:rPr>
                            <m:nor/>
                          </m:rPr>
                          <a:rPr lang="en-US" altLang="en-US" dirty="0">
                            <a:latin typeface="Arial" panose="020B0604020202020204" pitchFamily="34" charset="0"/>
                            <a:cs typeface="Arial" panose="020B0604020202020204" pitchFamily="34" charset="0"/>
                          </a:rPr>
                          <m:t>]</m:t>
                        </m:r>
                      </m:num>
                      <m:den>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ESI</m:t>
                        </m:r>
                        <m:r>
                          <m:rPr>
                            <m:nor/>
                          </m:rPr>
                          <a:rPr lang="en-US" altLang="en-US" dirty="0">
                            <a:latin typeface="Arial" panose="020B0604020202020204" pitchFamily="34" charset="0"/>
                            <a:cs typeface="Arial" panose="020B0604020202020204" pitchFamily="34" charset="0"/>
                          </a:rPr>
                          <m:t>]</m:t>
                        </m:r>
                      </m:den>
                    </m:f>
                  </m:oMath>
                </a14:m>
                <a:r>
                  <a:rPr lang="en-US" altLang="en-US" dirty="0">
                    <a:latin typeface="Arial" panose="020B0604020202020204" pitchFamily="34" charset="0"/>
                    <a:cs typeface="Arial" panose="020B0604020202020204" pitchFamily="34" charset="0"/>
                  </a:rPr>
                  <a:t> </a:t>
                </a:r>
                <a:endParaRPr lang="en-AU" dirty="0"/>
              </a:p>
            </p:txBody>
          </p:sp>
        </mc:Choice>
        <mc:Fallback xmlns="">
          <p:sp>
            <p:nvSpPr>
              <p:cNvPr id="3" name="Rectangle 2">
                <a:extLst>
                  <a:ext uri="{FF2B5EF4-FFF2-40B4-BE49-F238E27FC236}">
                    <a16:creationId xmlns:a16="http://schemas.microsoft.com/office/drawing/2014/main" id="{C9AED510-1045-493D-8399-8FBE47BD0CDC}"/>
                  </a:ext>
                </a:extLst>
              </p:cNvPr>
              <p:cNvSpPr>
                <a:spLocks noRot="1" noChangeAspect="1" noMove="1" noResize="1" noEditPoints="1" noAdjustHandles="1" noChangeArrowheads="1" noChangeShapeType="1" noTextEdit="1"/>
              </p:cNvSpPr>
              <p:nvPr/>
            </p:nvSpPr>
            <p:spPr>
              <a:xfrm>
                <a:off x="685800" y="4343400"/>
                <a:ext cx="6096000" cy="769250"/>
              </a:xfrm>
              <a:prstGeom prst="rect">
                <a:avLst/>
              </a:prstGeom>
              <a:blipFill>
                <a:blip r:embed="rId4"/>
                <a:stretch>
                  <a:fillRect l="-1600"/>
                </a:stretch>
              </a:blipFill>
            </p:spPr>
            <p:txBody>
              <a:bodyPr/>
              <a:lstStyle/>
              <a:p>
                <a:r>
                  <a:rPr lang="en-AU">
                    <a:noFill/>
                  </a:rPr>
                  <a:t> </a:t>
                </a:r>
              </a:p>
            </p:txBody>
          </p:sp>
        </mc:Fallback>
      </mc:AlternateContent>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C9663-7054-4F1D-99BF-D598108049F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Uncompetitive Inhibitors Affect Both the Apparent </a:t>
            </a:r>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m</a:t>
            </a:r>
            <a:r>
              <a:rPr lang="en-US" altLang="en-US" dirty="0">
                <a:solidFill>
                  <a:schemeClr val="tx1"/>
                </a:solidFill>
                <a:latin typeface="Arial" panose="020B0604020202020204" pitchFamily="34" charset="0"/>
                <a:cs typeface="Arial" panose="020B0604020202020204" pitchFamily="34" charset="0"/>
              </a:rPr>
              <a:t> and the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max</a:t>
            </a:r>
            <a:endParaRPr lang="en-AU" dirty="0"/>
          </a:p>
        </p:txBody>
      </p:sp>
      <p:sp>
        <p:nvSpPr>
          <p:cNvPr id="338946" name="Google Shape;390;g847cf01710_0_68">
            <a:extLst>
              <a:ext uri="{FF2B5EF4-FFF2-40B4-BE49-F238E27FC236}">
                <a16:creationId xmlns:a16="http://schemas.microsoft.com/office/drawing/2014/main" id="{A9632499-1A42-6C4C-B109-3C1C112D8C71}"/>
              </a:ext>
            </a:extLst>
          </p:cNvPr>
          <p:cNvSpPr txBox="1">
            <a:spLocks noChangeArrowheads="1"/>
          </p:cNvSpPr>
          <p:nvPr/>
        </p:nvSpPr>
        <p:spPr bwMode="auto">
          <a:xfrm>
            <a:off x="304800" y="1611313"/>
            <a:ext cx="3517900" cy="425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the measured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i="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decreases because at high [S],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0</a:t>
            </a:r>
            <a:r>
              <a:rPr lang="en-US" altLang="en-US" sz="2400" dirty="0">
                <a:latin typeface="Arial" panose="020B0604020202020204" pitchFamily="34" charset="0"/>
                <a:cs typeface="Arial" panose="020B0604020202020204" pitchFamily="34" charset="0"/>
              </a:rPr>
              <a:t> approaches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a:t>
            </a:r>
            <a:r>
              <a:rPr lang="el-GR" altLang="en-US" sz="2400" i="1" dirty="0">
                <a:latin typeface="Arial" panose="020B0604020202020204" pitchFamily="34" charset="0"/>
                <a:cs typeface="Arial" panose="020B0604020202020204" pitchFamily="34" charset="0"/>
              </a:rPr>
              <a:t>α</a:t>
            </a:r>
            <a:r>
              <a:rPr lang="el-GR" altLang="en-US" sz="24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a:t>
            </a:r>
            <a:endParaRPr lang="el-GR"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apparent </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m</a:t>
            </a:r>
            <a:r>
              <a:rPr lang="en-US" altLang="en-US" sz="2400" dirty="0">
                <a:latin typeface="Arial" panose="020B0604020202020204" pitchFamily="34" charset="0"/>
                <a:cs typeface="Arial" panose="020B0604020202020204" pitchFamily="34" charset="0"/>
              </a:rPr>
              <a:t> decreases because the [S] required to reach ½</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 decreases by the factor </a:t>
            </a:r>
            <a:r>
              <a:rPr lang="el-GR" altLang="en-US" sz="2400" i="1" dirty="0">
                <a:latin typeface="Arial" panose="020B0604020202020204" pitchFamily="34" charset="0"/>
                <a:cs typeface="Arial" panose="020B0604020202020204" pitchFamily="34" charset="0"/>
              </a:rPr>
              <a:t>α</a:t>
            </a:r>
            <a:r>
              <a:rPr lang="el-GR" altLang="en-US" sz="2400" dirty="0">
                <a:latin typeface="Arial" panose="020B0604020202020204" pitchFamily="34" charset="0"/>
                <a:cs typeface="Arial" panose="020B0604020202020204" pitchFamily="34" charset="0"/>
              </a:rPr>
              <a:t>′ </a:t>
            </a:r>
          </a:p>
          <a:p>
            <a:endParaRPr lang="en-US" altLang="en-US" sz="2400" dirty="0">
              <a:latin typeface="Arial" panose="020B0604020202020204" pitchFamily="34" charset="0"/>
              <a:cs typeface="Arial" panose="020B0604020202020204" pitchFamily="34" charset="0"/>
            </a:endParaRPr>
          </a:p>
        </p:txBody>
      </p:sp>
      <p:pic>
        <p:nvPicPr>
          <p:cNvPr id="338947" name="Picture 3" descr="Part b shows a graph with substrate concentration in micromolar on the horizontal axis, ranging from 0 to 100 and labeled in increments of 20, and V subscript 0 on the vertical axis, ranging from 0 to above 0.8, with V subscript max at the top and labeled in increments of 0.2. A dotted horizontal line extends from 0.5 on the vertical axis and is labeled V subscript max over 2. A second dotted horizontal line extends from 0.38 on the vertical axis and is labeled V subscript max over 3. Three curves begin at (0, 0) and extend to the right side of the graph. Curve 1 increases very rapidly, then begins to slow as it approaches the dotted horizontal line at 0.5 on the vertical axis. A vertical dotted line extends downward from Curve 1 at (4, 0.2) to the horizontal axis and is labeled K subscript M 3. Curve 1 intercepts the first dotted horizontal line at (5, 0.38), where a dotted vertical line extends down to the horizontal axis and is labeled K subscript M 2. Curve 1 crosses the second dotted horizontal line at (9, 0.5), where a dotted vertical line extends down to the horizontal axis and is labeled K subscript lowercase M 1. The line levels off across the rest of the graph and ends at (100, 0.9). Text at the end of the curve reads, Greek letter alpha prime equals 1. Line 2 runs slightly beneath line 1 and increases more slowly. It intercepts the first dotted horizontal line at (9, 0.38), then runs almost horizontally below the horizontal dotted line at 0.5 on the vertical axis. It ends at (100, 0.49). Text at the end of the curve reads, Greek letter alpha prime equals 2. Line 3 runs beneath line 2 and curves even more slowly, running just below the horizontal dotted line at 0.38 on the vertical axis. It ends at (100, 0.37). Text at the end of the curve reads, Greek letter alpha prime equals 3. ">
            <a:extLst>
              <a:ext uri="{FF2B5EF4-FFF2-40B4-BE49-F238E27FC236}">
                <a16:creationId xmlns:a16="http://schemas.microsoft.com/office/drawing/2014/main" id="{417AC611-34D0-2449-ABDB-F793C99A8CB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57718" y="1981200"/>
            <a:ext cx="4368763"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D8C37-11A4-4504-BF0F-1A38B813366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 Lineweaver-Burk Plot Reveals Uncompetitive Inhibition</a:t>
            </a:r>
            <a:endParaRPr lang="en-AU" dirty="0"/>
          </a:p>
        </p:txBody>
      </p:sp>
      <p:pic>
        <p:nvPicPr>
          <p:cNvPr id="340994" name="Picture 2" descr="Part c plots the reciprocal of the substrate against the reciprocal of the initial velocity. The horizontal axis is labeled 1 divided by concentration of S in units of 1 over millimolar. The vertical axis is labeled 1 over V subscript 0 in units of 1 divided by micromolar per minute. Three parallel diagonal lines are shown. The top line is labeled Greek letter alpha prime equals 2. The middle line is labeled Greek letter alpha prime equals 1.5. The bottom line is labeled Greek letter alpha prime equals 1. The points where the lines intercept the horizontal axis are labeled as minus 1 over (Greek letter alpha times K subscript lowercase M). The points where the lines cross the vertical axis are all labeled as alpha prime over V subscript max. An equation above the graph reads, 1 over V subscript 0 equals open parenthesis K subscript lowercase M over V subscript max close parenthesis times 1 over concentration of S plus Greek letter alpha prime over V subscript max. All data are approximate.">
            <a:extLst>
              <a:ext uri="{FF2B5EF4-FFF2-40B4-BE49-F238E27FC236}">
                <a16:creationId xmlns:a16="http://schemas.microsoft.com/office/drawing/2014/main" id="{791DFDD1-66EA-5948-931D-69A62A56C58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6800" y="1524000"/>
            <a:ext cx="5624096"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5" name="Rectangle 3">
            <a:extLst>
              <a:ext uri="{FF2B5EF4-FFF2-40B4-BE49-F238E27FC236}">
                <a16:creationId xmlns:a16="http://schemas.microsoft.com/office/drawing/2014/main" id="{D69B9C0F-005E-B441-A068-0AB2E6BD9676}"/>
              </a:ext>
            </a:extLst>
          </p:cNvPr>
          <p:cNvSpPr>
            <a:spLocks noChangeArrowheads="1"/>
          </p:cNvSpPr>
          <p:nvPr/>
        </p:nvSpPr>
        <p:spPr bwMode="auto">
          <a:xfrm>
            <a:off x="7010400" y="3282950"/>
            <a:ext cx="19129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FontTx/>
              <a:buNone/>
            </a:pPr>
            <a:r>
              <a:rPr lang="en-US" altLang="en-US" sz="2400" dirty="0">
                <a:latin typeface="Arial" panose="020B0604020202020204" pitchFamily="34" charset="0"/>
                <a:cs typeface="Arial" panose="020B0604020202020204" pitchFamily="34" charset="0"/>
              </a:rPr>
              <a:t>lines are parallel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477EEE-89D1-4D15-BA3D-3470869DD97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Inorganic Ions as Cofactors</a:t>
            </a:r>
            <a:endParaRPr lang="en-AU" dirty="0"/>
          </a:p>
        </p:txBody>
      </p:sp>
      <p:sp>
        <p:nvSpPr>
          <p:cNvPr id="3" name="TextBox 2"/>
          <p:cNvSpPr txBox="1"/>
          <p:nvPr/>
        </p:nvSpPr>
        <p:spPr>
          <a:xfrm>
            <a:off x="1447800" y="1447800"/>
            <a:ext cx="6440805" cy="830997"/>
          </a:xfrm>
          <a:prstGeom prst="rect">
            <a:avLst/>
          </a:prstGeom>
          <a:solidFill>
            <a:srgbClr val="005F6A"/>
          </a:solidFill>
        </p:spPr>
        <p:txBody>
          <a:bodyPr wrap="square" rtlCol="0">
            <a:spAutoFit/>
          </a:bodyPr>
          <a:lstStyle/>
          <a:p>
            <a:r>
              <a:rPr lang="en-US" b="1" dirty="0">
                <a:solidFill>
                  <a:schemeClr val="bg1"/>
                </a:solidFill>
              </a:rPr>
              <a:t>Table 6-1 Some Inorganic Ions That Serve as Cofactors for Enzymes</a:t>
            </a:r>
          </a:p>
        </p:txBody>
      </p:sp>
      <p:graphicFrame>
        <p:nvGraphicFramePr>
          <p:cNvPr id="2" name="Table 1"/>
          <p:cNvGraphicFramePr>
            <a:graphicFrameLocks noGrp="1"/>
          </p:cNvGraphicFramePr>
          <p:nvPr>
            <p:extLst>
              <p:ext uri="{D42A27DB-BD31-4B8C-83A1-F6EECF244321}">
                <p14:modId xmlns:p14="http://schemas.microsoft.com/office/powerpoint/2010/main" val="347932068"/>
              </p:ext>
            </p:extLst>
          </p:nvPr>
        </p:nvGraphicFramePr>
        <p:xfrm>
          <a:off x="1447801" y="2268287"/>
          <a:ext cx="6440805" cy="3876040"/>
        </p:xfrm>
        <a:graphic>
          <a:graphicData uri="http://schemas.openxmlformats.org/drawingml/2006/table">
            <a:tbl>
              <a:tblPr firstRow="1" bandRow="1">
                <a:tableStyleId>{5C22544A-7EE6-4342-B048-85BDC9FD1C3A}</a:tableStyleId>
              </a:tblPr>
              <a:tblGrid>
                <a:gridCol w="1487805">
                  <a:extLst>
                    <a:ext uri="{9D8B030D-6E8A-4147-A177-3AD203B41FA5}">
                      <a16:colId xmlns:a16="http://schemas.microsoft.com/office/drawing/2014/main" val="20000"/>
                    </a:ext>
                  </a:extLst>
                </a:gridCol>
                <a:gridCol w="4953000">
                  <a:extLst>
                    <a:ext uri="{9D8B030D-6E8A-4147-A177-3AD203B41FA5}">
                      <a16:colId xmlns:a16="http://schemas.microsoft.com/office/drawing/2014/main" val="20001"/>
                    </a:ext>
                  </a:extLst>
                </a:gridCol>
              </a:tblGrid>
              <a:tr h="370840">
                <a:tc>
                  <a:txBody>
                    <a:bodyPr/>
                    <a:lstStyle/>
                    <a:p>
                      <a:r>
                        <a:rPr lang="en-US" dirty="0">
                          <a:solidFill>
                            <a:sysClr val="windowText" lastClr="000000"/>
                          </a:solidFill>
                        </a:rPr>
                        <a:t>Ions</a:t>
                      </a:r>
                    </a:p>
                  </a:txBody>
                  <a:tcPr>
                    <a:lnB w="12700" cap="flat" cmpd="sng" algn="ctr">
                      <a:solidFill>
                        <a:schemeClr val="tx1"/>
                      </a:solidFill>
                      <a:prstDash val="solid"/>
                      <a:round/>
                      <a:headEnd type="none" w="med" len="med"/>
                      <a:tailEnd type="none" w="med" len="med"/>
                    </a:lnB>
                    <a:solidFill>
                      <a:srgbClr val="C6E1C9"/>
                    </a:solidFill>
                  </a:tcPr>
                </a:tc>
                <a:tc>
                  <a:txBody>
                    <a:bodyPr/>
                    <a:lstStyle/>
                    <a:p>
                      <a:r>
                        <a:rPr lang="en-US" dirty="0">
                          <a:solidFill>
                            <a:sysClr val="windowText" lastClr="000000"/>
                          </a:solidFill>
                        </a:rPr>
                        <a:t>Enzymes</a:t>
                      </a:r>
                    </a:p>
                  </a:txBody>
                  <a:tcPr>
                    <a:lnB w="12700" cap="flat" cmpd="sng" algn="ctr">
                      <a:solidFill>
                        <a:schemeClr val="tx1"/>
                      </a:solidFill>
                      <a:prstDash val="solid"/>
                      <a:round/>
                      <a:headEnd type="none" w="med" len="med"/>
                      <a:tailEnd type="none" w="med" len="med"/>
                    </a:lnB>
                    <a:solidFill>
                      <a:srgbClr val="C6E1C9"/>
                    </a:solidFill>
                  </a:tcPr>
                </a:tc>
                <a:extLst>
                  <a:ext uri="{0D108BD9-81ED-4DB2-BD59-A6C34878D82A}">
                    <a16:rowId xmlns:a16="http://schemas.microsoft.com/office/drawing/2014/main" val="10000"/>
                  </a:ext>
                </a:extLst>
              </a:tr>
              <a:tr h="370840">
                <a:tc>
                  <a:txBody>
                    <a:bodyPr/>
                    <a:lstStyle/>
                    <a:p>
                      <a:r>
                        <a:rPr lang="en-US" dirty="0"/>
                        <a:t>Cu</a:t>
                      </a:r>
                      <a:r>
                        <a:rPr lang="en-US"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Cytochrome oxidase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dirty="0"/>
                        <a:t>Fe</a:t>
                      </a:r>
                      <a:r>
                        <a:rPr lang="en-US" baseline="30000" dirty="0"/>
                        <a:t>2+</a:t>
                      </a:r>
                      <a:r>
                        <a:rPr lang="en-US" dirty="0"/>
                        <a:t> or Fe</a:t>
                      </a:r>
                      <a:r>
                        <a:rPr lang="en-US" baseline="30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Cytochrome oxidase, catalase, peroxidase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dirty="0"/>
                        <a:t>K</a:t>
                      </a:r>
                      <a:r>
                        <a:rPr lang="en-US" baseline="30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Pyruvate kinase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dirty="0"/>
                        <a:t>Mg</a:t>
                      </a:r>
                      <a:r>
                        <a:rPr lang="en-US"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Hexokinase, glucose 6-phosphatase, pyruvate kinase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dirty="0"/>
                        <a:t>Mn</a:t>
                      </a:r>
                      <a:r>
                        <a:rPr lang="en-US"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Arginase, ribonucleotide reductase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US" dirty="0"/>
                        <a:t>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err="1"/>
                        <a:t>Dinitrogenase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en-US" dirty="0"/>
                        <a:t>Ni</a:t>
                      </a:r>
                      <a:r>
                        <a:rPr lang="en-US"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Urease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840">
                <a:tc>
                  <a:txBody>
                    <a:bodyPr/>
                    <a:lstStyle/>
                    <a:p>
                      <a:r>
                        <a:rPr lang="en-US" dirty="0"/>
                        <a:t>Zn</a:t>
                      </a:r>
                      <a:r>
                        <a:rPr lang="en-US"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Carbonic anhydrase, alcohol dehydrogenase, carboxypeptidases A and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10B64-DBBF-4479-BCBD-6DE22397F64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Mixed Inhibition</a:t>
            </a:r>
            <a:endParaRPr lang="en-AU" dirty="0"/>
          </a:p>
        </p:txBody>
      </p:sp>
      <p:sp>
        <p:nvSpPr>
          <p:cNvPr id="7" name="Google Shape;390;g847cf01710_0_68">
            <a:extLst>
              <a:ext uri="{FF2B5EF4-FFF2-40B4-BE49-F238E27FC236}">
                <a16:creationId xmlns:a16="http://schemas.microsoft.com/office/drawing/2014/main" id="{8B16E9D1-E6BA-1245-BE20-DDE0BEA1337F}"/>
              </a:ext>
            </a:extLst>
          </p:cNvPr>
          <p:cNvSpPr txBox="1">
            <a:spLocks noChangeArrowheads="1"/>
          </p:cNvSpPr>
          <p:nvPr/>
        </p:nvSpPr>
        <p:spPr bwMode="auto">
          <a:xfrm>
            <a:off x="238125" y="1677988"/>
            <a:ext cx="3114675" cy="457041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mixed inhibitor:</a:t>
            </a:r>
          </a:p>
          <a:p>
            <a:pPr lvl="1">
              <a:defRPr/>
            </a:pPr>
            <a:r>
              <a:rPr lang="en-US" sz="2400" dirty="0">
                <a:latin typeface="Arial" panose="020B0604020202020204" pitchFamily="34" charset="0"/>
                <a:cs typeface="Arial" panose="020B0604020202020204" pitchFamily="34" charset="0"/>
              </a:rPr>
              <a:t>binds at a site distinct from the substrate active site</a:t>
            </a:r>
          </a:p>
          <a:p>
            <a:pPr lvl="1">
              <a:defRPr/>
            </a:pPr>
            <a:r>
              <a:rPr lang="en-US" sz="2400" dirty="0">
                <a:latin typeface="Arial" panose="020B0604020202020204" pitchFamily="34" charset="0"/>
                <a:cs typeface="Arial" panose="020B0604020202020204" pitchFamily="34" charset="0"/>
              </a:rPr>
              <a:t>binds to either E or the ES complex</a:t>
            </a:r>
          </a:p>
          <a:p>
            <a:pPr lvl="1">
              <a:defRPr/>
            </a:pPr>
            <a:r>
              <a:rPr lang="en-US" sz="2400" dirty="0">
                <a:latin typeface="Arial" panose="020B0604020202020204" pitchFamily="34" charset="0"/>
                <a:cs typeface="Arial" panose="020B0604020202020204" pitchFamily="34" charset="0"/>
              </a:rPr>
              <a:t>type of </a:t>
            </a:r>
            <a:r>
              <a:rPr lang="en-US" sz="2400" b="1" dirty="0">
                <a:latin typeface="Arial" panose="020B0604020202020204" pitchFamily="34" charset="0"/>
                <a:cs typeface="Arial" panose="020B0604020202020204" pitchFamily="34" charset="0"/>
              </a:rPr>
              <a:t>reversible inhibition</a:t>
            </a: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43043" name="Picture 3" descr="Part a shows a reaction as a cycle that begins with E plus S. E plus S undergoes a reversible reaction to form E S. E S can form E plus P or I can be added. E S plus I undergoes a reversible reaction with rate constant K prime subscript I for the forward reaction that produces E S I. E S I can undergo a reversible reaction to form E I plus S, which can undergo a reversible reaction to form E plus S plus I, returning to the start of the cycle. If E and S react with I, a reversible reaction occurs with K subscript I as the rate constant for the forward reaction. A circular enzyme shows small cutout and an adjacent flat region on its right side. A series of reversible reactions can occur that form a cycle and end up back at this enzyme. The enzyme undergoes a reversible reaction with S, represented by a hexagon, producing an enzyme that has S fitted into one cutout. This complex can undergo a reversible reaction with I, represented by a pentagon, to produce an enzyme with S still in one cutout and I fitted into the adjacent flat region. This complex can undergo a reversible reaction in which S is removed to produce the enzyme with I still attached. This complex can undergo a reversible reaction in which I is removed to produce the initial circular enzyme with a cutout and an adjacent flat region. ">
            <a:extLst>
              <a:ext uri="{FF2B5EF4-FFF2-40B4-BE49-F238E27FC236}">
                <a16:creationId xmlns:a16="http://schemas.microsoft.com/office/drawing/2014/main" id="{245869C7-20FD-5749-9407-2863C92FCCF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43159" y="2189163"/>
            <a:ext cx="485490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CF4B5-5E5B-4D47-8B88-51FC8B1D1D8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Mixed Inhibitors Alter the Michaelis-Menten Equation</a:t>
            </a:r>
            <a:endParaRPr lang="en-AU" dirty="0"/>
          </a:p>
        </p:txBody>
      </p:sp>
      <mc:AlternateContent xmlns:mc="http://schemas.openxmlformats.org/markup-compatibility/2006" xmlns:a14="http://schemas.microsoft.com/office/drawing/2010/main">
        <mc:Choice Requires="a14">
          <p:sp>
            <p:nvSpPr>
              <p:cNvPr id="7" name="Google Shape;390;g847cf01710_0_68">
                <a:extLst>
                  <a:ext uri="{FF2B5EF4-FFF2-40B4-BE49-F238E27FC236}">
                    <a16:creationId xmlns:a16="http://schemas.microsoft.com/office/drawing/2014/main" id="{B8630A6F-6DA7-0F47-A22A-08F837E79FE3}"/>
                  </a:ext>
                </a:extLst>
              </p:cNvPr>
              <p:cNvSpPr txBox="1">
                <a:spLocks noChangeArrowheads="1"/>
              </p:cNvSpPr>
              <p:nvPr/>
            </p:nvSpPr>
            <p:spPr bwMode="auto">
              <a:xfrm>
                <a:off x="184150" y="1905001"/>
                <a:ext cx="8775700" cy="19050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the Michaelis-Menten equation becomes</a:t>
                </a:r>
              </a:p>
              <a:p>
                <a:pPr marL="50800" indent="0">
                  <a:buNone/>
                </a:pPr>
                <a:endParaRPr lang="en-US" altLang="en-US" sz="2400" dirty="0">
                  <a:latin typeface="Arial" panose="020B0604020202020204" pitchFamily="34" charset="0"/>
                  <a:cs typeface="Arial" panose="020B0604020202020204" pitchFamily="34" charset="0"/>
                </a:endParaRPr>
              </a:p>
              <a:p>
                <a:pPr marL="50800" indent="2108200">
                  <a:buNone/>
                </a:pP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m:rPr>
                            <m:nor/>
                          </m:rPr>
                          <a:rPr lang="en-US" altLang="en-US" sz="2400" i="1" dirty="0">
                            <a:latin typeface="Arial" panose="020B0604020202020204" pitchFamily="34" charset="0"/>
                            <a:cs typeface="Arial" panose="020B0604020202020204" pitchFamily="34" charset="0"/>
                          </a:rPr>
                          <m:t>V</m:t>
                        </m:r>
                        <m:r>
                          <m:rPr>
                            <m:nor/>
                          </m:rPr>
                          <a:rPr lang="en-US" altLang="en-US" sz="2400" baseline="-25000" dirty="0">
                            <a:latin typeface="Arial" panose="020B0604020202020204" pitchFamily="34" charset="0"/>
                            <a:cs typeface="Arial" panose="020B0604020202020204" pitchFamily="34" charset="0"/>
                          </a:rPr>
                          <m:t>max</m:t>
                        </m:r>
                        <m:r>
                          <m:rPr>
                            <m:nor/>
                          </m:rPr>
                          <a:rPr lang="en-US" altLang="en-US" sz="2400" dirty="0">
                            <a:latin typeface="Arial" panose="020B0604020202020204" pitchFamily="34" charset="0"/>
                            <a:cs typeface="Arial" panose="020B0604020202020204" pitchFamily="34" charset="0"/>
                          </a:rPr>
                          <m:t>[</m:t>
                        </m:r>
                        <m:r>
                          <m:rPr>
                            <m:nor/>
                          </m:rPr>
                          <a:rPr lang="en-US" altLang="en-US" sz="2400" dirty="0">
                            <a:latin typeface="Arial" panose="020B0604020202020204" pitchFamily="34" charset="0"/>
                            <a:cs typeface="Arial" panose="020B0604020202020204" pitchFamily="34" charset="0"/>
                          </a:rPr>
                          <m:t>S</m:t>
                        </m:r>
                        <m:r>
                          <m:rPr>
                            <m:nor/>
                          </m:rPr>
                          <a:rPr lang="en-US" altLang="en-US" sz="2400" dirty="0">
                            <a:latin typeface="Arial" panose="020B0604020202020204" pitchFamily="34" charset="0"/>
                            <a:cs typeface="Arial" panose="020B0604020202020204" pitchFamily="34" charset="0"/>
                          </a:rPr>
                          <m:t>]</m:t>
                        </m:r>
                      </m:num>
                      <m:den>
                        <m:r>
                          <m:rPr>
                            <m:nor/>
                          </m:rPr>
                          <a:rPr lang="el-GR" altLang="en-US" sz="2400" i="1" dirty="0">
                            <a:latin typeface="Arial" panose="020B0604020202020204" pitchFamily="34" charset="0"/>
                            <a:cs typeface="Arial" panose="020B0604020202020204" pitchFamily="34" charset="0"/>
                          </a:rPr>
                          <m:t>α</m:t>
                        </m:r>
                        <m:r>
                          <m:rPr>
                            <m:nor/>
                          </m:rPr>
                          <a:rPr lang="en-US" altLang="en-US" sz="2400" i="1" dirty="0">
                            <a:latin typeface="Arial" panose="020B0604020202020204" pitchFamily="34" charset="0"/>
                            <a:cs typeface="Arial" panose="020B0604020202020204" pitchFamily="34" charset="0"/>
                          </a:rPr>
                          <m:t>K</m:t>
                        </m:r>
                        <m:r>
                          <m:rPr>
                            <m:nor/>
                          </m:rPr>
                          <a:rPr lang="en-US" altLang="en-US" sz="2400" baseline="-25000" dirty="0">
                            <a:latin typeface="Arial" panose="020B0604020202020204" pitchFamily="34" charset="0"/>
                            <a:cs typeface="Arial" panose="020B0604020202020204" pitchFamily="34" charset="0"/>
                          </a:rPr>
                          <m:t>m</m:t>
                        </m:r>
                        <m:r>
                          <m:rPr>
                            <m:nor/>
                          </m:rPr>
                          <a:rPr lang="en-US" altLang="en-US" sz="2400" dirty="0">
                            <a:latin typeface="Arial" panose="020B0604020202020204" pitchFamily="34" charset="0"/>
                            <a:cs typeface="Arial" panose="020B0604020202020204" pitchFamily="34" charset="0"/>
                          </a:rPr>
                          <m:t> + </m:t>
                        </m:r>
                        <m:r>
                          <m:rPr>
                            <m:nor/>
                          </m:rPr>
                          <a:rPr lang="el-GR" altLang="en-US" sz="2400" i="1" dirty="0">
                            <a:latin typeface="Arial" panose="020B0604020202020204" pitchFamily="34" charset="0"/>
                            <a:cs typeface="Arial" panose="020B0604020202020204" pitchFamily="34" charset="0"/>
                          </a:rPr>
                          <m:t>α</m:t>
                        </m:r>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S</m:t>
                        </m:r>
                        <m:r>
                          <m:rPr>
                            <m:nor/>
                          </m:rPr>
                          <a:rPr lang="en-US" sz="2400" dirty="0">
                            <a:latin typeface="Arial" panose="020B0604020202020204" pitchFamily="34" charset="0"/>
                            <a:cs typeface="Arial" panose="020B0604020202020204" pitchFamily="34" charset="0"/>
                          </a:rPr>
                          <m:t>]</m:t>
                        </m:r>
                      </m:den>
                    </m:f>
                  </m:oMath>
                </a14:m>
                <a:endParaRPr lang="en-US" altLang="en-US" sz="2400" dirty="0">
                  <a:latin typeface="Arial" panose="020B0604020202020204" pitchFamily="34" charset="0"/>
                  <a:cs typeface="Arial" panose="020B0604020202020204" pitchFamily="34" charset="0"/>
                </a:endParaRPr>
              </a:p>
              <a:p>
                <a:pPr marL="50800" indent="0">
                  <a:buNone/>
                </a:pPr>
                <a:r>
                  <a:rPr lang="en-US" altLang="en-US" sz="2400" dirty="0">
                    <a:latin typeface="Arial" panose="020B0604020202020204" pitchFamily="34" charset="0"/>
                    <a:cs typeface="Arial" panose="020B0604020202020204" pitchFamily="34" charset="0"/>
                  </a:rPr>
                  <a:t>		</a:t>
                </a:r>
              </a:p>
            </p:txBody>
          </p:sp>
        </mc:Choice>
        <mc:Fallback xmlns="">
          <p:sp>
            <p:nvSpPr>
              <p:cNvPr id="7" name="Google Shape;390;g847cf01710_0_68">
                <a:extLst>
                  <a:ext uri="{FF2B5EF4-FFF2-40B4-BE49-F238E27FC236}">
                    <a16:creationId xmlns:a16="http://schemas.microsoft.com/office/drawing/2014/main" id="{B8630A6F-6DA7-0F47-A22A-08F837E79FE3}"/>
                  </a:ext>
                </a:extLst>
              </p:cNvPr>
              <p:cNvSpPr txBox="1">
                <a:spLocks noRot="1" noChangeAspect="1" noMove="1" noResize="1" noEditPoints="1" noAdjustHandles="1" noChangeArrowheads="1" noChangeShapeType="1" noTextEdit="1"/>
              </p:cNvSpPr>
              <p:nvPr/>
            </p:nvSpPr>
            <p:spPr bwMode="auto">
              <a:xfrm>
                <a:off x="184150" y="1905001"/>
                <a:ext cx="8775700" cy="1905000"/>
              </a:xfrm>
              <a:prstGeom prst="rect">
                <a:avLst/>
              </a:prstGeom>
              <a:blipFill>
                <a:blip r:embed="rId3"/>
                <a:stretch>
                  <a:fillRect l="-347" t="-256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345091" name="TextBox 3">
            <a:extLst>
              <a:ext uri="{FF2B5EF4-FFF2-40B4-BE49-F238E27FC236}">
                <a16:creationId xmlns:a16="http://schemas.microsoft.com/office/drawing/2014/main" id="{5623BB06-FA0D-9347-97AC-39E35A96F12C}"/>
              </a:ext>
            </a:extLst>
          </p:cNvPr>
          <p:cNvSpPr txBox="1">
            <a:spLocks noChangeArrowheads="1"/>
          </p:cNvSpPr>
          <p:nvPr/>
        </p:nvSpPr>
        <p:spPr bwMode="auto">
          <a:xfrm>
            <a:off x="5029200" y="2989961"/>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(6-33)</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6C90E-F557-47EF-B1F4-CCF1C0A9BEA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Mixed Inhibitors Usually Affect Both the Apparent </a:t>
            </a:r>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m</a:t>
            </a:r>
            <a:r>
              <a:rPr lang="en-US" altLang="en-US" dirty="0">
                <a:solidFill>
                  <a:schemeClr val="tx1"/>
                </a:solidFill>
                <a:latin typeface="Arial" panose="020B0604020202020204" pitchFamily="34" charset="0"/>
                <a:cs typeface="Arial" panose="020B0604020202020204" pitchFamily="34" charset="0"/>
              </a:rPr>
              <a:t> and the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max</a:t>
            </a:r>
            <a:endParaRPr lang="en-AU" dirty="0"/>
          </a:p>
        </p:txBody>
      </p:sp>
      <p:sp>
        <p:nvSpPr>
          <p:cNvPr id="347138" name="Google Shape;390;g847cf01710_0_68">
            <a:extLst>
              <a:ext uri="{FF2B5EF4-FFF2-40B4-BE49-F238E27FC236}">
                <a16:creationId xmlns:a16="http://schemas.microsoft.com/office/drawing/2014/main" id="{E2522C45-C350-F749-BA60-2076A8CD64C0}"/>
              </a:ext>
            </a:extLst>
          </p:cNvPr>
          <p:cNvSpPr txBox="1">
            <a:spLocks noChangeArrowheads="1"/>
          </p:cNvSpPr>
          <p:nvPr/>
        </p:nvSpPr>
        <p:spPr bwMode="auto">
          <a:xfrm>
            <a:off x="304800" y="1611313"/>
            <a:ext cx="3517900" cy="448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 is affected because the effective [E] on which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 depends decreases </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apparent </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m</a:t>
            </a:r>
            <a:r>
              <a:rPr lang="en-US" altLang="en-US" sz="2400" dirty="0">
                <a:latin typeface="Arial" panose="020B0604020202020204" pitchFamily="34" charset="0"/>
                <a:cs typeface="Arial" panose="020B0604020202020204" pitchFamily="34" charset="0"/>
              </a:rPr>
              <a:t> may increase or decrease depending on which enzyme form the inhibitor binds most strongly</a:t>
            </a:r>
            <a:endParaRPr lang="el-GR"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p:txBody>
      </p:sp>
      <p:pic>
        <p:nvPicPr>
          <p:cNvPr id="347139" name="Picture 2" descr="Part b shows a graph with substrate concentration in micromolar on the horizontal axis, ranging from 0 to 100 and labeled in increments of 20, and V subscript 0 on the vertical axis, ranging from 0 to above 0.8, with V subscript max at the top and labeled in increments of 0.2. A dotted horizontal line extends from 0.5 on the vertical axis. A second dotted horizontal line extends from 0.24 on the vertical axis. All of the lines begin at (0, 0) and extend to the right side of the graph. Line 1 increases very rapidly, then begins to slow as it approaches the dotted horizontal line at 0.5 on the vertical axis. It intercepts the dotted horizontal line at (9, 0.5), where a dotted vertical line extends down to the horizontal axis and is labeled K subscript lowercase M 1. The line levels off across the rest of the graph and ends at (100, 0.9). Text at the end of the curve reads, Greek letter alpha equals 1, Greek letter alpha prime equals 1. Line 2 runs beneath lines 1 and 3 at first, but intersects line 3 at (9, 0.18) and then levels off gradually beneath the dotted horizontal line extending from 0.5 on the vertical axis. It ends at (100, 0.45). Text at the end of the curve reads, Greek letter alpha equals 4, Greek letter alpha prime equals 2. A dotted vertical line extends down from (20, 0.24) on the curve to K subscript lowercase M 2 on the horizontal axis. Line 3 begins between lines 1 and 2, but line 2 rapidly overtakes it as line 3 levels off and runs almost horizontally beneath the dotted horizontal line at 0.24 on the vertical axis for most of the graph. It ends at (100, 0.23). A vertical dotted line runs from (5, 0.16) on the curve down to K subscript lowercase M 3 on the horizontal axis. Text at the end of the curve reads, Greek letter alpha equals 2, Greek letter alpha prime equals 4. ">
            <a:extLst>
              <a:ext uri="{FF2B5EF4-FFF2-40B4-BE49-F238E27FC236}">
                <a16:creationId xmlns:a16="http://schemas.microsoft.com/office/drawing/2014/main" id="{8DCE050B-4166-2445-8272-A61E6C3F3B0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57588" y="1871663"/>
            <a:ext cx="4711824"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84DF5-1439-456C-9C1C-1599D96930E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 Lineweaver-Burk Plot Reveals Mixed Inhibition</a:t>
            </a:r>
            <a:endParaRPr lang="en-AU" dirty="0"/>
          </a:p>
        </p:txBody>
      </p:sp>
      <p:pic>
        <p:nvPicPr>
          <p:cNvPr id="349186" name="Picture 3" descr="Part c plots the reciprocal of the substrate against the reciprocal of the initial velocity. The horizontal axis is labeled 1 over concentration of S in units of 1 divided by millimolar. The vertical axis is labeled 1 over V subscript 0 in units of 1 over micromolar per minute. The vertical axis is slightly to the left of the middle of the horizontal axis. Three diagonal lines intersect between the horizontal axis and the vertical axis. The line that intersects the horizontal axis farthest to the left ends on the right at about half the height of the vertical axis, the line that intersects the horizontal axis closest to the vertical axis ends near the top of the vertical axis on the right, and the line that intersects the horizontal axis between these ends between them on the upper right at about three-quarters of the height of the vertical axis. The points where the lines intercept the horizontal axis are labeled minus Greek letter alpha prime over (Greek letter alpha times K subscript lowercase M). The points where the lines cross the vertical axis are all labeled as alpha prime over V subscript max. An equation above the graph reads, 1 over V subscript 0 equals open parenthesis Greek letter alpha K subscript lowercase M over V subscript max close parenthesis times 1 over concentration of S plus Greek letter alpha prime over V subscript max. All data are approximate.">
            <a:extLst>
              <a:ext uri="{FF2B5EF4-FFF2-40B4-BE49-F238E27FC236}">
                <a16:creationId xmlns:a16="http://schemas.microsoft.com/office/drawing/2014/main" id="{EE0AE9CF-3257-7043-A54F-BFB3078370F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0600" y="1524000"/>
            <a:ext cx="5809950" cy="501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7" name="Rectangle 3">
            <a:extLst>
              <a:ext uri="{FF2B5EF4-FFF2-40B4-BE49-F238E27FC236}">
                <a16:creationId xmlns:a16="http://schemas.microsoft.com/office/drawing/2014/main" id="{BCC96F88-6498-5C43-A1B6-9C7BCA8C844D}"/>
              </a:ext>
            </a:extLst>
          </p:cNvPr>
          <p:cNvSpPr>
            <a:spLocks noChangeArrowheads="1"/>
          </p:cNvSpPr>
          <p:nvPr/>
        </p:nvSpPr>
        <p:spPr bwMode="auto">
          <a:xfrm>
            <a:off x="7010400" y="3017838"/>
            <a:ext cx="19129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FontTx/>
              <a:buNone/>
            </a:pPr>
            <a:r>
              <a:rPr lang="en-US" altLang="en-US" sz="2400" dirty="0">
                <a:latin typeface="Arial" panose="020B0604020202020204" pitchFamily="34" charset="0"/>
                <a:cs typeface="Arial" panose="020B0604020202020204" pitchFamily="34" charset="0"/>
              </a:rPr>
              <a:t>lines intersect to the left of the </a:t>
            </a:r>
            <a:r>
              <a:rPr lang="en-US" altLang="en-US" sz="2400" i="1" dirty="0">
                <a:latin typeface="Arial" panose="020B0604020202020204" pitchFamily="34" charset="0"/>
                <a:cs typeface="Arial" panose="020B0604020202020204" pitchFamily="34" charset="0"/>
              </a:rPr>
              <a:t>y</a:t>
            </a:r>
            <a:r>
              <a:rPr lang="en-US" altLang="en-US" sz="2400" dirty="0">
                <a:latin typeface="Arial" panose="020B0604020202020204" pitchFamily="34" charset="0"/>
                <a:cs typeface="Arial" panose="020B0604020202020204" pitchFamily="34" charset="0"/>
              </a:rPr>
              <a:t> axis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9A1E-EF6E-4E42-8EF9-CDA507AA718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Noncompetitive Inhibition</a:t>
            </a:r>
            <a:endParaRPr lang="en-AU" dirty="0"/>
          </a:p>
        </p:txBody>
      </p:sp>
      <p:sp>
        <p:nvSpPr>
          <p:cNvPr id="7" name="Google Shape;390;g847cf01710_0_68">
            <a:extLst>
              <a:ext uri="{FF2B5EF4-FFF2-40B4-BE49-F238E27FC236}">
                <a16:creationId xmlns:a16="http://schemas.microsoft.com/office/drawing/2014/main" id="{8B16E9D1-E6BA-1245-BE20-DDE0BEA1337F}"/>
              </a:ext>
            </a:extLst>
          </p:cNvPr>
          <p:cNvSpPr txBox="1">
            <a:spLocks noChangeArrowheads="1"/>
          </p:cNvSpPr>
          <p:nvPr/>
        </p:nvSpPr>
        <p:spPr bwMode="auto">
          <a:xfrm>
            <a:off x="238125" y="1677988"/>
            <a:ext cx="806767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noncompetitive inhibitor:</a:t>
            </a:r>
          </a:p>
          <a:p>
            <a:pPr lvl="1">
              <a:defRPr/>
            </a:pPr>
            <a:r>
              <a:rPr lang="en-US" sz="2400" dirty="0">
                <a:latin typeface="Arial" panose="020B0604020202020204" pitchFamily="34" charset="0"/>
                <a:cs typeface="Arial" panose="020B0604020202020204" pitchFamily="34" charset="0"/>
              </a:rPr>
              <a:t>special case of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lvl="1">
              <a:defRPr/>
            </a:pPr>
            <a:r>
              <a:rPr lang="en-US" sz="2400" dirty="0">
                <a:latin typeface="Arial" panose="020B0604020202020204" pitchFamily="34" charset="0"/>
                <a:cs typeface="Arial" panose="020B0604020202020204" pitchFamily="34" charset="0"/>
              </a:rPr>
              <a:t>affects the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max</a:t>
            </a:r>
            <a:r>
              <a:rPr lang="en-US" sz="2400" dirty="0">
                <a:latin typeface="Arial" panose="020B0604020202020204" pitchFamily="34" charset="0"/>
                <a:cs typeface="Arial" panose="020B0604020202020204" pitchFamily="34" charset="0"/>
              </a:rPr>
              <a:t> but not the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a:t>
            </a:r>
          </a:p>
          <a:p>
            <a:pPr lvl="1">
              <a:defRPr/>
            </a:pPr>
            <a:endParaRPr lang="el-GR"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0413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6AE776-7076-4DA8-907E-6308F2B52EB7}"/>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Effects of Reversible Inhibitors on Apparent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max</a:t>
            </a:r>
            <a:r>
              <a:rPr lang="en-US" altLang="en-US" dirty="0">
                <a:solidFill>
                  <a:schemeClr val="tx1"/>
                </a:solidFill>
                <a:latin typeface="Arial" panose="020B0604020202020204" pitchFamily="34" charset="0"/>
                <a:cs typeface="Arial" panose="020B0604020202020204" pitchFamily="34" charset="0"/>
              </a:rPr>
              <a:t> and Apparent </a:t>
            </a:r>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m</a:t>
            </a:r>
            <a:endParaRPr lang="en-AU" dirty="0"/>
          </a:p>
        </p:txBody>
      </p:sp>
      <p:sp>
        <p:nvSpPr>
          <p:cNvPr id="3" name="TextBox 2"/>
          <p:cNvSpPr txBox="1"/>
          <p:nvPr/>
        </p:nvSpPr>
        <p:spPr>
          <a:xfrm>
            <a:off x="1676400" y="2286000"/>
            <a:ext cx="6096000" cy="830997"/>
          </a:xfrm>
          <a:prstGeom prst="rect">
            <a:avLst/>
          </a:prstGeom>
          <a:solidFill>
            <a:srgbClr val="005F6A"/>
          </a:solidFill>
        </p:spPr>
        <p:txBody>
          <a:bodyPr wrap="square" rtlCol="0">
            <a:spAutoFit/>
          </a:bodyPr>
          <a:lstStyle/>
          <a:p>
            <a:r>
              <a:rPr lang="en-US" b="1" dirty="0">
                <a:solidFill>
                  <a:schemeClr val="bg1"/>
                </a:solidFill>
              </a:rPr>
              <a:t>Table 6-9 Effects of Reversible Inhibitors on Apparent </a:t>
            </a:r>
            <a:r>
              <a:rPr lang="en-US" b="1" i="1" dirty="0">
                <a:solidFill>
                  <a:schemeClr val="bg1"/>
                </a:solidFill>
              </a:rPr>
              <a:t>V</a:t>
            </a:r>
            <a:r>
              <a:rPr lang="en-US" b="1" baseline="-25000" dirty="0">
                <a:solidFill>
                  <a:schemeClr val="bg1"/>
                </a:solidFill>
              </a:rPr>
              <a:t>max</a:t>
            </a:r>
            <a:r>
              <a:rPr lang="en-US" b="1" dirty="0">
                <a:solidFill>
                  <a:schemeClr val="bg1"/>
                </a:solidFill>
              </a:rPr>
              <a:t> and Apparent </a:t>
            </a:r>
            <a:r>
              <a:rPr lang="en-US" b="1" i="1" dirty="0">
                <a:solidFill>
                  <a:schemeClr val="bg1"/>
                </a:solidFill>
              </a:rPr>
              <a:t>K</a:t>
            </a:r>
            <a:r>
              <a:rPr lang="en-US" b="1" baseline="-25000" dirty="0">
                <a:solidFill>
                  <a:schemeClr val="bg1"/>
                </a:solidFill>
              </a:rPr>
              <a:t>m</a:t>
            </a:r>
          </a:p>
        </p:txBody>
      </p:sp>
      <p:graphicFrame>
        <p:nvGraphicFramePr>
          <p:cNvPr id="2" name="Table 1"/>
          <p:cNvGraphicFramePr>
            <a:graphicFrameLocks noGrp="1"/>
          </p:cNvGraphicFramePr>
          <p:nvPr>
            <p:extLst>
              <p:ext uri="{D42A27DB-BD31-4B8C-83A1-F6EECF244321}">
                <p14:modId xmlns:p14="http://schemas.microsoft.com/office/powerpoint/2010/main" val="1183564281"/>
              </p:ext>
            </p:extLst>
          </p:nvPr>
        </p:nvGraphicFramePr>
        <p:xfrm>
          <a:off x="1676400" y="3113068"/>
          <a:ext cx="6096000" cy="1854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solidFill>
                            <a:schemeClr val="tx1"/>
                          </a:solidFill>
                        </a:rPr>
                        <a:t>Inhibitor type</a:t>
                      </a:r>
                    </a:p>
                  </a:txBody>
                  <a:tcPr>
                    <a:lnB w="12700" cap="flat" cmpd="sng" algn="ctr">
                      <a:solidFill>
                        <a:schemeClr val="tx1"/>
                      </a:solidFill>
                      <a:prstDash val="solid"/>
                      <a:round/>
                      <a:headEnd type="none" w="med" len="med"/>
                      <a:tailEnd type="none" w="med" len="med"/>
                    </a:lnB>
                    <a:solidFill>
                      <a:srgbClr val="C6E1C9"/>
                    </a:solidFill>
                  </a:tcPr>
                </a:tc>
                <a:tc>
                  <a:txBody>
                    <a:bodyPr/>
                    <a:lstStyle/>
                    <a:p>
                      <a:r>
                        <a:rPr lang="en-US" dirty="0">
                          <a:solidFill>
                            <a:schemeClr val="tx1"/>
                          </a:solidFill>
                        </a:rPr>
                        <a:t>Apparent </a:t>
                      </a:r>
                      <a:r>
                        <a:rPr lang="en-US" i="1" dirty="0">
                          <a:solidFill>
                            <a:schemeClr val="tx1"/>
                          </a:solidFill>
                        </a:rPr>
                        <a:t>V</a:t>
                      </a:r>
                      <a:r>
                        <a:rPr lang="en-US" i="0" baseline="-25000" dirty="0">
                          <a:solidFill>
                            <a:schemeClr val="tx1"/>
                          </a:solidFill>
                        </a:rPr>
                        <a:t>max</a:t>
                      </a:r>
                      <a:endParaRPr lang="en-US" baseline="-25000" dirty="0">
                        <a:solidFill>
                          <a:schemeClr val="tx1"/>
                        </a:solidFill>
                      </a:endParaRPr>
                    </a:p>
                  </a:txBody>
                  <a:tcPr>
                    <a:lnB w="12700" cap="flat" cmpd="sng" algn="ctr">
                      <a:solidFill>
                        <a:schemeClr val="tx1"/>
                      </a:solidFill>
                      <a:prstDash val="solid"/>
                      <a:round/>
                      <a:headEnd type="none" w="med" len="med"/>
                      <a:tailEnd type="none" w="med" len="med"/>
                    </a:lnB>
                    <a:solidFill>
                      <a:srgbClr val="C6E1C9"/>
                    </a:solidFill>
                  </a:tcPr>
                </a:tc>
                <a:tc>
                  <a:txBody>
                    <a:bodyPr/>
                    <a:lstStyle/>
                    <a:p>
                      <a:r>
                        <a:rPr lang="en-US" dirty="0">
                          <a:solidFill>
                            <a:schemeClr val="tx1"/>
                          </a:solidFill>
                        </a:rPr>
                        <a:t>Apparent </a:t>
                      </a:r>
                      <a:r>
                        <a:rPr lang="en-US" i="1" dirty="0">
                          <a:solidFill>
                            <a:schemeClr val="tx1"/>
                          </a:solidFill>
                        </a:rPr>
                        <a:t>K</a:t>
                      </a:r>
                      <a:r>
                        <a:rPr lang="en-US" i="0" baseline="-25000" dirty="0">
                          <a:solidFill>
                            <a:schemeClr val="tx1"/>
                          </a:solidFill>
                        </a:rPr>
                        <a:t>m</a:t>
                      </a:r>
                      <a:endParaRPr lang="en-US" baseline="-25000" dirty="0">
                        <a:solidFill>
                          <a:schemeClr val="tx1"/>
                        </a:solidFill>
                      </a:endParaRPr>
                    </a:p>
                  </a:txBody>
                  <a:tcPr>
                    <a:lnB w="12700" cap="flat" cmpd="sng" algn="ctr">
                      <a:solidFill>
                        <a:schemeClr val="tx1"/>
                      </a:solidFill>
                      <a:prstDash val="solid"/>
                      <a:round/>
                      <a:headEnd type="none" w="med" len="med"/>
                      <a:tailEnd type="none" w="med" len="med"/>
                    </a:lnB>
                    <a:solidFill>
                      <a:srgbClr val="C6E1C9"/>
                    </a:solidFill>
                  </a:tcPr>
                </a:tc>
                <a:extLst>
                  <a:ext uri="{0D108BD9-81ED-4DB2-BD59-A6C34878D82A}">
                    <a16:rowId xmlns:a16="http://schemas.microsoft.com/office/drawing/2014/main" val="10000"/>
                  </a:ext>
                </a:extLst>
              </a:tr>
              <a:tr h="370840">
                <a:tc>
                  <a:txBody>
                    <a:bodyPr/>
                    <a:lstStyle/>
                    <a:p>
                      <a:r>
                        <a:rPr lang="en-US" dirty="0"/>
                        <a:t>None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V</a:t>
                      </a:r>
                      <a:r>
                        <a:rPr lang="en-US" i="0" baseline="-25000" dirty="0"/>
                        <a:t>max</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K</a:t>
                      </a:r>
                      <a:r>
                        <a:rPr lang="en-US" i="0" baseline="-25000" dirty="0"/>
                        <a:t>m</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dirty="0"/>
                        <a:t>Competitive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V</a:t>
                      </a:r>
                      <a:r>
                        <a:rPr lang="en-US" i="0" baseline="-25000" dirty="0"/>
                        <a:t>max</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K</a:t>
                      </a:r>
                      <a:r>
                        <a:rPr lang="en-US" i="0" baseline="-25000" dirty="0"/>
                        <a:t>m</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dirty="0"/>
                        <a:t>Uncompetitive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V</a:t>
                      </a:r>
                      <a:r>
                        <a:rPr lang="en-US" i="0" baseline="-25000" dirty="0"/>
                        <a:t>max</a:t>
                      </a:r>
                      <a:r>
                        <a:rPr lang="en-US" i="0" baseline="0" dirty="0"/>
                        <a:t>/</a:t>
                      </a:r>
                      <a:r>
                        <a:rPr lang="el-GR" i="1" baseline="0" dirty="0"/>
                        <a:t>α</a:t>
                      </a:r>
                      <a:r>
                        <a:rPr lang="el-GR" i="0" baseline="0" dirty="0"/>
                        <a:t>′</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K</a:t>
                      </a:r>
                      <a:r>
                        <a:rPr lang="en-US" i="0" baseline="-25000" dirty="0"/>
                        <a:t>m</a:t>
                      </a:r>
                      <a:r>
                        <a:rPr lang="en-US" i="0" baseline="0" dirty="0"/>
                        <a:t>/</a:t>
                      </a:r>
                      <a:r>
                        <a:rPr lang="el-GR" i="1" baseline="0" dirty="0"/>
                        <a:t>α</a:t>
                      </a:r>
                      <a:r>
                        <a:rPr lang="el-GR" i="0" baseline="0" dirty="0"/>
                        <a:t>′</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dirty="0"/>
                        <a:t>Mixed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V</a:t>
                      </a:r>
                      <a:r>
                        <a:rPr lang="en-US" i="0" baseline="-25000" dirty="0"/>
                        <a:t>max</a:t>
                      </a:r>
                      <a:r>
                        <a:rPr lang="en-US" i="0" baseline="0" dirty="0"/>
                        <a:t>/</a:t>
                      </a:r>
                      <a:r>
                        <a:rPr lang="el-GR" i="1" baseline="0" dirty="0"/>
                        <a:t>α</a:t>
                      </a:r>
                      <a:r>
                        <a:rPr lang="el-GR" i="0" baseline="0" dirty="0"/>
                        <a:t>′</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i="0" dirty="0"/>
                        <a:t>α</a:t>
                      </a:r>
                      <a:r>
                        <a:rPr lang="en-US" i="1" dirty="0"/>
                        <a:t>K</a:t>
                      </a:r>
                      <a:r>
                        <a:rPr lang="en-US" i="0" baseline="-25000" dirty="0"/>
                        <a:t>m</a:t>
                      </a:r>
                      <a:r>
                        <a:rPr lang="en-US" i="0" baseline="0" dirty="0"/>
                        <a:t>/</a:t>
                      </a:r>
                      <a:r>
                        <a:rPr lang="el-GR" i="1" baseline="0" dirty="0"/>
                        <a:t>α</a:t>
                      </a:r>
                      <a:r>
                        <a:rPr lang="el-GR" i="0" baseline="0" dirty="0"/>
                        <a:t>′</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EF838-0730-4B4D-BBE2-D7F06CF3A00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Irreversible Inhibition</a:t>
            </a:r>
            <a:endParaRPr lang="en-AU" dirty="0"/>
          </a:p>
        </p:txBody>
      </p:sp>
      <p:sp>
        <p:nvSpPr>
          <p:cNvPr id="6" name="Google Shape;390;g847cf01710_0_68">
            <a:extLst>
              <a:ext uri="{FF2B5EF4-FFF2-40B4-BE49-F238E27FC236}">
                <a16:creationId xmlns:a16="http://schemas.microsoft.com/office/drawing/2014/main" id="{26EF20E6-49F8-004B-B72C-730AB75923AF}"/>
              </a:ext>
            </a:extLst>
          </p:cNvPr>
          <p:cNvSpPr txBox="1">
            <a:spLocks noChangeArrowheads="1"/>
          </p:cNvSpPr>
          <p:nvPr/>
        </p:nvSpPr>
        <p:spPr bwMode="auto">
          <a:xfrm>
            <a:off x="347663" y="1676400"/>
            <a:ext cx="3462337"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irreversible inhibitor </a:t>
            </a:r>
            <a:r>
              <a:rPr lang="en-US" sz="2400" dirty="0">
                <a:latin typeface="Arial" panose="020B0604020202020204" pitchFamily="34" charset="0"/>
                <a:cs typeface="Arial" panose="020B0604020202020204" pitchFamily="34" charset="0"/>
              </a:rPr>
              <a:t>= bind covalently with or destroy a functional group on an enzyme that is essential for the enzyme’s activity, or form a highly stable noncovalent association </a:t>
            </a: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57379" name="Picture 2" descr="An oval labeled enzyme is bonded to C H 2 that is further bonded to O H. Text below the C H 2 reads, open parenthesis S e r superscript 195 close parenthesis. A second molecule, labeled D I F P, has a central C bonded to H 3 C on the left, H below, C H 3 on the right, and O above that is further bonded to P that is bonded to F on the left, double bonded to O above, and bonded to O on the right that is further bonded to C H that is further bonded to C H 3 above and below. These two molecules undergo a reaction in which F minus and H plus are lost. The product is similar to D I F P, except that F is no longer bonded to P, which is now bonded to O that is further bonded to C H 2 that is bonded to the rest of the enzyme. The H that had previously been bonded to that O has been lost.">
            <a:extLst>
              <a:ext uri="{FF2B5EF4-FFF2-40B4-BE49-F238E27FC236}">
                <a16:creationId xmlns:a16="http://schemas.microsoft.com/office/drawing/2014/main" id="{769A5884-3298-414D-8F25-69E2EAA71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538" y="1598613"/>
            <a:ext cx="46228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5D677-9CA2-436A-AC00-498B81A54AD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Suicide Inactivators</a:t>
            </a:r>
            <a:endParaRPr lang="en-AU" dirty="0"/>
          </a:p>
        </p:txBody>
      </p:sp>
      <p:sp>
        <p:nvSpPr>
          <p:cNvPr id="6" name="Google Shape;390;g847cf01710_0_68">
            <a:extLst>
              <a:ext uri="{FF2B5EF4-FFF2-40B4-BE49-F238E27FC236}">
                <a16:creationId xmlns:a16="http://schemas.microsoft.com/office/drawing/2014/main" id="{F5DFD863-C47B-954F-A81D-6ECCC4DA3625}"/>
              </a:ext>
            </a:extLst>
          </p:cNvPr>
          <p:cNvSpPr txBox="1">
            <a:spLocks noChangeArrowheads="1"/>
          </p:cNvSpPr>
          <p:nvPr/>
        </p:nvSpPr>
        <p:spPr bwMode="auto">
          <a:xfrm>
            <a:off x="347663" y="1676400"/>
            <a:ext cx="3614737" cy="4724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suicide inactivator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mechanism-based inactivators </a:t>
            </a:r>
            <a:r>
              <a:rPr lang="en-US" sz="2400" dirty="0">
                <a:latin typeface="Arial" panose="020B0604020202020204" pitchFamily="34" charset="0"/>
                <a:cs typeface="Arial" panose="020B0604020202020204" pitchFamily="34" charset="0"/>
              </a:rPr>
              <a:t>= undergo the first few steps until it is converted into a compound that combines irreversibly with the enzyme </a:t>
            </a:r>
          </a:p>
          <a:p>
            <a:pPr lvl="1">
              <a:defRPr/>
            </a:pPr>
            <a:r>
              <a:rPr lang="en-US" sz="2400" dirty="0">
                <a:latin typeface="Arial" panose="020B0604020202020204" pitchFamily="34" charset="0"/>
                <a:cs typeface="Arial" panose="020B0604020202020204" pitchFamily="34" charset="0"/>
              </a:rPr>
              <a:t>class of irreversible inhibitors</a:t>
            </a: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59427" name="Picture 2" descr="An oval labeled enzyme is bonded to C H 2 that is further bonded to O H. Text below the C H 2 reads, open parenthesis S e r superscript 195 close parenthesis. A second molecule, labeled D I F P, has a central C bonded to H 3 C on the left, H below, C H 3 on the right, and O above that is further bonded to P that is bonded to F on the left, double bonded to O above, and bonded to O on the right that is further bonded to C H that is further bonded to C H 3 above and below. These two molecules undergo a reaction in which F minus and H plus are lost. The product is similar to D I F P, except that F is no longer bonded to P, which is now bonded to O that is further bonded to C H 2 that is bonded to the rest of the enzyme. The H that had previously been bonded to that O has been lost.">
            <a:extLst>
              <a:ext uri="{FF2B5EF4-FFF2-40B4-BE49-F238E27FC236}">
                <a16:creationId xmlns:a16="http://schemas.microsoft.com/office/drawing/2014/main" id="{2F6BBE04-949B-5D4E-B996-A0C8914CB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538" y="1598613"/>
            <a:ext cx="46228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Google Shape;191;g7fe2cbe272_0_44" descr="Icon P 4&#10;">
            <a:extLst>
              <a:ext uri="{FF2B5EF4-FFF2-40B4-BE49-F238E27FC236}">
                <a16:creationId xmlns:a16="http://schemas.microsoft.com/office/drawing/2014/main" id="{02D3518B-32BA-5447-BE91-B1609F57AE2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8875" y="412311"/>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EF663DA-7A94-4027-BF91-E0DB0D5F407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(5 of 8)</a:t>
            </a:r>
            <a:endParaRPr lang="en-AU" sz="2000" dirty="0"/>
          </a:p>
        </p:txBody>
      </p:sp>
      <p:sp>
        <p:nvSpPr>
          <p:cNvPr id="361475" name="Text Placeholder 2">
            <a:extLst>
              <a:ext uri="{FF2B5EF4-FFF2-40B4-BE49-F238E27FC236}">
                <a16:creationId xmlns:a16="http://schemas.microsoft.com/office/drawing/2014/main" id="{EF56903D-3A3E-AD4E-A170-FDF69F5497BB}"/>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rPr>
              <a:t>Two concepts explain the catalytic power of enzymes. </a:t>
            </a:r>
            <a:r>
              <a:rPr lang="en-US" altLang="en-US" sz="2400">
                <a:latin typeface="Arial" panose="020B0604020202020204" pitchFamily="34" charset="0"/>
              </a:rPr>
              <a:t>First, enzymes bind most tightly to the transition state of the catalyzed reaction, using binding energy to lower the activation barrier. Second, enzyme active sites are organized by evolution to facilitate multiple mechanisms of chemical catalysis simultaneously.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06FEC-90FF-4676-8687-70DFB1DAF9B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Transition-State Analogs</a:t>
            </a:r>
            <a:endParaRPr lang="en-AU" dirty="0"/>
          </a:p>
        </p:txBody>
      </p:sp>
      <p:sp>
        <p:nvSpPr>
          <p:cNvPr id="6" name="Google Shape;390;g847cf01710_0_68">
            <a:extLst>
              <a:ext uri="{FF2B5EF4-FFF2-40B4-BE49-F238E27FC236}">
                <a16:creationId xmlns:a16="http://schemas.microsoft.com/office/drawing/2014/main" id="{B173BBEB-8D6A-B941-A5BF-FDA2B1E2EB8A}"/>
              </a:ext>
            </a:extLst>
          </p:cNvPr>
          <p:cNvSpPr txBox="1">
            <a:spLocks noChangeArrowheads="1"/>
          </p:cNvSpPr>
          <p:nvPr/>
        </p:nvSpPr>
        <p:spPr bwMode="auto">
          <a:xfrm>
            <a:off x="484188" y="1447800"/>
            <a:ext cx="4071937" cy="44958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transition-state analogs </a:t>
            </a:r>
            <a:r>
              <a:rPr lang="en-US" sz="2400" dirty="0">
                <a:latin typeface="Arial" panose="020B0604020202020204" pitchFamily="34" charset="0"/>
                <a:cs typeface="Arial" panose="020B0604020202020204" pitchFamily="34" charset="0"/>
              </a:rPr>
              <a:t>= stable molecules designed to resemble transition states </a:t>
            </a:r>
          </a:p>
          <a:p>
            <a:pPr lvl="1">
              <a:defRPr/>
            </a:pPr>
            <a:r>
              <a:rPr lang="en-US" sz="2400" dirty="0">
                <a:latin typeface="Arial" panose="020B0604020202020204" pitchFamily="34" charset="0"/>
                <a:cs typeface="Arial" panose="020B0604020202020204" pitchFamily="34" charset="0"/>
              </a:rPr>
              <a:t>type of irreversible inhibitors</a:t>
            </a:r>
          </a:p>
          <a:p>
            <a:pPr lvl="1">
              <a:defRPr/>
            </a:pPr>
            <a:r>
              <a:rPr lang="en-US" sz="2400" dirty="0">
                <a:latin typeface="Arial" panose="020B0604020202020204" pitchFamily="34" charset="0"/>
                <a:cs typeface="Arial" panose="020B0604020202020204" pitchFamily="34" charset="0"/>
              </a:rPr>
              <a:t>bind to an enzyme more tightly than does the substrate in the ES complex</a:t>
            </a:r>
          </a:p>
          <a:p>
            <a:pPr lvl="1">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63523" name="Picture 3" descr="A figure shows a transition state analog that resembles the proposed enediolate transition state produced during glycolysis.">
            <a:extLst>
              <a:ext uri="{FF2B5EF4-FFF2-40B4-BE49-F238E27FC236}">
                <a16:creationId xmlns:a16="http://schemas.microsoft.com/office/drawing/2014/main" id="{2E83E2C4-755F-D14B-98DB-750501181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0138" y="1447800"/>
            <a:ext cx="34290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6BCCC4-B157-4DC0-8761-1CD7BD56CF3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Coenzymes as Transient Carriers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of Atoms or Functional Groups</a:t>
            </a:r>
            <a:endParaRPr lang="en-AU" dirty="0"/>
          </a:p>
        </p:txBody>
      </p:sp>
      <p:sp>
        <p:nvSpPr>
          <p:cNvPr id="3" name="TextBox 2"/>
          <p:cNvSpPr txBox="1"/>
          <p:nvPr/>
        </p:nvSpPr>
        <p:spPr>
          <a:xfrm>
            <a:off x="311785" y="1383565"/>
            <a:ext cx="8520430" cy="830997"/>
          </a:xfrm>
          <a:prstGeom prst="rect">
            <a:avLst/>
          </a:prstGeom>
          <a:solidFill>
            <a:srgbClr val="005F6A"/>
          </a:solidFill>
        </p:spPr>
        <p:txBody>
          <a:bodyPr wrap="square" rtlCol="0">
            <a:spAutoFit/>
          </a:bodyPr>
          <a:lstStyle/>
          <a:p>
            <a:r>
              <a:rPr lang="en-US" b="1" dirty="0">
                <a:solidFill>
                  <a:schemeClr val="bg1"/>
                </a:solidFill>
              </a:rPr>
              <a:t>Table 6-2 Some Coenzymes That Serve as Transient Carriers of Specific Atoms or Functional Groups</a:t>
            </a:r>
          </a:p>
        </p:txBody>
      </p:sp>
      <p:graphicFrame>
        <p:nvGraphicFramePr>
          <p:cNvPr id="2" name="Table 1"/>
          <p:cNvGraphicFramePr>
            <a:graphicFrameLocks noGrp="1"/>
          </p:cNvGraphicFramePr>
          <p:nvPr>
            <p:extLst>
              <p:ext uri="{D42A27DB-BD31-4B8C-83A1-F6EECF244321}">
                <p14:modId xmlns:p14="http://schemas.microsoft.com/office/powerpoint/2010/main" val="2082531033"/>
              </p:ext>
            </p:extLst>
          </p:nvPr>
        </p:nvGraphicFramePr>
        <p:xfrm>
          <a:off x="311785" y="2214562"/>
          <a:ext cx="8520430" cy="4150360"/>
        </p:xfrm>
        <a:graphic>
          <a:graphicData uri="http://schemas.openxmlformats.org/drawingml/2006/table">
            <a:tbl>
              <a:tblPr firstRow="1" bandRow="1">
                <a:tableStyleId>{5C22544A-7EE6-4342-B048-85BDC9FD1C3A}</a:tableStyleId>
              </a:tblPr>
              <a:tblGrid>
                <a:gridCol w="445643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sz="1400" dirty="0">
                          <a:solidFill>
                            <a:schemeClr val="tx1"/>
                          </a:solidFill>
                        </a:rPr>
                        <a:t>Coenzyme</a:t>
                      </a:r>
                    </a:p>
                  </a:txBody>
                  <a:tcPr anchor="b">
                    <a:lnB w="12700" cap="flat" cmpd="sng" algn="ctr">
                      <a:solidFill>
                        <a:schemeClr val="tx1"/>
                      </a:solidFill>
                      <a:prstDash val="solid"/>
                      <a:round/>
                      <a:headEnd type="none" w="med" len="med"/>
                      <a:tailEnd type="none" w="med" len="med"/>
                    </a:lnB>
                    <a:solidFill>
                      <a:srgbClr val="C6E1C9"/>
                    </a:solidFill>
                  </a:tcPr>
                </a:tc>
                <a:tc>
                  <a:txBody>
                    <a:bodyPr/>
                    <a:lstStyle/>
                    <a:p>
                      <a:pPr algn="r"/>
                      <a:r>
                        <a:rPr lang="en-US" sz="1400" dirty="0">
                          <a:solidFill>
                            <a:schemeClr val="tx1"/>
                          </a:solidFill>
                        </a:rPr>
                        <a:t>Examples of chemical groups transferred</a:t>
                      </a:r>
                    </a:p>
                  </a:txBody>
                  <a:tcPr anchor="b">
                    <a:lnB w="12700" cap="flat" cmpd="sng" algn="ctr">
                      <a:solidFill>
                        <a:schemeClr val="tx1"/>
                      </a:solidFill>
                      <a:prstDash val="solid"/>
                      <a:round/>
                      <a:headEnd type="none" w="med" len="med"/>
                      <a:tailEnd type="none" w="med" len="med"/>
                    </a:lnB>
                    <a:solidFill>
                      <a:srgbClr val="C6E1C9"/>
                    </a:solidFill>
                  </a:tcPr>
                </a:tc>
                <a:tc>
                  <a:txBody>
                    <a:bodyPr/>
                    <a:lstStyle/>
                    <a:p>
                      <a:pPr algn="r"/>
                      <a:r>
                        <a:rPr lang="en-US" sz="1400" dirty="0">
                          <a:solidFill>
                            <a:schemeClr val="tx1"/>
                          </a:solidFill>
                        </a:rPr>
                        <a:t>Dietary precursor</a:t>
                      </a:r>
                      <a:r>
                        <a:rPr lang="en-US" sz="1400" baseline="0" dirty="0">
                          <a:solidFill>
                            <a:schemeClr val="tx1"/>
                          </a:solidFill>
                        </a:rPr>
                        <a:t> in mammals</a:t>
                      </a:r>
                      <a:endParaRPr lang="en-US" sz="1400" dirty="0">
                        <a:solidFill>
                          <a:schemeClr val="tx1"/>
                        </a:solidFill>
                      </a:endParaRPr>
                    </a:p>
                  </a:txBody>
                  <a:tcPr anchor="b">
                    <a:lnB w="12700" cap="flat" cmpd="sng" algn="ctr">
                      <a:solidFill>
                        <a:schemeClr val="tx1"/>
                      </a:solidFill>
                      <a:prstDash val="solid"/>
                      <a:round/>
                      <a:headEnd type="none" w="med" len="med"/>
                      <a:tailEnd type="none" w="med" len="med"/>
                    </a:lnB>
                    <a:solidFill>
                      <a:srgbClr val="C6E1C9"/>
                    </a:solidFill>
                  </a:tcPr>
                </a:tc>
                <a:extLst>
                  <a:ext uri="{0D108BD9-81ED-4DB2-BD59-A6C34878D82A}">
                    <a16:rowId xmlns:a16="http://schemas.microsoft.com/office/drawing/2014/main" val="10000"/>
                  </a:ext>
                </a:extLst>
              </a:tr>
              <a:tr h="370840">
                <a:tc>
                  <a:txBody>
                    <a:bodyPr/>
                    <a:lstStyle/>
                    <a:p>
                      <a:r>
                        <a:rPr lang="en-US" sz="1400" dirty="0" err="1"/>
                        <a:t>Biocytin</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CO</a:t>
                      </a:r>
                      <a:r>
                        <a:rPr lang="en-US" sz="1400" baseline="-25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Biotin (vitamin</a:t>
                      </a:r>
                      <a:r>
                        <a:rPr lang="en-US" sz="1400" baseline="0" dirty="0"/>
                        <a:t> B</a:t>
                      </a:r>
                      <a:r>
                        <a:rPr lang="en-US" sz="1400" baseline="-25000" dirty="0"/>
                        <a:t>7</a:t>
                      </a:r>
                      <a:r>
                        <a:rPr lang="en-US" sz="1400" baseline="0" dirty="0"/>
                        <a: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sz="1400" dirty="0"/>
                        <a:t>Coenzyme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Acyl groups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Pantothenic acid (vitamin B5) and other compounds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sz="1400" dirty="0"/>
                        <a:t>5′-Deoxyadenosylcobalamin (coenzyme B</a:t>
                      </a:r>
                      <a:r>
                        <a:rPr lang="en-US" sz="1400" baseline="-25000" dirty="0"/>
                        <a:t>12</a:t>
                      </a: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H atoms and alkyl groups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Vitamin</a:t>
                      </a:r>
                      <a:r>
                        <a:rPr lang="en-US" sz="1400" baseline="0" dirty="0"/>
                        <a:t> B</a:t>
                      </a:r>
                      <a:r>
                        <a:rPr lang="en-US" sz="1400" baseline="-25000"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sz="1400" dirty="0"/>
                        <a:t>Flavin adenine</a:t>
                      </a:r>
                      <a:r>
                        <a:rPr lang="en-US" sz="1400" baseline="0" dirty="0"/>
                        <a:t> dinucleotide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Electrons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Riboflavin (vitamin</a:t>
                      </a:r>
                      <a:r>
                        <a:rPr lang="en-US" sz="1400" baseline="0" dirty="0"/>
                        <a:t> B</a:t>
                      </a:r>
                      <a:r>
                        <a:rPr lang="en-US" sz="1400" baseline="-25000" dirty="0"/>
                        <a:t>2</a:t>
                      </a:r>
                      <a:r>
                        <a:rPr lang="en-US" sz="1400" baseline="0" dirty="0"/>
                        <a: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sz="1400" dirty="0" err="1"/>
                        <a:t>Lipoate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Electrons and acyl groups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Not required in diet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US" sz="1400" dirty="0"/>
                        <a:t>Nicotinamide</a:t>
                      </a:r>
                      <a:r>
                        <a:rPr lang="en-US" sz="1400" baseline="0" dirty="0"/>
                        <a:t> adenine dinucleotide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Hydride ion (:H</a:t>
                      </a:r>
                      <a:r>
                        <a:rPr lang="en-US" sz="1400" baseline="30000" dirty="0"/>
                        <a:t>–</a:t>
                      </a: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Nicotinic acid (niacin, vitamin B</a:t>
                      </a:r>
                      <a:r>
                        <a:rPr lang="en-US" sz="1400" baseline="-25000" dirty="0"/>
                        <a:t>3</a:t>
                      </a: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en-US" sz="1400" dirty="0"/>
                        <a:t>Pyridoxal phosphate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Amino groups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Pyridoxine</a:t>
                      </a:r>
                      <a:r>
                        <a:rPr lang="en-US" sz="1400" baseline="0" dirty="0"/>
                        <a:t> (vitamin B</a:t>
                      </a:r>
                      <a:r>
                        <a:rPr lang="en-US" sz="1400" baseline="-25000" dirty="0"/>
                        <a:t>6</a:t>
                      </a:r>
                      <a:r>
                        <a:rPr lang="en-US" sz="1400" baseline="0" dirty="0"/>
                        <a: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840">
                <a:tc>
                  <a:txBody>
                    <a:bodyPr/>
                    <a:lstStyle/>
                    <a:p>
                      <a:r>
                        <a:rPr lang="en-US" sz="1400" dirty="0"/>
                        <a:t>Tetrahydrofolate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One-carbon groups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Folate (vitamin B</a:t>
                      </a:r>
                      <a:r>
                        <a:rPr lang="en-US" sz="1400" baseline="-25000" dirty="0"/>
                        <a:t>9</a:t>
                      </a: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70840">
                <a:tc>
                  <a:txBody>
                    <a:bodyPr/>
                    <a:lstStyle/>
                    <a:p>
                      <a:r>
                        <a:rPr lang="en-US" sz="1400" dirty="0"/>
                        <a:t>Thiamine pyrophosphate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Aldehydes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Thiamine (vitamin</a:t>
                      </a:r>
                      <a:r>
                        <a:rPr lang="en-US" sz="1400" baseline="0" dirty="0"/>
                        <a:t> B</a:t>
                      </a:r>
                      <a:r>
                        <a:rPr lang="en-US" sz="1400" baseline="-25000" dirty="0"/>
                        <a:t>1</a:t>
                      </a:r>
                      <a:r>
                        <a:rPr lang="en-US" sz="1400" baseline="0" dirty="0"/>
                        <a: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3B204-83A7-4789-9604-DDEE1BCBE432}"/>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6.4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Examples of Enzymatic Reactions</a:t>
            </a:r>
            <a:endParaRPr lang="en-AU"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F3F38-E19F-4F14-953F-39C86B75CC8A}"/>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The Chymotrypsin Mechanism Involves Acylation and </a:t>
            </a:r>
            <a:r>
              <a:rPr lang="en-US" altLang="en-US" sz="3200" dirty="0" err="1">
                <a:solidFill>
                  <a:srgbClr val="4E4CB4"/>
                </a:solidFill>
                <a:latin typeface="Arial" panose="020B0604020202020204" pitchFamily="34" charset="0"/>
                <a:cs typeface="Arial" panose="020B0604020202020204" pitchFamily="34" charset="0"/>
              </a:rPr>
              <a:t>Deacylation</a:t>
            </a:r>
            <a:r>
              <a:rPr lang="en-US" altLang="en-US" sz="3200" dirty="0">
                <a:solidFill>
                  <a:srgbClr val="4E4CB4"/>
                </a:solidFill>
                <a:latin typeface="Arial" panose="020B0604020202020204" pitchFamily="34" charset="0"/>
                <a:cs typeface="Arial" panose="020B0604020202020204" pitchFamily="34" charset="0"/>
              </a:rPr>
              <a:t> of a Ser Residue</a:t>
            </a:r>
            <a:endParaRPr lang="en-AU" sz="3200" dirty="0">
              <a:solidFill>
                <a:srgbClr val="4E4CB4"/>
              </a:solidFill>
            </a:endParaRPr>
          </a:p>
        </p:txBody>
      </p:sp>
      <p:sp>
        <p:nvSpPr>
          <p:cNvPr id="6" name="Google Shape;390;g847cf01710_0_68">
            <a:extLst>
              <a:ext uri="{FF2B5EF4-FFF2-40B4-BE49-F238E27FC236}">
                <a16:creationId xmlns:a16="http://schemas.microsoft.com/office/drawing/2014/main" id="{85C7A91A-359C-B546-91AD-F732001D2624}"/>
              </a:ext>
            </a:extLst>
          </p:cNvPr>
          <p:cNvSpPr txBox="1">
            <a:spLocks noChangeArrowheads="1"/>
          </p:cNvSpPr>
          <p:nvPr/>
        </p:nvSpPr>
        <p:spPr bwMode="auto">
          <a:xfrm>
            <a:off x="647700" y="1981200"/>
            <a:ext cx="36957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protease </a:t>
            </a:r>
            <a:r>
              <a:rPr lang="en-US" sz="2400" dirty="0">
                <a:latin typeface="Arial" panose="020B0604020202020204" pitchFamily="34" charset="0"/>
                <a:cs typeface="Arial" panose="020B0604020202020204" pitchFamily="34" charset="0"/>
              </a:rPr>
              <a:t>= an enzyme that catalyzes the hydrolytic cleavage of peptide bonds</a:t>
            </a:r>
          </a:p>
          <a:p>
            <a:pPr lvl="1">
              <a:defRPr/>
            </a:pPr>
            <a:r>
              <a:rPr lang="en-US" sz="2400" dirty="0">
                <a:latin typeface="Arial" panose="020B0604020202020204" pitchFamily="34" charset="0"/>
                <a:cs typeface="Arial" panose="020B0604020202020204" pitchFamily="34" charset="0"/>
              </a:rPr>
              <a:t>example = bovine pancreatic chymotrypsin </a:t>
            </a: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67619" name="Picture 2" descr="A four-part figure, a, b, c, and d, shows the structure of chymotrypsin. Part a shows the primary structure, part b shows the surface contour of the enzyme, part c shows a ribbon structure of the enzyme, and part d shows a close-up of the active site.">
            <a:extLst>
              <a:ext uri="{FF2B5EF4-FFF2-40B4-BE49-F238E27FC236}">
                <a16:creationId xmlns:a16="http://schemas.microsoft.com/office/drawing/2014/main" id="{89A45771-795B-1B41-8E81-5FB864C03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475" y="1951038"/>
            <a:ext cx="2973388"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B4C14-A9C3-479F-A78D-DBB4B89D992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Chymotrypsin Mechanism Involves Two Phases</a:t>
            </a:r>
            <a:endParaRPr lang="en-AU" dirty="0"/>
          </a:p>
        </p:txBody>
      </p:sp>
      <p:sp>
        <p:nvSpPr>
          <p:cNvPr id="6" name="Google Shape;390;g847cf01710_0_68">
            <a:extLst>
              <a:ext uri="{FF2B5EF4-FFF2-40B4-BE49-F238E27FC236}">
                <a16:creationId xmlns:a16="http://schemas.microsoft.com/office/drawing/2014/main" id="{04A43761-B5CB-DA46-8052-519C9A631401}"/>
              </a:ext>
            </a:extLst>
          </p:cNvPr>
          <p:cNvSpPr txBox="1">
            <a:spLocks noChangeArrowheads="1"/>
          </p:cNvSpPr>
          <p:nvPr/>
        </p:nvSpPr>
        <p:spPr bwMode="auto">
          <a:xfrm>
            <a:off x="647700" y="1981200"/>
            <a:ext cx="78105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acylation phase =  the peptide bond is cleaved and an ester linkage is formed between the peptide carbonyl carbon and the enzyme</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err="1">
                <a:latin typeface="Arial" panose="020B0604020202020204" pitchFamily="34" charset="0"/>
                <a:cs typeface="Arial" panose="020B0604020202020204" pitchFamily="34" charset="0"/>
              </a:rPr>
              <a:t>deacylation</a:t>
            </a:r>
            <a:r>
              <a:rPr lang="en-US" sz="2400" dirty="0">
                <a:latin typeface="Arial" panose="020B0604020202020204" pitchFamily="34" charset="0"/>
                <a:cs typeface="Arial" panose="020B0604020202020204" pitchFamily="34" charset="0"/>
              </a:rPr>
              <a:t> phase =  the ester linkage is hydrolyzed and the nonacylated enzyme is regenerated</a:t>
            </a: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F32DA-F404-4C57-A532-639FE20A552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Pre–Steady State Kinetic Evidence for an Acyl-Enzyme Intermediate</a:t>
            </a:r>
            <a:endParaRPr lang="en-AU" dirty="0"/>
          </a:p>
        </p:txBody>
      </p:sp>
      <p:sp>
        <p:nvSpPr>
          <p:cNvPr id="6" name="Google Shape;390;g847cf01710_0_68">
            <a:extLst>
              <a:ext uri="{FF2B5EF4-FFF2-40B4-BE49-F238E27FC236}">
                <a16:creationId xmlns:a16="http://schemas.microsoft.com/office/drawing/2014/main" id="{73C0652C-608B-2F4C-9C2E-39BE8C468984}"/>
              </a:ext>
            </a:extLst>
          </p:cNvPr>
          <p:cNvSpPr txBox="1">
            <a:spLocks noChangeArrowheads="1"/>
          </p:cNvSpPr>
          <p:nvPr/>
        </p:nvSpPr>
        <p:spPr bwMode="auto">
          <a:xfrm>
            <a:off x="647700" y="1981200"/>
            <a:ext cx="32004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presence of a burst suggested that turnover of the enzyme was limited by a subsequent, slower </a:t>
            </a:r>
            <a:r>
              <a:rPr lang="en-US" sz="2400" dirty="0" err="1">
                <a:latin typeface="Arial" panose="020B0604020202020204" pitchFamily="34" charset="0"/>
                <a:cs typeface="Arial" panose="020B0604020202020204" pitchFamily="34" charset="0"/>
              </a:rPr>
              <a:t>deacylation</a:t>
            </a:r>
            <a:r>
              <a:rPr lang="en-US" sz="2400" dirty="0">
                <a:latin typeface="Arial" panose="020B0604020202020204" pitchFamily="34" charset="0"/>
                <a:cs typeface="Arial" panose="020B0604020202020204" pitchFamily="34" charset="0"/>
              </a:rPr>
              <a:t> step </a:t>
            </a: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71715" name="Picture 2" descr="A figure shows pre-steady state kinetic evidence for an acyl-enzyme intermediate using a graph that plots p-nitrophenol (moles per mole of enzyme) against time combined with the set of reactions that produces p-nitrophenol.">
            <a:extLst>
              <a:ext uri="{FF2B5EF4-FFF2-40B4-BE49-F238E27FC236}">
                <a16:creationId xmlns:a16="http://schemas.microsoft.com/office/drawing/2014/main" id="{9964A6EF-6545-2F4F-93F6-D7EFA64FF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844940"/>
            <a:ext cx="3124200" cy="463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2E6A-7853-487F-90F5-AD071B7CD42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pH Dependence of Chymotrypsin-Catalyzed Reactions</a:t>
            </a:r>
            <a:endParaRPr lang="en-AU" dirty="0"/>
          </a:p>
        </p:txBody>
      </p:sp>
      <p:sp>
        <p:nvSpPr>
          <p:cNvPr id="6" name="Google Shape;390;g847cf01710_0_68">
            <a:extLst>
              <a:ext uri="{FF2B5EF4-FFF2-40B4-BE49-F238E27FC236}">
                <a16:creationId xmlns:a16="http://schemas.microsoft.com/office/drawing/2014/main" id="{00045305-DCA3-1A4B-862B-B61A5975AE51}"/>
              </a:ext>
            </a:extLst>
          </p:cNvPr>
          <p:cNvSpPr txBox="1">
            <a:spLocks noChangeArrowheads="1"/>
          </p:cNvSpPr>
          <p:nvPr/>
        </p:nvSpPr>
        <p:spPr bwMode="auto">
          <a:xfrm>
            <a:off x="457200" y="1747838"/>
            <a:ext cx="5029200" cy="457676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optimal activity at pH 8</a:t>
            </a:r>
          </a:p>
          <a:p>
            <a:pPr lvl="1">
              <a:defRPr/>
            </a:pPr>
            <a:r>
              <a:rPr lang="en-US" sz="2400" dirty="0">
                <a:latin typeface="Arial" panose="020B0604020202020204" pitchFamily="34" charset="0"/>
                <a:cs typeface="Arial" panose="020B0604020202020204" pitchFamily="34" charset="0"/>
              </a:rPr>
              <a:t>His</a:t>
            </a:r>
            <a:r>
              <a:rPr lang="en-US" sz="2400" baseline="30000" dirty="0">
                <a:latin typeface="Arial" panose="020B0604020202020204" pitchFamily="34" charset="0"/>
                <a:cs typeface="Arial" panose="020B0604020202020204" pitchFamily="34" charset="0"/>
              </a:rPr>
              <a:t>57</a:t>
            </a:r>
            <a:r>
              <a:rPr lang="en-US" sz="2400" dirty="0">
                <a:latin typeface="Arial" panose="020B0604020202020204" pitchFamily="34" charset="0"/>
                <a:cs typeface="Arial" panose="020B0604020202020204" pitchFamily="34" charset="0"/>
              </a:rPr>
              <a:t> is unprotonated and Ile</a:t>
            </a:r>
            <a:r>
              <a:rPr lang="en-US" sz="2400" baseline="30000" dirty="0">
                <a:latin typeface="Arial" panose="020B0604020202020204" pitchFamily="34" charset="0"/>
                <a:cs typeface="Arial" panose="020B0604020202020204" pitchFamily="34" charset="0"/>
              </a:rPr>
              <a:t>16</a:t>
            </a:r>
            <a:r>
              <a:rPr lang="en-US" sz="2400" dirty="0">
                <a:latin typeface="Arial" panose="020B0604020202020204" pitchFamily="34" charset="0"/>
                <a:cs typeface="Arial" panose="020B0604020202020204" pitchFamily="34" charset="0"/>
              </a:rPr>
              <a:t> is protonated</a:t>
            </a:r>
          </a:p>
          <a:p>
            <a:pPr>
              <a:defRPr/>
            </a:pPr>
            <a:r>
              <a:rPr lang="en-US" sz="2400" dirty="0">
                <a:latin typeface="Arial" panose="020B0604020202020204" pitchFamily="34" charset="0"/>
                <a:cs typeface="Arial" panose="020B0604020202020204" pitchFamily="34" charset="0"/>
              </a:rPr>
              <a:t>the transition just above pH 7 is due to changes in </a:t>
            </a:r>
            <a:r>
              <a:rPr lang="en-US" sz="2400" i="1" dirty="0" err="1">
                <a:latin typeface="Arial" panose="020B0604020202020204" pitchFamily="34" charset="0"/>
                <a:cs typeface="Arial" panose="020B0604020202020204" pitchFamily="34" charset="0"/>
              </a:rPr>
              <a:t>k</a:t>
            </a:r>
            <a:r>
              <a:rPr lang="en-US" sz="2400" baseline="-25000" dirty="0" err="1">
                <a:latin typeface="Arial" panose="020B0604020202020204" pitchFamily="34" charset="0"/>
                <a:cs typeface="Arial" panose="020B0604020202020204" pitchFamily="34" charset="0"/>
              </a:rPr>
              <a:t>cat</a:t>
            </a:r>
            <a:endParaRPr lang="en-US" sz="2400" baseline="-25000" dirty="0">
              <a:latin typeface="Arial" panose="020B0604020202020204" pitchFamily="34" charset="0"/>
              <a:cs typeface="Arial" panose="020B0604020202020204" pitchFamily="34" charset="0"/>
            </a:endParaRPr>
          </a:p>
          <a:p>
            <a:pPr lvl="1">
              <a:defRPr/>
            </a:pPr>
            <a:r>
              <a:rPr lang="en-US" sz="2400" dirty="0">
                <a:latin typeface="Arial" panose="020B0604020202020204" pitchFamily="34" charset="0"/>
                <a:cs typeface="Arial" panose="020B0604020202020204" pitchFamily="34" charset="0"/>
              </a:rPr>
              <a:t>results from protonation of His</a:t>
            </a:r>
            <a:r>
              <a:rPr lang="en-US" sz="2400" baseline="30000" dirty="0">
                <a:latin typeface="Arial" panose="020B0604020202020204" pitchFamily="34" charset="0"/>
                <a:cs typeface="Arial" panose="020B0604020202020204" pitchFamily="34" charset="0"/>
              </a:rPr>
              <a:t>57</a:t>
            </a:r>
            <a:endParaRPr lang="en-US" sz="2000" baseline="-250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the transition above pH 8.5 is due to changes in 1/</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a:t>
            </a:r>
          </a:p>
          <a:p>
            <a:pPr lvl="1">
              <a:defRPr/>
            </a:pPr>
            <a:r>
              <a:rPr lang="en-US" sz="2400" dirty="0">
                <a:latin typeface="Arial" panose="020B0604020202020204" pitchFamily="34" charset="0"/>
                <a:cs typeface="Arial" panose="020B0604020202020204" pitchFamily="34" charset="0"/>
              </a:rPr>
              <a:t>results from the ionization of the </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amino group of Ile</a:t>
            </a:r>
            <a:r>
              <a:rPr lang="en-US" sz="2400" baseline="30000" dirty="0">
                <a:latin typeface="Arial" panose="020B0604020202020204" pitchFamily="34" charset="0"/>
                <a:cs typeface="Arial" panose="020B0604020202020204" pitchFamily="34" charset="0"/>
              </a:rPr>
              <a:t>16</a:t>
            </a:r>
            <a:r>
              <a:rPr lang="en-US" sz="2400" dirty="0">
                <a:latin typeface="Arial" panose="020B0604020202020204" pitchFamily="34" charset="0"/>
                <a:cs typeface="Arial" panose="020B0604020202020204" pitchFamily="34" charset="0"/>
              </a:rPr>
              <a:t> </a:t>
            </a:r>
          </a:p>
          <a:p>
            <a:pPr lvl="1">
              <a:defRPr/>
            </a:pPr>
            <a:endParaRPr lang="en-US" sz="20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73763" name="Picture 3" descr="All three parts show graphs with p H on the horizontal axis, ranging from 6 to 10 and labeled in increments of 1. Part a shows V on the vertical axis. It shows a bell curve that begins just about the horizontal axis at a p H of 6, curves smoothly upward to a peak at about three-quarters of the height of the vertical axis at a p H of 8, and then curves down to end near the vertical axis at a p H of 10. Part b shows K subscript cat on the vertical axis. The curve begins just above the horizontal axis at a p H of 6, rises relatively quickly to a peak at about three-quarters of the height of the vertical axis at a p H of 8, and then runs horizontally to a p H of 10. Part c has 1 over K subscript lowercase M on the vertical axis. It begins at about three-quarters of the height of the vertical axis at a p H of 6 and runs horizontally until just past a p H of 8, where it curves downward to end just above the horizontal axis at a p H of 10.">
            <a:extLst>
              <a:ext uri="{FF2B5EF4-FFF2-40B4-BE49-F238E27FC236}">
                <a16:creationId xmlns:a16="http://schemas.microsoft.com/office/drawing/2014/main" id="{12035AEE-03CE-074D-96A8-1F6B7DBB2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701800"/>
            <a:ext cx="2681288"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B60BA-9D26-4920-9C90-7CD2DEDAA50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Chymotrypsin Reaction</a:t>
            </a:r>
            <a:endParaRPr lang="en-AU" dirty="0"/>
          </a:p>
        </p:txBody>
      </p:sp>
      <p:sp>
        <p:nvSpPr>
          <p:cNvPr id="6" name="Google Shape;390;g847cf01710_0_68">
            <a:extLst>
              <a:ext uri="{FF2B5EF4-FFF2-40B4-BE49-F238E27FC236}">
                <a16:creationId xmlns:a16="http://schemas.microsoft.com/office/drawing/2014/main" id="{9D78A5F4-F79F-1E4C-9A7C-B8115170EDD9}"/>
              </a:ext>
            </a:extLst>
          </p:cNvPr>
          <p:cNvSpPr txBox="1">
            <a:spLocks noChangeArrowheads="1"/>
          </p:cNvSpPr>
          <p:nvPr/>
        </p:nvSpPr>
        <p:spPr bwMode="auto">
          <a:xfrm>
            <a:off x="457200" y="1747838"/>
            <a:ext cx="80772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serine proteases </a:t>
            </a:r>
            <a:r>
              <a:rPr lang="en-US" sz="2400" dirty="0">
                <a:latin typeface="Arial" panose="020B0604020202020204" pitchFamily="34" charset="0"/>
                <a:cs typeface="Arial" panose="020B0604020202020204" pitchFamily="34" charset="0"/>
              </a:rPr>
              <a:t>= proteases with a Ser residue that acts as the nucleophile</a:t>
            </a:r>
          </a:p>
          <a:p>
            <a:pPr lvl="1">
              <a:defRPr/>
            </a:pPr>
            <a:r>
              <a:rPr lang="en-US" sz="2400" dirty="0">
                <a:latin typeface="Arial" panose="020B0604020202020204" pitchFamily="34" charset="0"/>
                <a:cs typeface="Arial" panose="020B0604020202020204" pitchFamily="34" charset="0"/>
              </a:rPr>
              <a:t>acylation phase nucleophile is the oxygen of Ser</a:t>
            </a:r>
            <a:r>
              <a:rPr lang="en-US" sz="2400" baseline="30000" dirty="0">
                <a:latin typeface="Arial" panose="020B0604020202020204" pitchFamily="34" charset="0"/>
                <a:cs typeface="Arial" panose="020B0604020202020204" pitchFamily="34" charset="0"/>
              </a:rPr>
              <a:t>195</a:t>
            </a:r>
            <a:endParaRPr lang="en-US" sz="20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catalytic triad </a:t>
            </a:r>
            <a:r>
              <a:rPr lang="en-US" sz="2400" dirty="0">
                <a:latin typeface="Arial" panose="020B0604020202020204" pitchFamily="34" charset="0"/>
                <a:cs typeface="Arial" panose="020B0604020202020204" pitchFamily="34" charset="0"/>
              </a:rPr>
              <a:t>= hydrogen bonding network</a:t>
            </a:r>
          </a:p>
          <a:p>
            <a:pPr lvl="1">
              <a:defRPr/>
            </a:pPr>
            <a:r>
              <a:rPr lang="en-US" sz="2400" dirty="0">
                <a:latin typeface="Arial" panose="020B0604020202020204" pitchFamily="34" charset="0"/>
                <a:cs typeface="Arial" panose="020B0604020202020204" pitchFamily="34" charset="0"/>
              </a:rPr>
              <a:t>in chymotrypsin, Ser</a:t>
            </a:r>
            <a:r>
              <a:rPr lang="en-US" sz="2400" baseline="30000" dirty="0">
                <a:latin typeface="Arial" panose="020B0604020202020204" pitchFamily="34" charset="0"/>
                <a:cs typeface="Arial" panose="020B0604020202020204" pitchFamily="34" charset="0"/>
              </a:rPr>
              <a:t>195</a:t>
            </a:r>
            <a:r>
              <a:rPr lang="en-US" sz="2400" dirty="0">
                <a:latin typeface="Arial" panose="020B0604020202020204" pitchFamily="34" charset="0"/>
                <a:cs typeface="Arial" panose="020B0604020202020204" pitchFamily="34" charset="0"/>
              </a:rPr>
              <a:t> is linked to His</a:t>
            </a:r>
            <a:r>
              <a:rPr lang="en-US" sz="2400" baseline="30000" dirty="0">
                <a:latin typeface="Arial" panose="020B0604020202020204" pitchFamily="34" charset="0"/>
                <a:cs typeface="Arial" panose="020B0604020202020204" pitchFamily="34" charset="0"/>
              </a:rPr>
              <a:t>57</a:t>
            </a:r>
            <a:r>
              <a:rPr lang="en-US" sz="2400" dirty="0">
                <a:latin typeface="Arial" panose="020B0604020202020204" pitchFamily="34" charset="0"/>
                <a:cs typeface="Arial" panose="020B0604020202020204" pitchFamily="34" charset="0"/>
              </a:rPr>
              <a:t> and Asp</a:t>
            </a:r>
            <a:r>
              <a:rPr lang="en-US" sz="2400" baseline="30000" dirty="0">
                <a:latin typeface="Arial" panose="020B0604020202020204" pitchFamily="34" charset="0"/>
                <a:cs typeface="Arial" panose="020B0604020202020204" pitchFamily="34" charset="0"/>
              </a:rPr>
              <a:t>102 </a:t>
            </a:r>
          </a:p>
          <a:p>
            <a:pPr lvl="1">
              <a:defRPr/>
            </a:pPr>
            <a:endParaRPr lang="en-US" sz="20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A0BD9-E22B-4B55-A579-4AEAF579B18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(6 of 8)</a:t>
            </a:r>
            <a:endParaRPr lang="en-AU" sz="2000" dirty="0"/>
          </a:p>
        </p:txBody>
      </p:sp>
      <p:sp>
        <p:nvSpPr>
          <p:cNvPr id="377859" name="Text Placeholder 2">
            <a:extLst>
              <a:ext uri="{FF2B5EF4-FFF2-40B4-BE49-F238E27FC236}">
                <a16:creationId xmlns:a16="http://schemas.microsoft.com/office/drawing/2014/main" id="{0AD717C9-A492-E54B-A967-16390DA86566}"/>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rPr>
              <a:t>Two concepts explain the catalytic power of enzymes. </a:t>
            </a:r>
            <a:r>
              <a:rPr lang="en-US" altLang="en-US" sz="2400">
                <a:latin typeface="Arial" panose="020B0604020202020204" pitchFamily="34" charset="0"/>
              </a:rPr>
              <a:t>First, enzymes bind most tightly to the transition state of the catalyzed reaction, using binding energy to lower the activation barrier. Second, enzyme active sites are organized by evolution to facilitate multiple mechanisms of chemical catalysis simultaneously. </a:t>
            </a:r>
          </a:p>
        </p:txBody>
      </p:sp>
      <p:pic>
        <p:nvPicPr>
          <p:cNvPr id="5" name="Google Shape;191;g7fe2cbe272_0_44" descr="Icon P 4&#10;">
            <a:extLst>
              <a:ext uri="{FF2B5EF4-FFF2-40B4-BE49-F238E27FC236}">
                <a16:creationId xmlns:a16="http://schemas.microsoft.com/office/drawing/2014/main" id="{09467B1E-329D-4F50-9BBF-54292D8581F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8875" y="412311"/>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49D3-FF0A-4AB1-876D-5FB7A08941D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Chymotrypsin Mechanism, Step 1</a:t>
            </a:r>
            <a:endParaRPr lang="en-AU" dirty="0"/>
          </a:p>
        </p:txBody>
      </p:sp>
      <p:pic>
        <p:nvPicPr>
          <p:cNvPr id="379906" name="Picture 2" descr="A figure shows the hydrolytic cleavage of a peptide by chymotrypsin by showing the interactions between the peptide and the amino acid residues lining its active site, step 1.">
            <a:extLst>
              <a:ext uri="{FF2B5EF4-FFF2-40B4-BE49-F238E27FC236}">
                <a16:creationId xmlns:a16="http://schemas.microsoft.com/office/drawing/2014/main" id="{AA992F62-1AEA-8A43-B9FC-BB884962411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3224" y="2057400"/>
            <a:ext cx="7977553"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1EEBE-E2FD-4691-A2CD-85A3CA2690C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Chymotrypsin Mechanism, Step 2</a:t>
            </a:r>
            <a:endParaRPr lang="en-AU" dirty="0"/>
          </a:p>
        </p:txBody>
      </p:sp>
      <p:pic>
        <p:nvPicPr>
          <p:cNvPr id="381954" name="Picture 2" descr="Step 2 is shown below the enzyme-substrate complex, at the upper right of the figure. Text reads, Interaction of S e r superscript 195 and H i s superscript 57 generates a strongly nucleophilic alkoxide ion on S e r superscript 195; the ion attacks the peptide carbonyl group, forming a tetrahedral acyl-enzyme. This is accompanied by formation of a short-lived negative charge on the carbonyl oxygen of the substrate, which is stabilized by hydrogen bonding in the oxyanion hole. The next structure is labeled short-lived intermediate asterisk (acylation). This is similar to the previous illustration, except that there is a red arrow pointing from minus on O in the oxyanion hole to the bond between it and the C to which it has been double bonded. It has hydrogen bonds with H bonded to N of S e r superscript 195 and with H bonded to N of G l y superscript 193. The same C is now bonded to O that is further bonded to S e r superscript 195 and to N H of the blue amino acid. N of the blue amino acid is hydrogen bonded to the red H bonded to N plus of the histidine ring. A red arrow points from the bond between the blue N and C that is bonded to O in the oxyanion hole to the red H. A red arrow points from the bond between the red H and N of histidine to the plus on the N of histidine. ">
            <a:extLst>
              <a:ext uri="{FF2B5EF4-FFF2-40B4-BE49-F238E27FC236}">
                <a16:creationId xmlns:a16="http://schemas.microsoft.com/office/drawing/2014/main" id="{B1AE5B3C-1EC0-F246-8E49-C0C478924BA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81400" y="1524000"/>
            <a:ext cx="2287734" cy="489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8F35-8B06-4099-B283-F6578E06F04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Chymotrypsin Mechanism, Step 3</a:t>
            </a:r>
            <a:endParaRPr lang="en-AU" dirty="0"/>
          </a:p>
        </p:txBody>
      </p:sp>
      <p:pic>
        <p:nvPicPr>
          <p:cNvPr id="384002" name="Picture 2" descr="Step 3 continues down the right side of the figure: Product 1 leaves. It is the blue amino acid with red N bonded to its N H instead of a bond to the black amino acid of the original polypeptide. Text reads, Instability of the negative charge on the substrate carbonyl oxygen leads to collapse of the tetrahedral intermediate; reformation of a double bond with carbon displaces the bond between carbon and the amino group of the peptide linkage, breaking the peptide bond. The amino leaving group is protonated by H i s superscript 57, facilitating its displacement. The next structure is labeled acyl-enzyme intermediate. It is similar, except that the blue amino acid is gone, O in the oxyanion hole is double bonded to C again and is only hydrogen bonded to H that is bonded to N of S e r superscript 195, and the histidine ring has N at its lower vertex with no atoms extending into the active site. ">
            <a:extLst>
              <a:ext uri="{FF2B5EF4-FFF2-40B4-BE49-F238E27FC236}">
                <a16:creationId xmlns:a16="http://schemas.microsoft.com/office/drawing/2014/main" id="{0A59FA71-D7B6-0741-B07D-BAB28AA704C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18676" y="1447800"/>
            <a:ext cx="2106647" cy="510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9CA1-C42D-4DAC-B4B9-6B154255E95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Describing Enzymes and Their Additional Chemical Components</a:t>
            </a:r>
            <a:endParaRPr lang="en-AU" dirty="0"/>
          </a:p>
        </p:txBody>
      </p:sp>
      <p:sp>
        <p:nvSpPr>
          <p:cNvPr id="41986" name="Google Shape;390;g847cf01710_0_68">
            <a:extLst>
              <a:ext uri="{FF2B5EF4-FFF2-40B4-BE49-F238E27FC236}">
                <a16:creationId xmlns:a16="http://schemas.microsoft.com/office/drawing/2014/main" id="{4DF29950-DF25-D143-9CAE-78CDAA121B0E}"/>
              </a:ext>
            </a:extLst>
          </p:cNvPr>
          <p:cNvSpPr txBox="1">
            <a:spLocks noChangeArrowheads="1"/>
          </p:cNvSpPr>
          <p:nvPr/>
        </p:nvSpPr>
        <p:spPr bwMode="auto">
          <a:xfrm>
            <a:off x="433388" y="1828800"/>
            <a:ext cx="82772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prosthetic group </a:t>
            </a:r>
            <a:r>
              <a:rPr lang="en-US" sz="2400" dirty="0">
                <a:latin typeface="Arial" panose="020B0604020202020204" pitchFamily="34" charset="0"/>
                <a:cs typeface="Arial" panose="020B0604020202020204" pitchFamily="34" charset="0"/>
              </a:rPr>
              <a:t>= coenzyme or metal ion that is very tightly or covalently bound to the enzyme protein</a:t>
            </a:r>
            <a:endParaRPr lang="en-US" sz="2400" b="1"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holoenzyme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complete</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catalytically active enzyme together with its bound coenzyme and/or metal ions</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apoenzyme</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or </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apoprotein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the protein part of a holoenzyme</a:t>
            </a: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FE6C7-7D61-46FB-B072-C09F71971DF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Chymotrypsin Mechanism, Step 4</a:t>
            </a:r>
            <a:endParaRPr lang="en-AU" dirty="0"/>
          </a:p>
        </p:txBody>
      </p:sp>
      <p:pic>
        <p:nvPicPr>
          <p:cNvPr id="386050" name="Picture 2" descr="Step 4, at the center bottom of the figure, show a water molecule with a red H being added. Text reads, An incoming water molecule is deprotonated by general base catalysis, generating a strongly nucleophilic hydroxide ion. Attack of hydroxide on the ester linkage of the acyl-enzyme generates a second tetrahedral intermediate, with oxygen in the oxyanion hole again taking on a negative charge. The structure is labeled acyl-enzyme intermediate. A red arrow points from the double bond connecting C to O in the oxyanion hole to the O in the oxyanion hole. O is shown above bonded to H on the right and bonded to red H on the left. An arrow points from the bond between O and red H to the C that is double bonded to O in the oxyanion hole. Another arrow points from two red lone pair electrons on N of the histidine ring to the red H, which is hydrogen bonded to the same N. ">
            <a:extLst>
              <a:ext uri="{FF2B5EF4-FFF2-40B4-BE49-F238E27FC236}">
                <a16:creationId xmlns:a16="http://schemas.microsoft.com/office/drawing/2014/main" id="{C69400DB-E79F-AD47-AE70-0BE92A4366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4238" y="2429152"/>
            <a:ext cx="7375525" cy="1929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CA38-6EC1-4A3A-9A3C-9FDCAFB4E3A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Chymotrypsin Mechanism, Step 5</a:t>
            </a:r>
            <a:endParaRPr lang="en-AU" dirty="0"/>
          </a:p>
        </p:txBody>
      </p:sp>
      <p:pic>
        <p:nvPicPr>
          <p:cNvPr id="388098" name="Picture 2" descr="Step 5: Text reads, collapse of the tetrahedral intermediate forms the second product, a carboxylate anion, and displaces S e r superscript 195. This structure is labeled short-lived intermediate (deacylation). The structure is similar, except that O in the oxyanion hole is hydrogen bonded to H bonded to N of S e r superscript 195 and of G l y superscript 193. This O also has a negative charge and a single bond to C. A red arrow points from the minus sign to the bond between this O and C. There is a bond between this C and O from the water molecule, which is hydrogen bonded to red O above that is bonded to N plus in the histidine ring. A red arrow points from the bond between this O and the C that is bonded to O in the oxyanion hole to the red H now bonded to N plus. An arrow points from the bond between red H and N plus to the same N. ">
            <a:extLst>
              <a:ext uri="{FF2B5EF4-FFF2-40B4-BE49-F238E27FC236}">
                <a16:creationId xmlns:a16="http://schemas.microsoft.com/office/drawing/2014/main" id="{8C388A75-1F9A-BA44-9BF2-B1867D9EEC2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85171" y="1308100"/>
            <a:ext cx="3573658" cy="510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38AC7-17AB-4DBE-9807-E0124D381CA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Chymotrypsin Mechanism, Step 6</a:t>
            </a:r>
            <a:endParaRPr lang="en-AU" dirty="0"/>
          </a:p>
        </p:txBody>
      </p:sp>
      <p:pic>
        <p:nvPicPr>
          <p:cNvPr id="390146" name="Picture 2" descr="Step 6: Text reads, Dissocation of the second product from the active site regenerates free enzyme. The structure is labeled enzyme-product 2 complex. The structure is similar, except that O in the oxyanion hole is double bonded to C and hydrogen bonded only to H bonded to N of S e r superscript 195. The C double bonded to this O is bonded to O H above but is no longer bonded to O of serine. O from serine is bonded to red H, which is hydrogen bonded to N of the histidine ring. ">
            <a:extLst>
              <a:ext uri="{FF2B5EF4-FFF2-40B4-BE49-F238E27FC236}">
                <a16:creationId xmlns:a16="http://schemas.microsoft.com/office/drawing/2014/main" id="{14AA385E-0EDD-8646-803F-03C6FCFC1F9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91203" y="1371600"/>
            <a:ext cx="3561593"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D06D5-05D5-465D-B9B8-763D16179DB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Chymotrypsin Mechanism, Step 7</a:t>
            </a:r>
            <a:endParaRPr lang="en-AU" dirty="0"/>
          </a:p>
        </p:txBody>
      </p:sp>
      <p:pic>
        <p:nvPicPr>
          <p:cNvPr id="392194" name="Picture 2" descr="Step 7: Product 2 is released. It is the same as the initial substrate, except that the blue amino acid is missing, so the black amino acid ends with O H. This produces chymotrypsin (free enzyme), which is ready to react again.">
            <a:extLst>
              <a:ext uri="{FF2B5EF4-FFF2-40B4-BE49-F238E27FC236}">
                <a16:creationId xmlns:a16="http://schemas.microsoft.com/office/drawing/2014/main" id="{6FB827A0-3F29-EC4C-B3E9-3CCD6437AE9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99507" y="1334814"/>
            <a:ext cx="3944986" cy="527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B7CB1-D8DD-41A5-82E3-F5357A5C2BF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Mechanism of Action of an HIV Protease</a:t>
            </a:r>
            <a:endParaRPr lang="en-AU" dirty="0"/>
          </a:p>
        </p:txBody>
      </p:sp>
      <p:pic>
        <p:nvPicPr>
          <p:cNvPr id="400386" name="Picture 2" descr="A figure shows the mechanism of action of H I V by showing how 2 A s p residues in the active site interact with a protein.">
            <a:extLst>
              <a:ext uri="{FF2B5EF4-FFF2-40B4-BE49-F238E27FC236}">
                <a16:creationId xmlns:a16="http://schemas.microsoft.com/office/drawing/2014/main" id="{56521B97-9FAF-9341-A623-EE601E9BF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2163763"/>
            <a:ext cx="8102600"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59FA8-08F5-47C3-84F4-C2695CF26A4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(7 of 8)</a:t>
            </a:r>
            <a:endParaRPr lang="en-AU" sz="2000" dirty="0"/>
          </a:p>
        </p:txBody>
      </p:sp>
      <p:sp>
        <p:nvSpPr>
          <p:cNvPr id="402435" name="Text Placeholder 2">
            <a:extLst>
              <a:ext uri="{FF2B5EF4-FFF2-40B4-BE49-F238E27FC236}">
                <a16:creationId xmlns:a16="http://schemas.microsoft.com/office/drawing/2014/main" id="{DC7D24E5-48A7-1A4A-ADB4-DD0655886016}"/>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rPr>
              <a:t>Two concepts explain the catalytic power of enzymes. </a:t>
            </a:r>
            <a:r>
              <a:rPr lang="en-US" altLang="en-US" sz="2400">
                <a:latin typeface="Arial" panose="020B0604020202020204" pitchFamily="34" charset="0"/>
              </a:rPr>
              <a:t>First, enzymes bind most tightly to the transition state of the catalyzed reaction, using binding energy to lower the activation barrier. Second, enzyme active sites are organized by evolution to facilitate multiple mechanisms of chemical catalysis simultaneously. </a:t>
            </a:r>
          </a:p>
        </p:txBody>
      </p:sp>
      <p:pic>
        <p:nvPicPr>
          <p:cNvPr id="5" name="Google Shape;191;g7fe2cbe272_0_44" descr="Icon P 4&#10;">
            <a:extLst>
              <a:ext uri="{FF2B5EF4-FFF2-40B4-BE49-F238E27FC236}">
                <a16:creationId xmlns:a16="http://schemas.microsoft.com/office/drawing/2014/main" id="{515E2310-6964-464B-8228-9A5DE6DE775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8875" y="412311"/>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70BA6-DAB9-40A1-BC57-B1EA3A888C7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HIV Protease Inhibitors</a:t>
            </a:r>
            <a:endParaRPr lang="en-AU" dirty="0"/>
          </a:p>
        </p:txBody>
      </p:sp>
      <p:sp>
        <p:nvSpPr>
          <p:cNvPr id="6" name="Google Shape;390;g847cf01710_0_68">
            <a:extLst>
              <a:ext uri="{FF2B5EF4-FFF2-40B4-BE49-F238E27FC236}">
                <a16:creationId xmlns:a16="http://schemas.microsoft.com/office/drawing/2014/main" id="{2A91E421-5B70-F942-A0F9-89B6F02F2911}"/>
              </a:ext>
            </a:extLst>
          </p:cNvPr>
          <p:cNvSpPr txBox="1">
            <a:spLocks noChangeArrowheads="1"/>
          </p:cNvSpPr>
          <p:nvPr/>
        </p:nvSpPr>
        <p:spPr bwMode="auto">
          <a:xfrm>
            <a:off x="347663" y="1524000"/>
            <a:ext cx="4592637"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HIV protease inhibitors form noncovalent complexes with the enzyme</a:t>
            </a:r>
          </a:p>
          <a:p>
            <a:pPr lvl="1">
              <a:defRPr/>
            </a:pPr>
            <a:r>
              <a:rPr lang="en-US" sz="2400" dirty="0">
                <a:latin typeface="Arial" panose="020B0604020202020204" pitchFamily="34" charset="0"/>
                <a:cs typeface="Arial" panose="020B0604020202020204" pitchFamily="34" charset="0"/>
              </a:rPr>
              <a:t>designed as transition-state analogs </a:t>
            </a:r>
          </a:p>
          <a:p>
            <a:pPr lvl="1">
              <a:defRPr/>
            </a:pPr>
            <a:r>
              <a:rPr lang="en-US" sz="2400" dirty="0">
                <a:latin typeface="Arial" panose="020B0604020202020204" pitchFamily="34" charset="0"/>
                <a:cs typeface="Arial" panose="020B0604020202020204" pitchFamily="34" charset="0"/>
              </a:rPr>
              <a:t>can be considered irreversible inhibitors </a:t>
            </a:r>
          </a:p>
          <a:p>
            <a:pPr marL="533400" lvl="1" indent="0">
              <a:buFontTx/>
              <a:buNone/>
              <a:defRPr/>
            </a:pPr>
            <a:endParaRPr lang="en-US" sz="20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04482" name="Picture 3" descr="Four structures represent four protease inhibitors: indinavir, nelfinavir, lopinavir, and saquinavir. ">
            <a:extLst>
              <a:ext uri="{FF2B5EF4-FFF2-40B4-BE49-F238E27FC236}">
                <a16:creationId xmlns:a16="http://schemas.microsoft.com/office/drawing/2014/main" id="{927B328F-A417-EB48-9B03-294F16797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268"/>
            <a:ext cx="2514600" cy="487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91C82-5BA0-4D9C-8F80-35E1CF0AFAF2}"/>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Hexokinase Undergoes Induced Fit on Substrate Binding</a:t>
            </a:r>
            <a:endParaRPr lang="en-AU" dirty="0">
              <a:solidFill>
                <a:srgbClr val="4E4CB4"/>
              </a:solidFill>
            </a:endParaRPr>
          </a:p>
        </p:txBody>
      </p:sp>
      <p:sp>
        <p:nvSpPr>
          <p:cNvPr id="4" name="Google Shape;390;g847cf01710_0_68">
            <a:extLst>
              <a:ext uri="{FF2B5EF4-FFF2-40B4-BE49-F238E27FC236}">
                <a16:creationId xmlns:a16="http://schemas.microsoft.com/office/drawing/2014/main" id="{ED5146A8-B99A-2B4D-BCD1-7A47635F5AA4}"/>
              </a:ext>
            </a:extLst>
          </p:cNvPr>
          <p:cNvSpPr txBox="1">
            <a:spLocks noChangeArrowheads="1"/>
          </p:cNvSpPr>
          <p:nvPr/>
        </p:nvSpPr>
        <p:spPr bwMode="auto">
          <a:xfrm>
            <a:off x="304800" y="1828801"/>
            <a:ext cx="8305800" cy="914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yeast hexokinase = </a:t>
            </a:r>
            <a:r>
              <a:rPr lang="en-US" sz="2400" dirty="0" err="1">
                <a:latin typeface="Arial" panose="020B0604020202020204" pitchFamily="34" charset="0"/>
                <a:cs typeface="Arial" panose="020B0604020202020204" pitchFamily="34" charset="0"/>
              </a:rPr>
              <a:t>bisubstrate</a:t>
            </a:r>
            <a:r>
              <a:rPr lang="en-US" sz="2400" dirty="0">
                <a:latin typeface="Arial" panose="020B0604020202020204" pitchFamily="34" charset="0"/>
                <a:cs typeface="Arial" panose="020B0604020202020204" pitchFamily="34" charset="0"/>
              </a:rPr>
              <a:t> enzyme that catalyzes the reversible reaction: </a:t>
            </a:r>
          </a:p>
          <a:p>
            <a:pPr marL="533400" lvl="1" indent="0">
              <a:buFontTx/>
              <a:buNone/>
              <a:defRPr/>
            </a:pPr>
            <a:endParaRPr lang="en-US" sz="20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06531" name="Picture 6" descr="Greek letter beta D glucose is a six-membered ring with O at the top right vertex. C 1 and C 4 have O H above and H below, C 2 and C 4 have H above and O H below, and C 5 has C H 2 O H above and H below. A reversible reaction occurs catalyzed by hexokinase, which is highlighted. The forward arrow is slightly longer than the reverse arrow. M lowercase G dot A T P enters and M lowercase G dot A D P leaves. The product, labeled glucose 6-phosphate, is similar to beta D glucose, except that C 5 is bonded to C H 2 O P O subscript 3 superscript 2 minus.">
            <a:extLst>
              <a:ext uri="{FF2B5EF4-FFF2-40B4-BE49-F238E27FC236}">
                <a16:creationId xmlns:a16="http://schemas.microsoft.com/office/drawing/2014/main" id="{36128E4C-723D-604D-99F7-5A6618ECE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3048000"/>
            <a:ext cx="64389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B6991-71EE-4408-873F-6960A2E94F1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Induced Fit in Hexokinase</a:t>
            </a:r>
            <a:endParaRPr lang="en-AU" dirty="0"/>
          </a:p>
        </p:txBody>
      </p:sp>
      <p:sp>
        <p:nvSpPr>
          <p:cNvPr id="4" name="Google Shape;390;g847cf01710_0_68">
            <a:extLst>
              <a:ext uri="{FF2B5EF4-FFF2-40B4-BE49-F238E27FC236}">
                <a16:creationId xmlns:a16="http://schemas.microsoft.com/office/drawing/2014/main" id="{FFA6D620-6D52-244C-B7E6-F952C1A009EF}"/>
              </a:ext>
            </a:extLst>
          </p:cNvPr>
          <p:cNvSpPr txBox="1">
            <a:spLocks noChangeArrowheads="1"/>
          </p:cNvSpPr>
          <p:nvPr/>
        </p:nvSpPr>
        <p:spPr bwMode="auto">
          <a:xfrm>
            <a:off x="304800" y="1730375"/>
            <a:ext cx="41148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when glucose (but not water) and </a:t>
            </a:r>
            <a:r>
              <a:rPr lang="en-US" sz="2400" dirty="0" err="1">
                <a:latin typeface="Arial" panose="020B0604020202020204" pitchFamily="34" charset="0"/>
                <a:cs typeface="Arial" panose="020B0604020202020204" pitchFamily="34" charset="0"/>
              </a:rPr>
              <a:t>Mg⋅ATP</a:t>
            </a:r>
            <a:r>
              <a:rPr lang="en-US" sz="2400" dirty="0">
                <a:latin typeface="Arial" panose="020B0604020202020204" pitchFamily="34" charset="0"/>
                <a:cs typeface="Arial" panose="020B0604020202020204" pitchFamily="34" charset="0"/>
              </a:rPr>
              <a:t> bind, the binding energy derived induces a conformational change in hexokinase to the catalytically active form</a:t>
            </a: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08579" name="Picture 2" descr="A two-part figure, a and b, compares bound and unbound hexokinase. Part a shows a bumpy, U shaped molecule. Part b shows a similar molecule with the top ends of the U closer together and with smaller molecules in the center labeled A D P on the left and glucose on the right.">
            <a:extLst>
              <a:ext uri="{FF2B5EF4-FFF2-40B4-BE49-F238E27FC236}">
                <a16:creationId xmlns:a16="http://schemas.microsoft.com/office/drawing/2014/main" id="{83CF1360-311C-3F4C-976B-9F5B277E6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757363"/>
            <a:ext cx="3371850" cy="470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4B0B1-4143-4D6B-8949-C991EE61EC8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Addition of Xylose Increases the Rate of ATP Hydrolysis</a:t>
            </a:r>
            <a:endParaRPr lang="en-AU" dirty="0"/>
          </a:p>
        </p:txBody>
      </p:sp>
      <p:sp>
        <p:nvSpPr>
          <p:cNvPr id="4" name="Google Shape;390;g847cf01710_0_68">
            <a:extLst>
              <a:ext uri="{FF2B5EF4-FFF2-40B4-BE49-F238E27FC236}">
                <a16:creationId xmlns:a16="http://schemas.microsoft.com/office/drawing/2014/main" id="{606B325D-0908-B743-8502-257E7C2D2F11}"/>
              </a:ext>
            </a:extLst>
          </p:cNvPr>
          <p:cNvSpPr txBox="1">
            <a:spLocks noChangeArrowheads="1"/>
          </p:cNvSpPr>
          <p:nvPr/>
        </p:nvSpPr>
        <p:spPr bwMode="auto">
          <a:xfrm>
            <a:off x="304800" y="1730375"/>
            <a:ext cx="39624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xylose cannot be phosphorylated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binding of xylose induces a change in hexokinase to its active conformation </a:t>
            </a: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10627" name="Picture 6" descr="Xylose is a five-membered vertical chain of carbons. C 1 at the top is double bonded to O and bonded to H.C 2 and C 4 are bonded to O H on the right and H on the left. C 3 is bonded to H on the right and O H on the left. C5 is bonded to 2 H and O H. Glucose is a six-membered vertical chain of carbons. It has a similar structure to xylose except that it has C 5 bonded to O H on the right and H on the left and C 6 bonded to 2 H and O H.">
            <a:extLst>
              <a:ext uri="{FF2B5EF4-FFF2-40B4-BE49-F238E27FC236}">
                <a16:creationId xmlns:a16="http://schemas.microsoft.com/office/drawing/2014/main" id="{08F489EA-C346-6E44-9568-FA7E13C5F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316163"/>
            <a:ext cx="43053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55B33D-7692-467E-BD1F-50ECEAD3891E}"/>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Enzymes Are Classified by the Reactions They Catalyze</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43898" y="1371600"/>
            <a:ext cx="8277225"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enzymes are divided into seven classes, each with subclasses, based on the type of reaction catalyzed</a:t>
            </a:r>
          </a:p>
          <a:p>
            <a:r>
              <a:rPr lang="en-US" altLang="en-US" sz="2400" dirty="0">
                <a:latin typeface="Arial" panose="020B0604020202020204" pitchFamily="34" charset="0"/>
                <a:cs typeface="Arial" panose="020B0604020202020204" pitchFamily="34" charset="0"/>
              </a:rPr>
              <a:t>each enzyme has a four-part Enzyme Commission number (E.C. number) and a systematic name</a:t>
            </a:r>
          </a:p>
          <a:p>
            <a:r>
              <a:rPr lang="en-US" altLang="en-US" sz="2400" dirty="0">
                <a:latin typeface="Arial" panose="020B0604020202020204" pitchFamily="34" charset="0"/>
                <a:cs typeface="Arial" panose="020B0604020202020204" pitchFamily="34" charset="0"/>
              </a:rPr>
              <a:t>most enzymes have trivial names</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TextBox 2"/>
          <p:cNvSpPr txBox="1"/>
          <p:nvPr/>
        </p:nvSpPr>
        <p:spPr>
          <a:xfrm>
            <a:off x="443898" y="3436937"/>
            <a:ext cx="8079991" cy="323165"/>
          </a:xfrm>
          <a:prstGeom prst="rect">
            <a:avLst/>
          </a:prstGeom>
          <a:solidFill>
            <a:srgbClr val="005F6A"/>
          </a:solidFill>
        </p:spPr>
        <p:txBody>
          <a:bodyPr wrap="square" rtlCol="0">
            <a:spAutoFit/>
          </a:bodyPr>
          <a:lstStyle/>
          <a:p>
            <a:r>
              <a:rPr lang="en-US" sz="1500" b="1" dirty="0">
                <a:solidFill>
                  <a:schemeClr val="bg1"/>
                </a:solidFill>
              </a:rPr>
              <a:t>Table 6-3 International Classification of Enzymes</a:t>
            </a:r>
          </a:p>
        </p:txBody>
      </p:sp>
      <p:graphicFrame>
        <p:nvGraphicFramePr>
          <p:cNvPr id="2" name="Table 1"/>
          <p:cNvGraphicFramePr>
            <a:graphicFrameLocks noGrp="1"/>
          </p:cNvGraphicFramePr>
          <p:nvPr>
            <p:extLst>
              <p:ext uri="{D42A27DB-BD31-4B8C-83A1-F6EECF244321}">
                <p14:modId xmlns:p14="http://schemas.microsoft.com/office/powerpoint/2010/main" val="366702361"/>
              </p:ext>
            </p:extLst>
          </p:nvPr>
        </p:nvGraphicFramePr>
        <p:xfrm>
          <a:off x="443898" y="3760102"/>
          <a:ext cx="8079991" cy="30429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4015991">
                  <a:extLst>
                    <a:ext uri="{9D8B030D-6E8A-4147-A177-3AD203B41FA5}">
                      <a16:colId xmlns:a16="http://schemas.microsoft.com/office/drawing/2014/main" val="20002"/>
                    </a:ext>
                  </a:extLst>
                </a:gridCol>
              </a:tblGrid>
              <a:tr h="370840">
                <a:tc>
                  <a:txBody>
                    <a:bodyPr/>
                    <a:lstStyle/>
                    <a:p>
                      <a:r>
                        <a:rPr lang="en-US" sz="1000" dirty="0">
                          <a:solidFill>
                            <a:schemeClr val="tx1"/>
                          </a:solidFill>
                        </a:rPr>
                        <a:t>Class number</a:t>
                      </a:r>
                    </a:p>
                  </a:txBody>
                  <a:tcPr>
                    <a:lnB w="12700" cap="flat" cmpd="sng" algn="ctr">
                      <a:solidFill>
                        <a:schemeClr val="tx1"/>
                      </a:solidFill>
                      <a:prstDash val="solid"/>
                      <a:round/>
                      <a:headEnd type="none" w="med" len="med"/>
                      <a:tailEnd type="none" w="med" len="med"/>
                    </a:lnB>
                    <a:solidFill>
                      <a:srgbClr val="C6E1C9"/>
                    </a:solidFill>
                  </a:tcPr>
                </a:tc>
                <a:tc>
                  <a:txBody>
                    <a:bodyPr/>
                    <a:lstStyle/>
                    <a:p>
                      <a:r>
                        <a:rPr lang="en-US" sz="1000" dirty="0">
                          <a:solidFill>
                            <a:schemeClr val="tx1"/>
                          </a:solidFill>
                        </a:rPr>
                        <a:t>Class name</a:t>
                      </a:r>
                    </a:p>
                  </a:txBody>
                  <a:tcPr>
                    <a:lnB w="12700" cap="flat" cmpd="sng" algn="ctr">
                      <a:solidFill>
                        <a:schemeClr val="tx1"/>
                      </a:solidFill>
                      <a:prstDash val="solid"/>
                      <a:round/>
                      <a:headEnd type="none" w="med" len="med"/>
                      <a:tailEnd type="none" w="med" len="med"/>
                    </a:lnB>
                    <a:solidFill>
                      <a:srgbClr val="C6E1C9"/>
                    </a:solidFill>
                  </a:tcPr>
                </a:tc>
                <a:tc>
                  <a:txBody>
                    <a:bodyPr/>
                    <a:lstStyle/>
                    <a:p>
                      <a:r>
                        <a:rPr lang="en-US" sz="1000" dirty="0">
                          <a:solidFill>
                            <a:schemeClr val="tx1"/>
                          </a:solidFill>
                        </a:rPr>
                        <a:t>Type of reaction catalyzed</a:t>
                      </a:r>
                    </a:p>
                  </a:txBody>
                  <a:tcPr>
                    <a:lnB w="12700" cap="flat" cmpd="sng" algn="ctr">
                      <a:solidFill>
                        <a:schemeClr val="tx1"/>
                      </a:solidFill>
                      <a:prstDash val="solid"/>
                      <a:round/>
                      <a:headEnd type="none" w="med" len="med"/>
                      <a:tailEnd type="none" w="med" len="med"/>
                    </a:lnB>
                    <a:solidFill>
                      <a:srgbClr val="C6E1C9"/>
                    </a:solidFill>
                  </a:tcPr>
                </a:tc>
                <a:extLst>
                  <a:ext uri="{0D108BD9-81ED-4DB2-BD59-A6C34878D82A}">
                    <a16:rowId xmlns:a16="http://schemas.microsoft.com/office/drawing/2014/main" val="10000"/>
                  </a:ext>
                </a:extLst>
              </a:tr>
              <a:tr h="370840">
                <a:tc>
                  <a:txBody>
                    <a:bodyPr/>
                    <a:lstStyle/>
                    <a:p>
                      <a:r>
                        <a:rPr lang="en-US" sz="1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Oxidoreductases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Transfer of electrons (hydride ions or H atoms)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sz="1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Transferases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Group transfer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sz="1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Hydrolases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Hydrolysis (transfer</a:t>
                      </a:r>
                      <a:r>
                        <a:rPr lang="en-US" sz="1000" baseline="0" dirty="0"/>
                        <a:t> of functional groups to water)</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sz="1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err="1"/>
                        <a:t>Lyases</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Cleavage of C—C, C—O, C—N, or other bonds by elimination, leaving double bonds or rings, or addition of groups to double bonds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sz="1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Isomerases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Transfer</a:t>
                      </a:r>
                      <a:r>
                        <a:rPr lang="en-US" sz="1000" baseline="0" dirty="0"/>
                        <a:t> of groups within molecules to yield isomeric forms</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US" sz="10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Ligases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Formation of C—C, C—S, C—O, and C—N bonds by condensation</a:t>
                      </a:r>
                      <a:r>
                        <a:rPr lang="en-US" sz="1000" baseline="0" dirty="0"/>
                        <a:t> reactions coupled to cleavage of ATP or similar cofactor</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en-US" sz="10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Translocases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Movement of molecules or ions across membranes</a:t>
                      </a:r>
                      <a:r>
                        <a:rPr lang="en-US" sz="1000" baseline="0" dirty="0"/>
                        <a:t> or their separation within membranes</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37268-E540-40D9-9B90-8515DB699DB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(8 of 8)</a:t>
            </a:r>
            <a:endParaRPr lang="en-AU" sz="2000" dirty="0"/>
          </a:p>
        </p:txBody>
      </p:sp>
      <p:sp>
        <p:nvSpPr>
          <p:cNvPr id="416771" name="Text Placeholder 2">
            <a:extLst>
              <a:ext uri="{FF2B5EF4-FFF2-40B4-BE49-F238E27FC236}">
                <a16:creationId xmlns:a16="http://schemas.microsoft.com/office/drawing/2014/main" id="{60CED7ED-E047-3F42-9997-44A9F5E1BC8E}"/>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rPr>
              <a:t>Two concepts explain the catalytic power of enzymes. </a:t>
            </a:r>
            <a:r>
              <a:rPr lang="en-US" altLang="en-US" sz="2400">
                <a:latin typeface="Arial" panose="020B0604020202020204" pitchFamily="34" charset="0"/>
              </a:rPr>
              <a:t>First, enzymes bind most tightly to the transition state of the catalyzed reaction, using binding energy to lower the activation barrier. Second, enzyme active sites are organized by evolution to facilitate multiple mechanisms of chemical catalysis simultaneously. </a:t>
            </a:r>
          </a:p>
        </p:txBody>
      </p:sp>
      <p:pic>
        <p:nvPicPr>
          <p:cNvPr id="5" name="Google Shape;191;g7fe2cbe272_0_44" descr="Icon P 4&#10;">
            <a:extLst>
              <a:ext uri="{FF2B5EF4-FFF2-40B4-BE49-F238E27FC236}">
                <a16:creationId xmlns:a16="http://schemas.microsoft.com/office/drawing/2014/main" id="{0B9CD6C2-062B-4437-8730-3E2A327802C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8875" y="412311"/>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40901-2C56-4451-8AF9-D001BCD921B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Catalytic Mechanism of Hexokinase</a:t>
            </a:r>
            <a:endParaRPr lang="en-AU" dirty="0"/>
          </a:p>
        </p:txBody>
      </p:sp>
      <p:sp>
        <p:nvSpPr>
          <p:cNvPr id="4" name="Google Shape;390;g847cf01710_0_68">
            <a:extLst>
              <a:ext uri="{FF2B5EF4-FFF2-40B4-BE49-F238E27FC236}">
                <a16:creationId xmlns:a16="http://schemas.microsoft.com/office/drawing/2014/main" id="{871EAD6D-0AFC-304F-9840-E74968BF20EE}"/>
              </a:ext>
            </a:extLst>
          </p:cNvPr>
          <p:cNvSpPr txBox="1">
            <a:spLocks noChangeArrowheads="1"/>
          </p:cNvSpPr>
          <p:nvPr/>
        </p:nvSpPr>
        <p:spPr bwMode="auto">
          <a:xfrm>
            <a:off x="571500" y="1981200"/>
            <a:ext cx="80010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active-site amino acid residues participate in general acid-base catalysis and transition-state stabilization</a:t>
            </a:r>
          </a:p>
          <a:p>
            <a:pPr lvl="1">
              <a:defRPr/>
            </a:pPr>
            <a:endParaRPr lang="en-US" sz="2000" dirty="0">
              <a:latin typeface="Arial" panose="020B0604020202020204" pitchFamily="34" charset="0"/>
              <a:cs typeface="Arial" panose="020B0604020202020204" pitchFamily="34" charset="0"/>
            </a:endParaRPr>
          </a:p>
          <a:p>
            <a:pPr lvl="1">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83B47-CDB4-45E0-ADB5-EFA3278019B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Enolase Reaction Mechanism Requires Metal Ions</a:t>
            </a:r>
            <a:endParaRPr lang="en-AU" dirty="0">
              <a:solidFill>
                <a:srgbClr val="4E4CB4"/>
              </a:solidFill>
            </a:endParaRPr>
          </a:p>
        </p:txBody>
      </p:sp>
      <p:sp>
        <p:nvSpPr>
          <p:cNvPr id="4" name="Google Shape;390;g847cf01710_0_68">
            <a:extLst>
              <a:ext uri="{FF2B5EF4-FFF2-40B4-BE49-F238E27FC236}">
                <a16:creationId xmlns:a16="http://schemas.microsoft.com/office/drawing/2014/main" id="{A5798E7E-3A2C-B145-9227-7A4F7725813E}"/>
              </a:ext>
            </a:extLst>
          </p:cNvPr>
          <p:cNvSpPr txBox="1">
            <a:spLocks noChangeArrowheads="1"/>
          </p:cNvSpPr>
          <p:nvPr/>
        </p:nvSpPr>
        <p:spPr bwMode="auto">
          <a:xfrm>
            <a:off x="304800" y="1828801"/>
            <a:ext cx="8305800" cy="838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enolase = catalyzes the reversible dehydration of 2-phosphoglycerate to phosphoenolpyruvate: </a:t>
            </a:r>
          </a:p>
          <a:p>
            <a:pPr marL="533400" lvl="1" indent="0">
              <a:buFontTx/>
              <a:buNone/>
              <a:defRPr/>
            </a:pPr>
            <a:endParaRPr lang="en-US" sz="20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20867" name="Picture 2" descr="2-phosphoglycerate has a three-carbon vertical chain. C 1 is double bonded to O and bonded to O minus; C 2 is bonded to H on the left and O on the right that is further bonded to P that is double bonded to O above and bonded to O minus on the right and below; C 3 is bonded to 2 H and to O H on the left. This undergoes a reversible reaction catalyzed by enolase to produce phosphoenolpyruate. Phosphoenolpyruvate has a similar structure except that C 2 is double bonded to C 3 below and no longer bonded to H. C 3 is now bonded to 2 H and no O H. H 2 O is produced. ">
            <a:extLst>
              <a:ext uri="{FF2B5EF4-FFF2-40B4-BE49-F238E27FC236}">
                <a16:creationId xmlns:a16="http://schemas.microsoft.com/office/drawing/2014/main" id="{813120E1-92C8-D441-9ACA-4BC8D5CC6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762" y="3200402"/>
            <a:ext cx="684847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DA42A-6F32-4BDB-84E0-801A1E45EE3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Enolase Reaction Illustrates Metal Ion Catalysis</a:t>
            </a:r>
            <a:endParaRPr lang="en-AU" dirty="0"/>
          </a:p>
        </p:txBody>
      </p:sp>
      <p:pic>
        <p:nvPicPr>
          <p:cNvPr id="422914" name="Picture 4" descr="A two-part figure, a and b, shows the mechanism by which enolase converts 2-phosphoglycerate to phosphoenolpyruvate. Part a shows interactions between the substrate and amino acid residues in enolase and part b shows a close-up of the substrate in the active site.">
            <a:extLst>
              <a:ext uri="{FF2B5EF4-FFF2-40B4-BE49-F238E27FC236}">
                <a16:creationId xmlns:a16="http://schemas.microsoft.com/office/drawing/2014/main" id="{6284CCF1-9E31-1543-82FE-FD98FEC88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60538"/>
            <a:ext cx="7772400" cy="471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029C2-6B19-43D9-A781-55B592D4C8C0}"/>
              </a:ext>
            </a:extLst>
          </p:cNvPr>
          <p:cNvSpPr>
            <a:spLocks noGrp="1"/>
          </p:cNvSpPr>
          <p:nvPr>
            <p:ph type="title"/>
          </p:nvPr>
        </p:nvSpPr>
        <p:spPr/>
        <p:txBody>
          <a:bodyPr/>
          <a:lstStyle/>
          <a:p>
            <a:r>
              <a:rPr lang="en-US" altLang="en-US" sz="3500" dirty="0">
                <a:solidFill>
                  <a:srgbClr val="4E4CB4"/>
                </a:solidFill>
                <a:latin typeface="Arial" panose="020B0604020202020204" pitchFamily="34" charset="0"/>
                <a:cs typeface="Arial" panose="020B0604020202020204" pitchFamily="34" charset="0"/>
              </a:rPr>
              <a:t>An Understanding of Enzyme Mechanism Produces Useful Antibiotics</a:t>
            </a:r>
            <a:endParaRPr lang="en-AU" sz="3500" dirty="0">
              <a:solidFill>
                <a:srgbClr val="4E4CB4"/>
              </a:solidFill>
            </a:endParaRPr>
          </a:p>
        </p:txBody>
      </p:sp>
      <p:sp>
        <p:nvSpPr>
          <p:cNvPr id="4" name="Google Shape;390;g847cf01710_0_68">
            <a:extLst>
              <a:ext uri="{FF2B5EF4-FFF2-40B4-BE49-F238E27FC236}">
                <a16:creationId xmlns:a16="http://schemas.microsoft.com/office/drawing/2014/main" id="{EC5478A8-3A16-2644-9A06-BDFAE91AD75E}"/>
              </a:ext>
            </a:extLst>
          </p:cNvPr>
          <p:cNvSpPr txBox="1">
            <a:spLocks noChangeArrowheads="1"/>
          </p:cNvSpPr>
          <p:nvPr/>
        </p:nvSpPr>
        <p:spPr bwMode="auto">
          <a:xfrm>
            <a:off x="419100" y="2057400"/>
            <a:ext cx="52197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peptidoglycan = major component of the bacterial cell wall</a:t>
            </a:r>
          </a:p>
          <a:p>
            <a:pPr lvl="1">
              <a:defRPr/>
            </a:pPr>
            <a:r>
              <a:rPr lang="en-US" sz="2400" dirty="0">
                <a:latin typeface="Arial" panose="020B0604020202020204" pitchFamily="34" charset="0"/>
                <a:cs typeface="Arial" panose="020B0604020202020204" pitchFamily="34" charset="0"/>
              </a:rPr>
              <a:t>consists of polysaccharides and peptides cross-linked in several steps that include a transpeptidase reaction </a:t>
            </a:r>
          </a:p>
          <a:p>
            <a:pPr lvl="1">
              <a:defRPr/>
            </a:pPr>
            <a:endParaRPr lang="en-US" sz="16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24963" name="Picture 4" descr="A figure shows the steps of the transpeptidase reaction that joins molecules of peptidoglycan together.">
            <a:extLst>
              <a:ext uri="{FF2B5EF4-FFF2-40B4-BE49-F238E27FC236}">
                <a16:creationId xmlns:a16="http://schemas.microsoft.com/office/drawing/2014/main" id="{608C6297-87AF-D941-811D-4F3EDB1CE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057400"/>
            <a:ext cx="2584450" cy="451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69680-F59E-489F-A24F-B85FCB03530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Transpeptidase Inhibition by </a:t>
            </a:r>
            <a:r>
              <a:rPr lang="el-GR" altLang="en-US" i="1" dirty="0">
                <a:solidFill>
                  <a:schemeClr val="tx1"/>
                </a:solidFill>
                <a:latin typeface="Arial" panose="020B0604020202020204" pitchFamily="34" charset="0"/>
                <a:cs typeface="Arial" panose="020B0604020202020204" pitchFamily="34" charset="0"/>
              </a:rPr>
              <a:t>β</a:t>
            </a:r>
            <a:r>
              <a:rPr lang="el-GR" altLang="en-US" dirty="0">
                <a:solidFill>
                  <a:schemeClr val="tx1"/>
                </a:solidFill>
                <a:latin typeface="Arial" panose="020B0604020202020204" pitchFamily="34" charset="0"/>
                <a:cs typeface="Arial" panose="020B0604020202020204" pitchFamily="34" charset="0"/>
              </a:rPr>
              <a:t>-</a:t>
            </a:r>
            <a:r>
              <a:rPr lang="en-US" altLang="en-US" dirty="0">
                <a:solidFill>
                  <a:schemeClr val="tx1"/>
                </a:solidFill>
                <a:latin typeface="Arial" panose="020B0604020202020204" pitchFamily="34" charset="0"/>
                <a:cs typeface="Arial" panose="020B0604020202020204" pitchFamily="34" charset="0"/>
              </a:rPr>
              <a:t>Lactam Antibiotics</a:t>
            </a:r>
            <a:endParaRPr lang="en-AU" dirty="0"/>
          </a:p>
        </p:txBody>
      </p:sp>
      <p:sp>
        <p:nvSpPr>
          <p:cNvPr id="4" name="Google Shape;390;g847cf01710_0_68">
            <a:extLst>
              <a:ext uri="{FF2B5EF4-FFF2-40B4-BE49-F238E27FC236}">
                <a16:creationId xmlns:a16="http://schemas.microsoft.com/office/drawing/2014/main" id="{122B3524-6359-1648-9FCC-B46773337247}"/>
              </a:ext>
            </a:extLst>
          </p:cNvPr>
          <p:cNvSpPr txBox="1">
            <a:spLocks noChangeArrowheads="1"/>
          </p:cNvSpPr>
          <p:nvPr/>
        </p:nvSpPr>
        <p:spPr bwMode="auto">
          <a:xfrm>
            <a:off x="193675" y="1782763"/>
            <a:ext cx="52197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lactam antibiotics bind to the active site of transpeptidase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the covalent complex irreversibly inactivates the enzyme, blocking synthesis of the cell wall </a:t>
            </a:r>
          </a:p>
          <a:p>
            <a:pPr>
              <a:defRPr/>
            </a:pPr>
            <a:endParaRPr lang="en-US" sz="2400" dirty="0">
              <a:latin typeface="Arial" panose="020B0604020202020204" pitchFamily="34" charset="0"/>
              <a:cs typeface="Arial" panose="020B0604020202020204" pitchFamily="34" charset="0"/>
            </a:endParaRPr>
          </a:p>
          <a:p>
            <a:pPr lvl="1">
              <a:defRPr/>
            </a:pPr>
            <a:endParaRPr lang="en-US" sz="16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27011" name="Picture 2" descr="A two-part figure, a and b, shows how beta lactam antibiotics inhibit transpeptidase. Part a shows the general structures of 3 penicillins and part b shows how the transpeptidase can be inactivated.">
            <a:extLst>
              <a:ext uri="{FF2B5EF4-FFF2-40B4-BE49-F238E27FC236}">
                <a16:creationId xmlns:a16="http://schemas.microsoft.com/office/drawing/2014/main" id="{292335A2-E6F1-A94E-B1D9-D3EF8D8AB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782763"/>
            <a:ext cx="2549265"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3C557-10B6-4468-AF40-887AC103D7E9}"/>
              </a:ext>
            </a:extLst>
          </p:cNvPr>
          <p:cNvSpPr>
            <a:spLocks noGrp="1"/>
          </p:cNvSpPr>
          <p:nvPr>
            <p:ph type="title"/>
          </p:nvPr>
        </p:nvSpPr>
        <p:spPr/>
        <p:txBody>
          <a:bodyPr/>
          <a:lstStyle/>
          <a:p>
            <a:r>
              <a:rPr lang="el-GR" altLang="en-US" i="1" dirty="0">
                <a:solidFill>
                  <a:schemeClr val="tx1"/>
                </a:solidFill>
                <a:latin typeface="Arial" panose="020B0604020202020204" pitchFamily="34" charset="0"/>
                <a:cs typeface="Arial" panose="020B0604020202020204" pitchFamily="34" charset="0"/>
              </a:rPr>
              <a:t>β</a:t>
            </a:r>
            <a:r>
              <a:rPr lang="el-GR" altLang="en-US" dirty="0">
                <a:solidFill>
                  <a:schemeClr val="tx1"/>
                </a:solidFill>
                <a:latin typeface="Arial" panose="020B0604020202020204" pitchFamily="34" charset="0"/>
                <a:cs typeface="Arial" panose="020B0604020202020204" pitchFamily="34" charset="0"/>
              </a:rPr>
              <a:t>-</a:t>
            </a:r>
            <a:r>
              <a:rPr lang="en-US" altLang="en-US" dirty="0">
                <a:solidFill>
                  <a:schemeClr val="tx1"/>
                </a:solidFill>
                <a:latin typeface="Arial" panose="020B0604020202020204" pitchFamily="34" charset="0"/>
                <a:cs typeface="Arial" panose="020B0604020202020204" pitchFamily="34" charset="0"/>
              </a:rPr>
              <a:t>Lactamases</a:t>
            </a:r>
            <a:endParaRPr lang="en-AU" dirty="0"/>
          </a:p>
        </p:txBody>
      </p:sp>
      <p:sp>
        <p:nvSpPr>
          <p:cNvPr id="4" name="Google Shape;390;g847cf01710_0_68">
            <a:extLst>
              <a:ext uri="{FF2B5EF4-FFF2-40B4-BE49-F238E27FC236}">
                <a16:creationId xmlns:a16="http://schemas.microsoft.com/office/drawing/2014/main" id="{6208471C-8AF0-6147-B6DE-3E2514342120}"/>
              </a:ext>
            </a:extLst>
          </p:cNvPr>
          <p:cNvSpPr txBox="1">
            <a:spLocks noChangeArrowheads="1"/>
          </p:cNvSpPr>
          <p:nvPr/>
        </p:nvSpPr>
        <p:spPr bwMode="auto">
          <a:xfrm>
            <a:off x="193675" y="1363663"/>
            <a:ext cx="4073525" cy="5189537"/>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l-GR" sz="2400" b="1"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lactamases </a:t>
            </a:r>
            <a:r>
              <a:rPr lang="en-US" sz="2400" dirty="0">
                <a:latin typeface="Arial" panose="020B0604020202020204" pitchFamily="34" charset="0"/>
                <a:cs typeface="Arial" panose="020B0604020202020204" pitchFamily="34" charset="0"/>
              </a:rPr>
              <a:t>= enzymes that cleave </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lactam antibiotics</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bacteria that express</a:t>
            </a:r>
            <a:r>
              <a:rPr lang="el-GR" sz="2400" i="1" dirty="0">
                <a:latin typeface="Arial" panose="020B0604020202020204" pitchFamily="34" charset="0"/>
                <a:cs typeface="Arial" panose="020B0604020202020204" pitchFamily="34" charset="0"/>
              </a:rPr>
              <a:t> 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lactamases become resistant to </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lactam antibiotics</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compounds that mimic the structure of a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lactam antibiotic can inactivate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lactamases </a:t>
            </a:r>
          </a:p>
          <a:p>
            <a:pPr>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lvl="1">
              <a:defRPr/>
            </a:pPr>
            <a:endParaRPr lang="en-US" sz="16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29059" name="Picture 4" descr="A two-part figure, a and b, shows beta lactamases and beta lactamase inhibition. Part a shows how beta lactamases inactivate penicillin and part b shows how beta lactamases inactivate clavulanic acid.">
            <a:extLst>
              <a:ext uri="{FF2B5EF4-FFF2-40B4-BE49-F238E27FC236}">
                <a16:creationId xmlns:a16="http://schemas.microsoft.com/office/drawing/2014/main" id="{2E858F54-66C1-1941-9155-011F2E490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799" y="1828800"/>
            <a:ext cx="4454525"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FF07B-E7BF-4FE3-82DA-37B741433B91}"/>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6.5</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Regulatory Enzymes</a:t>
            </a:r>
            <a:endParaRPr lang="en-AU"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799A0AC2-6EEC-4BF7-82FB-E36B92FF7F34}"/>
              </a:ext>
            </a:extLst>
          </p:cNvPr>
          <p:cNvPicPr>
            <a:picLocks noChangeAspect="1"/>
          </p:cNvPicPr>
          <p:nvPr/>
        </p:nvPicPr>
        <p:blipFill>
          <a:blip r:embed="rId3"/>
          <a:stretch>
            <a:fillRect/>
          </a:stretch>
        </p:blipFill>
        <p:spPr>
          <a:xfrm>
            <a:off x="1752600" y="400148"/>
            <a:ext cx="993734" cy="695004"/>
          </a:xfrm>
          <a:prstGeom prst="rect">
            <a:avLst/>
          </a:prstGeom>
        </p:spPr>
      </p:pic>
      <p:sp>
        <p:nvSpPr>
          <p:cNvPr id="2" name="Title 1">
            <a:extLst>
              <a:ext uri="{FF2B5EF4-FFF2-40B4-BE49-F238E27FC236}">
                <a16:creationId xmlns:a16="http://schemas.microsoft.com/office/drawing/2014/main" id="{71EB7D5B-E7A9-4132-92FB-A834F56F4FA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437250" name="Text Placeholder 2">
            <a:extLst>
              <a:ext uri="{FF2B5EF4-FFF2-40B4-BE49-F238E27FC236}">
                <a16:creationId xmlns:a16="http://schemas.microsoft.com/office/drawing/2014/main" id="{598323ED-0271-4D43-A6A7-2805C781FE73}"/>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cs typeface="Arial" panose="020B0604020202020204" pitchFamily="34" charset="0"/>
              </a:rPr>
              <a:t>Many enzymes are regulated. </a:t>
            </a:r>
            <a:r>
              <a:rPr lang="en-US" altLang="en-US" sz="2400" dirty="0">
                <a:latin typeface="Arial" panose="020B0604020202020204" pitchFamily="34" charset="0"/>
                <a:cs typeface="Arial" panose="020B0604020202020204" pitchFamily="34" charset="0"/>
              </a:rPr>
              <a:t>Regulatory mechanisms include reversible covalent modification, binding of allosteric modulators, proteolytic activation, noncovalent binding to regulatory proteins, and elaborate regulatory cascades. Enzymes are often subject to multiple methods of regulation, which allows for exquisite control of every chemical process that occurs in a cell.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B7CB3-293A-4D75-B123-919BC1D8118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Regulatory Enzymes</a:t>
            </a:r>
            <a:endParaRPr lang="en-AU" dirty="0"/>
          </a:p>
        </p:txBody>
      </p:sp>
      <p:sp>
        <p:nvSpPr>
          <p:cNvPr id="4" name="Google Shape;390;g847cf01710_0_68">
            <a:extLst>
              <a:ext uri="{FF2B5EF4-FFF2-40B4-BE49-F238E27FC236}">
                <a16:creationId xmlns:a16="http://schemas.microsoft.com/office/drawing/2014/main" id="{9D5D53D1-DF63-114D-85E4-D6ED409D6F6A}"/>
              </a:ext>
            </a:extLst>
          </p:cNvPr>
          <p:cNvSpPr txBox="1">
            <a:spLocks noChangeArrowheads="1"/>
          </p:cNvSpPr>
          <p:nvPr/>
        </p:nvSpPr>
        <p:spPr bwMode="auto">
          <a:xfrm>
            <a:off x="401638" y="1676400"/>
            <a:ext cx="83407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regulatory enzymes </a:t>
            </a:r>
            <a:r>
              <a:rPr lang="en-US" sz="2400" dirty="0">
                <a:latin typeface="Arial" panose="020B0604020202020204" pitchFamily="34" charset="0"/>
                <a:cs typeface="Arial" panose="020B0604020202020204" pitchFamily="34" charset="0"/>
              </a:rPr>
              <a:t>= catalytic activity increases or decreases in response to certain signals</a:t>
            </a:r>
          </a:p>
          <a:p>
            <a:pPr lvl="1">
              <a:defRPr/>
            </a:pPr>
            <a:r>
              <a:rPr lang="en-US" sz="2400" dirty="0">
                <a:latin typeface="Arial" panose="020B0604020202020204" pitchFamily="34" charset="0"/>
                <a:cs typeface="Arial" panose="020B0604020202020204" pitchFamily="34" charset="0"/>
              </a:rPr>
              <a:t>allows the cell to meet changing needs for energy and biomolecules</a:t>
            </a: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lvl="1">
              <a:defRPr/>
            </a:pPr>
            <a:endParaRPr lang="en-US" sz="16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29294-8CCC-471F-8A62-122896DE96C4}"/>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6.2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How Enzymes Work</a:t>
            </a:r>
            <a:endParaRPr lang="en-AU"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B061B-9EC0-49E7-B681-9E4A79E06DB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Modulation of Regulatory Enzymes</a:t>
            </a:r>
            <a:endParaRPr lang="en-AU" dirty="0"/>
          </a:p>
        </p:txBody>
      </p:sp>
      <p:sp>
        <p:nvSpPr>
          <p:cNvPr id="4" name="Google Shape;390;g847cf01710_0_68">
            <a:extLst>
              <a:ext uri="{FF2B5EF4-FFF2-40B4-BE49-F238E27FC236}">
                <a16:creationId xmlns:a16="http://schemas.microsoft.com/office/drawing/2014/main" id="{332A41FC-2868-3A4C-8AA0-3D708F2B1211}"/>
              </a:ext>
            </a:extLst>
          </p:cNvPr>
          <p:cNvSpPr txBox="1">
            <a:spLocks noChangeArrowheads="1"/>
          </p:cNvSpPr>
          <p:nvPr/>
        </p:nvSpPr>
        <p:spPr bwMode="auto">
          <a:xfrm>
            <a:off x="401638" y="1676400"/>
            <a:ext cx="83407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activities of regulatory enzymes are modulated in a variety of ways:</a:t>
            </a:r>
          </a:p>
          <a:p>
            <a:pPr lvl="1">
              <a:defRPr/>
            </a:pPr>
            <a:r>
              <a:rPr lang="en-US" sz="2400" b="1" dirty="0">
                <a:latin typeface="Arial" panose="020B0604020202020204" pitchFamily="34" charset="0"/>
                <a:cs typeface="Arial" panose="020B0604020202020204" pitchFamily="34" charset="0"/>
              </a:rPr>
              <a:t>allosteric enzymes </a:t>
            </a:r>
            <a:r>
              <a:rPr lang="en-US" sz="2400" dirty="0">
                <a:latin typeface="Arial" panose="020B0604020202020204" pitchFamily="34" charset="0"/>
                <a:cs typeface="Arial" panose="020B0604020202020204" pitchFamily="34" charset="0"/>
              </a:rPr>
              <a:t>= function through reversible, noncovalent binding of regulatory compounds called </a:t>
            </a:r>
            <a:r>
              <a:rPr lang="en-US" sz="2400" b="1" dirty="0">
                <a:latin typeface="Arial" panose="020B0604020202020204" pitchFamily="34" charset="0"/>
                <a:cs typeface="Arial" panose="020B0604020202020204" pitchFamily="34" charset="0"/>
              </a:rPr>
              <a:t>allosteric modulators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allosteric effectors </a:t>
            </a:r>
            <a:r>
              <a:rPr lang="en-US" sz="2400" dirty="0">
                <a:latin typeface="Arial" panose="020B0604020202020204" pitchFamily="34" charset="0"/>
                <a:cs typeface="Arial" panose="020B0604020202020204" pitchFamily="34" charset="0"/>
              </a:rPr>
              <a:t>(small metabolites or cofactors) </a:t>
            </a:r>
          </a:p>
          <a:p>
            <a:pPr lvl="1">
              <a:defRPr/>
            </a:pPr>
            <a:r>
              <a:rPr lang="en-US" sz="2400" dirty="0">
                <a:latin typeface="Arial" panose="020B0604020202020204" pitchFamily="34" charset="0"/>
                <a:cs typeface="Arial" panose="020B0604020202020204" pitchFamily="34" charset="0"/>
              </a:rPr>
              <a:t>reversible </a:t>
            </a:r>
            <a:r>
              <a:rPr lang="en-US" sz="2400" b="1" dirty="0">
                <a:latin typeface="Arial" panose="020B0604020202020204" pitchFamily="34" charset="0"/>
                <a:cs typeface="Arial" panose="020B0604020202020204" pitchFamily="34" charset="0"/>
              </a:rPr>
              <a:t>covalent modification </a:t>
            </a:r>
          </a:p>
          <a:p>
            <a:pPr lvl="1">
              <a:defRPr/>
            </a:pPr>
            <a:r>
              <a:rPr lang="en-US" sz="2400" dirty="0">
                <a:latin typeface="Arial" panose="020B0604020202020204" pitchFamily="34" charset="0"/>
                <a:cs typeface="Arial" panose="020B0604020202020204" pitchFamily="34" charset="0"/>
              </a:rPr>
              <a:t>binding of separate </a:t>
            </a:r>
            <a:r>
              <a:rPr lang="en-US" sz="2400" b="1" dirty="0">
                <a:latin typeface="Arial" panose="020B0604020202020204" pitchFamily="34" charset="0"/>
                <a:cs typeface="Arial" panose="020B0604020202020204" pitchFamily="34" charset="0"/>
              </a:rPr>
              <a:t>regulatory proteins</a:t>
            </a:r>
          </a:p>
          <a:p>
            <a:pPr lvl="1">
              <a:defRPr/>
            </a:pPr>
            <a:r>
              <a:rPr lang="en-US" sz="2400" dirty="0">
                <a:latin typeface="Arial" panose="020B0604020202020204" pitchFamily="34" charset="0"/>
                <a:cs typeface="Arial" panose="020B0604020202020204" pitchFamily="34" charset="0"/>
              </a:rPr>
              <a:t>removal of peptide segments by </a:t>
            </a:r>
            <a:r>
              <a:rPr lang="en-US" sz="2400" b="1" dirty="0">
                <a:latin typeface="Arial" panose="020B0604020202020204" pitchFamily="34" charset="0"/>
                <a:cs typeface="Arial" panose="020B0604020202020204" pitchFamily="34" charset="0"/>
              </a:rPr>
              <a:t>proteolytic cleavage </a:t>
            </a:r>
            <a:endParaRPr lang="en-US" sz="2400" dirty="0">
              <a:latin typeface="Arial" panose="020B0604020202020204" pitchFamily="34" charset="0"/>
              <a:cs typeface="Arial" panose="020B0604020202020204" pitchFamily="34" charset="0"/>
            </a:endParaRPr>
          </a:p>
          <a:p>
            <a:pPr marL="50800" indent="0">
              <a:buFontTx/>
              <a:buNone/>
              <a:defRPr/>
            </a:pPr>
            <a:r>
              <a:rPr lang="en-US" sz="2400" b="1" dirty="0">
                <a:latin typeface="Arial" panose="020B0604020202020204" pitchFamily="34" charset="0"/>
                <a:cs typeface="Arial" panose="020B0604020202020204" pitchFamily="34" charset="0"/>
              </a:rPr>
              <a:t> </a:t>
            </a: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lvl="1">
              <a:defRPr/>
            </a:pPr>
            <a:endParaRPr lang="en-US" sz="16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D0F9-FCDE-4FDF-93E7-04DFFEE2DBCC}"/>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Allosteric Enzymes Undergo Conformational Changes in Response to Modulator Binding</a:t>
            </a:r>
            <a:endParaRPr lang="en-AU" sz="3200" dirty="0">
              <a:solidFill>
                <a:srgbClr val="4E4CB4"/>
              </a:solidFill>
            </a:endParaRPr>
          </a:p>
        </p:txBody>
      </p:sp>
      <p:sp>
        <p:nvSpPr>
          <p:cNvPr id="4" name="Google Shape;390;g847cf01710_0_68">
            <a:extLst>
              <a:ext uri="{FF2B5EF4-FFF2-40B4-BE49-F238E27FC236}">
                <a16:creationId xmlns:a16="http://schemas.microsoft.com/office/drawing/2014/main" id="{8D408EF7-F4F8-CE4B-A6CE-FE7C82820009}"/>
              </a:ext>
            </a:extLst>
          </p:cNvPr>
          <p:cNvSpPr txBox="1">
            <a:spLocks noChangeArrowheads="1"/>
          </p:cNvSpPr>
          <p:nvPr/>
        </p:nvSpPr>
        <p:spPr bwMode="auto">
          <a:xfrm>
            <a:off x="419100" y="2057400"/>
            <a:ext cx="3543300" cy="4267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err="1">
                <a:latin typeface="Arial" panose="020B0604020202020204" pitchFamily="34" charset="0"/>
                <a:cs typeface="Arial" panose="020B0604020202020204" pitchFamily="34" charset="0"/>
              </a:rPr>
              <a:t>homotrophic</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regulation in which the substrate and modulator are identical</a:t>
            </a:r>
          </a:p>
          <a:p>
            <a:pPr>
              <a:defRPr/>
            </a:pPr>
            <a:endParaRPr lang="en-US" sz="2400" b="1" dirty="0">
              <a:latin typeface="Arial" panose="020B0604020202020204" pitchFamily="34" charset="0"/>
              <a:cs typeface="Arial" panose="020B0604020202020204" pitchFamily="34" charset="0"/>
            </a:endParaRPr>
          </a:p>
          <a:p>
            <a:pPr>
              <a:defRPr/>
            </a:pPr>
            <a:r>
              <a:rPr lang="en-US" sz="2400" b="1" dirty="0" err="1">
                <a:latin typeface="Arial" panose="020B0604020202020204" pitchFamily="34" charset="0"/>
                <a:cs typeface="Arial" panose="020B0604020202020204" pitchFamily="34" charset="0"/>
              </a:rPr>
              <a:t>heterotropic</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regulation in which the modulator is a molecule other than the substrate</a:t>
            </a:r>
            <a:endParaRPr lang="en-US" sz="16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43395" name="Picture 2" descr="A rectangle shows two halves. The left half is labeled C and has a rectangular cutout on its left side. The right half is labeled R and has a half-hexagon cutout on its right side. This is labeled less-active enzyme. It undergoes a reversible reaction in which a circular positive modulator labeled M is added. In the reverse reaction, the positive modulator is removed. After the circular positive modulator is added, it fits into the formerly half-hexagonal shape, which is now rounded. A substrate is shown as triangle labeled S on the left side of the rectangle. The rectangular cutout in part c is now triangular. This is labeled more-active enzyme. A reversible reaction occurs. The product has the triangular S in the triangular cutout in C and the circular M in the circular cutout in R. This is labeled active enzyme-substrate complex.">
            <a:extLst>
              <a:ext uri="{FF2B5EF4-FFF2-40B4-BE49-F238E27FC236}">
                <a16:creationId xmlns:a16="http://schemas.microsoft.com/office/drawing/2014/main" id="{0B6EF64C-41C3-784D-8805-6DE233C6E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993900"/>
            <a:ext cx="44831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4725D-3BAF-403F-9CF9-07AD36B5F3B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Regulatory Enzyme Aspartate </a:t>
            </a:r>
            <a:r>
              <a:rPr lang="en-US" altLang="en-US" dirty="0" err="1">
                <a:solidFill>
                  <a:schemeClr val="tx1"/>
                </a:solidFill>
                <a:latin typeface="Arial" panose="020B0604020202020204" pitchFamily="34" charset="0"/>
                <a:cs typeface="Arial" panose="020B0604020202020204" pitchFamily="34" charset="0"/>
              </a:rPr>
              <a:t>Transcarbamoylase</a:t>
            </a:r>
            <a:endParaRPr lang="en-AU" dirty="0"/>
          </a:p>
        </p:txBody>
      </p:sp>
      <p:sp>
        <p:nvSpPr>
          <p:cNvPr id="4" name="Google Shape;390;g847cf01710_0_68">
            <a:extLst>
              <a:ext uri="{FF2B5EF4-FFF2-40B4-BE49-F238E27FC236}">
                <a16:creationId xmlns:a16="http://schemas.microsoft.com/office/drawing/2014/main" id="{8CE95B83-DCCC-1648-8129-35DC6C124071}"/>
              </a:ext>
            </a:extLst>
          </p:cNvPr>
          <p:cNvSpPr txBox="1">
            <a:spLocks noChangeArrowheads="1"/>
          </p:cNvSpPr>
          <p:nvPr/>
        </p:nvSpPr>
        <p:spPr bwMode="auto">
          <a:xfrm>
            <a:off x="361950" y="2057401"/>
            <a:ext cx="8420100" cy="1219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aspartate transcarbamoylase (</a:t>
            </a:r>
            <a:r>
              <a:rPr lang="en-US" sz="2400" dirty="0" err="1">
                <a:latin typeface="Arial" panose="020B0604020202020204" pitchFamily="34" charset="0"/>
                <a:cs typeface="Arial" panose="020B0604020202020204" pitchFamily="34" charset="0"/>
              </a:rPr>
              <a:t>ATCase</a:t>
            </a:r>
            <a:r>
              <a:rPr lang="en-US" sz="2400" dirty="0">
                <a:latin typeface="Arial" panose="020B0604020202020204" pitchFamily="34" charset="0"/>
                <a:cs typeface="Arial" panose="020B0604020202020204" pitchFamily="34" charset="0"/>
              </a:rPr>
              <a:t>) = catalyzes the formation of carbamoyl aspartate, an early step in pyrimidine biosynthesis:</a:t>
            </a: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49539" name="Picture 6" descr="Carbamoyl phosphate is highlighted in red. It has a central C that is bonded to N H 2 on the left, double bonded to O above, and bonded to O on the right that is further bonded to P that is double bonded to O above and bonded to O minus on the right and below. This is added to aspartate, which is a vertical four-carbon chain. Aspartate has C 1 forming C O O minus, C 2 bonded to H on the right and N H 3 plus on the left, C 3 bonded to 2 H, and C 4 forming C O O minus. This undergoes a forward reaction in which red highlighted inorganic phosphate, P lowercase I is lost. The reverse reaction is represented by a shorter arrow and requires blue highlighted A T Case. The product is N-carbamoylaspartate. It has the shape of a hexagon missing the upper left side. C 4 from aspartate is at the top vertex and is double bonded to O and single bonded to O minus. C 3 is at the top right vertex and is bonded to 2 H. C 2 is at the lower right vertex and is bonded to H and to C O O minus that includes C 1 from asparate. N H from aspartate is at the bottom vertex and bonded to red highlighted C double bonded to O from carbamoyl phosphate. The contributions from carbamoyl phosphate are C double bonded to O at the lower left vertex and N H 2 at the upper left vertex.">
            <a:extLst>
              <a:ext uri="{FF2B5EF4-FFF2-40B4-BE49-F238E27FC236}">
                <a16:creationId xmlns:a16="http://schemas.microsoft.com/office/drawing/2014/main" id="{5D762737-4430-B746-862B-DC64829A3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3581400"/>
            <a:ext cx="64389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46985-3ACD-466F-880C-97BEBDA1279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Quaternary Structure of Aspartate </a:t>
            </a:r>
            <a:r>
              <a:rPr lang="en-US" altLang="en-US" dirty="0" err="1">
                <a:solidFill>
                  <a:schemeClr val="tx1"/>
                </a:solidFill>
                <a:latin typeface="Arial" panose="020B0604020202020204" pitchFamily="34" charset="0"/>
                <a:cs typeface="Arial" panose="020B0604020202020204" pitchFamily="34" charset="0"/>
              </a:rPr>
              <a:t>Transcarbamoylase</a:t>
            </a:r>
            <a:endParaRPr lang="en-AU" dirty="0"/>
          </a:p>
        </p:txBody>
      </p:sp>
      <p:pic>
        <p:nvPicPr>
          <p:cNvPr id="451586" name="Picture 5" descr="Part a shows the inactive T shape. The molecule has two large, roughly oval subunits, one above the other, in the center. Extending from the middle of each side are two relatively thin, oblong subunits positioned horizontally one on top of the other. A large subunit is visible above and below these thinner subunits on each side. Rounded clumps of red spheres labeled C T P are visible toward the outside edges of each of the thinner subunits, with two clumps (one per subunit) on each side. A small opening between the two large, roughly oval subunits shows the thinner subunits running behind. A reversible reaction occurs in which 6 C T P are removed. C T P are represented as oblong clumps of colored spheres, with orange inside and red outside on one side, with several black spheres along one side and two blue spheres. In the reverse reaction, 6 C T P are added. The active R shape has a similar structure, except that the thinner subunits on each side appear to have pulled outwards, appearing thicker toward their outside edges than on the interior and producing a large opening on each side between them and the large central, roughly oval subunits.">
            <a:extLst>
              <a:ext uri="{FF2B5EF4-FFF2-40B4-BE49-F238E27FC236}">
                <a16:creationId xmlns:a16="http://schemas.microsoft.com/office/drawing/2014/main" id="{02DFD800-9B3E-D34A-8F3E-813C56AC3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905000"/>
            <a:ext cx="889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90;g847cf01710_0_68">
            <a:extLst>
              <a:ext uri="{FF2B5EF4-FFF2-40B4-BE49-F238E27FC236}">
                <a16:creationId xmlns:a16="http://schemas.microsoft.com/office/drawing/2014/main" id="{179544AB-6181-554C-B911-C8095DA6B074}"/>
              </a:ext>
            </a:extLst>
          </p:cNvPr>
          <p:cNvSpPr txBox="1">
            <a:spLocks noChangeArrowheads="1"/>
          </p:cNvSpPr>
          <p:nvPr/>
        </p:nvSpPr>
        <p:spPr bwMode="auto">
          <a:xfrm>
            <a:off x="2438400" y="5181600"/>
            <a:ext cx="3695700" cy="11430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lgn="ctr">
              <a:buFontTx/>
              <a:buNone/>
              <a:defRPr/>
            </a:pPr>
            <a:r>
              <a:rPr lang="en-US" sz="2400" dirty="0">
                <a:latin typeface="Arial" panose="020B0604020202020204" pitchFamily="34" charset="0"/>
                <a:cs typeface="Arial" panose="020B0604020202020204" pitchFamily="34" charset="0"/>
              </a:rPr>
              <a:t>ATP = Positive regulator</a:t>
            </a:r>
          </a:p>
          <a:p>
            <a:pPr marL="50800" indent="0" algn="ctr">
              <a:buFontTx/>
              <a:buNone/>
              <a:defRPr/>
            </a:pPr>
            <a:r>
              <a:rPr lang="en-US" sz="2400" dirty="0">
                <a:latin typeface="Arial" panose="020B0604020202020204" pitchFamily="34" charset="0"/>
                <a:cs typeface="Arial" panose="020B0604020202020204" pitchFamily="34" charset="0"/>
              </a:rPr>
              <a:t>CTP = Negative regulator</a:t>
            </a:r>
          </a:p>
          <a:p>
            <a:pPr marL="50800" indent="0" algn="ctr">
              <a:buFontTx/>
              <a:buNone/>
              <a:defRPr/>
            </a:pPr>
            <a:endParaRPr lang="en-US" sz="2400" dirty="0">
              <a:latin typeface="Arial" panose="020B0604020202020204" pitchFamily="34" charset="0"/>
              <a:cs typeface="Arial" panose="020B0604020202020204" pitchFamily="34" charset="0"/>
            </a:endParaRPr>
          </a:p>
          <a:p>
            <a:pPr algn="ctr">
              <a:defRPr/>
            </a:pPr>
            <a:endParaRPr lang="en-US" sz="2400" b="1" dirty="0">
              <a:latin typeface="Arial" panose="020B0604020202020204" pitchFamily="34" charset="0"/>
              <a:cs typeface="Arial" panose="020B0604020202020204" pitchFamily="34" charset="0"/>
            </a:endParaRPr>
          </a:p>
          <a:p>
            <a:pPr lvl="1" algn="ctr">
              <a:defRPr/>
            </a:pPr>
            <a:endParaRPr lang="en-US" sz="2000" dirty="0">
              <a:latin typeface="Arial" panose="020B0604020202020204" pitchFamily="34" charset="0"/>
              <a:cs typeface="Arial" panose="020B0604020202020204" pitchFamily="34" charset="0"/>
            </a:endParaRPr>
          </a:p>
          <a:p>
            <a:pPr lvl="1" algn="ctr">
              <a:defRPr/>
            </a:pPr>
            <a:endParaRPr lang="en-US" sz="2400" dirty="0">
              <a:latin typeface="Arial" panose="020B0604020202020204" pitchFamily="34" charset="0"/>
              <a:cs typeface="Arial" panose="020B0604020202020204" pitchFamily="34" charset="0"/>
            </a:endParaRPr>
          </a:p>
          <a:p>
            <a:pPr algn="ctr">
              <a:defRPr/>
            </a:pPr>
            <a:endParaRPr lang="en-US" sz="2400" dirty="0">
              <a:latin typeface="Arial" panose="020B0604020202020204" pitchFamily="34" charset="0"/>
              <a:cs typeface="Arial" panose="020B0604020202020204" pitchFamily="34" charset="0"/>
            </a:endParaRPr>
          </a:p>
          <a:p>
            <a:pPr algn="ctr">
              <a:defRPr/>
            </a:pPr>
            <a:endParaRPr lang="en-US" sz="2400" b="1" dirty="0">
              <a:latin typeface="Arial" panose="020B0604020202020204" pitchFamily="34" charset="0"/>
              <a:cs typeface="Arial" panose="020B0604020202020204" pitchFamily="34" charset="0"/>
            </a:endParaRPr>
          </a:p>
          <a:p>
            <a:pPr marL="533400" lvl="1" indent="0" algn="ctr">
              <a:buFontTx/>
              <a:buNone/>
              <a:defRPr/>
            </a:pPr>
            <a:endParaRPr lang="en-US" sz="2000" dirty="0">
              <a:latin typeface="Arial" panose="020B0604020202020204" pitchFamily="34" charset="0"/>
              <a:cs typeface="Arial" panose="020B0604020202020204" pitchFamily="34" charset="0"/>
            </a:endParaRPr>
          </a:p>
          <a:p>
            <a:pPr marL="50800" indent="0" algn="ctr">
              <a:buFontTx/>
              <a:buNone/>
              <a:defRPr/>
            </a:pPr>
            <a:endParaRPr lang="en-US" sz="2400" dirty="0">
              <a:latin typeface="Arial" panose="020B0604020202020204" pitchFamily="34" charset="0"/>
              <a:cs typeface="Arial" panose="020B0604020202020204" pitchFamily="34" charset="0"/>
            </a:endParaRPr>
          </a:p>
          <a:p>
            <a:pPr marL="50800" indent="0" algn="ctr">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D58F-8DB2-404E-8989-6C3C78BD2A27}"/>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The Kinetic Properties of Allosteric Enzymes Diverge from Michaelis-Menten Behavior</a:t>
            </a:r>
            <a:endParaRPr lang="en-AU" sz="3200" dirty="0">
              <a:solidFill>
                <a:srgbClr val="4E4CB4"/>
              </a:solidFill>
            </a:endParaRPr>
          </a:p>
        </p:txBody>
      </p:sp>
      <p:sp>
        <p:nvSpPr>
          <p:cNvPr id="4" name="Google Shape;390;g847cf01710_0_68">
            <a:extLst>
              <a:ext uri="{FF2B5EF4-FFF2-40B4-BE49-F238E27FC236}">
                <a16:creationId xmlns:a16="http://schemas.microsoft.com/office/drawing/2014/main" id="{1926CA07-1D44-DF4A-91E6-137F735AC776}"/>
              </a:ext>
            </a:extLst>
          </p:cNvPr>
          <p:cNvSpPr txBox="1">
            <a:spLocks noChangeArrowheads="1"/>
          </p:cNvSpPr>
          <p:nvPr/>
        </p:nvSpPr>
        <p:spPr bwMode="auto">
          <a:xfrm>
            <a:off x="381000" y="2438400"/>
            <a:ext cx="83820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plots of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versus [S] usually produce a sigmoid saturation curve, rather than a hyperbolic curve</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[S]</a:t>
            </a:r>
            <a:r>
              <a:rPr lang="en-US" sz="2400" baseline="-25000" dirty="0">
                <a:latin typeface="Arial" panose="020B0604020202020204" pitchFamily="34" charset="0"/>
                <a:cs typeface="Arial" panose="020B0604020202020204" pitchFamily="34" charset="0"/>
              </a:rPr>
              <a:t>0.5</a:t>
            </a:r>
            <a:r>
              <a:rPr lang="en-US" sz="2400" dirty="0">
                <a:latin typeface="Arial" panose="020B0604020202020204" pitchFamily="34" charset="0"/>
                <a:cs typeface="Arial" panose="020B0604020202020204" pitchFamily="34" charset="0"/>
              </a:rPr>
              <a:t> or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0.5</a:t>
            </a:r>
            <a:r>
              <a:rPr lang="en-US" sz="2400" dirty="0">
                <a:latin typeface="Arial" panose="020B0604020202020204" pitchFamily="34" charset="0"/>
                <a:cs typeface="Arial" panose="020B0604020202020204" pitchFamily="34" charset="0"/>
              </a:rPr>
              <a:t> represents the [S] giving half-maximal velocity of the reaction </a:t>
            </a:r>
          </a:p>
          <a:p>
            <a:pPr>
              <a:defRPr/>
            </a:pPr>
            <a:endParaRPr lang="en-US" sz="24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8FAFC-8A91-4B46-A9DC-6AE84CCCD7F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Sigmoid Curve of a Homotropic Enzyme</a:t>
            </a:r>
            <a:endParaRPr lang="en-AU" dirty="0"/>
          </a:p>
        </p:txBody>
      </p:sp>
      <p:sp>
        <p:nvSpPr>
          <p:cNvPr id="7" name="Google Shape;390;g847cf01710_0_68">
            <a:extLst>
              <a:ext uri="{FF2B5EF4-FFF2-40B4-BE49-F238E27FC236}">
                <a16:creationId xmlns:a16="http://schemas.microsoft.com/office/drawing/2014/main" id="{EE31566D-4FB3-2C45-AFBF-687157911100}"/>
              </a:ext>
            </a:extLst>
          </p:cNvPr>
          <p:cNvSpPr txBox="1">
            <a:spLocks noChangeArrowheads="1"/>
          </p:cNvSpPr>
          <p:nvPr/>
        </p:nvSpPr>
        <p:spPr bwMode="auto">
          <a:xfrm>
            <a:off x="152400" y="1924050"/>
            <a:ext cx="3294063"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a relatively small increase in [S] in the steep part of the curve causes a comparatively large increase in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a:t>
            </a:r>
          </a:p>
          <a:p>
            <a:pPr>
              <a:defRPr/>
            </a:pPr>
            <a:endParaRPr lang="en-US" sz="24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55682" name="Picture 2" descr="The graph shows concentration of substrate in millimolar on the horizontal axis and V subscript 0 in micromolar per minute on the vertical axis. All of the curves begin at the origin. All data are approximate. Part a shows three curves. A dotted horizontal line labeled V subscript max runs across the graph at about seven-eighths of the height of the vertical axis. The first curve, labeled high activity R state, runs along the vertical axis at first, then begins to bend away as it approaches half the height of the vertical axis. It bends away slowly until about one-eighth of the length of the horizontal axis, then levels off more rapidly and becomes almost horizontal beneath the dotted horizontal line labeled V subscript max by about three-quarters of the length of the horizontal axis. It continues at this level to the right of the graph. The second two curves begin together. The unlabeled curve begins to rise relatively rapidly by about one-eighth of the length of the horizontal axis and passes through a point labeled one-half V subscript max. A dotted horizontal line extends to this point from slightly below half the height of the vertical axis and half of the distance to the dotted line labeled V subscript max. A dotted vertical line extends down to a point on the horizontal axis labeled K subscript 0.5 at about one-quarter of the length of the horizontal axis. The line continues to rise rapidly, then begins to level off at about two-thirds of the height of the vertical axis and a bit over one-third of the length of the horizontal axis. It rapidly levels off and joins the high activity R state curve for the last third of the horizontal axis. The third curve, labeled low-activity T state, begins along with the middle, unlabeled curve but continues almost diagonally until just below half the height of the vertical axis and just past half the distance of the horizontal axis. It rises slightly more gradually to end just above the midpoint of the vertical axis at the right side of the graph. ">
            <a:extLst>
              <a:ext uri="{FF2B5EF4-FFF2-40B4-BE49-F238E27FC236}">
                <a16:creationId xmlns:a16="http://schemas.microsoft.com/office/drawing/2014/main" id="{31418E5A-26B1-374E-8A96-015F3817D2A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46560" y="1981200"/>
            <a:ext cx="465128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405A7-E274-4009-B462-64B6AC6A01ED}"/>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Modulation in Which </a:t>
            </a:r>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0.5</a:t>
            </a:r>
            <a:r>
              <a:rPr lang="en-US" altLang="en-US" dirty="0">
                <a:solidFill>
                  <a:schemeClr val="tx1"/>
                </a:solidFill>
                <a:latin typeface="Arial" panose="020B0604020202020204" pitchFamily="34" charset="0"/>
                <a:cs typeface="Arial" panose="020B0604020202020204" pitchFamily="34" charset="0"/>
              </a:rPr>
              <a:t>, but Not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max</a:t>
            </a:r>
            <a:r>
              <a:rPr lang="en-US" altLang="en-US" dirty="0">
                <a:solidFill>
                  <a:schemeClr val="tx1"/>
                </a:solidFill>
                <a:latin typeface="Arial" panose="020B0604020202020204" pitchFamily="34" charset="0"/>
                <a:cs typeface="Arial" panose="020B0604020202020204" pitchFamily="34" charset="0"/>
              </a:rPr>
              <a:t>, Is Altered</a:t>
            </a:r>
            <a:endParaRPr lang="en-AU" dirty="0"/>
          </a:p>
        </p:txBody>
      </p:sp>
      <p:sp>
        <p:nvSpPr>
          <p:cNvPr id="7" name="Google Shape;390;g847cf01710_0_68">
            <a:extLst>
              <a:ext uri="{FF2B5EF4-FFF2-40B4-BE49-F238E27FC236}">
                <a16:creationId xmlns:a16="http://schemas.microsoft.com/office/drawing/2014/main" id="{2C7589D0-8EA6-6049-8DDA-B404416E564B}"/>
              </a:ext>
            </a:extLst>
          </p:cNvPr>
          <p:cNvSpPr txBox="1">
            <a:spLocks noChangeArrowheads="1"/>
          </p:cNvSpPr>
          <p:nvPr/>
        </p:nvSpPr>
        <p:spPr bwMode="auto">
          <a:xfrm>
            <a:off x="334963" y="1924050"/>
            <a:ext cx="3322637"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for </a:t>
            </a:r>
            <a:r>
              <a:rPr lang="en-US" sz="2400" dirty="0" err="1">
                <a:latin typeface="Arial" panose="020B0604020202020204" pitchFamily="34" charset="0"/>
                <a:cs typeface="Arial" panose="020B0604020202020204" pitchFamily="34" charset="0"/>
              </a:rPr>
              <a:t>heterotropic</a:t>
            </a:r>
            <a:r>
              <a:rPr lang="en-US" sz="2400" dirty="0">
                <a:latin typeface="Arial" panose="020B0604020202020204" pitchFamily="34" charset="0"/>
                <a:cs typeface="Arial" panose="020B0604020202020204" pitchFamily="34" charset="0"/>
              </a:rPr>
              <a:t> allosteric enzymes:</a:t>
            </a:r>
          </a:p>
          <a:p>
            <a:pPr lvl="1">
              <a:defRPr/>
            </a:pPr>
            <a:r>
              <a:rPr lang="en-US" sz="2400" dirty="0">
                <a:latin typeface="Arial" panose="020B0604020202020204" pitchFamily="34" charset="0"/>
                <a:cs typeface="Arial" panose="020B0604020202020204" pitchFamily="34" charset="0"/>
              </a:rPr>
              <a:t>activators may cause the curve to become more hyperbolic</a:t>
            </a:r>
          </a:p>
          <a:p>
            <a:pPr lvl="1">
              <a:defRPr/>
            </a:pPr>
            <a:r>
              <a:rPr lang="en-US" sz="2400" dirty="0">
                <a:latin typeface="Arial" panose="020B0604020202020204" pitchFamily="34" charset="0"/>
                <a:cs typeface="Arial" panose="020B0604020202020204" pitchFamily="34" charset="0"/>
              </a:rPr>
              <a:t>inhibitor may cause the curve to become more sigmoidal</a:t>
            </a: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57731" name="Picture 4" descr="The graph shows concentration of substrate in millimolar on the horizontal axis and V subscript 0 in micromolar per minute on the vertical axis. All of the curves begin at the origin. All data are approximate. Part b shows seven curves. K subscript 0.5 and the horizontal line for V subscript max are both at the same position as in the previous graph. A central, black curve appears to be the same as the unlabeled curve in part a. A blue arrow points to the left of K subscript 0.5 to a blue highlighted K subscript 0.5 superscript circled plus sign at the far left of the horizontal axis. A red line points from K subscript 0.5 to a red highlighted K subscript 0.5 superscript circled minus sign at about three quarters of the length of the horizontal axis. The curves are increasingly blue as they move from the central curve to the left and are increasingly red as they move from the central curve to the right. The far left curve, which is blue, rises very rapidly and then begins to level off right after passing through a circled plus sign just past half the height of the vertical axis and at about one-sixteenth of the length of the vertical axis. A blue arrow points to this plus sign from the central black curve. The blue curve begins to level off and runs almost horizontally beneath the dotted horizontal line labeled V subscript max on the right quarter of the graph until the right end of the graph. A dotted vertical line and dotted horizontal line intersect on the curve at slightly less than one-sixteenth of the length of the vertical axis and just under half of the height of the vertical axis. The vertical line goes down to the blue K subscript 0.5 superscript circled plus sign. The dotted horizontal line runs straight through all of the curves until the last, red curve, when it meets a vertical line that extends down to red K subscript 0.5 superscript red circled minus sign. Each curve has its own dotted vertical line. There are two curves in between the black central curve and the blue curve representing intermediates. Beginning with the one just to the right of the blue curve, each runs slightly longer along the black curve before rising slightly to the right of the previous curve and then joins with the others horizontally slightly earlier. Each has a K subscript 0.5 slightly to the right of the previous curve. There are also three increasingly red curves to the right of the central black curve. All run along the black curve until about one-quarter of the length of the horizontal axis, then they split. The far right curve, in red, rises almost diagonally and then slightly begins to level off by just below half of the height of the vertical axis and just past half of the length of the horizontal axis, approximately where a circled red minus is shown on the line. A red arrow points from the central black curve to this red minus. The curve is met by a dotted horizontal line and a dotted vertical line at just below half of the height of the vertical axis and about three-quarters of the length of the horizontal axis. The line ends just above the midpoint on the vertical axis at the far right side of the graph. The two lines between it and the black central line all begin together and then spread out to be approximately evenly spaced. The middle two end at the right side of the graph evenly spaced on the vertical axis between the red line and the central black line. ">
            <a:extLst>
              <a:ext uri="{FF2B5EF4-FFF2-40B4-BE49-F238E27FC236}">
                <a16:creationId xmlns:a16="http://schemas.microsoft.com/office/drawing/2014/main" id="{AB4AD3A4-48DB-7940-BE32-694BC800F92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10000" y="1790552"/>
            <a:ext cx="4999038" cy="418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183C7-18CC-423E-9F88-E1C45CB52A08}"/>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Modulation in Which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max</a:t>
            </a:r>
            <a:r>
              <a:rPr lang="en-US" altLang="en-US" dirty="0">
                <a:solidFill>
                  <a:schemeClr val="tx1"/>
                </a:solidFill>
                <a:latin typeface="Arial" panose="020B0604020202020204" pitchFamily="34" charset="0"/>
                <a:cs typeface="Arial" panose="020B0604020202020204" pitchFamily="34" charset="0"/>
              </a:rPr>
              <a:t>, but Not </a:t>
            </a:r>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0.5</a:t>
            </a:r>
            <a:r>
              <a:rPr lang="en-US" altLang="en-US" dirty="0">
                <a:solidFill>
                  <a:schemeClr val="tx1"/>
                </a:solidFill>
                <a:latin typeface="Arial" panose="020B0604020202020204" pitchFamily="34" charset="0"/>
                <a:cs typeface="Arial" panose="020B0604020202020204" pitchFamily="34" charset="0"/>
              </a:rPr>
              <a:t>, Is Altered</a:t>
            </a:r>
            <a:endParaRPr lang="en-AU" dirty="0"/>
          </a:p>
        </p:txBody>
      </p:sp>
      <p:sp>
        <p:nvSpPr>
          <p:cNvPr id="7" name="Google Shape;390;g847cf01710_0_68">
            <a:extLst>
              <a:ext uri="{FF2B5EF4-FFF2-40B4-BE49-F238E27FC236}">
                <a16:creationId xmlns:a16="http://schemas.microsoft.com/office/drawing/2014/main" id="{60676F9B-4E68-4A44-AB87-C3E6F4BD502D}"/>
              </a:ext>
            </a:extLst>
          </p:cNvPr>
          <p:cNvSpPr txBox="1">
            <a:spLocks noChangeArrowheads="1"/>
          </p:cNvSpPr>
          <p:nvPr/>
        </p:nvSpPr>
        <p:spPr bwMode="auto">
          <a:xfrm>
            <a:off x="152400" y="1924050"/>
            <a:ext cx="3294063"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less common type of modulation for </a:t>
            </a:r>
            <a:r>
              <a:rPr lang="en-US" sz="2400" dirty="0" err="1">
                <a:latin typeface="Arial" panose="020B0604020202020204" pitchFamily="34" charset="0"/>
                <a:cs typeface="Arial" panose="020B0604020202020204" pitchFamily="34" charset="0"/>
              </a:rPr>
              <a:t>heterotropic</a:t>
            </a:r>
            <a:r>
              <a:rPr lang="en-US" sz="2400" dirty="0">
                <a:latin typeface="Arial" panose="020B0604020202020204" pitchFamily="34" charset="0"/>
                <a:cs typeface="Arial" panose="020B0604020202020204" pitchFamily="34" charset="0"/>
              </a:rPr>
              <a:t> allosteric enzymes </a:t>
            </a:r>
          </a:p>
          <a:p>
            <a:pPr>
              <a:defRPr/>
            </a:pPr>
            <a:endParaRPr lang="en-US" sz="24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59779" name="Picture 5" descr="The graph shows concentration of substrate in millimolar on the horizontal axis and V subscript 0 in micromolar per minute on the vertical axis. All of the curves begin at the origin. All data are approximate. Part c shows three curves. The black curve rises gradually until about half of the distance of the horizontal axis and about a third of the height of the vertical axis, then levels off rapidly and becomes increasingly horizontal before ending at just below half the height of the vertical axis on the right side of the graph. It ends slightly below a black dotted horizontal line labeled V subscript max. A blue curve begins to rise more rapidly and reaches a circled plus sign at just over half the height of the vertical axis and about half of the length of the horizontal axis. It then rises more slowly and ends at about three-quarters of the height of the vertical axis at the right side of the graph. It is below a dotted horizontal line labeled blue V subscript max that is near the top of the graph. A red line begins to rise more slowly than the other two and passes through a point where two dotted lines meet at a point over one-third and less than one-half of the length of the horizontal axis. A dotted horizontal line extends to this point from the vertical axis, and a dotted vertical line extends down to the horizontal axis at a point labeled K subscript 0.5 The red line continues through a circled red minus sign at a point slightly less than one-third of the height of the vertical axis and just past half of the length of the horizontal axis. It continues almost horizontally to end at just below one-third of the height of the vertical axis at the right side of the graph, just before a dotted line labeled red V subscript max. All data are approximate.">
            <a:extLst>
              <a:ext uri="{FF2B5EF4-FFF2-40B4-BE49-F238E27FC236}">
                <a16:creationId xmlns:a16="http://schemas.microsoft.com/office/drawing/2014/main" id="{DA2C38DF-8837-D847-A66F-AF33A363EEE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81400" y="1800224"/>
            <a:ext cx="5315560"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B329D-04AA-4EA3-9E6C-9798FFF9B2BD}"/>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Some Enzymes Are Regulated by Reversible Covalent Modification</a:t>
            </a:r>
            <a:endParaRPr lang="en-AU" dirty="0">
              <a:solidFill>
                <a:srgbClr val="4E4CB4"/>
              </a:solidFill>
            </a:endParaRPr>
          </a:p>
        </p:txBody>
      </p:sp>
      <p:pic>
        <p:nvPicPr>
          <p:cNvPr id="465922" name="Picture 2" descr="A table shows 7 examples of covalent modification of target residues: phosphorylation, adenylation, acetylation, myristoylation, ubiquination, A D P-ribosylation, and methylation.">
            <a:extLst>
              <a:ext uri="{FF2B5EF4-FFF2-40B4-BE49-F238E27FC236}">
                <a16:creationId xmlns:a16="http://schemas.microsoft.com/office/drawing/2014/main" id="{F296E2DA-ADC2-5A4F-9033-3E7FA4EA07B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3000" y="1828800"/>
            <a:ext cx="307354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3" name="Picture 5" descr="The table continues as follows. Ubiquitination (L y s): U is shown in a circle bonded to C that is double bonded to O and single bonded to O minus. This undergoes an activation reaction in which H S bonded to a circle labeled E 2 is added. This produces activated ubiquitin, which has U bonded to C that is double bonded to O and further bonded to S that is bonded to a circle labeled E 2. An enzyme undergoes a reaction in which activated ubiquitin produces H S bonded to a circle labeled E 2. This produces an enzyme bonded to N H that is further bonded to C that is double bonded to O and further bonded to a circle labeled U. A D P-ribosylation (A r g, G l n, C y s, diphthamide dash a modified H i s): An enzyme undergoes a reaction in which N A D is converted to nicotinamide. This produces an enzyme that is bonded to C 1 of a five-carbon sugar that is bonded to a longer chain. The sugar has O at the top vertex and C 1 bonded to the enzyme above and H below, C 2 and C 3 bonded to H above and O H below, and C 4 bonded to C H 2 above and H below. The C H 2 bonded to C 4 is further bonded to O that is bonded to P that is double bonded to O above, bonded to O minus below, and bonded to O on the left that is further bonded to another P that is double bonded to O above, bonded to O minus below, and bonded to O on the left that is further bonded to C H 2 that is bonded to C 1 of a second five-membered ring. The second ring has O at the top vertex and C 1 bonded to C H 2 of the chain already described and H below, C 2 and C 3 bonded to H above and O H below, and C 4 bonded to adenine above and H below. Methylation (G l u): An enzyme undergoes a reaction in which S-adenosylmethionine is converted to S-adenosylhomocysteine. This produces an enzyme bonded to C H 3.">
            <a:extLst>
              <a:ext uri="{FF2B5EF4-FFF2-40B4-BE49-F238E27FC236}">
                <a16:creationId xmlns:a16="http://schemas.microsoft.com/office/drawing/2014/main" id="{9A0E8312-889B-C043-B8CB-EC35DCC5EA3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48200" y="1828800"/>
            <a:ext cx="3127251"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EA581-8CB9-47EA-925E-EDA014B07C58}"/>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Phosphoryl Groups Affect the Structure and Catalytic Activity of Enzymes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E92413B8-B2F5-D946-A88D-B540AE370E4A}"/>
              </a:ext>
            </a:extLst>
          </p:cNvPr>
          <p:cNvSpPr txBox="1">
            <a:spLocks noChangeArrowheads="1"/>
          </p:cNvSpPr>
          <p:nvPr/>
        </p:nvSpPr>
        <p:spPr bwMode="auto">
          <a:xfrm>
            <a:off x="266700" y="2266950"/>
            <a:ext cx="8610600" cy="230505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protein kinases </a:t>
            </a:r>
            <a:r>
              <a:rPr lang="en-US" sz="2400" dirty="0">
                <a:latin typeface="Arial" panose="020B0604020202020204" pitchFamily="34" charset="0"/>
                <a:cs typeface="Arial" panose="020B0604020202020204" pitchFamily="34" charset="0"/>
              </a:rPr>
              <a:t>= catalyze the attachment of phosphoryl groups to specific amino acid residues (Ser,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Tyr, His) </a:t>
            </a:r>
          </a:p>
          <a:p>
            <a:pPr>
              <a:defRPr/>
            </a:pPr>
            <a:endParaRPr lang="en-US" sz="2400"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phosphoprotein phosphatases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protein phosphatases </a:t>
            </a:r>
            <a:r>
              <a:rPr lang="en-US" sz="2400" dirty="0">
                <a:latin typeface="Arial" panose="020B0604020202020204" pitchFamily="34" charset="0"/>
                <a:cs typeface="Arial" panose="020B0604020202020204" pitchFamily="34" charset="0"/>
              </a:rPr>
              <a:t>= remove phosphoryl groups from the same target proteins </a:t>
            </a:r>
          </a:p>
          <a:p>
            <a:pPr marL="533400" lvl="1"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Google Shape;184;g7fe2cbe272_0_35" descr="Icon P 3&#10;">
            <a:extLst>
              <a:ext uri="{FF2B5EF4-FFF2-40B4-BE49-F238E27FC236}">
                <a16:creationId xmlns:a16="http://schemas.microsoft.com/office/drawing/2014/main" id="{684D9582-5CBA-0449-AC79-DAB41B286F0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293183"/>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BC94006-142C-46E1-817F-39C47F54259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68611" name="Text Placeholder 2">
            <a:extLst>
              <a:ext uri="{FF2B5EF4-FFF2-40B4-BE49-F238E27FC236}">
                <a16:creationId xmlns:a16="http://schemas.microsoft.com/office/drawing/2014/main" id="{1F92F6E1-45DB-F948-9E5C-6D534EDA21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rPr>
              <a:t>Enzymatic reactions occur in specialized pockets called active sites. </a:t>
            </a:r>
            <a:r>
              <a:rPr lang="en-US" altLang="en-US" sz="2400" dirty="0">
                <a:latin typeface="Arial" panose="020B0604020202020204" pitchFamily="34" charset="0"/>
              </a:rPr>
              <a:t>These pockets are similar to ligand binding sites, except that a reaction occurs there—the conversion of a substrate, a molecule that is acted on by an enzyme, to a product.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FCCDE-B622-4ED8-8364-2A76E864A824}"/>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Regulation of Muscle Glycogen Phosphorylase Activity by Phosphorylation</a:t>
            </a:r>
            <a:endParaRPr lang="en-AU" sz="3400" dirty="0"/>
          </a:p>
        </p:txBody>
      </p:sp>
      <p:pic>
        <p:nvPicPr>
          <p:cNvPr id="474114" name="Picture 2" descr="A horizontal rectangle with two halves is labeled phosphorylase lowercase B. O H is bonded to the top left and top right corners of the rectangle. This structure undergoes a reaction involving phosphorylase kinase in which 2 A T P are converted to 2 A D P. This produces a similar rectangle at a different angle, so the bottom is angled toward the viewer and the back is angled away from the viewer. The two O H have been replaced by P, each in a circle. Short lines extend away from all sides of the rectangle. This structure is labeled phosphorylase lowercase A, and undergoes a reaction involving phosphoprotein phosphatase 1 in which 2 H 2 O are consumed and 2 P lowercase I are produced. This produces phosphorylase lowercase B and completes the cycle.">
            <a:extLst>
              <a:ext uri="{FF2B5EF4-FFF2-40B4-BE49-F238E27FC236}">
                <a16:creationId xmlns:a16="http://schemas.microsoft.com/office/drawing/2014/main" id="{5DE27A7B-3465-BB4F-9942-9906A480E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2362200"/>
            <a:ext cx="4343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4115" name="Picture 9" descr="A reaction reads, open parenthesis glucose close parenthesis subscript lowercase N end subscript, labeled glycogen, plus P lowercase I yields open parentheses glucose end parenthesis subscript lowercase N minus 1 end subscript, labeled shortened glycogen chain, plus glucose 1-phosphate.">
            <a:extLst>
              <a:ext uri="{FF2B5EF4-FFF2-40B4-BE49-F238E27FC236}">
                <a16:creationId xmlns:a16="http://schemas.microsoft.com/office/drawing/2014/main" id="{F537E6CD-8905-CB4A-B3F9-034994D06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5715000"/>
            <a:ext cx="647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C8AEE-C228-43BD-A7E9-0BEA693B1431}"/>
              </a:ext>
            </a:extLst>
          </p:cNvPr>
          <p:cNvSpPr>
            <a:spLocks noGrp="1"/>
          </p:cNvSpPr>
          <p:nvPr>
            <p:ph type="title"/>
          </p:nvPr>
        </p:nvSpPr>
        <p:spPr/>
        <p:txBody>
          <a:bodyPr/>
          <a:lstStyle/>
          <a:p>
            <a:r>
              <a:rPr lang="en-US" altLang="en-US" sz="3200" dirty="0">
                <a:solidFill>
                  <a:schemeClr val="tx1"/>
                </a:solidFill>
                <a:latin typeface="Arial" panose="020B0604020202020204" pitchFamily="34" charset="0"/>
                <a:cs typeface="Arial" panose="020B0604020202020204" pitchFamily="34" charset="0"/>
              </a:rPr>
              <a:t>Phosphorylation in Glycogen Phosphorylase Causes a Conformational Change</a:t>
            </a:r>
            <a:endParaRPr lang="en-AU" sz="3200" dirty="0"/>
          </a:p>
        </p:txBody>
      </p:sp>
      <p:pic>
        <p:nvPicPr>
          <p:cNvPr id="476162" name="Picture 3" descr="A two-part figure, a and b, compares the T state in part a and the R state in part b of glycogen phosphorylase from rabbit muscle.">
            <a:extLst>
              <a:ext uri="{FF2B5EF4-FFF2-40B4-BE49-F238E27FC236}">
                <a16:creationId xmlns:a16="http://schemas.microsoft.com/office/drawing/2014/main" id="{30BDB253-9683-474F-AF67-45EE0039A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2514600"/>
            <a:ext cx="8102600"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5D276-B114-453A-A643-26EA863D469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Multiple </a:t>
            </a:r>
            <a:r>
              <a:rPr lang="en-US" altLang="en-US" dirty="0" err="1">
                <a:solidFill>
                  <a:srgbClr val="4E4CB4"/>
                </a:solidFill>
                <a:latin typeface="Arial" panose="020B0604020202020204" pitchFamily="34" charset="0"/>
                <a:cs typeface="Arial" panose="020B0604020202020204" pitchFamily="34" charset="0"/>
              </a:rPr>
              <a:t>Phosphorylations</a:t>
            </a:r>
            <a:r>
              <a:rPr lang="en-US" altLang="en-US" dirty="0">
                <a:solidFill>
                  <a:srgbClr val="4E4CB4"/>
                </a:solidFill>
                <a:latin typeface="Arial" panose="020B0604020202020204" pitchFamily="34" charset="0"/>
                <a:cs typeface="Arial" panose="020B0604020202020204" pitchFamily="34" charset="0"/>
              </a:rPr>
              <a:t> Allow Exquisite Regulatory Control</a:t>
            </a:r>
            <a:endParaRPr lang="en-AU" dirty="0">
              <a:solidFill>
                <a:srgbClr val="4E4CB4"/>
              </a:solidFill>
            </a:endParaRPr>
          </a:p>
        </p:txBody>
      </p:sp>
      <p:sp>
        <p:nvSpPr>
          <p:cNvPr id="4" name="Google Shape;390;g847cf01710_0_68">
            <a:extLst>
              <a:ext uri="{FF2B5EF4-FFF2-40B4-BE49-F238E27FC236}">
                <a16:creationId xmlns:a16="http://schemas.microsoft.com/office/drawing/2014/main" id="{FC3EDE1B-B66F-C941-96F3-8F63DF7C7EBC}"/>
              </a:ext>
            </a:extLst>
          </p:cNvPr>
          <p:cNvSpPr txBox="1">
            <a:spLocks noChangeArrowheads="1"/>
          </p:cNvSpPr>
          <p:nvPr/>
        </p:nvSpPr>
        <p:spPr bwMode="auto">
          <a:xfrm>
            <a:off x="266700" y="2057400"/>
            <a:ext cx="86106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residues that are typically phosphorylated in regulated proteins occur within common structural motifs (consensus sequences)</a:t>
            </a: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03EB96-CF37-43A2-847A-CDF92743272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Common Recognition Sequences for Protein Kinases</a:t>
            </a:r>
            <a:endParaRPr lang="en-AU" dirty="0"/>
          </a:p>
        </p:txBody>
      </p:sp>
      <p:sp>
        <p:nvSpPr>
          <p:cNvPr id="3" name="TextBox 2"/>
          <p:cNvSpPr txBox="1"/>
          <p:nvPr/>
        </p:nvSpPr>
        <p:spPr>
          <a:xfrm>
            <a:off x="990600" y="1371600"/>
            <a:ext cx="7507860" cy="369332"/>
          </a:xfrm>
          <a:prstGeom prst="rect">
            <a:avLst/>
          </a:prstGeom>
          <a:solidFill>
            <a:srgbClr val="005F6A"/>
          </a:solidFill>
        </p:spPr>
        <p:txBody>
          <a:bodyPr wrap="square" rtlCol="0">
            <a:spAutoFit/>
          </a:bodyPr>
          <a:lstStyle/>
          <a:p>
            <a:r>
              <a:rPr lang="en-US" sz="1800" b="1" dirty="0">
                <a:solidFill>
                  <a:schemeClr val="bg1"/>
                </a:solidFill>
              </a:rPr>
              <a:t>Table 6-10 Consensus Recognition Sequences for a Few Protein Kinases</a:t>
            </a:r>
          </a:p>
        </p:txBody>
      </p:sp>
      <p:graphicFrame>
        <p:nvGraphicFramePr>
          <p:cNvPr id="2" name="Table 1"/>
          <p:cNvGraphicFramePr>
            <a:graphicFrameLocks noGrp="1"/>
          </p:cNvGraphicFramePr>
          <p:nvPr>
            <p:extLst>
              <p:ext uri="{D42A27DB-BD31-4B8C-83A1-F6EECF244321}">
                <p14:modId xmlns:p14="http://schemas.microsoft.com/office/powerpoint/2010/main" val="3911968341"/>
              </p:ext>
            </p:extLst>
          </p:nvPr>
        </p:nvGraphicFramePr>
        <p:xfrm>
          <a:off x="990600" y="1740932"/>
          <a:ext cx="7507860" cy="4953000"/>
        </p:xfrm>
        <a:graphic>
          <a:graphicData uri="http://schemas.openxmlformats.org/drawingml/2006/table">
            <a:tbl>
              <a:tblPr firstRow="1" bandRow="1">
                <a:tableStyleId>{5C22544A-7EE6-4342-B048-85BDC9FD1C3A}</a:tableStyleId>
              </a:tblPr>
              <a:tblGrid>
                <a:gridCol w="3597593">
                  <a:extLst>
                    <a:ext uri="{9D8B030D-6E8A-4147-A177-3AD203B41FA5}">
                      <a16:colId xmlns:a16="http://schemas.microsoft.com/office/drawing/2014/main" val="20000"/>
                    </a:ext>
                  </a:extLst>
                </a:gridCol>
                <a:gridCol w="3910267">
                  <a:extLst>
                    <a:ext uri="{9D8B030D-6E8A-4147-A177-3AD203B41FA5}">
                      <a16:colId xmlns:a16="http://schemas.microsoft.com/office/drawing/2014/main" val="20001"/>
                    </a:ext>
                  </a:extLst>
                </a:gridCol>
              </a:tblGrid>
              <a:tr h="370840">
                <a:tc>
                  <a:txBody>
                    <a:bodyPr/>
                    <a:lstStyle/>
                    <a:p>
                      <a:r>
                        <a:rPr lang="en-US" sz="1400" dirty="0">
                          <a:solidFill>
                            <a:schemeClr val="tx1"/>
                          </a:solidFill>
                        </a:rPr>
                        <a:t>Protein kinase</a:t>
                      </a:r>
                    </a:p>
                  </a:txBody>
                  <a:tcPr>
                    <a:lnB w="12700" cap="flat" cmpd="sng" algn="ctr">
                      <a:solidFill>
                        <a:schemeClr val="tx1"/>
                      </a:solidFill>
                      <a:prstDash val="solid"/>
                      <a:round/>
                      <a:headEnd type="none" w="med" len="med"/>
                      <a:tailEnd type="none" w="med" len="med"/>
                    </a:lnB>
                    <a:solidFill>
                      <a:srgbClr val="C6E1C9"/>
                    </a:solidFill>
                  </a:tcPr>
                </a:tc>
                <a:tc>
                  <a:txBody>
                    <a:bodyPr/>
                    <a:lstStyle/>
                    <a:p>
                      <a:r>
                        <a:rPr lang="en-US" sz="1400" dirty="0">
                          <a:solidFill>
                            <a:schemeClr val="tx1"/>
                          </a:solidFill>
                        </a:rPr>
                        <a:t>Consensus sequence and phosphorylated residue</a:t>
                      </a:r>
                    </a:p>
                  </a:txBody>
                  <a:tcPr>
                    <a:lnB w="12700" cap="flat" cmpd="sng" algn="ctr">
                      <a:solidFill>
                        <a:schemeClr val="tx1"/>
                      </a:solidFill>
                      <a:prstDash val="solid"/>
                      <a:round/>
                      <a:headEnd type="none" w="med" len="med"/>
                      <a:tailEnd type="none" w="med" len="med"/>
                    </a:lnB>
                    <a:solidFill>
                      <a:srgbClr val="C6E1C9"/>
                    </a:solidFill>
                  </a:tcPr>
                </a:tc>
                <a:extLst>
                  <a:ext uri="{0D108BD9-81ED-4DB2-BD59-A6C34878D82A}">
                    <a16:rowId xmlns:a16="http://schemas.microsoft.com/office/drawing/2014/main" val="10000"/>
                  </a:ext>
                </a:extLst>
              </a:tr>
              <a:tr h="238760">
                <a:tc>
                  <a:txBody>
                    <a:bodyPr/>
                    <a:lstStyle/>
                    <a:p>
                      <a:r>
                        <a:rPr lang="en-US" sz="1400" dirty="0"/>
                        <a:t>Protein kinase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-x-R-[RK]-x-[</a:t>
                      </a:r>
                      <a:r>
                        <a:rPr lang="en-US" sz="1400" b="1" dirty="0">
                          <a:solidFill>
                            <a:srgbClr val="960000"/>
                          </a:solidFill>
                        </a:rPr>
                        <a:t>ST</a:t>
                      </a:r>
                      <a:r>
                        <a:rPr lang="en-US" sz="14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62560">
                <a:tc>
                  <a:txBody>
                    <a:bodyPr/>
                    <a:lstStyle/>
                    <a:p>
                      <a:r>
                        <a:rPr lang="en-US" sz="1400" dirty="0"/>
                        <a:t>Protein kinase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-x-R-[RK]-x-[</a:t>
                      </a:r>
                      <a:r>
                        <a:rPr lang="en-US" sz="1400" b="1" dirty="0">
                          <a:solidFill>
                            <a:srgbClr val="960000"/>
                          </a:solidFill>
                        </a:rPr>
                        <a:t>ST</a:t>
                      </a:r>
                      <a:r>
                        <a:rPr lang="en-US" sz="1400"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38760">
                <a:tc>
                  <a:txBody>
                    <a:bodyPr/>
                    <a:lstStyle/>
                    <a:p>
                      <a:r>
                        <a:rPr lang="en-US" sz="1400" dirty="0"/>
                        <a:t>Protein kinase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-[RK](2)-x-[</a:t>
                      </a:r>
                      <a:r>
                        <a:rPr lang="en-US" sz="1400" b="1" dirty="0">
                          <a:solidFill>
                            <a:srgbClr val="960000"/>
                          </a:solidFill>
                        </a:rPr>
                        <a:t>ST</a:t>
                      </a:r>
                      <a:r>
                        <a:rPr lang="en-US" sz="1400" dirty="0"/>
                        <a:t>]-B-[RK](2)-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38760">
                <a:tc>
                  <a:txBody>
                    <a:bodyPr/>
                    <a:lstStyle/>
                    <a:p>
                      <a:r>
                        <a:rPr lang="en-US" sz="1400" dirty="0"/>
                        <a:t>Protein kinase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R-x-x-R-x-[</a:t>
                      </a:r>
                      <a:r>
                        <a:rPr lang="en-US" sz="1400" b="1" dirty="0">
                          <a:solidFill>
                            <a:srgbClr val="960000"/>
                          </a:solidFill>
                        </a:rPr>
                        <a:t>ST</a:t>
                      </a:r>
                      <a:r>
                        <a:rPr lang="en-US" sz="1400" dirty="0"/>
                        <a:t>]-x-</a:t>
                      </a:r>
                      <a:r>
                        <a:rPr lang="el-GR" sz="1400" dirty="0"/>
                        <a:t>ψ</a:t>
                      </a: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62560">
                <a:tc>
                  <a:txBody>
                    <a:bodyPr/>
                    <a:lstStyle/>
                    <a:p>
                      <a:r>
                        <a:rPr lang="en-US" sz="1400" dirty="0"/>
                        <a:t>Ca</a:t>
                      </a:r>
                      <a:r>
                        <a:rPr lang="en-US" sz="1400" baseline="30000" dirty="0"/>
                        <a:t>2+</a:t>
                      </a:r>
                      <a:r>
                        <a:rPr lang="en-US" sz="1400" dirty="0"/>
                        <a:t>/calmodulin</a:t>
                      </a:r>
                      <a:r>
                        <a:rPr lang="en-US" sz="1400" baseline="0" dirty="0"/>
                        <a:t> kinase I</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-B-x-R-x(2)-[</a:t>
                      </a:r>
                      <a:r>
                        <a:rPr lang="en-US" sz="1400" b="1" dirty="0">
                          <a:solidFill>
                            <a:srgbClr val="960000"/>
                          </a:solidFill>
                        </a:rPr>
                        <a:t>ST</a:t>
                      </a:r>
                      <a:r>
                        <a:rPr lang="en-US" sz="1400" dirty="0"/>
                        <a:t>]-x(3)-B-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38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Ca</a:t>
                      </a:r>
                      <a:r>
                        <a:rPr lang="en-US" sz="1400" baseline="30000" dirty="0"/>
                        <a:t>2+</a:t>
                      </a:r>
                      <a:r>
                        <a:rPr lang="en-US" sz="1400" dirty="0"/>
                        <a:t>/calmodulin</a:t>
                      </a:r>
                      <a:r>
                        <a:rPr lang="en-US" sz="1400" baseline="0" dirty="0"/>
                        <a:t> kinase II</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-B-x-[RK]-x(2)-[</a:t>
                      </a:r>
                      <a:r>
                        <a:rPr lang="en-US" sz="1400" b="1" dirty="0">
                          <a:solidFill>
                            <a:srgbClr val="960000"/>
                          </a:solidFill>
                        </a:rPr>
                        <a:t>ST</a:t>
                      </a:r>
                      <a:r>
                        <a:rPr lang="en-US" sz="1400" dirty="0"/>
                        <a:t>]-x(2)-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38760">
                <a:tc>
                  <a:txBody>
                    <a:bodyPr/>
                    <a:lstStyle/>
                    <a:p>
                      <a:r>
                        <a:rPr lang="en-US" sz="1400" dirty="0"/>
                        <a:t>Myosin light</a:t>
                      </a:r>
                      <a:r>
                        <a:rPr lang="en-US" sz="1400" baseline="0" dirty="0"/>
                        <a:t> chain kinase (smooth muscle)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-K(2)-R-x(2)-</a:t>
                      </a:r>
                      <a:r>
                        <a:rPr lang="en-US" sz="1400" b="1" dirty="0">
                          <a:solidFill>
                            <a:srgbClr val="960000"/>
                          </a:solidFill>
                        </a:rPr>
                        <a:t>S</a:t>
                      </a:r>
                      <a:r>
                        <a:rPr lang="en-US" sz="1400" dirty="0"/>
                        <a:t>-x-B(2)-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38760">
                <a:tc>
                  <a:txBody>
                    <a:bodyPr/>
                    <a:lstStyle/>
                    <a:p>
                      <a:r>
                        <a:rPr lang="en-US" sz="1400" dirty="0"/>
                        <a:t>Phosphorylase </a:t>
                      </a:r>
                      <a:r>
                        <a:rPr lang="en-US" sz="1400" i="1" dirty="0"/>
                        <a:t>b</a:t>
                      </a:r>
                      <a:r>
                        <a:rPr lang="en-US" sz="1400" i="0" dirty="0"/>
                        <a:t> kinase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i="1" dirty="0"/>
                        <a:t>-K-R-K-Q-I-</a:t>
                      </a:r>
                      <a:r>
                        <a:rPr lang="en-US" sz="1400" b="1" i="1" dirty="0">
                          <a:solidFill>
                            <a:srgbClr val="960000"/>
                          </a:solidFill>
                        </a:rPr>
                        <a:t>S</a:t>
                      </a:r>
                      <a:r>
                        <a:rPr lang="en-US" sz="1400" i="1" dirty="0"/>
                        <a:t>-V-R-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38760">
                <a:tc>
                  <a:txBody>
                    <a:bodyPr/>
                    <a:lstStyle/>
                    <a:p>
                      <a:r>
                        <a:rPr lang="en-US" sz="1400" dirty="0"/>
                        <a:t>Extracellular signal-regulated kinase (ERK)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-P-x-[</a:t>
                      </a:r>
                      <a:r>
                        <a:rPr lang="en-US" sz="1400" b="1" dirty="0">
                          <a:solidFill>
                            <a:srgbClr val="960000"/>
                          </a:solidFill>
                        </a:rPr>
                        <a:t>ST</a:t>
                      </a:r>
                      <a:r>
                        <a:rPr lang="en-US" sz="1400" dirty="0"/>
                        <a:t>]-P(2)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38760">
                <a:tc>
                  <a:txBody>
                    <a:bodyPr/>
                    <a:lstStyle/>
                    <a:p>
                      <a:r>
                        <a:rPr lang="en-US" sz="1400" dirty="0"/>
                        <a:t>Cyclin-dependent</a:t>
                      </a:r>
                      <a:r>
                        <a:rPr lang="en-US" sz="1400" baseline="0" dirty="0"/>
                        <a:t> protein kinase (cdc2)</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-x-[</a:t>
                      </a:r>
                      <a:r>
                        <a:rPr lang="en-US" sz="1400" b="1" dirty="0">
                          <a:solidFill>
                            <a:srgbClr val="960000"/>
                          </a:solidFill>
                        </a:rPr>
                        <a:t>ST</a:t>
                      </a:r>
                      <a:r>
                        <a:rPr lang="en-US" sz="1400" dirty="0"/>
                        <a:t>]-P-x-[KR]-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38760">
                <a:tc>
                  <a:txBody>
                    <a:bodyPr/>
                    <a:lstStyle/>
                    <a:p>
                      <a:r>
                        <a:rPr lang="en-US" sz="1400" dirty="0"/>
                        <a:t>Casein kinase 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a:t>
                      </a:r>
                      <a:r>
                        <a:rPr lang="en-US" sz="1400" dirty="0" err="1"/>
                        <a:t>SpTp</a:t>
                      </a:r>
                      <a:r>
                        <a:rPr lang="en-US" sz="1400" dirty="0"/>
                        <a:t>]-x(2)-[</a:t>
                      </a:r>
                      <a:r>
                        <a:rPr lang="en-US" sz="1400" b="1" dirty="0">
                          <a:solidFill>
                            <a:srgbClr val="960000"/>
                          </a:solidFill>
                        </a:rPr>
                        <a:t>ST</a:t>
                      </a:r>
                      <a:r>
                        <a:rPr lang="en-US" sz="1400" dirty="0"/>
                        <a:t>]-B</a:t>
                      </a:r>
                      <a:endParaRPr lang="en-US" sz="14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38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Casein kinase 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-x-[</a:t>
                      </a:r>
                      <a:r>
                        <a:rPr lang="en-US" sz="1400" b="1" dirty="0">
                          <a:solidFill>
                            <a:srgbClr val="960000"/>
                          </a:solidFill>
                        </a:rPr>
                        <a:t>ST</a:t>
                      </a:r>
                      <a:r>
                        <a:rPr lang="en-US" sz="1400" dirty="0"/>
                        <a:t>]-x(2)-[ED]-x-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38760">
                <a:tc>
                  <a:txBody>
                    <a:bodyPr/>
                    <a:lstStyle/>
                    <a:p>
                      <a:r>
                        <a:rPr lang="el-GR" sz="1400" i="1" dirty="0"/>
                        <a:t>β</a:t>
                      </a:r>
                      <a:r>
                        <a:rPr lang="en-US" sz="1400" dirty="0"/>
                        <a:t>-Adrenergic receptor kinase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-[DE](</a:t>
                      </a:r>
                      <a:r>
                        <a:rPr lang="en-US" sz="1400" i="1" dirty="0"/>
                        <a:t>n</a:t>
                      </a:r>
                      <a:r>
                        <a:rPr lang="en-US" sz="1400" i="0" dirty="0"/>
                        <a:t>)-</a:t>
                      </a:r>
                      <a:r>
                        <a:rPr lang="en-US" sz="1400" dirty="0"/>
                        <a:t>[</a:t>
                      </a:r>
                      <a:r>
                        <a:rPr lang="en-US" sz="1400" b="1" dirty="0">
                          <a:solidFill>
                            <a:srgbClr val="960000"/>
                          </a:solidFill>
                        </a:rPr>
                        <a:t>ST</a:t>
                      </a:r>
                      <a:r>
                        <a:rPr lang="en-US" sz="1400" dirty="0"/>
                        <a:t>]-x(3)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14960">
                <a:tc>
                  <a:txBody>
                    <a:bodyPr/>
                    <a:lstStyle/>
                    <a:p>
                      <a:r>
                        <a:rPr lang="en-US" sz="1400" dirty="0"/>
                        <a:t>Rhodopsin kinase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-x(2)-[</a:t>
                      </a:r>
                      <a:r>
                        <a:rPr lang="en-US" sz="1400" b="1" dirty="0">
                          <a:solidFill>
                            <a:srgbClr val="960000"/>
                          </a:solidFill>
                        </a:rPr>
                        <a:t>ST</a:t>
                      </a:r>
                      <a:r>
                        <a:rPr lang="en-US" sz="1400" dirty="0"/>
                        <a:t>]-</a:t>
                      </a:r>
                      <a:r>
                        <a:rPr lang="en-US" sz="1400" i="0" dirty="0"/>
                        <a:t>E(</a:t>
                      </a:r>
                      <a:r>
                        <a:rPr lang="en-US" sz="1400" i="1" dirty="0"/>
                        <a:t>n</a:t>
                      </a:r>
                      <a:r>
                        <a:rPr lang="en-US" sz="1400" i="0" dirty="0"/>
                        <a:t>)-</a:t>
                      </a:r>
                      <a:r>
                        <a:rPr lang="en-US" sz="1400" i="0" dirty="0" err="1"/>
                        <a:t>vABL</a:t>
                      </a:r>
                      <a:r>
                        <a:rPr lang="en-US" sz="1400" i="0" dirty="0"/>
                        <a:t>-[YLV]-</a:t>
                      </a:r>
                      <a:r>
                        <a:rPr lang="en-US" sz="1400" b="1" i="0" dirty="0">
                          <a:solidFill>
                            <a:srgbClr val="960000"/>
                          </a:solidFill>
                        </a:rPr>
                        <a:t>Y</a:t>
                      </a:r>
                      <a:r>
                        <a:rPr lang="en-US" sz="1400" i="0" dirty="0"/>
                        <a:t>-X</a:t>
                      </a:r>
                      <a:r>
                        <a:rPr lang="en-US" sz="1400" i="0" baseline="-25000" dirty="0"/>
                        <a:t>1-3</a:t>
                      </a:r>
                      <a:r>
                        <a:rPr lang="en-US" sz="1400" i="0" dirty="0"/>
                        <a:t>-[PF]-</a:t>
                      </a:r>
                      <a:endParaRPr lang="en-US"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28600">
                <a:tc>
                  <a:txBody>
                    <a:bodyPr/>
                    <a:lstStyle/>
                    <a:p>
                      <a:r>
                        <a:rPr lang="en-US" sz="1400" dirty="0"/>
                        <a:t>Epidermal growth factor (EGF) receptor kinase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i="1" dirty="0"/>
                        <a:t>-E(4)-</a:t>
                      </a:r>
                      <a:r>
                        <a:rPr lang="en-US" sz="1400" b="1" i="1" dirty="0">
                          <a:solidFill>
                            <a:srgbClr val="960000"/>
                          </a:solidFill>
                        </a:rPr>
                        <a:t>Y</a:t>
                      </a:r>
                      <a:r>
                        <a:rPr lang="en-US" sz="1400" i="1" dirty="0"/>
                        <a:t>-F-E-L-V-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bl>
          </a:graphicData>
        </a:graphic>
      </p:graphicFrame>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FD855-87D2-40DC-A904-834A1A7A07E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Multiple Regulatory </a:t>
            </a:r>
            <a:r>
              <a:rPr lang="en-US" altLang="en-US" dirty="0" err="1">
                <a:solidFill>
                  <a:schemeClr val="tx1"/>
                </a:solidFill>
                <a:latin typeface="Arial" panose="020B0604020202020204" pitchFamily="34" charset="0"/>
                <a:cs typeface="Arial" panose="020B0604020202020204" pitchFamily="34" charset="0"/>
              </a:rPr>
              <a:t>Phosphorylations</a:t>
            </a:r>
            <a:endParaRPr lang="en-AU" dirty="0"/>
          </a:p>
        </p:txBody>
      </p:sp>
      <p:sp>
        <p:nvSpPr>
          <p:cNvPr id="4" name="Google Shape;390;g847cf01710_0_68">
            <a:extLst>
              <a:ext uri="{FF2B5EF4-FFF2-40B4-BE49-F238E27FC236}">
                <a16:creationId xmlns:a16="http://schemas.microsoft.com/office/drawing/2014/main" id="{1FFC1473-8640-C548-88CE-4EDF25D56416}"/>
              </a:ext>
            </a:extLst>
          </p:cNvPr>
          <p:cNvSpPr txBox="1">
            <a:spLocks noChangeArrowheads="1"/>
          </p:cNvSpPr>
          <p:nvPr/>
        </p:nvSpPr>
        <p:spPr bwMode="auto">
          <a:xfrm>
            <a:off x="266700" y="2057400"/>
            <a:ext cx="35433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provide the potential for extremely subtle modulation of enzyme activity</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sequential phosphorylation processes can be hierarchical</a:t>
            </a: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82307" name="Picture 2" descr="A drawing and a table show 9 regulatory phosphorylations possible for glycogen synthase, including the phosphorylation sites and degree of synthase inactivation.">
            <a:extLst>
              <a:ext uri="{FF2B5EF4-FFF2-40B4-BE49-F238E27FC236}">
                <a16:creationId xmlns:a16="http://schemas.microsoft.com/office/drawing/2014/main" id="{90C3CFA4-FBF3-AB43-9137-2986A4AE3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150" y="2014538"/>
            <a:ext cx="3848100"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8992D-70BE-4775-BB66-A8ABFC0B4DA8}"/>
              </a:ext>
            </a:extLst>
          </p:cNvPr>
          <p:cNvSpPr>
            <a:spLocks noGrp="1"/>
          </p:cNvSpPr>
          <p:nvPr>
            <p:ph type="title"/>
          </p:nvPr>
        </p:nvSpPr>
        <p:spPr>
          <a:xfrm>
            <a:off x="0" y="152400"/>
            <a:ext cx="9144000" cy="1295400"/>
          </a:xfrm>
        </p:spPr>
        <p:txBody>
          <a:bodyPr/>
          <a:lstStyle/>
          <a:p>
            <a:r>
              <a:rPr lang="en-US" altLang="en-US" sz="3000" dirty="0">
                <a:solidFill>
                  <a:srgbClr val="4E4CB4"/>
                </a:solidFill>
                <a:latin typeface="Arial" panose="020B0604020202020204" pitchFamily="34" charset="0"/>
                <a:cs typeface="Arial" panose="020B0604020202020204" pitchFamily="34" charset="0"/>
              </a:rPr>
              <a:t>Some Enzymes and Other Proteins Are Regulated by Proteolytic Cleavage of an Enzyme Precursor</a:t>
            </a:r>
            <a:endParaRPr lang="en-AU" sz="3000" dirty="0">
              <a:solidFill>
                <a:srgbClr val="4E4CB4"/>
              </a:solidFill>
            </a:endParaRPr>
          </a:p>
        </p:txBody>
      </p:sp>
      <p:sp>
        <p:nvSpPr>
          <p:cNvPr id="4" name="Google Shape;390;g847cf01710_0_68">
            <a:extLst>
              <a:ext uri="{FF2B5EF4-FFF2-40B4-BE49-F238E27FC236}">
                <a16:creationId xmlns:a16="http://schemas.microsoft.com/office/drawing/2014/main" id="{5D9517B0-7226-1C44-B548-4F73B1466B82}"/>
              </a:ext>
            </a:extLst>
          </p:cNvPr>
          <p:cNvSpPr txBox="1">
            <a:spLocks noChangeArrowheads="1"/>
          </p:cNvSpPr>
          <p:nvPr/>
        </p:nvSpPr>
        <p:spPr bwMode="auto">
          <a:xfrm>
            <a:off x="266701" y="2109788"/>
            <a:ext cx="3467100" cy="436721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zymogen </a:t>
            </a:r>
            <a:r>
              <a:rPr lang="en-US" sz="2400" dirty="0">
                <a:latin typeface="Arial" panose="020B0604020202020204" pitchFamily="34" charset="0"/>
                <a:cs typeface="Arial" panose="020B0604020202020204" pitchFamily="34" charset="0"/>
              </a:rPr>
              <a:t>= inactive precursor that is cleaved to form an active protease enzyme </a:t>
            </a:r>
          </a:p>
          <a:p>
            <a:pPr>
              <a:defRPr/>
            </a:pPr>
            <a:endParaRPr lang="en-US" sz="2400" b="1"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proprotein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proenzyme </a:t>
            </a:r>
            <a:r>
              <a:rPr lang="en-US" sz="2400" dirty="0">
                <a:latin typeface="Arial" panose="020B0604020202020204" pitchFamily="34" charset="0"/>
                <a:cs typeface="Arial" panose="020B0604020202020204" pitchFamily="34" charset="0"/>
              </a:rPr>
              <a:t>= precursors that are cleaved to form other proteins </a:t>
            </a: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16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88451" name="Picture 2" descr="A bar with 1 on the left and 245 on the right is labeled as chymotrypsinogen (inactive). An arrow labeled highlighted trypsin points down to the same bar broken into two unequal pieces and labeled Greek letter pi chymotrypsin (active). Numbers are labeled using vertical lines and labels are given here after numbers. The first bar has 1 on the left and 15 A r g, on the right. The second bar has 16 I l e, on the left and 245 on the right. An arrow points down labeled highlighted Greek letter pi chymotrypsin (autolysis). During this reaction, S e r superscript 14 to A r g superscript 15 plus T h r superscript 147 to A s n superscript 148 are removed. This produces Greek letter alpha chymotrypsin (active). It has three bars, labeled from left to right as A, B, and C. Bar A has 1 on the left and 13 L e u on the right. Bar B has 16 I l e on the left and 146 T y r on the right. Bar C has 149 A l a on the left and 245 on the right. Trypsinogen (inactive) is shown as a single bar with 1 on the left and 229 on the right. Near 1, 6 L y s and 7 I l e are labeled. An arrow points down labeled highlighted enteropeptidase. A piece with V a l superscript 1, a chain of 4 A s p residues, and L y s 6 is removed. This produces trypsin (active). It is a single bar with 7 I l e on the left and 229 on the right.">
            <a:extLst>
              <a:ext uri="{FF2B5EF4-FFF2-40B4-BE49-F238E27FC236}">
                <a16:creationId xmlns:a16="http://schemas.microsoft.com/office/drawing/2014/main" id="{02A353FB-DB5C-624A-8DCD-9F2C47F81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286000"/>
            <a:ext cx="4554538"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1F956-6F56-49C6-938D-281E7C481969}"/>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A Cascade of Proteolytically Activated Zymogens Leads to Blood Coagulation</a:t>
            </a:r>
            <a:endParaRPr lang="en-AU" sz="3200" dirty="0">
              <a:solidFill>
                <a:srgbClr val="4E4CB4"/>
              </a:solidFill>
            </a:endParaRPr>
          </a:p>
        </p:txBody>
      </p:sp>
      <p:sp>
        <p:nvSpPr>
          <p:cNvPr id="4" name="Google Shape;390;g847cf01710_0_68">
            <a:extLst>
              <a:ext uri="{FF2B5EF4-FFF2-40B4-BE49-F238E27FC236}">
                <a16:creationId xmlns:a16="http://schemas.microsoft.com/office/drawing/2014/main" id="{54163625-031D-9E41-ABE8-59B4F06F02AC}"/>
              </a:ext>
            </a:extLst>
          </p:cNvPr>
          <p:cNvSpPr txBox="1">
            <a:spLocks noChangeArrowheads="1"/>
          </p:cNvSpPr>
          <p:nvPr/>
        </p:nvSpPr>
        <p:spPr bwMode="auto">
          <a:xfrm>
            <a:off x="266700" y="2270125"/>
            <a:ext cx="84201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regulatory cascade </a:t>
            </a:r>
            <a:r>
              <a:rPr lang="en-US" sz="2400" dirty="0">
                <a:latin typeface="Arial" panose="020B0604020202020204" pitchFamily="34" charset="0"/>
                <a:cs typeface="Arial" panose="020B0604020202020204" pitchFamily="34" charset="0"/>
              </a:rPr>
              <a:t>= a mechanism that allows a very sensitive response to—and amplification of—a molecular signal </a:t>
            </a:r>
          </a:p>
          <a:p>
            <a:pPr lvl="1">
              <a:defRPr/>
            </a:pPr>
            <a:r>
              <a:rPr lang="en-US" sz="2400" dirty="0">
                <a:latin typeface="Arial" panose="020B0604020202020204" pitchFamily="34" charset="0"/>
                <a:cs typeface="Arial" panose="020B0604020202020204" pitchFamily="34" charset="0"/>
              </a:rPr>
              <a:t>example = formation of a blood clot </a:t>
            </a:r>
          </a:p>
          <a:p>
            <a:pPr>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CED45-12AA-406F-86E0-35DEF29B3F1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Blood Clots</a:t>
            </a:r>
            <a:endParaRPr lang="en-AU" dirty="0"/>
          </a:p>
        </p:txBody>
      </p:sp>
      <p:sp>
        <p:nvSpPr>
          <p:cNvPr id="4" name="Google Shape;390;g847cf01710_0_68">
            <a:extLst>
              <a:ext uri="{FF2B5EF4-FFF2-40B4-BE49-F238E27FC236}">
                <a16:creationId xmlns:a16="http://schemas.microsoft.com/office/drawing/2014/main" id="{87AF9749-939D-4849-A26B-A89CC2916BDF}"/>
              </a:ext>
            </a:extLst>
          </p:cNvPr>
          <p:cNvSpPr txBox="1">
            <a:spLocks noChangeArrowheads="1"/>
          </p:cNvSpPr>
          <p:nvPr/>
        </p:nvSpPr>
        <p:spPr bwMode="auto">
          <a:xfrm>
            <a:off x="361950" y="1363663"/>
            <a:ext cx="3295650" cy="5189537"/>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blood clot = aggregate of specialized cell fragments that lack nuclei </a:t>
            </a:r>
            <a:r>
              <a:rPr lang="en-US" sz="2400" b="1" dirty="0">
                <a:latin typeface="Arial" panose="020B0604020202020204" pitchFamily="34" charset="0"/>
                <a:cs typeface="Arial" panose="020B0604020202020204" pitchFamily="34" charset="0"/>
              </a:rPr>
              <a:t>(platelets) </a:t>
            </a:r>
            <a:r>
              <a:rPr lang="en-US" sz="2400" dirty="0">
                <a:latin typeface="Arial" panose="020B0604020202020204" pitchFamily="34" charset="0"/>
                <a:cs typeface="Arial" panose="020B0604020202020204" pitchFamily="34" charset="0"/>
              </a:rPr>
              <a:t>cross-linked and stabilized by proteinaceous fibers consisting mainly of the protein </a:t>
            </a:r>
            <a:r>
              <a:rPr lang="en-US" sz="2400" b="1" dirty="0">
                <a:latin typeface="Arial" panose="020B0604020202020204" pitchFamily="34" charset="0"/>
                <a:cs typeface="Arial" panose="020B0604020202020204" pitchFamily="34" charset="0"/>
              </a:rPr>
              <a:t>fibrin </a:t>
            </a:r>
            <a:r>
              <a:rPr lang="en-US" sz="2400" dirty="0">
                <a:latin typeface="Arial" panose="020B0604020202020204" pitchFamily="34" charset="0"/>
                <a:cs typeface="Arial" panose="020B0604020202020204" pitchFamily="34" charset="0"/>
              </a:rPr>
              <a:t>(derived from the soluble zymogen </a:t>
            </a:r>
            <a:r>
              <a:rPr lang="en-US" sz="2400" b="1" dirty="0">
                <a:latin typeface="Arial" panose="020B0604020202020204" pitchFamily="34" charset="0"/>
                <a:cs typeface="Arial" panose="020B0604020202020204" pitchFamily="34" charset="0"/>
              </a:rPr>
              <a:t>fibrinogen</a:t>
            </a:r>
            <a:r>
              <a:rPr lang="en-US" sz="2400" dirty="0">
                <a:latin typeface="Arial" panose="020B0604020202020204" pitchFamily="34" charset="0"/>
                <a:cs typeface="Arial" panose="020B0604020202020204" pitchFamily="34" charset="0"/>
              </a:rPr>
              <a:t>) </a:t>
            </a:r>
          </a:p>
          <a:p>
            <a:pPr marL="533400" lvl="1" indent="0">
              <a:buFontTx/>
              <a:buNone/>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96643" name="Picture 2" descr="A two-part figure, a and b, shows the function of fibrin in blood clots. Part a shows a micrograph of a blood clot and part b shows how the alpha, beta, and gamma subunits come together and undergo cross-linking that produces fibrin fibers.">
            <a:extLst>
              <a:ext uri="{FF2B5EF4-FFF2-40B4-BE49-F238E27FC236}">
                <a16:creationId xmlns:a16="http://schemas.microsoft.com/office/drawing/2014/main" id="{8C00DA72-410A-FD4F-B58F-A9C67568C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725" y="1435893"/>
            <a:ext cx="4518025"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9250B-0305-48AD-8794-20C10018AAD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Platelet Activation</a:t>
            </a:r>
            <a:endParaRPr lang="en-AU" dirty="0"/>
          </a:p>
        </p:txBody>
      </p:sp>
      <p:sp>
        <p:nvSpPr>
          <p:cNvPr id="4" name="Google Shape;390;g847cf01710_0_68">
            <a:extLst>
              <a:ext uri="{FF2B5EF4-FFF2-40B4-BE49-F238E27FC236}">
                <a16:creationId xmlns:a16="http://schemas.microsoft.com/office/drawing/2014/main" id="{FE43C49E-5E2E-E54B-8478-A765641D4AA5}"/>
              </a:ext>
            </a:extLst>
          </p:cNvPr>
          <p:cNvSpPr txBox="1">
            <a:spLocks noChangeArrowheads="1"/>
          </p:cNvSpPr>
          <p:nvPr/>
        </p:nvSpPr>
        <p:spPr bwMode="auto">
          <a:xfrm>
            <a:off x="523875" y="1363663"/>
            <a:ext cx="809625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caused by collagen exposure to blood</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causes the release of signaling molecules such as </a:t>
            </a:r>
            <a:r>
              <a:rPr lang="en-US" sz="2400" b="1" dirty="0" err="1">
                <a:latin typeface="Arial" panose="020B0604020202020204" pitchFamily="34" charset="0"/>
                <a:cs typeface="Arial" panose="020B0604020202020204" pitchFamily="34" charset="0"/>
              </a:rPr>
              <a:t>thromboxanes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to stimulate the activation of additional platelets</a:t>
            </a:r>
          </a:p>
          <a:p>
            <a:pPr marL="533400" lvl="1" indent="0">
              <a:buFontTx/>
              <a:buNone/>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BA7B-0F9D-4976-94D2-668B8567E59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Cleavage of Fibrinogen to Fibrin</a:t>
            </a:r>
            <a:endParaRPr lang="en-AU" dirty="0"/>
          </a:p>
        </p:txBody>
      </p:sp>
      <p:sp>
        <p:nvSpPr>
          <p:cNvPr id="4" name="Google Shape;390;g847cf01710_0_68">
            <a:extLst>
              <a:ext uri="{FF2B5EF4-FFF2-40B4-BE49-F238E27FC236}">
                <a16:creationId xmlns:a16="http://schemas.microsoft.com/office/drawing/2014/main" id="{E30EA525-9C77-0D47-9DC1-F6ACA8FA3E84}"/>
              </a:ext>
            </a:extLst>
          </p:cNvPr>
          <p:cNvSpPr txBox="1">
            <a:spLocks noChangeArrowheads="1"/>
          </p:cNvSpPr>
          <p:nvPr/>
        </p:nvSpPr>
        <p:spPr bwMode="auto">
          <a:xfrm>
            <a:off x="568325" y="1524000"/>
            <a:ext cx="800735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fibrinogen is converted to fibrin by the proteolytic removal of amino acid residues </a:t>
            </a:r>
          </a:p>
          <a:p>
            <a:pPr>
              <a:defRPr/>
            </a:pPr>
            <a:endParaRPr lang="en-US" sz="2400"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thrombin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serine protease that catalyzes peptide removal</a:t>
            </a:r>
            <a:endParaRPr lang="en-US" sz="2400" b="1"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factor </a:t>
            </a:r>
            <a:r>
              <a:rPr lang="en-US" sz="2400" b="1" dirty="0" err="1">
                <a:latin typeface="Arial" panose="020B0604020202020204" pitchFamily="34" charset="0"/>
                <a:cs typeface="Arial" panose="020B0604020202020204" pitchFamily="34" charset="0"/>
              </a:rPr>
              <a:t>XIIIa</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transglutaminase enzyme that catalyzes the formation of covalent cross-links between fibrins</a:t>
            </a: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DC319-FE0C-481F-90D1-29DF8F9F33C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Enzyme-Catalyzed Reactions Take Place within the Active Site</a:t>
            </a:r>
            <a:endParaRPr lang="en-AU" dirty="0"/>
          </a:p>
        </p:txBody>
      </p:sp>
      <p:sp>
        <p:nvSpPr>
          <p:cNvPr id="41986" name="Google Shape;390;g847cf01710_0_68">
            <a:extLst>
              <a:ext uri="{FF2B5EF4-FFF2-40B4-BE49-F238E27FC236}">
                <a16:creationId xmlns:a16="http://schemas.microsoft.com/office/drawing/2014/main" id="{A0D1CD1B-7145-DC45-87F5-A4B9FF6D5D3E}"/>
              </a:ext>
            </a:extLst>
          </p:cNvPr>
          <p:cNvSpPr txBox="1">
            <a:spLocks noChangeArrowheads="1"/>
          </p:cNvSpPr>
          <p:nvPr/>
        </p:nvSpPr>
        <p:spPr bwMode="auto">
          <a:xfrm>
            <a:off x="433388" y="1828800"/>
            <a:ext cx="4138612"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active site </a:t>
            </a:r>
            <a:r>
              <a:rPr lang="en-US" sz="2400" dirty="0">
                <a:latin typeface="Arial" panose="020B0604020202020204" pitchFamily="34" charset="0"/>
                <a:cs typeface="Arial" panose="020B0604020202020204" pitchFamily="34" charset="0"/>
              </a:rPr>
              <a:t>= provides a specific environment in which a given reaction can occur more rapidly </a:t>
            </a:r>
            <a:endParaRPr lang="en-US" sz="2400" b="1"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substrate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the molecule that is bound to the active site and acted upon by the enzyme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70659" name="Picture 2" descr="A figure shows a bumpy, roughly spherical molecule with a highlighted region in the center labeled, key active-site amino acid residues. This region lies along the side of a pit in the molecule’s surface into which extends a molecule represented by a ball-and-stick structure labeled, substrate.">
            <a:extLst>
              <a:ext uri="{FF2B5EF4-FFF2-40B4-BE49-F238E27FC236}">
                <a16:creationId xmlns:a16="http://schemas.microsoft.com/office/drawing/2014/main" id="{B3B9BD96-EDC2-1F4F-A4BA-D598F42CB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981200"/>
            <a:ext cx="4054475"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05B43-9D54-4470-B302-07367076510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Two Regulatory Cascades Lead to Fibrinogen Activation</a:t>
            </a:r>
            <a:endParaRPr lang="en-AU" dirty="0"/>
          </a:p>
        </p:txBody>
      </p:sp>
      <p:sp>
        <p:nvSpPr>
          <p:cNvPr id="4" name="Google Shape;390;g847cf01710_0_68">
            <a:extLst>
              <a:ext uri="{FF2B5EF4-FFF2-40B4-BE49-F238E27FC236}">
                <a16:creationId xmlns:a16="http://schemas.microsoft.com/office/drawing/2014/main" id="{516109F1-8263-2145-981C-5BD39CFBF017}"/>
              </a:ext>
            </a:extLst>
          </p:cNvPr>
          <p:cNvSpPr txBox="1">
            <a:spLocks noChangeArrowheads="1"/>
          </p:cNvSpPr>
          <p:nvPr/>
        </p:nvSpPr>
        <p:spPr bwMode="auto">
          <a:xfrm>
            <a:off x="527050" y="1524000"/>
            <a:ext cx="3816350" cy="4267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intrinsic pathway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involves all components found in the blood plasma </a:t>
            </a:r>
          </a:p>
          <a:p>
            <a:pPr>
              <a:defRPr/>
            </a:pPr>
            <a:endParaRPr lang="en-US" sz="2400" b="1"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extrinsic pathway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tissue factor pathway = involves the protein </a:t>
            </a:r>
            <a:r>
              <a:rPr lang="en-US" sz="2400" b="1" dirty="0">
                <a:latin typeface="Arial" panose="020B0604020202020204" pitchFamily="34" charset="0"/>
                <a:cs typeface="Arial" panose="020B0604020202020204" pitchFamily="34" charset="0"/>
              </a:rPr>
              <a:t>tissue factor (TF) </a:t>
            </a:r>
            <a:r>
              <a:rPr lang="en-US" sz="2400" dirty="0">
                <a:latin typeface="Arial" panose="020B0604020202020204" pitchFamily="34" charset="0"/>
                <a:cs typeface="Arial" panose="020B0604020202020204" pitchFamily="34" charset="0"/>
              </a:rPr>
              <a:t>which is not present in blood</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502787" name="Picture 2" descr="A figure shows the interlinked intrinsic and extrinsic pathways leading to the production of active fibrin.">
            <a:extLst>
              <a:ext uri="{FF2B5EF4-FFF2-40B4-BE49-F238E27FC236}">
                <a16:creationId xmlns:a16="http://schemas.microsoft.com/office/drawing/2014/main" id="{91F9644A-DE44-3546-B8B1-E6337F099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775" y="1524000"/>
            <a:ext cx="4048125"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FF918-9C91-49F1-A9BB-01569114184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Inheritance of Hemophilia B</a:t>
            </a:r>
            <a:endParaRPr lang="en-AU" dirty="0"/>
          </a:p>
        </p:txBody>
      </p:sp>
      <p:pic>
        <p:nvPicPr>
          <p:cNvPr id="508930" name="Picture 4" descr="A figure shows a the pedigree of the royal families of Europe over several generations, showing inheritance of hemophilia.">
            <a:extLst>
              <a:ext uri="{FF2B5EF4-FFF2-40B4-BE49-F238E27FC236}">
                <a16:creationId xmlns:a16="http://schemas.microsoft.com/office/drawing/2014/main" id="{0EBE4DCE-578A-504D-803E-43872620F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1600200"/>
            <a:ext cx="88519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2487F-11D0-468F-98BC-A0A273FA9C6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510978" name="Text Placeholder 2">
            <a:extLst>
              <a:ext uri="{FF2B5EF4-FFF2-40B4-BE49-F238E27FC236}">
                <a16:creationId xmlns:a16="http://schemas.microsoft.com/office/drawing/2014/main" id="{2A789AD7-816E-4B45-BFAE-1099004C6FA2}"/>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cs typeface="Arial" panose="020B0604020202020204" pitchFamily="34" charset="0"/>
              </a:rPr>
              <a:t>Many enzymes are regulated. </a:t>
            </a:r>
            <a:r>
              <a:rPr lang="en-US" altLang="en-US" sz="2400">
                <a:latin typeface="Arial" panose="020B0604020202020204" pitchFamily="34" charset="0"/>
                <a:cs typeface="Arial" panose="020B0604020202020204" pitchFamily="34" charset="0"/>
              </a:rPr>
              <a:t>Regulatory mechanisms include reversible covalent modification, binding of allosteric modulators, proteolytic activation, noncovalent binding to regulatory proteins, and elaborate regulatory cascades. Enzymes are often subject to multiple methods of regulation, which allows for exquisite control of every chemical process that occurs in a cell. </a:t>
            </a:r>
          </a:p>
        </p:txBody>
      </p:sp>
      <p:pic>
        <p:nvPicPr>
          <p:cNvPr id="5" name="Picture 4" descr="Icon P 5&#10;">
            <a:extLst>
              <a:ext uri="{FF2B5EF4-FFF2-40B4-BE49-F238E27FC236}">
                <a16:creationId xmlns:a16="http://schemas.microsoft.com/office/drawing/2014/main" id="{B2F71C28-425A-4CB7-A23F-933BF1FF8851}"/>
              </a:ext>
            </a:extLst>
          </p:cNvPr>
          <p:cNvPicPr>
            <a:picLocks noChangeAspect="1"/>
          </p:cNvPicPr>
          <p:nvPr/>
        </p:nvPicPr>
        <p:blipFill>
          <a:blip r:embed="rId3"/>
          <a:stretch>
            <a:fillRect/>
          </a:stretch>
        </p:blipFill>
        <p:spPr>
          <a:xfrm>
            <a:off x="1752600" y="400148"/>
            <a:ext cx="993734" cy="695004"/>
          </a:xfrm>
          <a:prstGeom prst="rect">
            <a:avLst/>
          </a:prstGeom>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BB80E-CF24-437C-8401-D872B0D5321D}"/>
              </a:ext>
            </a:extLst>
          </p:cNvPr>
          <p:cNvSpPr>
            <a:spLocks noGrp="1"/>
          </p:cNvSpPr>
          <p:nvPr>
            <p:ph type="title"/>
          </p:nvPr>
        </p:nvSpPr>
        <p:spPr>
          <a:xfrm>
            <a:off x="0" y="152400"/>
            <a:ext cx="9144000" cy="1295400"/>
          </a:xfrm>
        </p:spPr>
        <p:txBody>
          <a:bodyPr/>
          <a:lstStyle/>
          <a:p>
            <a:r>
              <a:rPr lang="en-US" altLang="en-US" dirty="0">
                <a:solidFill>
                  <a:srgbClr val="4E4CB4"/>
                </a:solidFill>
                <a:latin typeface="Arial" panose="020B0604020202020204" pitchFamily="34" charset="0"/>
                <a:cs typeface="Arial" panose="020B0604020202020204" pitchFamily="34" charset="0"/>
              </a:rPr>
              <a:t>Some Regulatory Enzymes Use Several Regulatory Mechanisms</a:t>
            </a:r>
            <a:endParaRPr lang="en-AU" dirty="0">
              <a:solidFill>
                <a:srgbClr val="4E4CB4"/>
              </a:solidFill>
            </a:endParaRPr>
          </a:p>
        </p:txBody>
      </p:sp>
      <p:sp>
        <p:nvSpPr>
          <p:cNvPr id="4" name="Google Shape;390;g847cf01710_0_68">
            <a:extLst>
              <a:ext uri="{FF2B5EF4-FFF2-40B4-BE49-F238E27FC236}">
                <a16:creationId xmlns:a16="http://schemas.microsoft.com/office/drawing/2014/main" id="{53AC0B7B-B9D6-3E47-BBFD-7609D0FF3FC3}"/>
              </a:ext>
            </a:extLst>
          </p:cNvPr>
          <p:cNvSpPr txBox="1">
            <a:spLocks noChangeArrowheads="1"/>
          </p:cNvSpPr>
          <p:nvPr/>
        </p:nvSpPr>
        <p:spPr bwMode="auto">
          <a:xfrm>
            <a:off x="266700" y="2270125"/>
            <a:ext cx="84201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when chemical resources are plentiful, cells synthesize and store glucose and other metabolites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when chemical resources are scarce, cells use these stores to fuel cellular metabolism</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the availability of specific catalysts allows for the regulation of these reactions</a:t>
            </a:r>
            <a:endParaRPr lang="en-US" sz="2400" dirty="0"/>
          </a:p>
          <a:p>
            <a:pPr>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62E7B-911B-42FC-AE17-8AF8426EFD1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Enzymes Affect Reaction Rates,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Not Equilibria</a:t>
            </a:r>
            <a:endParaRPr lang="en-AU" dirty="0">
              <a:solidFill>
                <a:srgbClr val="4E4CB4"/>
              </a:solidFill>
            </a:endParaRPr>
          </a:p>
        </p:txBody>
      </p:sp>
      <p:sp>
        <p:nvSpPr>
          <p:cNvPr id="6" name="Google Shape;390;g847cf01710_0_68">
            <a:extLst>
              <a:ext uri="{FF2B5EF4-FFF2-40B4-BE49-F238E27FC236}">
                <a16:creationId xmlns:a16="http://schemas.microsoft.com/office/drawing/2014/main" id="{F6BD88C0-602A-8942-A2ED-372719E86FDE}"/>
              </a:ext>
            </a:extLst>
          </p:cNvPr>
          <p:cNvSpPr txBox="1">
            <a:spLocks noChangeArrowheads="1"/>
          </p:cNvSpPr>
          <p:nvPr/>
        </p:nvSpPr>
        <p:spPr bwMode="auto">
          <a:xfrm>
            <a:off x="445294" y="1739901"/>
            <a:ext cx="8253412" cy="6223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simple enzymatic reactions can be written as</a:t>
            </a:r>
          </a:p>
          <a:p>
            <a:pPr marL="50800"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None/>
              <a:defRPr/>
            </a:pPr>
            <a:r>
              <a:rPr lang="en-US" sz="2400" dirty="0">
                <a:latin typeface="Arial" panose="020B0604020202020204" pitchFamily="34" charset="0"/>
                <a:cs typeface="Arial" panose="020B0604020202020204" pitchFamily="34" charset="0"/>
              </a:rPr>
              <a:t>     </a:t>
            </a: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Rectangle 3">
            <a:extLst>
              <a:ext uri="{FF2B5EF4-FFF2-40B4-BE49-F238E27FC236}">
                <a16:creationId xmlns:a16="http://schemas.microsoft.com/office/drawing/2014/main" id="{8FD3F079-ABAC-4024-823A-FB456C9494C1}"/>
              </a:ext>
            </a:extLst>
          </p:cNvPr>
          <p:cNvSpPr/>
          <p:nvPr/>
        </p:nvSpPr>
        <p:spPr>
          <a:xfrm>
            <a:off x="2057400" y="2514600"/>
            <a:ext cx="3803477" cy="461665"/>
          </a:xfrm>
          <a:prstGeom prst="rect">
            <a:avLst/>
          </a:prstGeom>
        </p:spPr>
        <p:txBody>
          <a:bodyPr wrap="none">
            <a:spAutoFit/>
          </a:bodyPr>
          <a:lstStyle/>
          <a:p>
            <a:r>
              <a:rPr lang="en-US" dirty="0">
                <a:latin typeface="Arial" panose="020B0604020202020204" pitchFamily="34" charset="0"/>
                <a:cs typeface="Arial" panose="020B0604020202020204" pitchFamily="34" charset="0"/>
              </a:rPr>
              <a:t>E + S ⇌ ES ⇌ EP ⇌ E + P</a:t>
            </a:r>
            <a:endParaRPr lang="en-AU" dirty="0"/>
          </a:p>
        </p:txBody>
      </p:sp>
      <p:sp>
        <p:nvSpPr>
          <p:cNvPr id="7" name="TextBox 3">
            <a:extLst>
              <a:ext uri="{FF2B5EF4-FFF2-40B4-BE49-F238E27FC236}">
                <a16:creationId xmlns:a16="http://schemas.microsoft.com/office/drawing/2014/main" id="{5727436F-91C4-C948-AEF3-96450310D22C}"/>
              </a:ext>
            </a:extLst>
          </p:cNvPr>
          <p:cNvSpPr txBox="1">
            <a:spLocks noChangeArrowheads="1"/>
          </p:cNvSpPr>
          <p:nvPr/>
        </p:nvSpPr>
        <p:spPr bwMode="auto">
          <a:xfrm>
            <a:off x="5943600" y="25146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a:t>
            </a:r>
          </a:p>
        </p:txBody>
      </p:sp>
      <p:sp>
        <p:nvSpPr>
          <p:cNvPr id="3" name="Rectangle 2">
            <a:extLst>
              <a:ext uri="{FF2B5EF4-FFF2-40B4-BE49-F238E27FC236}">
                <a16:creationId xmlns:a16="http://schemas.microsoft.com/office/drawing/2014/main" id="{FC5784A7-777E-4F10-BAA8-C133155F012B}"/>
              </a:ext>
            </a:extLst>
          </p:cNvPr>
          <p:cNvSpPr/>
          <p:nvPr/>
        </p:nvSpPr>
        <p:spPr>
          <a:xfrm>
            <a:off x="838200" y="3448878"/>
            <a:ext cx="7696200" cy="1281313"/>
          </a:xfrm>
          <a:prstGeom prst="rect">
            <a:avLst/>
          </a:prstGeom>
        </p:spPr>
        <p:txBody>
          <a:bodyPr wrap="square">
            <a:spAutoFit/>
          </a:bodyPr>
          <a:lstStyle/>
          <a:p>
            <a:pPr marL="50800">
              <a:lnSpc>
                <a:spcPct val="110000"/>
              </a:lnSpc>
              <a:buClr>
                <a:srgbClr val="000000"/>
              </a:buClr>
              <a:buSzPts val="2800"/>
              <a:defRPr/>
            </a:pPr>
            <a:r>
              <a:rPr lang="en-US" dirty="0">
                <a:latin typeface="Arial" panose="020B0604020202020204" pitchFamily="34" charset="0"/>
                <a:cs typeface="Arial" panose="020B0604020202020204" pitchFamily="34" charset="0"/>
              </a:rPr>
              <a:t>where E, S, and P represent the enzyme, substrate, and product and ES and EP are transient complexes of the enzyme</a:t>
            </a:r>
            <a:endParaRPr lang="en-A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Google Shape;170;p2" descr="Icon P 1&#10;">
            <a:extLst>
              <a:ext uri="{FF2B5EF4-FFF2-40B4-BE49-F238E27FC236}">
                <a16:creationId xmlns:a16="http://schemas.microsoft.com/office/drawing/2014/main" id="{01D8F5B7-20C8-5144-8C17-858D07BB7BD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29034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67D7BDC-F997-4C94-B760-5592D16E8C0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b="0" dirty="0"/>
          </a:p>
        </p:txBody>
      </p:sp>
      <p:sp>
        <p:nvSpPr>
          <p:cNvPr id="74755" name="Text Placeholder 2">
            <a:extLst>
              <a:ext uri="{FF2B5EF4-FFF2-40B4-BE49-F238E27FC236}">
                <a16:creationId xmlns:a16="http://schemas.microsoft.com/office/drawing/2014/main" id="{81711B0D-8BAE-B844-AF9E-B59714C8E2B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rPr>
              <a:t>Enzymes are powerful biological catalysts. </a:t>
            </a:r>
            <a:r>
              <a:rPr lang="en-US" altLang="en-US" sz="2400" dirty="0">
                <a:latin typeface="Arial" panose="020B0604020202020204" pitchFamily="34" charset="0"/>
              </a:rPr>
              <a:t>Rate accelerations by enzymes are often far greater than those by synthetic or inorganic catalysts. Like all catalysts, enzymes increase reaction rates, lowering reaction activation barriers. Enzymes do not affect the equilibria of reactions. </a:t>
            </a:r>
          </a:p>
          <a:p>
            <a:pPr>
              <a:buFontTx/>
              <a:buNone/>
            </a:pPr>
            <a:endParaRPr lang="en-US" altLang="en-US" sz="2800" dirty="0">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10;">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3045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C27346A-2B02-47B0-AFE0-8094EB5E1B2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4)</a:t>
            </a:r>
            <a:endParaRPr lang="en-AU"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rPr>
              <a:t>Enzymes are powerful biological catalysts. </a:t>
            </a:r>
            <a:r>
              <a:rPr lang="en-US" altLang="en-US" sz="2400" dirty="0">
                <a:latin typeface="Arial" panose="020B0604020202020204" pitchFamily="34" charset="0"/>
              </a:rPr>
              <a:t>Rate accelerations by enzymes are often far greater than those by synthetic or inorganic catalysts. Like all catalysts, enzymes increase reaction rates, lowering reaction activation barriers. Enzymes do not affect the equilibria of reactions. </a:t>
            </a: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D6E-B6E7-48A5-83FE-E1BF41AC0A4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Ground State and Transition State</a:t>
            </a:r>
            <a:endParaRPr lang="en-AU" dirty="0"/>
          </a:p>
        </p:txBody>
      </p:sp>
      <p:sp>
        <p:nvSpPr>
          <p:cNvPr id="41986" name="Google Shape;390;g847cf01710_0_68">
            <a:extLst>
              <a:ext uri="{FF2B5EF4-FFF2-40B4-BE49-F238E27FC236}">
                <a16:creationId xmlns:a16="http://schemas.microsoft.com/office/drawing/2014/main" id="{5BA36BF8-54EC-F34A-AC05-2E38922DB123}"/>
              </a:ext>
            </a:extLst>
          </p:cNvPr>
          <p:cNvSpPr txBox="1">
            <a:spLocks noChangeArrowheads="1"/>
          </p:cNvSpPr>
          <p:nvPr/>
        </p:nvSpPr>
        <p:spPr bwMode="auto">
          <a:xfrm>
            <a:off x="187325" y="1589088"/>
            <a:ext cx="3481388"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ground state </a:t>
            </a:r>
            <a:r>
              <a:rPr lang="en-US" sz="2400" dirty="0">
                <a:latin typeface="Arial" panose="020B0604020202020204" pitchFamily="34" charset="0"/>
                <a:cs typeface="Arial" panose="020B0604020202020204" pitchFamily="34" charset="0"/>
              </a:rPr>
              <a:t>= starting point for either the forward or reverse reaction</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transition state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the point at which decay to substrate or product are equally likely </a:t>
            </a:r>
          </a:p>
          <a:p>
            <a:pPr marL="50800" indent="0">
              <a:buFontTx/>
              <a:buNone/>
              <a:defRPr/>
            </a:pPr>
            <a:r>
              <a:rPr lang="en-US" sz="2400" b="1" i="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pic>
        <p:nvPicPr>
          <p:cNvPr id="76803" name="Picture 6" descr="A graph plots reaction coordinate on the horizontal axis against free energy, G, on the vertical axis. The figure shows the activation energy and free energy produced by the reaction.">
            <a:extLst>
              <a:ext uri="{FF2B5EF4-FFF2-40B4-BE49-F238E27FC236}">
                <a16:creationId xmlns:a16="http://schemas.microsoft.com/office/drawing/2014/main" id="{A002792F-35C1-BB42-972A-05BB83439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044700"/>
            <a:ext cx="5005388"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00BBE-EEB3-4B24-B4A9-BB00B5D3ACA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Energy Changes in a Reaction Coordinate Diagram</a:t>
            </a:r>
            <a:endParaRPr lang="en-AU" dirty="0"/>
          </a:p>
        </p:txBody>
      </p:sp>
      <p:sp>
        <p:nvSpPr>
          <p:cNvPr id="41986" name="Google Shape;390;g847cf01710_0_68">
            <a:extLst>
              <a:ext uri="{FF2B5EF4-FFF2-40B4-BE49-F238E27FC236}">
                <a16:creationId xmlns:a16="http://schemas.microsoft.com/office/drawing/2014/main" id="{CF340DEC-8B20-0546-9D65-4E39D9A341FA}"/>
              </a:ext>
            </a:extLst>
          </p:cNvPr>
          <p:cNvSpPr txBox="1">
            <a:spLocks noChangeArrowheads="1"/>
          </p:cNvSpPr>
          <p:nvPr/>
        </p:nvSpPr>
        <p:spPr bwMode="auto">
          <a:xfrm>
            <a:off x="381000" y="1592263"/>
            <a:ext cx="3429000" cy="5037137"/>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biochemical standard free-energy change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b="1" i="1" dirty="0">
                <a:latin typeface="Arial" panose="020B0604020202020204" pitchFamily="34" charset="0"/>
                <a:cs typeface="Arial" panose="020B0604020202020204" pitchFamily="34" charset="0"/>
              </a:rPr>
              <a:t>G</a:t>
            </a:r>
            <a:r>
              <a:rPr lang="en-US" sz="2400" dirty="0">
                <a:latin typeface="+mj-lt"/>
                <a:ea typeface="Arial Unicode MS" panose="020B0604020202020204" pitchFamily="34" charset="-128"/>
                <a:cs typeface="Arial Unicode MS" panose="020B0604020202020204" pitchFamily="34" charset="-128"/>
              </a:rPr>
              <a:t>′° </a:t>
            </a:r>
            <a:r>
              <a:rPr lang="en-US" sz="2400" dirty="0">
                <a:latin typeface="Arial" panose="020B0604020202020204" pitchFamily="34" charset="0"/>
                <a:cs typeface="Arial" panose="020B0604020202020204" pitchFamily="34" charset="0"/>
              </a:rPr>
              <a:t>= the standard free-energy change at pH 7.0 </a:t>
            </a:r>
          </a:p>
          <a:p>
            <a:pPr>
              <a:defRPr/>
            </a:pPr>
            <a:endParaRPr lang="en-US" sz="2400"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activation energy (∆</a:t>
            </a:r>
            <a:r>
              <a:rPr lang="en-US" sz="2400" b="1" i="1" dirty="0">
                <a:latin typeface="Arial" panose="020B0604020202020204" pitchFamily="34" charset="0"/>
                <a:cs typeface="Arial" panose="020B0604020202020204" pitchFamily="34" charset="0"/>
              </a:rPr>
              <a:t>G</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difference between the ground state energy level and the transition state energy level</a:t>
            </a:r>
          </a:p>
          <a:p>
            <a:pPr marL="50800" indent="0">
              <a:buFontTx/>
              <a:buNone/>
              <a:defRPr/>
            </a:pPr>
            <a:r>
              <a:rPr lang="en-US" sz="2400" b="1" i="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pic>
        <p:nvPicPr>
          <p:cNvPr id="78851" name="Picture 4" descr="A graph plots reaction coordinate on the horizontal axis against free energy, G, on the vertical axis. The figure shows the activation energy and free energy produced by the reaction.">
            <a:extLst>
              <a:ext uri="{FF2B5EF4-FFF2-40B4-BE49-F238E27FC236}">
                <a16:creationId xmlns:a16="http://schemas.microsoft.com/office/drawing/2014/main" id="{7020146E-304A-6A47-BCC0-7BF36FA74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044700"/>
            <a:ext cx="5005388"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70684-F320-4B6A-93D9-D2F1B362A76E}"/>
              </a:ext>
            </a:extLst>
          </p:cNvPr>
          <p:cNvSpPr>
            <a:spLocks noGrp="1"/>
          </p:cNvSpPr>
          <p:nvPr>
            <p:ph type="title"/>
          </p:nvPr>
        </p:nvSpPr>
        <p:spPr/>
        <p:txBody>
          <a:bodyPr/>
          <a:lstStyle/>
          <a:p>
            <a:r>
              <a:rPr lang="en-US" altLang="en-US" sz="3500" dirty="0">
                <a:solidFill>
                  <a:schemeClr val="tx1"/>
                </a:solidFill>
                <a:latin typeface="Arial" panose="020B0604020202020204" pitchFamily="34" charset="0"/>
                <a:cs typeface="Arial" panose="020B0604020202020204" pitchFamily="34" charset="0"/>
              </a:rPr>
              <a:t>Catalysts Lower the Activation Energy and Increase the Reaction Rate</a:t>
            </a:r>
            <a:endParaRPr lang="en-AU" sz="3500" dirty="0"/>
          </a:p>
        </p:txBody>
      </p:sp>
      <p:pic>
        <p:nvPicPr>
          <p:cNvPr id="84994" name="Picture 2" descr="A graph plots reaction coordinate on the horizontal axis against free energy, G, on the vertical axis to compare an enzyme-catalyzed reaction with an uncatalyzed reaction.">
            <a:extLst>
              <a:ext uri="{FF2B5EF4-FFF2-40B4-BE49-F238E27FC236}">
                <a16:creationId xmlns:a16="http://schemas.microsoft.com/office/drawing/2014/main" id="{8F918F5F-99D1-224C-924C-ACAA81950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162" y="1752600"/>
            <a:ext cx="6797675"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99FA-803F-40E7-AA0E-D29A1FDFCEC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Catalysts Do Not Affect Reaction Equilibria</a:t>
            </a:r>
            <a:endParaRPr lang="en-AU" dirty="0"/>
          </a:p>
        </p:txBody>
      </p:sp>
      <p:sp>
        <p:nvSpPr>
          <p:cNvPr id="41986" name="Google Shape;390;g847cf01710_0_68">
            <a:extLst>
              <a:ext uri="{FF2B5EF4-FFF2-40B4-BE49-F238E27FC236}">
                <a16:creationId xmlns:a16="http://schemas.microsoft.com/office/drawing/2014/main" id="{864B0982-C077-E34F-B726-11B9E3501947}"/>
              </a:ext>
            </a:extLst>
          </p:cNvPr>
          <p:cNvSpPr txBox="1">
            <a:spLocks noChangeArrowheads="1"/>
          </p:cNvSpPr>
          <p:nvPr/>
        </p:nvSpPr>
        <p:spPr bwMode="auto">
          <a:xfrm>
            <a:off x="590550" y="1905000"/>
            <a:ext cx="79629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any enzyme that catalyzes the reaction S → P also catalyzes the reaction P → S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enzymes accelerate the interconversion of S and P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enzymes are not used up in the process</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the equilibrium point is unaffected</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b="1" i="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36235-15E7-41F2-B603-5A6AEFFAA00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Reaction Intermediates</a:t>
            </a:r>
            <a:endParaRPr lang="en-AU" dirty="0"/>
          </a:p>
        </p:txBody>
      </p:sp>
      <p:sp>
        <p:nvSpPr>
          <p:cNvPr id="41986" name="Google Shape;390;g847cf01710_0_68">
            <a:extLst>
              <a:ext uri="{FF2B5EF4-FFF2-40B4-BE49-F238E27FC236}">
                <a16:creationId xmlns:a16="http://schemas.microsoft.com/office/drawing/2014/main" id="{BD09204A-B053-F842-A57E-D3D51B6573FA}"/>
              </a:ext>
            </a:extLst>
          </p:cNvPr>
          <p:cNvSpPr txBox="1">
            <a:spLocks noChangeArrowheads="1"/>
          </p:cNvSpPr>
          <p:nvPr/>
        </p:nvSpPr>
        <p:spPr bwMode="auto">
          <a:xfrm>
            <a:off x="381000" y="1620838"/>
            <a:ext cx="2971800" cy="417036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reaction intermediate </a:t>
            </a:r>
            <a:r>
              <a:rPr lang="en-US" sz="2400" dirty="0">
                <a:latin typeface="Arial" panose="020B0604020202020204" pitchFamily="34" charset="0"/>
                <a:cs typeface="Arial" panose="020B0604020202020204" pitchFamily="34" charset="0"/>
              </a:rPr>
              <a:t>= any species on the reaction pathway that has a finite chemical lifetime </a:t>
            </a:r>
          </a:p>
          <a:p>
            <a:pPr lvl="1">
              <a:defRPr/>
            </a:pPr>
            <a:r>
              <a:rPr lang="en-US" sz="2400" dirty="0">
                <a:latin typeface="Arial" panose="020B0604020202020204" pitchFamily="34" charset="0"/>
                <a:cs typeface="Arial" panose="020B0604020202020204" pitchFamily="34" charset="0"/>
              </a:rPr>
              <a:t>example: ES and EP complexes </a:t>
            </a:r>
          </a:p>
          <a:p>
            <a:pPr lvl="1">
              <a:defRPr/>
            </a:pPr>
            <a:endParaRPr lang="en-US" sz="2000" b="1"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b="1" i="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pic>
        <p:nvPicPr>
          <p:cNvPr id="89091" name="Picture 3" descr="A graph plots reaction coordinate on the horizontal axis against free energy, G, on the vertical axis to compare an enzyme-catalyzed reaction with an uncatalyzed reaction.">
            <a:extLst>
              <a:ext uri="{FF2B5EF4-FFF2-40B4-BE49-F238E27FC236}">
                <a16:creationId xmlns:a16="http://schemas.microsoft.com/office/drawing/2014/main" id="{54B2CA1E-D1EB-5542-81E6-236808143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905000"/>
            <a:ext cx="5532438"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16E9-75BD-4C59-B4F9-8F0849D0868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Rate-Limiting Steps</a:t>
            </a:r>
            <a:endParaRPr lang="en-AU" dirty="0"/>
          </a:p>
        </p:txBody>
      </p:sp>
      <p:sp>
        <p:nvSpPr>
          <p:cNvPr id="41986" name="Google Shape;390;g847cf01710_0_68">
            <a:extLst>
              <a:ext uri="{FF2B5EF4-FFF2-40B4-BE49-F238E27FC236}">
                <a16:creationId xmlns:a16="http://schemas.microsoft.com/office/drawing/2014/main" id="{2229646D-850E-0A40-9359-7417773BA01A}"/>
              </a:ext>
            </a:extLst>
          </p:cNvPr>
          <p:cNvSpPr txBox="1">
            <a:spLocks noChangeArrowheads="1"/>
          </p:cNvSpPr>
          <p:nvPr/>
        </p:nvSpPr>
        <p:spPr bwMode="auto">
          <a:xfrm>
            <a:off x="381000" y="1620838"/>
            <a:ext cx="3276600" cy="477996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rate-limiting step </a:t>
            </a:r>
            <a:r>
              <a:rPr lang="en-US" sz="2400" dirty="0">
                <a:latin typeface="Arial" panose="020B0604020202020204" pitchFamily="34" charset="0"/>
                <a:cs typeface="Arial" panose="020B0604020202020204" pitchFamily="34" charset="0"/>
              </a:rPr>
              <a:t>= the step in a reaction with the highest activation energy that determines the overall rate of the reaction</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activation energies are barriers to chemical reactions </a:t>
            </a:r>
          </a:p>
          <a:p>
            <a:pPr>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b="1"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b="1" i="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pic>
        <p:nvPicPr>
          <p:cNvPr id="91139" name="Picture 3" descr="A graph plots reaction coordinate on the horizontal axis against free energy, G, on the vertical axis to compare an enzyme-catalyzed reaction with an uncatalyzed reaction.">
            <a:extLst>
              <a:ext uri="{FF2B5EF4-FFF2-40B4-BE49-F238E27FC236}">
                <a16:creationId xmlns:a16="http://schemas.microsoft.com/office/drawing/2014/main" id="{6289D8F6-956D-6B4D-A64E-38C76672F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057400"/>
            <a:ext cx="50911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Google Shape;177;g7fe2cbe272_0_8" descr="Icon P 2&#10;">
            <a:extLst>
              <a:ext uri="{FF2B5EF4-FFF2-40B4-BE49-F238E27FC236}">
                <a16:creationId xmlns:a16="http://schemas.microsoft.com/office/drawing/2014/main" id="{E3349117-C4C9-F84D-8A46-9711640F2DA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276055"/>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FA2E133-E358-4E36-8C8A-24377981A74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97283" name="Text Placeholder 2">
            <a:extLst>
              <a:ext uri="{FF2B5EF4-FFF2-40B4-BE49-F238E27FC236}">
                <a16:creationId xmlns:a16="http://schemas.microsoft.com/office/drawing/2014/main" id="{E12BF031-8683-404E-9580-6D4227A7A2B0}"/>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rPr>
              <a:t>Enzymes exhibit a very high degree of specificity. </a:t>
            </a:r>
            <a:r>
              <a:rPr lang="en-US" altLang="en-US" sz="2400">
                <a:latin typeface="Arial" panose="020B0604020202020204" pitchFamily="34" charset="0"/>
              </a:rPr>
              <a:t>Each enzyme catalyzes only one chemical reaction, or sometimes a few closely related reactions. Reaction activation barriers are thus lowered selectively. </a:t>
            </a:r>
          </a:p>
          <a:p>
            <a:pPr>
              <a:spcBef>
                <a:spcPts val="363"/>
              </a:spcBef>
              <a:buClr>
                <a:srgbClr val="000000"/>
              </a:buClr>
              <a:buSzPts val="1800"/>
              <a:buFont typeface="Calibri" panose="020F0502020204030204" pitchFamily="34" charset="0"/>
              <a:buNone/>
            </a:pPr>
            <a:endParaRPr lang="en-US" altLang="en-US">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560FE-0417-45BA-863A-4C0C8558FA1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Enzymes Lower Activation Energies Selectively</a:t>
            </a:r>
            <a:endParaRPr lang="en-AU" dirty="0"/>
          </a:p>
        </p:txBody>
      </p:sp>
      <p:sp>
        <p:nvSpPr>
          <p:cNvPr id="41986" name="Google Shape;390;g847cf01710_0_68">
            <a:extLst>
              <a:ext uri="{FF2B5EF4-FFF2-40B4-BE49-F238E27FC236}">
                <a16:creationId xmlns:a16="http://schemas.microsoft.com/office/drawing/2014/main" id="{7EE46D28-BE4D-AF43-BEB1-CE18B1A0327F}"/>
              </a:ext>
            </a:extLst>
          </p:cNvPr>
          <p:cNvSpPr txBox="1">
            <a:spLocks noChangeArrowheads="1"/>
          </p:cNvSpPr>
          <p:nvPr/>
        </p:nvSpPr>
        <p:spPr bwMode="auto">
          <a:xfrm>
            <a:off x="495300" y="1905000"/>
            <a:ext cx="81534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enzymes have developed to lower activation energies </a:t>
            </a:r>
            <a:r>
              <a:rPr lang="en-US" sz="2400" i="1" dirty="0">
                <a:latin typeface="Arial" panose="020B0604020202020204" pitchFamily="34" charset="0"/>
                <a:cs typeface="Arial" panose="020B0604020202020204" pitchFamily="34" charset="0"/>
              </a:rPr>
              <a:t>selectively </a:t>
            </a:r>
            <a:r>
              <a:rPr lang="en-US" sz="2400" dirty="0">
                <a:latin typeface="Arial" panose="020B0604020202020204" pitchFamily="34" charset="0"/>
                <a:cs typeface="Arial" panose="020B0604020202020204" pitchFamily="34" charset="0"/>
              </a:rPr>
              <a:t>to increase rates for reactions needed for cell survival </a:t>
            </a:r>
            <a:endParaRPr lang="en-US" sz="2400" i="1" dirty="0">
              <a:latin typeface="Arial" panose="020B0604020202020204" pitchFamily="34" charset="0"/>
              <a:cs typeface="Arial" panose="020B0604020202020204" pitchFamily="34" charset="0"/>
            </a:endParaRPr>
          </a:p>
          <a:p>
            <a:pPr>
              <a:defRPr/>
            </a:pPr>
            <a:endParaRPr lang="en-US" sz="2400" i="1"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b="1"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b="1" i="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Google Shape;170;p2" descr="Icon P 1&#10;">
            <a:extLst>
              <a:ext uri="{FF2B5EF4-FFF2-40B4-BE49-F238E27FC236}">
                <a16:creationId xmlns:a16="http://schemas.microsoft.com/office/drawing/2014/main" id="{3B898011-1295-284B-AD68-AF9546830B3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29034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643A7B-FE8C-430A-811D-E54584A322A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b="0" dirty="0"/>
          </a:p>
        </p:txBody>
      </p:sp>
      <p:sp>
        <p:nvSpPr>
          <p:cNvPr id="105475" name="Text Placeholder 2">
            <a:extLst>
              <a:ext uri="{FF2B5EF4-FFF2-40B4-BE49-F238E27FC236}">
                <a16:creationId xmlns:a16="http://schemas.microsoft.com/office/drawing/2014/main" id="{D98AE3B0-C189-E544-98B4-0E81B95AAD66}"/>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rPr>
              <a:t>Enzymes are powerful biological catalysts. </a:t>
            </a:r>
            <a:r>
              <a:rPr lang="en-US" altLang="en-US" sz="2400" dirty="0">
                <a:latin typeface="Arial" panose="020B0604020202020204" pitchFamily="34" charset="0"/>
              </a:rPr>
              <a:t>Rate accelerations by enzymes are often far greater than those by synthetic or inorganic catalysts. Like all catalysts, enzymes increase reaction rates, lowering reaction activation barriers. Enzymes do not affect the equilibria of reactions. </a:t>
            </a:r>
          </a:p>
          <a:p>
            <a:pPr>
              <a:buFontTx/>
              <a:buNone/>
            </a:pPr>
            <a:endParaRPr lang="en-US" altLang="en-US" sz="2800" dirty="0">
              <a:latin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EFB83-2B34-4C7E-B59F-CF8690E74D01}"/>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Reaction Rates and Equilibria Have Precise Thermodynamic Definitions</a:t>
            </a:r>
            <a:endParaRPr lang="en-AU" dirty="0">
              <a:solidFill>
                <a:srgbClr val="4E4CB4"/>
              </a:solidFill>
            </a:endParaRPr>
          </a:p>
        </p:txBody>
      </p:sp>
      <p:sp>
        <p:nvSpPr>
          <p:cNvPr id="41986" name="Google Shape;390;g847cf01710_0_68">
            <a:extLst>
              <a:ext uri="{FF2B5EF4-FFF2-40B4-BE49-F238E27FC236}">
                <a16:creationId xmlns:a16="http://schemas.microsoft.com/office/drawing/2014/main" id="{CCD09B1C-46D0-014A-93D2-2B88B3B25C46}"/>
              </a:ext>
            </a:extLst>
          </p:cNvPr>
          <p:cNvSpPr txBox="1">
            <a:spLocks noChangeArrowheads="1"/>
          </p:cNvSpPr>
          <p:nvPr/>
        </p:nvSpPr>
        <p:spPr bwMode="auto">
          <a:xfrm>
            <a:off x="433388" y="1981200"/>
            <a:ext cx="82772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reaction </a:t>
            </a:r>
            <a:r>
              <a:rPr lang="en-US" sz="2400" i="1" dirty="0">
                <a:latin typeface="Arial" panose="020B0604020202020204" pitchFamily="34" charset="0"/>
                <a:cs typeface="Arial" panose="020B0604020202020204" pitchFamily="34" charset="0"/>
              </a:rPr>
              <a:t>equilibria </a:t>
            </a:r>
            <a:r>
              <a:rPr lang="en-US" sz="2400" dirty="0">
                <a:latin typeface="Arial" panose="020B0604020202020204" pitchFamily="34" charset="0"/>
                <a:cs typeface="Arial" panose="020B0604020202020204" pitchFamily="34" charset="0"/>
              </a:rPr>
              <a:t>are linked to the standard free-energy change for the reaction, ∆</a:t>
            </a:r>
            <a:r>
              <a:rPr lang="en-US" sz="2400" i="1" dirty="0">
                <a:latin typeface="Arial" panose="020B0604020202020204" pitchFamily="34" charset="0"/>
                <a:cs typeface="Arial" panose="020B0604020202020204" pitchFamily="34" charset="0"/>
              </a:rPr>
              <a:t>G</a:t>
            </a:r>
            <a:r>
              <a:rPr lang="en-US" sz="2400" dirty="0">
                <a:latin typeface="Arial" panose="020B0604020202020204" pitchFamily="34" charset="0"/>
                <a:cs typeface="Arial" panose="020B0604020202020204" pitchFamily="34" charset="0"/>
              </a:rPr>
              <a:t>′</a:t>
            </a:r>
            <a:r>
              <a:rPr lang="en-US" sz="2400" dirty="0">
                <a:latin typeface="+mj-lt"/>
                <a:ea typeface="Arial Unicode MS" panose="020B0604020202020204" pitchFamily="34" charset="-128"/>
                <a:cs typeface="Arial Unicode MS" panose="020B0604020202020204" pitchFamily="34" charset="-128"/>
              </a:rPr>
              <a:t>°</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reaction </a:t>
            </a:r>
            <a:r>
              <a:rPr lang="en-US" sz="2400" i="1" dirty="0">
                <a:latin typeface="Arial" panose="020B0604020202020204" pitchFamily="34" charset="0"/>
                <a:cs typeface="Arial" panose="020B0604020202020204" pitchFamily="34" charset="0"/>
              </a:rPr>
              <a:t>rates </a:t>
            </a:r>
            <a:r>
              <a:rPr lang="en-US" sz="2400" dirty="0">
                <a:latin typeface="Arial" panose="020B0604020202020204" pitchFamily="34" charset="0"/>
                <a:cs typeface="Arial" panose="020B0604020202020204" pitchFamily="34" charset="0"/>
              </a:rPr>
              <a:t>are linked to the activation energy, ∆</a:t>
            </a:r>
            <a:r>
              <a:rPr lang="en-US" sz="2400" i="1" dirty="0">
                <a:latin typeface="Arial" panose="020B0604020202020204" pitchFamily="34" charset="0"/>
                <a:cs typeface="Arial" panose="020B0604020202020204" pitchFamily="34" charset="0"/>
              </a:rPr>
              <a:t>G</a:t>
            </a:r>
            <a:r>
              <a:rPr lang="en-US" sz="2400" baseline="300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Google Shape;168;p2">
            <a:extLst>
              <a:ext uri="{FF2B5EF4-FFF2-40B4-BE49-F238E27FC236}">
                <a16:creationId xmlns:a16="http://schemas.microsoft.com/office/drawing/2014/main" id="{5E90D35C-BD6D-CB43-A7E8-A7CBE46DFEED}"/>
              </a:ext>
            </a:extLst>
          </p:cNvPr>
          <p:cNvSpPr>
            <a:spLocks noGrp="1" noChangeArrowheads="1"/>
          </p:cNvSpPr>
          <p:nvPr>
            <p:ph type="title"/>
          </p:nvPr>
        </p:nvSpPr>
        <p:spPr/>
        <p:txBody>
          <a:bodyPr lIns="91425" tIns="45700" rIns="91425" bIns="45700"/>
          <a:lstStyle/>
          <a:p>
            <a:pPr>
              <a:buClr>
                <a:srgbClr val="2FB0DC"/>
              </a:buClr>
              <a:buSzPts val="4000"/>
              <a:buFont typeface="Calibri" panose="020F0502020204030204" pitchFamily="34" charset="0"/>
              <a:buNone/>
            </a:pPr>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3)</a:t>
            </a:r>
            <a:endParaRPr lang="en-US" altLang="en-US" sz="2000" dirty="0">
              <a:solidFill>
                <a:srgbClr val="1D6E7D"/>
              </a:solidFill>
              <a:latin typeface="Arial" panose="020B0604020202020204" pitchFamily="34" charset="0"/>
              <a:cs typeface="Arial" panose="020B0604020202020204" pitchFamily="34" charset="0"/>
            </a:endParaRPr>
          </a:p>
        </p:txBody>
      </p:sp>
      <p:pic>
        <p:nvPicPr>
          <p:cNvPr id="21506" name="Google Shape;177;g7fe2cbe272_0_8" descr="Icon P2 &#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277092"/>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rPr>
              <a:t>Enzymes exhibit a very high degree of specificity. </a:t>
            </a:r>
            <a:r>
              <a:rPr lang="en-US" altLang="en-US" sz="2400" dirty="0">
                <a:latin typeface="Arial" panose="020B0604020202020204" pitchFamily="34" charset="0"/>
              </a:rPr>
              <a:t>Each enzyme catalyzes only one chemical reaction, or sometimes a few closely related reactions. Reaction activation barriers are thus lowered selectively. </a:t>
            </a: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1BC00-9737-4ABF-AE40-3545968F2A9E}"/>
              </a:ext>
            </a:extLst>
          </p:cNvPr>
          <p:cNvSpPr>
            <a:spLocks noGrp="1"/>
          </p:cNvSpPr>
          <p:nvPr>
            <p:ph type="title"/>
          </p:nvPr>
        </p:nvSpPr>
        <p:spPr>
          <a:xfrm>
            <a:off x="0" y="152400"/>
            <a:ext cx="9144000" cy="1371600"/>
          </a:xfrm>
        </p:spPr>
        <p:txBody>
          <a:bodyPr/>
          <a:lstStyle/>
          <a:p>
            <a:r>
              <a:rPr lang="en-US" altLang="en-US" dirty="0">
                <a:solidFill>
                  <a:schemeClr val="tx1"/>
                </a:solidFill>
                <a:latin typeface="Arial" panose="020B0604020202020204" pitchFamily="34" charset="0"/>
                <a:cs typeface="Arial" panose="020B0604020202020204" pitchFamily="34" charset="0"/>
              </a:rPr>
              <a:t>Thermodynamics Relates </a:t>
            </a:r>
            <a:br>
              <a:rPr lang="en-US" altLang="en-US" dirty="0">
                <a:solidFill>
                  <a:schemeClr val="tx1"/>
                </a:solidFill>
                <a:latin typeface="Arial" panose="020B0604020202020204" pitchFamily="34" charset="0"/>
                <a:cs typeface="Arial" panose="020B0604020202020204" pitchFamily="34" charset="0"/>
              </a:rPr>
            </a:br>
            <a:r>
              <a:rPr lang="en-US" altLang="en-US" i="1" dirty="0" err="1">
                <a:solidFill>
                  <a:schemeClr val="tx1"/>
                </a:solidFill>
                <a:latin typeface="Arial" panose="020B0604020202020204" pitchFamily="34" charset="0"/>
                <a:cs typeface="Arial" panose="020B0604020202020204" pitchFamily="34" charset="0"/>
              </a:rPr>
              <a:t>K</a:t>
            </a:r>
            <a:r>
              <a:rPr lang="en-US" dirty="0" err="1">
                <a:solidFill>
                  <a:schemeClr val="tx1"/>
                </a:solidFill>
                <a:latin typeface="Arial" panose="020B0604020202020204" pitchFamily="34" charset="0"/>
                <a:cs typeface="Arial" panose="020B0604020202020204" pitchFamily="34" charset="0"/>
                <a:sym typeface="Symbol" panose="05050102010706020507" pitchFamily="18" charset="2"/>
              </a:rPr>
              <a:t></a:t>
            </a:r>
            <a:r>
              <a:rPr lang="en-US" altLang="en-US" baseline="-25000" dirty="0" err="1">
                <a:solidFill>
                  <a:schemeClr val="tx1"/>
                </a:solidFill>
                <a:latin typeface="Arial" panose="020B0604020202020204" pitchFamily="34" charset="0"/>
                <a:cs typeface="Arial" panose="020B0604020202020204" pitchFamily="34" charset="0"/>
              </a:rPr>
              <a:t>eq</a:t>
            </a:r>
            <a:r>
              <a:rPr lang="en-US" altLang="en-US" baseline="-25000" dirty="0">
                <a:solidFill>
                  <a:schemeClr val="tx1"/>
                </a:solidFill>
                <a:latin typeface="Arial" panose="020B0604020202020204" pitchFamily="34" charset="0"/>
                <a:cs typeface="Arial" panose="020B0604020202020204" pitchFamily="34" charset="0"/>
              </a:rPr>
              <a:t> </a:t>
            </a:r>
            <a:r>
              <a:rPr lang="en-US" altLang="en-US" dirty="0">
                <a:solidFill>
                  <a:schemeClr val="tx1"/>
                </a:solidFill>
                <a:latin typeface="Arial" panose="020B0604020202020204" pitchFamily="34" charset="0"/>
                <a:cs typeface="Arial" panose="020B0604020202020204" pitchFamily="34" charset="0"/>
              </a:rPr>
              <a:t>and ∆</a:t>
            </a:r>
            <a:r>
              <a:rPr lang="en-US" altLang="en-US" i="1" dirty="0">
                <a:solidFill>
                  <a:schemeClr val="tx1"/>
                </a:solidFill>
                <a:latin typeface="Arial" panose="020B0604020202020204" pitchFamily="34" charset="0"/>
                <a:cs typeface="Arial" panose="020B0604020202020204" pitchFamily="34" charset="0"/>
              </a:rPr>
              <a:t>G</a:t>
            </a:r>
            <a:r>
              <a:rPr lang="en-US" dirty="0">
                <a:solidFill>
                  <a:schemeClr val="tx1"/>
                </a:solidFill>
                <a:latin typeface="Arial" panose="020B0604020202020204" pitchFamily="34" charset="0"/>
                <a:cs typeface="Arial" panose="020B0604020202020204" pitchFamily="34" charset="0"/>
                <a:sym typeface="Symbol" panose="05050102010706020507" pitchFamily="18" charset="2"/>
              </a:rPr>
              <a:t> </a:t>
            </a:r>
            <a:r>
              <a:rPr lang="en-US" altLang="en-US" dirty="0">
                <a:solidFill>
                  <a:schemeClr val="tx1"/>
                </a:solidFill>
                <a:ea typeface="Arial Unicode MS" panose="020B0604020202020204" pitchFamily="34" charset="-128"/>
                <a:cs typeface="Arial Unicode MS" panose="020B0604020202020204" pitchFamily="34" charset="-128"/>
              </a:rPr>
              <a:t>°</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D66530C7-84F5-AB43-B8F9-485CF0B064FE}"/>
                  </a:ext>
                </a:extLst>
              </p:cNvPr>
              <p:cNvSpPr txBox="1">
                <a:spLocks noChangeArrowheads="1"/>
              </p:cNvSpPr>
              <p:nvPr/>
            </p:nvSpPr>
            <p:spPr bwMode="auto">
              <a:xfrm>
                <a:off x="433388" y="1981200"/>
                <a:ext cx="82772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equilibrium constant, </a:t>
                </a:r>
                <a:r>
                  <a:rPr lang="en-US" sz="2400" b="1" i="1" dirty="0">
                    <a:latin typeface="Arial" panose="020B0604020202020204" pitchFamily="34" charset="0"/>
                    <a:cs typeface="Arial" panose="020B0604020202020204" pitchFamily="34" charset="0"/>
                  </a:rPr>
                  <a:t>K</a:t>
                </a:r>
                <a:r>
                  <a:rPr lang="en-US" sz="2400" b="1" baseline="-25000" dirty="0">
                    <a:latin typeface="Arial" panose="020B0604020202020204" pitchFamily="34" charset="0"/>
                    <a:cs typeface="Arial" panose="020B0604020202020204" pitchFamily="34" charset="0"/>
                  </a:rPr>
                  <a:t>eq</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describes an equilibrium such as S ⇌ P</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under standard conditions: </a:t>
                </a:r>
              </a:p>
              <a:p>
                <a:pPr marL="50800" indent="0">
                  <a:buNone/>
                  <a:defRPr/>
                </a:pPr>
                <a:r>
                  <a:rPr lang="en-US" sz="2400"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K</a:t>
                </a:r>
                <a:r>
                  <a:rPr lang="en-US" sz="2400" dirty="0" err="1">
                    <a:latin typeface="Arial" panose="020B0604020202020204" pitchFamily="34" charset="0"/>
                    <a:cs typeface="Arial" panose="020B0604020202020204" pitchFamily="34" charset="0"/>
                  </a:rPr>
                  <a:t>′</a:t>
                </a:r>
                <a:r>
                  <a:rPr lang="en-US" altLang="en-US" sz="2400" baseline="-25000" dirty="0" err="1">
                    <a:latin typeface="Arial" panose="020B0604020202020204" pitchFamily="34" charset="0"/>
                    <a:cs typeface="Arial" panose="020B0604020202020204" pitchFamily="34" charset="0"/>
                  </a:rPr>
                  <a:t>eq</a:t>
                </a:r>
                <a:r>
                  <a:rPr lang="en-US" altLang="en-US" sz="2400" baseline="-250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 </a:t>
                </a:r>
                <a14:m>
                  <m:oMath xmlns:m="http://schemas.openxmlformats.org/officeDocument/2006/math">
                    <m:f>
                      <m:fPr>
                        <m:ctrlPr>
                          <a:rPr lang="en-US" altLang="en-US" sz="2400" i="1" smtClean="0">
                            <a:latin typeface="Cambria Math" panose="02040503050406030204" pitchFamily="18" charset="0"/>
                            <a:cs typeface="Arial" panose="020B0604020202020204" pitchFamily="34" charset="0"/>
                          </a:rPr>
                        </m:ctrlPr>
                      </m:fPr>
                      <m:num>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P</m:t>
                        </m:r>
                        <m:r>
                          <m:rPr>
                            <m:nor/>
                          </m:rPr>
                          <a:rPr lang="en-US" sz="2400" dirty="0">
                            <a:latin typeface="Arial" panose="020B0604020202020204" pitchFamily="34" charset="0"/>
                            <a:cs typeface="Arial" panose="020B0604020202020204" pitchFamily="34" charset="0"/>
                          </a:rPr>
                          <m:t>]</m:t>
                        </m:r>
                      </m:num>
                      <m:den>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S</m:t>
                        </m:r>
                        <m:r>
                          <m:rPr>
                            <m:nor/>
                          </m:rPr>
                          <a:rPr lang="en-US" sz="2400" dirty="0">
                            <a:latin typeface="Arial" panose="020B0604020202020204" pitchFamily="34" charset="0"/>
                            <a:cs typeface="Arial" panose="020B0604020202020204" pitchFamily="34" charset="0"/>
                          </a:rPr>
                          <m:t>]</m:t>
                        </m:r>
                      </m:den>
                    </m:f>
                  </m:oMath>
                </a14:m>
                <a:endParaRPr lang="en-US" sz="2400" dirty="0">
                  <a:latin typeface="Arial" panose="020B0604020202020204" pitchFamily="34" charset="0"/>
                  <a:cs typeface="Arial" panose="020B0604020202020204" pitchFamily="34" charset="0"/>
                </a:endParaRPr>
              </a:p>
              <a:p>
                <a:pPr marL="50800" indent="0">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from thermodynamics:</a:t>
                </a:r>
              </a:p>
              <a:p>
                <a:pPr marL="50800" indent="0">
                  <a:buNone/>
                  <a:defRPr/>
                </a:pPr>
                <a:r>
                  <a:rPr 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G</a:t>
                </a:r>
                <a:r>
                  <a:rPr lang="en-US" altLang="en-US" sz="2400" dirty="0">
                    <a:latin typeface="Arial" panose="020B0604020202020204" pitchFamily="34" charset="0"/>
                    <a:cs typeface="Arial" panose="020B0604020202020204" pitchFamily="34" charset="0"/>
                  </a:rPr>
                  <a:t>′</a:t>
                </a:r>
                <a:r>
                  <a:rPr lang="en-US" altLang="en-US" sz="2400" dirty="0">
                    <a:latin typeface="Arial" panose="020B0604020202020204" pitchFamily="34" charset="0"/>
                    <a:ea typeface="Arial Unicode MS" panose="020B0604020202020204" pitchFamily="34" charset="-128"/>
                    <a:cs typeface="Arial" panose="020B0604020202020204" pitchFamily="34" charset="0"/>
                  </a:rPr>
                  <a:t>° = </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RT </a:t>
                </a:r>
                <a:r>
                  <a:rPr lang="en-US" sz="2400" dirty="0">
                    <a:latin typeface="Arial" panose="020B0604020202020204" pitchFamily="34" charset="0"/>
                    <a:cs typeface="Arial" panose="020B0604020202020204" pitchFamily="34" charset="0"/>
                  </a:rPr>
                  <a:t>ln</a:t>
                </a: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K</a:t>
                </a:r>
                <a:r>
                  <a:rPr lang="en-US" sz="2400" dirty="0" err="1">
                    <a:latin typeface="Arial" panose="020B0604020202020204" pitchFamily="34" charset="0"/>
                    <a:cs typeface="Arial" panose="020B0604020202020204" pitchFamily="34" charset="0"/>
                  </a:rPr>
                  <a:t>′</a:t>
                </a:r>
                <a:r>
                  <a:rPr lang="en-US" altLang="en-US" sz="2400" baseline="-25000" dirty="0" err="1">
                    <a:latin typeface="Arial" panose="020B0604020202020204" pitchFamily="34" charset="0"/>
                    <a:cs typeface="Arial" panose="020B0604020202020204" pitchFamily="34" charset="0"/>
                  </a:rPr>
                  <a:t>eq</a:t>
                </a:r>
                <a:endParaRPr lang="en-US" sz="24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D66530C7-84F5-AB43-B8F9-485CF0B064FE}"/>
                  </a:ext>
                </a:extLst>
              </p:cNvPr>
              <p:cNvSpPr txBox="1">
                <a:spLocks noRot="1" noChangeAspect="1" noMove="1" noResize="1" noEditPoints="1" noAdjustHandles="1" noChangeArrowheads="1" noChangeShapeType="1" noTextEdit="1"/>
              </p:cNvSpPr>
              <p:nvPr/>
            </p:nvSpPr>
            <p:spPr bwMode="auto">
              <a:xfrm>
                <a:off x="433388" y="1981200"/>
                <a:ext cx="8277225" cy="4130675"/>
              </a:xfrm>
              <a:prstGeom prst="rect">
                <a:avLst/>
              </a:prstGeom>
              <a:blipFill>
                <a:blip r:embed="rId3"/>
                <a:stretch>
                  <a:fillRect l="-460" t="-1227"/>
                </a:stretch>
              </a:blipFill>
              <a:ln>
                <a:noFill/>
              </a:ln>
            </p:spPr>
            <p:txBody>
              <a:bodyPr/>
              <a:lstStyle/>
              <a:p>
                <a:r>
                  <a:rPr lang="en-US">
                    <a:noFill/>
                  </a:rPr>
                  <a:t> </a:t>
                </a:r>
              </a:p>
            </p:txBody>
          </p:sp>
        </mc:Fallback>
      </mc:AlternateContent>
      <p:sp>
        <p:nvSpPr>
          <p:cNvPr id="7" name="TextBox 3">
            <a:extLst>
              <a:ext uri="{FF2B5EF4-FFF2-40B4-BE49-F238E27FC236}">
                <a16:creationId xmlns:a16="http://schemas.microsoft.com/office/drawing/2014/main" id="{DA7912D3-CB8D-EB4C-9138-A82C01C4FB76}"/>
              </a:ext>
            </a:extLst>
          </p:cNvPr>
          <p:cNvSpPr txBox="1">
            <a:spLocks noChangeArrowheads="1"/>
          </p:cNvSpPr>
          <p:nvPr/>
        </p:nvSpPr>
        <p:spPr bwMode="auto">
          <a:xfrm>
            <a:off x="4191000" y="3816349"/>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a:t>
            </a:r>
          </a:p>
        </p:txBody>
      </p:sp>
      <p:sp>
        <p:nvSpPr>
          <p:cNvPr id="8" name="TextBox 3">
            <a:extLst>
              <a:ext uri="{FF2B5EF4-FFF2-40B4-BE49-F238E27FC236}">
                <a16:creationId xmlns:a16="http://schemas.microsoft.com/office/drawing/2014/main" id="{7B3EE8FF-DB0E-E649-8A3D-BC09FC008ED1}"/>
              </a:ext>
            </a:extLst>
          </p:cNvPr>
          <p:cNvSpPr txBox="1">
            <a:spLocks noChangeArrowheads="1"/>
          </p:cNvSpPr>
          <p:nvPr/>
        </p:nvSpPr>
        <p:spPr bwMode="auto">
          <a:xfrm>
            <a:off x="5486400" y="53340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F1E86B-9C10-4E43-ACC4-C7B495092E5A}"/>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The Relationship between </a:t>
            </a:r>
            <a:br>
              <a:rPr lang="en-US" altLang="en-US" dirty="0">
                <a:solidFill>
                  <a:schemeClr val="tx1"/>
                </a:solidFill>
                <a:latin typeface="Arial" panose="020B0604020202020204" pitchFamily="34" charset="0"/>
                <a:cs typeface="Arial" panose="020B0604020202020204" pitchFamily="34" charset="0"/>
              </a:rPr>
            </a:br>
            <a:r>
              <a:rPr lang="en-US" altLang="en-US" i="1" dirty="0">
                <a:solidFill>
                  <a:schemeClr val="tx1"/>
                </a:solidFill>
                <a:latin typeface="Arial" panose="020B0604020202020204" pitchFamily="34" charset="0"/>
                <a:cs typeface="Arial" panose="020B0604020202020204" pitchFamily="34" charset="0"/>
              </a:rPr>
              <a:t>K</a:t>
            </a:r>
            <a:r>
              <a:rPr lang="en-US" dirty="0">
                <a:solidFill>
                  <a:schemeClr val="tx1"/>
                </a:solidFill>
                <a:latin typeface="Arial" panose="020B0604020202020204" pitchFamily="34" charset="0"/>
                <a:cs typeface="Arial" panose="020B0604020202020204" pitchFamily="34" charset="0"/>
                <a:sym typeface="Symbol" panose="05050102010706020507" pitchFamily="18" charset="2"/>
              </a:rPr>
              <a:t> </a:t>
            </a:r>
            <a:r>
              <a:rPr lang="en-US" altLang="en-US" baseline="-25000" dirty="0">
                <a:solidFill>
                  <a:schemeClr val="tx1"/>
                </a:solidFill>
                <a:latin typeface="Arial" panose="020B0604020202020204" pitchFamily="34" charset="0"/>
                <a:cs typeface="Arial" panose="020B0604020202020204" pitchFamily="34" charset="0"/>
              </a:rPr>
              <a:t>eq </a:t>
            </a:r>
            <a:r>
              <a:rPr lang="en-US" altLang="en-US" dirty="0">
                <a:solidFill>
                  <a:schemeClr val="tx1"/>
                </a:solidFill>
                <a:latin typeface="Arial" panose="020B0604020202020204" pitchFamily="34" charset="0"/>
                <a:cs typeface="Arial" panose="020B0604020202020204" pitchFamily="34" charset="0"/>
              </a:rPr>
              <a:t>and ∆</a:t>
            </a:r>
            <a:r>
              <a:rPr lang="en-US" altLang="en-US" i="1" dirty="0">
                <a:solidFill>
                  <a:schemeClr val="tx1"/>
                </a:solidFill>
                <a:latin typeface="Arial" panose="020B0604020202020204" pitchFamily="34" charset="0"/>
                <a:cs typeface="Arial" panose="020B0604020202020204" pitchFamily="34" charset="0"/>
              </a:rPr>
              <a:t>G</a:t>
            </a:r>
            <a:r>
              <a:rPr lang="en-US" dirty="0">
                <a:solidFill>
                  <a:schemeClr val="tx1"/>
                </a:solidFill>
                <a:latin typeface="Arial" panose="020B0604020202020204" pitchFamily="34" charset="0"/>
                <a:cs typeface="Arial" panose="020B0604020202020204" pitchFamily="34" charset="0"/>
                <a:sym typeface="Symbol" panose="05050102010706020507" pitchFamily="18" charset="2"/>
              </a:rPr>
              <a:t> </a:t>
            </a:r>
            <a:r>
              <a:rPr lang="en-US" altLang="en-US" dirty="0">
                <a:solidFill>
                  <a:schemeClr val="tx1"/>
                </a:solidFill>
                <a:ea typeface="Arial Unicode MS" panose="020B0604020202020204" pitchFamily="34" charset="-128"/>
                <a:cs typeface="Arial Unicode MS" panose="020B0604020202020204" pitchFamily="34" charset="-128"/>
              </a:rPr>
              <a:t>°</a:t>
            </a:r>
            <a:endParaRPr lang="en-AU" dirty="0"/>
          </a:p>
        </p:txBody>
      </p:sp>
      <p:sp>
        <p:nvSpPr>
          <p:cNvPr id="3" name="TextBox 2"/>
          <p:cNvSpPr txBox="1"/>
          <p:nvPr/>
        </p:nvSpPr>
        <p:spPr>
          <a:xfrm>
            <a:off x="1600200" y="1654629"/>
            <a:ext cx="6108700" cy="830997"/>
          </a:xfrm>
          <a:prstGeom prst="rect">
            <a:avLst/>
          </a:prstGeom>
          <a:solidFill>
            <a:srgbClr val="005F6A"/>
          </a:solidFill>
        </p:spPr>
        <p:txBody>
          <a:bodyPr wrap="square" rtlCol="0">
            <a:spAutoFit/>
          </a:bodyPr>
          <a:lstStyle/>
          <a:p>
            <a:r>
              <a:rPr lang="en-US" b="1" dirty="0">
                <a:solidFill>
                  <a:schemeClr val="bg1"/>
                </a:solidFill>
              </a:rPr>
              <a:t>Table 6-4 Relationship between </a:t>
            </a:r>
            <a:r>
              <a:rPr lang="en-US" altLang="en-US" b="1" i="1" dirty="0" err="1">
                <a:solidFill>
                  <a:schemeClr val="bg1"/>
                </a:solidFill>
                <a:latin typeface="Arial" panose="020B0604020202020204" pitchFamily="34" charset="0"/>
                <a:cs typeface="Arial" panose="020B0604020202020204" pitchFamily="34" charset="0"/>
              </a:rPr>
              <a:t>K</a:t>
            </a:r>
            <a:r>
              <a:rPr lang="en-US" altLang="en-US" b="1" dirty="0" err="1">
                <a:solidFill>
                  <a:schemeClr val="bg1"/>
                </a:solidFill>
                <a:latin typeface="Arial" panose="020B0604020202020204" pitchFamily="34" charset="0"/>
                <a:cs typeface="Arial" panose="020B0604020202020204" pitchFamily="34" charset="0"/>
              </a:rPr>
              <a:t>′</a:t>
            </a:r>
            <a:r>
              <a:rPr lang="en-US" altLang="en-US" b="1" baseline="-25000" dirty="0" err="1">
                <a:solidFill>
                  <a:schemeClr val="bg1"/>
                </a:solidFill>
                <a:latin typeface="Arial" panose="020B0604020202020204" pitchFamily="34" charset="0"/>
                <a:cs typeface="Arial" panose="020B0604020202020204" pitchFamily="34" charset="0"/>
              </a:rPr>
              <a:t>eq</a:t>
            </a:r>
            <a:r>
              <a:rPr lang="en-US" altLang="en-US" b="1" baseline="-25000" dirty="0">
                <a:solidFill>
                  <a:schemeClr val="bg1"/>
                </a:solidFill>
                <a:latin typeface="Arial" panose="020B0604020202020204" pitchFamily="34" charset="0"/>
                <a:cs typeface="Arial" panose="020B0604020202020204" pitchFamily="34" charset="0"/>
              </a:rPr>
              <a:t> </a:t>
            </a:r>
            <a:r>
              <a:rPr lang="en-US" altLang="en-US" b="1" dirty="0">
                <a:solidFill>
                  <a:schemeClr val="bg1"/>
                </a:solidFill>
                <a:latin typeface="Arial" panose="020B0604020202020204" pitchFamily="34" charset="0"/>
                <a:cs typeface="Arial" panose="020B0604020202020204" pitchFamily="34" charset="0"/>
              </a:rPr>
              <a:t>and ∆</a:t>
            </a:r>
            <a:r>
              <a:rPr lang="en-US" altLang="en-US" b="1" i="1" dirty="0">
                <a:solidFill>
                  <a:schemeClr val="bg1"/>
                </a:solidFill>
                <a:latin typeface="Arial" panose="020B0604020202020204" pitchFamily="34" charset="0"/>
                <a:cs typeface="Arial" panose="020B0604020202020204" pitchFamily="34" charset="0"/>
              </a:rPr>
              <a:t>G</a:t>
            </a:r>
            <a:r>
              <a:rPr lang="en-US" altLang="en-US" b="1" dirty="0">
                <a:solidFill>
                  <a:schemeClr val="bg1"/>
                </a:solidFill>
                <a:latin typeface="Arial" panose="020B0604020202020204" pitchFamily="34" charset="0"/>
                <a:cs typeface="Arial" panose="020B0604020202020204" pitchFamily="34" charset="0"/>
              </a:rPr>
              <a:t>′</a:t>
            </a:r>
            <a:r>
              <a:rPr lang="en-US" altLang="en-US" b="1" dirty="0">
                <a:solidFill>
                  <a:schemeClr val="bg1"/>
                </a:solidFill>
                <a:ea typeface="Arial Unicode MS" panose="020B0604020202020204" pitchFamily="34" charset="-128"/>
                <a:cs typeface="Arial Unicode MS" panose="020B0604020202020204" pitchFamily="34" charset="-128"/>
              </a:rPr>
              <a:t>°</a:t>
            </a:r>
            <a:endParaRPr lang="en-US" b="1"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512425660"/>
              </p:ext>
            </p:extLst>
          </p:nvPr>
        </p:nvGraphicFramePr>
        <p:xfrm>
          <a:off x="1612900" y="2485626"/>
          <a:ext cx="6096000" cy="40792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n-US" altLang="en-US" i="1" dirty="0" err="1">
                          <a:solidFill>
                            <a:schemeClr val="tx1"/>
                          </a:solidFill>
                          <a:latin typeface="Arial" panose="020B0604020202020204" pitchFamily="34" charset="0"/>
                          <a:cs typeface="Arial" panose="020B0604020202020204" pitchFamily="34" charset="0"/>
                        </a:rPr>
                        <a:t>K</a:t>
                      </a:r>
                      <a:r>
                        <a:rPr lang="en-US" altLang="en-US" dirty="0" err="1">
                          <a:solidFill>
                            <a:schemeClr val="tx1"/>
                          </a:solidFill>
                          <a:latin typeface="Arial" panose="020B0604020202020204" pitchFamily="34" charset="0"/>
                          <a:cs typeface="Arial" panose="020B0604020202020204" pitchFamily="34" charset="0"/>
                        </a:rPr>
                        <a:t>′</a:t>
                      </a:r>
                      <a:r>
                        <a:rPr lang="en-US" altLang="en-US" baseline="-25000" dirty="0" err="1">
                          <a:solidFill>
                            <a:schemeClr val="tx1"/>
                          </a:solidFill>
                          <a:latin typeface="Arial" panose="020B0604020202020204" pitchFamily="34" charset="0"/>
                          <a:cs typeface="Arial" panose="020B0604020202020204" pitchFamily="34" charset="0"/>
                        </a:rPr>
                        <a:t>eq</a:t>
                      </a:r>
                      <a:endParaRPr lang="en-US" dirty="0"/>
                    </a:p>
                  </a:txBody>
                  <a:tcPr>
                    <a:lnB w="12700" cap="flat" cmpd="sng" algn="ctr">
                      <a:solidFill>
                        <a:schemeClr val="tx1"/>
                      </a:solidFill>
                      <a:prstDash val="solid"/>
                      <a:round/>
                      <a:headEnd type="none" w="med" len="med"/>
                      <a:tailEnd type="none" w="med" len="med"/>
                    </a:lnB>
                    <a:solidFill>
                      <a:srgbClr val="C6E1C9"/>
                    </a:solidFill>
                  </a:tcPr>
                </a:tc>
                <a:tc>
                  <a:txBody>
                    <a:bodyPr/>
                    <a:lstStyle/>
                    <a:p>
                      <a:r>
                        <a:rPr lang="en-US" altLang="en-US" dirty="0">
                          <a:solidFill>
                            <a:schemeClr val="tx1"/>
                          </a:solidFill>
                          <a:latin typeface="Arial" panose="020B0604020202020204" pitchFamily="34" charset="0"/>
                          <a:cs typeface="Arial" panose="020B0604020202020204" pitchFamily="34" charset="0"/>
                        </a:rPr>
                        <a:t>∆</a:t>
                      </a:r>
                      <a:r>
                        <a:rPr lang="en-US" altLang="en-US" i="1" dirty="0">
                          <a:solidFill>
                            <a:schemeClr val="tx1"/>
                          </a:solidFill>
                          <a:latin typeface="Arial" panose="020B0604020202020204" pitchFamily="34" charset="0"/>
                          <a:cs typeface="Arial" panose="020B0604020202020204" pitchFamily="34" charset="0"/>
                        </a:rPr>
                        <a:t>G</a:t>
                      </a:r>
                      <a:r>
                        <a:rPr lang="en-US" altLang="en-US" dirty="0">
                          <a:solidFill>
                            <a:schemeClr val="tx1"/>
                          </a:solidFill>
                          <a:latin typeface="Arial" panose="020B0604020202020204" pitchFamily="34" charset="0"/>
                          <a:cs typeface="Arial" panose="020B0604020202020204" pitchFamily="34" charset="0"/>
                        </a:rPr>
                        <a:t>′</a:t>
                      </a:r>
                      <a:r>
                        <a:rPr lang="en-US" altLang="en-US" sz="1800" b="1" kern="1200" baseline="0" dirty="0">
                          <a:solidFill>
                            <a:schemeClr val="tx1"/>
                          </a:solidFill>
                          <a:latin typeface="+mn-lt"/>
                          <a:ea typeface="Arial Unicode MS" panose="020B0604020202020204" pitchFamily="34" charset="-128"/>
                          <a:cs typeface="Arial Unicode MS" panose="020B0604020202020204" pitchFamily="34" charset="-128"/>
                        </a:rPr>
                        <a:t>° (kJ/</a:t>
                      </a:r>
                      <a:r>
                        <a:rPr lang="en-US" altLang="en-US" sz="1800" b="1" kern="1200" baseline="0" dirty="0" err="1">
                          <a:solidFill>
                            <a:schemeClr val="tx1"/>
                          </a:solidFill>
                          <a:latin typeface="+mn-lt"/>
                          <a:ea typeface="Arial Unicode MS" panose="020B0604020202020204" pitchFamily="34" charset="-128"/>
                          <a:cs typeface="Arial Unicode MS" panose="020B0604020202020204" pitchFamily="34" charset="-128"/>
                        </a:rPr>
                        <a:t>mol</a:t>
                      </a:r>
                      <a:r>
                        <a:rPr lang="en-US" altLang="en-US" sz="1800" b="1" kern="1200" baseline="0" dirty="0">
                          <a:solidFill>
                            <a:schemeClr val="tx1"/>
                          </a:solidFill>
                          <a:latin typeface="+mn-lt"/>
                          <a:ea typeface="Arial Unicode MS" panose="020B0604020202020204" pitchFamily="34" charset="-128"/>
                          <a:cs typeface="Arial Unicode MS" panose="020B0604020202020204" pitchFamily="34" charset="-128"/>
                        </a:rPr>
                        <a:t>)</a:t>
                      </a:r>
                      <a:endParaRPr lang="en-US" sz="1800" baseline="0" dirty="0"/>
                    </a:p>
                  </a:txBody>
                  <a:tcPr>
                    <a:lnB w="12700" cap="flat" cmpd="sng" algn="ctr">
                      <a:solidFill>
                        <a:schemeClr val="tx1"/>
                      </a:solidFill>
                      <a:prstDash val="solid"/>
                      <a:round/>
                      <a:headEnd type="none" w="med" len="med"/>
                      <a:tailEnd type="none" w="med" len="med"/>
                    </a:lnB>
                    <a:solidFill>
                      <a:srgbClr val="C6E1C9"/>
                    </a:solidFill>
                  </a:tcPr>
                </a:tc>
                <a:extLst>
                  <a:ext uri="{0D108BD9-81ED-4DB2-BD59-A6C34878D82A}">
                    <a16:rowId xmlns:a16="http://schemas.microsoft.com/office/drawing/2014/main" val="10000"/>
                  </a:ext>
                </a:extLst>
              </a:tr>
              <a:tr h="370840">
                <a:tc>
                  <a:txBody>
                    <a:bodyPr/>
                    <a:lstStyle/>
                    <a:p>
                      <a:r>
                        <a:rPr lang="en-US" dirty="0"/>
                        <a:t>10</a:t>
                      </a:r>
                      <a:r>
                        <a:rPr lang="en-US" baseline="300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34.2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28.5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22.8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8201C-668B-4111-ACC6-316B3B591EB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Rate Constants and Rate Equations</a:t>
            </a:r>
            <a:endParaRPr lang="en-AU" dirty="0"/>
          </a:p>
        </p:txBody>
      </p:sp>
      <p:sp>
        <p:nvSpPr>
          <p:cNvPr id="4" name="Google Shape;390;g847cf01710_0_68">
            <a:extLst>
              <a:ext uri="{FF2B5EF4-FFF2-40B4-BE49-F238E27FC236}">
                <a16:creationId xmlns:a16="http://schemas.microsoft.com/office/drawing/2014/main" id="{7402C11A-8EC3-2944-A553-F0C6930751E1}"/>
              </a:ext>
            </a:extLst>
          </p:cNvPr>
          <p:cNvSpPr txBox="1">
            <a:spLocks noChangeArrowheads="1"/>
          </p:cNvSpPr>
          <p:nvPr/>
        </p:nvSpPr>
        <p:spPr bwMode="auto">
          <a:xfrm>
            <a:off x="433388" y="1527175"/>
            <a:ext cx="8277225" cy="29718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the rate of any reaction is determined by the concentration of reactant(s) and the </a:t>
            </a:r>
            <a:r>
              <a:rPr lang="en-US" sz="2400" b="1" dirty="0">
                <a:latin typeface="Arial" panose="020B0604020202020204" pitchFamily="34" charset="0"/>
                <a:cs typeface="Arial" panose="020B0604020202020204" pitchFamily="34" charset="0"/>
              </a:rPr>
              <a:t>rate constant</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k </a:t>
            </a: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for the </a:t>
            </a:r>
            <a:r>
              <a:rPr lang="en-US" sz="2400" dirty="0" err="1">
                <a:latin typeface="Arial" panose="020B0604020202020204" pitchFamily="34" charset="0"/>
                <a:cs typeface="Arial" panose="020B0604020202020204" pitchFamily="34" charset="0"/>
              </a:rPr>
              <a:t>unimolar</a:t>
            </a:r>
            <a:r>
              <a:rPr lang="en-US" sz="2400" dirty="0">
                <a:latin typeface="Arial" panose="020B0604020202020204" pitchFamily="34" charset="0"/>
                <a:cs typeface="Arial" panose="020B0604020202020204" pitchFamily="34" charset="0"/>
              </a:rPr>
              <a:t> reaction S → P, a </a:t>
            </a:r>
            <a:r>
              <a:rPr lang="en-US" sz="2400" b="1" dirty="0">
                <a:latin typeface="Arial" panose="020B0604020202020204" pitchFamily="34" charset="0"/>
                <a:cs typeface="Arial" panose="020B0604020202020204" pitchFamily="34" charset="0"/>
              </a:rPr>
              <a:t>rate equation </a:t>
            </a:r>
            <a:r>
              <a:rPr lang="en-US" sz="2400" dirty="0">
                <a:latin typeface="Arial" panose="020B0604020202020204" pitchFamily="34" charset="0"/>
                <a:cs typeface="Arial" panose="020B0604020202020204" pitchFamily="34" charset="0"/>
              </a:rPr>
              <a:t>expresses the rate of the reaction</a:t>
            </a:r>
          </a:p>
          <a:p>
            <a:pPr marL="50800" indent="2108200">
              <a:buFontTx/>
              <a:buNone/>
              <a:defRPr/>
            </a:pPr>
            <a:endParaRPr lang="en-US" sz="2400" i="1" dirty="0">
              <a:latin typeface="Arial" panose="020B0604020202020204" pitchFamily="34" charset="0"/>
              <a:cs typeface="Arial" panose="020B0604020202020204" pitchFamily="34" charset="0"/>
            </a:endParaRPr>
          </a:p>
          <a:p>
            <a:pPr marL="50800" indent="2108200">
              <a:buFontTx/>
              <a:buNone/>
              <a:defRPr/>
            </a:pPr>
            <a:r>
              <a:rPr lang="en-US" sz="2400" i="1" dirty="0">
                <a:latin typeface="Arial" panose="020B0604020202020204" pitchFamily="34" charset="0"/>
                <a:cs typeface="Arial" panose="020B0604020202020204" pitchFamily="34" charset="0"/>
              </a:rPr>
              <a:t>V = k</a:t>
            </a:r>
            <a:r>
              <a:rPr lang="en-US" sz="2400" dirty="0">
                <a:latin typeface="Arial" panose="020B0604020202020204" pitchFamily="34" charset="0"/>
                <a:cs typeface="Arial" panose="020B0604020202020204" pitchFamily="34" charset="0"/>
              </a:rPr>
              <a:t>[S]</a:t>
            </a:r>
          </a:p>
          <a:p>
            <a:pPr marL="50800" indent="0">
              <a:buFontTx/>
              <a:buNone/>
              <a:defRPr/>
            </a:pPr>
            <a:r>
              <a:rPr lang="en-US" sz="2400" dirty="0">
                <a:latin typeface="Arial" panose="020B0604020202020204" pitchFamily="34" charset="0"/>
                <a:cs typeface="Arial" panose="020B0604020202020204" pitchFamily="34" charset="0"/>
              </a:rPr>
              <a:t>     </a:t>
            </a:r>
          </a:p>
        </p:txBody>
      </p:sp>
      <p:sp>
        <p:nvSpPr>
          <p:cNvPr id="117763" name="TextBox 3">
            <a:extLst>
              <a:ext uri="{FF2B5EF4-FFF2-40B4-BE49-F238E27FC236}">
                <a16:creationId xmlns:a16="http://schemas.microsoft.com/office/drawing/2014/main" id="{BB08623B-F06E-C24D-BF49-FDE041B32F6E}"/>
              </a:ext>
            </a:extLst>
          </p:cNvPr>
          <p:cNvSpPr txBox="1">
            <a:spLocks noChangeArrowheads="1"/>
          </p:cNvSpPr>
          <p:nvPr/>
        </p:nvSpPr>
        <p:spPr bwMode="auto">
          <a:xfrm>
            <a:off x="3962400" y="40386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(6-4)</a:t>
            </a:r>
          </a:p>
        </p:txBody>
      </p:sp>
      <p:sp>
        <p:nvSpPr>
          <p:cNvPr id="3" name="Rectangle 2">
            <a:extLst>
              <a:ext uri="{FF2B5EF4-FFF2-40B4-BE49-F238E27FC236}">
                <a16:creationId xmlns:a16="http://schemas.microsoft.com/office/drawing/2014/main" id="{B69C9D5C-CD9F-4378-846B-4359FD40441D}"/>
              </a:ext>
            </a:extLst>
          </p:cNvPr>
          <p:cNvSpPr/>
          <p:nvPr/>
        </p:nvSpPr>
        <p:spPr>
          <a:xfrm>
            <a:off x="838200" y="4762500"/>
            <a:ext cx="7772400" cy="830997"/>
          </a:xfrm>
          <a:prstGeom prst="rect">
            <a:avLst/>
          </a:prstGeom>
        </p:spPr>
        <p:txBody>
          <a:bodyPr wrap="square">
            <a:spAutoFit/>
          </a:bodyPr>
          <a:lstStyle/>
          <a:p>
            <a:pPr marL="50800" indent="0">
              <a:buFontTx/>
              <a:buNone/>
              <a:defRPr/>
            </a:pPr>
            <a:r>
              <a:rPr lang="en-US" dirty="0">
                <a:latin typeface="Arial" panose="020B0604020202020204" pitchFamily="34" charset="0"/>
                <a:cs typeface="Arial" panose="020B0604020202020204" pitchFamily="34" charset="0"/>
              </a:rPr>
              <a:t>where </a:t>
            </a:r>
            <a:r>
              <a:rPr lang="en-US" i="1" dirty="0">
                <a:latin typeface="Arial" panose="020B0604020202020204" pitchFamily="34" charset="0"/>
                <a:cs typeface="Arial" panose="020B0604020202020204" pitchFamily="34" charset="0"/>
              </a:rPr>
              <a:t>V </a:t>
            </a:r>
            <a:r>
              <a:rPr lang="en-US" dirty="0">
                <a:latin typeface="Arial" panose="020B0604020202020204" pitchFamily="34" charset="0"/>
                <a:cs typeface="Arial" panose="020B0604020202020204" pitchFamily="34" charset="0"/>
              </a:rPr>
              <a:t>is the velocity or rate of the reaction and [S] is</a:t>
            </a:r>
          </a:p>
          <a:p>
            <a:pPr marL="50800" indent="0">
              <a:buFontTx/>
              <a:buNone/>
              <a:defRPr/>
            </a:pPr>
            <a:r>
              <a:rPr lang="en-US" dirty="0">
                <a:latin typeface="Arial" panose="020B0604020202020204" pitchFamily="34" charset="0"/>
                <a:cs typeface="Arial" panose="020B0604020202020204" pitchFamily="34" charset="0"/>
              </a:rPr>
              <a:t>the concentration of the substrate </a:t>
            </a:r>
            <a:endParaRPr lang="en-AU"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FF661-B8D6-474A-92C8-83067774652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First-Order Reactions</a:t>
            </a:r>
            <a:endParaRPr lang="en-AU" dirty="0"/>
          </a:p>
        </p:txBody>
      </p:sp>
      <p:sp>
        <p:nvSpPr>
          <p:cNvPr id="4" name="Google Shape;390;g847cf01710_0_68">
            <a:extLst>
              <a:ext uri="{FF2B5EF4-FFF2-40B4-BE49-F238E27FC236}">
                <a16:creationId xmlns:a16="http://schemas.microsoft.com/office/drawing/2014/main" id="{15A8B75B-77ED-944B-851C-F9ADD8547D07}"/>
              </a:ext>
            </a:extLst>
          </p:cNvPr>
          <p:cNvSpPr txBox="1">
            <a:spLocks noChangeArrowheads="1"/>
          </p:cNvSpPr>
          <p:nvPr/>
        </p:nvSpPr>
        <p:spPr bwMode="auto">
          <a:xfrm>
            <a:off x="433388" y="1527175"/>
            <a:ext cx="82772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first-order reaction = rate depends only on the concentration of S</a:t>
            </a:r>
          </a:p>
          <a:p>
            <a:pPr>
              <a:defRPr/>
            </a:pPr>
            <a:endParaRPr lang="en-US" sz="2400" dirty="0">
              <a:latin typeface="Arial" panose="020B0604020202020204" pitchFamily="34" charset="0"/>
              <a:cs typeface="Arial" panose="020B0604020202020204" pitchFamily="34" charset="0"/>
            </a:endParaRPr>
          </a:p>
          <a:p>
            <a:pPr>
              <a:defRPr/>
            </a:pPr>
            <a:r>
              <a:rPr lang="en-US" sz="2400" i="1" dirty="0">
                <a:latin typeface="Arial" panose="020B0604020202020204" pitchFamily="34" charset="0"/>
                <a:cs typeface="Arial" panose="020B0604020202020204" pitchFamily="34" charset="0"/>
              </a:rPr>
              <a:t>k </a:t>
            </a:r>
            <a:r>
              <a:rPr lang="en-US" sz="2400" dirty="0">
                <a:latin typeface="Arial" panose="020B0604020202020204" pitchFamily="34" charset="0"/>
                <a:cs typeface="Arial" panose="020B0604020202020204" pitchFamily="34" charset="0"/>
              </a:rPr>
              <a:t>has units of reciprocal time, such as s</a:t>
            </a:r>
            <a:r>
              <a:rPr lang="en-US" sz="2400" baseline="30000" dirty="0">
                <a:latin typeface="Arial" panose="020B0604020202020204" pitchFamily="34" charset="0"/>
                <a:cs typeface="Arial" panose="020B0604020202020204" pitchFamily="34" charset="0"/>
              </a:rPr>
              <a:t>–1</a:t>
            </a:r>
            <a:endParaRPr lang="en-US" sz="2400" i="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6E638-DF5B-42E5-9105-8C60ED67F53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Second-Order Reactions</a:t>
            </a:r>
            <a:endParaRPr lang="en-AU" dirty="0"/>
          </a:p>
        </p:txBody>
      </p:sp>
      <p:sp>
        <p:nvSpPr>
          <p:cNvPr id="4" name="Google Shape;390;g847cf01710_0_68">
            <a:extLst>
              <a:ext uri="{FF2B5EF4-FFF2-40B4-BE49-F238E27FC236}">
                <a16:creationId xmlns:a16="http://schemas.microsoft.com/office/drawing/2014/main" id="{4791572F-E95C-1743-B85E-9C168DF782C7}"/>
              </a:ext>
            </a:extLst>
          </p:cNvPr>
          <p:cNvSpPr txBox="1">
            <a:spLocks noChangeArrowheads="1"/>
          </p:cNvSpPr>
          <p:nvPr/>
        </p:nvSpPr>
        <p:spPr bwMode="auto">
          <a:xfrm>
            <a:off x="433388" y="1527175"/>
            <a:ext cx="82772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second-order reaction = rate depends on the concentration of two different compounds or the reaction is between two molecules of the same compound</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i="1" dirty="0">
                <a:latin typeface="Arial" panose="020B0604020202020204" pitchFamily="34" charset="0"/>
                <a:cs typeface="Arial" panose="020B0604020202020204" pitchFamily="34" charset="0"/>
              </a:rPr>
              <a:t>k </a:t>
            </a:r>
            <a:r>
              <a:rPr lang="en-US" sz="2400" dirty="0">
                <a:latin typeface="Arial" panose="020B0604020202020204" pitchFamily="34" charset="0"/>
                <a:cs typeface="Arial" panose="020B0604020202020204" pitchFamily="34" charset="0"/>
              </a:rPr>
              <a:t>has units of </a:t>
            </a:r>
            <a:r>
              <a:rPr lang="en-US" sz="1800" dirty="0">
                <a:latin typeface="Arial" panose="020B0604020202020204" pitchFamily="34" charset="0"/>
                <a:cs typeface="Arial" panose="020B0604020202020204" pitchFamily="34" charset="0"/>
              </a:rPr>
              <a:t>M</a:t>
            </a:r>
            <a:r>
              <a:rPr lang="en-US" sz="2400" baseline="30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s</a:t>
            </a:r>
            <a:r>
              <a:rPr lang="en-US" sz="2400" baseline="30000" dirty="0">
                <a:latin typeface="Arial" panose="020B0604020202020204" pitchFamily="34" charset="0"/>
                <a:cs typeface="Arial" panose="020B0604020202020204" pitchFamily="34" charset="0"/>
              </a:rPr>
              <a:t>–1</a:t>
            </a:r>
          </a:p>
          <a:p>
            <a:pPr>
              <a:defRPr/>
            </a:pPr>
            <a:endParaRPr lang="en-US" sz="2400" i="1" baseline="300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the rate equation becomes </a:t>
            </a:r>
          </a:p>
          <a:p>
            <a:pPr marL="50800" indent="0">
              <a:buFontTx/>
              <a:buNone/>
              <a:defRPr/>
            </a:pPr>
            <a:r>
              <a:rPr lang="en-US" sz="2400" dirty="0">
                <a:latin typeface="Arial" panose="020B0604020202020204" pitchFamily="34" charset="0"/>
                <a:cs typeface="Arial" panose="020B0604020202020204" pitchFamily="34" charset="0"/>
              </a:rPr>
              <a:t>		</a:t>
            </a:r>
          </a:p>
          <a:p>
            <a:pPr marL="50800" indent="0">
              <a:buFontTx/>
              <a:buNone/>
              <a:defRPr/>
            </a:pPr>
            <a:r>
              <a:rPr lang="en-US" sz="2400" i="1" dirty="0">
                <a:latin typeface="Arial" panose="020B0604020202020204" pitchFamily="34" charset="0"/>
                <a:cs typeface="Arial" panose="020B0604020202020204" pitchFamily="34" charset="0"/>
              </a:rPr>
              <a:t>		V = k</a:t>
            </a:r>
            <a:r>
              <a:rPr lang="en-US" sz="2400" dirty="0">
                <a:latin typeface="Arial" panose="020B0604020202020204" pitchFamily="34" charset="0"/>
                <a:cs typeface="Arial" panose="020B0604020202020204" pitchFamily="34" charset="0"/>
              </a:rPr>
              <a:t>[S</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][S</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
        <p:nvSpPr>
          <p:cNvPr id="125955" name="TextBox 3">
            <a:extLst>
              <a:ext uri="{FF2B5EF4-FFF2-40B4-BE49-F238E27FC236}">
                <a16:creationId xmlns:a16="http://schemas.microsoft.com/office/drawing/2014/main" id="{FE296E43-005D-704D-915D-B95F92198857}"/>
              </a:ext>
            </a:extLst>
          </p:cNvPr>
          <p:cNvSpPr txBox="1">
            <a:spLocks noChangeArrowheads="1"/>
          </p:cNvSpPr>
          <p:nvPr/>
        </p:nvSpPr>
        <p:spPr bwMode="auto">
          <a:xfrm>
            <a:off x="4586288" y="47244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5938B-56D4-4862-B376-62C5736964A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Relationship between Rate Constants and Activation Energy</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7C718BD8-0B97-0041-B82D-18D26D2315BA}"/>
                  </a:ext>
                </a:extLst>
              </p:cNvPr>
              <p:cNvSpPr txBox="1">
                <a:spLocks noChangeArrowheads="1"/>
              </p:cNvSpPr>
              <p:nvPr/>
            </p:nvSpPr>
            <p:spPr bwMode="auto">
              <a:xfrm>
                <a:off x="433387" y="1676400"/>
                <a:ext cx="8277225" cy="4343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from transition-state theory</a:t>
                </a:r>
              </a:p>
              <a:p>
                <a:pPr>
                  <a:defRPr/>
                </a:pPr>
                <a:endParaRPr lang="en-US" sz="2400" dirty="0">
                  <a:latin typeface="Arial" panose="020B0604020202020204" pitchFamily="34" charset="0"/>
                  <a:cs typeface="Arial" panose="020B0604020202020204" pitchFamily="34" charset="0"/>
                </a:endParaRPr>
              </a:p>
              <a:p>
                <a:pPr marL="50800" indent="0">
                  <a:buNone/>
                  <a:defRPr/>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k </a:t>
                </a:r>
                <a:r>
                  <a:rPr lang="en-US" sz="2400" dirty="0">
                    <a:latin typeface="Arial" panose="020B0604020202020204" pitchFamily="34" charset="0"/>
                    <a:cs typeface="Arial" panose="020B0604020202020204" pitchFamily="34" charset="0"/>
                  </a:rPr>
                  <a:t>= </a:t>
                </a:r>
                <a14:m>
                  <m:oMath xmlns:m="http://schemas.openxmlformats.org/officeDocument/2006/math">
                    <m:f>
                      <m:fPr>
                        <m:ctrlPr>
                          <a:rPr lang="en-US" sz="2400" i="1" smtClean="0">
                            <a:latin typeface="Cambria Math" panose="02040503050406030204" pitchFamily="18" charset="0"/>
                            <a:cs typeface="Arial" panose="020B0604020202020204" pitchFamily="34" charset="0"/>
                          </a:rPr>
                        </m:ctrlPr>
                      </m:fPr>
                      <m:num>
                        <m:r>
                          <m:rPr>
                            <m:nor/>
                          </m:rPr>
                          <a:rPr lang="en-US" sz="2400" b="1" dirty="0">
                            <a:latin typeface="Arial" panose="020B0604020202020204" pitchFamily="34" charset="0"/>
                            <a:cs typeface="Arial" panose="020B0604020202020204" pitchFamily="34" charset="0"/>
                          </a:rPr>
                          <m:t>k</m:t>
                        </m:r>
                        <m:r>
                          <m:rPr>
                            <m:nor/>
                          </m:rPr>
                          <a:rPr lang="en-US" sz="2400" i="1" dirty="0">
                            <a:latin typeface="Arial" panose="020B0604020202020204" pitchFamily="34" charset="0"/>
                            <a:cs typeface="Arial" panose="020B0604020202020204" pitchFamily="34" charset="0"/>
                          </a:rPr>
                          <m:t>T</m:t>
                        </m:r>
                      </m:num>
                      <m:den>
                        <m:r>
                          <m:rPr>
                            <m:nor/>
                          </m:rPr>
                          <a:rPr lang="en-US" sz="2400" i="1" dirty="0">
                            <a:latin typeface="Arial" panose="020B0604020202020204" pitchFamily="34" charset="0"/>
                            <a:cs typeface="Arial" panose="020B0604020202020204" pitchFamily="34" charset="0"/>
                          </a:rPr>
                          <m:t>h</m:t>
                        </m:r>
                      </m:den>
                    </m:f>
                  </m:oMath>
                </a14:m>
                <a:r>
                  <a:rPr lang="en-US" sz="2400" i="1" dirty="0">
                    <a:latin typeface="Arial" panose="020B0604020202020204" pitchFamily="34" charset="0"/>
                    <a:cs typeface="Arial" panose="020B0604020202020204" pitchFamily="34" charset="0"/>
                  </a:rPr>
                  <a:t> e</a:t>
                </a:r>
                <a:r>
                  <a:rPr lang="en-US" sz="2400" baseline="30000" dirty="0">
                    <a:latin typeface="Arial" panose="020B0604020202020204" pitchFamily="34" charset="0"/>
                    <a:cs typeface="Arial" panose="020B0604020202020204" pitchFamily="34" charset="0"/>
                  </a:rPr>
                  <a:t>–</a:t>
                </a:r>
                <a:r>
                  <a:rPr lang="en-US" altLang="en-US" sz="2400" i="1" baseline="30000" dirty="0">
                    <a:latin typeface="Arial" panose="020B0604020202020204" pitchFamily="34" charset="0"/>
                    <a:cs typeface="Arial" panose="020B0604020202020204" pitchFamily="34" charset="0"/>
                  </a:rPr>
                  <a:t>∆G</a:t>
                </a:r>
                <a:r>
                  <a:rPr lang="en-US" sz="2400" baseline="30000" dirty="0">
                    <a:latin typeface="Arial" panose="020B0604020202020204" pitchFamily="34" charset="0"/>
                    <a:cs typeface="Arial" panose="020B0604020202020204" pitchFamily="34" charset="0"/>
                  </a:rPr>
                  <a:t>‡/</a:t>
                </a:r>
                <a:r>
                  <a:rPr lang="en-US" sz="2400" i="1" baseline="30000" dirty="0">
                    <a:latin typeface="Arial" panose="020B0604020202020204" pitchFamily="34" charset="0"/>
                    <a:cs typeface="Arial" panose="020B0604020202020204" pitchFamily="34" charset="0"/>
                  </a:rPr>
                  <a:t>RT</a:t>
                </a:r>
              </a:p>
              <a:p>
                <a:pPr marL="50800" indent="0">
                  <a:buNone/>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where </a:t>
                </a:r>
                <a:r>
                  <a:rPr lang="en-US" sz="2400" b="1" dirty="0">
                    <a:latin typeface="Arial" panose="020B0604020202020204" pitchFamily="34" charset="0"/>
                    <a:cs typeface="Arial" panose="020B0604020202020204" pitchFamily="34" charset="0"/>
                  </a:rPr>
                  <a:t>k </a:t>
                </a:r>
                <a:r>
                  <a:rPr lang="en-US" sz="2400" dirty="0">
                    <a:latin typeface="Arial" panose="020B0604020202020204" pitchFamily="34" charset="0"/>
                    <a:cs typeface="Arial" panose="020B0604020202020204" pitchFamily="34" charset="0"/>
                  </a:rPr>
                  <a:t>is the Boltzmann constant and </a:t>
                </a:r>
                <a:r>
                  <a:rPr lang="en-US" sz="2400" i="1" dirty="0">
                    <a:latin typeface="Arial" panose="020B0604020202020204" pitchFamily="34" charset="0"/>
                    <a:cs typeface="Arial" panose="020B0604020202020204" pitchFamily="34" charset="0"/>
                  </a:rPr>
                  <a:t>h </a:t>
                </a:r>
                <a:r>
                  <a:rPr lang="en-US" sz="2400" dirty="0">
                    <a:latin typeface="Arial" panose="020B0604020202020204" pitchFamily="34" charset="0"/>
                    <a:cs typeface="Arial" panose="020B0604020202020204" pitchFamily="34" charset="0"/>
                  </a:rPr>
                  <a:t>is Planck’s</a:t>
                </a:r>
              </a:p>
              <a:p>
                <a:pPr marL="50800" indent="0">
                  <a:buFontTx/>
                  <a:buNone/>
                  <a:defRPr/>
                </a:pPr>
                <a:r>
                  <a:rPr lang="en-US" sz="2400" dirty="0">
                    <a:latin typeface="Arial" panose="020B0604020202020204" pitchFamily="34" charset="0"/>
                    <a:cs typeface="Arial" panose="020B0604020202020204" pitchFamily="34" charset="0"/>
                  </a:rPr>
                  <a:t>     constant</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the relationship between the rate constant </a:t>
                </a:r>
                <a:r>
                  <a:rPr lang="en-US" sz="2400" i="1" dirty="0">
                    <a:latin typeface="Arial" panose="020B0604020202020204" pitchFamily="34" charset="0"/>
                    <a:cs typeface="Arial" panose="020B0604020202020204" pitchFamily="34" charset="0"/>
                  </a:rPr>
                  <a:t>k </a:t>
                </a:r>
                <a:r>
                  <a:rPr lang="en-US" sz="2400" dirty="0">
                    <a:latin typeface="Arial" panose="020B0604020202020204" pitchFamily="34" charset="0"/>
                    <a:cs typeface="Arial" panose="020B0604020202020204" pitchFamily="34" charset="0"/>
                  </a:rPr>
                  <a:t>and the activation energy </a:t>
                </a:r>
                <a:r>
                  <a:rPr lang="en-US" altLang="en-US" sz="2400" i="1" dirty="0">
                    <a:latin typeface="Arial" panose="020B0604020202020204" pitchFamily="34" charset="0"/>
                    <a:cs typeface="Arial" panose="020B0604020202020204" pitchFamily="34" charset="0"/>
                  </a:rPr>
                  <a:t>∆G</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inverse and exponential</a:t>
                </a:r>
                <a:endParaRPr lang="en-US" sz="2400" baseline="30000" dirty="0">
                  <a:latin typeface="Arial" panose="020B0604020202020204" pitchFamily="34" charset="0"/>
                  <a:cs typeface="Arial" panose="020B0604020202020204" pitchFamily="34" charset="0"/>
                </a:endParaRPr>
              </a:p>
              <a:p>
                <a:pPr marL="50800" indent="0">
                  <a:buFontTx/>
                  <a:buNone/>
                  <a:defRPr/>
                </a:pPr>
                <a:endParaRPr lang="en-US" sz="2400" i="1" baseline="30000" dirty="0">
                  <a:latin typeface="Arial" panose="020B0604020202020204" pitchFamily="34" charset="0"/>
                  <a:cs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7C718BD8-0B97-0041-B82D-18D26D2315BA}"/>
                  </a:ext>
                </a:extLst>
              </p:cNvPr>
              <p:cNvSpPr txBox="1">
                <a:spLocks noRot="1" noChangeAspect="1" noMove="1" noResize="1" noEditPoints="1" noAdjustHandles="1" noChangeArrowheads="1" noChangeShapeType="1" noTextEdit="1"/>
              </p:cNvSpPr>
              <p:nvPr/>
            </p:nvSpPr>
            <p:spPr bwMode="auto">
              <a:xfrm>
                <a:off x="433387" y="1676400"/>
                <a:ext cx="8277225" cy="4343400"/>
              </a:xfrm>
              <a:prstGeom prst="rect">
                <a:avLst/>
              </a:prstGeom>
              <a:blipFill>
                <a:blip r:embed="rId3"/>
                <a:stretch>
                  <a:fillRect l="-368" t="-982"/>
                </a:stretch>
              </a:blipFill>
              <a:ln>
                <a:noFill/>
              </a:ln>
            </p:spPr>
            <p:txBody>
              <a:bodyPr/>
              <a:lstStyle/>
              <a:p>
                <a:r>
                  <a:rPr lang="en-AU">
                    <a:noFill/>
                  </a:rPr>
                  <a:t> </a:t>
                </a:r>
              </a:p>
            </p:txBody>
          </p:sp>
        </mc:Fallback>
      </mc:AlternateContent>
      <p:sp>
        <p:nvSpPr>
          <p:cNvPr id="132099" name="TextBox 3">
            <a:extLst>
              <a:ext uri="{FF2B5EF4-FFF2-40B4-BE49-F238E27FC236}">
                <a16:creationId xmlns:a16="http://schemas.microsoft.com/office/drawing/2014/main" id="{8144924B-E4B7-2543-9F64-2DFF9C30871C}"/>
              </a:ext>
            </a:extLst>
          </p:cNvPr>
          <p:cNvSpPr txBox="1">
            <a:spLocks noChangeArrowheads="1"/>
          </p:cNvSpPr>
          <p:nvPr/>
        </p:nvSpPr>
        <p:spPr bwMode="auto">
          <a:xfrm>
            <a:off x="5029200" y="2785872"/>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6C46A0-1823-4CBE-9084-7DFAEE320E6B}"/>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A Few Principles Explain the Catalytic Power and Specificity of Enzymes</a:t>
            </a:r>
            <a:endParaRPr lang="en-AU" sz="3400" dirty="0">
              <a:solidFill>
                <a:srgbClr val="4E4CB4"/>
              </a:solidFill>
            </a:endParaRPr>
          </a:p>
        </p:txBody>
      </p:sp>
      <p:sp>
        <p:nvSpPr>
          <p:cNvPr id="134146" name="Google Shape;390;g847cf01710_0_68">
            <a:extLst>
              <a:ext uri="{FF2B5EF4-FFF2-40B4-BE49-F238E27FC236}">
                <a16:creationId xmlns:a16="http://schemas.microsoft.com/office/drawing/2014/main" id="{1B03D8B6-0072-AE48-9BCB-70A7E058BF4C}"/>
              </a:ext>
            </a:extLst>
          </p:cNvPr>
          <p:cNvSpPr txBox="1">
            <a:spLocks noChangeArrowheads="1"/>
          </p:cNvSpPr>
          <p:nvPr/>
        </p:nvSpPr>
        <p:spPr bwMode="auto">
          <a:xfrm>
            <a:off x="354965" y="1726811"/>
            <a:ext cx="8153400" cy="83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enzymes enhance rates in the range of 5 to 17 orders of magnitude</a:t>
            </a:r>
          </a:p>
          <a:p>
            <a:endParaRPr lang="en-US" altLang="en-US" sz="2400" dirty="0">
              <a:latin typeface="Arial" panose="020B0604020202020204" pitchFamily="34" charset="0"/>
              <a:cs typeface="Arial" panose="020B0604020202020204" pitchFamily="34" charset="0"/>
            </a:endParaRPr>
          </a:p>
        </p:txBody>
      </p:sp>
      <p:sp>
        <p:nvSpPr>
          <p:cNvPr id="3" name="TextBox 2"/>
          <p:cNvSpPr txBox="1"/>
          <p:nvPr/>
        </p:nvSpPr>
        <p:spPr>
          <a:xfrm>
            <a:off x="914400" y="2616839"/>
            <a:ext cx="7034530" cy="830997"/>
          </a:xfrm>
          <a:prstGeom prst="rect">
            <a:avLst/>
          </a:prstGeom>
          <a:solidFill>
            <a:srgbClr val="005F6A"/>
          </a:solidFill>
        </p:spPr>
        <p:txBody>
          <a:bodyPr wrap="square" rtlCol="0">
            <a:spAutoFit/>
          </a:bodyPr>
          <a:lstStyle/>
          <a:p>
            <a:r>
              <a:rPr lang="en-US" b="1" dirty="0">
                <a:solidFill>
                  <a:schemeClr val="bg1"/>
                </a:solidFill>
              </a:rPr>
              <a:t>Table 6-5 Some Rate Enhancements Produced by Enzymes</a:t>
            </a:r>
          </a:p>
        </p:txBody>
      </p:sp>
      <p:graphicFrame>
        <p:nvGraphicFramePr>
          <p:cNvPr id="2" name="Table 1"/>
          <p:cNvGraphicFramePr>
            <a:graphicFrameLocks noGrp="1"/>
          </p:cNvGraphicFramePr>
          <p:nvPr>
            <p:extLst>
              <p:ext uri="{D42A27DB-BD31-4B8C-83A1-F6EECF244321}">
                <p14:modId xmlns:p14="http://schemas.microsoft.com/office/powerpoint/2010/main" val="2266920187"/>
              </p:ext>
            </p:extLst>
          </p:nvPr>
        </p:nvGraphicFramePr>
        <p:xfrm>
          <a:off x="914400" y="3447836"/>
          <a:ext cx="7034530" cy="2966720"/>
        </p:xfrm>
        <a:graphic>
          <a:graphicData uri="http://schemas.openxmlformats.org/drawingml/2006/table">
            <a:tbl>
              <a:tblPr firstRow="1" firstCol="1" bandRow="1">
                <a:tableStyleId>{5C22544A-7EE6-4342-B048-85BDC9FD1C3A}</a:tableStyleId>
              </a:tblPr>
              <a:tblGrid>
                <a:gridCol w="398653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n-US" b="0" dirty="0" err="1">
                          <a:solidFill>
                            <a:schemeClr val="tx1"/>
                          </a:solidFill>
                        </a:rPr>
                        <a:t>Cyclophilin</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0" dirty="0">
                          <a:solidFill>
                            <a:schemeClr val="tx1"/>
                          </a:solidFill>
                        </a:rPr>
                        <a:t>10</a:t>
                      </a:r>
                      <a:r>
                        <a:rPr lang="en-US" b="0" baseline="30000" dirty="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r>
                        <a:rPr lang="en-US" b="0" dirty="0">
                          <a:solidFill>
                            <a:schemeClr val="tx1"/>
                          </a:solidFill>
                        </a:rPr>
                        <a:t>Carbonic anhydrase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b="0" dirty="0">
                          <a:solidFill>
                            <a:schemeClr val="tx1"/>
                          </a:solidFill>
                        </a:rPr>
                        <a:t>Triose phosphate isomerase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b="0" dirty="0">
                          <a:solidFill>
                            <a:schemeClr val="tx1"/>
                          </a:solidFill>
                        </a:rPr>
                        <a:t>Carboxypeptidase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b="0" dirty="0" err="1">
                          <a:solidFill>
                            <a:schemeClr val="tx1"/>
                          </a:solidFill>
                        </a:rPr>
                        <a:t>Phosphoglucomutase</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b="0" dirty="0" err="1">
                          <a:solidFill>
                            <a:schemeClr val="tx1"/>
                          </a:solidFill>
                        </a:rPr>
                        <a:t>Succinyl</a:t>
                      </a:r>
                      <a:r>
                        <a:rPr lang="en-US" b="0" dirty="0">
                          <a:solidFill>
                            <a:schemeClr val="tx1"/>
                          </a:solidFill>
                        </a:rPr>
                        <a:t>-CoA transferase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US" b="0" dirty="0">
                          <a:solidFill>
                            <a:schemeClr val="tx1"/>
                          </a:solidFill>
                        </a:rPr>
                        <a:t>Urease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en-US" b="0" dirty="0" err="1">
                          <a:solidFill>
                            <a:schemeClr val="tx1"/>
                          </a:solidFill>
                        </a:rPr>
                        <a:t>Orotidine</a:t>
                      </a:r>
                      <a:r>
                        <a:rPr lang="en-US" b="0" dirty="0">
                          <a:solidFill>
                            <a:schemeClr val="tx1"/>
                          </a:solidFill>
                        </a:rPr>
                        <a:t> monophosphate decarboxylase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a:t>
                      </a:r>
                      <a:r>
                        <a:rPr lang="en-US" baseline="30000" dirty="0"/>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Google Shape;191;g7fe2cbe272_0_44" descr="Icon P 4&#10;">
            <a:extLst>
              <a:ext uri="{FF2B5EF4-FFF2-40B4-BE49-F238E27FC236}">
                <a16:creationId xmlns:a16="http://schemas.microsoft.com/office/drawing/2014/main" id="{FDE81B1D-1676-9E49-A4D8-94650577F76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325" y="397967"/>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AE7D90D-57B3-40EF-A1CB-6CB68599B55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8)</a:t>
            </a:r>
            <a:endParaRPr lang="en-AU" sz="2000" dirty="0"/>
          </a:p>
        </p:txBody>
      </p:sp>
      <p:sp>
        <p:nvSpPr>
          <p:cNvPr id="136195" name="Text Placeholder 2">
            <a:extLst>
              <a:ext uri="{FF2B5EF4-FFF2-40B4-BE49-F238E27FC236}">
                <a16:creationId xmlns:a16="http://schemas.microsoft.com/office/drawing/2014/main" id="{FA641FA7-8718-4D49-83ED-E4C6542D50E0}"/>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rPr>
              <a:t>Two concepts explain the catalytic power of enzymes. </a:t>
            </a:r>
            <a:r>
              <a:rPr lang="en-US" altLang="en-US" sz="2400">
                <a:latin typeface="Arial" panose="020B0604020202020204" pitchFamily="34" charset="0"/>
              </a:rPr>
              <a:t>First, enzymes bind most tightly to the transition state of the catalyzed reaction, using binding energy to lower the activation barrier. Second, enzyme active sites are organized by evolution to facilitate multiple mechanisms of chemical catalysis simultaneously.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F7C59-8EFC-4B3B-BA7D-2781D69BB2A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Interactions between Enzymes and Substrates</a:t>
            </a:r>
            <a:endParaRPr lang="en-AU" dirty="0"/>
          </a:p>
        </p:txBody>
      </p:sp>
      <p:sp>
        <p:nvSpPr>
          <p:cNvPr id="5" name="Text Placeholder 2">
            <a:extLst>
              <a:ext uri="{FF2B5EF4-FFF2-40B4-BE49-F238E27FC236}">
                <a16:creationId xmlns:a16="http://schemas.microsoft.com/office/drawing/2014/main" id="{4834291C-4761-4CC5-81BD-B54C699F0C20}"/>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342900" indent="-342900">
              <a:buFont typeface="Arial" panose="020B0604020202020204" pitchFamily="34" charset="0"/>
              <a:buChar char="•"/>
            </a:pPr>
            <a:r>
              <a:rPr lang="en-US" altLang="en-US" sz="2400" b="1" dirty="0">
                <a:latin typeface="Arial" panose="020B0604020202020204" pitchFamily="34" charset="0"/>
              </a:rPr>
              <a:t>binding energy, ∆</a:t>
            </a:r>
            <a:r>
              <a:rPr lang="en-US" altLang="en-US" sz="2400" b="1" i="1" dirty="0">
                <a:latin typeface="Arial" panose="020B0604020202020204" pitchFamily="34" charset="0"/>
              </a:rPr>
              <a:t>G</a:t>
            </a:r>
            <a:r>
              <a:rPr lang="en-US" altLang="en-US" sz="2400" b="1" baseline="-25000" dirty="0">
                <a:latin typeface="Arial" panose="020B0604020202020204" pitchFamily="34" charset="0"/>
              </a:rPr>
              <a:t>B</a:t>
            </a:r>
            <a:r>
              <a:rPr lang="en-US" altLang="en-US" sz="2400" b="1" dirty="0">
                <a:latin typeface="Arial" panose="020B0604020202020204" pitchFamily="34" charset="0"/>
              </a:rPr>
              <a:t> </a:t>
            </a:r>
            <a:r>
              <a:rPr lang="en-US" altLang="en-US" sz="2400" dirty="0">
                <a:latin typeface="Book Antiqua" panose="02040602050305030304" pitchFamily="18" charset="0"/>
              </a:rPr>
              <a:t>=</a:t>
            </a:r>
            <a:r>
              <a:rPr lang="en-US" altLang="en-US" sz="2400" dirty="0">
                <a:latin typeface="Arial" panose="020B0604020202020204" pitchFamily="34" charset="0"/>
              </a:rPr>
              <a:t> energy derived</a:t>
            </a:r>
            <a:r>
              <a:rPr lang="en-US" altLang="en-US" sz="2400" b="1" dirty="0">
                <a:latin typeface="Arial" panose="020B0604020202020204" pitchFamily="34" charset="0"/>
              </a:rPr>
              <a:t> </a:t>
            </a:r>
            <a:r>
              <a:rPr lang="en-US" altLang="en-US" sz="2400" dirty="0">
                <a:latin typeface="Arial" panose="020B0604020202020204" pitchFamily="34" charset="0"/>
              </a:rPr>
              <a:t>from noncovalent enzyme-substrate interaction</a:t>
            </a:r>
          </a:p>
          <a:p>
            <a:pPr marL="811213" lvl="1">
              <a:buFont typeface="Arial" panose="020B0604020202020204" pitchFamily="34" charset="0"/>
              <a:buChar char="–"/>
            </a:pPr>
            <a:r>
              <a:rPr lang="en-US" altLang="en-US" sz="2200" dirty="0">
                <a:latin typeface="Arial" panose="020B0604020202020204" pitchFamily="34" charset="0"/>
              </a:rPr>
              <a:t>mediated by hydrogen bonds, ionic interactions, and the hydrophobic effect</a:t>
            </a:r>
          </a:p>
          <a:p>
            <a:pPr marL="811213" lvl="1">
              <a:buFont typeface="Arial" panose="020B0604020202020204" pitchFamily="34" charset="0"/>
              <a:buChar char="–"/>
            </a:pPr>
            <a:r>
              <a:rPr lang="en-US" altLang="en-US" sz="2200" dirty="0">
                <a:latin typeface="Arial" panose="020B0604020202020204" pitchFamily="34" charset="0"/>
              </a:rPr>
              <a:t>major source of free energy used by enzymes to lower the activation energy</a:t>
            </a:r>
          </a:p>
          <a:p>
            <a:pPr marL="363538" indent="-352425">
              <a:buFont typeface="Arial" panose="020B0604020202020204" pitchFamily="34" charset="0"/>
              <a:buChar char="•"/>
            </a:pPr>
            <a:r>
              <a:rPr lang="en-US" altLang="en-US" sz="2400" dirty="0">
                <a:latin typeface="Arial" panose="020B0604020202020204" pitchFamily="34" charset="0"/>
              </a:rPr>
              <a:t>covalent interactions between enzyme and substrate lower the activation energy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92818-6489-403E-9EEE-FDA1D071BB4E}"/>
              </a:ext>
            </a:extLst>
          </p:cNvPr>
          <p:cNvSpPr>
            <a:spLocks noGrp="1"/>
          </p:cNvSpPr>
          <p:nvPr>
            <p:ph type="title"/>
          </p:nvPr>
        </p:nvSpPr>
        <p:spPr/>
        <p:txBody>
          <a:bodyPr/>
          <a:lstStyle/>
          <a:p>
            <a:r>
              <a:rPr lang="en-US" altLang="en-US" sz="3000" dirty="0">
                <a:solidFill>
                  <a:srgbClr val="4E4CB4"/>
                </a:solidFill>
                <a:latin typeface="Arial" panose="020B0604020202020204" pitchFamily="34" charset="0"/>
                <a:cs typeface="Arial" panose="020B0604020202020204" pitchFamily="34" charset="0"/>
              </a:rPr>
              <a:t>Noncovalent Interactions between Enzyme and Substrate Are Optimized in the Transition State</a:t>
            </a:r>
            <a:endParaRPr lang="en-AU" sz="3000" dirty="0">
              <a:solidFill>
                <a:srgbClr val="4E4CB4"/>
              </a:solidFill>
            </a:endParaRPr>
          </a:p>
        </p:txBody>
      </p:sp>
      <p:sp>
        <p:nvSpPr>
          <p:cNvPr id="140290" name="Google Shape;390;g847cf01710_0_68">
            <a:extLst>
              <a:ext uri="{FF2B5EF4-FFF2-40B4-BE49-F238E27FC236}">
                <a16:creationId xmlns:a16="http://schemas.microsoft.com/office/drawing/2014/main" id="{BC28BC00-1E71-9344-8662-C82B1092C9CD}"/>
              </a:ext>
            </a:extLst>
          </p:cNvPr>
          <p:cNvSpPr txBox="1">
            <a:spLocks noChangeArrowheads="1"/>
          </p:cNvSpPr>
          <p:nvPr/>
        </p:nvSpPr>
        <p:spPr bwMode="auto">
          <a:xfrm>
            <a:off x="304800" y="2228850"/>
            <a:ext cx="4267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a:latin typeface="Arial" panose="020B0604020202020204" pitchFamily="34" charset="0"/>
                <a:cs typeface="Arial" panose="020B0604020202020204" pitchFamily="34" charset="0"/>
              </a:rPr>
              <a:t>“lock and key” hypothesis = enzymes are structurally complementary to their substrates </a:t>
            </a:r>
          </a:p>
          <a:p>
            <a:pPr lvl="1"/>
            <a:r>
              <a:rPr lang="en-US" altLang="en-US" sz="2400">
                <a:latin typeface="Arial" panose="020B0604020202020204" pitchFamily="34" charset="0"/>
                <a:cs typeface="Arial" panose="020B0604020202020204" pitchFamily="34" charset="0"/>
              </a:rPr>
              <a:t>would make for a poor enzyme </a:t>
            </a:r>
          </a:p>
          <a:p>
            <a:endParaRPr lang="en-US" altLang="en-US" sz="2400">
              <a:latin typeface="Arial" panose="020B0604020202020204" pitchFamily="34" charset="0"/>
              <a:cs typeface="Arial" panose="020B0604020202020204" pitchFamily="34" charset="0"/>
            </a:endParaRPr>
          </a:p>
        </p:txBody>
      </p:sp>
      <p:pic>
        <p:nvPicPr>
          <p:cNvPr id="140291" name="Picture 3" descr="An irregular oval shape bumpy molecule with an irregular groove running roughly from upper right to lower left is labeled unbound. A small ball-and-stick molecule labeled tetrahydrofolate is shown as an upward diagonal roughly linear molecule embedded and partially hidden in the groove at the center left. Another ball-and-stick molecule labeled N A D P superscript plus is shown moving into the right side of the same groove. An arrow points downward from this structure to a similar large, bumpy molecule labeled bound. The N A D P superscript plus molecule is now in the groove adjacent to tetrahydrofolate at its left top and then extending slightly downward to the right.">
            <a:extLst>
              <a:ext uri="{FF2B5EF4-FFF2-40B4-BE49-F238E27FC236}">
                <a16:creationId xmlns:a16="http://schemas.microsoft.com/office/drawing/2014/main" id="{BAC66300-7A1A-4C4D-AB4D-B5CD8F91E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057400"/>
            <a:ext cx="3116263"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10;">
            <a:extLst>
              <a:ext uri="{FF2B5EF4-FFF2-40B4-BE49-F238E27FC236}">
                <a16:creationId xmlns:a16="http://schemas.microsoft.com/office/drawing/2014/main" id="{118B4E8E-3091-0742-A5DF-30BEC11013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74A97FE-C6A3-4C42-BED2-4CD87CC097A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3)</a:t>
            </a:r>
            <a:endParaRPr lang="en-AU"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rPr>
              <a:t>Enzymatic reactions occur in specialized pockets called active sites. </a:t>
            </a:r>
            <a:r>
              <a:rPr lang="en-US" altLang="en-US" sz="2400" dirty="0">
                <a:latin typeface="Arial" panose="020B0604020202020204" pitchFamily="34" charset="0"/>
              </a:rPr>
              <a:t>These pockets are similar to ligand binding sites, except that a reaction occurs there—the conversion of a substrate, a molecule that is acted on by an enzyme, to a product.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4B035-137D-4E42-AB1E-C25A4DF53C4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Enzymes Must Be Complementary to the Reaction Transition State</a:t>
            </a:r>
            <a:endParaRPr lang="en-AU" dirty="0"/>
          </a:p>
        </p:txBody>
      </p:sp>
      <p:sp>
        <p:nvSpPr>
          <p:cNvPr id="142339" name="Google Shape;390;g847cf01710_0_68">
            <a:extLst>
              <a:ext uri="{FF2B5EF4-FFF2-40B4-BE49-F238E27FC236}">
                <a16:creationId xmlns:a16="http://schemas.microsoft.com/office/drawing/2014/main" id="{74BC03EA-AF11-4C4A-80BF-58D40A474433}"/>
              </a:ext>
            </a:extLst>
          </p:cNvPr>
          <p:cNvSpPr txBox="1">
            <a:spLocks noChangeArrowheads="1"/>
          </p:cNvSpPr>
          <p:nvPr/>
        </p:nvSpPr>
        <p:spPr bwMode="auto">
          <a:xfrm>
            <a:off x="284163" y="1617663"/>
            <a:ext cx="2540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a:latin typeface="Arial" panose="020B0604020202020204" pitchFamily="34" charset="0"/>
                <a:cs typeface="Arial" panose="020B0604020202020204" pitchFamily="34" charset="0"/>
              </a:rPr>
              <a:t>the full complement of interactions between substrate and enzyme is formed only when the substrate reaches the transition state</a:t>
            </a:r>
          </a:p>
        </p:txBody>
      </p:sp>
      <p:pic>
        <p:nvPicPr>
          <p:cNvPr id="142338" name="Picture 2" descr="A three-part figure, a, b, and c, shows a reaction without an enzyme in part a, with an enzyme complementary to the substrate in part b, and with an enzyme complementary to the transition state in part c.">
            <a:extLst>
              <a:ext uri="{FF2B5EF4-FFF2-40B4-BE49-F238E27FC236}">
                <a16:creationId xmlns:a16="http://schemas.microsoft.com/office/drawing/2014/main" id="{FC18649D-1913-F144-A62C-A736CEA81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025" y="1600200"/>
            <a:ext cx="5589588"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Google Shape;191;g7fe2cbe272_0_44" descr="Icon P 4&#10;">
            <a:extLst>
              <a:ext uri="{FF2B5EF4-FFF2-40B4-BE49-F238E27FC236}">
                <a16:creationId xmlns:a16="http://schemas.microsoft.com/office/drawing/2014/main" id="{760261DD-6277-5E4D-B6EF-88E43B12AD2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380037"/>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4CDC25-E3CF-47E6-87A8-573285C5253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8)</a:t>
            </a:r>
            <a:endParaRPr lang="en-AU" sz="2000" dirty="0"/>
          </a:p>
        </p:txBody>
      </p:sp>
      <p:sp>
        <p:nvSpPr>
          <p:cNvPr id="148483" name="Text Placeholder 2">
            <a:extLst>
              <a:ext uri="{FF2B5EF4-FFF2-40B4-BE49-F238E27FC236}">
                <a16:creationId xmlns:a16="http://schemas.microsoft.com/office/drawing/2014/main" id="{1903A10E-1187-464B-9AC6-E257C0272F79}"/>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rPr>
              <a:t>Two concepts explain the catalytic power of enzymes. </a:t>
            </a:r>
            <a:r>
              <a:rPr lang="en-US" altLang="en-US" sz="2400">
                <a:latin typeface="Arial" panose="020B0604020202020204" pitchFamily="34" charset="0"/>
              </a:rPr>
              <a:t>First, enzymes bind most tightly to the transition state of the catalyzed reaction, using binding energy to lower the activation barrier. Second, enzyme active sites are organized by evolution to facilitate multiple mechanisms of chemical catalysis simultaneously.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CB272-6E8F-48E2-9F16-28BA2116B45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Role of Binding Energy in Catalysis</a:t>
            </a:r>
            <a:endParaRPr lang="en-AU" dirty="0"/>
          </a:p>
        </p:txBody>
      </p:sp>
      <p:sp>
        <p:nvSpPr>
          <p:cNvPr id="6" name="Google Shape;390;g847cf01710_0_68">
            <a:extLst>
              <a:ext uri="{FF2B5EF4-FFF2-40B4-BE49-F238E27FC236}">
                <a16:creationId xmlns:a16="http://schemas.microsoft.com/office/drawing/2014/main" id="{D178A58B-8B6A-014E-9196-E1747A0CA90E}"/>
              </a:ext>
            </a:extLst>
          </p:cNvPr>
          <p:cNvSpPr txBox="1">
            <a:spLocks noChangeArrowheads="1"/>
          </p:cNvSpPr>
          <p:nvPr/>
        </p:nvSpPr>
        <p:spPr bwMode="auto">
          <a:xfrm>
            <a:off x="255588" y="1363663"/>
            <a:ext cx="3657600" cy="5113337"/>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the sum of the unfavorable activation energy ∆</a:t>
            </a:r>
            <a:r>
              <a:rPr lang="en-US" sz="2400" i="1" dirty="0">
                <a:latin typeface="Arial" panose="020B0604020202020204" pitchFamily="34" charset="0"/>
                <a:cs typeface="Arial" panose="020B0604020202020204" pitchFamily="34" charset="0"/>
              </a:rPr>
              <a:t>G</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the favorable binding energy ∆</a:t>
            </a:r>
            <a:r>
              <a:rPr lang="en-US" sz="2400" i="1" dirty="0">
                <a:latin typeface="Arial" panose="020B0604020202020204" pitchFamily="34" charset="0"/>
                <a:cs typeface="Arial" panose="020B0604020202020204" pitchFamily="34" charset="0"/>
              </a:rPr>
              <a:t>G</a:t>
            </a:r>
            <a:r>
              <a:rPr lang="en-US" sz="2400" baseline="-25000" dirty="0">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 results in a lower </a:t>
            </a:r>
            <a:r>
              <a:rPr lang="en-US" sz="2400" i="1" dirty="0">
                <a:latin typeface="Arial" panose="020B0604020202020204" pitchFamily="34" charset="0"/>
                <a:cs typeface="Arial" panose="020B0604020202020204" pitchFamily="34" charset="0"/>
              </a:rPr>
              <a:t>net </a:t>
            </a:r>
            <a:r>
              <a:rPr lang="en-US" sz="2400" dirty="0">
                <a:latin typeface="Arial" panose="020B0604020202020204" pitchFamily="34" charset="0"/>
                <a:cs typeface="Arial" panose="020B0604020202020204" pitchFamily="34" charset="0"/>
              </a:rPr>
              <a:t>activation energy </a:t>
            </a:r>
          </a:p>
          <a:p>
            <a:pPr marL="50800" indent="0">
              <a:buFontTx/>
              <a:buNone/>
              <a:defRPr/>
            </a:pPr>
            <a:endParaRPr lang="en-US" sz="2400" i="1"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weak binding interactions between the enzyme and the substrate drive enzymatic catalysis </a:t>
            </a: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pic>
        <p:nvPicPr>
          <p:cNvPr id="150530" name="Picture 3" descr="A curve begins from just below half of the height of the vertical axis, labeled S. A horizontal dotted line extends from this point to near the right vertical axis. The curve moves smoothly upward to a peak labeled with a double dagger and then descends almost symmetrically as a bell curve, except that it ends at a lower level than it began. The ending point is labeled P. A dotted horizontal line extends from the top peak to the right. A blue curve extends from S to form a small peak, then descends to E S just above the dotted line from S, then has another small peak labeled double dagger, then descends to E P just above the dotted line from S, then has a small peak before descending to join with the first curve where it crosses the dotted line from S before ending at P. A long upward arrow from the dotted line from S to the dotted line from the top peak labeled with a double dagger is labeled Greek letter delta G superscript double dagger end superscript subscript uncat. A bright green downward arrow extending from the dotted line from the top peak labeled with a double dagger to the dotted line from the smaller peak labeled light green double dagger is labeled bright green Greek letter delta subscript uppercase B. A short upward light green arrow extending from the dotted line from S to the dotted line from the peak labeled light green double dagger is labeled light green Greek letter delta G superscript double dagger end superscript subscript cat. All data are approximate.">
            <a:extLst>
              <a:ext uri="{FF2B5EF4-FFF2-40B4-BE49-F238E27FC236}">
                <a16:creationId xmlns:a16="http://schemas.microsoft.com/office/drawing/2014/main" id="{D0CFF607-7DF8-4644-BB40-982FD66CF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913" y="2286000"/>
            <a:ext cx="45974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Google Shape;184;g7fe2cbe272_0_35" descr="Icon P 3&#10;">
            <a:extLst>
              <a:ext uri="{FF2B5EF4-FFF2-40B4-BE49-F238E27FC236}">
                <a16:creationId xmlns:a16="http://schemas.microsoft.com/office/drawing/2014/main" id="{C31B8B6B-6924-A447-AD4E-19773F87E41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294042"/>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263E81C-CAEA-4F46-AB57-A7195D47F9B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156675" name="Text Placeholder 2">
            <a:extLst>
              <a:ext uri="{FF2B5EF4-FFF2-40B4-BE49-F238E27FC236}">
                <a16:creationId xmlns:a16="http://schemas.microsoft.com/office/drawing/2014/main" id="{62387DCD-5685-AA4F-BD8B-610888C1E06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rPr>
              <a:t>Enzymatic reactions occur in specialized pockets called active sites. </a:t>
            </a:r>
            <a:r>
              <a:rPr lang="en-US" altLang="en-US" sz="2400" dirty="0">
                <a:latin typeface="Arial" panose="020B0604020202020204" pitchFamily="34" charset="0"/>
              </a:rPr>
              <a:t>These pockets are similar to ligand binding sites, except that a reaction occurs there—the conversion of a substrate, a molecule that is acted on by an enzyme, to a product.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Google Shape;231;g7fe2cbe272_0_58">
            <a:extLst>
              <a:ext uri="{FF2B5EF4-FFF2-40B4-BE49-F238E27FC236}">
                <a16:creationId xmlns:a16="http://schemas.microsoft.com/office/drawing/2014/main" id="{12EFF13E-C8B5-474C-9627-94A7A0DCD9FA}"/>
              </a:ext>
            </a:extLst>
          </p:cNvPr>
          <p:cNvSpPr>
            <a:spLocks noGrp="1" noChangeArrowheads="1"/>
          </p:cNvSpPr>
          <p:nvPr>
            <p:ph type="title"/>
          </p:nvPr>
        </p:nvSpPr>
        <p:spPr>
          <a:xfrm>
            <a:off x="0" y="457200"/>
            <a:ext cx="9144000" cy="1143000"/>
          </a:xfrm>
        </p:spPr>
        <p:txBody>
          <a:bodyPr/>
          <a:lstStyle/>
          <a:p>
            <a:pPr>
              <a:spcBef>
                <a:spcPct val="0"/>
              </a:spcBef>
              <a:spcAft>
                <a:spcPct val="0"/>
              </a:spcAft>
            </a:pPr>
            <a:r>
              <a:rPr lang="en-US" altLang="en-US">
                <a:solidFill>
                  <a:schemeClr val="tx1"/>
                </a:solidFill>
                <a:latin typeface="Arial" panose="020B0604020202020204" pitchFamily="34" charset="0"/>
                <a:cs typeface="Arial" panose="020B0604020202020204" pitchFamily="34" charset="0"/>
              </a:rPr>
              <a:t>The Active Site of an Enzyme</a:t>
            </a:r>
            <a:br>
              <a:rPr lang="en-US" altLang="en-US"/>
            </a:br>
            <a:endParaRPr lang="en-US" altLang="en-US">
              <a:solidFill>
                <a:schemeClr val="tx1"/>
              </a:solidFill>
              <a:latin typeface="Arial" panose="020B0604020202020204" pitchFamily="34" charset="0"/>
              <a:cs typeface="Arial" panose="020B0604020202020204" pitchFamily="34" charset="0"/>
            </a:endParaRPr>
          </a:p>
        </p:txBody>
      </p:sp>
      <p:sp>
        <p:nvSpPr>
          <p:cNvPr id="6" name="Google Shape;390;g847cf01710_0_68">
            <a:extLst>
              <a:ext uri="{FF2B5EF4-FFF2-40B4-BE49-F238E27FC236}">
                <a16:creationId xmlns:a16="http://schemas.microsoft.com/office/drawing/2014/main" id="{C0BF0BC5-4F2A-C64D-BDCA-5E5ECB115DAA}"/>
              </a:ext>
            </a:extLst>
          </p:cNvPr>
          <p:cNvSpPr txBox="1">
            <a:spLocks noChangeArrowheads="1"/>
          </p:cNvSpPr>
          <p:nvPr/>
        </p:nvSpPr>
        <p:spPr bwMode="auto">
          <a:xfrm>
            <a:off x="431800" y="1600200"/>
            <a:ext cx="8278813"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optimized binding energy in the transition state is accomplished by positioning a substrate in a cavity (the active site), removed from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p>
          <a:p>
            <a:pPr>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Google Shape;177;g7fe2cbe272_0_8" descr="Icon P 2&#10;">
            <a:extLst>
              <a:ext uri="{FF2B5EF4-FFF2-40B4-BE49-F238E27FC236}">
                <a16:creationId xmlns:a16="http://schemas.microsoft.com/office/drawing/2014/main" id="{2514F42A-E1B7-B747-8FE0-CE2A44FDF8C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28681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27B5461-262C-4AF6-976A-69522AD7762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160771" name="Text Placeholder 2">
            <a:extLst>
              <a:ext uri="{FF2B5EF4-FFF2-40B4-BE49-F238E27FC236}">
                <a16:creationId xmlns:a16="http://schemas.microsoft.com/office/drawing/2014/main" id="{D4D72565-273C-E14A-98E6-4040C1EDFFE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rPr>
              <a:t>Enzymes exhibit a very high degree of specificity. </a:t>
            </a:r>
            <a:r>
              <a:rPr lang="en-US" altLang="en-US" sz="2400">
                <a:latin typeface="Arial" panose="020B0604020202020204" pitchFamily="34" charset="0"/>
              </a:rPr>
              <a:t>Each enzyme catalyzes only one chemical reaction, or sometimes a few closely related reactions. Reaction activation barriers are thus lowered selectively. </a:t>
            </a:r>
          </a:p>
          <a:p>
            <a:pPr>
              <a:spcBef>
                <a:spcPts val="363"/>
              </a:spcBef>
              <a:buClr>
                <a:srgbClr val="000000"/>
              </a:buClr>
              <a:buSzPts val="1800"/>
              <a:buFont typeface="Calibri" panose="020F0502020204030204" pitchFamily="34" charset="0"/>
              <a:buNone/>
            </a:pPr>
            <a:endParaRPr lang="en-US" altLang="en-US">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2A4D7-ECC6-4BB8-B86D-0EDF0DD42CC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Enzyme Specificity</a:t>
            </a:r>
            <a:endParaRPr lang="en-AU" dirty="0"/>
          </a:p>
        </p:txBody>
      </p:sp>
      <p:sp>
        <p:nvSpPr>
          <p:cNvPr id="6" name="Google Shape;390;g847cf01710_0_68">
            <a:extLst>
              <a:ext uri="{FF2B5EF4-FFF2-40B4-BE49-F238E27FC236}">
                <a16:creationId xmlns:a16="http://schemas.microsoft.com/office/drawing/2014/main" id="{391B223D-DCD2-2C4F-8FF0-FE88E4E3DBA3}"/>
              </a:ext>
            </a:extLst>
          </p:cNvPr>
          <p:cNvSpPr txBox="1">
            <a:spLocks noChangeArrowheads="1"/>
          </p:cNvSpPr>
          <p:nvPr/>
        </p:nvSpPr>
        <p:spPr bwMode="auto">
          <a:xfrm>
            <a:off x="431800" y="1600200"/>
            <a:ext cx="8278813"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specificity </a:t>
            </a:r>
            <a:r>
              <a:rPr lang="en-US" sz="2400" dirty="0">
                <a:latin typeface="Arial" panose="020B0604020202020204" pitchFamily="34" charset="0"/>
                <a:cs typeface="Arial" panose="020B0604020202020204" pitchFamily="34" charset="0"/>
              </a:rPr>
              <a:t>= ability to discriminate between a substrate and a competing molecule </a:t>
            </a:r>
          </a:p>
          <a:p>
            <a:pPr lvl="1">
              <a:defRPr/>
            </a:pPr>
            <a:r>
              <a:rPr lang="en-US" sz="2400" dirty="0">
                <a:latin typeface="Arial" panose="020B0604020202020204" pitchFamily="34" charset="0"/>
                <a:cs typeface="Arial" panose="020B0604020202020204" pitchFamily="34" charset="0"/>
              </a:rPr>
              <a:t>given by binding energy  </a:t>
            </a:r>
            <a:endParaRPr lang="en-US" sz="2400" b="1"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8B99-2B48-4D1D-89A1-A0F1BC1A5B0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Binding Energy Overcomes the Barrier to Reaction</a:t>
            </a:r>
            <a:endParaRPr lang="en-AU" dirty="0"/>
          </a:p>
        </p:txBody>
      </p:sp>
      <p:sp>
        <p:nvSpPr>
          <p:cNvPr id="6" name="Google Shape;390;g847cf01710_0_68">
            <a:extLst>
              <a:ext uri="{FF2B5EF4-FFF2-40B4-BE49-F238E27FC236}">
                <a16:creationId xmlns:a16="http://schemas.microsoft.com/office/drawing/2014/main" id="{5C096755-22B1-BA41-8F95-5902B12913F9}"/>
              </a:ext>
            </a:extLst>
          </p:cNvPr>
          <p:cNvSpPr txBox="1">
            <a:spLocks noChangeArrowheads="1"/>
          </p:cNvSpPr>
          <p:nvPr/>
        </p:nvSpPr>
        <p:spPr bwMode="auto">
          <a:xfrm>
            <a:off x="431800" y="1600200"/>
            <a:ext cx="8278813"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barrier to reaction, ∆</a:t>
            </a:r>
            <a:r>
              <a:rPr lang="en-US" sz="2400" i="1" dirty="0">
                <a:latin typeface="Arial" panose="020B0604020202020204" pitchFamily="34" charset="0"/>
                <a:cs typeface="Arial" panose="020B0604020202020204" pitchFamily="34" charset="0"/>
              </a:rPr>
              <a:t>G</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includes:  </a:t>
            </a:r>
          </a:p>
          <a:p>
            <a:pPr lvl="1">
              <a:defRPr/>
            </a:pPr>
            <a:r>
              <a:rPr lang="en-US" sz="2400" dirty="0">
                <a:latin typeface="Arial" panose="020B0604020202020204" pitchFamily="34" charset="0"/>
                <a:cs typeface="Arial" panose="020B0604020202020204" pitchFamily="34" charset="0"/>
              </a:rPr>
              <a:t>the entropy of molecules in solution</a:t>
            </a:r>
          </a:p>
          <a:p>
            <a:pPr lvl="1">
              <a:defRPr/>
            </a:pPr>
            <a:r>
              <a:rPr lang="en-US" sz="2400" dirty="0">
                <a:latin typeface="Arial" panose="020B0604020202020204" pitchFamily="34" charset="0"/>
                <a:cs typeface="Arial" panose="020B0604020202020204" pitchFamily="34" charset="0"/>
              </a:rPr>
              <a:t>the solvation shell of hydrogen-bonded water that surrounds and stabilizes most biomolecules in aqueous solution</a:t>
            </a:r>
          </a:p>
          <a:p>
            <a:pPr lvl="1">
              <a:defRPr/>
            </a:pPr>
            <a:r>
              <a:rPr lang="en-US" sz="2400" dirty="0">
                <a:latin typeface="Arial" panose="020B0604020202020204" pitchFamily="34" charset="0"/>
                <a:cs typeface="Arial" panose="020B0604020202020204" pitchFamily="34" charset="0"/>
              </a:rPr>
              <a:t>the distortion of substrates that must occur in many reactions </a:t>
            </a:r>
          </a:p>
          <a:p>
            <a:pPr lvl="1">
              <a:defRPr/>
            </a:pPr>
            <a:r>
              <a:rPr lang="en-US" sz="2400" dirty="0">
                <a:latin typeface="Arial" panose="020B0604020202020204" pitchFamily="34" charset="0"/>
                <a:cs typeface="Arial" panose="020B0604020202020204" pitchFamily="34" charset="0"/>
              </a:rPr>
              <a:t>the need for proper alignment of catalytic functional groups on the enzyme </a:t>
            </a: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C154-F1C3-4668-B9D6-94ECB6C4D92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Rate Enhancement by Entropy Reduction</a:t>
            </a:r>
            <a:endParaRPr lang="en-AU" dirty="0"/>
          </a:p>
        </p:txBody>
      </p:sp>
      <p:sp>
        <p:nvSpPr>
          <p:cNvPr id="6" name="Google Shape;390;g847cf01710_0_68">
            <a:extLst>
              <a:ext uri="{FF2B5EF4-FFF2-40B4-BE49-F238E27FC236}">
                <a16:creationId xmlns:a16="http://schemas.microsoft.com/office/drawing/2014/main" id="{1312CA44-911C-6243-AAF4-2B23C464491F}"/>
              </a:ext>
            </a:extLst>
          </p:cNvPr>
          <p:cNvSpPr txBox="1">
            <a:spLocks noChangeArrowheads="1"/>
          </p:cNvSpPr>
          <p:nvPr/>
        </p:nvSpPr>
        <p:spPr bwMode="auto">
          <a:xfrm>
            <a:off x="431800" y="1600200"/>
            <a:ext cx="3530600" cy="44196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entropy reduction </a:t>
            </a:r>
            <a:r>
              <a:rPr lang="en-US" sz="2400" dirty="0">
                <a:latin typeface="Arial" panose="020B0604020202020204" pitchFamily="34" charset="0"/>
                <a:cs typeface="Arial" panose="020B0604020202020204" pitchFamily="34" charset="0"/>
              </a:rPr>
              <a:t>= large restriction in the relative motions of two substrates that are to react</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binding energy constrains substrates in the proper orientation to reaction </a:t>
            </a: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pic>
        <p:nvPicPr>
          <p:cNvPr id="166915" name="Picture 2" descr="A three-part figure, a, b, and c, shows the rate enhancement of three reactions with different rate enhancements. The reaction in part a has a rate enhancement of 1, the reaction in part b has a rate enhancement of 10 superscript 5 M, and the reaction in part c has a rate enhancement of 10 superscript 8 M.">
            <a:extLst>
              <a:ext uri="{FF2B5EF4-FFF2-40B4-BE49-F238E27FC236}">
                <a16:creationId xmlns:a16="http://schemas.microsoft.com/office/drawing/2014/main" id="{8FF476EC-DA9A-4049-993D-A5E7A8835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300" y="1600200"/>
            <a:ext cx="4749800" cy="492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88C9-DEDB-4796-BBB0-D966DA26F886}"/>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Desolvation</a:t>
            </a:r>
            <a:r>
              <a:rPr lang="en-US" altLang="en-US" dirty="0">
                <a:solidFill>
                  <a:schemeClr val="tx1"/>
                </a:solidFill>
                <a:latin typeface="Arial" panose="020B0604020202020204" pitchFamily="34" charset="0"/>
                <a:cs typeface="Arial" panose="020B0604020202020204" pitchFamily="34" charset="0"/>
              </a:rPr>
              <a:t> of the Substrate</a:t>
            </a:r>
            <a:endParaRPr lang="en-AU" dirty="0"/>
          </a:p>
        </p:txBody>
      </p:sp>
      <p:sp>
        <p:nvSpPr>
          <p:cNvPr id="6" name="Google Shape;390;g847cf01710_0_68">
            <a:extLst>
              <a:ext uri="{FF2B5EF4-FFF2-40B4-BE49-F238E27FC236}">
                <a16:creationId xmlns:a16="http://schemas.microsoft.com/office/drawing/2014/main" id="{A659BD0A-87A0-7F48-8413-1CA8455E5DC4}"/>
              </a:ext>
            </a:extLst>
          </p:cNvPr>
          <p:cNvSpPr txBox="1">
            <a:spLocks noChangeArrowheads="1"/>
          </p:cNvSpPr>
          <p:nvPr/>
        </p:nvSpPr>
        <p:spPr bwMode="auto">
          <a:xfrm>
            <a:off x="406400" y="1600200"/>
            <a:ext cx="83312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err="1">
                <a:latin typeface="Arial" panose="020B0604020202020204" pitchFamily="34" charset="0"/>
                <a:cs typeface="Arial" panose="020B0604020202020204" pitchFamily="34" charset="0"/>
              </a:rPr>
              <a:t>desolvation</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replacement of the solvation shell of structured water around the substrate with weak bonds between substrate and enzyme</a:t>
            </a:r>
          </a:p>
          <a:p>
            <a:pPr lvl="1">
              <a:defRPr/>
            </a:pPr>
            <a:r>
              <a:rPr lang="en-US" sz="2400" dirty="0">
                <a:latin typeface="Arial" panose="020B0604020202020204" pitchFamily="34" charset="0"/>
                <a:cs typeface="Arial" panose="020B0604020202020204" pitchFamily="34" charset="0"/>
              </a:rPr>
              <a:t>replaces most or all hydrogen bonds between the substrate and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pPr>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oogle Shape;191;g7fe2cbe272_0_44" descr="Icon P 4&#10;">
            <a:extLst>
              <a:ext uri="{FF2B5EF4-FFF2-40B4-BE49-F238E27FC236}">
                <a16:creationId xmlns:a16="http://schemas.microsoft.com/office/drawing/2014/main" id="{E5D4ED96-9602-AF45-B23E-787139DA6CB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397669"/>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3302832-3D07-464F-BECC-7FEEE975263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8)</a:t>
            </a:r>
            <a:endParaRPr lang="en-AU"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rPr>
              <a:t>Two concepts explain the catalytic power of enzymes. </a:t>
            </a:r>
            <a:r>
              <a:rPr lang="en-US" altLang="en-US" sz="2400">
                <a:latin typeface="Arial" panose="020B0604020202020204" pitchFamily="34" charset="0"/>
              </a:rPr>
              <a:t>First, enzymes bind most tightly to the transition state of the catalyzed reaction, using binding energy to lower the activation barrier. Second, enzyme active sites are organized by evolution to facilitate multiple mechanisms of chemical catalysis simultaneously.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CB730-F339-4817-9331-71BC8B1387F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Distortion of the Substrate</a:t>
            </a:r>
            <a:endParaRPr lang="en-AU" dirty="0"/>
          </a:p>
        </p:txBody>
      </p:sp>
      <p:sp>
        <p:nvSpPr>
          <p:cNvPr id="6" name="Google Shape;390;g847cf01710_0_68">
            <a:extLst>
              <a:ext uri="{FF2B5EF4-FFF2-40B4-BE49-F238E27FC236}">
                <a16:creationId xmlns:a16="http://schemas.microsoft.com/office/drawing/2014/main" id="{E40303AE-347A-C549-A945-CE421986C846}"/>
              </a:ext>
            </a:extLst>
          </p:cNvPr>
          <p:cNvSpPr txBox="1">
            <a:spLocks noChangeArrowheads="1"/>
          </p:cNvSpPr>
          <p:nvPr/>
        </p:nvSpPr>
        <p:spPr bwMode="auto">
          <a:xfrm>
            <a:off x="406400" y="1600200"/>
            <a:ext cx="83312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substrate must undergo distortion (electron redistribution) to react</a:t>
            </a:r>
          </a:p>
          <a:p>
            <a:pPr lvl="1">
              <a:defRPr/>
            </a:pPr>
            <a:r>
              <a:rPr lang="en-US" sz="2400" dirty="0">
                <a:latin typeface="Arial" panose="020B0604020202020204" pitchFamily="34" charset="0"/>
                <a:cs typeface="Arial" panose="020B0604020202020204" pitchFamily="34" charset="0"/>
              </a:rPr>
              <a:t>causes an unfavorable free-energy change</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binding energy compensates thermodynamically for this</a:t>
            </a:r>
          </a:p>
          <a:p>
            <a:pPr>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E691D-A52E-4376-B260-9C9477D730A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Induced Fix Mechanism</a:t>
            </a:r>
            <a:endParaRPr lang="en-AU" dirty="0"/>
          </a:p>
        </p:txBody>
      </p:sp>
      <p:sp>
        <p:nvSpPr>
          <p:cNvPr id="6" name="Google Shape;390;g847cf01710_0_68">
            <a:extLst>
              <a:ext uri="{FF2B5EF4-FFF2-40B4-BE49-F238E27FC236}">
                <a16:creationId xmlns:a16="http://schemas.microsoft.com/office/drawing/2014/main" id="{52215A33-20F7-AD4E-8E4F-FA4634934273}"/>
              </a:ext>
            </a:extLst>
          </p:cNvPr>
          <p:cNvSpPr txBox="1">
            <a:spLocks noChangeArrowheads="1"/>
          </p:cNvSpPr>
          <p:nvPr/>
        </p:nvSpPr>
        <p:spPr bwMode="auto">
          <a:xfrm>
            <a:off x="406400" y="1600200"/>
            <a:ext cx="83312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induced fit </a:t>
            </a:r>
            <a:r>
              <a:rPr lang="en-US" sz="2400" dirty="0">
                <a:latin typeface="Arial" panose="020B0604020202020204" pitchFamily="34" charset="0"/>
                <a:cs typeface="Arial" panose="020B0604020202020204" pitchFamily="34" charset="0"/>
              </a:rPr>
              <a:t>= mechanism by which the enzyme itself undergoes a conformational change when the substrate binds, induced by multiple weak interactions with the substrate </a:t>
            </a:r>
            <a:endParaRPr lang="en-US" sz="2400" b="1" dirty="0">
              <a:latin typeface="Arial" panose="020B0604020202020204" pitchFamily="34" charset="0"/>
              <a:cs typeface="Arial" panose="020B0604020202020204" pitchFamily="34" charset="0"/>
            </a:endParaRPr>
          </a:p>
          <a:p>
            <a:pPr lvl="1">
              <a:defRPr/>
            </a:pPr>
            <a:r>
              <a:rPr lang="en-US" sz="2400" dirty="0">
                <a:latin typeface="Arial" panose="020B0604020202020204" pitchFamily="34" charset="0"/>
                <a:cs typeface="Arial" panose="020B0604020202020204" pitchFamily="34" charset="0"/>
              </a:rPr>
              <a:t>enhances catalytic properties</a:t>
            </a: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Google Shape;191;g7fe2cbe272_0_44" descr="Icon P 4&#10;">
            <a:extLst>
              <a:ext uri="{FF2B5EF4-FFF2-40B4-BE49-F238E27FC236}">
                <a16:creationId xmlns:a16="http://schemas.microsoft.com/office/drawing/2014/main" id="{3D7C82B5-10C8-214B-A05B-4686B557EDE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391927"/>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6DB3B6E-5767-4FA8-8F95-2E4FE0433CC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(4 of 8)</a:t>
            </a:r>
            <a:endParaRPr lang="en-AU" sz="2000" dirty="0"/>
          </a:p>
        </p:txBody>
      </p:sp>
      <p:sp>
        <p:nvSpPr>
          <p:cNvPr id="187395" name="Text Placeholder 2">
            <a:extLst>
              <a:ext uri="{FF2B5EF4-FFF2-40B4-BE49-F238E27FC236}">
                <a16:creationId xmlns:a16="http://schemas.microsoft.com/office/drawing/2014/main" id="{CFF54483-00B1-2642-B471-8BCA777A7E27}"/>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rPr>
              <a:t>Two concepts explain the catalytic power of enzymes. </a:t>
            </a:r>
            <a:r>
              <a:rPr lang="en-US" altLang="en-US" sz="2400">
                <a:latin typeface="Arial" panose="020B0604020202020204" pitchFamily="34" charset="0"/>
              </a:rPr>
              <a:t>First, enzymes bind most tightly to the transition state of the catalyzed reaction, using binding energy to lower the activation barrier. Second, enzyme active sites are organized by evolution to facilitate multiple mechanisms of chemical catalysis simultaneously.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4CC75-C167-4052-A0D2-9BD1A248395F}"/>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Covalent Interactions and Metal Ions Contribute to Catalysis</a:t>
            </a:r>
            <a:endParaRPr lang="en-AU" dirty="0">
              <a:solidFill>
                <a:srgbClr val="4E4CB4"/>
              </a:solidFill>
            </a:endParaRPr>
          </a:p>
        </p:txBody>
      </p:sp>
      <p:sp>
        <p:nvSpPr>
          <p:cNvPr id="189442" name="Google Shape;390;g847cf01710_0_68">
            <a:extLst>
              <a:ext uri="{FF2B5EF4-FFF2-40B4-BE49-F238E27FC236}">
                <a16:creationId xmlns:a16="http://schemas.microsoft.com/office/drawing/2014/main" id="{EA8AAAB7-2D85-4046-B834-93790DA828DC}"/>
              </a:ext>
            </a:extLst>
          </p:cNvPr>
          <p:cNvSpPr txBox="1">
            <a:spLocks noChangeArrowheads="1"/>
          </p:cNvSpPr>
          <p:nvPr/>
        </p:nvSpPr>
        <p:spPr bwMode="auto">
          <a:xfrm>
            <a:off x="342900" y="20574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a:latin typeface="Arial" panose="020B0604020202020204" pitchFamily="34" charset="0"/>
                <a:cs typeface="Arial" panose="020B0604020202020204" pitchFamily="34" charset="0"/>
              </a:rPr>
              <a:t>catalytic functional groups aid in the cleavage and formation of bonds by a variety of mechanisms:</a:t>
            </a:r>
          </a:p>
          <a:p>
            <a:pPr lvl="1"/>
            <a:r>
              <a:rPr lang="en-US" altLang="en-US" sz="2400">
                <a:latin typeface="Arial" panose="020B0604020202020204" pitchFamily="34" charset="0"/>
                <a:cs typeface="Arial" panose="020B0604020202020204" pitchFamily="34" charset="0"/>
              </a:rPr>
              <a:t>general acid-base catalysis</a:t>
            </a:r>
          </a:p>
          <a:p>
            <a:pPr lvl="1"/>
            <a:r>
              <a:rPr lang="en-US" altLang="en-US" sz="2400">
                <a:latin typeface="Arial" panose="020B0604020202020204" pitchFamily="34" charset="0"/>
                <a:cs typeface="Arial" panose="020B0604020202020204" pitchFamily="34" charset="0"/>
              </a:rPr>
              <a:t>covalent catalysis</a:t>
            </a:r>
          </a:p>
          <a:p>
            <a:pPr lvl="1"/>
            <a:r>
              <a:rPr lang="en-US" altLang="en-US" sz="2400">
                <a:latin typeface="Arial" panose="020B0604020202020204" pitchFamily="34" charset="0"/>
                <a:cs typeface="Arial" panose="020B0604020202020204" pitchFamily="34" charset="0"/>
              </a:rPr>
              <a:t>metal ion catalysis </a:t>
            </a:r>
          </a:p>
          <a:p>
            <a:endParaRPr lang="en-US" altLang="en-US" sz="2400">
              <a:latin typeface="Arial" panose="020B0604020202020204" pitchFamily="34" charset="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790E-3872-429A-97B0-A2D0110156E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General Acid-Base Catalysis</a:t>
            </a:r>
            <a:endParaRPr lang="en-AU" dirty="0"/>
          </a:p>
        </p:txBody>
      </p:sp>
      <p:sp>
        <p:nvSpPr>
          <p:cNvPr id="191490" name="Google Shape;390;g847cf01710_0_68">
            <a:extLst>
              <a:ext uri="{FF2B5EF4-FFF2-40B4-BE49-F238E27FC236}">
                <a16:creationId xmlns:a16="http://schemas.microsoft.com/office/drawing/2014/main" id="{3AF03A76-5592-1D40-B280-2D9232687996}"/>
              </a:ext>
            </a:extLst>
          </p:cNvPr>
          <p:cNvSpPr txBox="1">
            <a:spLocks noChangeArrowheads="1"/>
          </p:cNvSpPr>
          <p:nvPr/>
        </p:nvSpPr>
        <p:spPr bwMode="auto">
          <a:xfrm>
            <a:off x="349250" y="1354138"/>
            <a:ext cx="4438650" cy="519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protons are transferred between an enzyme and a substrate or intermediate</a:t>
            </a:r>
          </a:p>
          <a:p>
            <a:endParaRPr lang="en-US" alt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specific acid-base catalysis </a:t>
            </a:r>
            <a:r>
              <a:rPr lang="en-US" altLang="en-US" sz="2400" dirty="0">
                <a:latin typeface="Arial" panose="020B0604020202020204" pitchFamily="34" charset="0"/>
                <a:cs typeface="Arial" panose="020B0604020202020204" pitchFamily="34" charset="0"/>
              </a:rPr>
              <a:t>=</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uses only the H</a:t>
            </a:r>
            <a:r>
              <a:rPr lang="en-US" altLang="en-US" sz="2400" baseline="300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(H</a:t>
            </a:r>
            <a:r>
              <a:rPr lang="en-US" altLang="en-US" sz="2400" baseline="-25000" dirty="0">
                <a:latin typeface="Arial" panose="020B0604020202020204" pitchFamily="34" charset="0"/>
                <a:cs typeface="Arial" panose="020B0604020202020204" pitchFamily="34" charset="0"/>
              </a:rPr>
              <a:t>3</a:t>
            </a:r>
            <a:r>
              <a:rPr lang="en-US" altLang="en-US" sz="2400" dirty="0">
                <a:latin typeface="Arial" panose="020B0604020202020204" pitchFamily="34" charset="0"/>
                <a:cs typeface="Arial" panose="020B0604020202020204" pitchFamily="34" charset="0"/>
              </a:rPr>
              <a:t>O</a:t>
            </a:r>
            <a:r>
              <a:rPr lang="en-US" altLang="en-US" sz="2400" baseline="300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or OH</a:t>
            </a:r>
            <a:r>
              <a:rPr lang="en-US" altLang="en-US" sz="2400" baseline="300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ions present in water</a:t>
            </a:r>
            <a:r>
              <a:rPr lang="en-US" altLang="en-US" sz="2400" baseline="30000" dirty="0">
                <a:latin typeface="Arial" panose="020B0604020202020204" pitchFamily="34" charset="0"/>
                <a:cs typeface="Arial" panose="020B0604020202020204" pitchFamily="34" charset="0"/>
              </a:rPr>
              <a:t> </a:t>
            </a:r>
            <a:endParaRPr lang="en-US" altLang="en-US" sz="2400" b="1" dirty="0">
              <a:latin typeface="Arial" panose="020B0604020202020204" pitchFamily="34" charset="0"/>
              <a:cs typeface="Arial" panose="020B0604020202020204" pitchFamily="34" charset="0"/>
            </a:endParaRPr>
          </a:p>
          <a:p>
            <a:endParaRPr lang="en-US" altLang="en-US" sz="2400" b="1"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general acid-base catalysis </a:t>
            </a:r>
            <a:r>
              <a:rPr lang="en-US" altLang="en-US" sz="2400" dirty="0">
                <a:latin typeface="Arial" panose="020B0604020202020204" pitchFamily="34" charset="0"/>
                <a:cs typeface="Arial" panose="020B0604020202020204" pitchFamily="34" charset="0"/>
              </a:rPr>
              <a:t>=</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mediated by weak acids or bases other than water</a:t>
            </a:r>
            <a:endParaRPr lang="en-US" altLang="en-US" sz="2400" b="1" dirty="0">
              <a:latin typeface="Arial" panose="020B0604020202020204" pitchFamily="34" charset="0"/>
              <a:cs typeface="Arial" panose="020B0604020202020204" pitchFamily="34" charset="0"/>
            </a:endParaRPr>
          </a:p>
          <a:p>
            <a:endParaRPr lang="en-US" altLang="en-US" sz="2400" b="1"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p:txBody>
      </p:sp>
      <p:pic>
        <p:nvPicPr>
          <p:cNvPr id="191491" name="Picture 2" descr="A figure shows the role of a catalyst in a reaction that produces an unstable intermediate that rapidly breaks down if the catalyst is not present.">
            <a:extLst>
              <a:ext uri="{FF2B5EF4-FFF2-40B4-BE49-F238E27FC236}">
                <a16:creationId xmlns:a16="http://schemas.microsoft.com/office/drawing/2014/main" id="{2135BAE3-6C68-FE4F-9628-5D68A2788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386406"/>
            <a:ext cx="2832100" cy="516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30FF7-6539-4D73-BF56-5704A20FE8C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Amino Acids in General Acid-Base Catalysis</a:t>
            </a:r>
            <a:endParaRPr lang="en-AU" dirty="0"/>
          </a:p>
        </p:txBody>
      </p:sp>
      <p:sp>
        <p:nvSpPr>
          <p:cNvPr id="193538" name="Google Shape;390;g847cf01710_0_68">
            <a:extLst>
              <a:ext uri="{FF2B5EF4-FFF2-40B4-BE49-F238E27FC236}">
                <a16:creationId xmlns:a16="http://schemas.microsoft.com/office/drawing/2014/main" id="{496FAAAF-F106-F54D-BD10-55A56F07F501}"/>
              </a:ext>
            </a:extLst>
          </p:cNvPr>
          <p:cNvSpPr txBox="1">
            <a:spLocks noChangeArrowheads="1"/>
          </p:cNvSpPr>
          <p:nvPr/>
        </p:nvSpPr>
        <p:spPr bwMode="auto">
          <a:xfrm>
            <a:off x="363536" y="1676400"/>
            <a:ext cx="268446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occurs in the vast majority of enzymes </a:t>
            </a:r>
            <a:endParaRPr lang="en-US" altLang="en-US" sz="2400" b="1" dirty="0">
              <a:latin typeface="Arial" panose="020B0604020202020204" pitchFamily="34" charset="0"/>
              <a:cs typeface="Arial" panose="020B0604020202020204" pitchFamily="34" charset="0"/>
            </a:endParaRPr>
          </a:p>
          <a:p>
            <a:endParaRPr lang="en-US" altLang="en-US" sz="2400" b="1"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p:txBody>
      </p:sp>
      <p:pic>
        <p:nvPicPr>
          <p:cNvPr id="193539" name="Picture 3" descr="The table has three columns and six rows. The column headers are amino acid residues, general acid form (proton donor), and general base form (proton acceptor). The rows are as follows with each containing the amino acid name followed by the general acid form and then the general base form. G l u, A s p: R bonded to C O O highlighted H, R bonded to C O O minus; L y s, A r g: R bonded to N positive bonded to H above, highlighted H to the right, and H below, R bonded to N H 2 with a pair of highlighted electrons above N; C y s: R bonded to S highlighted H, R bonded to S minus; H i s: five-membered ring with R bonded to the top left vertex, C H at the top right vertex, N positive highlighted H substituted for C at the bottom right vertex, C H at the bottom vertex, N H substituted for C at the bottom left vertex, and double bonds at the top and lower right sides, similar molecule with N positive highlighted H replaced by N with a pair of highlighted electrons; S e r: R bonded to O highlighted H, R bonded to O minus; T y r: benzene ring with R and O highlighted H at para positions, benzene ring with R and O minus at para positions.">
            <a:extLst>
              <a:ext uri="{FF2B5EF4-FFF2-40B4-BE49-F238E27FC236}">
                <a16:creationId xmlns:a16="http://schemas.microsoft.com/office/drawing/2014/main" id="{AC51911B-12E2-0048-907F-E1BCF61EE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724906"/>
            <a:ext cx="5414963" cy="480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ED4D94-DBB6-40BE-86AC-AD7EE3F88A3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Covalent Catalysis</a:t>
            </a:r>
            <a:endParaRPr lang="en-AU" dirty="0"/>
          </a:p>
        </p:txBody>
      </p:sp>
      <p:sp>
        <p:nvSpPr>
          <p:cNvPr id="41986" name="Google Shape;390;g847cf01710_0_68">
            <a:extLst>
              <a:ext uri="{FF2B5EF4-FFF2-40B4-BE49-F238E27FC236}">
                <a16:creationId xmlns:a16="http://schemas.microsoft.com/office/drawing/2014/main" id="{44617326-736B-A34B-B03D-EEF0A0B41744}"/>
              </a:ext>
            </a:extLst>
          </p:cNvPr>
          <p:cNvSpPr txBox="1">
            <a:spLocks noChangeArrowheads="1"/>
          </p:cNvSpPr>
          <p:nvPr/>
        </p:nvSpPr>
        <p:spPr bwMode="auto">
          <a:xfrm>
            <a:off x="381000" y="1371600"/>
            <a:ext cx="8540750" cy="2438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covalent catalysis </a:t>
            </a:r>
            <a:r>
              <a:rPr lang="en-US" sz="2400" dirty="0">
                <a:latin typeface="Arial" panose="020B0604020202020204" pitchFamily="34" charset="0"/>
                <a:cs typeface="Arial" panose="020B0604020202020204" pitchFamily="34" charset="0"/>
              </a:rPr>
              <a:t>= transient covalent bond forms between the enzyme and the substrate </a:t>
            </a:r>
          </a:p>
          <a:p>
            <a:pPr lvl="1">
              <a:defRPr/>
            </a:pPr>
            <a:r>
              <a:rPr lang="en-US" sz="2400" dirty="0">
                <a:latin typeface="Arial" panose="020B0604020202020204" pitchFamily="34" charset="0"/>
                <a:cs typeface="Arial" panose="020B0604020202020204" pitchFamily="34" charset="0"/>
              </a:rPr>
              <a:t>catalysis only results when the new pathway has a lower activation energy than the uncatalyzed pathway</a:t>
            </a:r>
          </a:p>
          <a:p>
            <a:pPr lvl="1">
              <a:defRPr/>
            </a:pPr>
            <a:r>
              <a:rPr lang="en-US" sz="2400" dirty="0">
                <a:latin typeface="Arial" panose="020B0604020202020204" pitchFamily="34" charset="0"/>
                <a:cs typeface="Arial" panose="020B0604020202020204" pitchFamily="34" charset="0"/>
              </a:rPr>
              <a:t>all new steps must be faster than the uncatalyzed reaction </a:t>
            </a:r>
          </a:p>
          <a:p>
            <a:pPr marL="50800" indent="0">
              <a:buFontTx/>
              <a:buNone/>
              <a:defRPr/>
            </a:pPr>
            <a:endParaRPr lang="en-US" sz="2400" dirty="0">
              <a:latin typeface="Arial" panose="020B0604020202020204" pitchFamily="34" charset="0"/>
              <a:cs typeface="Arial" panose="020B0604020202020204" pitchFamily="34" charset="0"/>
            </a:endParaRPr>
          </a:p>
        </p:txBody>
      </p:sp>
      <p:sp>
        <p:nvSpPr>
          <p:cNvPr id="8" name="Google Shape;390;g847cf01710_0_68">
            <a:extLst>
              <a:ext uri="{FF2B5EF4-FFF2-40B4-BE49-F238E27FC236}">
                <a16:creationId xmlns:a16="http://schemas.microsoft.com/office/drawing/2014/main" id="{BE97C7B5-FE6C-49EF-9E65-E006C1E813DC}"/>
              </a:ext>
            </a:extLst>
          </p:cNvPr>
          <p:cNvSpPr txBox="1">
            <a:spLocks noChangeArrowheads="1"/>
          </p:cNvSpPr>
          <p:nvPr/>
        </p:nvSpPr>
        <p:spPr bwMode="auto">
          <a:xfrm>
            <a:off x="393700" y="3835400"/>
            <a:ext cx="3581400" cy="533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hydrolysis of a bond:</a:t>
            </a:r>
          </a:p>
        </p:txBody>
      </p:sp>
      <p:graphicFrame>
        <p:nvGraphicFramePr>
          <p:cNvPr id="9" name="Object 8">
            <a:extLst>
              <a:ext uri="{FF2B5EF4-FFF2-40B4-BE49-F238E27FC236}">
                <a16:creationId xmlns:a16="http://schemas.microsoft.com/office/drawing/2014/main" id="{066C3E7D-46DE-446B-A463-C7CDFA62765A}"/>
              </a:ext>
            </a:extLst>
          </p:cNvPr>
          <p:cNvGraphicFramePr>
            <a:graphicFrameLocks noChangeAspect="1"/>
          </p:cNvGraphicFramePr>
          <p:nvPr>
            <p:extLst>
              <p:ext uri="{D42A27DB-BD31-4B8C-83A1-F6EECF244321}">
                <p14:modId xmlns:p14="http://schemas.microsoft.com/office/powerpoint/2010/main" val="340233425"/>
              </p:ext>
            </p:extLst>
          </p:nvPr>
        </p:nvGraphicFramePr>
        <p:xfrm>
          <a:off x="4127500" y="3835400"/>
          <a:ext cx="2797832" cy="434615"/>
        </p:xfrm>
        <a:graphic>
          <a:graphicData uri="http://schemas.openxmlformats.org/presentationml/2006/ole">
            <mc:AlternateContent xmlns:mc="http://schemas.openxmlformats.org/markup-compatibility/2006">
              <mc:Choice xmlns:v="urn:schemas-microsoft-com:vml" Requires="v">
                <p:oleObj spid="_x0000_s1146" name="Equation" r:id="rId4" imgW="1307880" imgH="203040" progId="Equation.DSMT4">
                  <p:embed/>
                </p:oleObj>
              </mc:Choice>
              <mc:Fallback>
                <p:oleObj name="Equation" r:id="rId4" imgW="1307880" imgH="203040" progId="Equation.DSMT4">
                  <p:embed/>
                  <p:pic>
                    <p:nvPicPr>
                      <p:cNvPr id="2" name="Object 1"/>
                      <p:cNvPicPr/>
                      <p:nvPr/>
                    </p:nvPicPr>
                    <p:blipFill>
                      <a:blip r:embed="rId5"/>
                      <a:stretch>
                        <a:fillRect/>
                      </a:stretch>
                    </p:blipFill>
                    <p:spPr>
                      <a:xfrm>
                        <a:off x="4127500" y="3835400"/>
                        <a:ext cx="2797832" cy="434615"/>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1A189EC1-E1AA-445A-98D4-77865883BE7C}"/>
              </a:ext>
            </a:extLst>
          </p:cNvPr>
          <p:cNvSpPr/>
          <p:nvPr/>
        </p:nvSpPr>
        <p:spPr>
          <a:xfrm>
            <a:off x="393700" y="4680803"/>
            <a:ext cx="7696200" cy="830997"/>
          </a:xfrm>
          <a:prstGeom prst="rect">
            <a:avLst/>
          </a:prstGeom>
        </p:spPr>
        <p:txBody>
          <a:bodyPr wrap="square">
            <a:spAutoFit/>
          </a:bodyPr>
          <a:lstStyle/>
          <a:p>
            <a:pPr marL="406400" indent="-406400">
              <a:buFont typeface="Arial" panose="020B0604020202020204" pitchFamily="34" charset="0"/>
              <a:buChar char="•"/>
              <a:defRPr/>
            </a:pPr>
            <a:r>
              <a:rPr lang="en-US" dirty="0">
                <a:latin typeface="Arial" panose="020B0604020202020204" pitchFamily="34" charset="0"/>
                <a:cs typeface="Arial" panose="020B0604020202020204" pitchFamily="34" charset="0"/>
              </a:rPr>
              <a:t>hydrolysis of a bond between A and B in the presence of a covalent catalyst: </a:t>
            </a:r>
          </a:p>
        </p:txBody>
      </p:sp>
      <p:graphicFrame>
        <p:nvGraphicFramePr>
          <p:cNvPr id="10" name="Object 9">
            <a:extLst>
              <a:ext uri="{FF2B5EF4-FFF2-40B4-BE49-F238E27FC236}">
                <a16:creationId xmlns:a16="http://schemas.microsoft.com/office/drawing/2014/main" id="{641057C6-F5FA-4BF9-BD9E-86274CB51A21}"/>
              </a:ext>
            </a:extLst>
          </p:cNvPr>
          <p:cNvGraphicFramePr>
            <a:graphicFrameLocks noChangeAspect="1"/>
          </p:cNvGraphicFramePr>
          <p:nvPr>
            <p:extLst>
              <p:ext uri="{D42A27DB-BD31-4B8C-83A1-F6EECF244321}">
                <p14:modId xmlns:p14="http://schemas.microsoft.com/office/powerpoint/2010/main" val="806302726"/>
              </p:ext>
            </p:extLst>
          </p:nvPr>
        </p:nvGraphicFramePr>
        <p:xfrm>
          <a:off x="1476375" y="5705100"/>
          <a:ext cx="6191250" cy="434975"/>
        </p:xfrm>
        <a:graphic>
          <a:graphicData uri="http://schemas.openxmlformats.org/presentationml/2006/ole">
            <mc:AlternateContent xmlns:mc="http://schemas.openxmlformats.org/markup-compatibility/2006">
              <mc:Choice xmlns:v="urn:schemas-microsoft-com:vml" Requires="v">
                <p:oleObj spid="_x0000_s1147" name="Equation" r:id="rId6" imgW="2895480" imgH="203040" progId="Equation.DSMT4">
                  <p:embed/>
                </p:oleObj>
              </mc:Choice>
              <mc:Fallback>
                <p:oleObj name="Equation" r:id="rId6" imgW="2895480" imgH="203040" progId="Equation.DSMT4">
                  <p:embed/>
                  <p:pic>
                    <p:nvPicPr>
                      <p:cNvPr id="7" name="Object 6"/>
                      <p:cNvPicPr/>
                      <p:nvPr/>
                    </p:nvPicPr>
                    <p:blipFill>
                      <a:blip r:embed="rId7"/>
                      <a:stretch>
                        <a:fillRect/>
                      </a:stretch>
                    </p:blipFill>
                    <p:spPr>
                      <a:xfrm>
                        <a:off x="1476375" y="5705100"/>
                        <a:ext cx="6191250" cy="434975"/>
                      </a:xfrm>
                      <a:prstGeom prst="rect">
                        <a:avLst/>
                      </a:prstGeom>
                    </p:spPr>
                  </p:pic>
                </p:oleObj>
              </mc:Fallback>
            </mc:AlternateContent>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BB414-FC84-436F-A984-98F0C03F296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Metal Ion Catalysis</a:t>
            </a:r>
            <a:endParaRPr lang="en-AU" dirty="0"/>
          </a:p>
        </p:txBody>
      </p:sp>
      <p:sp>
        <p:nvSpPr>
          <p:cNvPr id="41986" name="Google Shape;390;g847cf01710_0_68">
            <a:extLst>
              <a:ext uri="{FF2B5EF4-FFF2-40B4-BE49-F238E27FC236}">
                <a16:creationId xmlns:a16="http://schemas.microsoft.com/office/drawing/2014/main" id="{1EC22285-F752-AB4D-8DF3-E420E9C274FA}"/>
              </a:ext>
            </a:extLst>
          </p:cNvPr>
          <p:cNvSpPr txBox="1">
            <a:spLocks noChangeArrowheads="1"/>
          </p:cNvSpPr>
          <p:nvPr/>
        </p:nvSpPr>
        <p:spPr bwMode="auto">
          <a:xfrm>
            <a:off x="457200" y="1447800"/>
            <a:ext cx="854075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metals:</a:t>
            </a:r>
          </a:p>
          <a:p>
            <a:pPr lvl="1">
              <a:defRPr/>
            </a:pPr>
            <a:r>
              <a:rPr lang="en-US" sz="2400" dirty="0">
                <a:latin typeface="Arial" panose="020B0604020202020204" pitchFamily="34" charset="0"/>
                <a:cs typeface="Arial" panose="020B0604020202020204" pitchFamily="34" charset="0"/>
              </a:rPr>
              <a:t>help orient the substrate for reaction </a:t>
            </a:r>
          </a:p>
          <a:p>
            <a:pPr lvl="1">
              <a:defRPr/>
            </a:pPr>
            <a:r>
              <a:rPr lang="en-US" sz="2400" dirty="0">
                <a:latin typeface="Arial" panose="020B0604020202020204" pitchFamily="34" charset="0"/>
                <a:cs typeface="Arial" panose="020B0604020202020204" pitchFamily="34" charset="0"/>
              </a:rPr>
              <a:t>stabilize charged reaction transition states</a:t>
            </a:r>
          </a:p>
          <a:p>
            <a:pPr lvl="1">
              <a:defRPr/>
            </a:pPr>
            <a:r>
              <a:rPr lang="en-US" sz="2400" dirty="0">
                <a:latin typeface="Arial" panose="020B0604020202020204" pitchFamily="34" charset="0"/>
                <a:cs typeface="Arial" panose="020B0604020202020204" pitchFamily="34" charset="0"/>
              </a:rPr>
              <a:t>mediate oxidation-reduction reactions by reversible changes in the metal ion’s oxidation state</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nearly 1/3 of all known enzymes require 1+ metal ions for catalytic activity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8B28D-5FC5-4415-A5BB-CB240B709084}"/>
              </a:ext>
            </a:extLst>
          </p:cNvPr>
          <p:cNvSpPr>
            <a:spLocks noGrp="1"/>
          </p:cNvSpPr>
          <p:nvPr>
            <p:ph type="ctrTitle"/>
          </p:nvPr>
        </p:nvSpPr>
        <p:spPr>
          <a:xfrm>
            <a:off x="685800" y="2130425"/>
            <a:ext cx="7772400" cy="1755775"/>
          </a:xfrm>
        </p:spPr>
        <p:txBody>
          <a:bodyPr/>
          <a:lstStyle/>
          <a:p>
            <a:r>
              <a:rPr lang="en-US" altLang="en-US" dirty="0">
                <a:solidFill>
                  <a:srgbClr val="674EA7"/>
                </a:solidFill>
                <a:latin typeface="Arial" panose="020B0604020202020204" pitchFamily="34" charset="0"/>
                <a:cs typeface="Arial" panose="020B0604020202020204" pitchFamily="34" charset="0"/>
              </a:rPr>
              <a:t>6.3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Enzyme Kinetics as an Approach to Understanding Mechanism</a:t>
            </a:r>
            <a:endParaRPr lang="en-AU"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726EF-8043-4EC3-9262-42A4763A022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Enzyme Kinetics</a:t>
            </a:r>
            <a:endParaRPr lang="en-AU" dirty="0"/>
          </a:p>
        </p:txBody>
      </p:sp>
      <p:sp>
        <p:nvSpPr>
          <p:cNvPr id="214018" name="Google Shape;390;g847cf01710_0_68">
            <a:extLst>
              <a:ext uri="{FF2B5EF4-FFF2-40B4-BE49-F238E27FC236}">
                <a16:creationId xmlns:a16="http://schemas.microsoft.com/office/drawing/2014/main" id="{A262473A-30E9-5B43-AD4C-E2DB59B594B0}"/>
              </a:ext>
            </a:extLst>
          </p:cNvPr>
          <p:cNvSpPr txBox="1">
            <a:spLocks noChangeArrowheads="1"/>
          </p:cNvSpPr>
          <p:nvPr/>
        </p:nvSpPr>
        <p:spPr bwMode="auto">
          <a:xfrm>
            <a:off x="457200" y="1447800"/>
            <a:ext cx="85407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a:latin typeface="Arial" panose="020B0604020202020204" pitchFamily="34" charset="0"/>
                <a:cs typeface="Arial" panose="020B0604020202020204" pitchFamily="34" charset="0"/>
              </a:rPr>
              <a:t>enzyme kinetics </a:t>
            </a:r>
            <a:r>
              <a:rPr lang="en-US" altLang="en-US" sz="2400">
                <a:latin typeface="Arial" panose="020B0604020202020204" pitchFamily="34" charset="0"/>
                <a:cs typeface="Arial" panose="020B0604020202020204" pitchFamily="34" charset="0"/>
              </a:rPr>
              <a:t>= the discipline focused on determining the </a:t>
            </a:r>
            <a:r>
              <a:rPr lang="en-US" altLang="en-US" sz="2400" i="1">
                <a:latin typeface="Arial" panose="020B0604020202020204" pitchFamily="34" charset="0"/>
                <a:cs typeface="Arial" panose="020B0604020202020204" pitchFamily="34" charset="0"/>
              </a:rPr>
              <a:t>rate </a:t>
            </a:r>
            <a:r>
              <a:rPr lang="en-US" altLang="en-US" sz="2400">
                <a:latin typeface="Arial" panose="020B0604020202020204" pitchFamily="34" charset="0"/>
                <a:cs typeface="Arial" panose="020B0604020202020204" pitchFamily="34" charset="0"/>
              </a:rPr>
              <a:t>of a reaction and how it changes in response to changes in experimental parameters </a:t>
            </a:r>
          </a:p>
          <a:p>
            <a:endParaRPr lang="en-US" altLang="en-US" sz="2400" b="1">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 P 5&#10;">
            <a:extLst>
              <a:ext uri="{FF2B5EF4-FFF2-40B4-BE49-F238E27FC236}">
                <a16:creationId xmlns:a16="http://schemas.microsoft.com/office/drawing/2014/main" id="{88BCE68B-1FE7-4441-9FC6-46DBA4B0BB3B}"/>
              </a:ext>
            </a:extLst>
          </p:cNvPr>
          <p:cNvPicPr>
            <a:picLocks noChangeAspect="1"/>
          </p:cNvPicPr>
          <p:nvPr/>
        </p:nvPicPr>
        <p:blipFill>
          <a:blip r:embed="rId3"/>
          <a:stretch>
            <a:fillRect/>
          </a:stretch>
        </p:blipFill>
        <p:spPr>
          <a:xfrm>
            <a:off x="1828800" y="381000"/>
            <a:ext cx="993734" cy="695004"/>
          </a:xfrm>
          <a:prstGeom prst="rect">
            <a:avLst/>
          </a:prstGeom>
        </p:spPr>
      </p:pic>
      <p:sp>
        <p:nvSpPr>
          <p:cNvPr id="4" name="Title 3">
            <a:extLst>
              <a:ext uri="{FF2B5EF4-FFF2-40B4-BE49-F238E27FC236}">
                <a16:creationId xmlns:a16="http://schemas.microsoft.com/office/drawing/2014/main" id="{92E15DB1-32EA-4FD5-BED1-BA54DE8E52E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3)</a:t>
            </a:r>
            <a:endParaRPr lang="en-AU"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cs typeface="Arial" panose="020B0604020202020204" pitchFamily="34" charset="0"/>
              </a:rPr>
              <a:t>Many enzymes are regulated. </a:t>
            </a:r>
            <a:r>
              <a:rPr lang="en-US" altLang="en-US" sz="2400">
                <a:latin typeface="Arial" panose="020B0604020202020204" pitchFamily="34" charset="0"/>
                <a:cs typeface="Arial" panose="020B0604020202020204" pitchFamily="34" charset="0"/>
              </a:rPr>
              <a:t>Regulatory mechanisms include reversible covalent modification, binding of allosteric modulators, proteolytic activation, noncovalent binding to regulatory proteins, and elaborate regulatory cascades. Enzymes are often subject to multiple methods of regulation, which allows for exquisite control of every chemical process that occurs in a cell.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F6ECE-36A3-45F2-8110-FC44D694A44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Substrate Concentration Affects the Rate of Enzyme-Catalyzed Reactions</a:t>
            </a:r>
            <a:endParaRPr lang="en-AU" dirty="0">
              <a:solidFill>
                <a:srgbClr val="4E4CB4"/>
              </a:solidFill>
            </a:endParaRPr>
          </a:p>
        </p:txBody>
      </p:sp>
      <p:sp>
        <p:nvSpPr>
          <p:cNvPr id="216066" name="Google Shape;390;g847cf01710_0_68">
            <a:extLst>
              <a:ext uri="{FF2B5EF4-FFF2-40B4-BE49-F238E27FC236}">
                <a16:creationId xmlns:a16="http://schemas.microsoft.com/office/drawing/2014/main" id="{C61AF182-9B34-DD4C-9A7F-A2C7CC300CF2}"/>
              </a:ext>
            </a:extLst>
          </p:cNvPr>
          <p:cNvSpPr txBox="1">
            <a:spLocks noChangeArrowheads="1"/>
          </p:cNvSpPr>
          <p:nvPr/>
        </p:nvSpPr>
        <p:spPr bwMode="auto">
          <a:xfrm>
            <a:off x="319088" y="1752600"/>
            <a:ext cx="410051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pre–steady state </a:t>
            </a:r>
            <a:r>
              <a:rPr lang="en-US" altLang="en-US" sz="2400" dirty="0">
                <a:latin typeface="Arial" panose="020B0604020202020204" pitchFamily="34" charset="0"/>
                <a:cs typeface="Arial" panose="020B0604020202020204" pitchFamily="34" charset="0"/>
              </a:rPr>
              <a:t>= initial transient period during which ES builds up</a:t>
            </a:r>
          </a:p>
          <a:p>
            <a:endParaRPr lang="en-US" alt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steady state </a:t>
            </a:r>
            <a:r>
              <a:rPr lang="en-US" altLang="en-US" sz="2400" dirty="0">
                <a:latin typeface="Arial" panose="020B0604020202020204" pitchFamily="34" charset="0"/>
                <a:cs typeface="Arial" panose="020B0604020202020204" pitchFamily="34" charset="0"/>
              </a:rPr>
              <a:t>= period during which [ES] and other intermediates remain constant</a:t>
            </a:r>
          </a:p>
          <a:p>
            <a:endParaRPr lang="en-US" alt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steady-state kinetics </a:t>
            </a:r>
            <a:r>
              <a:rPr lang="en-US" altLang="en-US" sz="2400" dirty="0">
                <a:latin typeface="Arial" panose="020B0604020202020204" pitchFamily="34" charset="0"/>
                <a:cs typeface="Arial" panose="020B0604020202020204" pitchFamily="34" charset="0"/>
              </a:rPr>
              <a:t>= the traditional analysis of reaction rates </a:t>
            </a: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p:txBody>
      </p:sp>
      <p:pic>
        <p:nvPicPr>
          <p:cNvPr id="216067" name="Picture 2" descr="A graph plots concentration against time to show the course of an enzyme-catalyzed reaction.">
            <a:extLst>
              <a:ext uri="{FF2B5EF4-FFF2-40B4-BE49-F238E27FC236}">
                <a16:creationId xmlns:a16="http://schemas.microsoft.com/office/drawing/2014/main" id="{94C98DF7-9DB9-1E46-B7F9-5E7AB9E48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2" y="2087562"/>
            <a:ext cx="425291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CFAD4-ABB2-4280-8885-9ECD3CF58FF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Initial Velocities of Enzyme-Catalyzed Reactions</a:t>
            </a:r>
            <a:endParaRPr lang="en-AU" dirty="0"/>
          </a:p>
        </p:txBody>
      </p:sp>
      <p:sp>
        <p:nvSpPr>
          <p:cNvPr id="218114" name="Google Shape;390;g847cf01710_0_68">
            <a:extLst>
              <a:ext uri="{FF2B5EF4-FFF2-40B4-BE49-F238E27FC236}">
                <a16:creationId xmlns:a16="http://schemas.microsoft.com/office/drawing/2014/main" id="{67D0B231-95C5-C444-8626-2C0D3340505B}"/>
              </a:ext>
            </a:extLst>
          </p:cNvPr>
          <p:cNvSpPr txBox="1">
            <a:spLocks noChangeArrowheads="1"/>
          </p:cNvSpPr>
          <p:nvPr/>
        </p:nvSpPr>
        <p:spPr bwMode="auto">
          <a:xfrm>
            <a:off x="319088" y="1752600"/>
            <a:ext cx="39481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a:latin typeface="Arial" panose="020B0604020202020204" pitchFamily="34" charset="0"/>
                <a:cs typeface="Arial" panose="020B0604020202020204" pitchFamily="34" charset="0"/>
              </a:rPr>
              <a:t>initial rate (initial velocity), </a:t>
            </a:r>
            <a:r>
              <a:rPr lang="en-US" altLang="en-US" sz="2400" b="1" i="1">
                <a:latin typeface="Arial" panose="020B0604020202020204" pitchFamily="34" charset="0"/>
                <a:cs typeface="Arial" panose="020B0604020202020204" pitchFamily="34" charset="0"/>
              </a:rPr>
              <a:t>V</a:t>
            </a:r>
            <a:r>
              <a:rPr lang="en-US" altLang="en-US" sz="2400" b="1" baseline="-25000">
                <a:latin typeface="Arial" panose="020B0604020202020204" pitchFamily="34" charset="0"/>
                <a:cs typeface="Arial" panose="020B0604020202020204" pitchFamily="34" charset="0"/>
              </a:rPr>
              <a:t>0 </a:t>
            </a:r>
            <a:r>
              <a:rPr lang="en-US" altLang="en-US" sz="2400">
                <a:latin typeface="Arial" panose="020B0604020202020204" pitchFamily="34" charset="0"/>
                <a:cs typeface="Arial" panose="020B0604020202020204" pitchFamily="34" charset="0"/>
              </a:rPr>
              <a:t>= tangent to each curve taken at time = 0</a:t>
            </a:r>
          </a:p>
          <a:p>
            <a:pPr lvl="1"/>
            <a:r>
              <a:rPr lang="en-US" altLang="en-US" sz="2400">
                <a:latin typeface="Arial" panose="020B0604020202020204" pitchFamily="34" charset="0"/>
                <a:cs typeface="Arial" panose="020B0604020202020204" pitchFamily="34" charset="0"/>
              </a:rPr>
              <a:t>reflects a steady state</a:t>
            </a:r>
          </a:p>
          <a:p>
            <a:endParaRPr lang="en-US" altLang="en-US" sz="2400">
              <a:latin typeface="Arial" panose="020B0604020202020204" pitchFamily="34" charset="0"/>
              <a:cs typeface="Arial" panose="020B0604020202020204" pitchFamily="34" charset="0"/>
            </a:endParaRPr>
          </a:p>
          <a:p>
            <a:r>
              <a:rPr lang="en-US" altLang="en-US" sz="2400">
                <a:latin typeface="Arial" panose="020B0604020202020204" pitchFamily="34" charset="0"/>
                <a:cs typeface="Arial" panose="020B0604020202020204" pitchFamily="34" charset="0"/>
              </a:rPr>
              <a:t>at the beginning of the reaction, [S] is regarded as constant</a:t>
            </a:r>
          </a:p>
          <a:p>
            <a:endParaRPr lang="en-US" altLang="en-US" sz="2400">
              <a:latin typeface="Arial" panose="020B0604020202020204" pitchFamily="34" charset="0"/>
              <a:cs typeface="Arial" panose="020B0604020202020204" pitchFamily="34" charset="0"/>
            </a:endParaRPr>
          </a:p>
          <a:p>
            <a:endParaRPr lang="en-US" altLang="en-US" sz="2400">
              <a:latin typeface="Arial" panose="020B0604020202020204" pitchFamily="34" charset="0"/>
              <a:cs typeface="Arial" panose="020B0604020202020204" pitchFamily="34" charset="0"/>
            </a:endParaRPr>
          </a:p>
        </p:txBody>
      </p:sp>
      <p:pic>
        <p:nvPicPr>
          <p:cNvPr id="218115" name="Picture 3" descr="A graph shows initial velocities of enzyme-catalyzed reactions by plotting product concentration against time.">
            <a:extLst>
              <a:ext uri="{FF2B5EF4-FFF2-40B4-BE49-F238E27FC236}">
                <a16:creationId xmlns:a16="http://schemas.microsoft.com/office/drawing/2014/main" id="{FFFA4082-FD46-6343-95F9-E6501E110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2209800"/>
            <a:ext cx="4395788"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ECCCD-AA88-44D9-AE58-7790B3D4741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Effect of [S] on the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0 </a:t>
            </a:r>
            <a:r>
              <a:rPr lang="en-US" altLang="en-US" dirty="0">
                <a:solidFill>
                  <a:schemeClr val="tx1"/>
                </a:solidFill>
                <a:latin typeface="Arial" panose="020B0604020202020204" pitchFamily="34" charset="0"/>
                <a:cs typeface="Arial" panose="020B0604020202020204" pitchFamily="34" charset="0"/>
              </a:rPr>
              <a:t>of an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Enzyme-Catalyzed Reaction</a:t>
            </a:r>
            <a:endParaRPr lang="en-AU" dirty="0"/>
          </a:p>
        </p:txBody>
      </p:sp>
      <p:sp>
        <p:nvSpPr>
          <p:cNvPr id="220162" name="Google Shape;390;g847cf01710_0_68">
            <a:extLst>
              <a:ext uri="{FF2B5EF4-FFF2-40B4-BE49-F238E27FC236}">
                <a16:creationId xmlns:a16="http://schemas.microsoft.com/office/drawing/2014/main" id="{F5111B8F-4851-6844-8E79-C5F2009732BF}"/>
              </a:ext>
            </a:extLst>
          </p:cNvPr>
          <p:cNvSpPr txBox="1">
            <a:spLocks noChangeArrowheads="1"/>
          </p:cNvSpPr>
          <p:nvPr/>
        </p:nvSpPr>
        <p:spPr bwMode="auto">
          <a:xfrm>
            <a:off x="319088" y="1989138"/>
            <a:ext cx="34909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the plateau-like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0</a:t>
            </a:r>
            <a:r>
              <a:rPr lang="en-US" altLang="en-US" sz="2400" dirty="0">
                <a:latin typeface="Arial" panose="020B0604020202020204" pitchFamily="34" charset="0"/>
                <a:cs typeface="Arial" panose="020B0604020202020204" pitchFamily="34" charset="0"/>
              </a:rPr>
              <a:t> region is close to the </a:t>
            </a:r>
            <a:r>
              <a:rPr lang="en-US" altLang="en-US" sz="2400" b="1" dirty="0">
                <a:latin typeface="Arial" panose="020B0604020202020204" pitchFamily="34" charset="0"/>
                <a:cs typeface="Arial" panose="020B0604020202020204" pitchFamily="34" charset="0"/>
              </a:rPr>
              <a:t>maximum velocity</a:t>
            </a:r>
            <a:r>
              <a:rPr lang="en-US" altLang="en-US" sz="2400" dirty="0">
                <a:latin typeface="Arial" panose="020B0604020202020204" pitchFamily="34" charset="0"/>
                <a:cs typeface="Arial" panose="020B0604020202020204" pitchFamily="34" charset="0"/>
              </a:rPr>
              <a:t>,</a:t>
            </a:r>
            <a:r>
              <a:rPr lang="en-US" altLang="en-US" sz="2400" b="1" dirty="0">
                <a:latin typeface="Arial" panose="020B0604020202020204" pitchFamily="34" charset="0"/>
                <a:cs typeface="Arial" panose="020B0604020202020204" pitchFamily="34" charset="0"/>
              </a:rPr>
              <a:t> </a:t>
            </a:r>
            <a:r>
              <a:rPr lang="en-US" altLang="en-US" sz="2400" b="1" i="1" dirty="0">
                <a:latin typeface="Arial" panose="020B0604020202020204" pitchFamily="34" charset="0"/>
                <a:cs typeface="Arial" panose="020B0604020202020204" pitchFamily="34" charset="0"/>
              </a:rPr>
              <a:t>V</a:t>
            </a:r>
            <a:r>
              <a:rPr lang="en-US" altLang="en-US" sz="2400" b="1" baseline="-25000" dirty="0">
                <a:latin typeface="Arial" panose="020B0604020202020204" pitchFamily="34" charset="0"/>
                <a:cs typeface="Arial" panose="020B0604020202020204" pitchFamily="34" charset="0"/>
              </a:rPr>
              <a:t>max</a:t>
            </a:r>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p:txBody>
      </p:sp>
      <p:pic>
        <p:nvPicPr>
          <p:cNvPr id="220163" name="Picture 2" descr="A curve begins at the origin and rises rapidly, then begins to rise more slowly as it starts to level off. It becomes almost horizontal toward the right half of the graph to end at about three-quarters of the height of the vertical axis on the far right of the horizontal axis. A horizontal dotted line labeled V subscript max runs across the graph just above where the curve ends. A dotted horizontal line extends from the point on the vertical axis halfway between the origin and the line labeled V subscript max to meet the curve at a point labeled one-half V subscript max. A dotted vertical line extends down from this point to a point on the horizontal axis labeled K subscript lowercase M. All data are approximate.">
            <a:extLst>
              <a:ext uri="{FF2B5EF4-FFF2-40B4-BE49-F238E27FC236}">
                <a16:creationId xmlns:a16="http://schemas.microsoft.com/office/drawing/2014/main" id="{AC4D9014-D037-7F45-A625-4DD81C5C7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989138"/>
            <a:ext cx="46513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A60BCB-0663-4EF3-93AB-B78491EAE1F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General Theory of Enzyme Action Proposed by Michaelis and Menten</a:t>
            </a:r>
            <a:endParaRPr lang="en-AU" dirty="0"/>
          </a:p>
        </p:txBody>
      </p:sp>
      <p:sp>
        <p:nvSpPr>
          <p:cNvPr id="41986" name="Google Shape;390;g847cf01710_0_68">
            <a:extLst>
              <a:ext uri="{FF2B5EF4-FFF2-40B4-BE49-F238E27FC236}">
                <a16:creationId xmlns:a16="http://schemas.microsoft.com/office/drawing/2014/main" id="{9396ED46-F51C-D747-9848-AC6C261131DE}"/>
              </a:ext>
            </a:extLst>
          </p:cNvPr>
          <p:cNvSpPr txBox="1">
            <a:spLocks noChangeArrowheads="1"/>
          </p:cNvSpPr>
          <p:nvPr/>
        </p:nvSpPr>
        <p:spPr bwMode="auto">
          <a:xfrm>
            <a:off x="425450" y="1824038"/>
            <a:ext cx="8293100" cy="84296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355600" indent="-304800">
              <a:defRPr/>
            </a:pPr>
            <a:r>
              <a:rPr lang="en-US" sz="2400" dirty="0">
                <a:latin typeface="Arial" panose="020B0604020202020204" pitchFamily="34" charset="0"/>
                <a:cs typeface="Arial" panose="020B0604020202020204" pitchFamily="34" charset="0"/>
              </a:rPr>
              <a:t>step 1 – enzyme and substrate combine to form a complex in a reversible, relatively fast step:</a:t>
            </a:r>
            <a:endParaRPr lang="en-US" sz="2400" dirty="0"/>
          </a:p>
          <a:p>
            <a:pPr>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06744738"/>
              </p:ext>
            </p:extLst>
          </p:nvPr>
        </p:nvGraphicFramePr>
        <p:xfrm>
          <a:off x="3502025" y="2924175"/>
          <a:ext cx="1908175" cy="554038"/>
        </p:xfrm>
        <a:graphic>
          <a:graphicData uri="http://schemas.openxmlformats.org/presentationml/2006/ole">
            <mc:AlternateContent xmlns:mc="http://schemas.openxmlformats.org/markup-compatibility/2006">
              <mc:Choice xmlns:v="urn:schemas-microsoft-com:vml" Requires="v">
                <p:oleObj spid="_x0000_s2165" name="Equation" r:id="rId4" imgW="1002960" imgH="291960" progId="Equation.DSMT4">
                  <p:embed/>
                </p:oleObj>
              </mc:Choice>
              <mc:Fallback>
                <p:oleObj name="Equation" r:id="rId4" imgW="1002960" imgH="291960" progId="Equation.DSMT4">
                  <p:embed/>
                  <p:pic>
                    <p:nvPicPr>
                      <p:cNvPr id="0" name=""/>
                      <p:cNvPicPr/>
                      <p:nvPr/>
                    </p:nvPicPr>
                    <p:blipFill>
                      <a:blip r:embed="rId5"/>
                      <a:stretch>
                        <a:fillRect/>
                      </a:stretch>
                    </p:blipFill>
                    <p:spPr>
                      <a:xfrm>
                        <a:off x="3502025" y="2924175"/>
                        <a:ext cx="1908175" cy="554038"/>
                      </a:xfrm>
                      <a:prstGeom prst="rect">
                        <a:avLst/>
                      </a:prstGeom>
                    </p:spPr>
                  </p:pic>
                </p:oleObj>
              </mc:Fallback>
            </mc:AlternateContent>
          </a:graphicData>
        </a:graphic>
      </p:graphicFrame>
      <p:sp>
        <p:nvSpPr>
          <p:cNvPr id="226309" name="TextBox 3">
            <a:extLst>
              <a:ext uri="{FF2B5EF4-FFF2-40B4-BE49-F238E27FC236}">
                <a16:creationId xmlns:a16="http://schemas.microsoft.com/office/drawing/2014/main" id="{030095F0-834D-2842-9DA8-0CCA8DF08010}"/>
              </a:ext>
            </a:extLst>
          </p:cNvPr>
          <p:cNvSpPr txBox="1">
            <a:spLocks noChangeArrowheads="1"/>
          </p:cNvSpPr>
          <p:nvPr/>
        </p:nvSpPr>
        <p:spPr bwMode="auto">
          <a:xfrm>
            <a:off x="5791200" y="29718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(6-7)</a:t>
            </a:r>
          </a:p>
        </p:txBody>
      </p:sp>
      <p:sp>
        <p:nvSpPr>
          <p:cNvPr id="10" name="Rectangle 9">
            <a:extLst>
              <a:ext uri="{FF2B5EF4-FFF2-40B4-BE49-F238E27FC236}">
                <a16:creationId xmlns:a16="http://schemas.microsoft.com/office/drawing/2014/main" id="{6B17B2A2-9984-47F4-99F6-43376D9ECC02}"/>
              </a:ext>
            </a:extLst>
          </p:cNvPr>
          <p:cNvSpPr/>
          <p:nvPr/>
        </p:nvSpPr>
        <p:spPr>
          <a:xfrm>
            <a:off x="431443" y="3587552"/>
            <a:ext cx="7456487" cy="830997"/>
          </a:xfrm>
          <a:prstGeom prst="rect">
            <a:avLst/>
          </a:prstGeom>
        </p:spPr>
        <p:txBody>
          <a:bodyPr wrap="square">
            <a:spAutoFit/>
          </a:bodyPr>
          <a:lstStyle/>
          <a:p>
            <a:pPr marL="342900" indent="-342900">
              <a:buFont typeface="Arial" panose="020B0604020202020204" pitchFamily="34" charset="0"/>
              <a:buChar char="•"/>
              <a:defRPr/>
            </a:pPr>
            <a:r>
              <a:rPr lang="en-US" dirty="0">
                <a:latin typeface="Arial" panose="020B0604020202020204" pitchFamily="34" charset="0"/>
                <a:cs typeface="Arial" panose="020B0604020202020204" pitchFamily="34" charset="0"/>
              </a:rPr>
              <a:t>step 2 – the complex breaks down to yield the free enzyme and the reaction product in a slower step:</a:t>
            </a:r>
          </a:p>
        </p:txBody>
      </p:sp>
      <p:graphicFrame>
        <p:nvGraphicFramePr>
          <p:cNvPr id="9" name="Object 8"/>
          <p:cNvGraphicFramePr>
            <a:graphicFrameLocks noChangeAspect="1"/>
          </p:cNvGraphicFramePr>
          <p:nvPr>
            <p:extLst>
              <p:ext uri="{D42A27DB-BD31-4B8C-83A1-F6EECF244321}">
                <p14:modId xmlns:p14="http://schemas.microsoft.com/office/powerpoint/2010/main" val="4208808236"/>
              </p:ext>
            </p:extLst>
          </p:nvPr>
        </p:nvGraphicFramePr>
        <p:xfrm>
          <a:off x="3490913" y="4603750"/>
          <a:ext cx="1930400" cy="554038"/>
        </p:xfrm>
        <a:graphic>
          <a:graphicData uri="http://schemas.openxmlformats.org/presentationml/2006/ole">
            <mc:AlternateContent xmlns:mc="http://schemas.openxmlformats.org/markup-compatibility/2006">
              <mc:Choice xmlns:v="urn:schemas-microsoft-com:vml" Requires="v">
                <p:oleObj spid="_x0000_s2166" name="Equation" r:id="rId6" imgW="1015920" imgH="291960" progId="Equation.DSMT4">
                  <p:embed/>
                </p:oleObj>
              </mc:Choice>
              <mc:Fallback>
                <p:oleObj name="Equation" r:id="rId6" imgW="1015920" imgH="291960" progId="Equation.DSMT4">
                  <p:embed/>
                  <p:pic>
                    <p:nvPicPr>
                      <p:cNvPr id="0" name=""/>
                      <p:cNvPicPr/>
                      <p:nvPr/>
                    </p:nvPicPr>
                    <p:blipFill>
                      <a:blip r:embed="rId7"/>
                      <a:stretch>
                        <a:fillRect/>
                      </a:stretch>
                    </p:blipFill>
                    <p:spPr>
                      <a:xfrm>
                        <a:off x="3490913" y="4603750"/>
                        <a:ext cx="1930400" cy="554038"/>
                      </a:xfrm>
                      <a:prstGeom prst="rect">
                        <a:avLst/>
                      </a:prstGeom>
                    </p:spPr>
                  </p:pic>
                </p:oleObj>
              </mc:Fallback>
            </mc:AlternateContent>
          </a:graphicData>
        </a:graphic>
      </p:graphicFrame>
      <p:sp>
        <p:nvSpPr>
          <p:cNvPr id="226310" name="TextBox 3">
            <a:extLst>
              <a:ext uri="{FF2B5EF4-FFF2-40B4-BE49-F238E27FC236}">
                <a16:creationId xmlns:a16="http://schemas.microsoft.com/office/drawing/2014/main" id="{3D37CF4F-6B7D-964A-8C4B-DDF3FD38FF03}"/>
              </a:ext>
            </a:extLst>
          </p:cNvPr>
          <p:cNvSpPr txBox="1">
            <a:spLocks noChangeArrowheads="1"/>
          </p:cNvSpPr>
          <p:nvPr/>
        </p:nvSpPr>
        <p:spPr bwMode="auto">
          <a:xfrm>
            <a:off x="5786438" y="459105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(6-8)</a:t>
            </a:r>
          </a:p>
        </p:txBody>
      </p:sp>
      <p:sp>
        <p:nvSpPr>
          <p:cNvPr id="11" name="Rectangle 10">
            <a:extLst>
              <a:ext uri="{FF2B5EF4-FFF2-40B4-BE49-F238E27FC236}">
                <a16:creationId xmlns:a16="http://schemas.microsoft.com/office/drawing/2014/main" id="{BA701427-6525-4840-9ADB-EB4E4F278B1F}"/>
              </a:ext>
            </a:extLst>
          </p:cNvPr>
          <p:cNvSpPr/>
          <p:nvPr/>
        </p:nvSpPr>
        <p:spPr>
          <a:xfrm>
            <a:off x="415176" y="5222214"/>
            <a:ext cx="7472754" cy="830997"/>
          </a:xfrm>
          <a:prstGeom prst="rect">
            <a:avLst/>
          </a:prstGeom>
        </p:spPr>
        <p:txBody>
          <a:bodyPr wrap="square">
            <a:spAutoFit/>
          </a:bodyPr>
          <a:lstStyle/>
          <a:p>
            <a:pPr marL="342900" indent="-342900">
              <a:buFont typeface="Arial" panose="020B0604020202020204" pitchFamily="34" charset="0"/>
              <a:buChar char="•"/>
              <a:defRPr/>
            </a:pPr>
            <a:r>
              <a:rPr lang="en-US" dirty="0">
                <a:latin typeface="Arial" panose="020B0604020202020204" pitchFamily="34" charset="0"/>
                <a:cs typeface="Arial" panose="020B0604020202020204" pitchFamily="34" charset="0"/>
              </a:rPr>
              <a:t>because the second step limits the overall reaction rate, the overall rate is proportional to [ES]</a:t>
            </a:r>
            <a:endParaRPr lang="en-AU"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5945D-B304-4DAE-B98D-55C8301E76C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Saturation Effect</a:t>
            </a:r>
            <a:endParaRPr lang="en-AU" dirty="0"/>
          </a:p>
        </p:txBody>
      </p:sp>
      <p:sp>
        <p:nvSpPr>
          <p:cNvPr id="228354" name="Google Shape;390;g847cf01710_0_68">
            <a:extLst>
              <a:ext uri="{FF2B5EF4-FFF2-40B4-BE49-F238E27FC236}">
                <a16:creationId xmlns:a16="http://schemas.microsoft.com/office/drawing/2014/main" id="{14ED7EF3-EB62-3E4B-A063-2D3A547759EE}"/>
              </a:ext>
            </a:extLst>
          </p:cNvPr>
          <p:cNvSpPr txBox="1">
            <a:spLocks noChangeArrowheads="1"/>
          </p:cNvSpPr>
          <p:nvPr/>
        </p:nvSpPr>
        <p:spPr bwMode="auto">
          <a:xfrm>
            <a:off x="457200" y="1752600"/>
            <a:ext cx="356711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 is observed when virtually all the enzyme is present as the ES complex </a:t>
            </a:r>
          </a:p>
          <a:p>
            <a:pPr lvl="1"/>
            <a:r>
              <a:rPr lang="en-US" altLang="en-US" sz="2400" dirty="0">
                <a:latin typeface="Arial" panose="020B0604020202020204" pitchFamily="34" charset="0"/>
                <a:cs typeface="Arial" panose="020B0604020202020204" pitchFamily="34" charset="0"/>
              </a:rPr>
              <a:t>further increases in [S] have no effect on rate </a:t>
            </a:r>
          </a:p>
          <a:p>
            <a:pPr lvl="1"/>
            <a:r>
              <a:rPr lang="en-US" altLang="en-US" sz="2400" dirty="0">
                <a:latin typeface="Arial" panose="020B0604020202020204" pitchFamily="34" charset="0"/>
                <a:cs typeface="Arial" panose="020B0604020202020204" pitchFamily="34" charset="0"/>
              </a:rPr>
              <a:t>responsible for the plateau observed</a:t>
            </a: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p:txBody>
      </p:sp>
      <p:pic>
        <p:nvPicPr>
          <p:cNvPr id="228355" name="Picture 2" descr="A curve begins at the origin and rises rapidly, then begins to rise more slowly as it starts to level off. It becomes almost horizontal toward the right half of the graph to end at about three-quarters of the height of the vertical axis on the far right of the horizontal axis. A horizontal dotted line labeled V subscript max runs across the graph just above where the curve ends. A dotted horizontal line extends from the point on the vertical axis halfway between the origin and the line labeled V subscript max to meet the curve at a point labeled one-half V subscript max. A dotted vertical line extends down from this point to a point on the horizontal axis labeled K subscript lowercase M. All data are approximate.">
            <a:extLst>
              <a:ext uri="{FF2B5EF4-FFF2-40B4-BE49-F238E27FC236}">
                <a16:creationId xmlns:a16="http://schemas.microsoft.com/office/drawing/2014/main" id="{905D49D6-DB81-3649-B0C3-693B066C8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989138"/>
            <a:ext cx="46513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F015-633F-4756-913D-225BA0EF0F56}"/>
              </a:ext>
            </a:extLst>
          </p:cNvPr>
          <p:cNvSpPr>
            <a:spLocks noGrp="1"/>
          </p:cNvSpPr>
          <p:nvPr>
            <p:ph type="title"/>
          </p:nvPr>
        </p:nvSpPr>
        <p:spPr>
          <a:xfrm>
            <a:off x="0" y="152400"/>
            <a:ext cx="9144000" cy="1371600"/>
          </a:xfrm>
        </p:spPr>
        <p:txBody>
          <a:bodyPr/>
          <a:lstStyle/>
          <a:p>
            <a:r>
              <a:rPr lang="en-US" altLang="en-US" sz="2800" dirty="0">
                <a:solidFill>
                  <a:srgbClr val="4E4CB4"/>
                </a:solidFill>
                <a:latin typeface="Arial" panose="020B0604020202020204" pitchFamily="34" charset="0"/>
                <a:cs typeface="Arial" panose="020B0604020202020204" pitchFamily="34" charset="0"/>
              </a:rPr>
              <a:t>The Relationship between Substrate Concentration and Reaction Rate Can Be Expressed with the Michaelis-Menten Equation</a:t>
            </a:r>
            <a:endParaRPr lang="en-AU" sz="2800" dirty="0">
              <a:solidFill>
                <a:srgbClr val="4E4CB4"/>
              </a:solidFill>
            </a:endParaRPr>
          </a:p>
        </p:txBody>
      </p:sp>
      <p:sp>
        <p:nvSpPr>
          <p:cNvPr id="7" name="Google Shape;390;g847cf01710_0_68">
            <a:extLst>
              <a:ext uri="{FF2B5EF4-FFF2-40B4-BE49-F238E27FC236}">
                <a16:creationId xmlns:a16="http://schemas.microsoft.com/office/drawing/2014/main" id="{1EA29DCF-5BC1-504F-A4CA-B824AAD13585}"/>
              </a:ext>
            </a:extLst>
          </p:cNvPr>
          <p:cNvSpPr txBox="1">
            <a:spLocks noChangeArrowheads="1"/>
          </p:cNvSpPr>
          <p:nvPr/>
        </p:nvSpPr>
        <p:spPr bwMode="auto">
          <a:xfrm>
            <a:off x="269875" y="1905001"/>
            <a:ext cx="8604250" cy="90610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the curve expressing the relationship between [S] and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 </a:t>
            </a:r>
            <a:r>
              <a:rPr lang="en-US" sz="2400" dirty="0">
                <a:latin typeface="Arial" panose="020B0604020202020204" pitchFamily="34" charset="0"/>
                <a:cs typeface="Arial" panose="020B0604020202020204" pitchFamily="34" charset="0"/>
              </a:rPr>
              <a:t>can be expressed by the </a:t>
            </a:r>
            <a:r>
              <a:rPr lang="en-US" sz="2400" b="1" dirty="0">
                <a:latin typeface="Arial" panose="020B0604020202020204" pitchFamily="34" charset="0"/>
                <a:cs typeface="Arial" panose="020B0604020202020204" pitchFamily="34" charset="0"/>
              </a:rPr>
              <a:t>Michaelis-Menten equation</a:t>
            </a:r>
            <a:r>
              <a:rPr lang="en-US" sz="2400" dirty="0">
                <a:latin typeface="Arial" panose="020B0604020202020204" pitchFamily="34" charset="0"/>
                <a:cs typeface="Arial" panose="020B0604020202020204" pitchFamily="34" charset="0"/>
              </a:rPr>
              <a:t>:     </a:t>
            </a:r>
          </a:p>
          <a:p>
            <a:pPr marL="50800" indent="0">
              <a:buFontTx/>
              <a:buNone/>
              <a:defRPr/>
            </a:pPr>
            <a:r>
              <a:rPr lang="en-US" sz="2400" dirty="0">
                <a:latin typeface="Arial" panose="020B0604020202020204" pitchFamily="34" charset="0"/>
                <a:cs typeface="Arial" panose="020B0604020202020204" pitchFamily="34" charset="0"/>
              </a:rPr>
              <a:t>	</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EE840CE4-7EB1-41FB-A987-3A71EDB1C61E}"/>
                  </a:ext>
                </a:extLst>
              </p:cNvPr>
              <p:cNvSpPr/>
              <p:nvPr/>
            </p:nvSpPr>
            <p:spPr>
              <a:xfrm>
                <a:off x="3338189" y="3274562"/>
                <a:ext cx="1943161" cy="769250"/>
              </a:xfrm>
              <a:prstGeom prst="rect">
                <a:avLst/>
              </a:prstGeom>
            </p:spPr>
            <p:txBody>
              <a:bodyPr wrap="none">
                <a:spAutoFit/>
              </a:bodyPr>
              <a:lstStyle/>
              <a:p>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 </a:t>
                </a:r>
                <a:r>
                  <a:rPr lang="en-US" dirty="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baseline="-25000" dirty="0">
                            <a:latin typeface="Arial" panose="020B0604020202020204" pitchFamily="34" charset="0"/>
                            <a:cs typeface="Arial" panose="020B0604020202020204" pitchFamily="34" charset="0"/>
                          </a:rPr>
                          <m:t> </m:t>
                        </m:r>
                        <m:r>
                          <m:rPr>
                            <m:nor/>
                          </m:rPr>
                          <a:rPr lang="en-AU" b="0" i="0" dirty="0" smtClean="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AU" b="0" i="0" baseline="-25000" dirty="0" smtClean="0">
                            <a:latin typeface="Arial" panose="020B0604020202020204" pitchFamily="34" charset="0"/>
                            <a:cs typeface="Arial" panose="020B0604020202020204" pitchFamily="34" charset="0"/>
                          </a:rPr>
                          <m:t> </m:t>
                        </m:r>
                        <m:r>
                          <m:rPr>
                            <m:nor/>
                          </m:rPr>
                          <a:rPr lang="en-US" dirty="0">
                            <a:latin typeface="Arial" panose="020B0604020202020204" pitchFamily="34" charset="0"/>
                            <a:cs typeface="Arial" panose="020B0604020202020204" pitchFamily="34" charset="0"/>
                          </a:rPr>
                          <m:t>+</m:t>
                        </m:r>
                        <m:r>
                          <m:rPr>
                            <m:nor/>
                          </m:rPr>
                          <a:rPr lang="en-AU" b="0" i="0" baseline="-25000" dirty="0" smtClean="0">
                            <a:latin typeface="Arial" panose="020B0604020202020204" pitchFamily="34" charset="0"/>
                            <a:cs typeface="Arial" panose="020B0604020202020204" pitchFamily="34" charset="0"/>
                          </a:rPr>
                          <m:t> </m:t>
                        </m:r>
                        <m:r>
                          <m:rPr>
                            <m:nor/>
                          </m:rPr>
                          <a:rPr lang="en-AU" b="0" i="0" dirty="0" smtClean="0">
                            <a:latin typeface="Arial" panose="020B0604020202020204" pitchFamily="34" charset="0"/>
                            <a:cs typeface="Arial" panose="020B0604020202020204" pitchFamily="34" charset="0"/>
                          </a:rPr>
                          <m:t>[</m:t>
                        </m:r>
                        <m:r>
                          <m:rPr>
                            <m:nor/>
                          </m:rPr>
                          <a:rPr lang="en-US" dirty="0" smtClean="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 </m:t>
                        </m:r>
                      </m:den>
                    </m:f>
                  </m:oMath>
                </a14:m>
                <a:endParaRPr lang="en-AU" dirty="0"/>
              </a:p>
            </p:txBody>
          </p:sp>
        </mc:Choice>
        <mc:Fallback xmlns="">
          <p:sp>
            <p:nvSpPr>
              <p:cNvPr id="3" name="Rectangle 2">
                <a:extLst>
                  <a:ext uri="{FF2B5EF4-FFF2-40B4-BE49-F238E27FC236}">
                    <a16:creationId xmlns:a16="http://schemas.microsoft.com/office/drawing/2014/main" id="{EE840CE4-7EB1-41FB-A987-3A71EDB1C61E}"/>
                  </a:ext>
                </a:extLst>
              </p:cNvPr>
              <p:cNvSpPr>
                <a:spLocks noRot="1" noChangeAspect="1" noMove="1" noResize="1" noEditPoints="1" noAdjustHandles="1" noChangeArrowheads="1" noChangeShapeType="1" noTextEdit="1"/>
              </p:cNvSpPr>
              <p:nvPr/>
            </p:nvSpPr>
            <p:spPr>
              <a:xfrm>
                <a:off x="3338189" y="3274562"/>
                <a:ext cx="1943161" cy="769250"/>
              </a:xfrm>
              <a:prstGeom prst="rect">
                <a:avLst/>
              </a:prstGeom>
              <a:blipFill>
                <a:blip r:embed="rId3"/>
                <a:stretch>
                  <a:fillRect l="-5031"/>
                </a:stretch>
              </a:blipFill>
            </p:spPr>
            <p:txBody>
              <a:bodyPr/>
              <a:lstStyle/>
              <a:p>
                <a:r>
                  <a:rPr lang="en-AU">
                    <a:noFill/>
                  </a:rPr>
                  <a:t> </a:t>
                </a:r>
              </a:p>
            </p:txBody>
          </p:sp>
        </mc:Fallback>
      </mc:AlternateContent>
      <p:sp>
        <p:nvSpPr>
          <p:cNvPr id="8" name="TextBox 3">
            <a:extLst>
              <a:ext uri="{FF2B5EF4-FFF2-40B4-BE49-F238E27FC236}">
                <a16:creationId xmlns:a16="http://schemas.microsoft.com/office/drawing/2014/main" id="{30277AF7-9835-5E4F-B4F6-E8C4EDD68CFA}"/>
              </a:ext>
            </a:extLst>
          </p:cNvPr>
          <p:cNvSpPr txBox="1">
            <a:spLocks noChangeArrowheads="1"/>
          </p:cNvSpPr>
          <p:nvPr/>
        </p:nvSpPr>
        <p:spPr bwMode="auto">
          <a:xfrm>
            <a:off x="5334000" y="34290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(6-9)</a:t>
            </a:r>
          </a:p>
        </p:txBody>
      </p:sp>
      <p:sp>
        <p:nvSpPr>
          <p:cNvPr id="4" name="Rectangle 3">
            <a:extLst>
              <a:ext uri="{FF2B5EF4-FFF2-40B4-BE49-F238E27FC236}">
                <a16:creationId xmlns:a16="http://schemas.microsoft.com/office/drawing/2014/main" id="{B946C6CF-EB92-4D99-AD0B-BE59CFB8A9BD}"/>
              </a:ext>
            </a:extLst>
          </p:cNvPr>
          <p:cNvSpPr/>
          <p:nvPr/>
        </p:nvSpPr>
        <p:spPr>
          <a:xfrm>
            <a:off x="660400" y="4352834"/>
            <a:ext cx="8188325" cy="1200329"/>
          </a:xfrm>
          <a:prstGeom prst="rect">
            <a:avLst/>
          </a:prstGeom>
        </p:spPr>
        <p:txBody>
          <a:bodyPr wrap="square">
            <a:spAutoFit/>
          </a:bodyPr>
          <a:lstStyle/>
          <a:p>
            <a:pPr marL="50800" indent="0">
              <a:buNone/>
              <a:defRPr/>
            </a:pPr>
            <a:r>
              <a:rPr lang="en-US" dirty="0">
                <a:latin typeface="Arial" panose="020B0604020202020204" pitchFamily="34" charset="0"/>
                <a:cs typeface="Arial" panose="020B0604020202020204" pitchFamily="34" charset="0"/>
              </a:rPr>
              <a:t>where </a:t>
            </a:r>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 is the initial velocity, </a:t>
            </a:r>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max</a:t>
            </a:r>
            <a:r>
              <a:rPr lang="en-US" dirty="0">
                <a:latin typeface="Arial" panose="020B0604020202020204" pitchFamily="34" charset="0"/>
                <a:cs typeface="Arial" panose="020B0604020202020204" pitchFamily="34" charset="0"/>
              </a:rPr>
              <a:t> is the maximum velocity, [S] is the initial substrate concentration, and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 is a constant called the Michaelis constant</a:t>
            </a:r>
            <a:endParaRPr lang="en-AU"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53712-C64D-4F4A-B506-E0CDCB79EA1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Michaelis-Menten Equation</a:t>
            </a:r>
            <a:endParaRPr lang="en-AU" dirty="0"/>
          </a:p>
        </p:txBody>
      </p:sp>
      <p:sp>
        <p:nvSpPr>
          <p:cNvPr id="5" name="Google Shape;390;g847cf01710_0_68">
            <a:extLst>
              <a:ext uri="{FF2B5EF4-FFF2-40B4-BE49-F238E27FC236}">
                <a16:creationId xmlns:a16="http://schemas.microsoft.com/office/drawing/2014/main" id="{32C87656-472E-EF41-A1BF-CC78538EDC30}"/>
              </a:ext>
            </a:extLst>
          </p:cNvPr>
          <p:cNvSpPr txBox="1">
            <a:spLocks noChangeArrowheads="1"/>
          </p:cNvSpPr>
          <p:nvPr/>
        </p:nvSpPr>
        <p:spPr bwMode="auto">
          <a:xfrm>
            <a:off x="387350" y="1600201"/>
            <a:ext cx="8369300" cy="830998"/>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Michaelis-Menten equation </a:t>
            </a:r>
            <a:r>
              <a:rPr lang="en-US" sz="2400" dirty="0">
                <a:latin typeface="Arial" panose="020B0604020202020204" pitchFamily="34" charset="0"/>
                <a:cs typeface="Arial" panose="020B0604020202020204" pitchFamily="34" charset="0"/>
              </a:rPr>
              <a:t>is the </a:t>
            </a:r>
            <a:r>
              <a:rPr lang="en-US" sz="2400" b="1" dirty="0">
                <a:latin typeface="Arial" panose="020B0604020202020204" pitchFamily="34" charset="0"/>
                <a:cs typeface="Arial" panose="020B0604020202020204" pitchFamily="34" charset="0"/>
              </a:rPr>
              <a:t>rate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equation </a:t>
            </a:r>
            <a:r>
              <a:rPr lang="en-US" sz="2400" dirty="0">
                <a:latin typeface="Arial" panose="020B0604020202020204" pitchFamily="34" charset="0"/>
                <a:cs typeface="Arial" panose="020B0604020202020204" pitchFamily="34" charset="0"/>
              </a:rPr>
              <a:t>for a one-substrate enzyme-catalyzed reaction:</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946066BA-F872-4610-8823-E4FF5FD3584D}"/>
                  </a:ext>
                </a:extLst>
              </p:cNvPr>
              <p:cNvSpPr/>
              <p:nvPr/>
            </p:nvSpPr>
            <p:spPr>
              <a:xfrm>
                <a:off x="3124200" y="2880412"/>
                <a:ext cx="1970411" cy="769250"/>
              </a:xfrm>
              <a:prstGeom prst="rect">
                <a:avLst/>
              </a:prstGeom>
            </p:spPr>
            <p:txBody>
              <a:bodyPr wrap="none">
                <a:spAutoFit/>
              </a:bodyPr>
              <a:lstStyle/>
              <a:p>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 </a:t>
                </a:r>
                <a:r>
                  <a:rPr lang="en-US" dirty="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baseline="-25000" dirty="0">
                            <a:latin typeface="Arial" panose="020B0604020202020204" pitchFamily="34" charset="0"/>
                            <a:cs typeface="Arial" panose="020B0604020202020204" pitchFamily="34" charset="0"/>
                          </a:rPr>
                          <m:t>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US" baseline="-25000" dirty="0">
                            <a:latin typeface="Arial" panose="020B0604020202020204" pitchFamily="34" charset="0"/>
                            <a:cs typeface="Arial" panose="020B0604020202020204" pitchFamily="34" charset="0"/>
                          </a:rPr>
                          <m:t> +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 </m:t>
                        </m:r>
                      </m:den>
                    </m:f>
                  </m:oMath>
                </a14:m>
                <a:endParaRPr lang="en-AU" dirty="0"/>
              </a:p>
            </p:txBody>
          </p:sp>
        </mc:Choice>
        <mc:Fallback xmlns="">
          <p:sp>
            <p:nvSpPr>
              <p:cNvPr id="3" name="Rectangle 2">
                <a:extLst>
                  <a:ext uri="{FF2B5EF4-FFF2-40B4-BE49-F238E27FC236}">
                    <a16:creationId xmlns:a16="http://schemas.microsoft.com/office/drawing/2014/main" id="{946066BA-F872-4610-8823-E4FF5FD3584D}"/>
                  </a:ext>
                </a:extLst>
              </p:cNvPr>
              <p:cNvSpPr>
                <a:spLocks noRot="1" noChangeAspect="1" noMove="1" noResize="1" noEditPoints="1" noAdjustHandles="1" noChangeArrowheads="1" noChangeShapeType="1" noTextEdit="1"/>
              </p:cNvSpPr>
              <p:nvPr/>
            </p:nvSpPr>
            <p:spPr>
              <a:xfrm>
                <a:off x="3124200" y="2880412"/>
                <a:ext cx="1970411" cy="769250"/>
              </a:xfrm>
              <a:prstGeom prst="rect">
                <a:avLst/>
              </a:prstGeom>
              <a:blipFill>
                <a:blip r:embed="rId3"/>
                <a:stretch>
                  <a:fillRect l="-4954"/>
                </a:stretch>
              </a:blipFill>
            </p:spPr>
            <p:txBody>
              <a:bodyPr/>
              <a:lstStyle/>
              <a:p>
                <a:r>
                  <a:rPr lang="en-AU">
                    <a:noFill/>
                  </a:rPr>
                  <a:t> </a:t>
                </a:r>
              </a:p>
            </p:txBody>
          </p:sp>
        </mc:Fallback>
      </mc:AlternateContent>
      <p:sp>
        <p:nvSpPr>
          <p:cNvPr id="7" name="TextBox 3">
            <a:extLst>
              <a:ext uri="{FF2B5EF4-FFF2-40B4-BE49-F238E27FC236}">
                <a16:creationId xmlns:a16="http://schemas.microsoft.com/office/drawing/2014/main" id="{613CC951-4E51-5C4E-A402-DA96418A1B62}"/>
              </a:ext>
            </a:extLst>
          </p:cNvPr>
          <p:cNvSpPr txBox="1">
            <a:spLocks noChangeArrowheads="1"/>
          </p:cNvSpPr>
          <p:nvPr/>
        </p:nvSpPr>
        <p:spPr bwMode="auto">
          <a:xfrm>
            <a:off x="5715000" y="30448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(6-9)</a:t>
            </a:r>
          </a:p>
        </p:txBody>
      </p:sp>
      <p:sp>
        <p:nvSpPr>
          <p:cNvPr id="4" name="Rectangle 3">
            <a:extLst>
              <a:ext uri="{FF2B5EF4-FFF2-40B4-BE49-F238E27FC236}">
                <a16:creationId xmlns:a16="http://schemas.microsoft.com/office/drawing/2014/main" id="{3EB0C3AA-DEB1-4FFA-84C0-1A74A4AE1BC8}"/>
              </a:ext>
            </a:extLst>
          </p:cNvPr>
          <p:cNvSpPr/>
          <p:nvPr/>
        </p:nvSpPr>
        <p:spPr>
          <a:xfrm>
            <a:off x="533400" y="4223031"/>
            <a:ext cx="7918450" cy="830997"/>
          </a:xfrm>
          <a:prstGeom prst="rect">
            <a:avLst/>
          </a:prstGeom>
        </p:spPr>
        <p:txBody>
          <a:bodyPr wrap="square">
            <a:spAutoFit/>
          </a:bodyPr>
          <a:lstStyle/>
          <a:p>
            <a:pPr marL="342900" indent="-342900">
              <a:buFont typeface="Arial" panose="020B0604020202020204" pitchFamily="34" charset="0"/>
              <a:buChar char="•"/>
            </a:pPr>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max</a:t>
            </a:r>
            <a:r>
              <a:rPr lang="en-US" dirty="0">
                <a:latin typeface="Arial" panose="020B0604020202020204" pitchFamily="34" charset="0"/>
                <a:cs typeface="Arial" panose="020B0604020202020204" pitchFamily="34" charset="0"/>
              </a:rPr>
              <a:t>, [S], and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m </a:t>
            </a:r>
            <a:r>
              <a:rPr lang="en-US" dirty="0">
                <a:latin typeface="Arial" panose="020B0604020202020204" pitchFamily="34" charset="0"/>
                <a:cs typeface="Arial" panose="020B0604020202020204" pitchFamily="34" charset="0"/>
              </a:rPr>
              <a:t>are readily measured experimentally</a:t>
            </a:r>
            <a:endParaRPr lang="en-AU" dirty="0"/>
          </a:p>
        </p:txBody>
      </p:sp>
    </p:spTree>
    <p:extLst>
      <p:ext uri="{BB962C8B-B14F-4D97-AF65-F5344CB8AC3E}">
        <p14:creationId xmlns:p14="http://schemas.microsoft.com/office/powerpoint/2010/main" val="18467166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0810DE-ABB5-452B-B7B1-516D96AADF7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Deriving the Michaelis-Menten Equation</a:t>
            </a:r>
            <a:endParaRPr lang="en-AU" dirty="0"/>
          </a:p>
        </p:txBody>
      </p:sp>
      <p:sp>
        <p:nvSpPr>
          <p:cNvPr id="9" name="Google Shape;390;g847cf01710_0_68">
            <a:extLst>
              <a:ext uri="{FF2B5EF4-FFF2-40B4-BE49-F238E27FC236}">
                <a16:creationId xmlns:a16="http://schemas.microsoft.com/office/drawing/2014/main" id="{AAA9BCF1-BE7D-C747-83FF-D7BF9521A73D}"/>
              </a:ext>
            </a:extLst>
          </p:cNvPr>
          <p:cNvSpPr txBox="1">
            <a:spLocks noChangeArrowheads="1"/>
          </p:cNvSpPr>
          <p:nvPr/>
        </p:nvSpPr>
        <p:spPr bwMode="auto">
          <a:xfrm>
            <a:off x="387350" y="1600201"/>
            <a:ext cx="8369300" cy="838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the overall reaction for the formation and breakdown of ES simplifies to</a:t>
            </a:r>
            <a:endParaRPr lang="en-US" sz="2400" baseline="-250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graphicFrame>
        <p:nvGraphicFramePr>
          <p:cNvPr id="2" name="Object 1"/>
          <p:cNvGraphicFramePr>
            <a:graphicFrameLocks noChangeAspect="1"/>
          </p:cNvGraphicFramePr>
          <p:nvPr>
            <p:extLst>
              <p:ext uri="{D42A27DB-BD31-4B8C-83A1-F6EECF244321}">
                <p14:modId xmlns:p14="http://schemas.microsoft.com/office/powerpoint/2010/main" val="2241925863"/>
              </p:ext>
            </p:extLst>
          </p:nvPr>
        </p:nvGraphicFramePr>
        <p:xfrm>
          <a:off x="3017838" y="2827338"/>
          <a:ext cx="3108325" cy="514350"/>
        </p:xfrm>
        <a:graphic>
          <a:graphicData uri="http://schemas.openxmlformats.org/presentationml/2006/ole">
            <mc:AlternateContent xmlns:mc="http://schemas.openxmlformats.org/markup-compatibility/2006">
              <mc:Choice xmlns:v="urn:schemas-microsoft-com:vml" Requires="v">
                <p:oleObj spid="_x0000_s3128" name="Equation" r:id="rId4" imgW="1765080" imgH="291960" progId="Equation.DSMT4">
                  <p:embed/>
                </p:oleObj>
              </mc:Choice>
              <mc:Fallback>
                <p:oleObj name="Equation" r:id="rId4" imgW="1765080" imgH="291960" progId="Equation.DSMT4">
                  <p:embed/>
                  <p:pic>
                    <p:nvPicPr>
                      <p:cNvPr id="0" name=""/>
                      <p:cNvPicPr/>
                      <p:nvPr/>
                    </p:nvPicPr>
                    <p:blipFill>
                      <a:blip r:embed="rId5"/>
                      <a:stretch>
                        <a:fillRect/>
                      </a:stretch>
                    </p:blipFill>
                    <p:spPr>
                      <a:xfrm>
                        <a:off x="3017838" y="2827338"/>
                        <a:ext cx="3108325" cy="514350"/>
                      </a:xfrm>
                      <a:prstGeom prst="rect">
                        <a:avLst/>
                      </a:prstGeom>
                    </p:spPr>
                  </p:pic>
                </p:oleObj>
              </mc:Fallback>
            </mc:AlternateContent>
          </a:graphicData>
        </a:graphic>
      </p:graphicFrame>
      <p:sp>
        <p:nvSpPr>
          <p:cNvPr id="238598" name="TextBox 3">
            <a:extLst>
              <a:ext uri="{FF2B5EF4-FFF2-40B4-BE49-F238E27FC236}">
                <a16:creationId xmlns:a16="http://schemas.microsoft.com/office/drawing/2014/main" id="{97AAA257-6045-A54E-9BA6-3E046A8EC349}"/>
              </a:ext>
            </a:extLst>
          </p:cNvPr>
          <p:cNvSpPr txBox="1">
            <a:spLocks noChangeArrowheads="1"/>
          </p:cNvSpPr>
          <p:nvPr/>
        </p:nvSpPr>
        <p:spPr bwMode="auto">
          <a:xfrm>
            <a:off x="6708775" y="28162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(6-10)</a:t>
            </a:r>
          </a:p>
        </p:txBody>
      </p:sp>
      <p:sp>
        <p:nvSpPr>
          <p:cNvPr id="4" name="Rectangle 3">
            <a:extLst>
              <a:ext uri="{FF2B5EF4-FFF2-40B4-BE49-F238E27FC236}">
                <a16:creationId xmlns:a16="http://schemas.microsoft.com/office/drawing/2014/main" id="{7568B344-72CC-4B8D-B7A0-6A00343B12AE}"/>
              </a:ext>
            </a:extLst>
          </p:cNvPr>
          <p:cNvSpPr/>
          <p:nvPr/>
        </p:nvSpPr>
        <p:spPr>
          <a:xfrm>
            <a:off x="523875" y="3461315"/>
            <a:ext cx="8077200" cy="830997"/>
          </a:xfrm>
          <a:prstGeom prst="rect">
            <a:avLst/>
          </a:prstGeom>
        </p:spPr>
        <p:txBody>
          <a:bodyPr wrap="square">
            <a:spAutoFit/>
          </a:bodyPr>
          <a:lstStyle/>
          <a:p>
            <a:pPr marL="342900" indent="-342900">
              <a:buFont typeface="Arial" panose="020B0604020202020204" pitchFamily="34" charset="0"/>
              <a:buChar char="•"/>
            </a:pPr>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 is determined by the breakdown of ES to form product, which is determined by [ES]: </a:t>
            </a:r>
            <a:endParaRPr lang="en-AU" dirty="0"/>
          </a:p>
        </p:txBody>
      </p:sp>
      <p:sp>
        <p:nvSpPr>
          <p:cNvPr id="5" name="Rectangle 4">
            <a:extLst>
              <a:ext uri="{FF2B5EF4-FFF2-40B4-BE49-F238E27FC236}">
                <a16:creationId xmlns:a16="http://schemas.microsoft.com/office/drawing/2014/main" id="{0E559F5A-719A-4135-A1F7-9E5CB8116DBE}"/>
              </a:ext>
            </a:extLst>
          </p:cNvPr>
          <p:cNvSpPr/>
          <p:nvPr/>
        </p:nvSpPr>
        <p:spPr>
          <a:xfrm>
            <a:off x="3051229" y="4796134"/>
            <a:ext cx="1673856" cy="461665"/>
          </a:xfrm>
          <a:prstGeom prst="rect">
            <a:avLst/>
          </a:prstGeom>
        </p:spPr>
        <p:txBody>
          <a:bodyPr wrap="none">
            <a:spAutoFit/>
          </a:bodyPr>
          <a:lstStyle/>
          <a:p>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 </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[ES]</a:t>
            </a:r>
            <a:endParaRPr lang="en-AU" dirty="0"/>
          </a:p>
        </p:txBody>
      </p:sp>
      <p:sp>
        <p:nvSpPr>
          <p:cNvPr id="238599" name="TextBox 3">
            <a:extLst>
              <a:ext uri="{FF2B5EF4-FFF2-40B4-BE49-F238E27FC236}">
                <a16:creationId xmlns:a16="http://schemas.microsoft.com/office/drawing/2014/main" id="{D756B8FE-86CF-B941-ACCE-DCA4A525CBA4}"/>
              </a:ext>
            </a:extLst>
          </p:cNvPr>
          <p:cNvSpPr txBox="1">
            <a:spLocks noChangeArrowheads="1"/>
          </p:cNvSpPr>
          <p:nvPr/>
        </p:nvSpPr>
        <p:spPr bwMode="auto">
          <a:xfrm>
            <a:off x="5099104" y="4797424"/>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(6-11)</a:t>
            </a:r>
          </a:p>
        </p:txBody>
      </p:sp>
    </p:spTree>
    <p:extLst>
      <p:ext uri="{BB962C8B-B14F-4D97-AF65-F5344CB8AC3E}">
        <p14:creationId xmlns:p14="http://schemas.microsoft.com/office/powerpoint/2010/main" val="38102172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7E343-9C08-4BC1-A5F7-3E98F0FABD7E}"/>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Deriving the Michaelis-Menten Equation, [E</a:t>
            </a:r>
            <a:r>
              <a:rPr lang="en-US" altLang="en-US" baseline="-25000" dirty="0">
                <a:solidFill>
                  <a:schemeClr val="tx1"/>
                </a:solidFill>
                <a:latin typeface="Arial" panose="020B0604020202020204" pitchFamily="34" charset="0"/>
                <a:cs typeface="Arial" panose="020B0604020202020204" pitchFamily="34" charset="0"/>
              </a:rPr>
              <a:t>t</a:t>
            </a:r>
            <a:r>
              <a:rPr lang="en-US" altLang="en-US" dirty="0">
                <a:solidFill>
                  <a:schemeClr val="tx1"/>
                </a:solidFill>
                <a:latin typeface="Arial" panose="020B0604020202020204" pitchFamily="34" charset="0"/>
                <a:cs typeface="Arial" panose="020B0604020202020204" pitchFamily="34" charset="0"/>
              </a:rPr>
              <a:t>]</a:t>
            </a:r>
            <a:endParaRPr lang="en-AU" dirty="0"/>
          </a:p>
        </p:txBody>
      </p:sp>
      <p:sp>
        <p:nvSpPr>
          <p:cNvPr id="41986" name="Google Shape;390;g847cf01710_0_68">
            <a:extLst>
              <a:ext uri="{FF2B5EF4-FFF2-40B4-BE49-F238E27FC236}">
                <a16:creationId xmlns:a16="http://schemas.microsoft.com/office/drawing/2014/main" id="{93AD194C-5B83-0C44-BC08-ADA5681B3097}"/>
              </a:ext>
            </a:extLst>
          </p:cNvPr>
          <p:cNvSpPr txBox="1">
            <a:spLocks noChangeArrowheads="1"/>
          </p:cNvSpPr>
          <p:nvPr/>
        </p:nvSpPr>
        <p:spPr bwMode="auto">
          <a:xfrm>
            <a:off x="387350" y="1600200"/>
            <a:ext cx="8369300" cy="4343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[ES] is not easily measured experimentally </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altLang="en-US" sz="2400" dirty="0">
                <a:latin typeface="Arial" panose="020B0604020202020204" pitchFamily="34" charset="0"/>
                <a:cs typeface="Arial" panose="020B0604020202020204" pitchFamily="34" charset="0"/>
              </a:rPr>
              <a:t>[E</a:t>
            </a:r>
            <a:r>
              <a:rPr lang="en-US" altLang="en-US" sz="2400" baseline="-25000" dirty="0">
                <a:latin typeface="Arial" panose="020B0604020202020204" pitchFamily="34" charset="0"/>
                <a:cs typeface="Arial" panose="020B0604020202020204" pitchFamily="34" charset="0"/>
              </a:rPr>
              <a:t>t</a:t>
            </a:r>
            <a:r>
              <a:rPr lang="en-US" altLang="en-US" sz="2400" dirty="0">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rPr>
              <a:t>the total enzyme concentration (the sum of free and substrate-bound enzyme)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free or unbound enzyme [E] = </a:t>
            </a:r>
            <a:r>
              <a:rPr lang="en-US" altLang="en-US" sz="2400" dirty="0">
                <a:latin typeface="Arial" panose="020B0604020202020204" pitchFamily="34" charset="0"/>
                <a:cs typeface="Arial" panose="020B0604020202020204" pitchFamily="34" charset="0"/>
              </a:rPr>
              <a:t>[E</a:t>
            </a:r>
            <a:r>
              <a:rPr lang="en-US" altLang="en-US" sz="2400" baseline="-25000" dirty="0">
                <a:latin typeface="Arial" panose="020B0604020202020204" pitchFamily="34" charset="0"/>
                <a:cs typeface="Arial" panose="020B0604020202020204" pitchFamily="34" charset="0"/>
              </a:rPr>
              <a:t>t</a:t>
            </a:r>
            <a:r>
              <a:rPr lang="en-US" altLang="en-US" sz="2400" dirty="0">
                <a:latin typeface="Arial" panose="020B0604020202020204" pitchFamily="34" charset="0"/>
                <a:cs typeface="Arial" panose="020B0604020202020204" pitchFamily="34" charset="0"/>
              </a:rPr>
              <a:t>] – [ES]</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because [S] &gt;&gt; </a:t>
            </a:r>
            <a:r>
              <a:rPr lang="en-US" altLang="en-US" sz="2400" dirty="0">
                <a:latin typeface="Arial" panose="020B0604020202020204" pitchFamily="34" charset="0"/>
                <a:cs typeface="Arial" panose="020B0604020202020204" pitchFamily="34" charset="0"/>
              </a:rPr>
              <a:t>[E</a:t>
            </a:r>
            <a:r>
              <a:rPr lang="en-US" altLang="en-US" sz="2400" baseline="-25000" dirty="0">
                <a:latin typeface="Arial" panose="020B0604020202020204" pitchFamily="34" charset="0"/>
                <a:cs typeface="Arial" panose="020B0604020202020204" pitchFamily="34" charset="0"/>
              </a:rPr>
              <a:t>t</a:t>
            </a:r>
            <a:r>
              <a:rPr lang="en-US" alt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amount of substrate bound by the enzyme at any given time is negligible compared with the total [S] </a:t>
            </a:r>
          </a:p>
          <a:p>
            <a:pPr>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9311-A57C-4982-BD6F-21A606C6980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Deriving the Michaelis-Menten Equation, Step 1</a:t>
            </a:r>
            <a:endParaRPr lang="en-AU" dirty="0"/>
          </a:p>
        </p:txBody>
      </p:sp>
      <p:sp>
        <p:nvSpPr>
          <p:cNvPr id="41986" name="Google Shape;390;g847cf01710_0_68">
            <a:extLst>
              <a:ext uri="{FF2B5EF4-FFF2-40B4-BE49-F238E27FC236}">
                <a16:creationId xmlns:a16="http://schemas.microsoft.com/office/drawing/2014/main" id="{E9BD8A98-8FBB-8A4C-A43A-8CBE3689A644}"/>
              </a:ext>
            </a:extLst>
          </p:cNvPr>
          <p:cNvSpPr txBox="1">
            <a:spLocks noChangeArrowheads="1"/>
          </p:cNvSpPr>
          <p:nvPr/>
        </p:nvSpPr>
        <p:spPr bwMode="auto">
          <a:xfrm>
            <a:off x="387350" y="1600200"/>
            <a:ext cx="8369300" cy="41529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rate of ES formation =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([E</a:t>
            </a:r>
            <a:r>
              <a:rPr lang="en-US" sz="2400" baseline="-25000"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 – [ES])[S] </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rate of ES breakdown =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[ES] +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[ES] </a:t>
            </a: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sp>
        <p:nvSpPr>
          <p:cNvPr id="246787" name="TextBox 3">
            <a:extLst>
              <a:ext uri="{FF2B5EF4-FFF2-40B4-BE49-F238E27FC236}">
                <a16:creationId xmlns:a16="http://schemas.microsoft.com/office/drawing/2014/main" id="{63EA08D9-5682-F841-8A40-CB92E8056A4F}"/>
              </a:ext>
            </a:extLst>
          </p:cNvPr>
          <p:cNvSpPr txBox="1">
            <a:spLocks noChangeArrowheads="1"/>
          </p:cNvSpPr>
          <p:nvPr/>
        </p:nvSpPr>
        <p:spPr bwMode="auto">
          <a:xfrm>
            <a:off x="6553200" y="16002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(6-12)</a:t>
            </a:r>
          </a:p>
        </p:txBody>
      </p:sp>
      <p:sp>
        <p:nvSpPr>
          <p:cNvPr id="246788" name="TextBox 4">
            <a:extLst>
              <a:ext uri="{FF2B5EF4-FFF2-40B4-BE49-F238E27FC236}">
                <a16:creationId xmlns:a16="http://schemas.microsoft.com/office/drawing/2014/main" id="{9AD11FBD-CF9B-F049-9349-A89B4BF3A892}"/>
              </a:ext>
            </a:extLst>
          </p:cNvPr>
          <p:cNvSpPr txBox="1">
            <a:spLocks noChangeArrowheads="1"/>
          </p:cNvSpPr>
          <p:nvPr/>
        </p:nvSpPr>
        <p:spPr bwMode="auto">
          <a:xfrm>
            <a:off x="6529388" y="2439988"/>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09432-E926-48F8-9146-C408E7C6A177}"/>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6.1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An Introduction to Enzymes</a:t>
            </a:r>
            <a:endParaRPr lang="en-AU"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AB744-76CF-449F-A5ED-EFDA55F2987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Deriving the Michaelis-Menten Equation, Step 2</a:t>
            </a:r>
            <a:endParaRPr lang="en-AU" dirty="0"/>
          </a:p>
        </p:txBody>
      </p:sp>
      <p:sp>
        <p:nvSpPr>
          <p:cNvPr id="41986" name="Google Shape;390;g847cf01710_0_68">
            <a:extLst>
              <a:ext uri="{FF2B5EF4-FFF2-40B4-BE49-F238E27FC236}">
                <a16:creationId xmlns:a16="http://schemas.microsoft.com/office/drawing/2014/main" id="{C4A2AC37-06CF-874B-8FB8-DA1814112BA0}"/>
              </a:ext>
            </a:extLst>
          </p:cNvPr>
          <p:cNvSpPr txBox="1">
            <a:spLocks noChangeArrowheads="1"/>
          </p:cNvSpPr>
          <p:nvPr/>
        </p:nvSpPr>
        <p:spPr bwMode="auto">
          <a:xfrm>
            <a:off x="387350" y="1600201"/>
            <a:ext cx="8369300" cy="18288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steady-state assumption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rate of formation of ES is equal to the rate of its breakdown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when equated for the steady state:</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sp>
        <p:nvSpPr>
          <p:cNvPr id="3" name="Rectangle 2">
            <a:extLst>
              <a:ext uri="{FF2B5EF4-FFF2-40B4-BE49-F238E27FC236}">
                <a16:creationId xmlns:a16="http://schemas.microsoft.com/office/drawing/2014/main" id="{9C01CA2C-1C0B-40E6-B701-749C2847D347}"/>
              </a:ext>
            </a:extLst>
          </p:cNvPr>
          <p:cNvSpPr/>
          <p:nvPr/>
        </p:nvSpPr>
        <p:spPr>
          <a:xfrm>
            <a:off x="1492250" y="3730625"/>
            <a:ext cx="5111750" cy="461665"/>
          </a:xfrm>
          <a:prstGeom prst="rect">
            <a:avLst/>
          </a:prstGeom>
        </p:spPr>
        <p:txBody>
          <a:bodyPr wrap="square">
            <a:spAutoFit/>
          </a:bodyPr>
          <a:lstStyle/>
          <a:p>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([E</a:t>
            </a:r>
            <a:r>
              <a:rPr lang="en-US" baseline="-25000" dirty="0">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 – [ES])[S] =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–1 </a:t>
            </a:r>
            <a:r>
              <a:rPr lang="en-US" dirty="0">
                <a:latin typeface="Arial" panose="020B0604020202020204" pitchFamily="34" charset="0"/>
                <a:cs typeface="Arial" panose="020B0604020202020204" pitchFamily="34" charset="0"/>
              </a:rPr>
              <a:t>[ES] +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[ES]</a:t>
            </a:r>
            <a:endParaRPr lang="en-AU" dirty="0"/>
          </a:p>
        </p:txBody>
      </p:sp>
      <p:sp>
        <p:nvSpPr>
          <p:cNvPr id="248835" name="TextBox 4">
            <a:extLst>
              <a:ext uri="{FF2B5EF4-FFF2-40B4-BE49-F238E27FC236}">
                <a16:creationId xmlns:a16="http://schemas.microsoft.com/office/drawing/2014/main" id="{8C2EFFE9-BC2E-CD44-BFEA-03481A04A68F}"/>
              </a:ext>
            </a:extLst>
          </p:cNvPr>
          <p:cNvSpPr txBox="1">
            <a:spLocks noChangeArrowheads="1"/>
          </p:cNvSpPr>
          <p:nvPr/>
        </p:nvSpPr>
        <p:spPr bwMode="auto">
          <a:xfrm>
            <a:off x="6629400" y="3730625"/>
            <a:ext cx="1022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(6-14)</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78D6D-A28A-4BE8-B3F7-2C280653BE6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Deriving the Michaelis-Menten Equation, Step 3</a:t>
            </a:r>
            <a:endParaRPr lang="en-AU" dirty="0"/>
          </a:p>
        </p:txBody>
      </p:sp>
      <p:sp>
        <p:nvSpPr>
          <p:cNvPr id="8" name="Google Shape;390;g847cf01710_0_68">
            <a:extLst>
              <a:ext uri="{FF2B5EF4-FFF2-40B4-BE49-F238E27FC236}">
                <a16:creationId xmlns:a16="http://schemas.microsoft.com/office/drawing/2014/main" id="{FFF3671B-4E99-5B43-AEA5-3C78F6398E4F}"/>
              </a:ext>
            </a:extLst>
          </p:cNvPr>
          <p:cNvSpPr txBox="1">
            <a:spLocks noChangeArrowheads="1"/>
          </p:cNvSpPr>
          <p:nvPr/>
        </p:nvSpPr>
        <p:spPr bwMode="auto">
          <a:xfrm>
            <a:off x="387350" y="1600200"/>
            <a:ext cx="8369300" cy="533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solving for [ES]:</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sp>
        <p:nvSpPr>
          <p:cNvPr id="3" name="Rectangle 2">
            <a:extLst>
              <a:ext uri="{FF2B5EF4-FFF2-40B4-BE49-F238E27FC236}">
                <a16:creationId xmlns:a16="http://schemas.microsoft.com/office/drawing/2014/main" id="{802C28B5-CC53-46ED-8F86-B8EE957CFAC3}"/>
              </a:ext>
            </a:extLst>
          </p:cNvPr>
          <p:cNvSpPr/>
          <p:nvPr/>
        </p:nvSpPr>
        <p:spPr>
          <a:xfrm>
            <a:off x="1447800" y="2464742"/>
            <a:ext cx="5308600" cy="461665"/>
          </a:xfrm>
          <a:prstGeom prst="rect">
            <a:avLst/>
          </a:prstGeom>
        </p:spPr>
        <p:txBody>
          <a:bodyPr wrap="square">
            <a:spAutoFit/>
          </a:bodyPr>
          <a:lstStyle/>
          <a:p>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[E</a:t>
            </a:r>
            <a:r>
              <a:rPr lang="en-US" baseline="-25000" dirty="0">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][S] –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[ES][S] =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–1</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)[ES]</a:t>
            </a:r>
            <a:endParaRPr lang="en-AU" dirty="0"/>
          </a:p>
        </p:txBody>
      </p:sp>
      <p:sp>
        <p:nvSpPr>
          <p:cNvPr id="250883" name="TextBox 4">
            <a:extLst>
              <a:ext uri="{FF2B5EF4-FFF2-40B4-BE49-F238E27FC236}">
                <a16:creationId xmlns:a16="http://schemas.microsoft.com/office/drawing/2014/main" id="{8938C3BE-A7C7-F849-9456-8328419A726E}"/>
              </a:ext>
            </a:extLst>
          </p:cNvPr>
          <p:cNvSpPr txBox="1">
            <a:spLocks noChangeArrowheads="1"/>
          </p:cNvSpPr>
          <p:nvPr/>
        </p:nvSpPr>
        <p:spPr bwMode="auto">
          <a:xfrm>
            <a:off x="6756400" y="24384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(6-15)</a:t>
            </a:r>
          </a:p>
        </p:txBody>
      </p:sp>
      <p:sp>
        <p:nvSpPr>
          <p:cNvPr id="4" name="Rectangle 3">
            <a:extLst>
              <a:ext uri="{FF2B5EF4-FFF2-40B4-BE49-F238E27FC236}">
                <a16:creationId xmlns:a16="http://schemas.microsoft.com/office/drawing/2014/main" id="{79EBB767-A1EA-49A7-ABE5-4E978C003F83}"/>
              </a:ext>
            </a:extLst>
          </p:cNvPr>
          <p:cNvSpPr/>
          <p:nvPr/>
        </p:nvSpPr>
        <p:spPr>
          <a:xfrm>
            <a:off x="1752600" y="3395017"/>
            <a:ext cx="4386137" cy="461665"/>
          </a:xfrm>
          <a:prstGeom prst="rect">
            <a:avLst/>
          </a:prstGeom>
        </p:spPr>
        <p:txBody>
          <a:bodyPr wrap="none">
            <a:spAutoFit/>
          </a:bodyPr>
          <a:lstStyle/>
          <a:p>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[E</a:t>
            </a:r>
            <a:r>
              <a:rPr lang="en-US" baseline="-25000" dirty="0">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][S] =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[S] +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–1</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)[ES]</a:t>
            </a:r>
            <a:endParaRPr lang="en-AU" dirty="0"/>
          </a:p>
        </p:txBody>
      </p:sp>
      <p:sp>
        <p:nvSpPr>
          <p:cNvPr id="250884" name="TextBox 5">
            <a:extLst>
              <a:ext uri="{FF2B5EF4-FFF2-40B4-BE49-F238E27FC236}">
                <a16:creationId xmlns:a16="http://schemas.microsoft.com/office/drawing/2014/main" id="{903392BC-2F82-5145-B866-908084197711}"/>
              </a:ext>
            </a:extLst>
          </p:cNvPr>
          <p:cNvSpPr txBox="1">
            <a:spLocks noChangeArrowheads="1"/>
          </p:cNvSpPr>
          <p:nvPr/>
        </p:nvSpPr>
        <p:spPr bwMode="auto">
          <a:xfrm>
            <a:off x="6248400" y="33496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(6-16)</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6D899CB-9E7C-4810-B1D9-3FA7A8A4823E}"/>
                  </a:ext>
                </a:extLst>
              </p:cNvPr>
              <p:cNvSpPr/>
              <p:nvPr/>
            </p:nvSpPr>
            <p:spPr>
              <a:xfrm>
                <a:off x="1466663" y="4155175"/>
                <a:ext cx="3105337" cy="769250"/>
              </a:xfrm>
              <a:prstGeom prst="rect">
                <a:avLst/>
              </a:prstGeom>
            </p:spPr>
            <p:txBody>
              <a:bodyPr wrap="none">
                <a:spAutoFit/>
              </a:bodyPr>
              <a:lstStyle/>
              <a:p>
                <a:r>
                  <a:rPr lang="en-US" dirty="0">
                    <a:latin typeface="Arial" panose="020B0604020202020204" pitchFamily="34" charset="0"/>
                    <a:cs typeface="Arial" panose="020B0604020202020204" pitchFamily="34" charset="0"/>
                  </a:rPr>
                  <a:t>[ES]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1</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Et</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1</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 + </m:t>
                        </m:r>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–1</m:t>
                        </m:r>
                        <m:r>
                          <m:rPr>
                            <m:nor/>
                          </m:rPr>
                          <a:rPr lang="en-US" b="1" dirty="0">
                            <a:latin typeface="Arial" panose="020B0604020202020204" pitchFamily="34" charset="0"/>
                            <a:cs typeface="Arial" panose="020B0604020202020204" pitchFamily="34" charset="0"/>
                          </a:rPr>
                          <m:t> </m:t>
                        </m:r>
                        <m:r>
                          <m:rPr>
                            <m:nor/>
                          </m:rPr>
                          <a:rPr lang="en-US" dirty="0">
                            <a:latin typeface="Arial" panose="020B0604020202020204" pitchFamily="34" charset="0"/>
                            <a:cs typeface="Arial" panose="020B0604020202020204" pitchFamily="34" charset="0"/>
                          </a:rPr>
                          <m:t>+</m:t>
                        </m:r>
                        <m:r>
                          <m:rPr>
                            <m:nor/>
                          </m:rPr>
                          <a:rPr lang="en-US" b="1" dirty="0">
                            <a:latin typeface="Arial" panose="020B0604020202020204" pitchFamily="34" charset="0"/>
                            <a:cs typeface="Arial" panose="020B0604020202020204" pitchFamily="34" charset="0"/>
                          </a:rPr>
                          <m:t> </m:t>
                        </m:r>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2</m:t>
                        </m:r>
                      </m:den>
                    </m:f>
                  </m:oMath>
                </a14:m>
                <a:endParaRPr lang="en-AU" dirty="0"/>
              </a:p>
            </p:txBody>
          </p:sp>
        </mc:Choice>
        <mc:Fallback xmlns="">
          <p:sp>
            <p:nvSpPr>
              <p:cNvPr id="5" name="Rectangle 4">
                <a:extLst>
                  <a:ext uri="{FF2B5EF4-FFF2-40B4-BE49-F238E27FC236}">
                    <a16:creationId xmlns:a16="http://schemas.microsoft.com/office/drawing/2014/main" id="{86D899CB-9E7C-4810-B1D9-3FA7A8A4823E}"/>
                  </a:ext>
                </a:extLst>
              </p:cNvPr>
              <p:cNvSpPr>
                <a:spLocks noRot="1" noChangeAspect="1" noMove="1" noResize="1" noEditPoints="1" noAdjustHandles="1" noChangeArrowheads="1" noChangeShapeType="1" noTextEdit="1"/>
              </p:cNvSpPr>
              <p:nvPr/>
            </p:nvSpPr>
            <p:spPr>
              <a:xfrm>
                <a:off x="1466663" y="4155175"/>
                <a:ext cx="3105337" cy="769250"/>
              </a:xfrm>
              <a:prstGeom prst="rect">
                <a:avLst/>
              </a:prstGeom>
              <a:blipFill>
                <a:blip r:embed="rId3"/>
                <a:stretch>
                  <a:fillRect l="-3143"/>
                </a:stretch>
              </a:blipFill>
            </p:spPr>
            <p:txBody>
              <a:bodyPr/>
              <a:lstStyle/>
              <a:p>
                <a:r>
                  <a:rPr lang="en-AU">
                    <a:noFill/>
                  </a:rPr>
                  <a:t> </a:t>
                </a:r>
              </a:p>
            </p:txBody>
          </p:sp>
        </mc:Fallback>
      </mc:AlternateContent>
      <p:sp>
        <p:nvSpPr>
          <p:cNvPr id="250885" name="TextBox 6">
            <a:extLst>
              <a:ext uri="{FF2B5EF4-FFF2-40B4-BE49-F238E27FC236}">
                <a16:creationId xmlns:a16="http://schemas.microsoft.com/office/drawing/2014/main" id="{606EBB2C-3FD8-9044-9341-6CFBA7A424F3}"/>
              </a:ext>
            </a:extLst>
          </p:cNvPr>
          <p:cNvSpPr txBox="1">
            <a:spLocks noChangeArrowheads="1"/>
          </p:cNvSpPr>
          <p:nvPr/>
        </p:nvSpPr>
        <p:spPr bwMode="auto">
          <a:xfrm>
            <a:off x="4572000" y="446405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(6-17)</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E4BFA123-4312-4A30-AD49-0CE67A0CA467}"/>
                  </a:ext>
                </a:extLst>
              </p:cNvPr>
              <p:cNvSpPr/>
              <p:nvPr/>
            </p:nvSpPr>
            <p:spPr>
              <a:xfrm>
                <a:off x="1321590" y="5415607"/>
                <a:ext cx="3395481" cy="772840"/>
              </a:xfrm>
              <a:prstGeom prst="rect">
                <a:avLst/>
              </a:prstGeom>
            </p:spPr>
            <p:txBody>
              <a:bodyPr wrap="none">
                <a:spAutoFit/>
              </a:bodyPr>
              <a:lstStyle/>
              <a:p>
                <a:r>
                  <a:rPr lang="en-US" dirty="0">
                    <a:latin typeface="Arial" panose="020B0604020202020204" pitchFamily="34" charset="0"/>
                    <a:cs typeface="Arial" panose="020B0604020202020204" pitchFamily="34" charset="0"/>
                  </a:rPr>
                  <a:t>[ES]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Et</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 + (</m:t>
                        </m:r>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–1</m:t>
                        </m:r>
                        <m:r>
                          <m:rPr>
                            <m:nor/>
                          </m:rPr>
                          <a:rPr lang="en-US" b="1" dirty="0">
                            <a:latin typeface="Arial" panose="020B0604020202020204" pitchFamily="34" charset="0"/>
                            <a:cs typeface="Arial" panose="020B0604020202020204" pitchFamily="34" charset="0"/>
                          </a:rPr>
                          <m:t> </m:t>
                        </m:r>
                        <m:r>
                          <m:rPr>
                            <m:nor/>
                          </m:rPr>
                          <a:rPr lang="en-US" dirty="0">
                            <a:latin typeface="Arial" panose="020B0604020202020204" pitchFamily="34" charset="0"/>
                            <a:cs typeface="Arial" panose="020B0604020202020204" pitchFamily="34" charset="0"/>
                          </a:rPr>
                          <m:t>+</m:t>
                        </m:r>
                        <m:r>
                          <m:rPr>
                            <m:nor/>
                          </m:rPr>
                          <a:rPr lang="en-US" b="1" dirty="0">
                            <a:latin typeface="Arial" panose="020B0604020202020204" pitchFamily="34" charset="0"/>
                            <a:cs typeface="Arial" panose="020B0604020202020204" pitchFamily="34" charset="0"/>
                          </a:rPr>
                          <m:t> </m:t>
                        </m:r>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2</m:t>
                        </m:r>
                        <m:r>
                          <m:rPr>
                            <m:nor/>
                          </m:rPr>
                          <a:rPr lang="en-US" dirty="0">
                            <a:latin typeface="Arial" panose="020B0604020202020204" pitchFamily="34" charset="0"/>
                            <a:cs typeface="Arial" panose="020B0604020202020204" pitchFamily="34" charset="0"/>
                          </a:rPr>
                          <m:t>)/</m:t>
                        </m:r>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1</m:t>
                        </m:r>
                      </m:den>
                    </m:f>
                  </m:oMath>
                </a14:m>
                <a:endParaRPr lang="en-AU" dirty="0"/>
              </a:p>
            </p:txBody>
          </p:sp>
        </mc:Choice>
        <mc:Fallback xmlns="">
          <p:sp>
            <p:nvSpPr>
              <p:cNvPr id="6" name="Rectangle 5">
                <a:extLst>
                  <a:ext uri="{FF2B5EF4-FFF2-40B4-BE49-F238E27FC236}">
                    <a16:creationId xmlns:a16="http://schemas.microsoft.com/office/drawing/2014/main" id="{E4BFA123-4312-4A30-AD49-0CE67A0CA467}"/>
                  </a:ext>
                </a:extLst>
              </p:cNvPr>
              <p:cNvSpPr>
                <a:spLocks noRot="1" noChangeAspect="1" noMove="1" noResize="1" noEditPoints="1" noAdjustHandles="1" noChangeArrowheads="1" noChangeShapeType="1" noTextEdit="1"/>
              </p:cNvSpPr>
              <p:nvPr/>
            </p:nvSpPr>
            <p:spPr>
              <a:xfrm>
                <a:off x="1321590" y="5415607"/>
                <a:ext cx="3395481" cy="772840"/>
              </a:xfrm>
              <a:prstGeom prst="rect">
                <a:avLst/>
              </a:prstGeom>
              <a:blipFill>
                <a:blip r:embed="rId4"/>
                <a:stretch>
                  <a:fillRect l="-2873"/>
                </a:stretch>
              </a:blipFill>
            </p:spPr>
            <p:txBody>
              <a:bodyPr/>
              <a:lstStyle/>
              <a:p>
                <a:r>
                  <a:rPr lang="en-AU">
                    <a:noFill/>
                  </a:rPr>
                  <a:t> </a:t>
                </a:r>
              </a:p>
            </p:txBody>
          </p:sp>
        </mc:Fallback>
      </mc:AlternateContent>
      <p:sp>
        <p:nvSpPr>
          <p:cNvPr id="250886" name="TextBox 7">
            <a:extLst>
              <a:ext uri="{FF2B5EF4-FFF2-40B4-BE49-F238E27FC236}">
                <a16:creationId xmlns:a16="http://schemas.microsoft.com/office/drawing/2014/main" id="{2507EEAC-0F1F-084A-B213-CF59099DC0AA}"/>
              </a:ext>
            </a:extLst>
          </p:cNvPr>
          <p:cNvSpPr txBox="1">
            <a:spLocks noChangeArrowheads="1"/>
          </p:cNvSpPr>
          <p:nvPr/>
        </p:nvSpPr>
        <p:spPr bwMode="auto">
          <a:xfrm>
            <a:off x="4851400" y="57626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ADDC2-9435-464E-840B-FB3E136BC46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Deriving the Michaelis-Menten Equation, </a:t>
            </a:r>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m</a:t>
            </a:r>
            <a:endParaRPr lang="en-AU" dirty="0"/>
          </a:p>
        </p:txBody>
      </p:sp>
      <p:sp>
        <p:nvSpPr>
          <p:cNvPr id="6" name="Google Shape;390;g847cf01710_0_68">
            <a:extLst>
              <a:ext uri="{FF2B5EF4-FFF2-40B4-BE49-F238E27FC236}">
                <a16:creationId xmlns:a16="http://schemas.microsoft.com/office/drawing/2014/main" id="{40C71E69-498C-7A49-A86B-4D18B5083A97}"/>
              </a:ext>
            </a:extLst>
          </p:cNvPr>
          <p:cNvSpPr txBox="1">
            <a:spLocks noChangeArrowheads="1"/>
          </p:cNvSpPr>
          <p:nvPr/>
        </p:nvSpPr>
        <p:spPr bwMode="auto">
          <a:xfrm>
            <a:off x="387350" y="1600200"/>
            <a:ext cx="8369300" cy="1295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Michaelis constant, </a:t>
            </a:r>
            <a:r>
              <a:rPr lang="en-US" sz="2400" b="1" i="1" dirty="0">
                <a:latin typeface="Arial" panose="020B0604020202020204" pitchFamily="34" charset="0"/>
                <a:cs typeface="Arial" panose="020B0604020202020204" pitchFamily="34" charset="0"/>
              </a:rPr>
              <a:t>K</a:t>
            </a:r>
            <a:r>
              <a:rPr lang="en-US" sz="2400" b="1" baseline="-25000" dirty="0">
                <a:latin typeface="Arial" panose="020B0604020202020204" pitchFamily="34" charset="0"/>
                <a:cs typeface="Arial" panose="020B0604020202020204" pitchFamily="34" charset="0"/>
              </a:rPr>
              <a:t>m</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–1</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 k</a:t>
            </a:r>
            <a:r>
              <a:rPr lang="en-US" sz="2400" baseline="-25000" dirty="0">
                <a:latin typeface="Arial" panose="020B0604020202020204" pitchFamily="34" charset="0"/>
                <a:cs typeface="Arial" panose="020B0604020202020204" pitchFamily="34" charset="0"/>
              </a:rPr>
              <a:t>1</a:t>
            </a:r>
          </a:p>
          <a:p>
            <a:pPr>
              <a:defRPr/>
            </a:pPr>
            <a:endParaRPr lang="en-US" sz="2400" baseline="-250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substituting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into the equation: </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54BDC19-A92F-415C-B24C-B5963036D8E9}"/>
                  </a:ext>
                </a:extLst>
              </p:cNvPr>
              <p:cNvSpPr/>
              <p:nvPr/>
            </p:nvSpPr>
            <p:spPr>
              <a:xfrm>
                <a:off x="2133600" y="3279775"/>
                <a:ext cx="2215671" cy="769250"/>
              </a:xfrm>
              <a:prstGeom prst="rect">
                <a:avLst/>
              </a:prstGeom>
            </p:spPr>
            <p:txBody>
              <a:bodyPr wrap="none">
                <a:spAutoFit/>
              </a:bodyPr>
              <a:lstStyle/>
              <a:p>
                <a:r>
                  <a:rPr lang="en-US" dirty="0">
                    <a:latin typeface="Arial" panose="020B0604020202020204" pitchFamily="34" charset="0"/>
                    <a:cs typeface="Arial" panose="020B0604020202020204" pitchFamily="34" charset="0"/>
                  </a:rPr>
                  <a:t>[ES]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Et</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US" dirty="0">
                            <a:latin typeface="Arial" panose="020B0604020202020204" pitchFamily="34" charset="0"/>
                            <a:cs typeface="Arial" panose="020B0604020202020204" pitchFamily="34" charset="0"/>
                          </a:rPr>
                          <m:t> +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den>
                    </m:f>
                  </m:oMath>
                </a14:m>
                <a:endParaRPr lang="en-AU" dirty="0"/>
              </a:p>
            </p:txBody>
          </p:sp>
        </mc:Choice>
        <mc:Fallback xmlns="">
          <p:sp>
            <p:nvSpPr>
              <p:cNvPr id="3" name="Rectangle 2">
                <a:extLst>
                  <a:ext uri="{FF2B5EF4-FFF2-40B4-BE49-F238E27FC236}">
                    <a16:creationId xmlns:a16="http://schemas.microsoft.com/office/drawing/2014/main" id="{F54BDC19-A92F-415C-B24C-B5963036D8E9}"/>
                  </a:ext>
                </a:extLst>
              </p:cNvPr>
              <p:cNvSpPr>
                <a:spLocks noRot="1" noChangeAspect="1" noMove="1" noResize="1" noEditPoints="1" noAdjustHandles="1" noChangeArrowheads="1" noChangeShapeType="1" noTextEdit="1"/>
              </p:cNvSpPr>
              <p:nvPr/>
            </p:nvSpPr>
            <p:spPr>
              <a:xfrm>
                <a:off x="2133600" y="3279775"/>
                <a:ext cx="2215671" cy="769250"/>
              </a:xfrm>
              <a:prstGeom prst="rect">
                <a:avLst/>
              </a:prstGeom>
              <a:blipFill>
                <a:blip r:embed="rId3"/>
                <a:stretch>
                  <a:fillRect l="-4132"/>
                </a:stretch>
              </a:blipFill>
            </p:spPr>
            <p:txBody>
              <a:bodyPr/>
              <a:lstStyle/>
              <a:p>
                <a:r>
                  <a:rPr lang="en-AU">
                    <a:noFill/>
                  </a:rPr>
                  <a:t> </a:t>
                </a:r>
              </a:p>
            </p:txBody>
          </p:sp>
        </mc:Fallback>
      </mc:AlternateContent>
      <p:sp>
        <p:nvSpPr>
          <p:cNvPr id="252931" name="TextBox 6">
            <a:extLst>
              <a:ext uri="{FF2B5EF4-FFF2-40B4-BE49-F238E27FC236}">
                <a16:creationId xmlns:a16="http://schemas.microsoft.com/office/drawing/2014/main" id="{7DB65BC6-90C9-C048-9CD4-A73AC3D8CC62}"/>
              </a:ext>
            </a:extLst>
          </p:cNvPr>
          <p:cNvSpPr txBox="1">
            <a:spLocks noChangeArrowheads="1"/>
          </p:cNvSpPr>
          <p:nvPr/>
        </p:nvSpPr>
        <p:spPr bwMode="auto">
          <a:xfrm>
            <a:off x="4572000" y="34290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(6-19)</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27505-D9ED-41E2-9829-7A9F781FD34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Deriving the Michaelis-Menten Equation, Step 4</a:t>
            </a:r>
            <a:endParaRPr lang="en-AU" dirty="0"/>
          </a:p>
        </p:txBody>
      </p:sp>
      <p:sp>
        <p:nvSpPr>
          <p:cNvPr id="7" name="Google Shape;390;g847cf01710_0_68">
            <a:extLst>
              <a:ext uri="{FF2B5EF4-FFF2-40B4-BE49-F238E27FC236}">
                <a16:creationId xmlns:a16="http://schemas.microsoft.com/office/drawing/2014/main" id="{77E53B40-09C2-1C43-BC13-5029FC5B4327}"/>
              </a:ext>
            </a:extLst>
          </p:cNvPr>
          <p:cNvSpPr txBox="1">
            <a:spLocks noChangeArrowheads="1"/>
          </p:cNvSpPr>
          <p:nvPr/>
        </p:nvSpPr>
        <p:spPr bwMode="auto">
          <a:xfrm>
            <a:off x="387350" y="1504929"/>
            <a:ext cx="8369300" cy="460376"/>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expressing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in terms of [ES]:</a:t>
            </a:r>
          </a:p>
          <a:p>
            <a:pPr marL="50800" indent="0">
              <a:buFontTx/>
              <a:buNone/>
              <a:defRPr/>
            </a:pP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CCBCF424-A26C-4DB9-9A8D-4B431F970807}"/>
              </a:ext>
            </a:extLst>
          </p:cNvPr>
          <p:cNvSpPr/>
          <p:nvPr/>
        </p:nvSpPr>
        <p:spPr>
          <a:xfrm>
            <a:off x="2388141" y="2279230"/>
            <a:ext cx="1701107" cy="461665"/>
          </a:xfrm>
          <a:prstGeom prst="rect">
            <a:avLst/>
          </a:prstGeom>
        </p:spPr>
        <p:txBody>
          <a:bodyPr wrap="none">
            <a:spAutoFit/>
          </a:bodyPr>
          <a:lstStyle/>
          <a:p>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 =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[ES]</a:t>
            </a:r>
            <a:endParaRPr lang="en-AU" dirty="0"/>
          </a:p>
        </p:txBody>
      </p:sp>
      <p:sp>
        <p:nvSpPr>
          <p:cNvPr id="254980" name="TextBox 4">
            <a:extLst>
              <a:ext uri="{FF2B5EF4-FFF2-40B4-BE49-F238E27FC236}">
                <a16:creationId xmlns:a16="http://schemas.microsoft.com/office/drawing/2014/main" id="{7223B8F5-AE9C-7B46-AC11-4C8D7DD5ABCA}"/>
              </a:ext>
            </a:extLst>
          </p:cNvPr>
          <p:cNvSpPr txBox="1">
            <a:spLocks noChangeArrowheads="1"/>
          </p:cNvSpPr>
          <p:nvPr/>
        </p:nvSpPr>
        <p:spPr bwMode="auto">
          <a:xfrm>
            <a:off x="4813300" y="22098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(6-11)</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F29FB0B-9736-4C3A-8D52-ABB9E720EF76}"/>
                  </a:ext>
                </a:extLst>
              </p:cNvPr>
              <p:cNvSpPr/>
              <p:nvPr/>
            </p:nvSpPr>
            <p:spPr>
              <a:xfrm>
                <a:off x="2133600" y="3165062"/>
                <a:ext cx="2012089" cy="769250"/>
              </a:xfrm>
              <a:prstGeom prst="rect">
                <a:avLst/>
              </a:prstGeom>
            </p:spPr>
            <p:txBody>
              <a:bodyPr wrap="none">
                <a:spAutoFit/>
              </a:bodyPr>
              <a:lstStyle/>
              <a:p>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 </a:t>
                </a:r>
                <a:r>
                  <a:rPr lang="en-US" i="1" dirty="0">
                    <a:latin typeface="Arial" panose="020B0604020202020204" pitchFamily="34" charset="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2</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Et</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US" dirty="0">
                            <a:latin typeface="Arial" panose="020B0604020202020204" pitchFamily="34" charset="0"/>
                            <a:cs typeface="Arial" panose="020B0604020202020204" pitchFamily="34" charset="0"/>
                          </a:rPr>
                          <m:t> +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r>
                          <m:rPr>
                            <m:nor/>
                          </m:rPr>
                          <a:rPr lang="en-US" i="1" dirty="0">
                            <a:latin typeface="Arial" panose="020B0604020202020204" pitchFamily="34" charset="0"/>
                            <a:cs typeface="Arial" panose="020B0604020202020204" pitchFamily="34" charset="0"/>
                          </a:rPr>
                          <m:t> </m:t>
                        </m:r>
                      </m:den>
                    </m:f>
                  </m:oMath>
                </a14:m>
                <a:endParaRPr lang="en-AU" dirty="0"/>
              </a:p>
            </p:txBody>
          </p:sp>
        </mc:Choice>
        <mc:Fallback xmlns="">
          <p:sp>
            <p:nvSpPr>
              <p:cNvPr id="5" name="Rectangle 4">
                <a:extLst>
                  <a:ext uri="{FF2B5EF4-FFF2-40B4-BE49-F238E27FC236}">
                    <a16:creationId xmlns:a16="http://schemas.microsoft.com/office/drawing/2014/main" id="{2F29FB0B-9736-4C3A-8D52-ABB9E720EF76}"/>
                  </a:ext>
                </a:extLst>
              </p:cNvPr>
              <p:cNvSpPr>
                <a:spLocks noRot="1" noChangeAspect="1" noMove="1" noResize="1" noEditPoints="1" noAdjustHandles="1" noChangeArrowheads="1" noChangeShapeType="1" noTextEdit="1"/>
              </p:cNvSpPr>
              <p:nvPr/>
            </p:nvSpPr>
            <p:spPr>
              <a:xfrm>
                <a:off x="2133600" y="3165062"/>
                <a:ext cx="2012089" cy="769250"/>
              </a:xfrm>
              <a:prstGeom prst="rect">
                <a:avLst/>
              </a:prstGeom>
              <a:blipFill>
                <a:blip r:embed="rId3"/>
                <a:stretch>
                  <a:fillRect l="-4545"/>
                </a:stretch>
              </a:blipFill>
            </p:spPr>
            <p:txBody>
              <a:bodyPr/>
              <a:lstStyle/>
              <a:p>
                <a:r>
                  <a:rPr lang="en-AU">
                    <a:noFill/>
                  </a:rPr>
                  <a:t> </a:t>
                </a:r>
              </a:p>
            </p:txBody>
          </p:sp>
        </mc:Fallback>
      </mc:AlternateContent>
      <p:sp>
        <p:nvSpPr>
          <p:cNvPr id="254979" name="TextBox 6">
            <a:extLst>
              <a:ext uri="{FF2B5EF4-FFF2-40B4-BE49-F238E27FC236}">
                <a16:creationId xmlns:a16="http://schemas.microsoft.com/office/drawing/2014/main" id="{4CDB3768-B404-5344-8EA3-80A5230E2EAF}"/>
              </a:ext>
            </a:extLst>
          </p:cNvPr>
          <p:cNvSpPr txBox="1">
            <a:spLocks noChangeArrowheads="1"/>
          </p:cNvSpPr>
          <p:nvPr/>
        </p:nvSpPr>
        <p:spPr bwMode="auto">
          <a:xfrm>
            <a:off x="4813300" y="32734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(6-20)</a:t>
            </a:r>
          </a:p>
        </p:txBody>
      </p:sp>
      <p:sp>
        <p:nvSpPr>
          <p:cNvPr id="3" name="Rectangle 2">
            <a:extLst>
              <a:ext uri="{FF2B5EF4-FFF2-40B4-BE49-F238E27FC236}">
                <a16:creationId xmlns:a16="http://schemas.microsoft.com/office/drawing/2014/main" id="{5D1F359F-D954-4183-8B75-1176E4C8BCC5}"/>
              </a:ext>
            </a:extLst>
          </p:cNvPr>
          <p:cNvSpPr/>
          <p:nvPr/>
        </p:nvSpPr>
        <p:spPr>
          <a:xfrm>
            <a:off x="520701" y="4155291"/>
            <a:ext cx="7620000" cy="830997"/>
          </a:xfrm>
          <a:prstGeom prst="rect">
            <a:avLst/>
          </a:prstGeom>
        </p:spPr>
        <p:txBody>
          <a:bodyPr wrap="square">
            <a:spAutoFit/>
          </a:bodyPr>
          <a:lstStyle/>
          <a:p>
            <a:pPr marL="342900" indent="-342900">
              <a:buFont typeface="Arial" panose="020B0604020202020204" pitchFamily="34" charset="0"/>
              <a:buChar char="•"/>
              <a:defRPr/>
            </a:pPr>
            <a:r>
              <a:rPr lang="en-US" dirty="0">
                <a:latin typeface="Arial" panose="020B0604020202020204" pitchFamily="34" charset="0"/>
                <a:cs typeface="Arial" panose="020B0604020202020204" pitchFamily="34" charset="0"/>
              </a:rPr>
              <a:t>given </a:t>
            </a:r>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max </a:t>
            </a:r>
            <a:r>
              <a:rPr lang="en-US" dirty="0">
                <a:latin typeface="Arial" panose="020B0604020202020204" pitchFamily="34" charset="0"/>
                <a:cs typeface="Arial" panose="020B0604020202020204" pitchFamily="34" charset="0"/>
              </a:rPr>
              <a:t>occurs when the enzyme is saturated (when [ES] = [E</a:t>
            </a:r>
            <a:r>
              <a:rPr lang="en-US" baseline="-25000" dirty="0">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max </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[E</a:t>
            </a:r>
            <a:r>
              <a:rPr lang="en-US" baseline="-25000" dirty="0">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4241597C-F927-4523-86E9-64A6E6EDB7D4}"/>
                  </a:ext>
                </a:extLst>
              </p:cNvPr>
              <p:cNvSpPr/>
              <p:nvPr/>
            </p:nvSpPr>
            <p:spPr>
              <a:xfrm>
                <a:off x="2318612" y="5175937"/>
                <a:ext cx="2012089" cy="769250"/>
              </a:xfrm>
              <a:prstGeom prst="rect">
                <a:avLst/>
              </a:prstGeom>
            </p:spPr>
            <p:txBody>
              <a:bodyPr wrap="none">
                <a:spAutoFit/>
              </a:bodyPr>
              <a:lstStyle/>
              <a:p>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 </a:t>
                </a:r>
                <a:r>
                  <a:rPr lang="en-US" i="1" dirty="0">
                    <a:latin typeface="Arial" panose="020B0604020202020204" pitchFamily="34" charset="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US" dirty="0">
                            <a:latin typeface="Arial" panose="020B0604020202020204" pitchFamily="34" charset="0"/>
                            <a:cs typeface="Arial" panose="020B0604020202020204" pitchFamily="34" charset="0"/>
                          </a:rPr>
                          <m:t> +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r>
                          <m:rPr>
                            <m:nor/>
                          </m:rPr>
                          <a:rPr lang="en-US" i="1" dirty="0">
                            <a:latin typeface="Arial" panose="020B0604020202020204" pitchFamily="34" charset="0"/>
                            <a:cs typeface="Arial" panose="020B0604020202020204" pitchFamily="34" charset="0"/>
                          </a:rPr>
                          <m:t> </m:t>
                        </m:r>
                      </m:den>
                    </m:f>
                  </m:oMath>
                </a14:m>
                <a:endParaRPr lang="en-AU" dirty="0"/>
              </a:p>
            </p:txBody>
          </p:sp>
        </mc:Choice>
        <mc:Fallback xmlns="">
          <p:sp>
            <p:nvSpPr>
              <p:cNvPr id="4" name="Rectangle 3">
                <a:extLst>
                  <a:ext uri="{FF2B5EF4-FFF2-40B4-BE49-F238E27FC236}">
                    <a16:creationId xmlns:a16="http://schemas.microsoft.com/office/drawing/2014/main" id="{4241597C-F927-4523-86E9-64A6E6EDB7D4}"/>
                  </a:ext>
                </a:extLst>
              </p:cNvPr>
              <p:cNvSpPr>
                <a:spLocks noRot="1" noChangeAspect="1" noMove="1" noResize="1" noEditPoints="1" noAdjustHandles="1" noChangeArrowheads="1" noChangeShapeType="1" noTextEdit="1"/>
              </p:cNvSpPr>
              <p:nvPr/>
            </p:nvSpPr>
            <p:spPr>
              <a:xfrm>
                <a:off x="2318612" y="5175937"/>
                <a:ext cx="2012089" cy="769250"/>
              </a:xfrm>
              <a:prstGeom prst="rect">
                <a:avLst/>
              </a:prstGeom>
              <a:blipFill>
                <a:blip r:embed="rId4"/>
                <a:stretch>
                  <a:fillRect l="-4545"/>
                </a:stretch>
              </a:blipFill>
            </p:spPr>
            <p:txBody>
              <a:bodyPr/>
              <a:lstStyle/>
              <a:p>
                <a:r>
                  <a:rPr lang="en-AU">
                    <a:noFill/>
                  </a:rPr>
                  <a:t> </a:t>
                </a:r>
              </a:p>
            </p:txBody>
          </p:sp>
        </mc:Fallback>
      </mc:AlternateContent>
      <p:sp>
        <p:nvSpPr>
          <p:cNvPr id="254981" name="TextBox 5">
            <a:extLst>
              <a:ext uri="{FF2B5EF4-FFF2-40B4-BE49-F238E27FC236}">
                <a16:creationId xmlns:a16="http://schemas.microsoft.com/office/drawing/2014/main" id="{FEDD6AC7-8A0E-B74E-AE89-6A3528425289}"/>
              </a:ext>
            </a:extLst>
          </p:cNvPr>
          <p:cNvSpPr txBox="1">
            <a:spLocks noChangeArrowheads="1"/>
          </p:cNvSpPr>
          <p:nvPr/>
        </p:nvSpPr>
        <p:spPr bwMode="auto">
          <a:xfrm>
            <a:off x="4813300" y="5330374"/>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(6-9)</a:t>
            </a:r>
          </a:p>
        </p:txBody>
      </p:sp>
    </p:spTree>
    <p:extLst>
      <p:ext uri="{BB962C8B-B14F-4D97-AF65-F5344CB8AC3E}">
        <p14:creationId xmlns:p14="http://schemas.microsoft.com/office/powerpoint/2010/main" val="17136759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1D912-A843-442D-A37E-64460E02ADEE}"/>
              </a:ext>
            </a:extLst>
          </p:cNvPr>
          <p:cNvSpPr>
            <a:spLocks noGrp="1"/>
          </p:cNvSpPr>
          <p:nvPr>
            <p:ph type="title"/>
          </p:nvPr>
        </p:nvSpPr>
        <p:spPr/>
        <p:txBody>
          <a:bodyPr/>
          <a:lstStyle/>
          <a:p>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m </a:t>
            </a:r>
            <a:r>
              <a:rPr lang="en-US" altLang="en-US" dirty="0">
                <a:solidFill>
                  <a:schemeClr val="tx1"/>
                </a:solidFill>
                <a:latin typeface="Arial" panose="020B0604020202020204" pitchFamily="34" charset="0"/>
                <a:cs typeface="Arial" panose="020B0604020202020204" pitchFamily="34" charset="0"/>
              </a:rPr>
              <a:t>= [S], When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0 </a:t>
            </a:r>
            <a:r>
              <a:rPr lang="en-US" altLang="en-US" dirty="0">
                <a:solidFill>
                  <a:schemeClr val="tx1"/>
                </a:solidFill>
                <a:latin typeface="Arial" panose="020B0604020202020204" pitchFamily="34" charset="0"/>
                <a:cs typeface="Arial" panose="020B0604020202020204" pitchFamily="34" charset="0"/>
              </a:rPr>
              <a:t>= ½</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max</a:t>
            </a:r>
            <a:endParaRPr lang="en-AU" dirty="0"/>
          </a:p>
        </p:txBody>
      </p:sp>
      <p:sp>
        <p:nvSpPr>
          <p:cNvPr id="7" name="Google Shape;390;g847cf01710_0_68">
            <a:extLst>
              <a:ext uri="{FF2B5EF4-FFF2-40B4-BE49-F238E27FC236}">
                <a16:creationId xmlns:a16="http://schemas.microsoft.com/office/drawing/2014/main" id="{9770CAB0-6BD9-7349-B5CB-E8EDE0A126D1}"/>
              </a:ext>
            </a:extLst>
          </p:cNvPr>
          <p:cNvSpPr txBox="1">
            <a:spLocks noChangeArrowheads="1"/>
          </p:cNvSpPr>
          <p:nvPr/>
        </p:nvSpPr>
        <p:spPr bwMode="auto">
          <a:xfrm>
            <a:off x="387350" y="1363663"/>
            <a:ext cx="8369300" cy="576286"/>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when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 ½</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max</a:t>
            </a:r>
            <a:r>
              <a:rPr lang="en-US" sz="24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C9C5AD65-4566-4763-89CA-2DEF8B5717F7}"/>
                  </a:ext>
                </a:extLst>
              </p:cNvPr>
              <p:cNvSpPr/>
              <p:nvPr/>
            </p:nvSpPr>
            <p:spPr>
              <a:xfrm>
                <a:off x="2351725" y="2360162"/>
                <a:ext cx="2278188" cy="769250"/>
              </a:xfrm>
              <a:prstGeom prst="rect">
                <a:avLst/>
              </a:prstGeom>
            </p:spPr>
            <p:txBody>
              <a:bodyPr wrap="none">
                <a:spAutoFit/>
              </a:bodyPr>
              <a:lstStyle/>
              <a:p>
                <a:r>
                  <a:rPr lang="en-US" dirty="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num>
                      <m:den>
                        <m:r>
                          <m:rPr>
                            <m:nor/>
                          </m:rPr>
                          <a:rPr lang="en-US" dirty="0">
                            <a:latin typeface="Arial" panose="020B0604020202020204" pitchFamily="34" charset="0"/>
                            <a:cs typeface="Arial" panose="020B0604020202020204" pitchFamily="34" charset="0"/>
                          </a:rPr>
                          <m:t>2</m:t>
                        </m:r>
                      </m:den>
                    </m:f>
                  </m:oMath>
                </a14:m>
                <a:r>
                  <a:rPr lang="en-US" baseline="-25000"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US" dirty="0">
                            <a:latin typeface="Arial" panose="020B0604020202020204" pitchFamily="34" charset="0"/>
                            <a:cs typeface="Arial" panose="020B0604020202020204" pitchFamily="34" charset="0"/>
                          </a:rPr>
                          <m:t> +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den>
                    </m:f>
                  </m:oMath>
                </a14:m>
                <a:endParaRPr lang="en-AU" dirty="0"/>
              </a:p>
            </p:txBody>
          </p:sp>
        </mc:Choice>
        <mc:Fallback xmlns="">
          <p:sp>
            <p:nvSpPr>
              <p:cNvPr id="3" name="Rectangle 2">
                <a:extLst>
                  <a:ext uri="{FF2B5EF4-FFF2-40B4-BE49-F238E27FC236}">
                    <a16:creationId xmlns:a16="http://schemas.microsoft.com/office/drawing/2014/main" id="{C9C5AD65-4566-4763-89CA-2DEF8B5717F7}"/>
                  </a:ext>
                </a:extLst>
              </p:cNvPr>
              <p:cNvSpPr>
                <a:spLocks noRot="1" noChangeAspect="1" noMove="1" noResize="1" noEditPoints="1" noAdjustHandles="1" noChangeArrowheads="1" noChangeShapeType="1" noTextEdit="1"/>
              </p:cNvSpPr>
              <p:nvPr/>
            </p:nvSpPr>
            <p:spPr>
              <a:xfrm>
                <a:off x="2351725" y="2360162"/>
                <a:ext cx="2278188" cy="769250"/>
              </a:xfrm>
              <a:prstGeom prst="rect">
                <a:avLst/>
              </a:prstGeom>
              <a:blipFill>
                <a:blip r:embed="rId3"/>
                <a:stretch>
                  <a:fillRect/>
                </a:stretch>
              </a:blipFill>
            </p:spPr>
            <p:txBody>
              <a:bodyPr/>
              <a:lstStyle/>
              <a:p>
                <a:r>
                  <a:rPr lang="en-AU">
                    <a:noFill/>
                  </a:rPr>
                  <a:t> </a:t>
                </a:r>
              </a:p>
            </p:txBody>
          </p:sp>
        </mc:Fallback>
      </mc:AlternateContent>
      <p:sp>
        <p:nvSpPr>
          <p:cNvPr id="8" name="TextBox 5">
            <a:extLst>
              <a:ext uri="{FF2B5EF4-FFF2-40B4-BE49-F238E27FC236}">
                <a16:creationId xmlns:a16="http://schemas.microsoft.com/office/drawing/2014/main" id="{12F44BFB-A12F-664F-843E-13FA87B3102E}"/>
              </a:ext>
            </a:extLst>
          </p:cNvPr>
          <p:cNvSpPr txBox="1">
            <a:spLocks noChangeArrowheads="1"/>
          </p:cNvSpPr>
          <p:nvPr/>
        </p:nvSpPr>
        <p:spPr bwMode="auto">
          <a:xfrm>
            <a:off x="4895088" y="25146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(6-21)</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B47DCF9-0617-45FA-BFCA-62A94767586C}"/>
                  </a:ext>
                </a:extLst>
              </p:cNvPr>
              <p:cNvSpPr/>
              <p:nvPr/>
            </p:nvSpPr>
            <p:spPr>
              <a:xfrm>
                <a:off x="2562520" y="3422994"/>
                <a:ext cx="1856598" cy="769250"/>
              </a:xfrm>
              <a:prstGeom prst="rect">
                <a:avLst/>
              </a:prstGeom>
            </p:spPr>
            <p:txBody>
              <a:bodyPr wrap="none">
                <a:spAutoFit/>
              </a:bodyPr>
              <a:lstStyle/>
              <a:p>
                <a:r>
                  <a:rPr lang="en-US" dirty="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1</m:t>
                        </m:r>
                      </m:num>
                      <m:den>
                        <m:r>
                          <m:rPr>
                            <m:nor/>
                          </m:rPr>
                          <a:rPr lang="en-US" dirty="0">
                            <a:latin typeface="Arial" panose="020B0604020202020204" pitchFamily="34" charset="0"/>
                            <a:cs typeface="Arial" panose="020B0604020202020204" pitchFamily="34" charset="0"/>
                          </a:rPr>
                          <m:t>2</m:t>
                        </m:r>
                      </m:den>
                    </m:f>
                  </m:oMath>
                </a14:m>
                <a:r>
                  <a:rPr lang="en-US" baseline="-25000"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US" dirty="0">
                            <a:latin typeface="Arial" panose="020B0604020202020204" pitchFamily="34" charset="0"/>
                            <a:cs typeface="Arial" panose="020B0604020202020204" pitchFamily="34" charset="0"/>
                          </a:rPr>
                          <m:t> +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den>
                    </m:f>
                  </m:oMath>
                </a14:m>
                <a:endParaRPr lang="en-AU" dirty="0"/>
              </a:p>
            </p:txBody>
          </p:sp>
        </mc:Choice>
        <mc:Fallback xmlns="">
          <p:sp>
            <p:nvSpPr>
              <p:cNvPr id="4" name="Rectangle 3">
                <a:extLst>
                  <a:ext uri="{FF2B5EF4-FFF2-40B4-BE49-F238E27FC236}">
                    <a16:creationId xmlns:a16="http://schemas.microsoft.com/office/drawing/2014/main" id="{FB47DCF9-0617-45FA-BFCA-62A94767586C}"/>
                  </a:ext>
                </a:extLst>
              </p:cNvPr>
              <p:cNvSpPr>
                <a:spLocks noRot="1" noChangeAspect="1" noMove="1" noResize="1" noEditPoints="1" noAdjustHandles="1" noChangeArrowheads="1" noChangeShapeType="1" noTextEdit="1"/>
              </p:cNvSpPr>
              <p:nvPr/>
            </p:nvSpPr>
            <p:spPr>
              <a:xfrm>
                <a:off x="2562520" y="3422994"/>
                <a:ext cx="1856598" cy="769250"/>
              </a:xfrm>
              <a:prstGeom prst="rect">
                <a:avLst/>
              </a:prstGeom>
              <a:blipFill>
                <a:blip r:embed="rId4"/>
                <a:stretch>
                  <a:fillRect/>
                </a:stretch>
              </a:blipFill>
            </p:spPr>
            <p:txBody>
              <a:bodyPr/>
              <a:lstStyle/>
              <a:p>
                <a:r>
                  <a:rPr lang="en-AU">
                    <a:noFill/>
                  </a:rPr>
                  <a:t> </a:t>
                </a:r>
              </a:p>
            </p:txBody>
          </p:sp>
        </mc:Fallback>
      </mc:AlternateContent>
      <p:sp>
        <p:nvSpPr>
          <p:cNvPr id="9" name="TextBox 7">
            <a:extLst>
              <a:ext uri="{FF2B5EF4-FFF2-40B4-BE49-F238E27FC236}">
                <a16:creationId xmlns:a16="http://schemas.microsoft.com/office/drawing/2014/main" id="{30CEC5A3-C37E-9D47-8461-FEA7E9EBA260}"/>
              </a:ext>
            </a:extLst>
          </p:cNvPr>
          <p:cNvSpPr txBox="1">
            <a:spLocks noChangeArrowheads="1"/>
          </p:cNvSpPr>
          <p:nvPr/>
        </p:nvSpPr>
        <p:spPr bwMode="auto">
          <a:xfrm>
            <a:off x="4895088" y="3694113"/>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(6-22)</a:t>
            </a:r>
          </a:p>
        </p:txBody>
      </p:sp>
      <p:sp>
        <p:nvSpPr>
          <p:cNvPr id="5" name="Rectangle 4">
            <a:extLst>
              <a:ext uri="{FF2B5EF4-FFF2-40B4-BE49-F238E27FC236}">
                <a16:creationId xmlns:a16="http://schemas.microsoft.com/office/drawing/2014/main" id="{770216CE-E292-475F-B994-648C1D4CDD98}"/>
              </a:ext>
            </a:extLst>
          </p:cNvPr>
          <p:cNvSpPr/>
          <p:nvPr/>
        </p:nvSpPr>
        <p:spPr>
          <a:xfrm>
            <a:off x="1066800" y="4612458"/>
            <a:ext cx="2135521" cy="461665"/>
          </a:xfrm>
          <a:prstGeom prst="rect">
            <a:avLst/>
          </a:prstGeom>
        </p:spPr>
        <p:txBody>
          <a:bodyPr wrap="none">
            <a:spAutoFit/>
          </a:bodyPr>
          <a:lstStyle/>
          <a:p>
            <a:pPr>
              <a:defRPr/>
            </a:pPr>
            <a:r>
              <a:rPr lang="en-US" dirty="0">
                <a:latin typeface="Arial" panose="020B0604020202020204" pitchFamily="34" charset="0"/>
                <a:cs typeface="Arial" panose="020B0604020202020204" pitchFamily="34" charset="0"/>
              </a:rPr>
              <a:t>solving for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C55C9143-6A44-495D-BA0F-08CF49E96341}"/>
              </a:ext>
            </a:extLst>
          </p:cNvPr>
          <p:cNvSpPr/>
          <p:nvPr/>
        </p:nvSpPr>
        <p:spPr>
          <a:xfrm>
            <a:off x="1981200" y="5564590"/>
            <a:ext cx="4475905" cy="461665"/>
          </a:xfrm>
          <a:prstGeom prst="rect">
            <a:avLst/>
          </a:prstGeom>
        </p:spPr>
        <p:txBody>
          <a:bodyPr wrap="none">
            <a:spAutoFit/>
          </a:bodyPr>
          <a:lstStyle/>
          <a:p>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 = [S]     when     </a:t>
            </a:r>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 = ½</a:t>
            </a:r>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max</a:t>
            </a:r>
            <a:r>
              <a:rPr lang="en-US" dirty="0">
                <a:latin typeface="Arial" panose="020B0604020202020204" pitchFamily="34" charset="0"/>
                <a:cs typeface="Arial" panose="020B0604020202020204" pitchFamily="34" charset="0"/>
              </a:rPr>
              <a:t> </a:t>
            </a:r>
            <a:endParaRPr lang="en-AU" dirty="0"/>
          </a:p>
        </p:txBody>
      </p:sp>
      <p:sp>
        <p:nvSpPr>
          <p:cNvPr id="10" name="TextBox 8">
            <a:extLst>
              <a:ext uri="{FF2B5EF4-FFF2-40B4-BE49-F238E27FC236}">
                <a16:creationId xmlns:a16="http://schemas.microsoft.com/office/drawing/2014/main" id="{46ECD270-2F9A-1140-824B-362005AF0BE9}"/>
              </a:ext>
            </a:extLst>
          </p:cNvPr>
          <p:cNvSpPr txBox="1">
            <a:spLocks noChangeArrowheads="1"/>
          </p:cNvSpPr>
          <p:nvPr/>
        </p:nvSpPr>
        <p:spPr bwMode="auto">
          <a:xfrm>
            <a:off x="7181088" y="55626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77632-B33C-4A69-A2D1-C6D55D82100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Dependence of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0</a:t>
            </a:r>
            <a:r>
              <a:rPr lang="en-US" altLang="en-US" dirty="0">
                <a:solidFill>
                  <a:schemeClr val="tx1"/>
                </a:solidFill>
                <a:latin typeface="Arial" panose="020B0604020202020204" pitchFamily="34" charset="0"/>
                <a:cs typeface="Arial" panose="020B0604020202020204" pitchFamily="34" charset="0"/>
              </a:rPr>
              <a:t> on [S]</a:t>
            </a:r>
            <a:endParaRPr lang="en-AU" dirty="0"/>
          </a:p>
        </p:txBody>
      </p:sp>
      <p:pic>
        <p:nvPicPr>
          <p:cNvPr id="259074" name="Picture 2" descr="A curve begins at the origin and rises rapidly, then begins to rise more slowly as it starts to level off. It becomes almost horizontal toward the right half of the graph to end at about three-quarters of the height of the vertical axis on the far right of the horizontal axis. A horizontal dotted line runs across the graph just above where the curve ends and an arrow pointing down to its right side is labeled V subscript 0 equals V subscript max. A dotted horizontal line extends from the point on the vertical axis halfway between the origin and the line labeled V subscript max to meet the curve at a point labeled one-half V subscript max. A dotted vertical line extends down from this point to a point on the horizontal axis labeled K subscript lowercase M. All data are approximate. A diagonal line begins at the origin and runs along the curve before continuing up to meet the top horizontal axis above the point labeled K subscript lowercase M. An arrow pointing to this line is labeled, product of V subscript 0 equals V subscript max times the concentration of S divided over K subscript lowercase M.">
            <a:extLst>
              <a:ext uri="{FF2B5EF4-FFF2-40B4-BE49-F238E27FC236}">
                <a16:creationId xmlns:a16="http://schemas.microsoft.com/office/drawing/2014/main" id="{723D0B9E-A043-6441-89F5-209BE1CC6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600200"/>
            <a:ext cx="640715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0567E-FA1C-4E8F-B1C7-2C981840A65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Michaelis-Menten Kinetics Can Be Analyzed Quantitatively</a:t>
            </a:r>
            <a:endParaRPr lang="en-AU" dirty="0">
              <a:solidFill>
                <a:srgbClr val="4E4CB4"/>
              </a:solidFill>
            </a:endParaRPr>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894BE90C-DDA8-224A-8E3D-17B66C52F8FF}"/>
                  </a:ext>
                </a:extLst>
              </p:cNvPr>
              <p:cNvSpPr txBox="1">
                <a:spLocks noChangeArrowheads="1"/>
              </p:cNvSpPr>
              <p:nvPr/>
            </p:nvSpPr>
            <p:spPr bwMode="auto">
              <a:xfrm>
                <a:off x="387350" y="1812925"/>
                <a:ext cx="8369300" cy="21494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an algebraic transformation of the Michaelis-Menten equation converts the hyperbolic curve into a linear form:</a:t>
                </a:r>
              </a:p>
              <a:p>
                <a:pPr marL="50800" indent="1828800">
                  <a:buNone/>
                  <a:defRPr/>
                </a:pPr>
                <a:endParaRPr lang="en-US" sz="2400" i="1" dirty="0">
                  <a:latin typeface="Arial" panose="020B0604020202020204" pitchFamily="34" charset="0"/>
                  <a:cs typeface="Arial" panose="020B0604020202020204" pitchFamily="34" charset="0"/>
                </a:endParaRPr>
              </a:p>
              <a:p>
                <a:pPr marL="50800" indent="1828800">
                  <a:buNone/>
                  <a:defRPr/>
                </a:pP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m:rPr>
                            <m:nor/>
                          </m:rPr>
                          <a:rPr lang="en-US" sz="2400" i="1" dirty="0">
                            <a:latin typeface="Arial" panose="020B0604020202020204" pitchFamily="34" charset="0"/>
                            <a:cs typeface="Arial" panose="020B0604020202020204" pitchFamily="34" charset="0"/>
                          </a:rPr>
                          <m:t>V</m:t>
                        </m:r>
                        <m:r>
                          <m:rPr>
                            <m:nor/>
                          </m:rPr>
                          <a:rPr lang="en-US" sz="2400" baseline="-25000" dirty="0">
                            <a:latin typeface="Arial" panose="020B0604020202020204" pitchFamily="34" charset="0"/>
                            <a:cs typeface="Arial" panose="020B0604020202020204" pitchFamily="34" charset="0"/>
                          </a:rPr>
                          <m:t>max</m:t>
                        </m:r>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S</m:t>
                        </m:r>
                        <m:r>
                          <m:rPr>
                            <m:nor/>
                          </m:rPr>
                          <a:rPr lang="en-US" sz="2400" dirty="0">
                            <a:latin typeface="Arial" panose="020B0604020202020204" pitchFamily="34" charset="0"/>
                            <a:cs typeface="Arial" panose="020B0604020202020204" pitchFamily="34" charset="0"/>
                          </a:rPr>
                          <m:t>]</m:t>
                        </m:r>
                      </m:num>
                      <m:den>
                        <m:r>
                          <m:rPr>
                            <m:nor/>
                          </m:rPr>
                          <a:rPr lang="en-US" sz="2400" i="1" dirty="0">
                            <a:latin typeface="Arial" panose="020B0604020202020204" pitchFamily="34" charset="0"/>
                            <a:cs typeface="Arial" panose="020B0604020202020204" pitchFamily="34" charset="0"/>
                          </a:rPr>
                          <m:t>K</m:t>
                        </m:r>
                        <m:r>
                          <m:rPr>
                            <m:nor/>
                          </m:rPr>
                          <a:rPr lang="en-US" sz="2400" baseline="-25000" dirty="0">
                            <a:latin typeface="Arial" panose="020B0604020202020204" pitchFamily="34" charset="0"/>
                            <a:cs typeface="Arial" panose="020B0604020202020204" pitchFamily="34" charset="0"/>
                          </a:rPr>
                          <m:t>m</m:t>
                        </m:r>
                        <m:r>
                          <m:rPr>
                            <m:nor/>
                          </m:rPr>
                          <a:rPr lang="en-US" sz="2400" dirty="0">
                            <a:latin typeface="Arial" panose="020B0604020202020204" pitchFamily="34" charset="0"/>
                            <a:cs typeface="Arial" panose="020B0604020202020204" pitchFamily="34" charset="0"/>
                          </a:rPr>
                          <m:t> + [</m:t>
                        </m:r>
                        <m:r>
                          <m:rPr>
                            <m:nor/>
                          </m:rPr>
                          <a:rPr lang="en-US" sz="2400" dirty="0">
                            <a:latin typeface="Arial" panose="020B0604020202020204" pitchFamily="34" charset="0"/>
                            <a:cs typeface="Arial" panose="020B0604020202020204" pitchFamily="34" charset="0"/>
                          </a:rPr>
                          <m:t>S</m:t>
                        </m:r>
                        <m:r>
                          <m:rPr>
                            <m:nor/>
                          </m:rPr>
                          <a:rPr lang="en-US" sz="2400" dirty="0">
                            <a:latin typeface="Arial" panose="020B0604020202020204" pitchFamily="34" charset="0"/>
                            <a:cs typeface="Arial" panose="020B0604020202020204" pitchFamily="34" charset="0"/>
                          </a:rPr>
                          <m:t>]</m:t>
                        </m:r>
                      </m:den>
                    </m:f>
                  </m:oMath>
                </a14:m>
                <a:endParaRPr lang="en-US" sz="2400" i="1" dirty="0">
                  <a:latin typeface="Arial" panose="020B0604020202020204" pitchFamily="34" charset="0"/>
                  <a:cs typeface="Arial" panose="020B0604020202020204" pitchFamily="34" charset="0"/>
                </a:endParaRPr>
              </a:p>
              <a:p>
                <a:pPr marL="50800" indent="0">
                  <a:buNone/>
                  <a:defRPr/>
                </a:pPr>
                <a:endParaRPr lang="en-US" sz="2400" i="1" dirty="0">
                  <a:latin typeface="Arial" panose="020B0604020202020204" pitchFamily="34" charset="0"/>
                  <a:cs typeface="Arial" panose="020B0604020202020204" pitchFamily="34" charset="0"/>
                </a:endParaRPr>
              </a:p>
              <a:p>
                <a:pPr marL="50800" indent="0">
                  <a:buNone/>
                  <a:defRPr/>
                </a:pP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mc:Choice>
        <mc:Fallback xmlns="">
          <p:sp>
            <p:nvSpPr>
              <p:cNvPr id="5" name="Google Shape;390;g847cf01710_0_68">
                <a:extLst>
                  <a:ext uri="{FF2B5EF4-FFF2-40B4-BE49-F238E27FC236}">
                    <a16:creationId xmlns:a16="http://schemas.microsoft.com/office/drawing/2014/main" id="{894BE90C-DDA8-224A-8E3D-17B66C52F8FF}"/>
                  </a:ext>
                </a:extLst>
              </p:cNvPr>
              <p:cNvSpPr txBox="1">
                <a:spLocks noRot="1" noChangeAspect="1" noMove="1" noResize="1" noEditPoints="1" noAdjustHandles="1" noChangeArrowheads="1" noChangeShapeType="1" noTextEdit="1"/>
              </p:cNvSpPr>
              <p:nvPr/>
            </p:nvSpPr>
            <p:spPr bwMode="auto">
              <a:xfrm>
                <a:off x="387350" y="1812925"/>
                <a:ext cx="8369300" cy="2149475"/>
              </a:xfrm>
              <a:prstGeom prst="rect">
                <a:avLst/>
              </a:prstGeom>
              <a:blipFill>
                <a:blip r:embed="rId3"/>
                <a:stretch>
                  <a:fillRect l="-437" t="-1983" r="-292"/>
                </a:stretch>
              </a:blipFill>
              <a:ln>
                <a:noFill/>
              </a:ln>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11106C1-916F-4355-A086-76122DF066DC}"/>
                  </a:ext>
                </a:extLst>
              </p:cNvPr>
              <p:cNvSpPr/>
              <p:nvPr/>
            </p:nvSpPr>
            <p:spPr>
              <a:xfrm>
                <a:off x="2644869" y="4341362"/>
                <a:ext cx="1927131" cy="769250"/>
              </a:xfrm>
              <a:prstGeom prst="rect">
                <a:avLst/>
              </a:prstGeom>
            </p:spPr>
            <p:txBody>
              <a:bodyPr wrap="none">
                <a:spAutoFit/>
              </a:bodyPr>
              <a:lstStyle/>
              <a:p>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1</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0</m:t>
                        </m:r>
                      </m:den>
                    </m:f>
                  </m:oMath>
                </a14:m>
                <a:r>
                  <a:rPr lang="en-US" baseline="-25000"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US" dirty="0">
                            <a:latin typeface="Arial" panose="020B0604020202020204" pitchFamily="34" charset="0"/>
                            <a:cs typeface="Arial" panose="020B0604020202020204" pitchFamily="34" charset="0"/>
                          </a:rPr>
                          <m:t> +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den>
                    </m:f>
                  </m:oMath>
                </a14:m>
                <a:endParaRPr lang="en-AU" dirty="0"/>
              </a:p>
            </p:txBody>
          </p:sp>
        </mc:Choice>
        <mc:Fallback xmlns="">
          <p:sp>
            <p:nvSpPr>
              <p:cNvPr id="3" name="Rectangle 2">
                <a:extLst>
                  <a:ext uri="{FF2B5EF4-FFF2-40B4-BE49-F238E27FC236}">
                    <a16:creationId xmlns:a16="http://schemas.microsoft.com/office/drawing/2014/main" id="{F11106C1-916F-4355-A086-76122DF066DC}"/>
                  </a:ext>
                </a:extLst>
              </p:cNvPr>
              <p:cNvSpPr>
                <a:spLocks noRot="1" noChangeAspect="1" noMove="1" noResize="1" noEditPoints="1" noAdjustHandles="1" noChangeArrowheads="1" noChangeShapeType="1" noTextEdit="1"/>
              </p:cNvSpPr>
              <p:nvPr/>
            </p:nvSpPr>
            <p:spPr>
              <a:xfrm>
                <a:off x="2644869" y="4341362"/>
                <a:ext cx="1927131" cy="769250"/>
              </a:xfrm>
              <a:prstGeom prst="rect">
                <a:avLst/>
              </a:prstGeom>
              <a:blipFill>
                <a:blip r:embed="rId4"/>
                <a:stretch>
                  <a:fillRect/>
                </a:stretch>
              </a:blipFill>
            </p:spPr>
            <p:txBody>
              <a:bodyPr/>
              <a:lstStyle/>
              <a:p>
                <a:r>
                  <a:rPr lang="en-AU">
                    <a:noFill/>
                  </a:rPr>
                  <a:t> </a:t>
                </a:r>
              </a:p>
            </p:txBody>
          </p:sp>
        </mc:Fallback>
      </mc:AlternateContent>
      <p:sp>
        <p:nvSpPr>
          <p:cNvPr id="265219" name="TextBox 5">
            <a:extLst>
              <a:ext uri="{FF2B5EF4-FFF2-40B4-BE49-F238E27FC236}">
                <a16:creationId xmlns:a16="http://schemas.microsoft.com/office/drawing/2014/main" id="{36289BB2-DCD9-F343-9864-00A17C0B435A}"/>
              </a:ext>
            </a:extLst>
          </p:cNvPr>
          <p:cNvSpPr txBox="1">
            <a:spLocks noChangeArrowheads="1"/>
          </p:cNvSpPr>
          <p:nvPr/>
        </p:nvSpPr>
        <p:spPr bwMode="auto">
          <a:xfrm>
            <a:off x="5334000" y="44958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(6-24)</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A9223-EC60-4A0B-9A9B-B097C5C936A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Deriving the Lineweaver-Burk Equation</a:t>
            </a:r>
            <a:endParaRPr lang="en-AU" dirty="0"/>
          </a:p>
        </p:txBody>
      </p:sp>
      <p:sp>
        <p:nvSpPr>
          <p:cNvPr id="8" name="Google Shape;390;g847cf01710_0_68">
            <a:extLst>
              <a:ext uri="{FF2B5EF4-FFF2-40B4-BE49-F238E27FC236}">
                <a16:creationId xmlns:a16="http://schemas.microsoft.com/office/drawing/2014/main" id="{E5E64E74-CFB0-584C-9264-B9D97FF2B5A1}"/>
              </a:ext>
            </a:extLst>
          </p:cNvPr>
          <p:cNvSpPr txBox="1">
            <a:spLocks noChangeArrowheads="1"/>
          </p:cNvSpPr>
          <p:nvPr/>
        </p:nvSpPr>
        <p:spPr bwMode="auto">
          <a:xfrm>
            <a:off x="387350" y="1812925"/>
            <a:ext cx="8369300" cy="8540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simplifying this equation gives the </a:t>
            </a:r>
            <a:r>
              <a:rPr lang="en-US" sz="2400" b="1" dirty="0">
                <a:latin typeface="Arial" panose="020B0604020202020204" pitchFamily="34" charset="0"/>
                <a:cs typeface="Arial" panose="020B0604020202020204" pitchFamily="34" charset="0"/>
              </a:rPr>
              <a:t>Lineweaver-Burk equation</a:t>
            </a:r>
            <a:r>
              <a:rPr lang="en-US" sz="24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E6F6A538-3BE7-404D-A7CB-6D78F7D10177}"/>
                  </a:ext>
                </a:extLst>
              </p:cNvPr>
              <p:cNvSpPr/>
              <p:nvPr/>
            </p:nvSpPr>
            <p:spPr>
              <a:xfrm>
                <a:off x="3608434" y="3044375"/>
                <a:ext cx="1927131" cy="769250"/>
              </a:xfrm>
              <a:prstGeom prst="rect">
                <a:avLst/>
              </a:prstGeom>
            </p:spPr>
            <p:txBody>
              <a:bodyPr wrap="none">
                <a:spAutoFit/>
              </a:bodyPr>
              <a:lstStyle/>
              <a:p>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1</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0</m:t>
                        </m:r>
                      </m:den>
                    </m:f>
                  </m:oMath>
                </a14:m>
                <a:r>
                  <a:rPr lang="en-US" baseline="-25000"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US" dirty="0">
                            <a:latin typeface="Arial" panose="020B0604020202020204" pitchFamily="34" charset="0"/>
                            <a:cs typeface="Arial" panose="020B0604020202020204" pitchFamily="34" charset="0"/>
                          </a:rPr>
                          <m:t> +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den>
                    </m:f>
                  </m:oMath>
                </a14:m>
                <a:endParaRPr lang="en-AU" dirty="0"/>
              </a:p>
            </p:txBody>
          </p:sp>
        </mc:Choice>
        <mc:Fallback xmlns="">
          <p:sp>
            <p:nvSpPr>
              <p:cNvPr id="3" name="Rectangle 2">
                <a:extLst>
                  <a:ext uri="{FF2B5EF4-FFF2-40B4-BE49-F238E27FC236}">
                    <a16:creationId xmlns:a16="http://schemas.microsoft.com/office/drawing/2014/main" id="{E6F6A538-3BE7-404D-A7CB-6D78F7D10177}"/>
                  </a:ext>
                </a:extLst>
              </p:cNvPr>
              <p:cNvSpPr>
                <a:spLocks noRot="1" noChangeAspect="1" noMove="1" noResize="1" noEditPoints="1" noAdjustHandles="1" noChangeArrowheads="1" noChangeShapeType="1" noTextEdit="1"/>
              </p:cNvSpPr>
              <p:nvPr/>
            </p:nvSpPr>
            <p:spPr>
              <a:xfrm>
                <a:off x="3608434" y="3044375"/>
                <a:ext cx="1927131" cy="769250"/>
              </a:xfrm>
              <a:prstGeom prst="rect">
                <a:avLst/>
              </a:prstGeom>
              <a:blipFill>
                <a:blip r:embed="rId3"/>
                <a:stretch>
                  <a:fillRect/>
                </a:stretch>
              </a:blipFill>
            </p:spPr>
            <p:txBody>
              <a:bodyPr/>
              <a:lstStyle/>
              <a:p>
                <a:r>
                  <a:rPr lang="en-AU">
                    <a:noFill/>
                  </a:rPr>
                  <a:t> </a:t>
                </a:r>
              </a:p>
            </p:txBody>
          </p:sp>
        </mc:Fallback>
      </mc:AlternateContent>
      <p:sp>
        <p:nvSpPr>
          <p:cNvPr id="9" name="TextBox 5">
            <a:extLst>
              <a:ext uri="{FF2B5EF4-FFF2-40B4-BE49-F238E27FC236}">
                <a16:creationId xmlns:a16="http://schemas.microsoft.com/office/drawing/2014/main" id="{6F2BE050-7CDB-694D-AF4E-BE49A374959A}"/>
              </a:ext>
            </a:extLst>
          </p:cNvPr>
          <p:cNvSpPr txBox="1">
            <a:spLocks noChangeArrowheads="1"/>
          </p:cNvSpPr>
          <p:nvPr/>
        </p:nvSpPr>
        <p:spPr bwMode="auto">
          <a:xfrm>
            <a:off x="6019800" y="3198812"/>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(6-24)</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5327A30E-F092-4C13-92C6-E87AC5D5DB58}"/>
                  </a:ext>
                </a:extLst>
              </p:cNvPr>
              <p:cNvSpPr/>
              <p:nvPr/>
            </p:nvSpPr>
            <p:spPr>
              <a:xfrm>
                <a:off x="2869951" y="4152450"/>
                <a:ext cx="3111749" cy="769250"/>
              </a:xfrm>
              <a:prstGeom prst="rect">
                <a:avLst/>
              </a:prstGeom>
            </p:spPr>
            <p:txBody>
              <a:bodyPr wrap="none">
                <a:spAutoFit/>
              </a:bodyPr>
              <a:lstStyle/>
              <a:p>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1</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0</m:t>
                        </m:r>
                      </m:den>
                    </m:f>
                  </m:oMath>
                </a14:m>
                <a:r>
                  <a:rPr lang="en-US" baseline="-25000"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den>
                    </m:f>
                  </m:oMath>
                </a14:m>
                <a:r>
                  <a:rPr lang="en-US" dirty="0">
                    <a:latin typeface="Arial" panose="020B0604020202020204" pitchFamily="34" charset="0"/>
                    <a:cs typeface="Arial" panose="020B0604020202020204" pitchFamily="34" charset="0"/>
                  </a:rPr>
                  <a:t>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den>
                    </m:f>
                  </m:oMath>
                </a14:m>
                <a:endParaRPr lang="en-AU" dirty="0"/>
              </a:p>
            </p:txBody>
          </p:sp>
        </mc:Choice>
        <mc:Fallback xmlns="">
          <p:sp>
            <p:nvSpPr>
              <p:cNvPr id="4" name="Rectangle 3">
                <a:extLst>
                  <a:ext uri="{FF2B5EF4-FFF2-40B4-BE49-F238E27FC236}">
                    <a16:creationId xmlns:a16="http://schemas.microsoft.com/office/drawing/2014/main" id="{5327A30E-F092-4C13-92C6-E87AC5D5DB58}"/>
                  </a:ext>
                </a:extLst>
              </p:cNvPr>
              <p:cNvSpPr>
                <a:spLocks noRot="1" noChangeAspect="1" noMove="1" noResize="1" noEditPoints="1" noAdjustHandles="1" noChangeArrowheads="1" noChangeShapeType="1" noTextEdit="1"/>
              </p:cNvSpPr>
              <p:nvPr/>
            </p:nvSpPr>
            <p:spPr>
              <a:xfrm>
                <a:off x="2869951" y="4152450"/>
                <a:ext cx="3111749" cy="769250"/>
              </a:xfrm>
              <a:prstGeom prst="rect">
                <a:avLst/>
              </a:prstGeom>
              <a:blipFill>
                <a:blip r:embed="rId4"/>
                <a:stretch>
                  <a:fillRect/>
                </a:stretch>
              </a:blipFill>
            </p:spPr>
            <p:txBody>
              <a:bodyPr/>
              <a:lstStyle/>
              <a:p>
                <a:r>
                  <a:rPr lang="en-AU">
                    <a:noFill/>
                  </a:rPr>
                  <a:t> </a:t>
                </a:r>
              </a:p>
            </p:txBody>
          </p:sp>
        </mc:Fallback>
      </mc:AlternateContent>
      <p:sp>
        <p:nvSpPr>
          <p:cNvPr id="10" name="TextBox 4">
            <a:extLst>
              <a:ext uri="{FF2B5EF4-FFF2-40B4-BE49-F238E27FC236}">
                <a16:creationId xmlns:a16="http://schemas.microsoft.com/office/drawing/2014/main" id="{1284DAA1-ABF2-6C41-8A58-71C8F878091F}"/>
              </a:ext>
            </a:extLst>
          </p:cNvPr>
          <p:cNvSpPr txBox="1">
            <a:spLocks noChangeArrowheads="1"/>
          </p:cNvSpPr>
          <p:nvPr/>
        </p:nvSpPr>
        <p:spPr bwMode="auto">
          <a:xfrm>
            <a:off x="6019800" y="44958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(6-25)</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4618C86-FE60-40B3-924E-FAEF6B8AAC88}"/>
                  </a:ext>
                </a:extLst>
              </p:cNvPr>
              <p:cNvSpPr/>
              <p:nvPr/>
            </p:nvSpPr>
            <p:spPr>
              <a:xfrm>
                <a:off x="3099981" y="5408321"/>
                <a:ext cx="2651688" cy="765466"/>
              </a:xfrm>
              <a:prstGeom prst="rect">
                <a:avLst/>
              </a:prstGeom>
            </p:spPr>
            <p:txBody>
              <a:bodyPr wrap="none">
                <a:spAutoFit/>
              </a:bodyPr>
              <a:lstStyle/>
              <a:p>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1</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0</m:t>
                        </m:r>
                      </m:den>
                    </m:f>
                  </m:oMath>
                </a14:m>
                <a:r>
                  <a:rPr lang="en-US" baseline="-25000"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den>
                    </m:f>
                  </m:oMath>
                </a14:m>
                <a:r>
                  <a:rPr lang="en-US" dirty="0">
                    <a:latin typeface="Arial" panose="020B0604020202020204" pitchFamily="34" charset="0"/>
                    <a:cs typeface="Arial" panose="020B0604020202020204" pitchFamily="34" charset="0"/>
                  </a:rPr>
                  <a:t>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1</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den>
                    </m:f>
                  </m:oMath>
                </a14:m>
                <a:endParaRPr lang="en-AU" dirty="0"/>
              </a:p>
            </p:txBody>
          </p:sp>
        </mc:Choice>
        <mc:Fallback xmlns="">
          <p:sp>
            <p:nvSpPr>
              <p:cNvPr id="5" name="Rectangle 4">
                <a:extLst>
                  <a:ext uri="{FF2B5EF4-FFF2-40B4-BE49-F238E27FC236}">
                    <a16:creationId xmlns:a16="http://schemas.microsoft.com/office/drawing/2014/main" id="{84618C86-FE60-40B3-924E-FAEF6B8AAC88}"/>
                  </a:ext>
                </a:extLst>
              </p:cNvPr>
              <p:cNvSpPr>
                <a:spLocks noRot="1" noChangeAspect="1" noMove="1" noResize="1" noEditPoints="1" noAdjustHandles="1" noChangeArrowheads="1" noChangeShapeType="1" noTextEdit="1"/>
              </p:cNvSpPr>
              <p:nvPr/>
            </p:nvSpPr>
            <p:spPr>
              <a:xfrm>
                <a:off x="3099981" y="5408321"/>
                <a:ext cx="2651688" cy="765466"/>
              </a:xfrm>
              <a:prstGeom prst="rect">
                <a:avLst/>
              </a:prstGeom>
              <a:blipFill>
                <a:blip r:embed="rId5"/>
                <a:stretch>
                  <a:fillRect/>
                </a:stretch>
              </a:blipFill>
            </p:spPr>
            <p:txBody>
              <a:bodyPr/>
              <a:lstStyle/>
              <a:p>
                <a:r>
                  <a:rPr lang="en-AU">
                    <a:noFill/>
                  </a:rPr>
                  <a:t> </a:t>
                </a:r>
              </a:p>
            </p:txBody>
          </p:sp>
        </mc:Fallback>
      </mc:AlternateContent>
      <p:sp>
        <p:nvSpPr>
          <p:cNvPr id="11" name="TextBox 6">
            <a:extLst>
              <a:ext uri="{FF2B5EF4-FFF2-40B4-BE49-F238E27FC236}">
                <a16:creationId xmlns:a16="http://schemas.microsoft.com/office/drawing/2014/main" id="{3017359B-DE78-9E46-9268-278712DE9B15}"/>
              </a:ext>
            </a:extLst>
          </p:cNvPr>
          <p:cNvSpPr txBox="1">
            <a:spLocks noChangeArrowheads="1"/>
          </p:cNvSpPr>
          <p:nvPr/>
        </p:nvSpPr>
        <p:spPr bwMode="auto">
          <a:xfrm>
            <a:off x="6019800" y="5713412"/>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(6-26)</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970C8-A44C-4983-83E4-E4C6AD6ED31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 Double-Reciprocal, or Lineweaver-Burk, Plot</a:t>
            </a:r>
            <a:endParaRPr lang="en-AU" dirty="0"/>
          </a:p>
        </p:txBody>
      </p:sp>
      <p:sp>
        <p:nvSpPr>
          <p:cNvPr id="9" name="Google Shape;390;g847cf01710_0_68">
            <a:extLst>
              <a:ext uri="{FF2B5EF4-FFF2-40B4-BE49-F238E27FC236}">
                <a16:creationId xmlns:a16="http://schemas.microsoft.com/office/drawing/2014/main" id="{6A188C9D-6800-944E-A3C1-1DA0C777138A}"/>
              </a:ext>
            </a:extLst>
          </p:cNvPr>
          <p:cNvSpPr txBox="1">
            <a:spLocks noChangeArrowheads="1"/>
          </p:cNvSpPr>
          <p:nvPr/>
        </p:nvSpPr>
        <p:spPr bwMode="auto">
          <a:xfrm>
            <a:off x="387350" y="1752600"/>
            <a:ext cx="342265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for enzymes obeying the Michaelis-Menten relationship, a plot of 1/</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versus 1/[S] yields a straight line </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a:p>
            <a:pPr marL="50800" indent="0">
              <a:buFontTx/>
              <a:buNone/>
              <a:defRPr/>
            </a:pPr>
            <a:r>
              <a:rPr lang="en-US" sz="2400" dirty="0">
                <a:latin typeface="Arial" panose="020B0604020202020204" pitchFamily="34" charset="0"/>
                <a:cs typeface="Arial" panose="020B0604020202020204" pitchFamily="34" charset="0"/>
              </a:rPr>
              <a:t>     </a:t>
            </a:r>
          </a:p>
          <a:p>
            <a:pPr marL="50800" indent="0">
              <a:buFontTx/>
              <a:buNone/>
              <a:defRPr/>
            </a:pPr>
            <a:r>
              <a:rPr lang="en-US" sz="2400" dirty="0">
                <a:latin typeface="Arial" panose="020B0604020202020204" pitchFamily="34" charset="0"/>
                <a:cs typeface="Arial" panose="020B0604020202020204" pitchFamily="34" charset="0"/>
              </a:rPr>
              <a:t>	</a:t>
            </a:r>
          </a:p>
        </p:txBody>
      </p:sp>
      <p:pic>
        <p:nvPicPr>
          <p:cNvPr id="269314" name="Picture 2" descr="The horizontal axis is labeled 1 over concentration of S in units of 1 over millimolar. The vertical axis is labeled 1 over V subscript 0 in units of 1 over micromolar per minute. A diagonal line begins slightly below the horizontal axis to the left of the vertical axis. It intersects the horizontal axis at a point labeled minus 1 over K subscript lowercase M, crosses the vertical axis at a point labeled 1 over V subscript max, and continues to the top of the vertical axis at the right end of the horizontal axis. Text above the line reads, slope equals K subscript lowercase M over V subscript max.">
            <a:extLst>
              <a:ext uri="{FF2B5EF4-FFF2-40B4-BE49-F238E27FC236}">
                <a16:creationId xmlns:a16="http://schemas.microsoft.com/office/drawing/2014/main" id="{A3847E55-6CCD-3C4A-8A08-4C34EAD30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828800"/>
            <a:ext cx="44831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2DEFC-1C87-4817-B57B-1651A42ACAB7}"/>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Kinetic Parameters Are Used to Compare Enzyme Activities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A202DA6A-29AA-8E47-BB14-DF2D93821774}"/>
              </a:ext>
            </a:extLst>
          </p:cNvPr>
          <p:cNvSpPr txBox="1">
            <a:spLocks noChangeArrowheads="1"/>
          </p:cNvSpPr>
          <p:nvPr/>
        </p:nvSpPr>
        <p:spPr bwMode="auto">
          <a:xfrm>
            <a:off x="387350" y="1752601"/>
            <a:ext cx="8369300" cy="838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all enzymes that exhibit a hyperbolic dependence of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 </a:t>
            </a:r>
            <a:r>
              <a:rPr lang="en-US" sz="2400" dirty="0">
                <a:latin typeface="Arial" panose="020B0604020202020204" pitchFamily="34" charset="0"/>
                <a:cs typeface="Arial" panose="020B0604020202020204" pitchFamily="34" charset="0"/>
              </a:rPr>
              <a:t>on [S] follow </a:t>
            </a:r>
            <a:r>
              <a:rPr lang="en-US" sz="2400" b="1" dirty="0">
                <a:latin typeface="Arial" panose="020B0604020202020204" pitchFamily="34" charset="0"/>
                <a:cs typeface="Arial" panose="020B0604020202020204" pitchFamily="34" charset="0"/>
              </a:rPr>
              <a:t>Michaelis-Menten kinetics </a:t>
            </a:r>
            <a:r>
              <a:rPr lang="en-US" sz="2400" dirty="0">
                <a:latin typeface="Arial" panose="020B0604020202020204" pitchFamily="34" charset="0"/>
                <a:cs typeface="Arial" panose="020B0604020202020204" pitchFamily="34" charset="0"/>
              </a:rPr>
              <a:t>where:</a:t>
            </a:r>
          </a:p>
          <a:p>
            <a:pPr marL="50800" indent="1384300">
              <a:buNone/>
              <a:defRPr/>
            </a:pPr>
            <a:endParaRPr lang="en-US" sz="2400" i="1" dirty="0">
              <a:latin typeface="Arial" panose="020B0604020202020204" pitchFamily="34" charset="0"/>
              <a:cs typeface="Arial" panose="020B0604020202020204" pitchFamily="34" charset="0"/>
            </a:endParaRPr>
          </a:p>
          <a:p>
            <a:pPr marL="50800" indent="1384300">
              <a:buNone/>
              <a:defRPr/>
            </a:pP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 [S]     when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 ½</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max</a:t>
            </a:r>
            <a:r>
              <a:rPr lang="en-US" sz="2400" dirty="0">
                <a:latin typeface="Arial" panose="020B0604020202020204" pitchFamily="34" charset="0"/>
                <a:cs typeface="Arial" panose="020B0604020202020204" pitchFamily="34" charset="0"/>
              </a:rPr>
              <a:t> 		</a:t>
            </a:r>
          </a:p>
          <a:p>
            <a:pPr marL="50800" indent="0">
              <a:buFontTx/>
              <a:buNone/>
              <a:defRPr/>
            </a:pPr>
            <a:r>
              <a:rPr lang="en-US" sz="2400" dirty="0">
                <a:cs typeface="Arial" panose="020B0604020202020204" pitchFamily="34" charset="0"/>
              </a:rPr>
              <a:t>	</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a:p>
            <a:pPr marL="50800" indent="0">
              <a:buFontTx/>
              <a:buNone/>
              <a:defRPr/>
            </a:pPr>
            <a:r>
              <a:rPr lang="en-US" sz="2400" dirty="0">
                <a:latin typeface="Arial" panose="020B0604020202020204" pitchFamily="34" charset="0"/>
                <a:cs typeface="Arial" panose="020B0604020202020204" pitchFamily="34" charset="0"/>
              </a:rPr>
              <a:t>     </a:t>
            </a:r>
          </a:p>
          <a:p>
            <a:pPr marL="50800" indent="0">
              <a:buFontTx/>
              <a:buNone/>
              <a:defRPr/>
            </a:pPr>
            <a:r>
              <a:rPr lang="en-US" sz="2400" dirty="0">
                <a:latin typeface="Arial" panose="020B0604020202020204" pitchFamily="34" charset="0"/>
                <a:cs typeface="Arial" panose="020B0604020202020204" pitchFamily="34" charset="0"/>
              </a:rPr>
              <a:t>	</a:t>
            </a:r>
          </a:p>
        </p:txBody>
      </p:sp>
      <p:sp>
        <p:nvSpPr>
          <p:cNvPr id="271363" name="TextBox 4">
            <a:extLst>
              <a:ext uri="{FF2B5EF4-FFF2-40B4-BE49-F238E27FC236}">
                <a16:creationId xmlns:a16="http://schemas.microsoft.com/office/drawing/2014/main" id="{D235787F-6F15-7541-9A0D-E1129A218131}"/>
              </a:ext>
            </a:extLst>
          </p:cNvPr>
          <p:cNvSpPr txBox="1">
            <a:spLocks noChangeArrowheads="1"/>
          </p:cNvSpPr>
          <p:nvPr/>
        </p:nvSpPr>
        <p:spPr bwMode="auto">
          <a:xfrm>
            <a:off x="6324600" y="29686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1D38A-BFB5-4244-8BB7-ACE41CEFC6E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Enzymes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757238" y="1828800"/>
            <a:ext cx="7629525" cy="4114800"/>
          </a:xfrm>
        </p:spPr>
        <p:txBody>
          <a:bodyPr/>
          <a:lstStyle/>
          <a:p>
            <a:pPr indent="-406400">
              <a:lnSpc>
                <a:spcPct val="110000"/>
              </a:lnSpc>
              <a:spcBef>
                <a:spcPct val="0"/>
              </a:spcBef>
              <a:spcAft>
                <a:spcPct val="0"/>
              </a:spcAft>
              <a:buClr>
                <a:srgbClr val="000000"/>
              </a:buClr>
              <a:buSzPts val="2800"/>
              <a:defRPr/>
            </a:pPr>
            <a:r>
              <a:rPr lang="en-US" altLang="en-US" sz="2400" dirty="0">
                <a:latin typeface="Arial" panose="020B0604020202020204" pitchFamily="34" charset="0"/>
                <a:cs typeface="Arial" panose="020B0604020202020204" pitchFamily="34" charset="0"/>
              </a:rPr>
              <a:t>in 1897, Eduard Buchner:</a:t>
            </a:r>
          </a:p>
          <a:p>
            <a:pPr lvl="1" indent="-406400">
              <a:lnSpc>
                <a:spcPct val="110000"/>
              </a:lnSpc>
              <a:spcBef>
                <a:spcPct val="0"/>
              </a:spcBef>
              <a:spcAft>
                <a:spcPct val="0"/>
              </a:spcAft>
              <a:buClr>
                <a:srgbClr val="000000"/>
              </a:buClr>
              <a:buSzPts val="2800"/>
              <a:defRPr/>
            </a:pPr>
            <a:r>
              <a:rPr lang="en-US" altLang="en-US" sz="2400" dirty="0">
                <a:latin typeface="Arial" panose="020B0604020202020204" pitchFamily="34" charset="0"/>
                <a:cs typeface="Arial" panose="020B0604020202020204" pitchFamily="34" charset="0"/>
              </a:rPr>
              <a:t>demonstrated cell-free </a:t>
            </a:r>
            <a:r>
              <a:rPr lang="en-US" sz="2400" dirty="0">
                <a:latin typeface="Arial" panose="020B0604020202020204" pitchFamily="34" charset="0"/>
                <a:cs typeface="Arial" panose="020B0604020202020204" pitchFamily="34" charset="0"/>
              </a:rPr>
              <a:t>yeast extracts could ferment sugar to alcohol </a:t>
            </a:r>
          </a:p>
          <a:p>
            <a:pPr lvl="1"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showed fermentation was promoted by molecules that continued to function when removed from cells </a:t>
            </a: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the name </a:t>
            </a:r>
            <a:r>
              <a:rPr lang="en-US" sz="2400" b="1" dirty="0">
                <a:latin typeface="Arial" panose="020B0604020202020204" pitchFamily="34" charset="0"/>
                <a:cs typeface="Arial" panose="020B0604020202020204" pitchFamily="34" charset="0"/>
              </a:rPr>
              <a:t>enzymes </a:t>
            </a:r>
            <a:r>
              <a:rPr lang="en-US" sz="2400" dirty="0">
                <a:latin typeface="Arial" panose="020B0604020202020204" pitchFamily="34" charset="0"/>
                <a:cs typeface="Arial" panose="020B0604020202020204" pitchFamily="34" charset="0"/>
              </a:rPr>
              <a:t>were given to the molecules detected by Buchner </a:t>
            </a: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A97791-2F7D-4211-AED2-8F9D7E50E23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Interpreting </a:t>
            </a:r>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m</a:t>
            </a:r>
            <a:r>
              <a:rPr lang="en-US" altLang="en-US" dirty="0">
                <a:solidFill>
                  <a:schemeClr val="tx1"/>
                </a:solidFill>
                <a:latin typeface="Arial" panose="020B0604020202020204" pitchFamily="34" charset="0"/>
                <a:cs typeface="Arial" panose="020B0604020202020204" pitchFamily="34" charset="0"/>
              </a:rPr>
              <a:t> and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max</a:t>
            </a:r>
            <a:endParaRPr lang="en-AU" dirty="0"/>
          </a:p>
        </p:txBody>
      </p:sp>
      <p:sp>
        <p:nvSpPr>
          <p:cNvPr id="41986" name="Google Shape;390;g847cf01710_0_68">
            <a:extLst>
              <a:ext uri="{FF2B5EF4-FFF2-40B4-BE49-F238E27FC236}">
                <a16:creationId xmlns:a16="http://schemas.microsoft.com/office/drawing/2014/main" id="{36E67C45-7702-B044-A928-F1BC63839875}"/>
              </a:ext>
            </a:extLst>
          </p:cNvPr>
          <p:cNvSpPr txBox="1">
            <a:spLocks noChangeArrowheads="1"/>
          </p:cNvSpPr>
          <p:nvPr/>
        </p:nvSpPr>
        <p:spPr bwMode="auto">
          <a:xfrm>
            <a:off x="387350" y="1524001"/>
            <a:ext cx="8369300" cy="533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m</a:t>
            </a:r>
            <a:r>
              <a:rPr lang="en-US" altLang="en-US" sz="2400" dirty="0">
                <a:latin typeface="Arial" panose="020B0604020202020204" pitchFamily="34" charset="0"/>
                <a:cs typeface="Arial" panose="020B0604020202020204" pitchFamily="34" charset="0"/>
              </a:rPr>
              <a:t> can vary for different substrates of the same enzyme</a:t>
            </a:r>
            <a:r>
              <a:rPr lang="en-US" sz="2400" dirty="0">
                <a:latin typeface="Arial" panose="020B0604020202020204" pitchFamily="34" charset="0"/>
                <a:cs typeface="Arial" panose="020B0604020202020204" pitchFamily="34" charset="0"/>
              </a:rPr>
              <a:t>		</a:t>
            </a:r>
          </a:p>
          <a:p>
            <a:pPr marL="50800" indent="0">
              <a:buFontTx/>
              <a:buNone/>
              <a:defRPr/>
            </a:pPr>
            <a:r>
              <a:rPr lang="en-US" sz="2400" dirty="0">
                <a:cs typeface="Arial" panose="020B0604020202020204" pitchFamily="34" charset="0"/>
              </a:rPr>
              <a:t>	</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a:p>
            <a:pPr marL="50800" indent="0">
              <a:buFontTx/>
              <a:buNone/>
              <a:defRPr/>
            </a:pPr>
            <a:r>
              <a:rPr lang="en-US" sz="2400" dirty="0">
                <a:latin typeface="Arial" panose="020B0604020202020204" pitchFamily="34" charset="0"/>
                <a:cs typeface="Arial" panose="020B0604020202020204" pitchFamily="34" charset="0"/>
              </a:rPr>
              <a:t>     </a:t>
            </a:r>
          </a:p>
          <a:p>
            <a:pPr marL="50800" indent="0">
              <a:buFontTx/>
              <a:buNone/>
              <a:defRPr/>
            </a:pPr>
            <a:r>
              <a:rPr lang="en-US" sz="2400" dirty="0">
                <a:latin typeface="Arial" panose="020B0604020202020204" pitchFamily="34" charset="0"/>
                <a:cs typeface="Arial" panose="020B0604020202020204" pitchFamily="34" charset="0"/>
              </a:rPr>
              <a:t>	</a:t>
            </a:r>
          </a:p>
        </p:txBody>
      </p:sp>
      <p:sp>
        <p:nvSpPr>
          <p:cNvPr id="3" name="TextBox 2"/>
          <p:cNvSpPr txBox="1"/>
          <p:nvPr/>
        </p:nvSpPr>
        <p:spPr>
          <a:xfrm>
            <a:off x="1295400" y="2370686"/>
            <a:ext cx="6785610" cy="461665"/>
          </a:xfrm>
          <a:prstGeom prst="rect">
            <a:avLst/>
          </a:prstGeom>
          <a:solidFill>
            <a:srgbClr val="005F6A"/>
          </a:solidFill>
        </p:spPr>
        <p:txBody>
          <a:bodyPr wrap="square" rtlCol="0">
            <a:spAutoFit/>
          </a:bodyPr>
          <a:lstStyle/>
          <a:p>
            <a:r>
              <a:rPr lang="en-US" b="1" dirty="0">
                <a:solidFill>
                  <a:schemeClr val="bg1"/>
                </a:solidFill>
              </a:rPr>
              <a:t>Table 6-6 </a:t>
            </a:r>
            <a:r>
              <a:rPr lang="en-US" b="1" i="1" dirty="0">
                <a:solidFill>
                  <a:schemeClr val="bg1"/>
                </a:solidFill>
              </a:rPr>
              <a:t>K</a:t>
            </a:r>
            <a:r>
              <a:rPr lang="en-US" b="1" baseline="-25000" dirty="0">
                <a:solidFill>
                  <a:schemeClr val="bg1"/>
                </a:solidFill>
              </a:rPr>
              <a:t>m</a:t>
            </a:r>
            <a:r>
              <a:rPr lang="en-US" b="1" dirty="0">
                <a:solidFill>
                  <a:schemeClr val="bg1"/>
                </a:solidFill>
              </a:rPr>
              <a:t> for Some Enzymes and Substrates</a:t>
            </a:r>
          </a:p>
        </p:txBody>
      </p:sp>
      <p:graphicFrame>
        <p:nvGraphicFramePr>
          <p:cNvPr id="2" name="Table 1"/>
          <p:cNvGraphicFramePr>
            <a:graphicFrameLocks noGrp="1"/>
          </p:cNvGraphicFramePr>
          <p:nvPr>
            <p:extLst>
              <p:ext uri="{D42A27DB-BD31-4B8C-83A1-F6EECF244321}">
                <p14:modId xmlns:p14="http://schemas.microsoft.com/office/powerpoint/2010/main" val="258493665"/>
              </p:ext>
            </p:extLst>
          </p:nvPr>
        </p:nvGraphicFramePr>
        <p:xfrm>
          <a:off x="1295400" y="2840234"/>
          <a:ext cx="6785610" cy="3037840"/>
        </p:xfrm>
        <a:graphic>
          <a:graphicData uri="http://schemas.openxmlformats.org/drawingml/2006/table">
            <a:tbl>
              <a:tblPr firstRow="1" bandRow="1">
                <a:tableStyleId>{5C22544A-7EE6-4342-B048-85BDC9FD1C3A}</a:tableStyleId>
              </a:tblPr>
              <a:tblGrid>
                <a:gridCol w="2329180">
                  <a:extLst>
                    <a:ext uri="{9D8B030D-6E8A-4147-A177-3AD203B41FA5}">
                      <a16:colId xmlns:a16="http://schemas.microsoft.com/office/drawing/2014/main" val="20000"/>
                    </a:ext>
                  </a:extLst>
                </a:gridCol>
                <a:gridCol w="242443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solidFill>
                            <a:sysClr val="windowText" lastClr="000000"/>
                          </a:solidFill>
                        </a:rPr>
                        <a:t>Enzyme</a:t>
                      </a: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dirty="0">
                          <a:solidFill>
                            <a:sysClr val="windowText" lastClr="000000"/>
                          </a:solidFill>
                        </a:rPr>
                        <a:t>Substrate</a:t>
                      </a: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i="1" dirty="0">
                          <a:solidFill>
                            <a:sysClr val="windowText" lastClr="000000"/>
                          </a:solidFill>
                        </a:rPr>
                        <a:t>K</a:t>
                      </a:r>
                      <a:r>
                        <a:rPr lang="en-US" i="0" baseline="-25000" dirty="0">
                          <a:solidFill>
                            <a:sysClr val="windowText" lastClr="000000"/>
                          </a:solidFill>
                        </a:rPr>
                        <a:t>m</a:t>
                      </a:r>
                      <a:r>
                        <a:rPr lang="en-US" i="0" dirty="0">
                          <a:solidFill>
                            <a:sysClr val="windowText" lastClr="000000"/>
                          </a:solidFill>
                        </a:rPr>
                        <a:t> (</a:t>
                      </a:r>
                      <a:r>
                        <a:rPr lang="en-US" i="0" dirty="0" err="1">
                          <a:solidFill>
                            <a:sysClr val="windowText" lastClr="000000"/>
                          </a:solidFill>
                        </a:rPr>
                        <a:t>m</a:t>
                      </a:r>
                      <a:r>
                        <a:rPr lang="en-US" sz="1200" i="0" dirty="0" err="1">
                          <a:solidFill>
                            <a:sysClr val="windowText" lastClr="000000"/>
                          </a:solidFill>
                        </a:rPr>
                        <a:t>M</a:t>
                      </a:r>
                      <a:r>
                        <a:rPr lang="en-US" i="0" dirty="0">
                          <a:solidFill>
                            <a:sysClr val="windowText" lastClr="000000"/>
                          </a:solidFill>
                        </a:rPr>
                        <a:t>)</a:t>
                      </a:r>
                      <a:endParaRPr lang="en-US" i="1" dirty="0">
                        <a:solidFill>
                          <a:sysClr val="windowText" lastClr="000000"/>
                        </a:solidFill>
                      </a:endParaRPr>
                    </a:p>
                  </a:txBody>
                  <a:tcPr>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10000"/>
                  </a:ext>
                </a:extLst>
              </a:tr>
              <a:tr h="370840">
                <a:tc>
                  <a:txBody>
                    <a:bodyPr/>
                    <a:lstStyle/>
                    <a:p>
                      <a:r>
                        <a:rPr lang="en-US" dirty="0"/>
                        <a:t>Hexokinase (brain)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ATP</a:t>
                      </a:r>
                      <a:br>
                        <a:rPr lang="en-US" dirty="0"/>
                      </a:br>
                      <a:r>
                        <a:rPr lang="en-US" sz="1200" dirty="0"/>
                        <a:t>D</a:t>
                      </a:r>
                      <a:r>
                        <a:rPr lang="en-US" dirty="0"/>
                        <a:t>-Glucose</a:t>
                      </a:r>
                    </a:p>
                    <a:p>
                      <a:r>
                        <a:rPr lang="en-US" sz="1200" dirty="0"/>
                        <a:t>D</a:t>
                      </a:r>
                      <a:r>
                        <a:rPr lang="en-US" dirty="0"/>
                        <a:t>-Fructose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0.4</a:t>
                      </a:r>
                    </a:p>
                    <a:p>
                      <a:r>
                        <a:rPr lang="en-US" dirty="0"/>
                        <a:t>0.05</a:t>
                      </a:r>
                    </a:p>
                    <a:p>
                      <a:r>
                        <a:rPr lang="en-US"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dirty="0"/>
                        <a:t>Carbonic anhydrase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HCO</a:t>
                      </a:r>
                      <a:r>
                        <a:rPr lang="en-US" baseline="-25000" dirty="0"/>
                        <a:t>3</a:t>
                      </a:r>
                      <a:r>
                        <a:rPr lang="en-US" baseline="30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dirty="0"/>
                        <a:t>Chymotrypsin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err="1"/>
                        <a:t>Glycyltyrosinylglycine</a:t>
                      </a:r>
                      <a:endParaRPr lang="en-US" dirty="0"/>
                    </a:p>
                    <a:p>
                      <a:r>
                        <a:rPr lang="en-US" i="1" dirty="0"/>
                        <a:t>N</a:t>
                      </a:r>
                      <a:r>
                        <a:rPr lang="en-US" i="0" dirty="0"/>
                        <a:t>-</a:t>
                      </a:r>
                      <a:r>
                        <a:rPr lang="en-US" i="0" dirty="0" err="1"/>
                        <a:t>Benzoyltyrosinamide</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108</a:t>
                      </a:r>
                      <a:br>
                        <a:rPr lang="en-US" dirty="0"/>
                      </a:br>
                      <a:r>
                        <a:rPr lang="en-US" dirty="0"/>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l-GR" i="1" dirty="0"/>
                        <a:t>β</a:t>
                      </a:r>
                      <a:r>
                        <a:rPr lang="en-US" dirty="0"/>
                        <a:t>-Galactosidase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D</a:t>
                      </a:r>
                      <a:r>
                        <a:rPr lang="en-US" dirty="0"/>
                        <a:t>-Lactose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dirty="0"/>
                        <a:t>Threonine dehydratase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a:t>
                      </a:r>
                      <a:r>
                        <a:rPr lang="en-US" dirty="0"/>
                        <a:t>-Threonine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14CCE-20D1-4489-B3FC-BE267AD1E02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Dissociation Constant, </a:t>
            </a:r>
            <a:r>
              <a:rPr lang="en-US" altLang="en-US" i="1" dirty="0" err="1">
                <a:solidFill>
                  <a:schemeClr val="tx1"/>
                </a:solidFill>
                <a:latin typeface="Arial" panose="020B0604020202020204" pitchFamily="34" charset="0"/>
                <a:cs typeface="Arial" panose="020B0604020202020204" pitchFamily="34" charset="0"/>
              </a:rPr>
              <a:t>K</a:t>
            </a:r>
            <a:r>
              <a:rPr lang="en-US" altLang="en-US" baseline="-25000" dirty="0" err="1">
                <a:solidFill>
                  <a:schemeClr val="tx1"/>
                </a:solidFill>
                <a:latin typeface="Arial" panose="020B0604020202020204" pitchFamily="34" charset="0"/>
                <a:cs typeface="Arial" panose="020B0604020202020204" pitchFamily="34" charset="0"/>
              </a:rPr>
              <a:t>d</a:t>
            </a:r>
            <a:endParaRPr lang="en-AU" dirty="0"/>
          </a:p>
        </p:txBody>
      </p:sp>
      <p:sp>
        <p:nvSpPr>
          <p:cNvPr id="5" name="Google Shape;390;g847cf01710_0_68">
            <a:extLst>
              <a:ext uri="{FF2B5EF4-FFF2-40B4-BE49-F238E27FC236}">
                <a16:creationId xmlns:a16="http://schemas.microsoft.com/office/drawing/2014/main" id="{1D72DC57-A5B6-494D-952F-F2383C96BB48}"/>
              </a:ext>
            </a:extLst>
          </p:cNvPr>
          <p:cNvSpPr txBox="1">
            <a:spLocks noChangeArrowheads="1"/>
          </p:cNvSpPr>
          <p:nvPr/>
        </p:nvSpPr>
        <p:spPr bwMode="auto">
          <a:xfrm>
            <a:off x="382588" y="1600200"/>
            <a:ext cx="8369300" cy="6096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for reactions with two steps: </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26C92F5-CC98-4AB3-BCE0-C1D8983F3C59}"/>
                  </a:ext>
                </a:extLst>
              </p:cNvPr>
              <p:cNvSpPr/>
              <p:nvPr/>
            </p:nvSpPr>
            <p:spPr>
              <a:xfrm>
                <a:off x="1981200" y="2470730"/>
                <a:ext cx="1882247" cy="700513"/>
              </a:xfrm>
              <a:prstGeom prst="rect">
                <a:avLst/>
              </a:prstGeom>
            </p:spPr>
            <p:txBody>
              <a:bodyPr wrap="none">
                <a:spAutoFit/>
              </a:bodyPr>
              <a:lstStyle/>
              <a:p>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2 </m:t>
                        </m:r>
                        <m:r>
                          <m:rPr>
                            <m:nor/>
                          </m:rPr>
                          <a:rPr lang="en-US" dirty="0">
                            <a:latin typeface="Arial" panose="020B0604020202020204" pitchFamily="34" charset="0"/>
                            <a:cs typeface="Arial" panose="020B0604020202020204" pitchFamily="34" charset="0"/>
                          </a:rPr>
                          <m:t>+</m:t>
                        </m:r>
                        <m:r>
                          <m:rPr>
                            <m:nor/>
                          </m:rPr>
                          <a:rPr lang="en-US" i="1" dirty="0">
                            <a:latin typeface="Arial" panose="020B0604020202020204" pitchFamily="34" charset="0"/>
                            <a:cs typeface="Arial" panose="020B0604020202020204" pitchFamily="34" charset="0"/>
                          </a:rPr>
                          <m:t> </m:t>
                        </m:r>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–1</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1</m:t>
                        </m:r>
                      </m:den>
                    </m:f>
                  </m:oMath>
                </a14:m>
                <a:endParaRPr lang="en-AU" dirty="0"/>
              </a:p>
            </p:txBody>
          </p:sp>
        </mc:Choice>
        <mc:Fallback xmlns="">
          <p:sp>
            <p:nvSpPr>
              <p:cNvPr id="3" name="Rectangle 2">
                <a:extLst>
                  <a:ext uri="{FF2B5EF4-FFF2-40B4-BE49-F238E27FC236}">
                    <a16:creationId xmlns:a16="http://schemas.microsoft.com/office/drawing/2014/main" id="{D26C92F5-CC98-4AB3-BCE0-C1D8983F3C59}"/>
                  </a:ext>
                </a:extLst>
              </p:cNvPr>
              <p:cNvSpPr>
                <a:spLocks noRot="1" noChangeAspect="1" noMove="1" noResize="1" noEditPoints="1" noAdjustHandles="1" noChangeArrowheads="1" noChangeShapeType="1" noTextEdit="1"/>
              </p:cNvSpPr>
              <p:nvPr/>
            </p:nvSpPr>
            <p:spPr>
              <a:xfrm>
                <a:off x="1981200" y="2470730"/>
                <a:ext cx="1882247" cy="700513"/>
              </a:xfrm>
              <a:prstGeom prst="rect">
                <a:avLst/>
              </a:prstGeom>
              <a:blipFill>
                <a:blip r:embed="rId3"/>
                <a:stretch>
                  <a:fillRect l="-4854" b="-6087"/>
                </a:stretch>
              </a:blipFill>
            </p:spPr>
            <p:txBody>
              <a:bodyPr/>
              <a:lstStyle/>
              <a:p>
                <a:r>
                  <a:rPr lang="en-AU">
                    <a:noFill/>
                  </a:rPr>
                  <a:t> </a:t>
                </a:r>
              </a:p>
            </p:txBody>
          </p:sp>
        </mc:Fallback>
      </mc:AlternateContent>
      <p:sp>
        <p:nvSpPr>
          <p:cNvPr id="275459" name="TextBox 4">
            <a:extLst>
              <a:ext uri="{FF2B5EF4-FFF2-40B4-BE49-F238E27FC236}">
                <a16:creationId xmlns:a16="http://schemas.microsoft.com/office/drawing/2014/main" id="{F6E326D1-0238-264D-987C-2CBB42EAA269}"/>
              </a:ext>
            </a:extLst>
          </p:cNvPr>
          <p:cNvSpPr txBox="1">
            <a:spLocks noChangeArrowheads="1"/>
          </p:cNvSpPr>
          <p:nvPr/>
        </p:nvSpPr>
        <p:spPr bwMode="auto">
          <a:xfrm>
            <a:off x="4567238" y="25908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(6-27)</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0FD8C95C-5F56-4D24-9261-7E3A33CAD967}"/>
                  </a:ext>
                </a:extLst>
              </p:cNvPr>
              <p:cNvSpPr/>
              <p:nvPr/>
            </p:nvSpPr>
            <p:spPr>
              <a:xfrm>
                <a:off x="382588" y="3678705"/>
                <a:ext cx="7772400" cy="1938992"/>
              </a:xfrm>
              <a:prstGeom prst="rect">
                <a:avLst/>
              </a:prstGeom>
            </p:spPr>
            <p:txBody>
              <a:bodyPr wrap="square">
                <a:spAutoFit/>
              </a:bodyPr>
              <a:lstStyle/>
              <a:p>
                <a:pPr marL="342900" indent="-342900">
                  <a:buFont typeface="Arial" panose="020B0604020202020204" pitchFamily="34" charset="0"/>
                  <a:buChar char="•"/>
                  <a:defRPr/>
                </a:pPr>
                <a:r>
                  <a:rPr lang="en-US" dirty="0">
                    <a:latin typeface="Arial" panose="020B0604020202020204" pitchFamily="34" charset="0"/>
                    <a:cs typeface="Arial" panose="020B0604020202020204" pitchFamily="34" charset="0"/>
                  </a:rPr>
                  <a:t>when </a:t>
                </a:r>
                <a14:m>
                  <m:oMath xmlns:m="http://schemas.openxmlformats.org/officeDocument/2006/math">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2</m:t>
                    </m:r>
                    <m:r>
                      <m:rPr>
                        <m:nor/>
                      </m:rPr>
                      <a:rPr lang="en-US" dirty="0">
                        <a:latin typeface="Arial" panose="020B0604020202020204" pitchFamily="34" charset="0"/>
                        <a:cs typeface="Arial" panose="020B0604020202020204" pitchFamily="34" charset="0"/>
                      </a:rPr>
                      <m:t> </m:t>
                    </m:r>
                  </m:oMath>
                </a14:m>
                <a:r>
                  <a:rPr lang="en-US" dirty="0">
                    <a:latin typeface="Arial" panose="020B0604020202020204" pitchFamily="34" charset="0"/>
                    <a:cs typeface="Arial" panose="020B0604020202020204" pitchFamily="34" charset="0"/>
                  </a:rPr>
                  <a:t>is rate-limiting,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&lt;&lt;</a:t>
                </a:r>
                <a:r>
                  <a:rPr lang="en-US" dirty="0">
                    <a:cs typeface="Arial" panose="020B0604020202020204" pitchFamily="34" charset="0"/>
                  </a:rPr>
                  <a:t> </a:t>
                </a:r>
                <a14:m>
                  <m:oMath xmlns:m="http://schemas.openxmlformats.org/officeDocument/2006/math">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–1</m:t>
                    </m:r>
                    <m:r>
                      <m:rPr>
                        <m:nor/>
                      </m:rPr>
                      <a:rPr lang="en-US" dirty="0">
                        <a:latin typeface="Arial" panose="020B0604020202020204" pitchFamily="34" charset="0"/>
                        <a:cs typeface="Arial" panose="020B0604020202020204" pitchFamily="34" charset="0"/>
                      </a:rPr>
                      <m:t>, </m:t>
                    </m:r>
                    <m:r>
                      <m:rPr>
                        <m:nor/>
                      </m:rPr>
                      <a:rPr lang="en-US" dirty="0">
                        <a:latin typeface="Arial" panose="020B0604020202020204" pitchFamily="34" charset="0"/>
                        <a:cs typeface="Arial" panose="020B0604020202020204" pitchFamily="34" charset="0"/>
                      </a:rPr>
                      <m:t>and</m:t>
                    </m:r>
                    <m:r>
                      <m:rPr>
                        <m:nor/>
                      </m:rPr>
                      <a:rPr lang="en-US" dirty="0">
                        <a:latin typeface="Arial" panose="020B0604020202020204" pitchFamily="34" charset="0"/>
                        <a:cs typeface="Arial" panose="020B0604020202020204" pitchFamily="34" charset="0"/>
                      </a:rPr>
                      <m:t> </m:t>
                    </m:r>
                  </m:oMath>
                </a14:m>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 reduces to </a:t>
                </a:r>
                <a14:m>
                  <m:oMath xmlns:m="http://schemas.openxmlformats.org/officeDocument/2006/math">
                    <m:r>
                      <a:rPr lang="en-US" dirty="0">
                        <a:latin typeface="Cambria Math" panose="02040503050406030204" pitchFamily="18" charset="0"/>
                        <a:cs typeface="Arial" panose="020B0604020202020204" pitchFamily="34" charset="0"/>
                      </a:rPr>
                      <m:t> </m:t>
                    </m:r>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–1</m:t>
                    </m:r>
                    <m:r>
                      <m:rPr>
                        <m:nor/>
                      </m:rPr>
                      <a:rPr lang="en-US" dirty="0">
                        <a:latin typeface="Arial" panose="020B0604020202020204" pitchFamily="34" charset="0"/>
                        <a:cs typeface="Arial" panose="020B0604020202020204" pitchFamily="34" charset="0"/>
                      </a:rPr>
                      <m:t>/</m:t>
                    </m:r>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1</m:t>
                    </m:r>
                    <m:r>
                      <m:rPr>
                        <m:nor/>
                      </m:rPr>
                      <a:rPr lang="en-US" dirty="0">
                        <a:latin typeface="Arial" panose="020B0604020202020204" pitchFamily="34" charset="0"/>
                        <a:cs typeface="Arial" panose="020B0604020202020204" pitchFamily="34" charset="0"/>
                      </a:rPr>
                      <m:t>,</m:t>
                    </m:r>
                  </m:oMath>
                </a14:m>
                <a:r>
                  <a:rPr lang="en-US" dirty="0">
                    <a:latin typeface="Arial" panose="020B0604020202020204" pitchFamily="34" charset="0"/>
                    <a:cs typeface="Arial" panose="020B0604020202020204" pitchFamily="34" charset="0"/>
                  </a:rPr>
                  <a:t> which is defined as the </a:t>
                </a:r>
                <a:r>
                  <a:rPr lang="en-US" b="1" dirty="0">
                    <a:latin typeface="Arial" panose="020B0604020202020204" pitchFamily="34" charset="0"/>
                    <a:cs typeface="Arial" panose="020B0604020202020204" pitchFamily="34" charset="0"/>
                  </a:rPr>
                  <a:t>dissociation constant, </a:t>
                </a:r>
                <a:r>
                  <a:rPr lang="en-US" b="1" i="1" dirty="0" err="1">
                    <a:latin typeface="Arial" panose="020B0604020202020204" pitchFamily="34" charset="0"/>
                    <a:cs typeface="Arial" panose="020B0604020202020204" pitchFamily="34" charset="0"/>
                  </a:rPr>
                  <a:t>K</a:t>
                </a:r>
                <a:r>
                  <a:rPr lang="en-US" b="1" baseline="-25000" dirty="0" err="1">
                    <a:latin typeface="Arial" panose="020B0604020202020204" pitchFamily="34" charset="0"/>
                    <a:cs typeface="Arial" panose="020B0604020202020204" pitchFamily="34" charset="0"/>
                  </a:rPr>
                  <a:t>d</a:t>
                </a:r>
                <a:r>
                  <a:rPr lang="en-US" dirty="0">
                    <a:latin typeface="Arial" panose="020B0604020202020204" pitchFamily="34" charset="0"/>
                    <a:cs typeface="Arial" panose="020B0604020202020204" pitchFamily="34" charset="0"/>
                  </a:rPr>
                  <a:t>, of the ES complex </a:t>
                </a:r>
              </a:p>
              <a:p>
                <a:pPr marL="723900" indent="-342900">
                  <a:buFont typeface="Arial" panose="020B0604020202020204" pitchFamily="34" charset="0"/>
                  <a:buChar char="–"/>
                  <a:defRPr/>
                </a:pPr>
                <a:r>
                  <a:rPr lang="en-US" dirty="0">
                    <a:latin typeface="Arial" panose="020B0604020202020204" pitchFamily="34" charset="0"/>
                    <a:cs typeface="Arial" panose="020B0604020202020204" pitchFamily="34" charset="0"/>
                  </a:rPr>
                  <a:t>under these conditions,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m </a:t>
                </a:r>
                <a:r>
                  <a:rPr lang="en-US" dirty="0">
                    <a:latin typeface="Arial" panose="020B0604020202020204" pitchFamily="34" charset="0"/>
                    <a:cs typeface="Arial" panose="020B0604020202020204" pitchFamily="34" charset="0"/>
                  </a:rPr>
                  <a:t>represents a measure of the affinity</a:t>
                </a:r>
                <a:endParaRPr lang="en-AU" dirty="0"/>
              </a:p>
            </p:txBody>
          </p:sp>
        </mc:Choice>
        <mc:Fallback xmlns="">
          <p:sp>
            <p:nvSpPr>
              <p:cNvPr id="4" name="Rectangle 3">
                <a:extLst>
                  <a:ext uri="{FF2B5EF4-FFF2-40B4-BE49-F238E27FC236}">
                    <a16:creationId xmlns:a16="http://schemas.microsoft.com/office/drawing/2014/main" id="{0FD8C95C-5F56-4D24-9261-7E3A33CAD967}"/>
                  </a:ext>
                </a:extLst>
              </p:cNvPr>
              <p:cNvSpPr>
                <a:spLocks noRot="1" noChangeAspect="1" noMove="1" noResize="1" noEditPoints="1" noAdjustHandles="1" noChangeArrowheads="1" noChangeShapeType="1" noTextEdit="1"/>
              </p:cNvSpPr>
              <p:nvPr/>
            </p:nvSpPr>
            <p:spPr>
              <a:xfrm>
                <a:off x="382588" y="3678705"/>
                <a:ext cx="7772400" cy="1938992"/>
              </a:xfrm>
              <a:prstGeom prst="rect">
                <a:avLst/>
              </a:prstGeom>
              <a:blipFill>
                <a:blip r:embed="rId4"/>
                <a:stretch>
                  <a:fillRect l="-1098" t="-2508" b="-5956"/>
                </a:stretch>
              </a:blipFill>
            </p:spPr>
            <p:txBody>
              <a:bodyPr/>
              <a:lstStyle/>
              <a:p>
                <a:r>
                  <a:rPr lang="en-AU">
                    <a:noFill/>
                  </a:rPr>
                  <a:t> </a:t>
                </a:r>
              </a:p>
            </p:txBody>
          </p:sp>
        </mc:Fallback>
      </mc:AlternateContent>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DA50E-ED71-4AA7-9B0E-80B8671FA2E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Interpreting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max</a:t>
            </a:r>
            <a:endParaRPr lang="en-AU" dirty="0"/>
          </a:p>
        </p:txBody>
      </p:sp>
      <p:sp>
        <p:nvSpPr>
          <p:cNvPr id="10" name="Google Shape;390;g847cf01710_0_68">
            <a:extLst>
              <a:ext uri="{FF2B5EF4-FFF2-40B4-BE49-F238E27FC236}">
                <a16:creationId xmlns:a16="http://schemas.microsoft.com/office/drawing/2014/main" id="{ECF8B9FA-F3BB-4E4E-840B-C9634ED0DF44}"/>
              </a:ext>
            </a:extLst>
          </p:cNvPr>
          <p:cNvSpPr txBox="1">
            <a:spLocks noChangeArrowheads="1"/>
          </p:cNvSpPr>
          <p:nvPr/>
        </p:nvSpPr>
        <p:spPr bwMode="auto">
          <a:xfrm>
            <a:off x="460375" y="1295401"/>
            <a:ext cx="8302625" cy="308622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altLang="en-US" sz="2400" dirty="0">
                <a:latin typeface="Arial" panose="020B0604020202020204" pitchFamily="34" charset="0"/>
                <a:cs typeface="Arial" panose="020B0604020202020204" pitchFamily="34" charset="0"/>
              </a:rPr>
              <a:t>the number of reactions steps and the identity of the rate-limiting step(s) varies from enzyme to enzyme</a:t>
            </a:r>
          </a:p>
          <a:p>
            <a:pPr>
              <a:defRPr/>
            </a:pPr>
            <a:endParaRPr lang="en-US" altLang="en-US" sz="2400" dirty="0">
              <a:latin typeface="Arial" panose="020B0604020202020204" pitchFamily="34" charset="0"/>
              <a:cs typeface="Arial" panose="020B0604020202020204" pitchFamily="34" charset="0"/>
            </a:endParaRPr>
          </a:p>
          <a:p>
            <a:pPr>
              <a:defRPr/>
            </a:pPr>
            <a:r>
              <a:rPr lang="en-US" altLang="en-US" sz="2400" dirty="0">
                <a:latin typeface="Arial" panose="020B0604020202020204" pitchFamily="34" charset="0"/>
                <a:cs typeface="Arial" panose="020B0604020202020204" pitchFamily="34" charset="0"/>
              </a:rPr>
              <a:t>for a two-step Michaelis-Menten mechanism, </a:t>
            </a:r>
          </a:p>
          <a:p>
            <a:pPr marL="50800" indent="0">
              <a:buNone/>
              <a:defRPr/>
            </a:pPr>
            <a:r>
              <a:rPr lang="en-US" altLang="en-US" sz="2400"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 = </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[E</a:t>
            </a:r>
            <a:r>
              <a:rPr lang="en-US" altLang="en-US" sz="2400" baseline="-25000" dirty="0">
                <a:latin typeface="Arial" panose="020B0604020202020204" pitchFamily="34" charset="0"/>
                <a:cs typeface="Arial" panose="020B0604020202020204" pitchFamily="34" charset="0"/>
              </a:rPr>
              <a:t>t</a:t>
            </a:r>
            <a:r>
              <a:rPr lang="en-US" altLang="en-US" sz="2400" dirty="0">
                <a:latin typeface="Arial" panose="020B0604020202020204" pitchFamily="34" charset="0"/>
                <a:cs typeface="Arial" panose="020B0604020202020204" pitchFamily="34" charset="0"/>
              </a:rPr>
              <a:t>]</a:t>
            </a:r>
          </a:p>
          <a:p>
            <a:pPr marL="50800" indent="0">
              <a:buNone/>
              <a:defRPr/>
            </a:pPr>
            <a:endParaRPr lang="en-US" altLang="en-US" sz="2400" dirty="0">
              <a:latin typeface="Arial" panose="020B0604020202020204" pitchFamily="34" charset="0"/>
              <a:cs typeface="Arial" panose="020B0604020202020204" pitchFamily="34" charset="0"/>
            </a:endParaRPr>
          </a:p>
          <a:p>
            <a:pPr>
              <a:defRPr/>
            </a:pPr>
            <a:r>
              <a:rPr lang="en-US" altLang="en-US" sz="2400" dirty="0">
                <a:latin typeface="Arial" panose="020B0604020202020204" pitchFamily="34" charset="0"/>
                <a:cs typeface="Arial" panose="020B0604020202020204" pitchFamily="34" charset="0"/>
              </a:rPr>
              <a:t>when product release, EP </a:t>
            </a:r>
            <a:r>
              <a:rPr lang="en-US" sz="2400" dirty="0">
                <a:latin typeface="Arial" panose="020B0604020202020204" pitchFamily="34" charset="0"/>
                <a:cs typeface="Arial" panose="020B0604020202020204" pitchFamily="34" charset="0"/>
              </a:rPr>
              <a:t>→ E + P, is rate-limiting: </a:t>
            </a:r>
          </a:p>
          <a:p>
            <a:pPr marL="50800" indent="0">
              <a:buNone/>
              <a:defRPr/>
            </a:pPr>
            <a:endParaRPr lang="en-US" altLang="en-US" sz="2400" dirty="0">
              <a:latin typeface="Arial" panose="020B0604020202020204" pitchFamily="34" charset="0"/>
              <a:cs typeface="Arial" panose="020B0604020202020204" pitchFamily="34" charset="0"/>
            </a:endParaRPr>
          </a:p>
          <a:p>
            <a:pPr marL="50800" indent="0">
              <a:buNone/>
              <a:defRPr/>
            </a:pPr>
            <a:r>
              <a:rPr lang="en-US" altLang="en-US" sz="2400" dirty="0">
                <a:latin typeface="Arial" panose="020B0604020202020204" pitchFamily="34" charset="0"/>
                <a:cs typeface="Arial" panose="020B0604020202020204" pitchFamily="34" charset="0"/>
              </a:rPr>
              <a:t>	</a:t>
            </a:r>
          </a:p>
        </p:txBody>
      </p:sp>
      <p:graphicFrame>
        <p:nvGraphicFramePr>
          <p:cNvPr id="3" name="Object 2">
            <a:extLst>
              <a:ext uri="{FF2B5EF4-FFF2-40B4-BE49-F238E27FC236}">
                <a16:creationId xmlns:a16="http://schemas.microsoft.com/office/drawing/2014/main" id="{527A9F79-164D-4554-936C-7D758B55AEB8}"/>
              </a:ext>
            </a:extLst>
          </p:cNvPr>
          <p:cNvGraphicFramePr>
            <a:graphicFrameLocks noChangeAspect="1"/>
          </p:cNvGraphicFramePr>
          <p:nvPr>
            <p:extLst>
              <p:ext uri="{D42A27DB-BD31-4B8C-83A1-F6EECF244321}">
                <p14:modId xmlns:p14="http://schemas.microsoft.com/office/powerpoint/2010/main" val="1012111374"/>
              </p:ext>
            </p:extLst>
          </p:nvPr>
        </p:nvGraphicFramePr>
        <p:xfrm>
          <a:off x="1878013" y="4648200"/>
          <a:ext cx="3829050" cy="784225"/>
        </p:xfrm>
        <a:graphic>
          <a:graphicData uri="http://schemas.openxmlformats.org/presentationml/2006/ole">
            <mc:AlternateContent xmlns:mc="http://schemas.openxmlformats.org/markup-compatibility/2006">
              <mc:Choice xmlns:v="urn:schemas-microsoft-com:vml" Requires="v">
                <p:oleObj spid="_x0000_s4115" name="Equation" r:id="rId4" imgW="3098520" imgH="634680" progId="Equation.DSMT4">
                  <p:embed/>
                </p:oleObj>
              </mc:Choice>
              <mc:Fallback>
                <p:oleObj name="Equation" r:id="rId4" imgW="3098520" imgH="634680" progId="Equation.DSMT4">
                  <p:embed/>
                  <p:pic>
                    <p:nvPicPr>
                      <p:cNvPr id="0" name=""/>
                      <p:cNvPicPr/>
                      <p:nvPr/>
                    </p:nvPicPr>
                    <p:blipFill>
                      <a:blip r:embed="rId5"/>
                      <a:stretch>
                        <a:fillRect/>
                      </a:stretch>
                    </p:blipFill>
                    <p:spPr>
                      <a:xfrm>
                        <a:off x="1878013" y="4648200"/>
                        <a:ext cx="3829050" cy="784225"/>
                      </a:xfrm>
                      <a:prstGeom prst="rect">
                        <a:avLst/>
                      </a:prstGeom>
                    </p:spPr>
                  </p:pic>
                </p:oleObj>
              </mc:Fallback>
            </mc:AlternateContent>
          </a:graphicData>
        </a:graphic>
      </p:graphicFrame>
      <p:sp>
        <p:nvSpPr>
          <p:cNvPr id="277512" name="TextBox 3">
            <a:extLst>
              <a:ext uri="{FF2B5EF4-FFF2-40B4-BE49-F238E27FC236}">
                <a16:creationId xmlns:a16="http://schemas.microsoft.com/office/drawing/2014/main" id="{BDE4F38D-98AB-F44B-AAE0-DEF684C221E9}"/>
              </a:ext>
            </a:extLst>
          </p:cNvPr>
          <p:cNvSpPr txBox="1">
            <a:spLocks noChangeArrowheads="1"/>
          </p:cNvSpPr>
          <p:nvPr/>
        </p:nvSpPr>
        <p:spPr bwMode="auto">
          <a:xfrm>
            <a:off x="5943600" y="4779902"/>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(6-28)</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DACE77-7D27-4C98-A483-2678E2AA404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General Rate Constant, </a:t>
            </a:r>
            <a:r>
              <a:rPr lang="en-US" altLang="en-US" i="1" dirty="0" err="1">
                <a:solidFill>
                  <a:schemeClr val="tx1"/>
                </a:solidFill>
                <a:latin typeface="Arial" panose="020B0604020202020204" pitchFamily="34" charset="0"/>
                <a:cs typeface="Arial" panose="020B0604020202020204" pitchFamily="34" charset="0"/>
              </a:rPr>
              <a:t>k</a:t>
            </a:r>
            <a:r>
              <a:rPr lang="en-US" altLang="en-US" baseline="-25000" dirty="0" err="1">
                <a:solidFill>
                  <a:schemeClr val="tx1"/>
                </a:solidFill>
                <a:latin typeface="Arial" panose="020B0604020202020204" pitchFamily="34" charset="0"/>
                <a:cs typeface="Arial" panose="020B0604020202020204" pitchFamily="34" charset="0"/>
              </a:rPr>
              <a:t>cat</a:t>
            </a:r>
            <a:endParaRPr lang="en-AU" dirty="0"/>
          </a:p>
        </p:txBody>
      </p:sp>
      <p:sp>
        <p:nvSpPr>
          <p:cNvPr id="6" name="Google Shape;390;g847cf01710_0_68">
            <a:extLst>
              <a:ext uri="{FF2B5EF4-FFF2-40B4-BE49-F238E27FC236}">
                <a16:creationId xmlns:a16="http://schemas.microsoft.com/office/drawing/2014/main" id="{9DFF9757-1596-484D-B77F-03B381D40C33}"/>
              </a:ext>
            </a:extLst>
          </p:cNvPr>
          <p:cNvSpPr txBox="1">
            <a:spLocks noChangeArrowheads="1"/>
          </p:cNvSpPr>
          <p:nvPr/>
        </p:nvSpPr>
        <p:spPr bwMode="auto">
          <a:xfrm>
            <a:off x="460375" y="1295401"/>
            <a:ext cx="8302625" cy="29718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altLang="en-US" sz="2400" dirty="0">
                <a:latin typeface="Arial" panose="020B0604020202020204" pitchFamily="34" charset="0"/>
                <a:cs typeface="Arial" panose="020B0604020202020204" pitchFamily="34" charset="0"/>
              </a:rPr>
              <a:t>general rate constant, </a:t>
            </a:r>
            <a:r>
              <a:rPr lang="en-US" altLang="en-US" sz="2400" b="1" i="1" dirty="0" err="1">
                <a:latin typeface="Arial" panose="020B0604020202020204" pitchFamily="34" charset="0"/>
                <a:cs typeface="Arial" panose="020B0604020202020204" pitchFamily="34" charset="0"/>
              </a:rPr>
              <a:t>k</a:t>
            </a:r>
            <a:r>
              <a:rPr lang="en-US" altLang="en-US" sz="2400" b="1" baseline="-25000" dirty="0" err="1">
                <a:latin typeface="Arial" panose="020B0604020202020204" pitchFamily="34" charset="0"/>
                <a:cs typeface="Arial" panose="020B0604020202020204" pitchFamily="34" charset="0"/>
              </a:rPr>
              <a:t>cat</a:t>
            </a:r>
            <a:r>
              <a:rPr lang="en-US" altLang="en-US" sz="2400" b="1" baseline="-250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describes the limiting rate of any enzyme-catalyzed reaction at saturation</a:t>
            </a:r>
          </a:p>
          <a:p>
            <a:pPr lvl="1">
              <a:defRPr/>
            </a:pPr>
            <a:r>
              <a:rPr lang="en-US" sz="2400" dirty="0">
                <a:latin typeface="Arial" panose="020B0604020202020204" pitchFamily="34" charset="0"/>
                <a:cs typeface="Arial" panose="020B0604020202020204" pitchFamily="34" charset="0"/>
              </a:rPr>
              <a:t>if one step in a multistep reaction is clearly limiting,</a:t>
            </a:r>
            <a:r>
              <a:rPr lang="en-US" altLang="en-US" sz="2400" b="1"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k</a:t>
            </a:r>
            <a:r>
              <a:rPr lang="en-US" altLang="en-US" sz="2400" baseline="-25000" dirty="0" err="1">
                <a:latin typeface="Arial" panose="020B0604020202020204" pitchFamily="34" charset="0"/>
                <a:cs typeface="Arial" panose="020B0604020202020204" pitchFamily="34" charset="0"/>
              </a:rPr>
              <a:t>cat</a:t>
            </a:r>
            <a:r>
              <a:rPr lang="en-US" sz="2400" dirty="0">
                <a:latin typeface="Arial" panose="020B0604020202020204" pitchFamily="34" charset="0"/>
                <a:cs typeface="Arial" panose="020B0604020202020204" pitchFamily="34" charset="0"/>
              </a:rPr>
              <a:t> equals the rate constant for the step</a:t>
            </a:r>
          </a:p>
          <a:p>
            <a:pPr lvl="1">
              <a:defRPr/>
            </a:pPr>
            <a:r>
              <a:rPr lang="en-US" sz="2400" dirty="0">
                <a:latin typeface="Arial" panose="020B0604020202020204" pitchFamily="34" charset="0"/>
                <a:cs typeface="Arial" panose="020B0604020202020204" pitchFamily="34" charset="0"/>
              </a:rPr>
              <a:t>more complex when several steps are rate-limiting</a:t>
            </a:r>
            <a:endParaRPr lang="en-US" altLang="en-US" sz="2400" dirty="0">
              <a:latin typeface="Arial" panose="020B0604020202020204" pitchFamily="34" charset="0"/>
              <a:cs typeface="Arial" panose="020B0604020202020204" pitchFamily="34" charset="0"/>
            </a:endParaRPr>
          </a:p>
          <a:p>
            <a:pPr>
              <a:defRPr/>
            </a:pPr>
            <a:endParaRPr lang="en-US" altLang="en-US" sz="2400" dirty="0">
              <a:latin typeface="Arial" panose="020B0604020202020204" pitchFamily="34" charset="0"/>
              <a:cs typeface="Arial" panose="020B0604020202020204" pitchFamily="34" charset="0"/>
            </a:endParaRPr>
          </a:p>
          <a:p>
            <a:pPr>
              <a:defRPr/>
            </a:pPr>
            <a:r>
              <a:rPr lang="en-US" altLang="en-US" sz="2400" dirty="0">
                <a:latin typeface="Arial" panose="020B0604020202020204" pitchFamily="34" charset="0"/>
                <a:cs typeface="Arial" panose="020B0604020202020204" pitchFamily="34" charset="0"/>
              </a:rPr>
              <a:t>in the Michaelis-Menten equation, </a:t>
            </a:r>
            <a:r>
              <a:rPr lang="en-US" altLang="en-US" sz="2400" i="1" dirty="0" err="1">
                <a:latin typeface="Arial" panose="020B0604020202020204" pitchFamily="34" charset="0"/>
                <a:cs typeface="Arial" panose="020B0604020202020204" pitchFamily="34" charset="0"/>
              </a:rPr>
              <a:t>k</a:t>
            </a:r>
            <a:r>
              <a:rPr lang="en-US" altLang="en-US" sz="2400" baseline="-25000" dirty="0" err="1">
                <a:latin typeface="Arial" panose="020B0604020202020204" pitchFamily="34" charset="0"/>
                <a:cs typeface="Arial" panose="020B0604020202020204" pitchFamily="34" charset="0"/>
              </a:rPr>
              <a:t>cat</a:t>
            </a:r>
            <a:r>
              <a:rPr lang="en-US" altLang="en-US" sz="2400" baseline="-250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/[E</a:t>
            </a:r>
            <a:r>
              <a:rPr lang="en-US" altLang="en-US" sz="2400" baseline="-25000" dirty="0">
                <a:latin typeface="Arial" panose="020B0604020202020204" pitchFamily="34" charset="0"/>
                <a:cs typeface="Arial" panose="020B0604020202020204" pitchFamily="34" charset="0"/>
              </a:rPr>
              <a:t>t</a:t>
            </a:r>
            <a:r>
              <a:rPr lang="en-US" altLang="en-US" sz="24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1C4B6C65-9391-4FEC-B65E-BD57AB5D8CBE}"/>
                  </a:ext>
                </a:extLst>
              </p:cNvPr>
              <p:cNvSpPr/>
              <p:nvPr/>
            </p:nvSpPr>
            <p:spPr>
              <a:xfrm>
                <a:off x="3276600" y="4326167"/>
                <a:ext cx="2012089" cy="769250"/>
              </a:xfrm>
              <a:prstGeom prst="rect">
                <a:avLst/>
              </a:prstGeom>
            </p:spPr>
            <p:txBody>
              <a:bodyPr wrap="none">
                <a:spAutoFit/>
              </a:bodyPr>
              <a:lstStyle/>
              <a:p>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 </a:t>
                </a:r>
                <a:r>
                  <a:rPr lang="en-US" i="1" dirty="0">
                    <a:latin typeface="Arial" panose="020B0604020202020204" pitchFamily="34" charset="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US" dirty="0">
                            <a:latin typeface="Arial" panose="020B0604020202020204" pitchFamily="34" charset="0"/>
                            <a:cs typeface="Arial" panose="020B0604020202020204" pitchFamily="34" charset="0"/>
                          </a:rPr>
                          <m:t> +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r>
                          <m:rPr>
                            <m:nor/>
                          </m:rPr>
                          <a:rPr lang="en-US" i="1" dirty="0">
                            <a:latin typeface="Arial" panose="020B0604020202020204" pitchFamily="34" charset="0"/>
                            <a:cs typeface="Arial" panose="020B0604020202020204" pitchFamily="34" charset="0"/>
                          </a:rPr>
                          <m:t> </m:t>
                        </m:r>
                      </m:den>
                    </m:f>
                  </m:oMath>
                </a14:m>
                <a:endParaRPr lang="en-AU" dirty="0"/>
              </a:p>
            </p:txBody>
          </p:sp>
        </mc:Choice>
        <mc:Fallback xmlns="">
          <p:sp>
            <p:nvSpPr>
              <p:cNvPr id="2" name="Rectangle 1">
                <a:extLst>
                  <a:ext uri="{FF2B5EF4-FFF2-40B4-BE49-F238E27FC236}">
                    <a16:creationId xmlns:a16="http://schemas.microsoft.com/office/drawing/2014/main" id="{1C4B6C65-9391-4FEC-B65E-BD57AB5D8CBE}"/>
                  </a:ext>
                </a:extLst>
              </p:cNvPr>
              <p:cNvSpPr>
                <a:spLocks noRot="1" noChangeAspect="1" noMove="1" noResize="1" noEditPoints="1" noAdjustHandles="1" noChangeArrowheads="1" noChangeShapeType="1" noTextEdit="1"/>
              </p:cNvSpPr>
              <p:nvPr/>
            </p:nvSpPr>
            <p:spPr>
              <a:xfrm>
                <a:off x="3276600" y="4326167"/>
                <a:ext cx="2012089" cy="769250"/>
              </a:xfrm>
              <a:prstGeom prst="rect">
                <a:avLst/>
              </a:prstGeom>
              <a:blipFill>
                <a:blip r:embed="rId3"/>
                <a:stretch>
                  <a:fillRect l="-4848"/>
                </a:stretch>
              </a:blipFill>
            </p:spPr>
            <p:txBody>
              <a:bodyPr/>
              <a:lstStyle/>
              <a:p>
                <a:r>
                  <a:rPr lang="en-AU">
                    <a:noFill/>
                  </a:rPr>
                  <a:t> </a:t>
                </a:r>
              </a:p>
            </p:txBody>
          </p:sp>
        </mc:Fallback>
      </mc:AlternateContent>
      <p:sp>
        <p:nvSpPr>
          <p:cNvPr id="279555" name="TextBox 3">
            <a:extLst>
              <a:ext uri="{FF2B5EF4-FFF2-40B4-BE49-F238E27FC236}">
                <a16:creationId xmlns:a16="http://schemas.microsoft.com/office/drawing/2014/main" id="{148A8FA4-43D2-B342-AB19-EE49E1764A86}"/>
              </a:ext>
            </a:extLst>
          </p:cNvPr>
          <p:cNvSpPr txBox="1">
            <a:spLocks noChangeArrowheads="1"/>
          </p:cNvSpPr>
          <p:nvPr/>
        </p:nvSpPr>
        <p:spPr bwMode="auto">
          <a:xfrm>
            <a:off x="5562600" y="4480604"/>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(6-9)</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42B937B-9F35-45D3-97AC-B7A0141FA426}"/>
                  </a:ext>
                </a:extLst>
              </p:cNvPr>
              <p:cNvSpPr/>
              <p:nvPr/>
            </p:nvSpPr>
            <p:spPr>
              <a:xfrm>
                <a:off x="3287730" y="5323292"/>
                <a:ext cx="2061783" cy="769250"/>
              </a:xfrm>
              <a:prstGeom prst="rect">
                <a:avLst/>
              </a:prstGeom>
            </p:spPr>
            <p:txBody>
              <a:bodyPr wrap="none">
                <a:spAutoFit/>
              </a:bodyPr>
              <a:lstStyle/>
              <a:p>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 </a:t>
                </a:r>
                <a:r>
                  <a:rPr lang="en-US" i="1" dirty="0">
                    <a:latin typeface="Arial" panose="020B0604020202020204" pitchFamily="34" charset="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altLang="en-US" i="1" dirty="0">
                            <a:latin typeface="Arial" panose="020B0604020202020204" pitchFamily="34" charset="0"/>
                            <a:cs typeface="Arial" panose="020B0604020202020204" pitchFamily="34" charset="0"/>
                          </a:rPr>
                          <m:t>k</m:t>
                        </m:r>
                        <m:r>
                          <m:rPr>
                            <m:nor/>
                          </m:rPr>
                          <a:rPr lang="en-US" altLang="en-US" baseline="-25000" dirty="0">
                            <a:latin typeface="Arial" panose="020B0604020202020204" pitchFamily="34" charset="0"/>
                            <a:cs typeface="Arial" panose="020B0604020202020204" pitchFamily="34" charset="0"/>
                          </a:rPr>
                          <m:t>cat</m:t>
                        </m:r>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Et</m:t>
                        </m:r>
                        <m:r>
                          <m:rPr>
                            <m:nor/>
                          </m:rPr>
                          <a:rPr lang="en-US" alt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US" dirty="0">
                            <a:latin typeface="Arial" panose="020B0604020202020204" pitchFamily="34" charset="0"/>
                            <a:cs typeface="Arial" panose="020B0604020202020204" pitchFamily="34" charset="0"/>
                          </a:rPr>
                          <m:t> +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r>
                          <m:rPr>
                            <m:nor/>
                          </m:rPr>
                          <a:rPr lang="en-US" i="1" dirty="0">
                            <a:latin typeface="Arial" panose="020B0604020202020204" pitchFamily="34" charset="0"/>
                            <a:cs typeface="Arial" panose="020B0604020202020204" pitchFamily="34" charset="0"/>
                          </a:rPr>
                          <m:t> </m:t>
                        </m:r>
                      </m:den>
                    </m:f>
                  </m:oMath>
                </a14:m>
                <a:endParaRPr lang="en-AU" dirty="0"/>
              </a:p>
            </p:txBody>
          </p:sp>
        </mc:Choice>
        <mc:Fallback xmlns="">
          <p:sp>
            <p:nvSpPr>
              <p:cNvPr id="3" name="Rectangle 2">
                <a:extLst>
                  <a:ext uri="{FF2B5EF4-FFF2-40B4-BE49-F238E27FC236}">
                    <a16:creationId xmlns:a16="http://schemas.microsoft.com/office/drawing/2014/main" id="{B42B937B-9F35-45D3-97AC-B7A0141FA426}"/>
                  </a:ext>
                </a:extLst>
              </p:cNvPr>
              <p:cNvSpPr>
                <a:spLocks noRot="1" noChangeAspect="1" noMove="1" noResize="1" noEditPoints="1" noAdjustHandles="1" noChangeArrowheads="1" noChangeShapeType="1" noTextEdit="1"/>
              </p:cNvSpPr>
              <p:nvPr/>
            </p:nvSpPr>
            <p:spPr>
              <a:xfrm>
                <a:off x="3287730" y="5323292"/>
                <a:ext cx="2061783" cy="769250"/>
              </a:xfrm>
              <a:prstGeom prst="rect">
                <a:avLst/>
              </a:prstGeom>
              <a:blipFill>
                <a:blip r:embed="rId4"/>
                <a:stretch>
                  <a:fillRect l="-4425"/>
                </a:stretch>
              </a:blipFill>
            </p:spPr>
            <p:txBody>
              <a:bodyPr/>
              <a:lstStyle/>
              <a:p>
                <a:r>
                  <a:rPr lang="en-AU">
                    <a:noFill/>
                  </a:rPr>
                  <a:t> </a:t>
                </a:r>
              </a:p>
            </p:txBody>
          </p:sp>
        </mc:Fallback>
      </mc:AlternateContent>
      <p:sp>
        <p:nvSpPr>
          <p:cNvPr id="279556" name="TextBox 3">
            <a:extLst>
              <a:ext uri="{FF2B5EF4-FFF2-40B4-BE49-F238E27FC236}">
                <a16:creationId xmlns:a16="http://schemas.microsoft.com/office/drawing/2014/main" id="{43737C3B-14C4-0C4A-AF4B-FB542A059285}"/>
              </a:ext>
            </a:extLst>
          </p:cNvPr>
          <p:cNvSpPr txBox="1">
            <a:spLocks noChangeArrowheads="1"/>
          </p:cNvSpPr>
          <p:nvPr/>
        </p:nvSpPr>
        <p:spPr bwMode="auto">
          <a:xfrm>
            <a:off x="5562600" y="5477729"/>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(6-29)</a:t>
            </a:r>
          </a:p>
        </p:txBody>
      </p:sp>
    </p:spTree>
    <p:extLst>
      <p:ext uri="{BB962C8B-B14F-4D97-AF65-F5344CB8AC3E}">
        <p14:creationId xmlns:p14="http://schemas.microsoft.com/office/powerpoint/2010/main" val="3058526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051133-D3DA-494B-8E6A-392DE1057CB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Constant </a:t>
            </a:r>
            <a:r>
              <a:rPr lang="en-US" altLang="en-US" i="1" dirty="0" err="1">
                <a:solidFill>
                  <a:schemeClr val="tx1"/>
                </a:solidFill>
                <a:latin typeface="Arial" panose="020B0604020202020204" pitchFamily="34" charset="0"/>
                <a:cs typeface="Arial" panose="020B0604020202020204" pitchFamily="34" charset="0"/>
              </a:rPr>
              <a:t>k</a:t>
            </a:r>
            <a:r>
              <a:rPr lang="en-US" altLang="en-US" baseline="-25000" dirty="0" err="1">
                <a:solidFill>
                  <a:schemeClr val="tx1"/>
                </a:solidFill>
                <a:latin typeface="Arial" panose="020B0604020202020204" pitchFamily="34" charset="0"/>
                <a:cs typeface="Arial" panose="020B0604020202020204" pitchFamily="34" charset="0"/>
              </a:rPr>
              <a:t>cat</a:t>
            </a:r>
            <a:r>
              <a:rPr lang="en-US" altLang="en-US" dirty="0">
                <a:solidFill>
                  <a:schemeClr val="tx1"/>
                </a:solidFill>
                <a:latin typeface="Arial" panose="020B0604020202020204" pitchFamily="34" charset="0"/>
                <a:cs typeface="Arial" panose="020B0604020202020204" pitchFamily="34" charset="0"/>
              </a:rPr>
              <a:t> Is a First-Order Rate Constant</a:t>
            </a:r>
            <a:endParaRPr lang="en-AU" dirty="0"/>
          </a:p>
        </p:txBody>
      </p:sp>
      <p:sp>
        <p:nvSpPr>
          <p:cNvPr id="41986" name="Google Shape;390;g847cf01710_0_68">
            <a:extLst>
              <a:ext uri="{FF2B5EF4-FFF2-40B4-BE49-F238E27FC236}">
                <a16:creationId xmlns:a16="http://schemas.microsoft.com/office/drawing/2014/main" id="{2205EE6B-9C00-284A-B011-9C3817F9F80E}"/>
              </a:ext>
            </a:extLst>
          </p:cNvPr>
          <p:cNvSpPr txBox="1">
            <a:spLocks noChangeArrowheads="1"/>
          </p:cNvSpPr>
          <p:nvPr/>
        </p:nvSpPr>
        <p:spPr bwMode="auto">
          <a:xfrm>
            <a:off x="387350" y="1524001"/>
            <a:ext cx="8369300" cy="1219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altLang="en-US" sz="2400" b="1" i="1" dirty="0" err="1">
                <a:latin typeface="Arial" panose="020B0604020202020204" pitchFamily="34" charset="0"/>
                <a:cs typeface="Arial" panose="020B0604020202020204" pitchFamily="34" charset="0"/>
              </a:rPr>
              <a:t>k</a:t>
            </a:r>
            <a:r>
              <a:rPr lang="en-US" altLang="en-US" sz="2400" b="1" baseline="-25000" dirty="0" err="1">
                <a:latin typeface="Arial" panose="020B0604020202020204" pitchFamily="34" charset="0"/>
                <a:cs typeface="Arial" panose="020B0604020202020204" pitchFamily="34" charset="0"/>
              </a:rPr>
              <a:t>cat</a:t>
            </a:r>
            <a:r>
              <a:rPr lang="en-US" altLang="en-US" sz="2400" b="1" baseline="-250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t>
            </a:r>
            <a:r>
              <a:rPr lang="en-US" altLang="en-US" sz="2400" b="1" dirty="0">
                <a:latin typeface="Arial" panose="020B0604020202020204" pitchFamily="34" charset="0"/>
                <a:cs typeface="Arial" panose="020B0604020202020204" pitchFamily="34" charset="0"/>
              </a:rPr>
              <a:t> turnover number</a:t>
            </a:r>
            <a:r>
              <a:rPr lang="en-US" altLang="en-US" sz="2400" dirty="0">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rPr>
              <a:t>the number of substrate molecules converted to product in a given unit of time on a single enzyme molecule when the enzyme is saturated</a:t>
            </a: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
        <p:nvSpPr>
          <p:cNvPr id="3" name="TextBox 2"/>
          <p:cNvSpPr txBox="1"/>
          <p:nvPr/>
        </p:nvSpPr>
        <p:spPr>
          <a:xfrm>
            <a:off x="1066800" y="2819400"/>
            <a:ext cx="6685471" cy="830997"/>
          </a:xfrm>
          <a:prstGeom prst="rect">
            <a:avLst/>
          </a:prstGeom>
          <a:solidFill>
            <a:srgbClr val="005F6A"/>
          </a:solidFill>
        </p:spPr>
        <p:txBody>
          <a:bodyPr wrap="square" rtlCol="0">
            <a:spAutoFit/>
          </a:bodyPr>
          <a:lstStyle/>
          <a:p>
            <a:r>
              <a:rPr lang="en-US" b="1" dirty="0">
                <a:solidFill>
                  <a:schemeClr val="bg1"/>
                </a:solidFill>
              </a:rPr>
              <a:t>Table 6-7 Turnover Number, </a:t>
            </a:r>
            <a:r>
              <a:rPr lang="en-US" b="1" i="1" dirty="0" err="1">
                <a:solidFill>
                  <a:schemeClr val="bg1"/>
                </a:solidFill>
              </a:rPr>
              <a:t>k</a:t>
            </a:r>
            <a:r>
              <a:rPr lang="en-US" b="1" baseline="-25000" dirty="0" err="1">
                <a:solidFill>
                  <a:schemeClr val="bg1"/>
                </a:solidFill>
              </a:rPr>
              <a:t>cat</a:t>
            </a:r>
            <a:r>
              <a:rPr lang="en-US" b="1" dirty="0">
                <a:solidFill>
                  <a:schemeClr val="bg1"/>
                </a:solidFill>
              </a:rPr>
              <a:t>, of Some Enzymes</a:t>
            </a:r>
          </a:p>
        </p:txBody>
      </p:sp>
      <p:graphicFrame>
        <p:nvGraphicFramePr>
          <p:cNvPr id="2" name="Table 1"/>
          <p:cNvGraphicFramePr>
            <a:graphicFrameLocks noGrp="1"/>
          </p:cNvGraphicFramePr>
          <p:nvPr>
            <p:extLst>
              <p:ext uri="{D42A27DB-BD31-4B8C-83A1-F6EECF244321}">
                <p14:modId xmlns:p14="http://schemas.microsoft.com/office/powerpoint/2010/main" val="2157365816"/>
              </p:ext>
            </p:extLst>
          </p:nvPr>
        </p:nvGraphicFramePr>
        <p:xfrm>
          <a:off x="1066800" y="3650397"/>
          <a:ext cx="6685471" cy="2595880"/>
        </p:xfrm>
        <a:graphic>
          <a:graphicData uri="http://schemas.openxmlformats.org/drawingml/2006/table">
            <a:tbl>
              <a:tblPr firstRow="1" bandRow="1">
                <a:tableStyleId>{5C22544A-7EE6-4342-B048-85BDC9FD1C3A}</a:tableStyleId>
              </a:tblPr>
              <a:tblGrid>
                <a:gridCol w="2621471">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solidFill>
                            <a:schemeClr val="tx1"/>
                          </a:solidFill>
                        </a:rPr>
                        <a:t>Enzyme</a:t>
                      </a: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dirty="0">
                          <a:solidFill>
                            <a:schemeClr val="tx1"/>
                          </a:solidFill>
                        </a:rPr>
                        <a:t>Substrate</a:t>
                      </a: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i="1" dirty="0" err="1">
                          <a:solidFill>
                            <a:schemeClr val="tx1"/>
                          </a:solidFill>
                        </a:rPr>
                        <a:t>k</a:t>
                      </a:r>
                      <a:r>
                        <a:rPr lang="en-US" i="0" baseline="-25000" dirty="0" err="1">
                          <a:solidFill>
                            <a:schemeClr val="tx1"/>
                          </a:solidFill>
                        </a:rPr>
                        <a:t>cat</a:t>
                      </a:r>
                      <a:r>
                        <a:rPr lang="en-US" i="0" dirty="0">
                          <a:solidFill>
                            <a:schemeClr val="tx1"/>
                          </a:solidFill>
                        </a:rPr>
                        <a:t> (s</a:t>
                      </a:r>
                      <a:r>
                        <a:rPr lang="en-US" i="0" baseline="30000" dirty="0">
                          <a:solidFill>
                            <a:schemeClr val="tx1"/>
                          </a:solidFill>
                        </a:rPr>
                        <a:t>–1</a:t>
                      </a:r>
                      <a:r>
                        <a:rPr lang="en-US" i="0" dirty="0">
                          <a:solidFill>
                            <a:schemeClr val="tx1"/>
                          </a:solidFill>
                        </a:rPr>
                        <a:t>)</a:t>
                      </a:r>
                      <a:endParaRPr lang="en-US" i="1" dirty="0">
                        <a:solidFill>
                          <a:schemeClr val="tx1"/>
                        </a:solidFill>
                      </a:endParaRPr>
                    </a:p>
                  </a:txBody>
                  <a:tcPr>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10000"/>
                  </a:ext>
                </a:extLst>
              </a:tr>
              <a:tr h="370840">
                <a:tc>
                  <a:txBody>
                    <a:bodyPr/>
                    <a:lstStyle/>
                    <a:p>
                      <a:r>
                        <a:rPr lang="en-US" dirty="0"/>
                        <a:t>Catalase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H</a:t>
                      </a:r>
                      <a:r>
                        <a:rPr lang="en-US" baseline="-25000" dirty="0"/>
                        <a:t>2</a:t>
                      </a:r>
                      <a:r>
                        <a:rPr lang="en-US" dirty="0"/>
                        <a:t>O</a:t>
                      </a:r>
                      <a:r>
                        <a:rPr lang="en-US" baseline="-25000" dirty="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40,000,000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dirty="0"/>
                        <a:t>Carbonic anhydrase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HCO</a:t>
                      </a:r>
                      <a:r>
                        <a:rPr lang="en-US" baseline="-25000" dirty="0"/>
                        <a:t>3</a:t>
                      </a:r>
                      <a:r>
                        <a:rPr lang="en-US" baseline="30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400,000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dirty="0"/>
                        <a:t>Acetylcholinesterase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Acetylcholine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14,000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l-GR" i="1" dirty="0"/>
                        <a:t>β</a:t>
                      </a:r>
                      <a:r>
                        <a:rPr lang="en-US" dirty="0"/>
                        <a:t>-Lactamase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err="1"/>
                        <a:t>Benzylpenicillin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dirty="0" err="1"/>
                        <a:t>Fumarase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Fumarate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US" dirty="0" err="1"/>
                        <a:t>RecA</a:t>
                      </a:r>
                      <a:r>
                        <a:rPr lang="en-US" dirty="0"/>
                        <a:t> protein (an ATPase)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4DA722-DB45-4FF3-8826-BD352AF5A63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Comparing Catalytic Mechanisms and Efficiencies</a:t>
            </a:r>
            <a:endParaRPr lang="en-AU" dirty="0"/>
          </a:p>
        </p:txBody>
      </p:sp>
      <p:sp>
        <p:nvSpPr>
          <p:cNvPr id="6" name="Content Placeholder 5">
            <a:extLst>
              <a:ext uri="{FF2B5EF4-FFF2-40B4-BE49-F238E27FC236}">
                <a16:creationId xmlns:a16="http://schemas.microsoft.com/office/drawing/2014/main" id="{CB713413-AC48-480A-89EE-E17C28BD128A}"/>
              </a:ext>
            </a:extLst>
          </p:cNvPr>
          <p:cNvSpPr>
            <a:spLocks noGrp="1"/>
          </p:cNvSpPr>
          <p:nvPr>
            <p:ph idx="1"/>
          </p:nvPr>
        </p:nvSpPr>
        <p:spPr>
          <a:xfrm>
            <a:off x="685800" y="1981200"/>
            <a:ext cx="8077200" cy="2514600"/>
          </a:xfrm>
        </p:spPr>
        <p:txBody>
          <a:bodyPr/>
          <a:lstStyle/>
          <a:p>
            <a:r>
              <a:rPr lang="en-AU" sz="2400" dirty="0">
                <a:latin typeface="+mj-lt"/>
              </a:rPr>
              <a:t>comparing the ratio </a:t>
            </a:r>
            <a:r>
              <a:rPr lang="en-AU" sz="2400" i="1" dirty="0" err="1">
                <a:latin typeface="+mj-lt"/>
              </a:rPr>
              <a:t>k</a:t>
            </a:r>
            <a:r>
              <a:rPr lang="en-AU" sz="2400" baseline="-25000" dirty="0" err="1">
                <a:latin typeface="+mj-lt"/>
              </a:rPr>
              <a:t>cat</a:t>
            </a:r>
            <a:r>
              <a:rPr lang="en-AU" sz="2400" i="1" dirty="0">
                <a:latin typeface="+mj-lt"/>
              </a:rPr>
              <a:t>/k</a:t>
            </a:r>
            <a:r>
              <a:rPr lang="en-AU" sz="2400" baseline="-25000" dirty="0">
                <a:latin typeface="+mj-lt"/>
              </a:rPr>
              <a:t>m</a:t>
            </a:r>
            <a:r>
              <a:rPr lang="en-AU" sz="2400" i="1" baseline="-25000" dirty="0">
                <a:latin typeface="+mj-lt"/>
              </a:rPr>
              <a:t> </a:t>
            </a:r>
            <a:r>
              <a:rPr lang="en-AU" sz="2400" dirty="0">
                <a:latin typeface="+mj-lt"/>
              </a:rPr>
              <a:t>for two reactions is the best way to compare catalytic efficiencies or turnover</a:t>
            </a:r>
          </a:p>
          <a:p>
            <a:r>
              <a:rPr lang="en-AU" sz="2400" b="1" dirty="0">
                <a:latin typeface="+mj-lt"/>
              </a:rPr>
              <a:t>specificity constant</a:t>
            </a:r>
            <a:r>
              <a:rPr lang="en-AU" sz="2400" i="1" dirty="0">
                <a:latin typeface="+mj-lt"/>
              </a:rPr>
              <a:t> = </a:t>
            </a:r>
            <a:r>
              <a:rPr lang="en-AU" sz="2400" dirty="0">
                <a:latin typeface="+mj-lt"/>
              </a:rPr>
              <a:t>the rate constant for the conversion of E + S to E + P</a:t>
            </a:r>
          </a:p>
          <a:p>
            <a:endParaRPr lang="en-AU" sz="2400" baseline="-25000" dirty="0">
              <a:latin typeface="+mj-lt"/>
            </a:endParaRPr>
          </a:p>
          <a:p>
            <a:r>
              <a:rPr lang="en-AU" sz="2400" dirty="0">
                <a:latin typeface="+mj-lt"/>
              </a:rPr>
              <a:t>when [S] &lt;&lt; </a:t>
            </a:r>
            <a:r>
              <a:rPr lang="en-AU" sz="2400" i="1" dirty="0">
                <a:latin typeface="+mj-lt"/>
              </a:rPr>
              <a:t>k</a:t>
            </a:r>
            <a:r>
              <a:rPr lang="en-AU" sz="2400" baseline="-25000" dirty="0">
                <a:latin typeface="+mj-lt"/>
              </a:rPr>
              <a:t>m</a:t>
            </a:r>
            <a:r>
              <a:rPr lang="en-AU" sz="2400" dirty="0">
                <a:latin typeface="+mj-lt"/>
              </a:rPr>
              <a:t>:  </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1F117CBF-1365-4FA8-B7BE-93264D7B214C}"/>
                  </a:ext>
                </a:extLst>
              </p:cNvPr>
              <p:cNvSpPr/>
              <p:nvPr/>
            </p:nvSpPr>
            <p:spPr>
              <a:xfrm>
                <a:off x="3124200" y="4777216"/>
                <a:ext cx="2165978" cy="700513"/>
              </a:xfrm>
              <a:prstGeom prst="rect">
                <a:avLst/>
              </a:prstGeom>
            </p:spPr>
            <p:txBody>
              <a:bodyPr wrap="none">
                <a:spAutoFit/>
              </a:bodyPr>
              <a:lstStyle/>
              <a:p>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 </a:t>
                </a:r>
                <a:r>
                  <a:rPr lang="en-US" i="1" dirty="0">
                    <a:latin typeface="Arial" panose="020B0604020202020204" pitchFamily="34" charset="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altLang="en-US" i="1" dirty="0">
                            <a:latin typeface="Arial" panose="020B0604020202020204" pitchFamily="34" charset="0"/>
                            <a:cs typeface="Arial" panose="020B0604020202020204" pitchFamily="34" charset="0"/>
                          </a:rPr>
                          <m:t>k</m:t>
                        </m:r>
                        <m:r>
                          <m:rPr>
                            <m:nor/>
                          </m:rPr>
                          <a:rPr lang="en-US" altLang="en-US" baseline="-25000" dirty="0">
                            <a:latin typeface="Arial" panose="020B0604020202020204" pitchFamily="34" charset="0"/>
                            <a:cs typeface="Arial" panose="020B0604020202020204" pitchFamily="34" charset="0"/>
                          </a:rPr>
                          <m:t>cat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den>
                    </m:f>
                  </m:oMath>
                </a14:m>
                <a:r>
                  <a:rPr lang="en-US" altLang="en-US" dirty="0">
                    <a:cs typeface="Arial" panose="020B0604020202020204" pitchFamily="34" charset="0"/>
                  </a:rPr>
                  <a:t> </a:t>
                </a:r>
                <a14:m>
                  <m:oMath xmlns:m="http://schemas.openxmlformats.org/officeDocument/2006/math">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Et</m:t>
                    </m:r>
                    <m:r>
                      <m:rPr>
                        <m:nor/>
                      </m:rPr>
                      <a:rPr lang="en-US" alt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oMath>
                </a14:m>
                <a:endParaRPr lang="en-AU" dirty="0"/>
              </a:p>
            </p:txBody>
          </p:sp>
        </mc:Choice>
        <mc:Fallback xmlns="">
          <p:sp>
            <p:nvSpPr>
              <p:cNvPr id="7" name="Rectangle 6">
                <a:extLst>
                  <a:ext uri="{FF2B5EF4-FFF2-40B4-BE49-F238E27FC236}">
                    <a16:creationId xmlns:a16="http://schemas.microsoft.com/office/drawing/2014/main" id="{1F117CBF-1365-4FA8-B7BE-93264D7B214C}"/>
                  </a:ext>
                </a:extLst>
              </p:cNvPr>
              <p:cNvSpPr>
                <a:spLocks noRot="1" noChangeAspect="1" noMove="1" noResize="1" noEditPoints="1" noAdjustHandles="1" noChangeArrowheads="1" noChangeShapeType="1" noTextEdit="1"/>
              </p:cNvSpPr>
              <p:nvPr/>
            </p:nvSpPr>
            <p:spPr>
              <a:xfrm>
                <a:off x="3124200" y="4777216"/>
                <a:ext cx="2165978" cy="700513"/>
              </a:xfrm>
              <a:prstGeom prst="rect">
                <a:avLst/>
              </a:prstGeom>
              <a:blipFill>
                <a:blip r:embed="rId2"/>
                <a:stretch>
                  <a:fillRect l="-4507" b="-6087"/>
                </a:stretch>
              </a:blipFill>
            </p:spPr>
            <p:txBody>
              <a:bodyPr/>
              <a:lstStyle/>
              <a:p>
                <a:r>
                  <a:rPr lang="en-AU">
                    <a:noFill/>
                  </a:rPr>
                  <a:t> </a:t>
                </a:r>
              </a:p>
            </p:txBody>
          </p:sp>
        </mc:Fallback>
      </mc:AlternateContent>
      <p:sp>
        <p:nvSpPr>
          <p:cNvPr id="8" name="TextBox 3">
            <a:extLst>
              <a:ext uri="{FF2B5EF4-FFF2-40B4-BE49-F238E27FC236}">
                <a16:creationId xmlns:a16="http://schemas.microsoft.com/office/drawing/2014/main" id="{26EADA59-B389-448E-9D1A-43B1FF0F2623}"/>
              </a:ext>
            </a:extLst>
          </p:cNvPr>
          <p:cNvSpPr txBox="1">
            <a:spLocks noChangeArrowheads="1"/>
          </p:cNvSpPr>
          <p:nvPr/>
        </p:nvSpPr>
        <p:spPr bwMode="auto">
          <a:xfrm>
            <a:off x="5562600" y="4951412"/>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(6-30)</a:t>
            </a:r>
          </a:p>
        </p:txBody>
      </p:sp>
    </p:spTree>
    <p:extLst>
      <p:ext uri="{BB962C8B-B14F-4D97-AF65-F5344CB8AC3E}">
        <p14:creationId xmlns:p14="http://schemas.microsoft.com/office/powerpoint/2010/main" val="31463091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186A4D-D9B2-4EF9-A21B-C5CD3F3CCBB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Constant </a:t>
            </a:r>
            <a:r>
              <a:rPr lang="en-US" altLang="en-US" i="1" dirty="0" err="1">
                <a:solidFill>
                  <a:schemeClr val="tx1"/>
                </a:solidFill>
                <a:latin typeface="Arial" panose="020B0604020202020204" pitchFamily="34" charset="0"/>
                <a:cs typeface="Arial" panose="020B0604020202020204" pitchFamily="34" charset="0"/>
              </a:rPr>
              <a:t>k</a:t>
            </a:r>
            <a:r>
              <a:rPr lang="en-US" altLang="en-US" baseline="-25000" dirty="0" err="1">
                <a:solidFill>
                  <a:schemeClr val="tx1"/>
                </a:solidFill>
                <a:latin typeface="Arial" panose="020B0604020202020204" pitchFamily="34" charset="0"/>
                <a:cs typeface="Arial" panose="020B0604020202020204" pitchFamily="34" charset="0"/>
              </a:rPr>
              <a:t>cat</a:t>
            </a:r>
            <a:r>
              <a:rPr lang="en-US" altLang="en-US" dirty="0">
                <a:solidFill>
                  <a:schemeClr val="tx1"/>
                </a:solidFill>
                <a:latin typeface="Arial" panose="020B0604020202020204" pitchFamily="34" charset="0"/>
                <a:cs typeface="Arial" panose="020B0604020202020204" pitchFamily="34" charset="0"/>
              </a:rPr>
              <a:t>/</a:t>
            </a:r>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m</a:t>
            </a:r>
            <a:r>
              <a:rPr lang="en-US" altLang="en-US" dirty="0">
                <a:solidFill>
                  <a:schemeClr val="tx1"/>
                </a:solidFill>
                <a:latin typeface="Arial" panose="020B0604020202020204" pitchFamily="34" charset="0"/>
                <a:cs typeface="Arial" panose="020B0604020202020204" pitchFamily="34" charset="0"/>
              </a:rPr>
              <a:t> Is a Second-Order Rate Constant</a:t>
            </a:r>
            <a:endParaRPr lang="en-AU" dirty="0"/>
          </a:p>
        </p:txBody>
      </p:sp>
      <p:sp>
        <p:nvSpPr>
          <p:cNvPr id="41986" name="Google Shape;390;g847cf01710_0_68">
            <a:extLst>
              <a:ext uri="{FF2B5EF4-FFF2-40B4-BE49-F238E27FC236}">
                <a16:creationId xmlns:a16="http://schemas.microsoft.com/office/drawing/2014/main" id="{6F6F87E6-6D79-BC4A-8E58-B979928A8096}"/>
              </a:ext>
            </a:extLst>
          </p:cNvPr>
          <p:cNvSpPr txBox="1">
            <a:spLocks noChangeArrowheads="1"/>
          </p:cNvSpPr>
          <p:nvPr/>
        </p:nvSpPr>
        <p:spPr bwMode="auto">
          <a:xfrm>
            <a:off x="387350" y="1524001"/>
            <a:ext cx="8369300" cy="830998"/>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i="1" dirty="0" err="1">
                <a:latin typeface="Arial" panose="020B0604020202020204" pitchFamily="34" charset="0"/>
                <a:cs typeface="Arial" panose="020B0604020202020204" pitchFamily="34" charset="0"/>
              </a:rPr>
              <a:t>k</a:t>
            </a:r>
            <a:r>
              <a:rPr lang="en-US" sz="2400" baseline="-25000" dirty="0" err="1">
                <a:latin typeface="Arial" panose="020B0604020202020204" pitchFamily="34" charset="0"/>
                <a:cs typeface="Arial" panose="020B0604020202020204" pitchFamily="34" charset="0"/>
              </a:rPr>
              <a:t>cat</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m</a:t>
            </a:r>
            <a:r>
              <a:rPr lang="en-US" altLang="en-US" sz="2400" b="1" baseline="-250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has units of </a:t>
            </a:r>
            <a:r>
              <a:rPr lang="en-US" altLang="en-US" sz="1800" dirty="0">
                <a:latin typeface="Arial" panose="020B0604020202020204" pitchFamily="34" charset="0"/>
                <a:cs typeface="Arial" panose="020B0604020202020204" pitchFamily="34" charset="0"/>
              </a:rPr>
              <a:t>M</a:t>
            </a:r>
            <a:r>
              <a:rPr lang="en-US" altLang="en-US" sz="2400" baseline="30000" dirty="0">
                <a:latin typeface="Arial" panose="020B0604020202020204" pitchFamily="34" charset="0"/>
                <a:cs typeface="Arial" panose="020B0604020202020204" pitchFamily="34" charset="0"/>
              </a:rPr>
              <a:t>–1</a:t>
            </a:r>
            <a:r>
              <a:rPr lang="en-US" altLang="en-US" sz="2400" dirty="0">
                <a:latin typeface="Arial" panose="020B0604020202020204" pitchFamily="34" charset="0"/>
                <a:cs typeface="Arial" panose="020B0604020202020204" pitchFamily="34" charset="0"/>
              </a:rPr>
              <a:t>s</a:t>
            </a:r>
            <a:r>
              <a:rPr lang="en-US" altLang="en-US" sz="2400" baseline="30000" dirty="0">
                <a:latin typeface="Arial" panose="020B0604020202020204" pitchFamily="34" charset="0"/>
                <a:cs typeface="Arial" panose="020B0604020202020204" pitchFamily="34" charset="0"/>
              </a:rPr>
              <a:t>–1</a:t>
            </a:r>
            <a:r>
              <a:rPr lang="en-US" altLang="en-US" sz="2400" dirty="0">
                <a:latin typeface="Arial" panose="020B0604020202020204" pitchFamily="34" charset="0"/>
                <a:cs typeface="Arial" panose="020B0604020202020204" pitchFamily="34" charset="0"/>
              </a:rPr>
              <a:t> with an upper limit of 10</a:t>
            </a:r>
            <a:r>
              <a:rPr lang="en-US" altLang="en-US" sz="2400" baseline="30000" dirty="0">
                <a:latin typeface="Arial" panose="020B0604020202020204" pitchFamily="34" charset="0"/>
                <a:cs typeface="Arial" panose="020B0604020202020204" pitchFamily="34" charset="0"/>
              </a:rPr>
              <a:t>8</a:t>
            </a:r>
            <a:r>
              <a:rPr lang="en-US" altLang="en-US" sz="2400" dirty="0">
                <a:latin typeface="Arial" panose="020B0604020202020204" pitchFamily="34" charset="0"/>
                <a:cs typeface="Arial" panose="020B0604020202020204" pitchFamily="34" charset="0"/>
              </a:rPr>
              <a:t> to 10</a:t>
            </a:r>
            <a:r>
              <a:rPr lang="en-US" altLang="en-US" sz="2400" baseline="30000" dirty="0">
                <a:latin typeface="Arial" panose="020B0604020202020204" pitchFamily="34" charset="0"/>
                <a:cs typeface="Arial" panose="020B0604020202020204" pitchFamily="34" charset="0"/>
              </a:rPr>
              <a:t>9</a:t>
            </a:r>
            <a:r>
              <a:rPr lang="en-US" altLang="en-US" sz="2400" dirty="0">
                <a:latin typeface="Arial" panose="020B0604020202020204" pitchFamily="34" charset="0"/>
                <a:cs typeface="Arial" panose="020B0604020202020204" pitchFamily="34" charset="0"/>
              </a:rPr>
              <a:t> </a:t>
            </a:r>
            <a:r>
              <a:rPr lang="en-US" altLang="en-US" sz="1800" dirty="0">
                <a:latin typeface="Arial" panose="020B0604020202020204" pitchFamily="34" charset="0"/>
                <a:cs typeface="Arial" panose="020B0604020202020204" pitchFamily="34" charset="0"/>
              </a:rPr>
              <a:t>M</a:t>
            </a:r>
            <a:r>
              <a:rPr lang="en-US" altLang="en-US" sz="2400" baseline="30000" dirty="0">
                <a:latin typeface="Arial" panose="020B0604020202020204" pitchFamily="34" charset="0"/>
                <a:cs typeface="Arial" panose="020B0604020202020204" pitchFamily="34" charset="0"/>
              </a:rPr>
              <a:t>–1</a:t>
            </a:r>
            <a:r>
              <a:rPr lang="en-US" altLang="en-US" sz="2400" dirty="0">
                <a:latin typeface="Arial" panose="020B0604020202020204" pitchFamily="34" charset="0"/>
                <a:cs typeface="Arial" panose="020B0604020202020204" pitchFamily="34" charset="0"/>
              </a:rPr>
              <a:t>s</a:t>
            </a:r>
            <a:r>
              <a:rPr lang="en-US" altLang="en-US" sz="2400" baseline="30000" dirty="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
        <p:nvSpPr>
          <p:cNvPr id="3" name="TextBox 2"/>
          <p:cNvSpPr txBox="1"/>
          <p:nvPr/>
        </p:nvSpPr>
        <p:spPr>
          <a:xfrm>
            <a:off x="629011" y="2514600"/>
            <a:ext cx="8090853" cy="830997"/>
          </a:xfrm>
          <a:prstGeom prst="rect">
            <a:avLst/>
          </a:prstGeom>
          <a:solidFill>
            <a:srgbClr val="005F6A"/>
          </a:solidFill>
        </p:spPr>
        <p:txBody>
          <a:bodyPr wrap="square" rtlCol="0">
            <a:spAutoFit/>
          </a:bodyPr>
          <a:lstStyle/>
          <a:p>
            <a:r>
              <a:rPr lang="en-US" b="1" dirty="0">
                <a:solidFill>
                  <a:schemeClr val="bg1"/>
                </a:solidFill>
                <a:latin typeface="+mj-lt"/>
              </a:rPr>
              <a:t>Table 6-8 Enzymes for Which </a:t>
            </a:r>
            <a:r>
              <a:rPr lang="en-US" b="1" i="1" dirty="0" err="1">
                <a:solidFill>
                  <a:schemeClr val="bg1"/>
                </a:solidFill>
                <a:latin typeface="+mj-lt"/>
                <a:cs typeface="Arial" panose="020B0604020202020204" pitchFamily="34" charset="0"/>
              </a:rPr>
              <a:t>k</a:t>
            </a:r>
            <a:r>
              <a:rPr lang="en-US" b="1" baseline="-25000" dirty="0" err="1">
                <a:solidFill>
                  <a:schemeClr val="bg1"/>
                </a:solidFill>
                <a:latin typeface="+mj-lt"/>
                <a:cs typeface="Arial" panose="020B0604020202020204" pitchFamily="34" charset="0"/>
              </a:rPr>
              <a:t>cat</a:t>
            </a:r>
            <a:r>
              <a:rPr lang="en-US" b="1" dirty="0">
                <a:solidFill>
                  <a:schemeClr val="bg1"/>
                </a:solidFill>
                <a:latin typeface="+mj-lt"/>
                <a:cs typeface="Arial" panose="020B0604020202020204" pitchFamily="34" charset="0"/>
              </a:rPr>
              <a:t>/</a:t>
            </a:r>
            <a:r>
              <a:rPr lang="en-US" b="1" i="1" dirty="0">
                <a:solidFill>
                  <a:schemeClr val="bg1"/>
                </a:solidFill>
                <a:latin typeface="+mj-lt"/>
                <a:cs typeface="Arial" panose="020B0604020202020204" pitchFamily="34" charset="0"/>
              </a:rPr>
              <a:t>K</a:t>
            </a:r>
            <a:r>
              <a:rPr lang="en-US" b="1" baseline="-25000" dirty="0">
                <a:solidFill>
                  <a:schemeClr val="bg1"/>
                </a:solidFill>
                <a:latin typeface="+mj-lt"/>
                <a:cs typeface="Arial" panose="020B0604020202020204" pitchFamily="34" charset="0"/>
              </a:rPr>
              <a:t>m </a:t>
            </a:r>
            <a:r>
              <a:rPr lang="en-US" b="1" dirty="0">
                <a:solidFill>
                  <a:schemeClr val="bg1"/>
                </a:solidFill>
                <a:latin typeface="+mj-lt"/>
                <a:cs typeface="Arial" panose="020B0604020202020204" pitchFamily="34" charset="0"/>
              </a:rPr>
              <a:t>Is Close to the Diffusion-Controlled Limit (10</a:t>
            </a:r>
            <a:r>
              <a:rPr lang="en-US" b="1" baseline="30000" dirty="0">
                <a:solidFill>
                  <a:schemeClr val="bg1"/>
                </a:solidFill>
                <a:latin typeface="+mj-lt"/>
                <a:cs typeface="Arial" panose="020B0604020202020204" pitchFamily="34" charset="0"/>
              </a:rPr>
              <a:t>8</a:t>
            </a:r>
            <a:r>
              <a:rPr lang="en-US" b="1" dirty="0">
                <a:solidFill>
                  <a:schemeClr val="bg1"/>
                </a:solidFill>
                <a:latin typeface="+mj-lt"/>
                <a:cs typeface="Arial" panose="020B0604020202020204" pitchFamily="34" charset="0"/>
              </a:rPr>
              <a:t> to 10</a:t>
            </a:r>
            <a:r>
              <a:rPr lang="en-US" b="1" baseline="30000" dirty="0">
                <a:solidFill>
                  <a:schemeClr val="bg1"/>
                </a:solidFill>
                <a:latin typeface="+mj-lt"/>
                <a:cs typeface="Arial" panose="020B0604020202020204" pitchFamily="34" charset="0"/>
              </a:rPr>
              <a:t>9</a:t>
            </a:r>
            <a:r>
              <a:rPr lang="en-US" b="1" dirty="0">
                <a:solidFill>
                  <a:schemeClr val="bg1"/>
                </a:solidFill>
                <a:latin typeface="+mj-lt"/>
                <a:cs typeface="Arial" panose="020B0604020202020204" pitchFamily="34" charset="0"/>
              </a:rPr>
              <a:t> </a:t>
            </a:r>
            <a:r>
              <a:rPr lang="en-US" sz="1600" b="1" dirty="0">
                <a:solidFill>
                  <a:schemeClr val="bg1"/>
                </a:solidFill>
                <a:latin typeface="+mj-lt"/>
                <a:cs typeface="Arial" panose="020B0604020202020204" pitchFamily="34" charset="0"/>
              </a:rPr>
              <a:t>M</a:t>
            </a:r>
            <a:r>
              <a:rPr lang="en-US" b="1" baseline="30000" dirty="0">
                <a:solidFill>
                  <a:schemeClr val="bg1"/>
                </a:solidFill>
                <a:latin typeface="+mj-lt"/>
                <a:cs typeface="Arial" panose="020B0604020202020204" pitchFamily="34" charset="0"/>
              </a:rPr>
              <a:t>–1</a:t>
            </a:r>
            <a:r>
              <a:rPr lang="en-US" b="1" dirty="0">
                <a:solidFill>
                  <a:schemeClr val="bg1"/>
                </a:solidFill>
                <a:latin typeface="+mj-lt"/>
                <a:cs typeface="Arial" panose="020B0604020202020204" pitchFamily="34" charset="0"/>
              </a:rPr>
              <a:t>s</a:t>
            </a:r>
            <a:r>
              <a:rPr lang="en-US" b="1" baseline="30000" dirty="0">
                <a:solidFill>
                  <a:schemeClr val="bg1"/>
                </a:solidFill>
                <a:latin typeface="+mj-lt"/>
                <a:cs typeface="Arial" panose="020B0604020202020204" pitchFamily="34" charset="0"/>
              </a:rPr>
              <a:t>–1</a:t>
            </a:r>
            <a:r>
              <a:rPr lang="en-US" b="1" dirty="0">
                <a:solidFill>
                  <a:schemeClr val="bg1"/>
                </a:solidFill>
                <a:latin typeface="+mj-lt"/>
                <a:cs typeface="Arial" panose="020B0604020202020204" pitchFamily="34" charset="0"/>
              </a:rPr>
              <a:t>)</a:t>
            </a:r>
            <a:r>
              <a:rPr lang="en-US" b="1" dirty="0">
                <a:solidFill>
                  <a:schemeClr val="bg1"/>
                </a:solidFill>
                <a:latin typeface="+mj-lt"/>
              </a:rPr>
              <a:t> </a:t>
            </a:r>
          </a:p>
        </p:txBody>
      </p:sp>
      <p:graphicFrame>
        <p:nvGraphicFramePr>
          <p:cNvPr id="2" name="Table 1"/>
          <p:cNvGraphicFramePr>
            <a:graphicFrameLocks noGrp="1"/>
          </p:cNvGraphicFramePr>
          <p:nvPr>
            <p:extLst>
              <p:ext uri="{D42A27DB-BD31-4B8C-83A1-F6EECF244321}">
                <p14:modId xmlns:p14="http://schemas.microsoft.com/office/powerpoint/2010/main" val="799117268"/>
              </p:ext>
            </p:extLst>
          </p:nvPr>
        </p:nvGraphicFramePr>
        <p:xfrm>
          <a:off x="629011" y="3345597"/>
          <a:ext cx="8090853" cy="3134360"/>
        </p:xfrm>
        <a:graphic>
          <a:graphicData uri="http://schemas.openxmlformats.org/drawingml/2006/table">
            <a:tbl>
              <a:tblPr firstRow="1" bandRow="1">
                <a:tableStyleId>{5C22544A-7EE6-4342-B048-85BDC9FD1C3A}</a:tableStyleId>
              </a:tblPr>
              <a:tblGrid>
                <a:gridCol w="2145030">
                  <a:extLst>
                    <a:ext uri="{9D8B030D-6E8A-4147-A177-3AD203B41FA5}">
                      <a16:colId xmlns:a16="http://schemas.microsoft.com/office/drawing/2014/main" val="20000"/>
                    </a:ext>
                  </a:extLst>
                </a:gridCol>
                <a:gridCol w="175133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756093">
                  <a:extLst>
                    <a:ext uri="{9D8B030D-6E8A-4147-A177-3AD203B41FA5}">
                      <a16:colId xmlns:a16="http://schemas.microsoft.com/office/drawing/2014/main" val="20004"/>
                    </a:ext>
                  </a:extLst>
                </a:gridCol>
              </a:tblGrid>
              <a:tr h="370840">
                <a:tc>
                  <a:txBody>
                    <a:bodyPr/>
                    <a:lstStyle/>
                    <a:p>
                      <a:r>
                        <a:rPr lang="en-US" dirty="0">
                          <a:solidFill>
                            <a:schemeClr val="tx1"/>
                          </a:solidFill>
                        </a:rPr>
                        <a:t>Enzyme</a:t>
                      </a: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dirty="0">
                          <a:solidFill>
                            <a:schemeClr val="tx1"/>
                          </a:solidFill>
                        </a:rPr>
                        <a:t>Substrate</a:t>
                      </a: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sz="1800" i="1" dirty="0" err="1">
                          <a:solidFill>
                            <a:schemeClr val="tx1"/>
                          </a:solidFill>
                          <a:latin typeface="Arial" panose="020B0604020202020204" pitchFamily="34" charset="0"/>
                          <a:cs typeface="Arial" panose="020B0604020202020204" pitchFamily="34" charset="0"/>
                        </a:rPr>
                        <a:t>k</a:t>
                      </a:r>
                      <a:r>
                        <a:rPr lang="en-US" sz="1800" baseline="-25000" dirty="0" err="1">
                          <a:solidFill>
                            <a:schemeClr val="tx1"/>
                          </a:solidFill>
                          <a:latin typeface="Arial" panose="020B0604020202020204" pitchFamily="34" charset="0"/>
                          <a:cs typeface="Arial" panose="020B0604020202020204" pitchFamily="34" charset="0"/>
                        </a:rPr>
                        <a:t>cat</a:t>
                      </a:r>
                      <a:r>
                        <a:rPr lang="en-US" sz="1800" baseline="-25000" dirty="0">
                          <a:solidFill>
                            <a:schemeClr val="tx1"/>
                          </a:solidFill>
                          <a:latin typeface="Arial" panose="020B0604020202020204" pitchFamily="34" charset="0"/>
                          <a:cs typeface="Arial" panose="020B0604020202020204" pitchFamily="34" charset="0"/>
                        </a:rPr>
                        <a:t> </a:t>
                      </a:r>
                      <a:r>
                        <a:rPr lang="en-US" sz="1800" baseline="0" dirty="0">
                          <a:solidFill>
                            <a:schemeClr val="tx1"/>
                          </a:solidFill>
                          <a:latin typeface="Arial" panose="020B0604020202020204" pitchFamily="34" charset="0"/>
                          <a:cs typeface="Arial" panose="020B0604020202020204" pitchFamily="34" charset="0"/>
                        </a:rPr>
                        <a:t>(s</a:t>
                      </a:r>
                      <a:r>
                        <a:rPr lang="en-US" sz="1800" baseline="30000" dirty="0">
                          <a:solidFill>
                            <a:schemeClr val="tx1"/>
                          </a:solidFill>
                          <a:latin typeface="Arial" panose="020B0604020202020204" pitchFamily="34" charset="0"/>
                          <a:cs typeface="Arial" panose="020B0604020202020204" pitchFamily="34" charset="0"/>
                        </a:rPr>
                        <a:t>–1</a:t>
                      </a:r>
                      <a:r>
                        <a:rPr lang="en-US" sz="1800" baseline="0" dirty="0">
                          <a:solidFill>
                            <a:schemeClr val="tx1"/>
                          </a:solidFill>
                          <a:latin typeface="Arial" panose="020B0604020202020204" pitchFamily="34" charset="0"/>
                          <a:cs typeface="Arial" panose="020B0604020202020204" pitchFamily="34" charset="0"/>
                        </a:rPr>
                        <a:t>)</a:t>
                      </a:r>
                      <a:endParaRPr lang="en-US" dirty="0">
                        <a:solidFill>
                          <a:schemeClr val="tx1"/>
                        </a:solidFill>
                      </a:endParaRP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sz="1800" i="1" dirty="0">
                          <a:solidFill>
                            <a:schemeClr val="tx1"/>
                          </a:solidFill>
                          <a:latin typeface="Arial" panose="020B0604020202020204" pitchFamily="34" charset="0"/>
                          <a:cs typeface="Arial" panose="020B0604020202020204" pitchFamily="34" charset="0"/>
                        </a:rPr>
                        <a:t>K</a:t>
                      </a:r>
                      <a:r>
                        <a:rPr lang="en-US" sz="1800" baseline="-25000" dirty="0">
                          <a:solidFill>
                            <a:schemeClr val="tx1"/>
                          </a:solidFill>
                          <a:latin typeface="Arial" panose="020B0604020202020204" pitchFamily="34" charset="0"/>
                          <a:cs typeface="Arial" panose="020B0604020202020204" pitchFamily="34" charset="0"/>
                        </a:rPr>
                        <a:t>m</a:t>
                      </a:r>
                      <a:r>
                        <a:rPr lang="en-US" sz="1800" baseline="0" dirty="0">
                          <a:solidFill>
                            <a:schemeClr val="tx1"/>
                          </a:solidFill>
                          <a:latin typeface="Arial" panose="020B0604020202020204" pitchFamily="34" charset="0"/>
                          <a:cs typeface="Arial" panose="020B0604020202020204" pitchFamily="34" charset="0"/>
                        </a:rPr>
                        <a:t> (</a:t>
                      </a:r>
                      <a:r>
                        <a:rPr lang="en-US" sz="1200" baseline="0" dirty="0">
                          <a:solidFill>
                            <a:schemeClr val="tx1"/>
                          </a:solidFill>
                          <a:latin typeface="Arial" panose="020B0604020202020204" pitchFamily="34" charset="0"/>
                          <a:cs typeface="Arial" panose="020B0604020202020204" pitchFamily="34" charset="0"/>
                        </a:rPr>
                        <a:t>M</a:t>
                      </a:r>
                      <a:r>
                        <a:rPr lang="en-US" sz="1800" baseline="0" dirty="0">
                          <a:solidFill>
                            <a:schemeClr val="tx1"/>
                          </a:solidFill>
                          <a:latin typeface="Arial" panose="020B0604020202020204" pitchFamily="34" charset="0"/>
                          <a:cs typeface="Arial" panose="020B0604020202020204" pitchFamily="34" charset="0"/>
                        </a:rPr>
                        <a:t>)</a:t>
                      </a:r>
                      <a:endParaRPr lang="en-US" dirty="0">
                        <a:solidFill>
                          <a:schemeClr val="tx1"/>
                        </a:solidFill>
                      </a:endParaRP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sz="1800" i="1" dirty="0" err="1">
                          <a:solidFill>
                            <a:schemeClr val="tx1"/>
                          </a:solidFill>
                          <a:latin typeface="Arial" panose="020B0604020202020204" pitchFamily="34" charset="0"/>
                          <a:cs typeface="Arial" panose="020B0604020202020204" pitchFamily="34" charset="0"/>
                        </a:rPr>
                        <a:t>k</a:t>
                      </a:r>
                      <a:r>
                        <a:rPr lang="en-US" sz="1800" baseline="-25000" dirty="0" err="1">
                          <a:solidFill>
                            <a:schemeClr val="tx1"/>
                          </a:solidFill>
                          <a:latin typeface="Arial" panose="020B0604020202020204" pitchFamily="34" charset="0"/>
                          <a:cs typeface="Arial" panose="020B0604020202020204" pitchFamily="34" charset="0"/>
                        </a:rPr>
                        <a:t>cat</a:t>
                      </a:r>
                      <a:r>
                        <a:rPr lang="en-US" sz="1800" dirty="0">
                          <a:solidFill>
                            <a:schemeClr val="tx1"/>
                          </a:solidFill>
                          <a:latin typeface="Arial" panose="020B0604020202020204" pitchFamily="34" charset="0"/>
                          <a:cs typeface="Arial" panose="020B0604020202020204" pitchFamily="34" charset="0"/>
                        </a:rPr>
                        <a:t>/</a:t>
                      </a:r>
                      <a:r>
                        <a:rPr lang="en-US" sz="1800" i="1" dirty="0">
                          <a:solidFill>
                            <a:schemeClr val="tx1"/>
                          </a:solidFill>
                          <a:latin typeface="Arial" panose="020B0604020202020204" pitchFamily="34" charset="0"/>
                          <a:cs typeface="Arial" panose="020B0604020202020204" pitchFamily="34" charset="0"/>
                        </a:rPr>
                        <a:t>K</a:t>
                      </a:r>
                      <a:r>
                        <a:rPr lang="en-US" sz="1800" baseline="-25000" dirty="0">
                          <a:solidFill>
                            <a:schemeClr val="tx1"/>
                          </a:solidFill>
                          <a:latin typeface="Arial" panose="020B0604020202020204" pitchFamily="34" charset="0"/>
                          <a:cs typeface="Arial" panose="020B0604020202020204" pitchFamily="34" charset="0"/>
                        </a:rPr>
                        <a:t>m</a:t>
                      </a:r>
                      <a:r>
                        <a:rPr lang="en-US" sz="1800" baseline="0" dirty="0">
                          <a:solidFill>
                            <a:schemeClr val="tx1"/>
                          </a:solidFill>
                          <a:latin typeface="Arial" panose="020B0604020202020204" pitchFamily="34" charset="0"/>
                          <a:cs typeface="Arial" panose="020B0604020202020204" pitchFamily="34" charset="0"/>
                        </a:rPr>
                        <a:t> (</a:t>
                      </a:r>
                      <a:r>
                        <a:rPr lang="en-US" sz="1200" baseline="0" dirty="0">
                          <a:solidFill>
                            <a:schemeClr val="tx1"/>
                          </a:solidFill>
                          <a:latin typeface="Arial" panose="020B0604020202020204" pitchFamily="34" charset="0"/>
                          <a:cs typeface="Arial" panose="020B0604020202020204" pitchFamily="34" charset="0"/>
                        </a:rPr>
                        <a:t>M</a:t>
                      </a:r>
                      <a:r>
                        <a:rPr lang="en-US" sz="1800" baseline="30000" dirty="0">
                          <a:solidFill>
                            <a:schemeClr val="tx1"/>
                          </a:solidFill>
                          <a:latin typeface="Arial" panose="020B0604020202020204" pitchFamily="34" charset="0"/>
                          <a:cs typeface="Arial" panose="020B0604020202020204" pitchFamily="34" charset="0"/>
                        </a:rPr>
                        <a:t>–1</a:t>
                      </a:r>
                      <a:r>
                        <a:rPr lang="en-US" sz="1800" baseline="0" dirty="0">
                          <a:solidFill>
                            <a:schemeClr val="tx1"/>
                          </a:solidFill>
                          <a:latin typeface="Arial" panose="020B0604020202020204" pitchFamily="34" charset="0"/>
                          <a:cs typeface="Arial" panose="020B0604020202020204" pitchFamily="34" charset="0"/>
                        </a:rPr>
                        <a:t>s</a:t>
                      </a:r>
                      <a:r>
                        <a:rPr lang="en-US" sz="1800" baseline="30000" dirty="0">
                          <a:solidFill>
                            <a:schemeClr val="tx1"/>
                          </a:solidFill>
                          <a:latin typeface="Arial" panose="020B0604020202020204" pitchFamily="34" charset="0"/>
                          <a:cs typeface="Arial" panose="020B0604020202020204" pitchFamily="34" charset="0"/>
                        </a:rPr>
                        <a:t>–1</a:t>
                      </a:r>
                      <a:r>
                        <a:rPr lang="en-US" sz="1800" baseline="0" dirty="0">
                          <a:solidFill>
                            <a:schemeClr val="tx1"/>
                          </a:solidFill>
                          <a:latin typeface="Arial" panose="020B0604020202020204" pitchFamily="34" charset="0"/>
                          <a:cs typeface="Arial" panose="020B0604020202020204" pitchFamily="34" charset="0"/>
                        </a:rPr>
                        <a:t>)</a:t>
                      </a:r>
                      <a:endParaRPr lang="en-US" dirty="0">
                        <a:solidFill>
                          <a:schemeClr val="tx1"/>
                        </a:solidFill>
                      </a:endParaRPr>
                    </a:p>
                  </a:txBody>
                  <a:tcPr>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10000"/>
                  </a:ext>
                </a:extLst>
              </a:tr>
              <a:tr h="370840">
                <a:tc>
                  <a:txBody>
                    <a:bodyPr/>
                    <a:lstStyle/>
                    <a:p>
                      <a:r>
                        <a:rPr lang="en-US" dirty="0"/>
                        <a:t>Acetylcholinesterase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Acetylcholine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1.4×10</a:t>
                      </a:r>
                      <a:r>
                        <a:rPr lang="en-US" baseline="30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9×10</a:t>
                      </a:r>
                      <a:r>
                        <a:rPr lang="en-US" baseline="30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1.6×10</a:t>
                      </a:r>
                      <a:r>
                        <a:rPr lang="en-US" baseline="300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dirty="0"/>
                        <a:t>Carbonic anhydrase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CO</a:t>
                      </a:r>
                      <a:r>
                        <a:rPr lang="en-US" baseline="-25000" dirty="0"/>
                        <a:t>2</a:t>
                      </a:r>
                    </a:p>
                    <a:p>
                      <a:r>
                        <a:rPr lang="en-US" dirty="0"/>
                        <a:t>HCO</a:t>
                      </a:r>
                      <a:r>
                        <a:rPr lang="en-US" baseline="-25000" dirty="0"/>
                        <a:t>3</a:t>
                      </a:r>
                      <a:r>
                        <a:rPr lang="en-US" baseline="30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1×10</a:t>
                      </a:r>
                      <a:r>
                        <a:rPr lang="en-US" baseline="30000" dirty="0"/>
                        <a:t>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4×10</a:t>
                      </a:r>
                      <a:r>
                        <a:rPr lang="en-US" baseline="30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1.2×10</a:t>
                      </a:r>
                      <a:r>
                        <a:rPr lang="en-US" baseline="30000" dirty="0"/>
                        <a:t>–2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2.6×10</a:t>
                      </a:r>
                      <a:r>
                        <a:rPr lang="en-US"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8.3×10</a:t>
                      </a:r>
                      <a:r>
                        <a:rPr lang="en-US" baseline="30000" dirty="0"/>
                        <a:t>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1.5×10</a:t>
                      </a:r>
                      <a:r>
                        <a:rPr lang="en-US" baseline="300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dirty="0"/>
                        <a:t>Catalase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H</a:t>
                      </a:r>
                      <a:r>
                        <a:rPr lang="en-US" baseline="-25000" dirty="0"/>
                        <a:t>2</a:t>
                      </a:r>
                      <a:r>
                        <a:rPr lang="en-US" dirty="0"/>
                        <a:t>O</a:t>
                      </a:r>
                      <a:r>
                        <a:rPr lang="en-US" baseline="-25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4×10</a:t>
                      </a:r>
                      <a:r>
                        <a:rPr lang="en-US" baseline="300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1.1×10</a:t>
                      </a:r>
                      <a:r>
                        <a:rPr lang="en-US" baseline="30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4×10</a:t>
                      </a:r>
                      <a:r>
                        <a:rPr lang="en-US" baseline="300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dirty="0" err="1"/>
                        <a:t>Crotonase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err="1"/>
                        <a:t>Crotonyl</a:t>
                      </a:r>
                      <a:r>
                        <a:rPr lang="en-US" dirty="0"/>
                        <a:t>-CoA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5.7×10</a:t>
                      </a:r>
                      <a:r>
                        <a:rPr lang="en-US" baseline="30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2×10</a:t>
                      </a:r>
                      <a:r>
                        <a:rPr lang="en-US" baseline="30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2.8×10</a:t>
                      </a:r>
                      <a:r>
                        <a:rPr lang="en-US" baseline="300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dirty="0" err="1"/>
                        <a:t>Fumarase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Fumarate</a:t>
                      </a:r>
                    </a:p>
                    <a:p>
                      <a:r>
                        <a:rPr lang="en-US" dirty="0"/>
                        <a:t>Malate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8×10</a:t>
                      </a:r>
                      <a:r>
                        <a:rPr lang="en-US" baseline="30000" dirty="0"/>
                        <a:t>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9×10</a:t>
                      </a:r>
                      <a:r>
                        <a:rPr lang="en-US"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5×10</a:t>
                      </a:r>
                      <a:r>
                        <a:rPr lang="en-US" baseline="30000" dirty="0"/>
                        <a:t>–6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2.5×10</a:t>
                      </a:r>
                      <a:r>
                        <a:rPr lang="en-US" baseline="30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1.6×10</a:t>
                      </a:r>
                      <a:r>
                        <a:rPr lang="en-US" baseline="30000" dirty="0"/>
                        <a:t>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3.6×10</a:t>
                      </a:r>
                      <a:r>
                        <a:rPr lang="en-US" baseline="300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l-GR" i="1" dirty="0"/>
                        <a:t>β</a:t>
                      </a:r>
                      <a:r>
                        <a:rPr lang="en-US" dirty="0"/>
                        <a:t>-Lactamase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err="1"/>
                        <a:t>Benzylpenicillin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2.0×10</a:t>
                      </a:r>
                      <a:r>
                        <a:rPr lang="en-US" baseline="30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2×10</a:t>
                      </a:r>
                      <a:r>
                        <a:rPr lang="en-US" baseline="30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1×10</a:t>
                      </a:r>
                      <a:r>
                        <a:rPr lang="en-US" baseline="300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11FD-CDC0-4534-97EA-91274BEA103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Many Enzymes Catalyze Reactions with Two or More Substrates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E7E86D6E-D067-E848-A723-EA397A05B4AA}"/>
              </a:ext>
            </a:extLst>
          </p:cNvPr>
          <p:cNvSpPr txBox="1">
            <a:spLocks noChangeArrowheads="1"/>
          </p:cNvSpPr>
          <p:nvPr/>
        </p:nvSpPr>
        <p:spPr bwMode="auto">
          <a:xfrm>
            <a:off x="387350" y="2057400"/>
            <a:ext cx="83693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nearly 2/3 of all enzymatic reactions have 2 substrates and 2 products</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example types of reactions: </a:t>
            </a:r>
          </a:p>
          <a:p>
            <a:pPr lvl="1">
              <a:defRPr/>
            </a:pPr>
            <a:r>
              <a:rPr lang="en-US" sz="2400" dirty="0">
                <a:latin typeface="Arial" panose="020B0604020202020204" pitchFamily="34" charset="0"/>
                <a:cs typeface="Arial" panose="020B0604020202020204" pitchFamily="34" charset="0"/>
              </a:rPr>
              <a:t>a group is transferred from one substrate to the other</a:t>
            </a:r>
          </a:p>
          <a:p>
            <a:pPr lvl="1">
              <a:defRPr/>
            </a:pPr>
            <a:r>
              <a:rPr lang="en-US" sz="2400" dirty="0">
                <a:latin typeface="Arial" panose="020B0604020202020204" pitchFamily="34" charset="0"/>
                <a:cs typeface="Arial" panose="020B0604020202020204" pitchFamily="34" charset="0"/>
              </a:rPr>
              <a:t>one substrate is oxidized while the other is reduced</a:t>
            </a:r>
            <a:endParaRPr lang="en-US" sz="2000" dirty="0">
              <a:latin typeface="Arial" panose="020B0604020202020204" pitchFamily="34" charset="0"/>
              <a:cs typeface="Arial" panose="020B0604020202020204" pitchFamily="34" charset="0"/>
            </a:endParaRPr>
          </a:p>
          <a:p>
            <a:pPr marL="50800" indent="0">
              <a:buFontTx/>
              <a:buNone/>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0CA52-4D9F-48B3-95ED-CA3754D51EF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Some Enzyme Reactions Involve a Ternary Complex</a:t>
            </a:r>
            <a:endParaRPr lang="en-AU" dirty="0"/>
          </a:p>
        </p:txBody>
      </p:sp>
      <p:sp>
        <p:nvSpPr>
          <p:cNvPr id="7" name="Google Shape;390;g847cf01710_0_68">
            <a:extLst>
              <a:ext uri="{FF2B5EF4-FFF2-40B4-BE49-F238E27FC236}">
                <a16:creationId xmlns:a16="http://schemas.microsoft.com/office/drawing/2014/main" id="{30751433-0429-274E-B26A-DFDA121041DA}"/>
              </a:ext>
            </a:extLst>
          </p:cNvPr>
          <p:cNvSpPr txBox="1">
            <a:spLocks noChangeArrowheads="1"/>
          </p:cNvSpPr>
          <p:nvPr/>
        </p:nvSpPr>
        <p:spPr bwMode="auto">
          <a:xfrm>
            <a:off x="387350" y="2057400"/>
            <a:ext cx="8369300" cy="838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substrates can bind in a random sequence or in a specific order  </a:t>
            </a:r>
            <a:endParaRPr lang="en-US" sz="2000" dirty="0">
              <a:latin typeface="Arial" panose="020B0604020202020204" pitchFamily="34" charset="0"/>
              <a:cs typeface="Arial" panose="020B0604020202020204" pitchFamily="34" charset="0"/>
            </a:endParaRPr>
          </a:p>
          <a:p>
            <a:pPr marL="50800" indent="0">
              <a:buFontTx/>
              <a:buNone/>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293890" name="Picture 2" descr="Part a shows an enzyme reaction involving a ternary complex.">
            <a:extLst>
              <a:ext uri="{FF2B5EF4-FFF2-40B4-BE49-F238E27FC236}">
                <a16:creationId xmlns:a16="http://schemas.microsoft.com/office/drawing/2014/main" id="{6FB0B2DE-7D17-B146-9428-155688C3A3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1600" y="3124200"/>
            <a:ext cx="6523979"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54ACC-9FD4-4166-8824-B2A4372DBA3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Some Enzyme Reactions Do Not Form a Ternary Complex</a:t>
            </a:r>
            <a:endParaRPr lang="en-AU" dirty="0"/>
          </a:p>
        </p:txBody>
      </p:sp>
      <p:sp>
        <p:nvSpPr>
          <p:cNvPr id="7" name="Google Shape;390;g847cf01710_0_68">
            <a:extLst>
              <a:ext uri="{FF2B5EF4-FFF2-40B4-BE49-F238E27FC236}">
                <a16:creationId xmlns:a16="http://schemas.microsoft.com/office/drawing/2014/main" id="{0B67C95D-B9A5-CB41-918B-3FD8467229BB}"/>
              </a:ext>
            </a:extLst>
          </p:cNvPr>
          <p:cNvSpPr txBox="1">
            <a:spLocks noChangeArrowheads="1"/>
          </p:cNvSpPr>
          <p:nvPr/>
        </p:nvSpPr>
        <p:spPr bwMode="auto">
          <a:xfrm>
            <a:off x="387350" y="2019300"/>
            <a:ext cx="8369300" cy="1600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the first substrate is converted to product and dissociates before the second substrate binds </a:t>
            </a:r>
          </a:p>
          <a:p>
            <a:pPr lvl="1">
              <a:defRPr/>
            </a:pPr>
            <a:r>
              <a:rPr lang="en-US" sz="2400" dirty="0">
                <a:latin typeface="Arial" panose="020B0604020202020204" pitchFamily="34" charset="0"/>
                <a:cs typeface="Arial" panose="020B0604020202020204" pitchFamily="34" charset="0"/>
              </a:rPr>
              <a:t>example: Ping-Pong, or double-displacement, mechanism</a:t>
            </a:r>
          </a:p>
          <a:p>
            <a:pPr marL="50800" indent="0">
              <a:buFontTx/>
              <a:buNone/>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295938" name="Picture 2" descr=" Part b is labeled enzyme reaction in which no ternary complex is formed. E plus S subscript 1 undergoes a reversible reaction to form E S subscript 1, which undergoes a reversible reaction to form E prime P subscript 1, which undergoes a reversible reaction with the loss of P subscript 1 to form E prime, which undergoes a reversible reaction with the input of S subscript 2 to form E prime S subscript 2, which yields E plus P subscript 2. ">
            <a:extLst>
              <a:ext uri="{FF2B5EF4-FFF2-40B4-BE49-F238E27FC236}">
                <a16:creationId xmlns:a16="http://schemas.microsoft.com/office/drawing/2014/main" id="{E768B0BF-C47D-2343-B4F4-FB5711420C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9452" y="4114800"/>
            <a:ext cx="802536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Google Shape;170;p2" descr="Icon P 1&#10;">
            <a:extLst>
              <a:ext uri="{FF2B5EF4-FFF2-40B4-BE49-F238E27FC236}">
                <a16:creationId xmlns:a16="http://schemas.microsoft.com/office/drawing/2014/main" id="{EC3D38EA-14F7-8442-851A-74380ACAA2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313279"/>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2738478-1018-43E1-97DB-FB7995A74AD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b="0" dirty="0"/>
          </a:p>
        </p:txBody>
      </p:sp>
      <p:sp>
        <p:nvSpPr>
          <p:cNvPr id="33795" name="Text Placeholder 2">
            <a:extLst>
              <a:ext uri="{FF2B5EF4-FFF2-40B4-BE49-F238E27FC236}">
                <a16:creationId xmlns:a16="http://schemas.microsoft.com/office/drawing/2014/main" id="{145D34B3-0D96-CE4E-BC6B-519B745E0C93}"/>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rPr>
              <a:t>Enzymes are powerful biological catalysts. </a:t>
            </a:r>
            <a:r>
              <a:rPr lang="en-US" altLang="en-US" sz="2400" dirty="0">
                <a:latin typeface="Arial" panose="020B0604020202020204" pitchFamily="34" charset="0"/>
              </a:rPr>
              <a:t>Rate accelerations by enzymes are often far greater than those by synthetic or inorganic catalysts. Like all catalysts, enzymes increase reaction rates, lowering reaction activation barriers. Enzymes do not affect the equilibria of reactions. </a:t>
            </a:r>
          </a:p>
          <a:p>
            <a:pPr>
              <a:buFontTx/>
              <a:buNone/>
            </a:pPr>
            <a:endParaRPr lang="en-US" altLang="en-US" sz="2800" dirty="0">
              <a:latin typeface="Arial" panose="020B060402020202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252D4-D2D2-4850-BA1F-DD31F4DDADD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Cleland Nomenclature</a:t>
            </a:r>
            <a:endParaRPr lang="en-AU" dirty="0"/>
          </a:p>
        </p:txBody>
      </p:sp>
      <p:sp>
        <p:nvSpPr>
          <p:cNvPr id="5" name="Google Shape;390;g847cf01710_0_68">
            <a:extLst>
              <a:ext uri="{FF2B5EF4-FFF2-40B4-BE49-F238E27FC236}">
                <a16:creationId xmlns:a16="http://schemas.microsoft.com/office/drawing/2014/main" id="{9A3E2438-3608-EC41-808A-AD246C454790}"/>
              </a:ext>
            </a:extLst>
          </p:cNvPr>
          <p:cNvSpPr txBox="1">
            <a:spLocks noChangeArrowheads="1"/>
          </p:cNvSpPr>
          <p:nvPr/>
        </p:nvSpPr>
        <p:spPr bwMode="auto">
          <a:xfrm>
            <a:off x="269875" y="1524000"/>
            <a:ext cx="8604250" cy="14478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Cleland nomenclature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shorthand notation for describing reactions with multiple substrates and products </a:t>
            </a:r>
          </a:p>
          <a:p>
            <a:pPr lvl="1">
              <a:defRPr/>
            </a:pPr>
            <a:r>
              <a:rPr lang="en-US" sz="2400" dirty="0">
                <a:latin typeface="Arial" panose="020B0604020202020204" pitchFamily="34" charset="0"/>
                <a:cs typeface="Arial" panose="020B0604020202020204" pitchFamily="34" charset="0"/>
              </a:rPr>
              <a:t>substrates = A, B, C, and D, in the order in which they bind to the enzyme</a:t>
            </a:r>
          </a:p>
          <a:p>
            <a:pPr lvl="1">
              <a:defRPr/>
            </a:pPr>
            <a:r>
              <a:rPr lang="en-US" sz="2400" dirty="0">
                <a:latin typeface="Arial" panose="020B0604020202020204" pitchFamily="34" charset="0"/>
                <a:cs typeface="Arial" panose="020B0604020202020204" pitchFamily="34" charset="0"/>
              </a:rPr>
              <a:t>products = P, Q, S, and T, in the order in which they dissociate </a:t>
            </a:r>
          </a:p>
          <a:p>
            <a:pPr lvl="1">
              <a:defRPr/>
            </a:pPr>
            <a:r>
              <a:rPr lang="en-US" sz="2400" dirty="0">
                <a:latin typeface="Arial" panose="020B0604020202020204" pitchFamily="34" charset="0"/>
                <a:cs typeface="Arial" panose="020B0604020202020204" pitchFamily="34" charset="0"/>
              </a:rPr>
              <a:t>one, two, three, or four substrates = </a:t>
            </a:r>
            <a:r>
              <a:rPr lang="en-US" sz="2400" dirty="0" err="1">
                <a:latin typeface="Arial" panose="020B0604020202020204" pitchFamily="34" charset="0"/>
                <a:cs typeface="Arial" panose="020B0604020202020204" pitchFamily="34" charset="0"/>
              </a:rPr>
              <a:t>uni</a:t>
            </a:r>
            <a:r>
              <a:rPr lang="en-US" sz="2400" dirty="0">
                <a:latin typeface="Arial" panose="020B0604020202020204" pitchFamily="34" charset="0"/>
                <a:cs typeface="Arial" panose="020B0604020202020204" pitchFamily="34" charset="0"/>
              </a:rPr>
              <a:t>, bi, </a:t>
            </a:r>
            <a:r>
              <a:rPr lang="en-US" sz="2400" dirty="0" err="1">
                <a:latin typeface="Arial" panose="020B0604020202020204" pitchFamily="34" charset="0"/>
                <a:cs typeface="Arial" panose="020B0604020202020204" pitchFamily="34" charset="0"/>
              </a:rPr>
              <a:t>ter</a:t>
            </a:r>
            <a:r>
              <a:rPr lang="en-US" sz="2400" dirty="0">
                <a:latin typeface="Arial" panose="020B0604020202020204" pitchFamily="34" charset="0"/>
                <a:cs typeface="Arial" panose="020B0604020202020204" pitchFamily="34" charset="0"/>
              </a:rPr>
              <a:t>, and quad, respectively</a:t>
            </a:r>
          </a:p>
          <a:p>
            <a:pPr lvl="1">
              <a:defRPr/>
            </a:pPr>
            <a:r>
              <a:rPr lang="en-US" sz="2400" dirty="0">
                <a:latin typeface="Arial" panose="020B0604020202020204" pitchFamily="34" charset="0"/>
                <a:cs typeface="Arial" panose="020B0604020202020204" pitchFamily="34" charset="0"/>
              </a:rPr>
              <a:t>the enzyme = E, but if modified during the reaction, successive forms = F, G, and so on </a:t>
            </a:r>
          </a:p>
          <a:p>
            <a:pPr lvl="1">
              <a:defRPr/>
            </a:pPr>
            <a:endParaRPr lang="en-US" sz="20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D55B4-6241-40C9-B9AA-234F2C25F92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Cleland Nomenclature for a Bi </a:t>
            </a:r>
            <a:r>
              <a:rPr lang="en-US" altLang="en-US" dirty="0" err="1">
                <a:solidFill>
                  <a:schemeClr val="tx1"/>
                </a:solidFill>
                <a:latin typeface="Arial" panose="020B0604020202020204" pitchFamily="34" charset="0"/>
                <a:cs typeface="Arial" panose="020B0604020202020204" pitchFamily="34" charset="0"/>
              </a:rPr>
              <a:t>Bi</a:t>
            </a:r>
            <a:r>
              <a:rPr lang="en-US" altLang="en-US" dirty="0">
                <a:solidFill>
                  <a:schemeClr val="tx1"/>
                </a:solidFill>
                <a:latin typeface="Arial" panose="020B0604020202020204" pitchFamily="34" charset="0"/>
                <a:cs typeface="Arial" panose="020B0604020202020204" pitchFamily="34" charset="0"/>
              </a:rPr>
              <a:t> Reaction</a:t>
            </a:r>
            <a:endParaRPr lang="en-AU" dirty="0"/>
          </a:p>
        </p:txBody>
      </p:sp>
      <p:pic>
        <p:nvPicPr>
          <p:cNvPr id="300034" name="Picture 2" descr="Part c, Cleland nomenclature, shows two reactions. Ordered bibi is represented by a horizontal line with E under the left and right ends. To right of E, an arrow points down from A. E A is present beneath the line to the right, then a line points down from B. The next segment shows E A B, then E P Q, then a line points up to P. To the right, E Q is beneath the line. An arrow points up to Q to the right, then the line ends at E. Random bi bi is represented by a line with two hexagons embedded. It begins and ends with E. On the left, a line above E reaches the left vertex of a hexagon. Arrows labeled A and B point down to the upper left and upper right vertices, respectively. Arrows labeled B and A point up to the lower left and right vertices, respectively. A horizontal line extends from the right vertex. Beneath this line, E A B is present on the left connected by a line to E P Q on the right. The line joins to the left vertex of another hexagon. Arrows point up to P and Q from the left and right top vertices, respectively. Arrows point down to Q and P from the bottom left and right vertices, respectively. A line extends from the right vertex above E. ">
            <a:extLst>
              <a:ext uri="{FF2B5EF4-FFF2-40B4-BE49-F238E27FC236}">
                <a16:creationId xmlns:a16="http://schemas.microsoft.com/office/drawing/2014/main" id="{23ABFDB5-E5AC-7643-94ED-227DBFAF281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31142" y="1752600"/>
            <a:ext cx="4681715"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16C1E-C69A-4ED5-A451-65FBC494B05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Cleland Nomenclature for a Ping-Pong Reaction</a:t>
            </a:r>
            <a:endParaRPr lang="en-AU" dirty="0"/>
          </a:p>
        </p:txBody>
      </p:sp>
      <p:pic>
        <p:nvPicPr>
          <p:cNvPr id="302082" name="Picture 3" descr="Part d is labeled ping-pong in Cleland nomenclature. A horizontal line begins and ends above E. To the right of the left-hand E, an arrow points down from A. To the right below the line, E A is connected by a line to F P to its right. Next, an arrow points up to P, then F is present to the right below the line. An arrow points down from B, then F B connected by a line to E Q to the right is present beneath the line. An arrow points up to Q, then the line ends just after E.">
            <a:extLst>
              <a:ext uri="{FF2B5EF4-FFF2-40B4-BE49-F238E27FC236}">
                <a16:creationId xmlns:a16="http://schemas.microsoft.com/office/drawing/2014/main" id="{CA5AA7E0-8A21-BF4D-B340-321CDD2420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73068" y="2362200"/>
            <a:ext cx="4997863"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D8458-FA0E-4D9B-8503-AF07DC99568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Steady-State Kinetic Analysis of </a:t>
            </a:r>
            <a:r>
              <a:rPr lang="en-US" altLang="en-US" dirty="0" err="1">
                <a:solidFill>
                  <a:schemeClr val="tx1"/>
                </a:solidFill>
                <a:latin typeface="Arial" panose="020B0604020202020204" pitchFamily="34" charset="0"/>
                <a:cs typeface="Arial" panose="020B0604020202020204" pitchFamily="34" charset="0"/>
              </a:rPr>
              <a:t>Bisubstrate</a:t>
            </a:r>
            <a:r>
              <a:rPr lang="en-US" altLang="en-US" dirty="0">
                <a:solidFill>
                  <a:schemeClr val="tx1"/>
                </a:solidFill>
                <a:latin typeface="Arial" panose="020B0604020202020204" pitchFamily="34" charset="0"/>
                <a:cs typeface="Arial" panose="020B0604020202020204" pitchFamily="34" charset="0"/>
              </a:rPr>
              <a:t> Reactions</a:t>
            </a:r>
            <a:endParaRPr lang="en-AU" dirty="0"/>
          </a:p>
        </p:txBody>
      </p:sp>
      <p:sp>
        <p:nvSpPr>
          <p:cNvPr id="5" name="Google Shape;390;g847cf01710_0_68">
            <a:extLst>
              <a:ext uri="{FF2B5EF4-FFF2-40B4-BE49-F238E27FC236}">
                <a16:creationId xmlns:a16="http://schemas.microsoft.com/office/drawing/2014/main" id="{0339DF14-35FE-4143-B02E-08832A7FF6B3}"/>
              </a:ext>
            </a:extLst>
          </p:cNvPr>
          <p:cNvSpPr txBox="1">
            <a:spLocks noChangeArrowheads="1"/>
          </p:cNvSpPr>
          <p:nvPr/>
        </p:nvSpPr>
        <p:spPr bwMode="auto">
          <a:xfrm>
            <a:off x="387350" y="2019300"/>
            <a:ext cx="8369300" cy="14478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Michaelis-Menten steady-state kinetics can distinguish between pathways that have a ternary intermediate and pathways that do not </a:t>
            </a:r>
          </a:p>
          <a:p>
            <a:pPr marL="50800" indent="0">
              <a:buFontTx/>
              <a:buNone/>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AA050-7700-4C0F-8C82-97B80AE6DD0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Intersecting Lines Indicate the Formation of a Ternary Complex</a:t>
            </a:r>
            <a:endParaRPr lang="en-AU" dirty="0"/>
          </a:p>
        </p:txBody>
      </p:sp>
      <p:pic>
        <p:nvPicPr>
          <p:cNvPr id="306178" name="Picture 2" descr="The graph plots the reciprocal of the substrate against the reciprocal of the initial velocity. The horizontal axis is labeled 1 over concentration of S in units of 1 over millimolar. The vertical axis is labeled 1 over V subscript 0 in units of 1 over micromolar per minute. The vertical axis is about halfway across the horizontal axis. Part a shows four diagonal lines that begin at the lower left and end in the upper right quadrant. The lines all intersect at a point in the lower left quadrant. The line that begins at the farthest left point on the horizontal axis ends beneath the other three lines on the right side of the graph. The same pattern is present with the other lines; the farther they are to the left on the horizontal axis, the lower they are on the right side. An arrow that begins at the top line on the right and curves down along the ends of the diagonal lines, pointing downward, is labeled increasing concentration of S subscript 2. ">
            <a:extLst>
              <a:ext uri="{FF2B5EF4-FFF2-40B4-BE49-F238E27FC236}">
                <a16:creationId xmlns:a16="http://schemas.microsoft.com/office/drawing/2014/main" id="{B5DD0147-94E3-F542-BD6B-D2513E0B0EC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94813" y="1944688"/>
            <a:ext cx="5554373"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0754C-608A-4F0F-8758-2B8B72B8835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Parallel Lines Indicate a Ping-Pong (Double-Displacement) Pathway</a:t>
            </a:r>
            <a:endParaRPr lang="en-AU" dirty="0"/>
          </a:p>
        </p:txBody>
      </p:sp>
      <p:pic>
        <p:nvPicPr>
          <p:cNvPr id="308226" name="Picture 3" descr="The graph plots the reciprocal of the substrate against the reciprocal of the initial velocity. The horizontal axis is labeled 1 over concentration of S in units of 1 over millimolar. The vertical axis is labeled 1 over V subscript 0 in units of 1 over micromolar per minute. The vertical axis is about halfway across the horizontal axis. Part b is a similar graph, except that the four lines are parallel and do not intersect. The line that intersects the horizontal axis farthest to the left is the top line on the right. For each line, those that intersect that horizontal axis farther to the left end above those that intersect the horizontal axis farther to the right. An arrow pointing down and to the right across the top of the lines on the right reads, increasing concentration of S subscript 2.">
            <a:extLst>
              <a:ext uri="{FF2B5EF4-FFF2-40B4-BE49-F238E27FC236}">
                <a16:creationId xmlns:a16="http://schemas.microsoft.com/office/drawing/2014/main" id="{AC363A7D-B190-D440-80BC-9B9CE908266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58733" y="1752600"/>
            <a:ext cx="5426534"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12BF-FA8E-4728-B622-7261409C74E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Enzyme Activity Depends on pH</a:t>
            </a:r>
            <a:endParaRPr lang="en-AU" dirty="0">
              <a:solidFill>
                <a:srgbClr val="4E4CB4"/>
              </a:solidFill>
            </a:endParaRPr>
          </a:p>
        </p:txBody>
      </p:sp>
      <p:sp>
        <p:nvSpPr>
          <p:cNvPr id="6" name="Google Shape;390;g847cf01710_0_68">
            <a:extLst>
              <a:ext uri="{FF2B5EF4-FFF2-40B4-BE49-F238E27FC236}">
                <a16:creationId xmlns:a16="http://schemas.microsoft.com/office/drawing/2014/main" id="{183093BA-DD0E-A94A-AE4C-64BFD8A4CBA7}"/>
              </a:ext>
            </a:extLst>
          </p:cNvPr>
          <p:cNvSpPr txBox="1">
            <a:spLocks noChangeArrowheads="1"/>
          </p:cNvSpPr>
          <p:nvPr/>
        </p:nvSpPr>
        <p:spPr bwMode="auto">
          <a:xfrm>
            <a:off x="381000" y="1655763"/>
            <a:ext cx="2798763"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the pH range over which an enzyme undergoes changes in activity can provide a clue to the type of amino acid residue involved </a:t>
            </a:r>
          </a:p>
          <a:p>
            <a:pPr marL="50800" indent="0">
              <a:buFontTx/>
              <a:buNone/>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10275" name="Picture 2" descr="The horizontal axis shows p H, ranging from 0 to above 10, labeled in increments of 2. The curve labeled pepsin begins near the top of the vertical axis and curves upward through two points to a peak at 1.8 before beginning to curve down through a point just past 2. It curves down through points at 2.9 and just above half of the vertical axis, 3.9 and about one-third of the vertical axis, 4.5 at about one-fourth of the horizontal axis, a point shared with the other curve at 4.9 near the horizontal axis, and a point at 5.2 just above the horizontal axis. The curve reaches the horizontal axis at 6. The curve for glucose 6-phosphate has a similar shape shifted to the right. It forms almost a bell curve with a peak similar in height to pepsin but at 7.9 on the horizontal axis. It starts at the horizontal axis at 4.7, passes through points at 4.9 near the horizontal axis, 5.9 at about half of the height of the vertical axis, 6.1 at just above half the height of the vertical axis, 6.8 at about two-thirds of the height of the vertical axis, 7.5 and 8.2 on either side of the peak at just over three-quarters of the height of the vertical axis, 8.3 at two-thirds of the height of the vertical axis, 8.8 at just above half the height of the vertical axis, 9.2 at about half of the height of the vertical axis, and 10.3 near the horizontal axis. All data are approximate.">
            <a:extLst>
              <a:ext uri="{FF2B5EF4-FFF2-40B4-BE49-F238E27FC236}">
                <a16:creationId xmlns:a16="http://schemas.microsoft.com/office/drawing/2014/main" id="{92195F2B-4008-3A42-86C0-46CC53F21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752600"/>
            <a:ext cx="554196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39CC2-C486-4BE6-AA6C-F248BF4D6102}"/>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Pre–Steady State Kinetics Can Provide Evidence for Specific Reaction Steps</a:t>
            </a:r>
            <a:endParaRPr lang="en-AU" sz="3200" dirty="0">
              <a:solidFill>
                <a:srgbClr val="4E4CB4"/>
              </a:solidFill>
            </a:endParaRPr>
          </a:p>
        </p:txBody>
      </p:sp>
      <p:sp>
        <p:nvSpPr>
          <p:cNvPr id="6" name="Google Shape;390;g847cf01710_0_68">
            <a:extLst>
              <a:ext uri="{FF2B5EF4-FFF2-40B4-BE49-F238E27FC236}">
                <a16:creationId xmlns:a16="http://schemas.microsoft.com/office/drawing/2014/main" id="{69DAE14A-4361-EC4A-A347-8429AC397EFA}"/>
              </a:ext>
            </a:extLst>
          </p:cNvPr>
          <p:cNvSpPr txBox="1">
            <a:spLocks noChangeArrowheads="1"/>
          </p:cNvSpPr>
          <p:nvPr/>
        </p:nvSpPr>
        <p:spPr bwMode="auto">
          <a:xfrm>
            <a:off x="457200" y="2351088"/>
            <a:ext cx="45720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used to measure rate constants of individual steps</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stopped-flow device allows mixing and sampling on a second or millisecond time scale </a:t>
            </a: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12323" name="Picture 3" descr="Part a shows three vertical cylinders. The first two cylinders are joined by a U-shaped tube below. The left-hand cylinder, labeled E, has liquid at the bottom beneath a plunger to push it into the tube below. The central cylinder, labeled S, is similar and contains a different liquid. The two different types of liquid meet at the bottom of the U-shaped tube and mix in a vertical tube that extends downward. The third cylinder, labeled acid to quench reaction, contains a different liquid beneath a plunger. The tube beneath it runs vertically, then bends horizontally to intersect the middle of the vertical tube containing a mixture of liquid from the first two tubes. This vertical tube reaches a rectangle labeled flow cell in spectrophotometer. Light is entering from the right and an absorbance signal is leaving to the left. A vertical tube labeled waste extends from the bottom. ">
            <a:extLst>
              <a:ext uri="{FF2B5EF4-FFF2-40B4-BE49-F238E27FC236}">
                <a16:creationId xmlns:a16="http://schemas.microsoft.com/office/drawing/2014/main" id="{635463CB-8E65-7546-BE8D-13BDFA7E782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06781" y="2133600"/>
            <a:ext cx="24992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B6548-DA5F-4D05-AC44-D3248E95ABE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Dissociation of the Product is Rate-Limiting for Many Enzymes</a:t>
            </a:r>
            <a:endParaRPr lang="en-AU" dirty="0"/>
          </a:p>
        </p:txBody>
      </p:sp>
      <p:sp>
        <p:nvSpPr>
          <p:cNvPr id="10" name="Google Shape;390;g847cf01710_0_68">
            <a:extLst>
              <a:ext uri="{FF2B5EF4-FFF2-40B4-BE49-F238E27FC236}">
                <a16:creationId xmlns:a16="http://schemas.microsoft.com/office/drawing/2014/main" id="{B6A4578E-C3F1-014A-BEBE-DA4B07F193D8}"/>
              </a:ext>
            </a:extLst>
          </p:cNvPr>
          <p:cNvSpPr txBox="1">
            <a:spLocks noChangeArrowheads="1"/>
          </p:cNvSpPr>
          <p:nvPr/>
        </p:nvSpPr>
        <p:spPr bwMode="auto">
          <a:xfrm>
            <a:off x="420687" y="1524001"/>
            <a:ext cx="8302625" cy="87642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altLang="en-US" sz="2400" dirty="0">
                <a:latin typeface="Arial" panose="020B0604020202020204" pitchFamily="34" charset="0"/>
                <a:cs typeface="Arial" panose="020B0604020202020204" pitchFamily="34" charset="0"/>
              </a:rPr>
              <a:t>for an enzyme where product release, EP </a:t>
            </a:r>
            <a:r>
              <a:rPr lang="en-US" sz="2400" dirty="0">
                <a:latin typeface="Arial" panose="020B0604020202020204" pitchFamily="34" charset="0"/>
                <a:cs typeface="Arial" panose="020B0604020202020204" pitchFamily="34" charset="0"/>
              </a:rPr>
              <a:t>→ E + P, is rate-limiting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is rate-limiting): </a:t>
            </a:r>
            <a:r>
              <a:rPr lang="en-US" altLang="en-US"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buNone/>
              <a:defRPr/>
            </a:pPr>
            <a:endParaRPr lang="en-US" altLang="en-US" sz="2400" dirty="0">
              <a:latin typeface="Arial" panose="020B0604020202020204" pitchFamily="34" charset="0"/>
              <a:cs typeface="Arial" panose="020B0604020202020204" pitchFamily="34" charset="0"/>
            </a:endParaRPr>
          </a:p>
          <a:p>
            <a:pPr marL="50800" indent="0">
              <a:buNone/>
              <a:defRPr/>
            </a:pPr>
            <a:r>
              <a:rPr lang="en-US" altLang="en-US" sz="2400" dirty="0">
                <a:latin typeface="Arial" panose="020B0604020202020204" pitchFamily="34" charset="0"/>
                <a:cs typeface="Arial" panose="020B0604020202020204" pitchFamily="34" charset="0"/>
              </a:rPr>
              <a:t>	E + S </a:t>
            </a:r>
            <a:r>
              <a:rPr lang="en-US" sz="2400" dirty="0">
                <a:latin typeface="Arial" panose="020B0604020202020204" pitchFamily="34" charset="0"/>
                <a:cs typeface="Arial" panose="020B0604020202020204" pitchFamily="34" charset="0"/>
              </a:rPr>
              <a:t>⇌ ES ⇌ EP ⇌ E + P</a:t>
            </a:r>
            <a:endParaRPr lang="en-US" altLang="en-US" sz="2400" dirty="0">
              <a:latin typeface="Arial" panose="020B0604020202020204" pitchFamily="34" charset="0"/>
              <a:cs typeface="Arial" panose="020B0604020202020204" pitchFamily="34" charset="0"/>
            </a:endParaRPr>
          </a:p>
        </p:txBody>
      </p:sp>
      <p:sp>
        <p:nvSpPr>
          <p:cNvPr id="11" name="TextBox 5">
            <a:extLst>
              <a:ext uri="{FF2B5EF4-FFF2-40B4-BE49-F238E27FC236}">
                <a16:creationId xmlns:a16="http://schemas.microsoft.com/office/drawing/2014/main" id="{73BCAE1C-AD52-8940-B8ED-80C17CDB49B2}"/>
              </a:ext>
            </a:extLst>
          </p:cNvPr>
          <p:cNvSpPr txBox="1">
            <a:spLocks noChangeArrowheads="1"/>
          </p:cNvSpPr>
          <p:nvPr/>
        </p:nvSpPr>
        <p:spPr bwMode="auto">
          <a:xfrm>
            <a:off x="2209800" y="2529538"/>
            <a:ext cx="45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000" i="1" dirty="0">
                <a:latin typeface="Arial" panose="020B0604020202020204" pitchFamily="34" charset="0"/>
                <a:cs typeface="Arial" panose="020B0604020202020204" pitchFamily="34" charset="0"/>
              </a:rPr>
              <a:t>k</a:t>
            </a:r>
            <a:r>
              <a:rPr lang="en-US" altLang="en-US" sz="2000" baseline="-25000" dirty="0">
                <a:latin typeface="Arial" panose="020B0604020202020204" pitchFamily="34" charset="0"/>
                <a:cs typeface="Arial" panose="020B0604020202020204" pitchFamily="34" charset="0"/>
              </a:rPr>
              <a:t>1</a:t>
            </a:r>
            <a:endParaRPr lang="en-US" altLang="en-US" sz="2000" i="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7">
                <a:extLst>
                  <a:ext uri="{FF2B5EF4-FFF2-40B4-BE49-F238E27FC236}">
                    <a16:creationId xmlns:a16="http://schemas.microsoft.com/office/drawing/2014/main" id="{4E2C690E-DFDB-C348-B457-07563D89F827}"/>
                  </a:ext>
                </a:extLst>
              </p:cNvPr>
              <p:cNvSpPr txBox="1">
                <a:spLocks noChangeArrowheads="1"/>
              </p:cNvSpPr>
              <p:nvPr/>
            </p:nvSpPr>
            <p:spPr bwMode="auto">
              <a:xfrm>
                <a:off x="2209800" y="3028890"/>
                <a:ext cx="65246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000" i="1" dirty="0">
                    <a:latin typeface="Arial" panose="020B0604020202020204" pitchFamily="34" charset="0"/>
                    <a:cs typeface="Arial" panose="020B0604020202020204" pitchFamily="34" charset="0"/>
                  </a:rPr>
                  <a:t>k</a:t>
                </a:r>
                <a14:m>
                  <m:oMath xmlns:m="http://schemas.openxmlformats.org/officeDocument/2006/math">
                    <m:r>
                      <m:rPr>
                        <m:nor/>
                      </m:rPr>
                      <a:rPr lang="en-US" sz="2000" baseline="-25000" dirty="0">
                        <a:latin typeface="Arial" panose="020B0604020202020204" pitchFamily="34" charset="0"/>
                        <a:cs typeface="Arial" panose="020B0604020202020204" pitchFamily="34" charset="0"/>
                      </a:rPr>
                      <m:t>–</m:t>
                    </m:r>
                  </m:oMath>
                </a14:m>
                <a:r>
                  <a:rPr lang="en-US" altLang="en-US" sz="2000" baseline="-25000" dirty="0">
                    <a:latin typeface="Arial" panose="020B0604020202020204" pitchFamily="34" charset="0"/>
                    <a:cs typeface="Arial" panose="020B0604020202020204" pitchFamily="34" charset="0"/>
                  </a:rPr>
                  <a:t>1</a:t>
                </a:r>
                <a:endParaRPr lang="en-US" altLang="en-US" sz="2000" i="1" dirty="0">
                  <a:latin typeface="Arial" panose="020B0604020202020204" pitchFamily="34" charset="0"/>
                  <a:cs typeface="Arial" panose="020B0604020202020204" pitchFamily="34" charset="0"/>
                </a:endParaRPr>
              </a:p>
            </p:txBody>
          </p:sp>
        </mc:Choice>
        <mc:Fallback xmlns="">
          <p:sp>
            <p:nvSpPr>
              <p:cNvPr id="12" name="TextBox 7">
                <a:extLst>
                  <a:ext uri="{FF2B5EF4-FFF2-40B4-BE49-F238E27FC236}">
                    <a16:creationId xmlns:a16="http://schemas.microsoft.com/office/drawing/2014/main" id="{4E2C690E-DFDB-C348-B457-07563D89F827}"/>
                  </a:ext>
                </a:extLst>
              </p:cNvPr>
              <p:cNvSpPr txBox="1">
                <a:spLocks noRot="1" noChangeAspect="1" noMove="1" noResize="1" noEditPoints="1" noAdjustHandles="1" noChangeArrowheads="1" noChangeShapeType="1" noTextEdit="1"/>
              </p:cNvSpPr>
              <p:nvPr/>
            </p:nvSpPr>
            <p:spPr bwMode="auto">
              <a:xfrm>
                <a:off x="2209800" y="3028890"/>
                <a:ext cx="652462" cy="400110"/>
              </a:xfrm>
              <a:prstGeom prst="rect">
                <a:avLst/>
              </a:prstGeom>
              <a:blipFill>
                <a:blip r:embed="rId3"/>
                <a:stretch>
                  <a:fillRect l="-11538" t="-9091" b="-2424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 name="TextBox 8">
            <a:extLst>
              <a:ext uri="{FF2B5EF4-FFF2-40B4-BE49-F238E27FC236}">
                <a16:creationId xmlns:a16="http://schemas.microsoft.com/office/drawing/2014/main" id="{4C6FFE07-801F-6248-8A31-B875F470D5B3}"/>
              </a:ext>
            </a:extLst>
          </p:cNvPr>
          <p:cNvSpPr txBox="1">
            <a:spLocks noChangeArrowheads="1"/>
          </p:cNvSpPr>
          <p:nvPr/>
        </p:nvSpPr>
        <p:spPr bwMode="auto">
          <a:xfrm>
            <a:off x="3048000" y="2514600"/>
            <a:ext cx="45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000" i="1" dirty="0">
                <a:latin typeface="Arial" panose="020B0604020202020204" pitchFamily="34" charset="0"/>
                <a:cs typeface="Arial" panose="020B0604020202020204" pitchFamily="34" charset="0"/>
              </a:rPr>
              <a:t>k</a:t>
            </a:r>
            <a:r>
              <a:rPr lang="en-US" altLang="en-US" sz="2000" baseline="-25000" dirty="0">
                <a:latin typeface="Arial" panose="020B0604020202020204" pitchFamily="34" charset="0"/>
                <a:cs typeface="Arial" panose="020B0604020202020204" pitchFamily="34" charset="0"/>
              </a:rPr>
              <a:t>2</a:t>
            </a:r>
            <a:endParaRPr lang="en-US" altLang="en-US"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9">
                <a:extLst>
                  <a:ext uri="{FF2B5EF4-FFF2-40B4-BE49-F238E27FC236}">
                    <a16:creationId xmlns:a16="http://schemas.microsoft.com/office/drawing/2014/main" id="{547E301C-2963-9F4C-B316-CC2924D26C8C}"/>
                  </a:ext>
                </a:extLst>
              </p:cNvPr>
              <p:cNvSpPr txBox="1">
                <a:spLocks noChangeArrowheads="1"/>
              </p:cNvSpPr>
              <p:nvPr/>
            </p:nvSpPr>
            <p:spPr bwMode="auto">
              <a:xfrm>
                <a:off x="3048000" y="3028890"/>
                <a:ext cx="65246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000" i="1" dirty="0">
                    <a:latin typeface="Arial" panose="020B0604020202020204" pitchFamily="34" charset="0"/>
                    <a:cs typeface="Arial" panose="020B0604020202020204" pitchFamily="34" charset="0"/>
                  </a:rPr>
                  <a:t>k</a:t>
                </a:r>
                <a14:m>
                  <m:oMath xmlns:m="http://schemas.openxmlformats.org/officeDocument/2006/math">
                    <m:r>
                      <m:rPr>
                        <m:nor/>
                      </m:rPr>
                      <a:rPr lang="en-US" sz="2000" baseline="-25000" dirty="0">
                        <a:latin typeface="Arial" panose="020B0604020202020204" pitchFamily="34" charset="0"/>
                        <a:cs typeface="Arial" panose="020B0604020202020204" pitchFamily="34" charset="0"/>
                      </a:rPr>
                      <m:t>–</m:t>
                    </m:r>
                  </m:oMath>
                </a14:m>
                <a:r>
                  <a:rPr lang="en-US" altLang="en-US" sz="2000" baseline="-25000" dirty="0">
                    <a:latin typeface="Arial" panose="020B0604020202020204" pitchFamily="34" charset="0"/>
                    <a:cs typeface="Arial" panose="020B0604020202020204" pitchFamily="34" charset="0"/>
                  </a:rPr>
                  <a:t>2</a:t>
                </a:r>
                <a:endParaRPr lang="en-US" altLang="en-US" sz="2000" dirty="0">
                  <a:latin typeface="Arial" panose="020B0604020202020204" pitchFamily="34" charset="0"/>
                  <a:cs typeface="Arial" panose="020B0604020202020204" pitchFamily="34" charset="0"/>
                </a:endParaRPr>
              </a:p>
            </p:txBody>
          </p:sp>
        </mc:Choice>
        <mc:Fallback xmlns="">
          <p:sp>
            <p:nvSpPr>
              <p:cNvPr id="14" name="TextBox 9">
                <a:extLst>
                  <a:ext uri="{FF2B5EF4-FFF2-40B4-BE49-F238E27FC236}">
                    <a16:creationId xmlns:a16="http://schemas.microsoft.com/office/drawing/2014/main" id="{547E301C-2963-9F4C-B316-CC2924D26C8C}"/>
                  </a:ext>
                </a:extLst>
              </p:cNvPr>
              <p:cNvSpPr txBox="1">
                <a:spLocks noRot="1" noChangeAspect="1" noMove="1" noResize="1" noEditPoints="1" noAdjustHandles="1" noChangeArrowheads="1" noChangeShapeType="1" noTextEdit="1"/>
              </p:cNvSpPr>
              <p:nvPr/>
            </p:nvSpPr>
            <p:spPr bwMode="auto">
              <a:xfrm>
                <a:off x="3048000" y="3028890"/>
                <a:ext cx="652462" cy="400110"/>
              </a:xfrm>
              <a:prstGeom prst="rect">
                <a:avLst/>
              </a:prstGeom>
              <a:blipFill>
                <a:blip r:embed="rId4"/>
                <a:stretch>
                  <a:fillRect l="-9615" t="-9091" b="-2424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5" name="TextBox 10">
            <a:extLst>
              <a:ext uri="{FF2B5EF4-FFF2-40B4-BE49-F238E27FC236}">
                <a16:creationId xmlns:a16="http://schemas.microsoft.com/office/drawing/2014/main" id="{8797145A-7F5F-5E43-950A-9A9FFB09F572}"/>
              </a:ext>
            </a:extLst>
          </p:cNvPr>
          <p:cNvSpPr txBox="1">
            <a:spLocks noChangeArrowheads="1"/>
          </p:cNvSpPr>
          <p:nvPr/>
        </p:nvSpPr>
        <p:spPr bwMode="auto">
          <a:xfrm>
            <a:off x="3886200" y="2514600"/>
            <a:ext cx="45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000" i="1" dirty="0">
                <a:latin typeface="Arial" panose="020B0604020202020204" pitchFamily="34" charset="0"/>
                <a:cs typeface="Arial" panose="020B0604020202020204" pitchFamily="34" charset="0"/>
              </a:rPr>
              <a:t>k</a:t>
            </a:r>
            <a:r>
              <a:rPr lang="en-US" altLang="en-US" sz="2000" baseline="-25000" dirty="0">
                <a:latin typeface="Arial" panose="020B0604020202020204" pitchFamily="34" charset="0"/>
                <a:cs typeface="Arial" panose="020B0604020202020204" pitchFamily="34" charset="0"/>
              </a:rPr>
              <a:t>3</a:t>
            </a:r>
            <a:endParaRPr lang="en-US" altLang="en-US" sz="2000" dirty="0">
              <a:latin typeface="Arial" panose="020B0604020202020204" pitchFamily="34" charset="0"/>
              <a:cs typeface="Arial" panose="020B0604020202020204" pitchFamily="34" charset="0"/>
            </a:endParaRPr>
          </a:p>
        </p:txBody>
      </p:sp>
      <p:sp>
        <p:nvSpPr>
          <p:cNvPr id="16" name="TextBox 3">
            <a:extLst>
              <a:ext uri="{FF2B5EF4-FFF2-40B4-BE49-F238E27FC236}">
                <a16:creationId xmlns:a16="http://schemas.microsoft.com/office/drawing/2014/main" id="{C266E427-1785-064D-A85E-D1E9FE8CED5D}"/>
              </a:ext>
            </a:extLst>
          </p:cNvPr>
          <p:cNvSpPr txBox="1">
            <a:spLocks noChangeArrowheads="1"/>
          </p:cNvSpPr>
          <p:nvPr/>
        </p:nvSpPr>
        <p:spPr bwMode="auto">
          <a:xfrm>
            <a:off x="5638802" y="276857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7FC23-E019-4F1B-88CB-95EB254155B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Using Pre–Steady State Kinetics to Determine the Rate-Limiting Step</a:t>
            </a:r>
            <a:endParaRPr lang="en-AU" dirty="0"/>
          </a:p>
        </p:txBody>
      </p:sp>
      <p:sp>
        <p:nvSpPr>
          <p:cNvPr id="13" name="Google Shape;390;g847cf01710_0_68">
            <a:extLst>
              <a:ext uri="{FF2B5EF4-FFF2-40B4-BE49-F238E27FC236}">
                <a16:creationId xmlns:a16="http://schemas.microsoft.com/office/drawing/2014/main" id="{68E0EC53-0A72-164C-BC39-C243CA25239D}"/>
              </a:ext>
            </a:extLst>
          </p:cNvPr>
          <p:cNvSpPr txBox="1">
            <a:spLocks noChangeArrowheads="1"/>
          </p:cNvSpPr>
          <p:nvPr/>
        </p:nvSpPr>
        <p:spPr bwMode="auto">
          <a:xfrm>
            <a:off x="406400" y="1524001"/>
            <a:ext cx="8331200" cy="1600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the observation of a burst indicates that a rate-limiting step (product release, enzyme conformational change, etc.) occurs after formation of the product being monitored </a:t>
            </a:r>
          </a:p>
          <a:p>
            <a:pPr marL="50800" indent="0">
              <a:buFontTx/>
              <a:buNone/>
              <a:defRPr/>
            </a:pPr>
            <a:endParaRPr lang="en-US" sz="2400" dirty="0">
              <a:cs typeface="Arial" panose="020B0604020202020204" pitchFamily="34" charset="0"/>
            </a:endParaRPr>
          </a:p>
          <a:p>
            <a:pPr marL="50800" indent="0">
              <a:buFontTx/>
              <a:buNone/>
              <a:defRPr/>
            </a:pP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pic>
        <p:nvPicPr>
          <p:cNvPr id="316418" name="Picture 4" descr="Part b is a graph with time in seconds on the horizontal axis and concentration of P in nanomolar on the vertical axis. The horizontal axis ranges from 0 to 50, labeled in increments of 10. The vertical axis ranges from 0 to 60, labeled in increments of 10. Three curves are shown, each associated with a dotted diagonal line. The first curve, plotted along points indicated using triangles, begins at the origin, rises rapidly, and then rises more slowly to run along a diagonal dotted line that begins at (0, 18) and ends near the upper left corner. The curve runs through the following points: (0, 0), (4, 16), (10, 23), (17, 30), (25, 36), (30, 42), (45, 55). The other two curves have a similar shape and are beneath the top curve. The right side of the middle curve runs along a dotted diagonal line that extends from (0, 10) to (50, 40). The curve runs through the following points marked by squares: (0, 0), (5, 10), (11, 18), (15, 22), (30, 29), (43, 32). The right side of the bottom curve runs along a dotted diagonal line that extends from (0, 5) to (50, 27). The curve runs through the following points marked by circles: (0, 0), (5, 4), (10, 8), (16, 11), (25, 18), (47, 25). Part c is a graph with concentration of E in nanomolar on the horizontal axis, ranging from 0 to 20 and labeled in increments of 5, and burst amplitude in nanomolar on the vertical axis, ranging from 0 to 20 and labeled in increments of 5. A diagonal line runs from the origin to the top horizontal axis just before its end. Points on the graph, indicated by circles, are as follows: (7, 7), (8, 8), (11, 9), (13, 13), (17, 17). All data are approximate.">
            <a:extLst>
              <a:ext uri="{FF2B5EF4-FFF2-40B4-BE49-F238E27FC236}">
                <a16:creationId xmlns:a16="http://schemas.microsoft.com/office/drawing/2014/main" id="{BC2E9565-CF76-9A44-A728-8E91632A63B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38354" y="3349188"/>
            <a:ext cx="6067291" cy="320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21520</TotalTime>
  <Words>7082</Words>
  <Application>Microsoft Office PowerPoint</Application>
  <PresentationFormat>On-screen Show (4:3)</PresentationFormat>
  <Paragraphs>1363</Paragraphs>
  <Slides>173</Slides>
  <Notes>172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173</vt:i4>
      </vt:variant>
    </vt:vector>
  </HeadingPairs>
  <TitlesOfParts>
    <vt:vector size="184" baseType="lpstr">
      <vt:lpstr>ＭＳ Ｐゴシック</vt:lpstr>
      <vt:lpstr>ＭＳ Ｐゴシック</vt:lpstr>
      <vt:lpstr>Arial</vt:lpstr>
      <vt:lpstr>Arial Unicode MS</vt:lpstr>
      <vt:lpstr>Book Antiqua</vt:lpstr>
      <vt:lpstr>Calibri</vt:lpstr>
      <vt:lpstr>Cambria Math</vt:lpstr>
      <vt:lpstr>Symbol</vt:lpstr>
      <vt:lpstr>Times</vt:lpstr>
      <vt:lpstr>Blank</vt:lpstr>
      <vt:lpstr>Equation</vt:lpstr>
      <vt:lpstr>6 Enzymes</vt:lpstr>
      <vt:lpstr>Principle 1 (1 of 4)</vt:lpstr>
      <vt:lpstr>Principle 2 (1 of 3)</vt:lpstr>
      <vt:lpstr>Principle 3 (1 of 3)</vt:lpstr>
      <vt:lpstr>Principle 4 (1 of 8)</vt:lpstr>
      <vt:lpstr>Principle 5 (1 of 3)</vt:lpstr>
      <vt:lpstr>6.1    An Introduction to Enzymes</vt:lpstr>
      <vt:lpstr>Enzymes</vt:lpstr>
      <vt:lpstr>Principle 1 (2 of 4)</vt:lpstr>
      <vt:lpstr>Most Enzymes Are Proteins</vt:lpstr>
      <vt:lpstr>Inorganic Ions as Cofactors</vt:lpstr>
      <vt:lpstr>Coenzymes as Transient Carriers  of Atoms or Functional Groups</vt:lpstr>
      <vt:lpstr>Describing Enzymes and Their Additional Chemical Components</vt:lpstr>
      <vt:lpstr>Enzymes Are Classified by the Reactions They Catalyze</vt:lpstr>
      <vt:lpstr>6.2    How Enzymes Work</vt:lpstr>
      <vt:lpstr>Principle 3 (2 of 3)</vt:lpstr>
      <vt:lpstr>Enzyme-Catalyzed Reactions Take Place within the Active Site</vt:lpstr>
      <vt:lpstr>Enzymes Affect Reaction Rates,  Not Equilibria</vt:lpstr>
      <vt:lpstr>Principle 1 (3 of 4)</vt:lpstr>
      <vt:lpstr>Ground State and Transition State</vt:lpstr>
      <vt:lpstr>Energy Changes in a Reaction Coordinate Diagram</vt:lpstr>
      <vt:lpstr>Catalysts Lower the Activation Energy and Increase the Reaction Rate</vt:lpstr>
      <vt:lpstr>Catalysts Do Not Affect Reaction Equilibria</vt:lpstr>
      <vt:lpstr>Reaction Intermediates</vt:lpstr>
      <vt:lpstr>Rate-Limiting Steps</vt:lpstr>
      <vt:lpstr>Principle 2 (2 of 3)</vt:lpstr>
      <vt:lpstr>Enzymes Lower Activation Energies Selectively</vt:lpstr>
      <vt:lpstr>Principle 1 (4 of 4)</vt:lpstr>
      <vt:lpstr>Reaction Rates and Equilibria Have Precise Thermodynamic Definitions</vt:lpstr>
      <vt:lpstr>Thermodynamics Relates  Keq and ∆G °</vt:lpstr>
      <vt:lpstr>The Relationship between  K eq and ∆G °</vt:lpstr>
      <vt:lpstr>Rate Constants and Rate Equations</vt:lpstr>
      <vt:lpstr>First-Order Reactions</vt:lpstr>
      <vt:lpstr>Second-Order Reactions</vt:lpstr>
      <vt:lpstr>The Relationship between Rate Constants and Activation Energy</vt:lpstr>
      <vt:lpstr>A Few Principles Explain the Catalytic Power and Specificity of Enzymes</vt:lpstr>
      <vt:lpstr>Principle 4 (2 of 8)</vt:lpstr>
      <vt:lpstr>Interactions between Enzymes and Substrates</vt:lpstr>
      <vt:lpstr>Noncovalent Interactions between Enzyme and Substrate Are Optimized in the Transition State</vt:lpstr>
      <vt:lpstr>Enzymes Must Be Complementary to the Reaction Transition State</vt:lpstr>
      <vt:lpstr>Principle 4 (3 of 8)</vt:lpstr>
      <vt:lpstr>The Role of Binding Energy in Catalysis</vt:lpstr>
      <vt:lpstr>Principle 3 (3 of 3)</vt:lpstr>
      <vt:lpstr>The Active Site of an Enzyme </vt:lpstr>
      <vt:lpstr>Principle 2 (3 of 3)</vt:lpstr>
      <vt:lpstr>Enzyme Specificity</vt:lpstr>
      <vt:lpstr>Binding Energy Overcomes the Barrier to Reaction</vt:lpstr>
      <vt:lpstr>Rate Enhancement by Entropy Reduction</vt:lpstr>
      <vt:lpstr>Desolvation of the Substrate</vt:lpstr>
      <vt:lpstr>Distortion of the Substrate</vt:lpstr>
      <vt:lpstr>The Induced Fix Mechanism</vt:lpstr>
      <vt:lpstr>Principle 4 (4 of 8)</vt:lpstr>
      <vt:lpstr>Covalent Interactions and Metal Ions Contribute to Catalysis</vt:lpstr>
      <vt:lpstr>General Acid-Base Catalysis</vt:lpstr>
      <vt:lpstr>Amino Acids in General Acid-Base Catalysis</vt:lpstr>
      <vt:lpstr>Covalent Catalysis</vt:lpstr>
      <vt:lpstr>Metal Ion Catalysis</vt:lpstr>
      <vt:lpstr>6.3    Enzyme Kinetics as an Approach to Understanding Mechanism</vt:lpstr>
      <vt:lpstr>Enzyme Kinetics</vt:lpstr>
      <vt:lpstr>Substrate Concentration Affects the Rate of Enzyme-Catalyzed Reactions</vt:lpstr>
      <vt:lpstr>Initial Velocities of Enzyme-Catalyzed Reactions</vt:lpstr>
      <vt:lpstr>Effect of [S] on the V0 of an  Enzyme-Catalyzed Reaction</vt:lpstr>
      <vt:lpstr>General Theory of Enzyme Action Proposed by Michaelis and Menten</vt:lpstr>
      <vt:lpstr>The Saturation Effect</vt:lpstr>
      <vt:lpstr>The Relationship between Substrate Concentration and Reaction Rate Can Be Expressed with the Michaelis-Menten Equation</vt:lpstr>
      <vt:lpstr>The Michaelis-Menten Equation</vt:lpstr>
      <vt:lpstr>Deriving the Michaelis-Menten Equation</vt:lpstr>
      <vt:lpstr>Deriving the Michaelis-Menten Equation, [Et]</vt:lpstr>
      <vt:lpstr>Deriving the Michaelis-Menten Equation, Step 1</vt:lpstr>
      <vt:lpstr>Deriving the Michaelis-Menten Equation, Step 2</vt:lpstr>
      <vt:lpstr>Deriving the Michaelis-Menten Equation, Step 3</vt:lpstr>
      <vt:lpstr>Deriving the Michaelis-Menten Equation, Km</vt:lpstr>
      <vt:lpstr>Deriving the Michaelis-Menten Equation, Step 4</vt:lpstr>
      <vt:lpstr>Km = [S], When V0 = ½Vmax</vt:lpstr>
      <vt:lpstr>Dependence of V0 on [S]</vt:lpstr>
      <vt:lpstr>Michaelis-Menten Kinetics Can Be Analyzed Quantitatively</vt:lpstr>
      <vt:lpstr>Deriving the Lineweaver-Burk Equation</vt:lpstr>
      <vt:lpstr>A Double-Reciprocal, or Lineweaver-Burk, Plot</vt:lpstr>
      <vt:lpstr>Kinetic Parameters Are Used to Compare Enzyme Activities</vt:lpstr>
      <vt:lpstr>Interpreting Km and Vmax</vt:lpstr>
      <vt:lpstr>The Dissociation Constant, Kd</vt:lpstr>
      <vt:lpstr>Interpreting Vmax</vt:lpstr>
      <vt:lpstr>The General Rate Constant, kcat</vt:lpstr>
      <vt:lpstr>The Constant kcat Is a First-Order Rate Constant</vt:lpstr>
      <vt:lpstr>Comparing Catalytic Mechanisms and Efficiencies</vt:lpstr>
      <vt:lpstr>The Constant kcat/Km Is a Second-Order Rate Constant</vt:lpstr>
      <vt:lpstr>Many Enzymes Catalyze Reactions with Two or More Substrates</vt:lpstr>
      <vt:lpstr>Some Enzyme Reactions Involve a Ternary Complex</vt:lpstr>
      <vt:lpstr>Some Enzyme Reactions Do Not Form a Ternary Complex</vt:lpstr>
      <vt:lpstr>Cleland Nomenclature</vt:lpstr>
      <vt:lpstr>Cleland Nomenclature for a Bi Bi Reaction</vt:lpstr>
      <vt:lpstr>Cleland Nomenclature for a Ping-Pong Reaction</vt:lpstr>
      <vt:lpstr>Steady-State Kinetic Analysis of Bisubstrate Reactions</vt:lpstr>
      <vt:lpstr>Intersecting Lines Indicate the Formation of a Ternary Complex</vt:lpstr>
      <vt:lpstr>Parallel Lines Indicate a Ping-Pong (Double-Displacement) Pathway</vt:lpstr>
      <vt:lpstr>Enzyme Activity Depends on pH</vt:lpstr>
      <vt:lpstr>Pre–Steady State Kinetics Can Provide Evidence for Specific Reaction Steps</vt:lpstr>
      <vt:lpstr>Dissociation of the Product is Rate-Limiting for Many Enzymes</vt:lpstr>
      <vt:lpstr>Using Pre–Steady State Kinetics to Determine the Rate-Limiting Step</vt:lpstr>
      <vt:lpstr>Enzymes Are Subject to Reversible or Irreversible Inhibition</vt:lpstr>
      <vt:lpstr>Reversible Inhibition</vt:lpstr>
      <vt:lpstr>Competitive Inhibition</vt:lpstr>
      <vt:lpstr>Competitive Inhibitors Alter the Michaelis-Menten Equation</vt:lpstr>
      <vt:lpstr>Competitive Inhibitors Affect the Apparent Km, but Not the Vmax</vt:lpstr>
      <vt:lpstr>A Lineweaver-Burk Plot Reveals Competitive Inhibition</vt:lpstr>
      <vt:lpstr>Uncompetitive Inhibition</vt:lpstr>
      <vt:lpstr>Uncompetitive Inhibitors Alter the Michaelis-Menten Equation</vt:lpstr>
      <vt:lpstr>Uncompetitive Inhibitors Affect Both the Apparent Km and the Vmax</vt:lpstr>
      <vt:lpstr>A Lineweaver-Burk Plot Reveals Uncompetitive Inhibition</vt:lpstr>
      <vt:lpstr>Mixed Inhibition</vt:lpstr>
      <vt:lpstr>Mixed Inhibitors Alter the Michaelis-Menten Equation</vt:lpstr>
      <vt:lpstr>Mixed Inhibitors Usually Affect Both the Apparent Km and the Vmax</vt:lpstr>
      <vt:lpstr>A Lineweaver-Burk Plot Reveals Mixed Inhibition</vt:lpstr>
      <vt:lpstr>Noncompetitive Inhibition</vt:lpstr>
      <vt:lpstr>Effects of Reversible Inhibitors on Apparent Vmax and Apparent Km</vt:lpstr>
      <vt:lpstr>Irreversible Inhibition</vt:lpstr>
      <vt:lpstr>Suicide Inactivators</vt:lpstr>
      <vt:lpstr>Principle 4 (5 of 8)</vt:lpstr>
      <vt:lpstr>Transition-State Analogs</vt:lpstr>
      <vt:lpstr>6.4    Examples of Enzymatic Reactions</vt:lpstr>
      <vt:lpstr>The Chymotrypsin Mechanism Involves Acylation and Deacylation of a Ser Residue</vt:lpstr>
      <vt:lpstr>The Chymotrypsin Mechanism Involves Two Phases</vt:lpstr>
      <vt:lpstr>Pre–Steady State Kinetic Evidence for an Acyl-Enzyme Intermediate</vt:lpstr>
      <vt:lpstr>The pH Dependence of Chymotrypsin-Catalyzed Reactions</vt:lpstr>
      <vt:lpstr>The Chymotrypsin Reaction</vt:lpstr>
      <vt:lpstr>Principle 4 (6 of 8)</vt:lpstr>
      <vt:lpstr>Chymotrypsin Mechanism, Step 1</vt:lpstr>
      <vt:lpstr>Chymotrypsin Mechanism, Step 2</vt:lpstr>
      <vt:lpstr>Chymotrypsin Mechanism, Step 3</vt:lpstr>
      <vt:lpstr>Chymotrypsin Mechanism, Step 4</vt:lpstr>
      <vt:lpstr>Chymotrypsin Mechanism, Step 5</vt:lpstr>
      <vt:lpstr>Chymotrypsin Mechanism, Step 6</vt:lpstr>
      <vt:lpstr>Chymotrypsin Mechanism, Step 7</vt:lpstr>
      <vt:lpstr>Mechanism of Action of an HIV Protease</vt:lpstr>
      <vt:lpstr>Principle 4 (7 of 8)</vt:lpstr>
      <vt:lpstr>HIV Protease Inhibitors</vt:lpstr>
      <vt:lpstr>Hexokinase Undergoes Induced Fit on Substrate Binding</vt:lpstr>
      <vt:lpstr>Induced Fit in Hexokinase</vt:lpstr>
      <vt:lpstr>Addition of Xylose Increases the Rate of ATP Hydrolysis</vt:lpstr>
      <vt:lpstr>Principle 4 (8 of 8)</vt:lpstr>
      <vt:lpstr>The Catalytic Mechanism of Hexokinase</vt:lpstr>
      <vt:lpstr>The Enolase Reaction Mechanism Requires Metal Ions</vt:lpstr>
      <vt:lpstr>The Enolase Reaction Illustrates Metal Ion Catalysis</vt:lpstr>
      <vt:lpstr>An Understanding of Enzyme Mechanism Produces Useful Antibiotics</vt:lpstr>
      <vt:lpstr>Transpeptidase Inhibition by β-Lactam Antibiotics</vt:lpstr>
      <vt:lpstr>β-Lactamases</vt:lpstr>
      <vt:lpstr>6.5    Regulatory Enzymes</vt:lpstr>
      <vt:lpstr>Principle 5 (2 of 3)</vt:lpstr>
      <vt:lpstr>Regulatory Enzymes</vt:lpstr>
      <vt:lpstr>Modulation of Regulatory Enzymes</vt:lpstr>
      <vt:lpstr>Allosteric Enzymes Undergo Conformational Changes in Response to Modulator Binding</vt:lpstr>
      <vt:lpstr>The Regulatory Enzyme Aspartate Transcarbamoylase</vt:lpstr>
      <vt:lpstr>The Quaternary Structure of Aspartate Transcarbamoylase</vt:lpstr>
      <vt:lpstr>The Kinetic Properties of Allosteric Enzymes Diverge from Michaelis-Menten Behavior</vt:lpstr>
      <vt:lpstr>The Sigmoid Curve of a Homotropic Enzyme</vt:lpstr>
      <vt:lpstr>Modulation in Which K0.5, but Not Vmax, Is Altered</vt:lpstr>
      <vt:lpstr>Modulation in Which Vmax, but Not K0.5, Is Altered</vt:lpstr>
      <vt:lpstr>Some Enzymes Are Regulated by Reversible Covalent Modification</vt:lpstr>
      <vt:lpstr>Phosphoryl Groups Affect the Structure and Catalytic Activity of Enzymes</vt:lpstr>
      <vt:lpstr>Regulation of Muscle Glycogen Phosphorylase Activity by Phosphorylation</vt:lpstr>
      <vt:lpstr>Phosphorylation in Glycogen Phosphorylase Causes a Conformational Change</vt:lpstr>
      <vt:lpstr>Multiple Phosphorylations Allow Exquisite Regulatory Control</vt:lpstr>
      <vt:lpstr>Common Recognition Sequences for Protein Kinases</vt:lpstr>
      <vt:lpstr>Multiple Regulatory Phosphorylations</vt:lpstr>
      <vt:lpstr>Some Enzymes and Other Proteins Are Regulated by Proteolytic Cleavage of an Enzyme Precursor</vt:lpstr>
      <vt:lpstr>A Cascade of Proteolytically Activated Zymogens Leads to Blood Coagulation</vt:lpstr>
      <vt:lpstr>Blood Clots</vt:lpstr>
      <vt:lpstr>Platelet Activation</vt:lpstr>
      <vt:lpstr>The Cleavage of Fibrinogen to Fibrin</vt:lpstr>
      <vt:lpstr>Two Regulatory Cascades Lead to Fibrinogen Activation</vt:lpstr>
      <vt:lpstr>The Inheritance of Hemophilia B</vt:lpstr>
      <vt:lpstr>Principle 5 (3 of 3)</vt:lpstr>
      <vt:lpstr>Some Regulatory Enzymes Use Several Regulatory Mechanisms</vt:lpstr>
    </vt:vector>
  </TitlesOfParts>
  <Manager/>
  <Company>UCSB</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cp:keywords/>
  <dc:description>Slides for Lehninger Textbook</dc:description>
  <cp:lastModifiedBy>Hernandez, Angelica</cp:lastModifiedBy>
  <cp:revision>420</cp:revision>
  <dcterms:created xsi:type="dcterms:W3CDTF">2003-08-27T01:54:28Z</dcterms:created>
  <dcterms:modified xsi:type="dcterms:W3CDTF">2021-02-18T17:46:01Z</dcterms:modified>
  <cp:category/>
</cp:coreProperties>
</file>