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0"/>
  </p:notesMasterIdLst>
  <p:sldIdLst>
    <p:sldId id="814" r:id="rId2"/>
    <p:sldId id="261" r:id="rId3"/>
    <p:sldId id="342" r:id="rId4"/>
    <p:sldId id="343" r:id="rId5"/>
    <p:sldId id="344" r:id="rId6"/>
    <p:sldId id="265" r:id="rId7"/>
    <p:sldId id="269" r:id="rId8"/>
    <p:sldId id="270" r:id="rId9"/>
    <p:sldId id="271" r:id="rId10"/>
    <p:sldId id="274" r:id="rId11"/>
    <p:sldId id="275" r:id="rId12"/>
    <p:sldId id="276" r:id="rId13"/>
    <p:sldId id="279" r:id="rId14"/>
    <p:sldId id="345" r:id="rId15"/>
    <p:sldId id="346" r:id="rId16"/>
    <p:sldId id="347" r:id="rId17"/>
    <p:sldId id="348" r:id="rId18"/>
    <p:sldId id="286" r:id="rId19"/>
    <p:sldId id="287" r:id="rId20"/>
    <p:sldId id="288" r:id="rId21"/>
    <p:sldId id="290" r:id="rId22"/>
    <p:sldId id="296" r:id="rId23"/>
    <p:sldId id="297" r:id="rId24"/>
    <p:sldId id="816" r:id="rId25"/>
    <p:sldId id="302" r:id="rId26"/>
    <p:sldId id="303" r:id="rId27"/>
    <p:sldId id="306" r:id="rId28"/>
    <p:sldId id="352" r:id="rId29"/>
    <p:sldId id="308" r:id="rId30"/>
    <p:sldId id="309" r:id="rId31"/>
    <p:sldId id="310" r:id="rId32"/>
    <p:sldId id="311" r:id="rId33"/>
    <p:sldId id="353" r:id="rId34"/>
    <p:sldId id="359" r:id="rId35"/>
    <p:sldId id="360" r:id="rId36"/>
    <p:sldId id="361" r:id="rId37"/>
    <p:sldId id="362" r:id="rId38"/>
    <p:sldId id="363" r:id="rId39"/>
    <p:sldId id="368" r:id="rId40"/>
    <p:sldId id="369" r:id="rId41"/>
    <p:sldId id="370" r:id="rId42"/>
    <p:sldId id="371" r:id="rId43"/>
    <p:sldId id="372" r:id="rId44"/>
    <p:sldId id="373" r:id="rId45"/>
    <p:sldId id="374" r:id="rId46"/>
    <p:sldId id="375" r:id="rId47"/>
    <p:sldId id="376" r:id="rId48"/>
    <p:sldId id="378" r:id="rId49"/>
    <p:sldId id="377" r:id="rId50"/>
    <p:sldId id="379" r:id="rId51"/>
    <p:sldId id="380" r:id="rId52"/>
    <p:sldId id="328" r:id="rId53"/>
    <p:sldId id="330" r:id="rId54"/>
    <p:sldId id="331" r:id="rId55"/>
    <p:sldId id="332" r:id="rId56"/>
    <p:sldId id="381" r:id="rId57"/>
    <p:sldId id="431" r:id="rId58"/>
    <p:sldId id="384" r:id="rId59"/>
    <p:sldId id="387" r:id="rId60"/>
    <p:sldId id="386" r:id="rId61"/>
    <p:sldId id="388" r:id="rId62"/>
    <p:sldId id="390" r:id="rId63"/>
    <p:sldId id="391" r:id="rId64"/>
    <p:sldId id="392" r:id="rId65"/>
    <p:sldId id="393" r:id="rId66"/>
    <p:sldId id="394" r:id="rId67"/>
    <p:sldId id="395" r:id="rId68"/>
    <p:sldId id="396" r:id="rId69"/>
    <p:sldId id="397" r:id="rId70"/>
    <p:sldId id="398" r:id="rId71"/>
    <p:sldId id="399" r:id="rId72"/>
    <p:sldId id="400" r:id="rId73"/>
    <p:sldId id="401" r:id="rId74"/>
    <p:sldId id="402" r:id="rId75"/>
    <p:sldId id="403" r:id="rId76"/>
    <p:sldId id="404" r:id="rId77"/>
    <p:sldId id="405" r:id="rId78"/>
    <p:sldId id="406" r:id="rId79"/>
  </p:sldIdLst>
  <p:sldSz cx="9144000" cy="6858000" type="screen4x3"/>
  <p:notesSz cx="7315200" cy="9601200"/>
  <p:embeddedFontLst>
    <p:embeddedFont>
      <p:font typeface="Calibri" panose="020F0502020204030204" pitchFamily="34" charset="0"/>
      <p:regular r:id="rId81"/>
      <p:bold r:id="rId82"/>
      <p:italic r:id="rId83"/>
      <p:boldItalic r:id="rId84"/>
    </p:embeddedFont>
    <p:embeddedFont>
      <p:font typeface="Cambria Math" panose="02040503050406030204" pitchFamily="18" charset="0"/>
      <p:regular r:id="rId85"/>
    </p:embeddedFont>
    <p:embeddedFont>
      <p:font typeface="Times" panose="02020603050405020304" pitchFamily="18" charset="0"/>
      <p:regular r:id="rId86"/>
      <p:bold r:id="rId87"/>
      <p:italic r:id="rId88"/>
      <p:boldItalic r:id="rId8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145" roundtripDataSignature="AMtx7mjSdrRzGGdj1qOJW2NlRcRVGkp7F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izabeth Simmons" initials="" lastIdx="28" clrIdx="0"/>
  <p:cmAuthor id="1" name="Microsoft Office User" initials="MOU" lastIdx="39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2" name="Tory Doolin" initials="TD" lastIdx="38" clrIdx="2">
    <p:extLst>
      <p:ext uri="{19B8F6BF-5375-455C-9EA6-DF929625EA0E}">
        <p15:presenceInfo xmlns:p15="http://schemas.microsoft.com/office/powerpoint/2012/main" userId="S::doolint@personalmicrosoftsoftware.uci.edu::74008a96-e4d9-4586-8846-6a89d7f94b48" providerId="AD"/>
      </p:ext>
    </p:extLst>
  </p:cmAuthor>
  <p:cmAuthor id="3" name="Simmons, Elizabeth" initials="SE" lastIdx="20" clrIdx="3">
    <p:extLst>
      <p:ext uri="{19B8F6BF-5375-455C-9EA6-DF929625EA0E}">
        <p15:presenceInfo xmlns:p15="http://schemas.microsoft.com/office/powerpoint/2012/main" userId="S-1-5-21-4250845945-3731851581-3800177176-45761" providerId="AD"/>
      </p:ext>
    </p:extLst>
  </p:cmAuthor>
  <p:cmAuthor id="4" name="Newton, Andy" initials="NA" lastIdx="8" clrIdx="4">
    <p:extLst>
      <p:ext uri="{19B8F6BF-5375-455C-9EA6-DF929625EA0E}">
        <p15:presenceInfo xmlns:p15="http://schemas.microsoft.com/office/powerpoint/2012/main" userId="S-1-5-21-4250845945-3731851581-3800177176-49714" providerId="AD"/>
      </p:ext>
    </p:extLst>
  </p:cmAuthor>
  <p:cmAuthor id="5" name="CE" initials="C" lastIdx="44" clrIdx="5">
    <p:extLst>
      <p:ext uri="{19B8F6BF-5375-455C-9EA6-DF929625EA0E}">
        <p15:presenceInfo xmlns:p15="http://schemas.microsoft.com/office/powerpoint/2012/main" userId="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4652"/>
    <a:srgbClr val="145C76"/>
    <a:srgbClr val="4E4CB4"/>
    <a:srgbClr val="00667C"/>
    <a:srgbClr val="CFEEDD"/>
    <a:srgbClr val="00657C"/>
    <a:srgbClr val="D0EEDD"/>
    <a:srgbClr val="3C8D99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74A9FB-C4F9-4BC5-B495-D497548AA14E}">
  <a:tblStyle styleId="{B274A9FB-C4F9-4BC5-B495-D497548AA1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712" autoAdjust="0"/>
    <p:restoredTop sz="88719" autoAdjust="0"/>
  </p:normalViewPr>
  <p:slideViewPr>
    <p:cSldViewPr snapToGrid="0">
      <p:cViewPr varScale="1">
        <p:scale>
          <a:sx n="50" d="100"/>
          <a:sy n="50" d="100"/>
        </p:scale>
        <p:origin x="3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57" d="100"/>
        <a:sy n="57" d="100"/>
      </p:scale>
      <p:origin x="0" y="-213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4.fntdata"/><Relationship Id="rId89" Type="http://schemas.openxmlformats.org/officeDocument/2006/relationships/font" Target="fonts/font9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5.fntdata"/><Relationship Id="rId15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145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14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7.fntdata"/><Relationship Id="rId61" Type="http://schemas.openxmlformats.org/officeDocument/2006/relationships/slide" Target="slides/slide60.xml"/><Relationship Id="rId82" Type="http://schemas.openxmlformats.org/officeDocument/2006/relationships/font" Target="fonts/font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47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14800" y="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4400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55304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0216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9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B0DC"/>
              </a:buClr>
              <a:buSzPts val="4000"/>
              <a:buFont typeface="Calibri"/>
              <a:buNone/>
            </a:pPr>
            <a:endParaRPr dirty="0"/>
          </a:p>
        </p:txBody>
      </p:sp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7083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847cf017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847cf01710_0_0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1" name="Google Shape;271;g847cf01710_0_0:notes"/>
          <p:cNvSpPr txBox="1">
            <a:spLocks noGrp="1"/>
          </p:cNvSpPr>
          <p:nvPr>
            <p:ph type="sldNum" idx="12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/>
              <a:t>12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6065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0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0" name="Google Shape;2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7864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0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8772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0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3187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0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6512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0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98738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5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800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7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6881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847cf01710_0_36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3" name="Google Shape;343;g847cf0171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092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80055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6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6234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847cf01710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847cf01710_0_126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1" name="Google Shape;401;g847cf01710_0_126:notes"/>
          <p:cNvSpPr txBox="1">
            <a:spLocks noGrp="1"/>
          </p:cNvSpPr>
          <p:nvPr>
            <p:ph type="sldNum" idx="12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/>
              <a:t>22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50283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0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69132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2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4" name="Google Shape;44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75052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3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39421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847cf01710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847cf01710_0_165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g847cf01710_0_165:notes"/>
          <p:cNvSpPr txBox="1">
            <a:spLocks noGrp="1"/>
          </p:cNvSpPr>
          <p:nvPr>
            <p:ph type="sldNum" idx="12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43393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72359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5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92401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847cf01710_0_156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g847cf01710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52074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6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0644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69015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7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07507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5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7029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5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3" name="Google Shape;4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95062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7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5" name="Google Shape;50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66096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7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See Table 3-3 in the text for footnotes</a:t>
            </a:r>
            <a:endParaRPr dirty="0"/>
          </a:p>
        </p:txBody>
      </p:sp>
      <p:sp>
        <p:nvSpPr>
          <p:cNvPr id="505" name="Google Shape;50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17213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7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5" name="Google Shape;50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83243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5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3" name="Google Shape;4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85230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847cf01710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847cf01710_0_165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g847cf01710_0_165:notes"/>
          <p:cNvSpPr txBox="1">
            <a:spLocks noGrp="1"/>
          </p:cNvSpPr>
          <p:nvPr>
            <p:ph type="sldNum" idx="12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43765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99066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5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3" name="Google Shape;4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5003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52063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5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3" name="Google Shape;4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97102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5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3" name="Google Shape;4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79185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5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3" name="Google Shape;4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01725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5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3" name="Google Shape;4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71424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5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3" name="Google Shape;4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4626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5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3" name="Google Shape;4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31167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5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3" name="Google Shape;4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92544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5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3" name="Google Shape;4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50718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5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3" name="Google Shape;4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3947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5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3" name="Google Shape;4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0333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847cf01710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847cf01710_0_132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847cf01710_0_132:notes"/>
          <p:cNvSpPr txBox="1">
            <a:spLocks noGrp="1"/>
          </p:cNvSpPr>
          <p:nvPr>
            <p:ph type="sldNum" idx="12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/>
              <a:t>6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93530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4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3" name="Google Shape;62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30012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46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78057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47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96654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8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97615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5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3" name="Google Shape;4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70062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847cf01710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847cf01710_0_165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g847cf01710_0_165:notes"/>
          <p:cNvSpPr txBox="1">
            <a:spLocks noGrp="1"/>
          </p:cNvSpPr>
          <p:nvPr>
            <p:ph type="sldNum" idx="12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57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33134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28796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8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02120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2558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5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3" name="Google Shape;4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9485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fe2cbe272_0_74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7fe2cbe27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774157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5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3" name="Google Shape;4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547370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8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71532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8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535793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8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See Table</a:t>
            </a:r>
            <a:r>
              <a:rPr lang="en-US" baseline="0" dirty="0"/>
              <a:t> 3-6 in text for footnotes.</a:t>
            </a:r>
            <a:endParaRPr dirty="0"/>
          </a:p>
        </p:txBody>
      </p:sp>
      <p:sp>
        <p:nvSpPr>
          <p:cNvPr id="650" name="Google Shape;65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50110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5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3" name="Google Shape;4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507288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8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0" name="Google Shape;65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36602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8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0" name="Google Shape;65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842641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8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0" name="Google Shape;65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89976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8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0" name="Google Shape;65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362050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8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0" name="Google Shape;65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2543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7fe2cbe272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7fe2cbe272_0_58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7fe2cbe272_0_58:notes"/>
          <p:cNvSpPr txBox="1">
            <a:spLocks noGrp="1"/>
          </p:cNvSpPr>
          <p:nvPr>
            <p:ph type="sldNum" idx="12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/>
              <a:t>8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431139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8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0" name="Google Shape;65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886797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5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3" name="Google Shape;4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20355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5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3" name="Google Shape;4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979447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5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3" name="Google Shape;4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664642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8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0" name="Google Shape;65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59837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8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0" name="Google Shape;65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007083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8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0" name="Google Shape;65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9197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7fe2cbe272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7fe2cbe272_0_67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7" name="Google Shape;237;g7fe2cbe272_0_67:notes"/>
          <p:cNvSpPr txBox="1">
            <a:spLocks noGrp="1"/>
          </p:cNvSpPr>
          <p:nvPr>
            <p:ph type="sldNum" idx="12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7554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 txBox="1">
            <a:spLocks noGrp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6858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4127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None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86" name="Google Shape;86;p7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/>
            </a:lvl9pPr>
          </a:lstStyle>
          <a:p>
            <a:endParaRPr/>
          </a:p>
        </p:txBody>
      </p:sp>
      <p:sp>
        <p:nvSpPr>
          <p:cNvPr id="87" name="Google Shape;87;p7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7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7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7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/>
            </a:lvl9pPr>
          </a:lstStyle>
          <a:p>
            <a:endParaRPr/>
          </a:p>
        </p:txBody>
      </p:sp>
      <p:sp>
        <p:nvSpPr>
          <p:cNvPr id="93" name="Google Shape;93;p7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"/>
              <a:buNone/>
              <a:defRPr sz="900"/>
            </a:lvl9pPr>
          </a:lstStyle>
          <a:p>
            <a:endParaRPr/>
          </a:p>
        </p:txBody>
      </p:sp>
      <p:sp>
        <p:nvSpPr>
          <p:cNvPr id="94" name="Google Shape;94;p7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7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7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2"/>
          <p:cNvSpPr txBox="1">
            <a:spLocks noGrp="1"/>
          </p:cNvSpPr>
          <p:nvPr>
            <p:ph type="title"/>
          </p:nvPr>
        </p:nvSpPr>
        <p:spPr>
          <a:xfrm>
            <a:off x="-13064" y="152400"/>
            <a:ext cx="915706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/>
            </a:lvl9pPr>
          </a:lstStyle>
          <a:p>
            <a:endParaRPr/>
          </a:p>
        </p:txBody>
      </p:sp>
      <p:sp>
        <p:nvSpPr>
          <p:cNvPr id="100" name="Google Shape;100;p7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/>
            </a:lvl9pPr>
          </a:lstStyle>
          <a:p>
            <a:endParaRPr/>
          </a:p>
        </p:txBody>
      </p:sp>
      <p:sp>
        <p:nvSpPr>
          <p:cNvPr id="101" name="Google Shape;101;p7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None/>
              <a:defRPr sz="1600" b="1"/>
            </a:lvl9pPr>
          </a:lstStyle>
          <a:p>
            <a:endParaRPr/>
          </a:p>
        </p:txBody>
      </p:sp>
      <p:sp>
        <p:nvSpPr>
          <p:cNvPr id="102" name="Google Shape;102;p7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"/>
              <a:buChar char="»"/>
              <a:defRPr sz="1600"/>
            </a:lvl9pPr>
          </a:lstStyle>
          <a:p>
            <a:endParaRPr/>
          </a:p>
        </p:txBody>
      </p:sp>
      <p:sp>
        <p:nvSpPr>
          <p:cNvPr id="103" name="Google Shape;103;p7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7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3"/>
          <p:cNvSpPr txBox="1">
            <a:spLocks noGrp="1"/>
          </p:cNvSpPr>
          <p:nvPr>
            <p:ph type="title"/>
          </p:nvPr>
        </p:nvSpPr>
        <p:spPr>
          <a:xfrm>
            <a:off x="-15875" y="152400"/>
            <a:ext cx="915987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73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/>
            </a:lvl9pPr>
          </a:lstStyle>
          <a:p>
            <a:endParaRPr/>
          </a:p>
        </p:txBody>
      </p:sp>
      <p:sp>
        <p:nvSpPr>
          <p:cNvPr id="109" name="Google Shape;109;p73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1800"/>
            </a:lvl9pPr>
          </a:lstStyle>
          <a:p>
            <a:endParaRPr/>
          </a:p>
        </p:txBody>
      </p:sp>
      <p:sp>
        <p:nvSpPr>
          <p:cNvPr id="110" name="Google Shape;110;p7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7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7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/>
            </a:lvl9pPr>
          </a:lstStyle>
          <a:p>
            <a:endParaRPr/>
          </a:p>
        </p:txBody>
      </p:sp>
      <p:sp>
        <p:nvSpPr>
          <p:cNvPr id="116" name="Google Shape;116;p7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7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0"/>
          <p:cNvSpPr txBox="1">
            <a:spLocks noGrp="1"/>
          </p:cNvSpPr>
          <p:nvPr>
            <p:ph type="title"/>
          </p:nvPr>
        </p:nvSpPr>
        <p:spPr>
          <a:xfrm>
            <a:off x="-15875" y="152400"/>
            <a:ext cx="915987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0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4" name="Google Shape;24;p6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and Text" type="objAndTx">
  <p:cSld name="OBJECT_AND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2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FB0DC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2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4" name="Google Shape;34;p62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5" name="Google Shape;35;p6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over Text" type="objOverTx">
  <p:cSld name="OBJECT_OVER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3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3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1" name="Google Shape;41;p63"/>
          <p:cNvSpPr txBox="1">
            <a:spLocks noGrp="1"/>
          </p:cNvSpPr>
          <p:nvPr>
            <p:ph type="body" idx="2"/>
          </p:nvPr>
        </p:nvSpPr>
        <p:spPr>
          <a:xfrm>
            <a:off x="685800" y="4114800"/>
            <a:ext cx="77724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2" name="Google Shape;42;p6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4"/>
          <p:cNvSpPr txBox="1">
            <a:spLocks noGrp="1"/>
          </p:cNvSpPr>
          <p:nvPr>
            <p:ph type="title"/>
          </p:nvPr>
        </p:nvSpPr>
        <p:spPr>
          <a:xfrm>
            <a:off x="-15875" y="152400"/>
            <a:ext cx="915987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Clip Art" type="txAndClipArt">
  <p:cSld name="TEXT_AND_CLIPAR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5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5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3" name="Google Shape;53;p65"/>
          <p:cNvSpPr>
            <a:spLocks noGrp="1"/>
          </p:cNvSpPr>
          <p:nvPr>
            <p:ph type="clipArt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54" name="Google Shape;54;p6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8"/>
          <p:cNvSpPr txBox="1">
            <a:spLocks noGrp="1"/>
          </p:cNvSpPr>
          <p:nvPr>
            <p:ph type="title"/>
          </p:nvPr>
        </p:nvSpPr>
        <p:spPr>
          <a:xfrm rot="5400000">
            <a:off x="4743450" y="23812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8"/>
          <p:cNvSpPr txBox="1">
            <a:spLocks noGrp="1"/>
          </p:cNvSpPr>
          <p:nvPr>
            <p:ph type="body" idx="1"/>
          </p:nvPr>
        </p:nvSpPr>
        <p:spPr>
          <a:xfrm rot="5400000">
            <a:off x="781050" y="5143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4" name="Google Shape;74;p6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6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9"/>
          <p:cNvSpPr txBox="1">
            <a:spLocks noGrp="1"/>
          </p:cNvSpPr>
          <p:nvPr>
            <p:ph type="title"/>
          </p:nvPr>
        </p:nvSpPr>
        <p:spPr>
          <a:xfrm>
            <a:off x="-15875" y="152400"/>
            <a:ext cx="915987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9"/>
          <p:cNvSpPr txBox="1">
            <a:spLocks noGrp="1"/>
          </p:cNvSpPr>
          <p:nvPr>
            <p:ph type="body" idx="1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0" name="Google Shape;80;p6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6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8"/>
          <p:cNvSpPr txBox="1">
            <a:spLocks noGrp="1"/>
          </p:cNvSpPr>
          <p:nvPr>
            <p:ph type="title"/>
          </p:nvPr>
        </p:nvSpPr>
        <p:spPr>
          <a:xfrm>
            <a:off x="-15875" y="152400"/>
            <a:ext cx="915987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2FB0D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2FB0D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2FB0D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2FB0D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2FB0D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1116F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1116F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1116F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1116F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8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2" name="Google Shape;12;p5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3" name="Google Shape;13;p5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4" name="Google Shape;14;p5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A97510-04D3-4E57-8F4F-0A183EDF5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167" y="2664478"/>
            <a:ext cx="3210232" cy="1529044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1D6E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  <a:extLst>
                  <a:ext uri="http://customooxmlschemas.google.com/">
                    <go:slidesCustomData xmlns:lc="http://schemas.openxmlformats.org/drawingml/2006/lockedCanvas"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Amino</a:t>
            </a:r>
            <a:r>
              <a:rPr lang="en-US" sz="32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Acids, Peptides, and Proteins</a:t>
            </a:r>
            <a:endParaRPr lang="en-AU" sz="32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0645F2-C2AD-4789-B6DB-6E3A0EE2919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52167" y="5290421"/>
            <a:ext cx="3008313" cy="835742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1D6E7D"/>
                </a:solidFill>
                <a:latin typeface="Arial"/>
                <a:ea typeface="Arial"/>
                <a:cs typeface="Arial"/>
                <a:sym typeface="Arial"/>
              </a:rPr>
              <a:t>© 20</a:t>
            </a:r>
            <a:r>
              <a:rPr lang="en-US" sz="2400" b="1" dirty="0">
                <a:solidFill>
                  <a:srgbClr val="1D6E7D"/>
                </a:solidFill>
                <a:latin typeface="+mj-lt"/>
              </a:rPr>
              <a:t>21</a:t>
            </a:r>
            <a:r>
              <a:rPr lang="en-US" sz="2400" b="1" dirty="0">
                <a:solidFill>
                  <a:srgbClr val="1D6E7D"/>
                </a:solidFill>
                <a:latin typeface="Arial"/>
                <a:ea typeface="Arial"/>
                <a:cs typeface="Arial"/>
                <a:sym typeface="Arial"/>
              </a:rPr>
              <a:t> Macmillan Learning</a:t>
            </a:r>
            <a:endParaRPr lang="en-AU" sz="2400" dirty="0"/>
          </a:p>
        </p:txBody>
      </p:sp>
      <p:pic>
        <p:nvPicPr>
          <p:cNvPr id="5" name="Google Shape;122;p1" descr="Front Cover: Principles of Biochemistry, Eighth Edition by David L. Nelson, Michael M. Cox">
            <a:extLst>
              <a:ext uri="{FF2B5EF4-FFF2-40B4-BE49-F238E27FC236}">
                <a16:creationId xmlns:a16="http://schemas.microsoft.com/office/drawing/2014/main" id="{CA090A3B-5896-44C0-A194-78F8AA20BE4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9512" y="528638"/>
            <a:ext cx="4157288" cy="5597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25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561FB8-DFC9-49D4-AA95-C96430C70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Amino Acid Residues in </a:t>
            </a:r>
            <a:br>
              <a:rPr lang="en-US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Proteins are </a:t>
            </a:r>
            <a:r>
              <a:rPr lang="en-US" sz="2800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Stereoisomers</a:t>
            </a:r>
            <a:endParaRPr lang="en-AU" dirty="0">
              <a:solidFill>
                <a:srgbClr val="4E4CB4"/>
              </a:solidFill>
            </a:endParaRPr>
          </a:p>
        </p:txBody>
      </p:sp>
      <p:sp>
        <p:nvSpPr>
          <p:cNvPr id="5" name="Google Shape;240;g7fe2cbe272_0_67">
            <a:extLst>
              <a:ext uri="{FF2B5EF4-FFF2-40B4-BE49-F238E27FC236}">
                <a16:creationId xmlns:a16="http://schemas.microsoft.com/office/drawing/2014/main" id="{076094D3-1BCA-3E42-B34D-613283DEB46C}"/>
              </a:ext>
            </a:extLst>
          </p:cNvPr>
          <p:cNvSpPr txBox="1">
            <a:spLocks/>
          </p:cNvSpPr>
          <p:nvPr/>
        </p:nvSpPr>
        <p:spPr>
          <a:xfrm>
            <a:off x="465913" y="1693995"/>
            <a:ext cx="4117645" cy="4630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marL="342900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two possible stereoisomers =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enantiomers</a:t>
            </a:r>
          </a:p>
          <a:p>
            <a:pPr marL="342900">
              <a:lnSpc>
                <a:spcPct val="110000"/>
              </a:lnSpc>
              <a:spcBef>
                <a:spcPts val="0"/>
              </a:spcBef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>
              <a:lnSpc>
                <a:spcPct val="110000"/>
              </a:lnSpc>
              <a:spcBef>
                <a:spcPts val="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optically active</a:t>
            </a:r>
          </a:p>
          <a:p>
            <a:pPr marL="342900">
              <a:lnSpc>
                <a:spcPct val="110000"/>
              </a:lnSpc>
              <a:spcBef>
                <a:spcPts val="0"/>
              </a:spcBef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>
              <a:lnSpc>
                <a:spcPct val="11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system specifies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absolute configuration </a:t>
            </a:r>
          </a:p>
          <a:p>
            <a:pPr marL="342900">
              <a:lnSpc>
                <a:spcPct val="110000"/>
              </a:lnSpc>
              <a:spcBef>
                <a:spcPts val="0"/>
              </a:spcBef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three-part figure, a, b, and c, compares L-alanine with D-alanine with a ball-and-stick model in part a, a structural model with perspective in part b, and a structural formula in part c.">
            <a:extLst>
              <a:ext uri="{FF2B5EF4-FFF2-40B4-BE49-F238E27FC236}">
                <a16:creationId xmlns:a16="http://schemas.microsoft.com/office/drawing/2014/main" id="{0F9CD2C0-0828-7842-9A60-6C3C8AD8D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062" y="1510284"/>
            <a:ext cx="4114025" cy="459943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F141A-FD0B-46AE-BA42-96190FF61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 Acids Can Be Classified by </a:t>
            </a:r>
            <a:br>
              <a:rPr lang="en-US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Group</a:t>
            </a:r>
            <a:endParaRPr lang="en-AU" dirty="0">
              <a:solidFill>
                <a:srgbClr val="4E4CB4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F134F-D954-48E2-87E0-C75E8F5687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five main classes:</a:t>
            </a:r>
          </a:p>
          <a:p>
            <a:pPr marL="800100" lvl="1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nonpolar, aliphatic (7)</a:t>
            </a:r>
          </a:p>
          <a:p>
            <a:pPr marL="800100" lvl="1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aromatic (3)</a:t>
            </a:r>
          </a:p>
          <a:p>
            <a:pPr marL="800100" lvl="1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polar, uncharged (5)</a:t>
            </a:r>
          </a:p>
          <a:p>
            <a:pPr marL="800100" lvl="1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positively charged (3)</a:t>
            </a:r>
          </a:p>
          <a:p>
            <a:pPr marL="800100" lvl="1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negatively charged (2)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26140D-AADB-4FF4-B18D-83EFEBF922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9159875" cy="919163"/>
          </a:xfrm>
        </p:spPr>
        <p:txBody>
          <a:bodyPr/>
          <a:lstStyle/>
          <a:p>
            <a:r>
              <a:rPr lang="en-AU" dirty="0">
                <a:solidFill>
                  <a:schemeClr val="tx1"/>
                </a:solidFill>
                <a:latin typeface="+mj-lt"/>
              </a:rPr>
              <a:t>Table 3-1</a:t>
            </a:r>
          </a:p>
        </p:txBody>
      </p:sp>
      <p:pic>
        <p:nvPicPr>
          <p:cNvPr id="2" name="Picture 1" descr="A table of properties and conventions associated with the common amino acids found in proteins.">
            <a:extLst>
              <a:ext uri="{FF2B5EF4-FFF2-40B4-BE49-F238E27FC236}">
                <a16:creationId xmlns:a16="http://schemas.microsoft.com/office/drawing/2014/main" id="{C651C6F7-ED1E-1749-B9B3-C3C982AC8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158" y="1167580"/>
            <a:ext cx="5473558" cy="541779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D3E9580-19E2-4BAA-8377-1ED54C6BD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Nonpolar, aliphatic R groups</a:t>
            </a:r>
            <a:endParaRPr lang="en-AU" dirty="0"/>
          </a:p>
        </p:txBody>
      </p:sp>
      <p:pic>
        <p:nvPicPr>
          <p:cNvPr id="5" name="Picture 4" descr="Structures for amino acids in the nonpolar, aliphatic R groups category.">
            <a:extLst>
              <a:ext uri="{FF2B5EF4-FFF2-40B4-BE49-F238E27FC236}">
                <a16:creationId xmlns:a16="http://schemas.microsoft.com/office/drawing/2014/main" id="{53213DB5-1899-F540-A340-9B0A2CC7C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11" y="1669774"/>
            <a:ext cx="5471706" cy="4499524"/>
          </a:xfrm>
          <a:prstGeom prst="rect">
            <a:avLst/>
          </a:prstGeom>
        </p:spPr>
      </p:pic>
      <p:sp>
        <p:nvSpPr>
          <p:cNvPr id="8" name="Google Shape;303;p12">
            <a:extLst>
              <a:ext uri="{FF2B5EF4-FFF2-40B4-BE49-F238E27FC236}">
                <a16:creationId xmlns:a16="http://schemas.microsoft.com/office/drawing/2014/main" id="{820BFBCB-0C59-2B4D-AC45-AE6EB5586BCB}"/>
              </a:ext>
            </a:extLst>
          </p:cNvPr>
          <p:cNvSpPr txBox="1"/>
          <p:nvPr/>
        </p:nvSpPr>
        <p:spPr>
          <a:xfrm>
            <a:off x="5994440" y="1718265"/>
            <a:ext cx="286690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19100" lvl="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the hydrophobic effect stabilizes protein structure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FD0C2-A327-494F-9DFC-18C5708B4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Aromatic R Groups</a:t>
            </a:r>
            <a:endParaRPr lang="en-AU" dirty="0"/>
          </a:p>
        </p:txBody>
      </p:sp>
      <p:pic>
        <p:nvPicPr>
          <p:cNvPr id="6" name="Picture 5" descr="Structures for amino acids in the aromatic R groups category.">
            <a:extLst>
              <a:ext uri="{FF2B5EF4-FFF2-40B4-BE49-F238E27FC236}">
                <a16:creationId xmlns:a16="http://schemas.microsoft.com/office/drawing/2014/main" id="{C2B25CF6-CE2A-144F-8391-F1E9CD0B8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58" y="1447800"/>
            <a:ext cx="4093196" cy="3254188"/>
          </a:xfrm>
          <a:prstGeom prst="rect">
            <a:avLst/>
          </a:prstGeom>
        </p:spPr>
      </p:pic>
      <p:sp>
        <p:nvSpPr>
          <p:cNvPr id="7" name="Google Shape;303;p12">
            <a:extLst>
              <a:ext uri="{FF2B5EF4-FFF2-40B4-BE49-F238E27FC236}">
                <a16:creationId xmlns:a16="http://schemas.microsoft.com/office/drawing/2014/main" id="{ABA4E93A-632B-C742-9F13-072277F966C7}"/>
              </a:ext>
            </a:extLst>
          </p:cNvPr>
          <p:cNvSpPr txBox="1"/>
          <p:nvPr/>
        </p:nvSpPr>
        <p:spPr>
          <a:xfrm>
            <a:off x="5346857" y="1447800"/>
            <a:ext cx="364474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19100" lvl="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 groups absorb UV light at 270–280 nm</a:t>
            </a:r>
          </a:p>
          <a:p>
            <a:pPr marL="419100" lvl="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19100" lvl="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can contribute to the hydrophobic effect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193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AC405-556A-44B2-B320-185490C13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Polar, Uncharged R Groups</a:t>
            </a:r>
            <a:endParaRPr lang="en-AU" dirty="0"/>
          </a:p>
        </p:txBody>
      </p:sp>
      <p:pic>
        <p:nvPicPr>
          <p:cNvPr id="8" name="Picture 7" descr="Each amino acid has a top portion with H 3 N superscript plus bonded to a central C that is bonded to C O O superscript minus above, H to the right, and a substituent in a beige box that differs for each amino acid. The substituent, or R group, for each amino acid by group is as follows, beginning with the atom bonded to the central, alpha carbon. Serine: C H 2 further bonded to O H; Threonine: C bonded to H on the left, C H 3 below, and O H on the right; Cysteine: C H 2 further bonded to S H; Asparagine: C H 2 further bonded to C that is single bonded to H 2 N on the left and double bonded to O on the right; Glutamine: C H 2 further bonded to C H 2 that is further bonded to C that is single bonded to H 2 N on the left and double bonded to O on the right. ">
            <a:extLst>
              <a:ext uri="{FF2B5EF4-FFF2-40B4-BE49-F238E27FC236}">
                <a16:creationId xmlns:a16="http://schemas.microsoft.com/office/drawing/2014/main" id="{4BBCAA4C-12F7-E442-A9B2-888CF8F82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86" y="1272722"/>
            <a:ext cx="4196774" cy="5135662"/>
          </a:xfrm>
          <a:prstGeom prst="rect">
            <a:avLst/>
          </a:prstGeom>
        </p:spPr>
      </p:pic>
      <p:sp>
        <p:nvSpPr>
          <p:cNvPr id="7" name="Google Shape;303;p12">
            <a:extLst>
              <a:ext uri="{FF2B5EF4-FFF2-40B4-BE49-F238E27FC236}">
                <a16:creationId xmlns:a16="http://schemas.microsoft.com/office/drawing/2014/main" id="{ABA4E93A-632B-C742-9F13-072277F966C7}"/>
              </a:ext>
            </a:extLst>
          </p:cNvPr>
          <p:cNvSpPr txBox="1"/>
          <p:nvPr/>
        </p:nvSpPr>
        <p:spPr>
          <a:xfrm>
            <a:off x="5403773" y="1447800"/>
            <a:ext cx="3587827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19100" lvl="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 groups can form hydrogen bonds</a:t>
            </a:r>
          </a:p>
          <a:p>
            <a:pPr marL="419100" lvl="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419100" lvl="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cysteine can form disulfide bonds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81000">
              <a:buClr>
                <a:schemeClr val="dk1"/>
              </a:buClr>
              <a:buSzPts val="2400"/>
              <a:buFont typeface="Calibri"/>
              <a:buChar char="●"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164564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C7DBA-7A2E-48B3-8372-E8D3B31EA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Positively Charged R Groups</a:t>
            </a:r>
            <a:endParaRPr lang="en-AU" dirty="0"/>
          </a:p>
        </p:txBody>
      </p:sp>
      <p:pic>
        <p:nvPicPr>
          <p:cNvPr id="6" name="Picture 5" descr="Structures for amino acids in the positively charged R groups category.">
            <a:extLst>
              <a:ext uri="{FF2B5EF4-FFF2-40B4-BE49-F238E27FC236}">
                <a16:creationId xmlns:a16="http://schemas.microsoft.com/office/drawing/2014/main" id="{293EC350-F86C-AB4F-A73A-D26442016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54" y="1447799"/>
            <a:ext cx="4753047" cy="4131365"/>
          </a:xfrm>
          <a:prstGeom prst="rect">
            <a:avLst/>
          </a:prstGeom>
        </p:spPr>
      </p:pic>
      <p:sp>
        <p:nvSpPr>
          <p:cNvPr id="8" name="Google Shape;303;p12">
            <a:extLst>
              <a:ext uri="{FF2B5EF4-FFF2-40B4-BE49-F238E27FC236}">
                <a16:creationId xmlns:a16="http://schemas.microsoft.com/office/drawing/2014/main" id="{579C6510-2960-AA4B-850D-9782E6A85C7A}"/>
              </a:ext>
            </a:extLst>
          </p:cNvPr>
          <p:cNvSpPr txBox="1"/>
          <p:nvPr/>
        </p:nvSpPr>
        <p:spPr>
          <a:xfrm>
            <a:off x="5310190" y="1447798"/>
            <a:ext cx="358782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19100" lvl="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have significant positive charge at pH 7.0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957766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51D2F-739E-4E40-897B-8EDFA26D3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Negatively Charged R Groups</a:t>
            </a:r>
            <a:endParaRPr lang="en-AU" dirty="0"/>
          </a:p>
        </p:txBody>
      </p:sp>
      <p:pic>
        <p:nvPicPr>
          <p:cNvPr id="8" name="Picture 7" descr="Each amino acid has a top portion with H 3 N superscript plus bonded to a central C that is bonded to C O O superscript minus above, H to the right, and a substituent in a beige box that differs for each amino acid. The substituent, or R group, for each amino acid by group is as follows, beginning with the atom bonded to the central, alpha carbon. Aspartate: C H 2 bonded to C O O superscript minus; Glutamate: C H 2 bonded to C H 2 that is further bonded to C O O superscript minus.">
            <a:extLst>
              <a:ext uri="{FF2B5EF4-FFF2-40B4-BE49-F238E27FC236}">
                <a16:creationId xmlns:a16="http://schemas.microsoft.com/office/drawing/2014/main" id="{ED8B87BC-E2A7-3845-BC38-82C99A3DC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45" y="1363579"/>
            <a:ext cx="3898656" cy="3679014"/>
          </a:xfrm>
          <a:prstGeom prst="rect">
            <a:avLst/>
          </a:prstGeom>
        </p:spPr>
      </p:pic>
      <p:sp>
        <p:nvSpPr>
          <p:cNvPr id="6" name="Google Shape;303;p12">
            <a:extLst>
              <a:ext uri="{FF2B5EF4-FFF2-40B4-BE49-F238E27FC236}">
                <a16:creationId xmlns:a16="http://schemas.microsoft.com/office/drawing/2014/main" id="{390A3B18-9D28-C144-9BDF-39C7FEDA30E5}"/>
              </a:ext>
            </a:extLst>
          </p:cNvPr>
          <p:cNvSpPr txBox="1"/>
          <p:nvPr/>
        </p:nvSpPr>
        <p:spPr>
          <a:xfrm>
            <a:off x="5216435" y="1675623"/>
            <a:ext cx="358782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19100" lvl="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have a net negative charge at pH 7.0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830733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0012B3-73B8-4B39-B538-A36BFAC19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Uncommon Amino Acids Also Have Important Functions</a:t>
            </a:r>
            <a:endParaRPr lang="en-AU" dirty="0">
              <a:solidFill>
                <a:srgbClr val="4E4CB4"/>
              </a:solidFill>
            </a:endParaRPr>
          </a:p>
        </p:txBody>
      </p:sp>
      <p:pic>
        <p:nvPicPr>
          <p:cNvPr id="3" name="Picture 2" descr="Figure a shows uncommon amino acids found in proteins.">
            <a:extLst>
              <a:ext uri="{FF2B5EF4-FFF2-40B4-BE49-F238E27FC236}">
                <a16:creationId xmlns:a16="http://schemas.microsoft.com/office/drawing/2014/main" id="{B723F35C-D627-9446-8941-A06ED934A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2" y="1395830"/>
            <a:ext cx="2864283" cy="51574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C607EF-7348-DB45-BBFE-C4E014129A5F}"/>
              </a:ext>
            </a:extLst>
          </p:cNvPr>
          <p:cNvSpPr/>
          <p:nvPr/>
        </p:nvSpPr>
        <p:spPr>
          <a:xfrm>
            <a:off x="3433011" y="1395830"/>
            <a:ext cx="5710989" cy="5299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9100" lvl="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modifications of common amino acids:</a:t>
            </a:r>
          </a:p>
          <a:p>
            <a:pPr marL="742950" lvl="1" indent="-285750">
              <a:lnSpc>
                <a:spcPct val="90000"/>
              </a:lnSpc>
              <a:buSzPts val="1800"/>
              <a:buFont typeface="Arial"/>
              <a:buChar char="–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modified after protein synthesis (e.g., 4-hydroxyproline, found in collagen)</a:t>
            </a:r>
          </a:p>
          <a:p>
            <a:pPr marL="742950" lvl="1" indent="-285750">
              <a:lnSpc>
                <a:spcPct val="90000"/>
              </a:lnSpc>
              <a:buSzPts val="1800"/>
              <a:buChar char="–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modified during protein synthesis (e.g.,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pyrrolysine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contributes to methane biosynthesis)</a:t>
            </a:r>
          </a:p>
          <a:p>
            <a:pPr marL="742950" lvl="1" indent="-285750">
              <a:lnSpc>
                <a:spcPct val="90000"/>
              </a:lnSpc>
              <a:buSzPts val="1800"/>
              <a:buChar char="–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modified transiently to change protein’s function (e.g., phosphorylation) </a:t>
            </a:r>
          </a:p>
          <a:p>
            <a:pPr marL="419100" lvl="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419100" lvl="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free metabolites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(e.g., ornithine, intermediate in arginine biosynthesis)</a:t>
            </a:r>
          </a:p>
          <a:p>
            <a:pPr marL="419100" lvl="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08D78-1855-4DB6-96BF-1C9198204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 Acids Can Act </a:t>
            </a:r>
            <a:br>
              <a:rPr lang="en-US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Acids or Bases</a:t>
            </a:r>
            <a:endParaRPr lang="en-AU" dirty="0">
              <a:solidFill>
                <a:srgbClr val="4E4CB4"/>
              </a:solidFill>
            </a:endParaRPr>
          </a:p>
        </p:txBody>
      </p:sp>
      <p:pic>
        <p:nvPicPr>
          <p:cNvPr id="3" name="Picture 2" descr="The nonionic form has C bonded to C O O H on the right, N H 2 below, H above, and R to the left. The zwitterionic form is similar, except that C O O H is replaced by highlighted C O O minus and N H 2 is replaced by highlighted N H 3 plus. The zwitterion is shown below with only N H 3 plus highlighted. Text below reads, zwitterion as acid. In a reversible reaction, the zwitterion becomes a similar molecule with highlighted N H 2 in place of N H 3 plus, and there is a free proton. The zwitterion is again shown below with only C O O minus highlighted. Text below reads, zwitterion as base. When H plus is added in a reversible reaction, C O O minus becomes highlighted C O O H.">
            <a:extLst>
              <a:ext uri="{FF2B5EF4-FFF2-40B4-BE49-F238E27FC236}">
                <a16:creationId xmlns:a16="http://schemas.microsoft.com/office/drawing/2014/main" id="{4924E7DD-6FEB-A743-A6FC-ACBA52218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792071"/>
            <a:ext cx="3636787" cy="48372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F55A27-79A6-2C4C-B6BE-CB584378B7CC}"/>
              </a:ext>
            </a:extLst>
          </p:cNvPr>
          <p:cNvSpPr/>
          <p:nvPr/>
        </p:nvSpPr>
        <p:spPr>
          <a:xfrm>
            <a:off x="4572000" y="1792071"/>
            <a:ext cx="4100945" cy="3157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amino </a:t>
            </a:r>
            <a:r>
              <a:rPr lang="en-US" sz="2400" dirty="0"/>
              <a:t>groups, carboxyl groups, and ionizable R groups = weak acids and bases</a:t>
            </a:r>
          </a:p>
          <a:p>
            <a:pPr marL="342900" lvl="0" indent="-342900">
              <a:lnSpc>
                <a:spcPct val="90000"/>
              </a:lnSpc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lvl="0" indent="-342900">
              <a:lnSpc>
                <a:spcPct val="90000"/>
              </a:lnSpc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1" dirty="0"/>
              <a:t>zwitterion </a:t>
            </a:r>
            <a:r>
              <a:rPr lang="en-US" sz="2400" dirty="0"/>
              <a:t>occurs at neutral pH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19100" lvl="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9100" lvl="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" descr="Icon P 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3631" y="313711"/>
            <a:ext cx="1190625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EED7D2-04D5-444C-9B01-3F388AE94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D6E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 1</a:t>
            </a:r>
            <a:r>
              <a:rPr lang="en-US" sz="2000" b="0" dirty="0">
                <a:solidFill>
                  <a:srgbClr val="1D6E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 of 2)</a:t>
            </a:r>
            <a:endParaRPr lang="en-A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AD90E9E-5E26-FC4C-B44E-F1B27E3B3ED2}"/>
              </a:ext>
            </a:extLst>
          </p:cNvPr>
          <p:cNvSpPr txBox="1">
            <a:spLocks/>
          </p:cNvSpPr>
          <p:nvPr/>
        </p:nvSpPr>
        <p:spPr>
          <a:xfrm>
            <a:off x="685800" y="18651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marL="114300" indent="0">
              <a:buFont typeface="Calibri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 every living organism, proteins are constructed from a common set of 20 amino acids.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Each amino acid has a side chain with distinctive chemical properties. Amino acids may be regarded as the alphabet in which the language of protein structure is written.</a:t>
            </a:r>
          </a:p>
          <a:p>
            <a:pPr marL="114300" indent="0" algn="ctr">
              <a:buFont typeface="Calibri"/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BA18F-A6BC-46F4-AB29-91FA48BA1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Titration of Amino Acids</a:t>
            </a:r>
            <a:endParaRPr lang="en-AU" dirty="0"/>
          </a:p>
        </p:txBody>
      </p:sp>
      <p:sp>
        <p:nvSpPr>
          <p:cNvPr id="8" name="Google Shape;351;p18">
            <a:extLst>
              <a:ext uri="{FF2B5EF4-FFF2-40B4-BE49-F238E27FC236}">
                <a16:creationId xmlns:a16="http://schemas.microsoft.com/office/drawing/2014/main" id="{EB68F610-8A1C-D84A-8806-A4B2B1EE09EB}"/>
              </a:ext>
            </a:extLst>
          </p:cNvPr>
          <p:cNvSpPr txBox="1"/>
          <p:nvPr/>
        </p:nvSpPr>
        <p:spPr>
          <a:xfrm>
            <a:off x="1277195" y="1140619"/>
            <a:ext cx="3930038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</a:t>
            </a:r>
            <a:r>
              <a:rPr lang="en-US" sz="2400" b="0" i="0" u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ation ⇌ zwitterion ⇌ anion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graph plots p H on the vertical axis against O H minus on the horizontal axis and has a curve representing the titration of glycine. The structure of glycine at different p Hs is also shown.">
            <a:extLst>
              <a:ext uri="{FF2B5EF4-FFF2-40B4-BE49-F238E27FC236}">
                <a16:creationId xmlns:a16="http://schemas.microsoft.com/office/drawing/2014/main" id="{532838C3-8A8E-9E48-A208-DC0554A74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80" y="1769634"/>
            <a:ext cx="3788525" cy="4783566"/>
          </a:xfrm>
          <a:prstGeom prst="rect">
            <a:avLst/>
          </a:prstGeom>
        </p:spPr>
      </p:pic>
      <p:sp>
        <p:nvSpPr>
          <p:cNvPr id="346" name="Google Shape;346;g847cf01710_0_36"/>
          <p:cNvSpPr txBox="1">
            <a:spLocks noGrp="1"/>
          </p:cNvSpPr>
          <p:nvPr>
            <p:ph type="body" idx="1"/>
          </p:nvPr>
        </p:nvSpPr>
        <p:spPr>
          <a:xfrm>
            <a:off x="5207233" y="1447800"/>
            <a:ext cx="3479566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lnSpc>
                <a:spcPct val="90000"/>
              </a:lnSpc>
              <a:spcBef>
                <a:spcPts val="140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—COOH </a:t>
            </a:r>
            <a:r>
              <a:rPr lang="en-US" sz="2400" b="0" i="0" u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has an acidic </a:t>
            </a:r>
            <a:r>
              <a:rPr lang="en-US" sz="2400" b="0" i="0" u="none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</a:t>
            </a:r>
            <a:r>
              <a:rPr lang="en-US" sz="2400" b="0" i="1" u="none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K</a:t>
            </a:r>
            <a:r>
              <a:rPr lang="en-US" sz="2400" b="0" i="0" u="none" baseline="-25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</a:t>
            </a:r>
            <a:r>
              <a:rPr lang="en-US" sz="2400" b="0" i="0" u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lvl="0">
              <a:lnSpc>
                <a:spcPct val="90000"/>
              </a:lnSpc>
              <a:spcBef>
                <a:spcPts val="1400"/>
              </a:spcBef>
              <a:buSzPts val="2800"/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>
              <a:lnSpc>
                <a:spcPct val="90000"/>
              </a:lnSpc>
              <a:spcBef>
                <a:spcPts val="140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en-US" sz="2400" b="0" i="0" u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NH</a:t>
            </a:r>
            <a:r>
              <a:rPr lang="en-US" sz="2400" b="0" i="0" u="none" baseline="-25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3</a:t>
            </a:r>
            <a:r>
              <a:rPr lang="en-US" sz="2400" b="0" i="0" u="none" baseline="30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+</a:t>
            </a:r>
            <a:r>
              <a:rPr lang="en-US" sz="2400" b="0" i="0" u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has a basic </a:t>
            </a:r>
            <a:r>
              <a:rPr lang="en-US" sz="2400" b="0" i="0" u="none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</a:t>
            </a:r>
            <a:r>
              <a:rPr lang="en-US" sz="2400" b="0" i="1" u="none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K</a:t>
            </a:r>
            <a:r>
              <a:rPr lang="en-US" sz="2400" b="0" i="0" u="none" baseline="-25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</a:t>
            </a:r>
            <a:r>
              <a:rPr lang="en-US" sz="2400" b="0" i="0" u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(p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lvl="0">
              <a:lnSpc>
                <a:spcPct val="90000"/>
              </a:lnSpc>
              <a:spcBef>
                <a:spcPts val="1400"/>
              </a:spcBef>
              <a:buSzPts val="2800"/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>
              <a:lnSpc>
                <a:spcPct val="90000"/>
              </a:lnSpc>
              <a:spcBef>
                <a:spcPts val="140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pH at which the net electric charge is zero is 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isoelectric point (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36ACD-6A6A-4B3D-87F2-6E568A9B9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75" y="152399"/>
            <a:ext cx="9159875" cy="132386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the Chemical Environment on </a:t>
            </a:r>
            <a:r>
              <a:rPr lang="en-US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i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aseline="-25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AU" dirty="0"/>
          </a:p>
        </p:txBody>
      </p:sp>
      <p:sp>
        <p:nvSpPr>
          <p:cNvPr id="358" name="Google Shape;358;p16"/>
          <p:cNvSpPr txBox="1"/>
          <p:nvPr/>
        </p:nvSpPr>
        <p:spPr>
          <a:xfrm>
            <a:off x="152400" y="1476267"/>
            <a:ext cx="89916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3937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0" i="1" u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α</a:t>
            </a:r>
            <a:r>
              <a:rPr lang="en-US" sz="2400" b="0" i="0" u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-carboxyl group is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more acidic than in carboxylic acids</a:t>
            </a:r>
          </a:p>
          <a:p>
            <a:pPr marL="508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lang="en-US" sz="24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937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0" i="1" u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α</a:t>
            </a:r>
            <a:r>
              <a:rPr lang="en-US" sz="2400" b="0" i="0" u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-amino group is less basic than in amines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figure shows the effect of the chemical environment on p K subscript a for acetic acid, methylamine, and the carboxyl and methyl groups of glycine.">
            <a:extLst>
              <a:ext uri="{FF2B5EF4-FFF2-40B4-BE49-F238E27FC236}">
                <a16:creationId xmlns:a16="http://schemas.microsoft.com/office/drawing/2014/main" id="{9F21A1E5-C127-6846-856C-23A9D8922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93" y="2785144"/>
            <a:ext cx="7574213" cy="383686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90A834-784B-469C-9F36-32C0D69CB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from a Titration Curve</a:t>
            </a:r>
            <a:endParaRPr lang="en-AU" dirty="0"/>
          </a:p>
        </p:txBody>
      </p:sp>
      <p:sp>
        <p:nvSpPr>
          <p:cNvPr id="404" name="Google Shape;404;g847cf01710_0_126"/>
          <p:cNvSpPr txBox="1">
            <a:spLocks noGrp="1"/>
          </p:cNvSpPr>
          <p:nvPr>
            <p:ph type="body" idx="1"/>
          </p:nvPr>
        </p:nvSpPr>
        <p:spPr>
          <a:xfrm>
            <a:off x="593654" y="1371600"/>
            <a:ext cx="3970421" cy="443048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quantitative measure of the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of each ionizing group</a:t>
            </a:r>
          </a:p>
          <a:p>
            <a:pPr lvl="0"/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regions of buffering power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relationship between its net charge and the pH of the solution</a:t>
            </a:r>
          </a:p>
          <a:p>
            <a:pPr lvl="1">
              <a:spcBef>
                <a:spcPts val="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isoelectric point,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graph plots p H on the vertical axis against O H minus on the horizontal axis and has a curve representing the titration of glycine. The structure of glycine at different p Hs is also shown.">
            <a:extLst>
              <a:ext uri="{FF2B5EF4-FFF2-40B4-BE49-F238E27FC236}">
                <a16:creationId xmlns:a16="http://schemas.microsoft.com/office/drawing/2014/main" id="{2B51BFD9-3E51-1641-B978-8E4D45465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993" y="1371600"/>
            <a:ext cx="4078705" cy="514996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135F8-79D4-4A5F-A080-C0095886A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 Acids as Buffers</a:t>
            </a:r>
            <a:endParaRPr lang="en-AU" dirty="0"/>
          </a:p>
        </p:txBody>
      </p:sp>
      <p:sp>
        <p:nvSpPr>
          <p:cNvPr id="6" name="Google Shape;390;g847cf01710_0_68">
            <a:extLst>
              <a:ext uri="{FF2B5EF4-FFF2-40B4-BE49-F238E27FC236}">
                <a16:creationId xmlns:a16="http://schemas.microsoft.com/office/drawing/2014/main" id="{3C8DBCAB-680C-AB40-BFA9-7A0FA63DA6C1}"/>
              </a:ext>
            </a:extLst>
          </p:cNvPr>
          <p:cNvSpPr txBox="1">
            <a:spLocks/>
          </p:cNvSpPr>
          <p:nvPr/>
        </p:nvSpPr>
        <p:spPr>
          <a:xfrm>
            <a:off x="433137" y="1371599"/>
            <a:ext cx="3982452" cy="506147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Bef>
                <a:spcPts val="140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buffers prevent changes in pH close to the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</a:t>
            </a:r>
            <a:r>
              <a:rPr lang="en-US" sz="2400" i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K</a:t>
            </a:r>
            <a:r>
              <a:rPr lang="en-US" sz="2400" baseline="-25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</a:t>
            </a:r>
            <a:endParaRPr lang="en-US" sz="2400" baseline="-250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>
              <a:spcBef>
                <a:spcPts val="1400"/>
              </a:spcBef>
              <a:buClr>
                <a:schemeClr val="dk1"/>
              </a:buClr>
              <a:buSzPts val="2800"/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lvl="0" indent="-342900">
              <a:spcBef>
                <a:spcPts val="140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glycine has two buffer regions: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/>
              <a:t>centered around the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</a:t>
            </a:r>
            <a:r>
              <a:rPr lang="en-US" sz="2400" i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K</a:t>
            </a:r>
            <a:r>
              <a:rPr lang="en-US" sz="2400" baseline="-25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of the </a:t>
            </a:r>
            <a:r>
              <a:rPr lang="el-GR" sz="24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α</a:t>
            </a:r>
            <a:r>
              <a:rPr lang="el-GR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carboxyl group (p</a:t>
            </a:r>
            <a:r>
              <a:rPr lang="en-US" sz="24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K</a:t>
            </a:r>
            <a:r>
              <a:rPr lang="en-US" sz="2400" baseline="-25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1 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= 2.34)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>
                <a:solidFill>
                  <a:schemeClr val="accent4"/>
                </a:solidFill>
              </a:rPr>
              <a:t>centered around the </a:t>
            </a:r>
            <a:r>
              <a:rPr lang="en-US" sz="24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</a:t>
            </a:r>
            <a:r>
              <a:rPr lang="en-US" sz="2400" i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K</a:t>
            </a:r>
            <a:r>
              <a:rPr lang="en-US" sz="2400" baseline="-25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of the </a:t>
            </a:r>
            <a:r>
              <a:rPr lang="el-GR" sz="24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α</a:t>
            </a:r>
            <a:r>
              <a:rPr lang="el-GR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amino group (p</a:t>
            </a:r>
            <a:r>
              <a:rPr lang="en-US" sz="24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K</a:t>
            </a:r>
            <a:r>
              <a:rPr lang="en-US" sz="2400" baseline="-25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 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= 9.6)</a:t>
            </a:r>
          </a:p>
          <a:p>
            <a:pPr>
              <a:spcBef>
                <a:spcPts val="360"/>
              </a:spcBef>
            </a:pPr>
            <a:endParaRPr lang="en-US" dirty="0"/>
          </a:p>
          <a:p>
            <a:pPr>
              <a:spcBef>
                <a:spcPts val="360"/>
              </a:spcBef>
            </a:pPr>
            <a:endParaRPr lang="en-US" dirty="0"/>
          </a:p>
        </p:txBody>
      </p:sp>
      <p:pic>
        <p:nvPicPr>
          <p:cNvPr id="4" name="Picture 3" descr="A graph plots p H on the vertical axis against O H minus on the horizontal axis and has a curve representing the titration of glycine. The structure of glycine at different p Hs is also shown.">
            <a:extLst>
              <a:ext uri="{FF2B5EF4-FFF2-40B4-BE49-F238E27FC236}">
                <a16:creationId xmlns:a16="http://schemas.microsoft.com/office/drawing/2014/main" id="{BB1DAE53-5070-7D4B-A145-AD924DADC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15085"/>
            <a:ext cx="3457075" cy="4365062"/>
          </a:xfrm>
          <a:prstGeom prst="rect">
            <a:avLst/>
          </a:prstGeom>
        </p:spPr>
      </p:pic>
      <p:cxnSp>
        <p:nvCxnSpPr>
          <p:cNvPr id="7" name="Google Shape;416;p21">
            <a:extLst>
              <a:ext uri="{FF2B5EF4-FFF2-40B4-BE49-F238E27FC236}">
                <a16:creationId xmlns:a16="http://schemas.microsoft.com/office/drawing/2014/main" id="{015BDCA1-AB2C-D244-9A7E-B88970082074}"/>
              </a:ext>
            </a:extLst>
          </p:cNvPr>
          <p:cNvCxnSpPr>
            <a:cxnSpLocks/>
          </p:cNvCxnSpPr>
          <p:nvPr/>
        </p:nvCxnSpPr>
        <p:spPr>
          <a:xfrm flipH="1" flipV="1">
            <a:off x="7459579" y="3272596"/>
            <a:ext cx="256675" cy="2607552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9" name="Google Shape;416;p21">
            <a:extLst>
              <a:ext uri="{FF2B5EF4-FFF2-40B4-BE49-F238E27FC236}">
                <a16:creationId xmlns:a16="http://schemas.microsoft.com/office/drawing/2014/main" id="{2573D69F-9552-514D-988A-C9F2F9515D3B}"/>
              </a:ext>
            </a:extLst>
          </p:cNvPr>
          <p:cNvCxnSpPr>
            <a:cxnSpLocks/>
          </p:cNvCxnSpPr>
          <p:nvPr/>
        </p:nvCxnSpPr>
        <p:spPr>
          <a:xfrm flipH="1" flipV="1">
            <a:off x="6075948" y="4957018"/>
            <a:ext cx="1640306" cy="923129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14" name="Google Shape;418;p21">
            <a:extLst>
              <a:ext uri="{FF2B5EF4-FFF2-40B4-BE49-F238E27FC236}">
                <a16:creationId xmlns:a16="http://schemas.microsoft.com/office/drawing/2014/main" id="{F732E676-3C43-8B40-8646-8E192A42DFD2}"/>
              </a:ext>
            </a:extLst>
          </p:cNvPr>
          <p:cNvSpPr txBox="1"/>
          <p:nvPr/>
        </p:nvSpPr>
        <p:spPr>
          <a:xfrm>
            <a:off x="6966282" y="5881047"/>
            <a:ext cx="174458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</a:t>
            </a:r>
            <a:r>
              <a:rPr lang="en-US" sz="2400" b="0" i="0" u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uffer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</a:t>
            </a:r>
            <a:r>
              <a:rPr lang="en-US" sz="2400" b="0" i="0" u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egions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F14578-88B7-40C2-91A3-29E7694A9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Isoelectric Point,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576742-F54F-4BF2-92F5-F17F953AE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364365"/>
            <a:ext cx="7772400" cy="1143000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amino acids without ionizable side chains, the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isoelectric point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is:</a:t>
            </a:r>
            <a:endParaRPr lang="en-AU" sz="2400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A1FCE81-FD2F-4118-95EB-E7263B9F0F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4212346"/>
              </p:ext>
            </p:extLst>
          </p:nvPr>
        </p:nvGraphicFramePr>
        <p:xfrm>
          <a:off x="3582363" y="2507365"/>
          <a:ext cx="1979273" cy="807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Equation" r:id="rId3" imgW="965160" imgH="393480" progId="Equation.DSMT4">
                  <p:embed/>
                </p:oleObj>
              </mc:Choice>
              <mc:Fallback>
                <p:oleObj name="Equation" r:id="rId3" imgW="965160" imgH="39348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82363" y="2507365"/>
                        <a:ext cx="1979273" cy="8073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4240AE-513A-41BD-9C55-CCFB41606B0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85799" y="3428999"/>
            <a:ext cx="7772400" cy="2950029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 =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net charge is zero (amino acid least soluble in water, does not migrate in electric field)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 &gt;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net negative change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 &lt;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net positive charge</a:t>
            </a:r>
          </a:p>
          <a:p>
            <a:pPr marL="11430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4752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BA41D4A-0A20-40DE-9198-55A09965C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 Acids Differ in Their Acid-Base Properties</a:t>
            </a:r>
            <a:endParaRPr lang="en-AU" dirty="0">
              <a:solidFill>
                <a:srgbClr val="4E4CB4"/>
              </a:solidFill>
            </a:endParaRPr>
          </a:p>
        </p:txBody>
      </p:sp>
      <p:sp>
        <p:nvSpPr>
          <p:cNvPr id="4" name="Google Shape;390;g847cf01710_0_68">
            <a:extLst>
              <a:ext uri="{FF2B5EF4-FFF2-40B4-BE49-F238E27FC236}">
                <a16:creationId xmlns:a16="http://schemas.microsoft.com/office/drawing/2014/main" id="{A4FB030C-E554-8D4C-8A2B-C46712469EE7}"/>
              </a:ext>
            </a:extLst>
          </p:cNvPr>
          <p:cNvSpPr txBox="1">
            <a:spLocks/>
          </p:cNvSpPr>
          <p:nvPr/>
        </p:nvSpPr>
        <p:spPr>
          <a:xfrm>
            <a:off x="685800" y="1905900"/>
            <a:ext cx="7772399" cy="457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Bef>
                <a:spcPts val="140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ionizable side chains: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/>
              <a:t>have 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 as buffers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influence the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of the amino acid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 be titrated (titration curve has 3 ionization steps)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EED0-CE3D-4AA2-A81B-9E730A83F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Titration of Amino Acids with an Ionizable R Group</a:t>
            </a:r>
            <a:endParaRPr lang="en-AU" dirty="0"/>
          </a:p>
        </p:txBody>
      </p:sp>
      <p:pic>
        <p:nvPicPr>
          <p:cNvPr id="3" name="Picture 2" descr="A two-part figure, a and b, shows changes in the molecular structures of glutamate in part a and histidine in part b during titration with O H superscript minus, and graphs below each reaction show the titration curves.">
            <a:extLst>
              <a:ext uri="{FF2B5EF4-FFF2-40B4-BE49-F238E27FC236}">
                <a16:creationId xmlns:a16="http://schemas.microsoft.com/office/drawing/2014/main" id="{9F8CE5EA-FABC-6247-BA05-112287305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1843532"/>
            <a:ext cx="8699500" cy="42926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1703FD-06F7-4A79-A48B-AB3456F978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674E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solidFill>
                  <a:srgbClr val="1D6E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Peptides and Proteins</a:t>
            </a:r>
            <a:endParaRPr lang="en-A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77;g7fe2cbe272_0_8" descr="Icon P 2&#10;">
            <a:extLst>
              <a:ext uri="{FF2B5EF4-FFF2-40B4-BE49-F238E27FC236}">
                <a16:creationId xmlns:a16="http://schemas.microsoft.com/office/drawing/2014/main" id="{FC9A5C85-090D-EE42-84C6-F31B415CD5C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5164" y="264657"/>
            <a:ext cx="1228725" cy="8096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D09D23D-8255-4F2F-B732-ECF1DF620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D6E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 2</a:t>
            </a:r>
            <a:r>
              <a:rPr lang="en-US" sz="2000" b="0" dirty="0">
                <a:solidFill>
                  <a:srgbClr val="1D6E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 of 3)</a:t>
            </a:r>
            <a:endParaRPr lang="en-AU" sz="2000" b="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5035881-D380-5D42-825A-16F850CE3DC9}"/>
              </a:ext>
            </a:extLst>
          </p:cNvPr>
          <p:cNvSpPr txBox="1">
            <a:spLocks/>
          </p:cNvSpPr>
          <p:nvPr/>
        </p:nvSpPr>
        <p:spPr>
          <a:xfrm>
            <a:off x="685800" y="18651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marL="11430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 proteins, amino acids are joined in characteristic linear sequences through a common amide linkage, the peptide bond.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The amino acid sequence of a protein constitutes its primary structure, a first level we will introduce within the broader complexities of protein structure.</a:t>
            </a:r>
          </a:p>
          <a:p>
            <a:pPr marL="114300" indent="0">
              <a:buFont typeface="Calibri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335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F2E83-4292-4C3A-B89A-06509D71B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Peptides Are Chains of </a:t>
            </a:r>
            <a:br>
              <a:rPr lang="en-US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 Acids</a:t>
            </a:r>
            <a:endParaRPr lang="en-AU" dirty="0">
              <a:solidFill>
                <a:srgbClr val="4E4CB4"/>
              </a:solidFill>
            </a:endParaRPr>
          </a:p>
        </p:txBody>
      </p:sp>
      <p:sp>
        <p:nvSpPr>
          <p:cNvPr id="5" name="Google Shape;390;g847cf01710_0_68">
            <a:extLst>
              <a:ext uri="{FF2B5EF4-FFF2-40B4-BE49-F238E27FC236}">
                <a16:creationId xmlns:a16="http://schemas.microsoft.com/office/drawing/2014/main" id="{D5887A28-D824-5D4F-9BE2-EA52BA879DE7}"/>
              </a:ext>
            </a:extLst>
          </p:cNvPr>
          <p:cNvSpPr txBox="1">
            <a:spLocks/>
          </p:cNvSpPr>
          <p:nvPr/>
        </p:nvSpPr>
        <p:spPr>
          <a:xfrm>
            <a:off x="547557" y="1784350"/>
            <a:ext cx="3110043" cy="457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Bef>
                <a:spcPts val="140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peptide bond: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/>
              <a:t>covalent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formed through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condensation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broken through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hydrolysis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The first amino acid has C bonded to R 1 above, N H 3 plus to the left, H, and C to the right that is double bonded to O below and bonded to highlighted O H to the right. This is added to an amino acid with C that is bonded to N H with one H above and a highlighted H to the left, bonded to R 2 above, bonded to H, and bonded to C O O minus on the right. Highlighted H 2 O is removed to join the two molecules together. The new molecule has a highlighted region showing the bond. The left half has C bonded to R 1 above, N H 3 plus on the left, H, and highlighted C double bonded to highlighted O below and bonded to highlighted N on the right that is further bonded to highlighted H above and C on the right that is further bonded to R 2 above, C O O minus on the right, and H.">
            <a:extLst>
              <a:ext uri="{FF2B5EF4-FFF2-40B4-BE49-F238E27FC236}">
                <a16:creationId xmlns:a16="http://schemas.microsoft.com/office/drawing/2014/main" id="{43008764-4D7C-8246-950C-9FA6A5B30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960" y="1784350"/>
            <a:ext cx="4572000" cy="32893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77;g7fe2cbe272_0_8" descr="Icon P 2">
            <a:extLst>
              <a:ext uri="{FF2B5EF4-FFF2-40B4-BE49-F238E27FC236}">
                <a16:creationId xmlns:a16="http://schemas.microsoft.com/office/drawing/2014/main" id="{FC9A5C85-090D-EE42-84C6-F31B415CD5C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5664" y="297907"/>
            <a:ext cx="1228725" cy="8096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0B7C336-766F-4441-A7A1-6472BAFCA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D6E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 2</a:t>
            </a:r>
            <a:r>
              <a:rPr lang="en-US" sz="2000" b="0" dirty="0">
                <a:solidFill>
                  <a:srgbClr val="1D6E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 of 3)</a:t>
            </a:r>
            <a:endParaRPr lang="en-AU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5035881-D380-5D42-825A-16F850CE3DC9}"/>
              </a:ext>
            </a:extLst>
          </p:cNvPr>
          <p:cNvSpPr txBox="1">
            <a:spLocks/>
          </p:cNvSpPr>
          <p:nvPr/>
        </p:nvSpPr>
        <p:spPr>
          <a:xfrm>
            <a:off x="685800" y="18651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marL="11430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 proteins, amino acids are joined in characteristic linear sequences through a common amide linkage, the peptide bond.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The amino acid sequence of a protein constitutes its primary structure, a first level we will introduce within the broader complexities of protein structure.</a:t>
            </a:r>
          </a:p>
          <a:p>
            <a:pPr marL="114300" indent="0">
              <a:buFont typeface="Calibri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389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C9717F-8506-4750-97CD-6E9D00F0D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Peptide Types by the Number</a:t>
            </a:r>
            <a:endParaRPr lang="en-AU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A41DC-DB29-41F3-8BBC-0FEECE4D9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981199"/>
            <a:ext cx="7772400" cy="4570207"/>
          </a:xfrm>
        </p:spPr>
        <p:txBody>
          <a:bodyPr/>
          <a:lstStyle/>
          <a:p>
            <a:pPr marL="393700" lvl="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dipeptide = 2 amino acids, 1 peptide bond</a:t>
            </a:r>
          </a:p>
          <a:p>
            <a:pPr marL="393700" lvl="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700" lvl="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tripeptide = 3 amino acids, 2 peptide bonds</a:t>
            </a:r>
          </a:p>
          <a:p>
            <a:pPr marL="393700" lvl="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700" lvl="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oligopeptide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= a few amino acids </a:t>
            </a:r>
          </a:p>
          <a:p>
            <a:pPr marL="393700" lvl="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700" lvl="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polypeptide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= many amino acids, molecular weight &lt; 10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700" lvl="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700" lvl="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= thousands of amino acids, molecular weight &gt; 10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09702-6DAF-4A34-828C-894864E2F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Peptide Terminals</a:t>
            </a:r>
            <a:endParaRPr lang="en-AU" dirty="0"/>
          </a:p>
        </p:txBody>
      </p:sp>
      <p:sp>
        <p:nvSpPr>
          <p:cNvPr id="499" name="Google Shape;499;p26"/>
          <p:cNvSpPr txBox="1"/>
          <p:nvPr/>
        </p:nvSpPr>
        <p:spPr>
          <a:xfrm>
            <a:off x="76200" y="1500187"/>
            <a:ext cx="9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</a:t>
            </a:r>
            <a:r>
              <a:rPr lang="en-US" sz="2400" b="0" i="0" u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umbering (and naming) starts from the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amino-terminal residue</a:t>
            </a:r>
            <a:r>
              <a:rPr lang="en-US" sz="2400" b="0" i="0" u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(</a:t>
            </a:r>
            <a:r>
              <a:rPr lang="en-US" sz="2400" b="0" i="1" u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</a:t>
            </a:r>
            <a:r>
              <a:rPr lang="en-US" sz="2400" b="0" i="0" u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-terminal)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figure shows the structure of a pentapeptide with the amino-terminal end and carboxyl-terminal end labeled, with the peptide bonds shaded in light red, and with the R groups highlighted in red.">
            <a:extLst>
              <a:ext uri="{FF2B5EF4-FFF2-40B4-BE49-F238E27FC236}">
                <a16:creationId xmlns:a16="http://schemas.microsoft.com/office/drawing/2014/main" id="{A6122F6B-82FA-BD41-8366-9223E4851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693" y="2538789"/>
            <a:ext cx="6705600" cy="3009900"/>
          </a:xfrm>
          <a:prstGeom prst="rect">
            <a:avLst/>
          </a:prstGeom>
        </p:spPr>
      </p:pic>
      <p:sp>
        <p:nvSpPr>
          <p:cNvPr id="9" name="Google Shape;418;p21">
            <a:extLst>
              <a:ext uri="{FF2B5EF4-FFF2-40B4-BE49-F238E27FC236}">
                <a16:creationId xmlns:a16="http://schemas.microsoft.com/office/drawing/2014/main" id="{74BA77F1-1DB5-E447-91F2-C7C615DFDFAE}"/>
              </a:ext>
            </a:extLst>
          </p:cNvPr>
          <p:cNvSpPr txBox="1"/>
          <p:nvPr/>
        </p:nvSpPr>
        <p:spPr>
          <a:xfrm>
            <a:off x="1078707" y="5752844"/>
            <a:ext cx="174458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1" u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</a:t>
            </a:r>
            <a:r>
              <a:rPr lang="en-US" sz="2400" b="0" i="0" u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-terminal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418;p21">
            <a:extLst>
              <a:ext uri="{FF2B5EF4-FFF2-40B4-BE49-F238E27FC236}">
                <a16:creationId xmlns:a16="http://schemas.microsoft.com/office/drawing/2014/main" id="{58A5CFBF-3546-294C-BA24-3699EBC779BB}"/>
              </a:ext>
            </a:extLst>
          </p:cNvPr>
          <p:cNvSpPr txBox="1"/>
          <p:nvPr/>
        </p:nvSpPr>
        <p:spPr>
          <a:xfrm>
            <a:off x="6320714" y="5726680"/>
            <a:ext cx="174458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</a:t>
            </a:r>
            <a:r>
              <a:rPr lang="en-US" sz="2400" b="0" i="0" u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-terminal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C19C29-CF45-4221-A402-B45DA9661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Naming Peptides</a:t>
            </a:r>
            <a:endParaRPr lang="en-AU" dirty="0"/>
          </a:p>
        </p:txBody>
      </p:sp>
      <p:sp>
        <p:nvSpPr>
          <p:cNvPr id="508" name="Google Shape;508;p27"/>
          <p:cNvSpPr txBox="1">
            <a:spLocks noGrp="1"/>
          </p:cNvSpPr>
          <p:nvPr>
            <p:ph type="body" idx="1"/>
          </p:nvPr>
        </p:nvSpPr>
        <p:spPr>
          <a:xfrm>
            <a:off x="533400" y="1905000"/>
            <a:ext cx="79248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400" b="0" i="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full amino acid names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400" b="0" i="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	</a:t>
            </a:r>
            <a:r>
              <a:rPr lang="en-US" sz="2400" b="0" i="0" u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serylglycyltyrosylalanylleucine</a:t>
            </a:r>
            <a:endParaRPr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>
              <a:spcBef>
                <a:spcPts val="64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sz="2400" b="0" i="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three-letter code abbreviations: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400" b="0" i="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	Ser–</a:t>
            </a:r>
            <a:r>
              <a:rPr lang="en-US" sz="2400" b="0" i="0" u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Gly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400" b="0" i="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Tyr–Ala–Leu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400" b="0" i="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one-letter code abbreviation: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400" b="0" i="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	SGYAL</a:t>
            </a:r>
            <a:endParaRPr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040AC-5C21-4D1F-94D9-02C366124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Peptides Can Be Distinguished by Their Ionization Behavior</a:t>
            </a:r>
            <a:endParaRPr lang="en-AU" dirty="0">
              <a:solidFill>
                <a:srgbClr val="4E4CB4"/>
              </a:solidFill>
            </a:endParaRPr>
          </a:p>
        </p:txBody>
      </p:sp>
      <p:sp>
        <p:nvSpPr>
          <p:cNvPr id="5" name="Google Shape;390;g847cf01710_0_68">
            <a:extLst>
              <a:ext uri="{FF2B5EF4-FFF2-40B4-BE49-F238E27FC236}">
                <a16:creationId xmlns:a16="http://schemas.microsoft.com/office/drawing/2014/main" id="{4C0D6B04-63F1-7F45-AFEA-9E02735DE0F9}"/>
              </a:ext>
            </a:extLst>
          </p:cNvPr>
          <p:cNvSpPr txBox="1">
            <a:spLocks/>
          </p:cNvSpPr>
          <p:nvPr/>
        </p:nvSpPr>
        <p:spPr>
          <a:xfrm>
            <a:off x="419414" y="1637434"/>
            <a:ext cx="3660648" cy="457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Bef>
                <a:spcPts val="140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ionizable groups in peptides: 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one free </a:t>
            </a:r>
            <a:r>
              <a:rPr lang="el-GR" sz="2400" i="1" dirty="0"/>
              <a:t>α</a:t>
            </a:r>
            <a:r>
              <a:rPr lang="el-GR" sz="2400" dirty="0"/>
              <a:t>-</a:t>
            </a:r>
            <a:r>
              <a:rPr lang="en-US" sz="2400" dirty="0"/>
              <a:t>amino group 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one free </a:t>
            </a:r>
            <a:r>
              <a:rPr lang="el-GR" sz="2400" i="1" dirty="0"/>
              <a:t>α</a:t>
            </a:r>
            <a:r>
              <a:rPr lang="el-GR" sz="2400" dirty="0"/>
              <a:t>-</a:t>
            </a:r>
            <a:r>
              <a:rPr lang="en-US" sz="2400" dirty="0"/>
              <a:t>carboxyl group </a:t>
            </a: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>
                <a:solidFill>
                  <a:schemeClr val="accent4"/>
                </a:solidFill>
              </a:rPr>
              <a:t>some R groups</a:t>
            </a: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>
              <a:spcBef>
                <a:spcPts val="360"/>
              </a:spcBef>
            </a:pPr>
            <a:endParaRPr lang="en-US" dirty="0"/>
          </a:p>
          <a:p>
            <a:pPr>
              <a:spcBef>
                <a:spcPts val="360"/>
              </a:spcBef>
            </a:pPr>
            <a:endParaRPr lang="en-US" dirty="0"/>
          </a:p>
        </p:txBody>
      </p:sp>
      <p:pic>
        <p:nvPicPr>
          <p:cNvPr id="4" name="Picture 3" descr="The top amino acid is labeled, A l a and has a central C bonded to highlighted N H 3 plus above, C H 3 to the right, H, and C below that is double bonded to O to the left and bonded to the next amino acid below, G l u. This has a C bonded to N H above, to C H 2 bonded to C H 2 bonded to highlighted C O O minus, to H, and to C below that is double bonded to O on the left and bonded to the next amino acid below, G l y. G l y has C bonded to N H above, 2 H, and C below that is double bonded to O on the left that is further bonded to the next amino acid below, L y s. L y s has a central C bonded to N H above, a chain of four C H 2 that ends with highlighted N H 3 plus, H, and highlighted C O O minus below.">
            <a:extLst>
              <a:ext uri="{FF2B5EF4-FFF2-40B4-BE49-F238E27FC236}">
                <a16:creationId xmlns:a16="http://schemas.microsoft.com/office/drawing/2014/main" id="{8DC0861E-B21A-8742-A2BD-078E72ADD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37434"/>
            <a:ext cx="3898201" cy="433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301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CAE58-70F3-449B-967C-505C9C63E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Biologically Active Peptides and Polypeptides Occur in a Vast Range of Sizes and Compositions</a:t>
            </a:r>
            <a:endParaRPr lang="en-AU" sz="2800" dirty="0">
              <a:solidFill>
                <a:srgbClr val="4E4CB4"/>
              </a:solidFill>
            </a:endParaRPr>
          </a:p>
        </p:txBody>
      </p:sp>
      <p:sp>
        <p:nvSpPr>
          <p:cNvPr id="6" name="Google Shape;447;p22">
            <a:extLst>
              <a:ext uri="{FF2B5EF4-FFF2-40B4-BE49-F238E27FC236}">
                <a16:creationId xmlns:a16="http://schemas.microsoft.com/office/drawing/2014/main" id="{241182C0-20CB-6646-9D35-488D57BBD782}"/>
              </a:ext>
            </a:extLst>
          </p:cNvPr>
          <p:cNvSpPr txBox="1">
            <a:spLocks/>
          </p:cNvSpPr>
          <p:nvPr/>
        </p:nvSpPr>
        <p:spPr>
          <a:xfrm>
            <a:off x="152400" y="2286000"/>
            <a:ext cx="3144982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length of naturally occurring peptides = 2 to many thousands of amino acid residues</a:t>
            </a: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>
              <a:buClr>
                <a:schemeClr val="dk1"/>
              </a:buClr>
              <a:buSzPts val="238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97382" y="2286000"/>
            <a:ext cx="5145578" cy="369332"/>
          </a:xfrm>
          <a:prstGeom prst="rect">
            <a:avLst/>
          </a:prstGeom>
          <a:solidFill>
            <a:srgbClr val="00657C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Table 3-2 Molecular Data on Some Proteins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1087"/>
              </p:ext>
            </p:extLst>
          </p:nvPr>
        </p:nvGraphicFramePr>
        <p:xfrm>
          <a:off x="3297382" y="2655332"/>
          <a:ext cx="5145578" cy="4038600"/>
        </p:xfrm>
        <a:graphic>
          <a:graphicData uri="http://schemas.openxmlformats.org/drawingml/2006/table">
            <a:tbl>
              <a:tblPr firstRow="1" bandRow="1">
                <a:tableStyleId>{B274A9FB-C4F9-4BC5-B495-D497548AA14E}</a:tableStyleId>
              </a:tblPr>
              <a:tblGrid>
                <a:gridCol w="1670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8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1" dirty="0"/>
                        <a:t>Protein</a:t>
                      </a: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Molecular weight</a:t>
                      </a: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Number of residues</a:t>
                      </a: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Number of polypeptide chains</a:t>
                      </a: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Cytochrome </a:t>
                      </a:r>
                      <a:r>
                        <a:rPr lang="en-US" sz="1200" i="1" dirty="0"/>
                        <a:t>c</a:t>
                      </a:r>
                      <a:r>
                        <a:rPr lang="en-US" sz="1200" i="0" dirty="0"/>
                        <a:t> (human)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12,400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104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Myoglobin (equine heart)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16,700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153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Chymotrypsin (bovine pancreas)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25,200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241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Hemoglobin (human)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64,500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574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Hexokinase (yeast)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107,900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972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RNS polymerase (</a:t>
                      </a:r>
                      <a:r>
                        <a:rPr lang="en-US" sz="1200" i="1" dirty="0"/>
                        <a:t>E. coli</a:t>
                      </a:r>
                      <a:r>
                        <a:rPr lang="en-US" sz="1200" i="0" dirty="0"/>
                        <a:t>)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450,00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4,158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Glutamine </a:t>
                      </a:r>
                      <a:r>
                        <a:rPr lang="en-US" sz="1200" dirty="0" err="1"/>
                        <a:t>synthetase</a:t>
                      </a:r>
                      <a:r>
                        <a:rPr lang="en-US" sz="1200" dirty="0"/>
                        <a:t> (</a:t>
                      </a:r>
                      <a:r>
                        <a:rPr lang="en-US" sz="1200" i="1" dirty="0"/>
                        <a:t>E. coli</a:t>
                      </a:r>
                      <a:r>
                        <a:rPr lang="en-US" sz="1200" i="0" dirty="0"/>
                        <a:t>)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619,000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5,628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Titin</a:t>
                      </a:r>
                      <a:r>
                        <a:rPr lang="en-US" sz="1200" baseline="0" dirty="0"/>
                        <a:t> (human)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2,993,000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26,926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841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9CCA05-9FC7-4ECD-BBEC-8DB129DC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Peptide Subunits</a:t>
            </a:r>
            <a:endParaRPr lang="en-AU" dirty="0"/>
          </a:p>
        </p:txBody>
      </p:sp>
      <p:sp>
        <p:nvSpPr>
          <p:cNvPr id="7" name="Google Shape;447;p22">
            <a:extLst>
              <a:ext uri="{FF2B5EF4-FFF2-40B4-BE49-F238E27FC236}">
                <a16:creationId xmlns:a16="http://schemas.microsoft.com/office/drawing/2014/main" id="{46A8FD48-3503-9244-AA53-850CD4551E56}"/>
              </a:ext>
            </a:extLst>
          </p:cNvPr>
          <p:cNvSpPr txBox="1">
            <a:spLocks/>
          </p:cNvSpPr>
          <p:nvPr/>
        </p:nvSpPr>
        <p:spPr>
          <a:xfrm>
            <a:off x="675132" y="1673352"/>
            <a:ext cx="779373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multisubunit 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protein = 2+ polypeptides associated noncovalently</a:t>
            </a:r>
          </a:p>
          <a:p>
            <a:pPr>
              <a:buClr>
                <a:schemeClr val="dk1"/>
              </a:buClr>
              <a:buSzPts val="2380"/>
            </a:pPr>
            <a:endParaRPr lang="en-US" sz="2400" b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oligomeric 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protein = at least 2 identical subunits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identical units =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protomers</a:t>
            </a:r>
          </a:p>
          <a:p>
            <a:pPr algn="ctr">
              <a:spcBef>
                <a:spcPts val="560"/>
              </a:spcBef>
              <a:buClr>
                <a:schemeClr val="dk1"/>
              </a:buClr>
              <a:buSzPts val="2800"/>
              <a:buFont typeface="Calibri"/>
              <a:buNone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5209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C3B8A8-A873-41F3-9A10-21DD11E8E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 Acid Composition </a:t>
            </a:r>
            <a:b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Proteins</a:t>
            </a:r>
            <a:endParaRPr lang="en-AU" dirty="0"/>
          </a:p>
        </p:txBody>
      </p:sp>
      <p:sp>
        <p:nvSpPr>
          <p:cNvPr id="5" name="Google Shape;447;p22">
            <a:extLst>
              <a:ext uri="{FF2B5EF4-FFF2-40B4-BE49-F238E27FC236}">
                <a16:creationId xmlns:a16="http://schemas.microsoft.com/office/drawing/2014/main" id="{26D6E1B5-01C6-8F4C-9985-0E785CA6335E}"/>
              </a:ext>
            </a:extLst>
          </p:cNvPr>
          <p:cNvSpPr txBox="1">
            <a:spLocks/>
          </p:cNvSpPr>
          <p:nvPr/>
        </p:nvSpPr>
        <p:spPr>
          <a:xfrm>
            <a:off x="145213" y="1665699"/>
            <a:ext cx="2068598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amino acid composition is highly variable</a:t>
            </a:r>
            <a:endParaRPr lang="en-US"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4395" y="1357922"/>
            <a:ext cx="6859605" cy="307777"/>
          </a:xfrm>
          <a:prstGeom prst="rect">
            <a:avLst/>
          </a:prstGeom>
          <a:solidFill>
            <a:srgbClr val="00657C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Table 3-3 Amino Acid Composition of Two Proteins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219133"/>
              </p:ext>
            </p:extLst>
          </p:nvPr>
        </p:nvGraphicFramePr>
        <p:xfrm>
          <a:off x="2284395" y="1665699"/>
          <a:ext cx="6859605" cy="5000738"/>
        </p:xfrm>
        <a:graphic>
          <a:graphicData uri="http://schemas.openxmlformats.org/drawingml/2006/table">
            <a:tbl>
              <a:tblPr firstRow="1" bandRow="1">
                <a:tableStyleId>{B274A9FB-C4F9-4BC5-B495-D497548AA14E}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12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07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700" b="1" dirty="0"/>
                        <a:t>Amino Acid</a:t>
                      </a: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Bovine cytochrome </a:t>
                      </a:r>
                      <a:r>
                        <a:rPr lang="en-US" sz="700" b="1" i="1" dirty="0"/>
                        <a:t>c</a:t>
                      </a:r>
                      <a:r>
                        <a:rPr lang="en-US" sz="700" b="1" i="0" dirty="0"/>
                        <a:t>:</a:t>
                      </a:r>
                      <a:br>
                        <a:rPr lang="en-US" sz="700" b="1" i="0" dirty="0"/>
                      </a:br>
                      <a:r>
                        <a:rPr lang="en-US" sz="700" b="1" i="0" dirty="0"/>
                        <a:t>Number of residues</a:t>
                      </a:r>
                      <a:r>
                        <a:rPr lang="en-US" sz="700" b="1" i="0" baseline="0" dirty="0"/>
                        <a:t> per molecule</a:t>
                      </a:r>
                      <a:endParaRPr lang="en-US" sz="700" b="1" dirty="0"/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Bovine cytochrome </a:t>
                      </a:r>
                      <a:r>
                        <a:rPr lang="en-US" sz="700" b="1" i="1" dirty="0"/>
                        <a:t>c</a:t>
                      </a:r>
                      <a:r>
                        <a:rPr lang="en-US" sz="700" b="1" i="0" dirty="0"/>
                        <a:t>:</a:t>
                      </a:r>
                      <a:br>
                        <a:rPr lang="en-US" sz="700" b="1" i="0" dirty="0"/>
                      </a:br>
                      <a:r>
                        <a:rPr lang="en-US" sz="700" b="1" i="0" dirty="0"/>
                        <a:t>percentage of total</a:t>
                      </a:r>
                      <a:endParaRPr lang="en-US" sz="700" b="1" baseline="30000" dirty="0"/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Bovine </a:t>
                      </a:r>
                      <a:r>
                        <a:rPr lang="en-US" sz="700" b="1" dirty="0" err="1"/>
                        <a:t>chymotrypsinogen</a:t>
                      </a:r>
                      <a:r>
                        <a:rPr lang="en-US" sz="700" b="1" dirty="0"/>
                        <a:t>:</a:t>
                      </a:r>
                      <a:br>
                        <a:rPr lang="en-US" sz="700" b="1" dirty="0"/>
                      </a:br>
                      <a:r>
                        <a:rPr lang="en-US" sz="700" b="1" dirty="0"/>
                        <a:t>Number</a:t>
                      </a:r>
                      <a:r>
                        <a:rPr lang="en-US" sz="700" b="1" baseline="0" dirty="0"/>
                        <a:t> of residues per molecule</a:t>
                      </a:r>
                      <a:endParaRPr lang="en-US" sz="700" b="1" dirty="0"/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/>
                        <a:t>Bovine </a:t>
                      </a:r>
                      <a:r>
                        <a:rPr lang="en-US" sz="700" b="1" dirty="0" err="1"/>
                        <a:t>chymotrypsinogen</a:t>
                      </a:r>
                      <a:r>
                        <a:rPr lang="en-US" sz="700" b="1" dirty="0"/>
                        <a:t>:</a:t>
                      </a:r>
                      <a:br>
                        <a:rPr lang="en-US" sz="700" b="1" dirty="0"/>
                      </a:br>
                      <a:r>
                        <a:rPr lang="en-US" sz="700" b="1" dirty="0"/>
                        <a:t>Percentage</a:t>
                      </a:r>
                      <a:r>
                        <a:rPr lang="en-US" sz="700" b="1" baseline="0" dirty="0"/>
                        <a:t> of total</a:t>
                      </a:r>
                      <a:endParaRPr lang="en-US" sz="700" b="1" baseline="30000" dirty="0"/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965">
                <a:tc>
                  <a:txBody>
                    <a:bodyPr/>
                    <a:lstStyle/>
                    <a:p>
                      <a:r>
                        <a:rPr lang="en-US" sz="700" dirty="0"/>
                        <a:t>Ala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22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9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266">
                <a:tc>
                  <a:txBody>
                    <a:bodyPr/>
                    <a:lstStyle/>
                    <a:p>
                      <a:r>
                        <a:rPr lang="en-US" sz="700" dirty="0" err="1"/>
                        <a:t>Arg</a:t>
                      </a:r>
                      <a:endParaRPr lang="en-US" sz="7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1.6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318">
                <a:tc>
                  <a:txBody>
                    <a:bodyPr/>
                    <a:lstStyle/>
                    <a:p>
                      <a:r>
                        <a:rPr lang="en-US" sz="700" dirty="0" err="1"/>
                        <a:t>Asn</a:t>
                      </a:r>
                      <a:endParaRPr lang="en-US" sz="7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5.7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495">
                <a:tc>
                  <a:txBody>
                    <a:bodyPr/>
                    <a:lstStyle/>
                    <a:p>
                      <a:r>
                        <a:rPr lang="en-US" sz="700" dirty="0"/>
                        <a:t>Asp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3.7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047">
                <a:tc>
                  <a:txBody>
                    <a:bodyPr/>
                    <a:lstStyle/>
                    <a:p>
                      <a:r>
                        <a:rPr lang="en-US" sz="700" dirty="0" err="1"/>
                        <a:t>Cys</a:t>
                      </a:r>
                      <a:endParaRPr lang="en-US" sz="7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10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849">
                <a:tc>
                  <a:txBody>
                    <a:bodyPr/>
                    <a:lstStyle/>
                    <a:p>
                      <a:r>
                        <a:rPr lang="en-US" sz="700" dirty="0" err="1"/>
                        <a:t>Gln</a:t>
                      </a:r>
                      <a:endParaRPr lang="en-US" sz="7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10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1651">
                <a:tc>
                  <a:txBody>
                    <a:bodyPr/>
                    <a:lstStyle/>
                    <a:p>
                      <a:r>
                        <a:rPr lang="en-US" sz="700" dirty="0" err="1"/>
                        <a:t>Glu</a:t>
                      </a:r>
                      <a:endParaRPr lang="en-US" sz="7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453">
                <a:tc>
                  <a:txBody>
                    <a:bodyPr/>
                    <a:lstStyle/>
                    <a:p>
                      <a:r>
                        <a:rPr lang="en-US" sz="700" dirty="0" err="1"/>
                        <a:t>Gly</a:t>
                      </a:r>
                      <a:endParaRPr lang="en-US" sz="7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13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23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9.4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2880">
                <a:tc>
                  <a:txBody>
                    <a:bodyPr/>
                    <a:lstStyle/>
                    <a:p>
                      <a:r>
                        <a:rPr lang="en-US" sz="700" dirty="0"/>
                        <a:t>His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0.8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4807">
                <a:tc>
                  <a:txBody>
                    <a:bodyPr/>
                    <a:lstStyle/>
                    <a:p>
                      <a:r>
                        <a:rPr lang="en-US" sz="700" dirty="0"/>
                        <a:t>Ile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10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4110">
                <a:tc>
                  <a:txBody>
                    <a:bodyPr/>
                    <a:lstStyle/>
                    <a:p>
                      <a:r>
                        <a:rPr lang="en-US" sz="700" dirty="0" err="1"/>
                        <a:t>Leu</a:t>
                      </a:r>
                      <a:endParaRPr lang="en-US" sz="7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19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7.8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5661">
                <a:tc>
                  <a:txBody>
                    <a:bodyPr/>
                    <a:lstStyle/>
                    <a:p>
                      <a:r>
                        <a:rPr lang="en-US" sz="700" dirty="0"/>
                        <a:t>Lys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5.7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6838">
                <a:tc>
                  <a:txBody>
                    <a:bodyPr/>
                    <a:lstStyle/>
                    <a:p>
                      <a:r>
                        <a:rPr lang="en-US" sz="700" dirty="0"/>
                        <a:t>Met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0.8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266">
                <a:tc>
                  <a:txBody>
                    <a:bodyPr/>
                    <a:lstStyle/>
                    <a:p>
                      <a:r>
                        <a:rPr lang="en-US" sz="700" dirty="0" err="1"/>
                        <a:t>Phe</a:t>
                      </a:r>
                      <a:endParaRPr lang="en-US" sz="7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2.4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7693">
                <a:tc>
                  <a:txBody>
                    <a:bodyPr/>
                    <a:lstStyle/>
                    <a:p>
                      <a:r>
                        <a:rPr lang="en-US" sz="700" dirty="0"/>
                        <a:t>Pro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3.7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9245">
                <a:tc>
                  <a:txBody>
                    <a:bodyPr/>
                    <a:lstStyle/>
                    <a:p>
                      <a:r>
                        <a:rPr lang="en-US" sz="700" dirty="0" err="1"/>
                        <a:t>Ser</a:t>
                      </a:r>
                      <a:endParaRPr lang="en-US" sz="7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28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11.4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9672">
                <a:tc>
                  <a:txBody>
                    <a:bodyPr/>
                    <a:lstStyle/>
                    <a:p>
                      <a:r>
                        <a:rPr lang="en-US" sz="700" dirty="0" err="1"/>
                        <a:t>Thr</a:t>
                      </a:r>
                      <a:endParaRPr lang="en-US" sz="7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23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9.4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1598">
                <a:tc>
                  <a:txBody>
                    <a:bodyPr/>
                    <a:lstStyle/>
                    <a:p>
                      <a:r>
                        <a:rPr lang="en-US" sz="700" dirty="0" err="1"/>
                        <a:t>Trp</a:t>
                      </a:r>
                      <a:endParaRPr lang="en-US" sz="7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3.3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1276">
                <a:tc>
                  <a:txBody>
                    <a:bodyPr/>
                    <a:lstStyle/>
                    <a:p>
                      <a:r>
                        <a:rPr lang="en-US" sz="700" dirty="0"/>
                        <a:t>Tyr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1.6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2078">
                <a:tc>
                  <a:txBody>
                    <a:bodyPr/>
                    <a:lstStyle/>
                    <a:p>
                      <a:r>
                        <a:rPr lang="en-US" sz="700" dirty="0"/>
                        <a:t>Val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23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9.4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3255">
                <a:tc>
                  <a:txBody>
                    <a:bodyPr/>
                    <a:lstStyle/>
                    <a:p>
                      <a:r>
                        <a:rPr lang="en-US" sz="700" dirty="0"/>
                        <a:t>Total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104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102</a:t>
                      </a:r>
                      <a:endParaRPr lang="en-US" sz="700" baseline="30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245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700" dirty="0"/>
                        <a:t>99.7</a:t>
                      </a:r>
                      <a:endParaRPr lang="en-US" sz="700" baseline="30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55405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39DA76-BCA7-4D09-A3BE-805D4B055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Estimating the Number of </a:t>
            </a:r>
            <a:b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 Acid Residues</a:t>
            </a:r>
            <a:endParaRPr lang="en-AU" dirty="0"/>
          </a:p>
        </p:txBody>
      </p:sp>
      <p:sp>
        <p:nvSpPr>
          <p:cNvPr id="7" name="Google Shape;447;p22">
            <a:extLst>
              <a:ext uri="{FF2B5EF4-FFF2-40B4-BE49-F238E27FC236}">
                <a16:creationId xmlns:a16="http://schemas.microsoft.com/office/drawing/2014/main" id="{46A8FD48-3503-9244-AA53-850CD4551E56}"/>
              </a:ext>
            </a:extLst>
          </p:cNvPr>
          <p:cNvSpPr txBox="1">
            <a:spLocks/>
          </p:cNvSpPr>
          <p:nvPr/>
        </p:nvSpPr>
        <p:spPr>
          <a:xfrm>
            <a:off x="806958" y="1661160"/>
            <a:ext cx="7976824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number of residues = molecular weight/110</a:t>
            </a:r>
          </a:p>
          <a:p>
            <a:pPr>
              <a:buClr>
                <a:schemeClr val="dk1"/>
              </a:buClr>
              <a:buSzPts val="2380"/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average molecular weight of amino acid = ~128</a:t>
            </a:r>
          </a:p>
          <a:p>
            <a:pPr>
              <a:buClr>
                <a:schemeClr val="dk1"/>
              </a:buClr>
              <a:buSzPts val="2380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molecule of water removed to form peptide bond = 18 </a:t>
            </a:r>
          </a:p>
          <a:p>
            <a:pPr algn="just">
              <a:buClr>
                <a:schemeClr val="dk1"/>
              </a:buClr>
              <a:buSzPts val="2380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chemeClr val="dk1"/>
              </a:buClr>
              <a:buSzPts val="238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128 – 18 = 110</a:t>
            </a: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7243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053F1B-CD2F-41AF-999D-2292F2A78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Proteins Contain Chemical Groups Other Than Amino Acids</a:t>
            </a:r>
            <a:endParaRPr lang="en-AU" dirty="0">
              <a:solidFill>
                <a:srgbClr val="4E4CB4"/>
              </a:solidFill>
            </a:endParaRPr>
          </a:p>
        </p:txBody>
      </p:sp>
      <p:sp>
        <p:nvSpPr>
          <p:cNvPr id="5" name="Google Shape;447;p22">
            <a:extLst>
              <a:ext uri="{FF2B5EF4-FFF2-40B4-BE49-F238E27FC236}">
                <a16:creationId xmlns:a16="http://schemas.microsoft.com/office/drawing/2014/main" id="{E0CA3E1D-0FE1-0440-90BC-F80517270D31}"/>
              </a:ext>
            </a:extLst>
          </p:cNvPr>
          <p:cNvSpPr txBox="1">
            <a:spLocks/>
          </p:cNvSpPr>
          <p:nvPr/>
        </p:nvSpPr>
        <p:spPr>
          <a:xfrm>
            <a:off x="152400" y="1673352"/>
            <a:ext cx="3826508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conjugated </a:t>
            </a:r>
            <a:r>
              <a:rPr lang="en-US" sz="22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proteins = contain permanently associated chemical components</a:t>
            </a:r>
            <a:endParaRPr lang="en-US" sz="2200" b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non–amino acid part = </a:t>
            </a:r>
            <a:r>
              <a:rPr lang="en-US" sz="2200" b="1" dirty="0"/>
              <a:t>prosthetic group</a:t>
            </a:r>
          </a:p>
          <a:p>
            <a:pPr marL="457200" lvl="1">
              <a:buClr>
                <a:schemeClr val="dk1"/>
              </a:buClr>
              <a:buSzPts val="2380"/>
              <a:buFont typeface="Calibri"/>
              <a:buNone/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200" b="1" dirty="0"/>
              <a:t>lipoproteins</a:t>
            </a:r>
            <a:r>
              <a:rPr lang="en-US" sz="2200" dirty="0"/>
              <a:t> contain lipids</a:t>
            </a:r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200" b="1" dirty="0"/>
              <a:t>glycoproteins</a:t>
            </a:r>
            <a:r>
              <a:rPr lang="en-US" sz="2200" dirty="0"/>
              <a:t> contain sugars</a:t>
            </a:r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200" b="1" dirty="0"/>
              <a:t>metalloproteins</a:t>
            </a:r>
            <a:r>
              <a:rPr lang="en-US" sz="2200" dirty="0"/>
              <a:t> contain specific metals</a:t>
            </a:r>
          </a:p>
          <a:p>
            <a:pPr>
              <a:buClr>
                <a:schemeClr val="dk1"/>
              </a:buClr>
              <a:buSzPts val="2380"/>
            </a:pPr>
            <a:endParaRPr lang="en-US" sz="2200" dirty="0"/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dk1"/>
              </a:buClr>
              <a:buSzPts val="2380"/>
            </a:pPr>
            <a:endParaRPr lang="en-US" sz="2200" dirty="0"/>
          </a:p>
          <a:p>
            <a:pPr>
              <a:buClr>
                <a:schemeClr val="dk1"/>
              </a:buClr>
              <a:buSzPts val="2380"/>
            </a:pP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3978910" y="1673352"/>
            <a:ext cx="5088890" cy="310085"/>
          </a:xfrm>
          <a:prstGeom prst="rect">
            <a:avLst/>
          </a:prstGeom>
          <a:solidFill>
            <a:srgbClr val="00657C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Table 3-4 Conjugated Proteins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025845"/>
              </p:ext>
            </p:extLst>
          </p:nvPr>
        </p:nvGraphicFramePr>
        <p:xfrm>
          <a:off x="3978909" y="1983437"/>
          <a:ext cx="5088891" cy="3845560"/>
        </p:xfrm>
        <a:graphic>
          <a:graphicData uri="http://schemas.openxmlformats.org/drawingml/2006/table">
            <a:tbl>
              <a:tblPr firstRow="1" bandRow="1">
                <a:tableStyleId>{B274A9FB-C4F9-4BC5-B495-D497548AA14E}</a:tableStyleId>
              </a:tblPr>
              <a:tblGrid>
                <a:gridCol w="1363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2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27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1" dirty="0"/>
                        <a:t>Class</a:t>
                      </a:r>
                    </a:p>
                  </a:txBody>
                  <a:tcPr>
                    <a:solidFill>
                      <a:srgbClr val="D0EE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Prosthetic group</a:t>
                      </a:r>
                    </a:p>
                  </a:txBody>
                  <a:tcPr>
                    <a:solidFill>
                      <a:srgbClr val="D0EE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Example</a:t>
                      </a:r>
                    </a:p>
                  </a:txBody>
                  <a:tcPr>
                    <a:solidFill>
                      <a:srgbClr val="D0E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Lipoproteins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Lipids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200" b="0" i="1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β</a:t>
                      </a:r>
                      <a:r>
                        <a:rPr lang="en-US" sz="1200" b="0" i="0" u="none" strike="noStrike" cap="none" baseline="-25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-Lipoprotein</a:t>
                      </a:r>
                      <a:r>
                        <a:rPr lang="en-US" sz="1200" b="0" i="0" u="none" strike="noStrike" cap="non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of blood</a:t>
                      </a:r>
                      <a:br>
                        <a:rPr lang="en-US" sz="1200" b="0" i="0" u="none" strike="noStrike" cap="non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200" b="0" i="0" u="none" strike="noStrike" cap="non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(Fig. 17-2)</a:t>
                      </a:r>
                      <a:endParaRPr lang="en-US" sz="1200" i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Glycoproteins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Carbohydrates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Immunoglobulin G 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(Fig.</a:t>
                      </a:r>
                      <a:r>
                        <a:rPr lang="en-US" sz="1200" baseline="0" dirty="0"/>
                        <a:t> 5-20)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Phosphoproteins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Phosphate groups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Glycogen phosphorylase 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(Fig. 6-39)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Hemoproteins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Heme</a:t>
                      </a:r>
                      <a:r>
                        <a:rPr lang="en-US" sz="1200" dirty="0"/>
                        <a:t> (iron porphyrin)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Hemoglobin</a:t>
                      </a:r>
                      <a:r>
                        <a:rPr lang="en-US" sz="1200" baseline="0" dirty="0"/>
                        <a:t> </a:t>
                      </a:r>
                      <a:br>
                        <a:rPr lang="en-US" sz="1200" baseline="0" dirty="0"/>
                      </a:br>
                      <a:r>
                        <a:rPr lang="en-US" sz="1200" baseline="0" dirty="0"/>
                        <a:t>(Figs 5-8 to 5-11)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/>
                        <a:t>Flavoproteins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Flavin nucleotides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Succinate dehydrogenase 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(Fig. 19-9)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/>
                        <a:t>Metallproteins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Iron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Zinc</a:t>
                      </a:r>
                      <a:br>
                        <a:rPr lang="en-US" sz="1200" dirty="0"/>
                      </a:br>
                      <a:endParaRPr lang="en-US" sz="1200" dirty="0"/>
                    </a:p>
                    <a:p>
                      <a:r>
                        <a:rPr lang="en-US" sz="1200" dirty="0"/>
                        <a:t>Calcium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Molybdenum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Copper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Ferritin (Box 16-1)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Alcohol </a:t>
                      </a:r>
                      <a:r>
                        <a:rPr lang="en-US" sz="1200" dirty="0" err="1"/>
                        <a:t>dehrogenase</a:t>
                      </a:r>
                      <a:r>
                        <a:rPr lang="en-US" sz="1200" dirty="0"/>
                        <a:t> 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(Fig. 14-12)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Calmodulin (Fig. 12-17)</a:t>
                      </a:r>
                      <a:br>
                        <a:rPr lang="en-US" sz="1200" dirty="0"/>
                      </a:br>
                      <a:r>
                        <a:rPr lang="en-US" sz="1200" dirty="0" err="1"/>
                        <a:t>Dinitrogenase</a:t>
                      </a:r>
                      <a:r>
                        <a:rPr lang="en-US" sz="1200" dirty="0"/>
                        <a:t> (Fig. 22-3)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Complex IV (Fig. 19-12)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8206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6CC52D-60B1-498C-AEC2-9997F5B44B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674E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solidFill>
                  <a:srgbClr val="1D6E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with Proteins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65910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84;g7fe2cbe272_0_35" descr="Icon P 3">
            <a:extLst>
              <a:ext uri="{FF2B5EF4-FFF2-40B4-BE49-F238E27FC236}">
                <a16:creationId xmlns:a16="http://schemas.microsoft.com/office/drawing/2014/main" id="{EBDA6FD0-C237-DD43-8066-2C80490A3A0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1768" y="294047"/>
            <a:ext cx="1257300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3B43AAF-6506-4139-9D9E-A84DE9DC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D6E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 3</a:t>
            </a:r>
            <a:r>
              <a:rPr lang="en-US" sz="2000" b="0" dirty="0">
                <a:solidFill>
                  <a:srgbClr val="1D6E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 of 2)</a:t>
            </a:r>
            <a:endParaRPr lang="en-AU" sz="2000" b="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C938569-698D-2D49-8965-AA8BA1B432BC}"/>
              </a:ext>
            </a:extLst>
          </p:cNvPr>
          <p:cNvSpPr txBox="1">
            <a:spLocks/>
          </p:cNvSpPr>
          <p:nvPr/>
        </p:nvSpPr>
        <p:spPr>
          <a:xfrm>
            <a:off x="685800" y="18651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marL="11430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For study, individual proteins can be separated from the thousands of other proteins present in a cell, based on differences in their chemical and functional properties arising from their distinct amino acid sequences.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As proteins are central to biochemistry, the purification of individual proteins for study is a quintessential biochemical endeavor.</a:t>
            </a:r>
          </a:p>
        </p:txBody>
      </p:sp>
    </p:spTree>
    <p:extLst>
      <p:ext uri="{BB962C8B-B14F-4D97-AF65-F5344CB8AC3E}">
        <p14:creationId xmlns:p14="http://schemas.microsoft.com/office/powerpoint/2010/main" val="30045278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84;g7fe2cbe272_0_35" descr="Icon P 3">
            <a:extLst>
              <a:ext uri="{FF2B5EF4-FFF2-40B4-BE49-F238E27FC236}">
                <a16:creationId xmlns:a16="http://schemas.microsoft.com/office/drawing/2014/main" id="{EBDA6FD0-C237-DD43-8066-2C80490A3A0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3371" y="257175"/>
            <a:ext cx="1257300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D8BE0AD-F343-4518-BA63-89D62B930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D6E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 3</a:t>
            </a:r>
            <a:r>
              <a:rPr lang="en-US" sz="2000" b="0" dirty="0">
                <a:solidFill>
                  <a:srgbClr val="1D6E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 of 2)</a:t>
            </a:r>
            <a:endParaRPr lang="en-AU" sz="2000" b="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C938569-698D-2D49-8965-AA8BA1B432BC}"/>
              </a:ext>
            </a:extLst>
          </p:cNvPr>
          <p:cNvSpPr txBox="1">
            <a:spLocks/>
          </p:cNvSpPr>
          <p:nvPr/>
        </p:nvSpPr>
        <p:spPr>
          <a:xfrm>
            <a:off x="685800" y="18651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marL="11430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For study, individual proteins can be separated from the thousands of other proteins present in a cell, based on differences in their chemical and functional properties arising from their distinct amino acid sequences.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As proteins are central to biochemistry, the purification of individual proteins for study is a quintessential biochemical endeavor.</a:t>
            </a:r>
          </a:p>
        </p:txBody>
      </p:sp>
    </p:spTree>
    <p:extLst>
      <p:ext uri="{BB962C8B-B14F-4D97-AF65-F5344CB8AC3E}">
        <p14:creationId xmlns:p14="http://schemas.microsoft.com/office/powerpoint/2010/main" val="17040478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CCDDD-B25F-4A11-99FD-83578FC6C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Proteins Can Be Separated </a:t>
            </a:r>
            <a:br>
              <a:rPr lang="en-US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Purified</a:t>
            </a:r>
            <a:endParaRPr lang="en-AU" dirty="0">
              <a:solidFill>
                <a:srgbClr val="4E4CB4"/>
              </a:solidFill>
            </a:endParaRPr>
          </a:p>
        </p:txBody>
      </p:sp>
      <p:sp>
        <p:nvSpPr>
          <p:cNvPr id="4" name="Google Shape;447;p22">
            <a:extLst>
              <a:ext uri="{FF2B5EF4-FFF2-40B4-BE49-F238E27FC236}">
                <a16:creationId xmlns:a16="http://schemas.microsoft.com/office/drawing/2014/main" id="{A7C143D0-9742-D143-ADD0-63DF1F5FDD23}"/>
              </a:ext>
            </a:extLst>
          </p:cNvPr>
          <p:cNvSpPr txBox="1">
            <a:spLocks/>
          </p:cNvSpPr>
          <p:nvPr/>
        </p:nvSpPr>
        <p:spPr>
          <a:xfrm>
            <a:off x="656220" y="1728771"/>
            <a:ext cx="7831559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separated based on: 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binding properties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protein solubility</a:t>
            </a:r>
            <a:endParaRPr lang="en-US" sz="2400" dirty="0"/>
          </a:p>
          <a:p>
            <a:pPr>
              <a:buClr>
                <a:schemeClr val="dk1"/>
              </a:buClr>
              <a:buSzPts val="2380"/>
            </a:pPr>
            <a:endParaRPr lang="en-US" sz="2400" dirty="0"/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dk1"/>
              </a:buClr>
              <a:buSzPts val="2380"/>
            </a:pPr>
            <a:endParaRPr lang="en-US" sz="2400" dirty="0"/>
          </a:p>
          <a:p>
            <a:pPr>
              <a:buClr>
                <a:schemeClr val="dk1"/>
              </a:buClr>
              <a:buSzPts val="2380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74867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F00F0-08A0-443B-A915-5A9747F9F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 for Purifying Proteins</a:t>
            </a:r>
            <a:endParaRPr lang="en-AU" dirty="0"/>
          </a:p>
        </p:txBody>
      </p:sp>
      <p:sp>
        <p:nvSpPr>
          <p:cNvPr id="4" name="Google Shape;447;p22">
            <a:extLst>
              <a:ext uri="{FF2B5EF4-FFF2-40B4-BE49-F238E27FC236}">
                <a16:creationId xmlns:a16="http://schemas.microsoft.com/office/drawing/2014/main" id="{8A1D909B-0DB3-CE49-A63F-8BC7DE973A29}"/>
              </a:ext>
            </a:extLst>
          </p:cNvPr>
          <p:cNvSpPr txBox="1">
            <a:spLocks/>
          </p:cNvSpPr>
          <p:nvPr/>
        </p:nvSpPr>
        <p:spPr>
          <a:xfrm>
            <a:off x="681401" y="1420091"/>
            <a:ext cx="7857397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first step = break open tissue or microbial cells</a:t>
            </a:r>
            <a:endParaRPr lang="en-US" sz="2400" b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crude extract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releases proteins in solution</a:t>
            </a:r>
          </a:p>
          <a:p>
            <a:pPr marL="457200" lvl="1">
              <a:buClr>
                <a:schemeClr val="dk1"/>
              </a:buClr>
              <a:buSzPts val="2380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dirty="0"/>
              <a:t>second step = </a:t>
            </a:r>
            <a:r>
              <a:rPr lang="en-US" sz="2400" b="1" dirty="0"/>
              <a:t>fractionation</a:t>
            </a:r>
            <a:r>
              <a:rPr lang="en-US" sz="2400" dirty="0"/>
              <a:t> = separate proteins into </a:t>
            </a:r>
            <a:r>
              <a:rPr lang="en-US" sz="2400" b="1" dirty="0"/>
              <a:t>fractions </a:t>
            </a:r>
            <a:r>
              <a:rPr lang="en-US" sz="2400" dirty="0"/>
              <a:t>based on size or charge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“salting out” = lower solubility of proteins in salt to selectively precipitate proteins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chemeClr val="dk1"/>
              </a:buClr>
              <a:buSzPts val="2380"/>
              <a:buFontTx/>
              <a:buChar char="-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third step = </a:t>
            </a: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dialysis 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= use s</a:t>
            </a:r>
            <a:r>
              <a:rPr lang="en-US" sz="2400" dirty="0"/>
              <a:t>emipermeable membrane to separate proteins from small solutes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lvl="1">
              <a:lnSpc>
                <a:spcPct val="115000"/>
              </a:lnSpc>
              <a:buSzPts val="2400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7183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1925-364D-4985-AB2A-F6A9075FB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 Chromatography</a:t>
            </a:r>
            <a:endParaRPr lang="en-AU" dirty="0"/>
          </a:p>
        </p:txBody>
      </p:sp>
      <p:sp>
        <p:nvSpPr>
          <p:cNvPr id="7" name="Google Shape;586;p38">
            <a:extLst>
              <a:ext uri="{FF2B5EF4-FFF2-40B4-BE49-F238E27FC236}">
                <a16:creationId xmlns:a16="http://schemas.microsoft.com/office/drawing/2014/main" id="{027D25DB-371B-124E-8F3A-6E5EA4EB4796}"/>
              </a:ext>
            </a:extLst>
          </p:cNvPr>
          <p:cNvSpPr txBox="1"/>
          <p:nvPr/>
        </p:nvSpPr>
        <p:spPr>
          <a:xfrm>
            <a:off x="665017" y="1311547"/>
            <a:ext cx="4128655" cy="4816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first step = b</a:t>
            </a:r>
            <a:r>
              <a:rPr lang="en-US" sz="2400" b="0" i="0" u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uffered solution (mobile phase) migrates through porous solid material (solid phase) </a:t>
            </a: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400" b="0" i="0" u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second step = buffered solution containing protein migrates through solid phase</a:t>
            </a:r>
            <a:endParaRPr lang="en-US" sz="2400" b="0" i="0" u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protein p</a:t>
            </a:r>
            <a:r>
              <a:rPr lang="en-US" sz="2400" b="0" i="0" u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roperties affect migration rates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drawing shows the separation of a sample into fractions using column chromatography with sample traveling from a reservoir, through a pump, through a chromatography column, to a detector before dropping to a fraction collector while a recording of the data is produced.">
            <a:extLst>
              <a:ext uri="{FF2B5EF4-FFF2-40B4-BE49-F238E27FC236}">
                <a16:creationId xmlns:a16="http://schemas.microsoft.com/office/drawing/2014/main" id="{268F9F3F-1F10-624B-96C9-A541634D7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182" y="1311547"/>
            <a:ext cx="3605054" cy="463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035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11921-BAD4-4952-8CF1-E1C0AD749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Ion-Exchange Chromatography</a:t>
            </a:r>
            <a:endParaRPr lang="en-AU" dirty="0"/>
          </a:p>
        </p:txBody>
      </p:sp>
      <p:sp>
        <p:nvSpPr>
          <p:cNvPr id="8" name="Google Shape;586;p38">
            <a:extLst>
              <a:ext uri="{FF2B5EF4-FFF2-40B4-BE49-F238E27FC236}">
                <a16:creationId xmlns:a16="http://schemas.microsoft.com/office/drawing/2014/main" id="{F9D9404D-1476-BC49-81C4-170413933ED4}"/>
              </a:ext>
            </a:extLst>
          </p:cNvPr>
          <p:cNvSpPr txBox="1"/>
          <p:nvPr/>
        </p:nvSpPr>
        <p:spPr>
          <a:xfrm>
            <a:off x="662608" y="1507011"/>
            <a:ext cx="3909391" cy="5804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/>
              <a:t>separates based on sign and magnitude of the net electric charge</a:t>
            </a:r>
          </a:p>
          <a:p>
            <a:pPr lvl="0">
              <a:buClr>
                <a:schemeClr val="dk1"/>
              </a:buClr>
              <a:buSzPts val="2400"/>
            </a:pPr>
            <a:endParaRPr lang="en-US" sz="2400" dirty="0"/>
          </a:p>
          <a:p>
            <a:pPr marL="342900" lvl="0" indent="-34290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/>
              <a:t>pH and concentration of free salt ions affect protein affinity</a:t>
            </a:r>
          </a:p>
          <a:p>
            <a:pPr marL="342900" lvl="0" indent="-342900">
              <a:buClr>
                <a:schemeClr val="dk1"/>
              </a:buClr>
              <a:buSzPts val="2400"/>
              <a:buFont typeface="Arial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uses b</a:t>
            </a:r>
            <a:r>
              <a:rPr lang="en-US" sz="2400" dirty="0"/>
              <a:t>ound charged groups: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cation exchangers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anion exchangers</a:t>
            </a:r>
          </a:p>
          <a:p>
            <a:pPr marL="457200" lvl="1">
              <a:buClr>
                <a:schemeClr val="dk1"/>
              </a:buClr>
              <a:buSzPts val="2380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>
              <a:buClr>
                <a:schemeClr val="dk1"/>
              </a:buClr>
              <a:buSzPts val="2380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dk1"/>
              </a:buClr>
              <a:buSzPts val="2400"/>
              <a:buFont typeface="Arial"/>
              <a:buChar char="•"/>
            </a:pP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Part a, a diagram of ion-exchange chromatography">
            <a:extLst>
              <a:ext uri="{FF2B5EF4-FFF2-40B4-BE49-F238E27FC236}">
                <a16:creationId xmlns:a16="http://schemas.microsoft.com/office/drawing/2014/main" id="{B5F8BCCC-82EB-D147-8757-BD3C12301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98" y="1673739"/>
            <a:ext cx="3523691" cy="459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500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50C0E-6F77-4AEE-B63D-6738C3A03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Size-Exclusion Chromatography</a:t>
            </a:r>
            <a:endParaRPr lang="en-AU" dirty="0"/>
          </a:p>
        </p:txBody>
      </p:sp>
      <p:sp>
        <p:nvSpPr>
          <p:cNvPr id="7" name="Google Shape;586;p38">
            <a:extLst>
              <a:ext uri="{FF2B5EF4-FFF2-40B4-BE49-F238E27FC236}">
                <a16:creationId xmlns:a16="http://schemas.microsoft.com/office/drawing/2014/main" id="{027D25DB-371B-124E-8F3A-6E5EA4EB4796}"/>
              </a:ext>
            </a:extLst>
          </p:cNvPr>
          <p:cNvSpPr txBox="1"/>
          <p:nvPr/>
        </p:nvSpPr>
        <p:spPr>
          <a:xfrm>
            <a:off x="678873" y="1507011"/>
            <a:ext cx="3678382" cy="384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/>
              <a:t>also called gel filtration chromatography </a:t>
            </a:r>
          </a:p>
          <a:p>
            <a:pPr lvl="0">
              <a:buClr>
                <a:schemeClr val="dk1"/>
              </a:buClr>
              <a:buSzPts val="2400"/>
            </a:pPr>
            <a:endParaRPr lang="en-US" sz="2400" dirty="0"/>
          </a:p>
          <a:p>
            <a:pPr marL="342900" lvl="0" indent="-34290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/>
              <a:t>separates based on size</a:t>
            </a:r>
          </a:p>
          <a:p>
            <a:pPr lvl="0">
              <a:buClr>
                <a:schemeClr val="dk1"/>
              </a:buClr>
              <a:buSzPts val="2400"/>
            </a:pPr>
            <a:endParaRPr lang="en-US" sz="2400" dirty="0"/>
          </a:p>
          <a:p>
            <a:pPr marL="342900" lvl="0" indent="-34290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/>
              <a:t>large proteins emerge from the column before small proteins do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dk1"/>
              </a:buClr>
              <a:buSzPts val="2400"/>
              <a:buFont typeface="Arial"/>
              <a:buChar char="•"/>
            </a:pP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Part b, a diagram of size-exclusion chromatography.">
            <a:extLst>
              <a:ext uri="{FF2B5EF4-FFF2-40B4-BE49-F238E27FC236}">
                <a16:creationId xmlns:a16="http://schemas.microsoft.com/office/drawing/2014/main" id="{B5F8BCCC-82EB-D147-8757-BD3C12301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42" y="1588101"/>
            <a:ext cx="3402851" cy="469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903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9CFC8-64AD-4AED-9FC7-9D977675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Affinity Chromatography</a:t>
            </a:r>
            <a:endParaRPr lang="en-AU" dirty="0"/>
          </a:p>
        </p:txBody>
      </p:sp>
      <p:sp>
        <p:nvSpPr>
          <p:cNvPr id="7" name="Google Shape;586;p38">
            <a:extLst>
              <a:ext uri="{FF2B5EF4-FFF2-40B4-BE49-F238E27FC236}">
                <a16:creationId xmlns:a16="http://schemas.microsoft.com/office/drawing/2014/main" id="{027D25DB-371B-124E-8F3A-6E5EA4EB4796}"/>
              </a:ext>
            </a:extLst>
          </p:cNvPr>
          <p:cNvSpPr txBox="1"/>
          <p:nvPr/>
        </p:nvSpPr>
        <p:spPr>
          <a:xfrm>
            <a:off x="498765" y="1367289"/>
            <a:ext cx="2923308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/>
              <a:t>separates based on binding affinity</a:t>
            </a:r>
          </a:p>
          <a:p>
            <a:pPr lvl="0">
              <a:buClr>
                <a:schemeClr val="dk1"/>
              </a:buClr>
              <a:buSzPts val="2400"/>
            </a:pPr>
            <a:endParaRPr lang="en-US" sz="2400" dirty="0"/>
          </a:p>
          <a:p>
            <a:pPr marL="342900" lvl="0" indent="-34290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/>
              <a:t>eluted by high concentration of salt or ligand</a:t>
            </a:r>
          </a:p>
          <a:p>
            <a:pPr marL="342900" lvl="0" indent="-342900">
              <a:buClr>
                <a:schemeClr val="dk1"/>
              </a:buClr>
              <a:buSzPts val="2400"/>
              <a:buFont typeface="Arial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dk1"/>
              </a:buClr>
              <a:buSzPts val="2400"/>
              <a:buFont typeface="Arial"/>
              <a:buChar char="•"/>
            </a:pP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Part c, a diagram of affinity chromatography.">
            <a:extLst>
              <a:ext uri="{FF2B5EF4-FFF2-40B4-BE49-F238E27FC236}">
                <a16:creationId xmlns:a16="http://schemas.microsoft.com/office/drawing/2014/main" id="{B5F8BCCC-82EB-D147-8757-BD3C12301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458" y="1367289"/>
            <a:ext cx="4685590" cy="455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285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A0E6A-44F6-44EB-9BEB-F1E97B333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High-Performance Liquid Chromatography</a:t>
            </a:r>
            <a:endParaRPr lang="en-AU" dirty="0"/>
          </a:p>
        </p:txBody>
      </p:sp>
      <p:sp>
        <p:nvSpPr>
          <p:cNvPr id="7" name="Google Shape;586;p38">
            <a:extLst>
              <a:ext uri="{FF2B5EF4-FFF2-40B4-BE49-F238E27FC236}">
                <a16:creationId xmlns:a16="http://schemas.microsoft.com/office/drawing/2014/main" id="{027D25DB-371B-124E-8F3A-6E5EA4EB4796}"/>
              </a:ext>
            </a:extLst>
          </p:cNvPr>
          <p:cNvSpPr txBox="1"/>
          <p:nvPr/>
        </p:nvSpPr>
        <p:spPr>
          <a:xfrm>
            <a:off x="737754" y="1878610"/>
            <a:ext cx="7744691" cy="200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/>
              <a:t>uses high-pressure pumps to move proteins down the column</a:t>
            </a:r>
          </a:p>
          <a:p>
            <a:pPr lvl="0">
              <a:buClr>
                <a:schemeClr val="dk1"/>
              </a:buClr>
              <a:buSzPts val="2400"/>
            </a:pPr>
            <a:endParaRPr lang="en-US" sz="2400" dirty="0"/>
          </a:p>
          <a:p>
            <a:pPr marL="342900" lvl="0" indent="-34290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/>
              <a:t>greatly improves resolution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dk1"/>
              </a:buClr>
              <a:buSzPts val="2400"/>
              <a:buFont typeface="Arial"/>
              <a:buChar char="•"/>
            </a:pP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8717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AC16A-E6EB-47E2-A1CA-433B3ED49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Sequential Purification Steps Decrease Sample Size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575911" y="1509990"/>
            <a:ext cx="8144193" cy="307777"/>
          </a:xfrm>
          <a:prstGeom prst="rect">
            <a:avLst/>
          </a:prstGeom>
          <a:solidFill>
            <a:srgbClr val="00657C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Table 3-5 A Hypothetical Purification Table for an Enzyme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72660"/>
              </p:ext>
            </p:extLst>
          </p:nvPr>
        </p:nvGraphicFramePr>
        <p:xfrm>
          <a:off x="575911" y="1817767"/>
          <a:ext cx="8144193" cy="2585720"/>
        </p:xfrm>
        <a:graphic>
          <a:graphicData uri="http://schemas.openxmlformats.org/drawingml/2006/table">
            <a:tbl>
              <a:tblPr firstRow="1" bandRow="1">
                <a:tableStyleId>{B274A9FB-C4F9-4BC5-B495-D497548AA14E}</a:tableStyleId>
              </a:tblPr>
              <a:tblGrid>
                <a:gridCol w="3267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Procedure or</a:t>
                      </a:r>
                      <a:r>
                        <a:rPr lang="en-US" b="1" baseline="0" dirty="0"/>
                        <a:t> step</a:t>
                      </a:r>
                      <a:endParaRPr lang="en-US" b="1" dirty="0"/>
                    </a:p>
                  </a:txBody>
                  <a:tcPr anchor="b">
                    <a:solidFill>
                      <a:srgbClr val="D0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Fraction volume</a:t>
                      </a:r>
                      <a:r>
                        <a:rPr lang="en-US" b="1" baseline="0" dirty="0"/>
                        <a:t> (mL)</a:t>
                      </a:r>
                      <a:endParaRPr lang="en-US" b="1" dirty="0"/>
                    </a:p>
                  </a:txBody>
                  <a:tcPr anchor="b">
                    <a:solidFill>
                      <a:srgbClr val="D0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 protein (mg)</a:t>
                      </a:r>
                    </a:p>
                  </a:txBody>
                  <a:tcPr anchor="b">
                    <a:solidFill>
                      <a:srgbClr val="D0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Activity (units)</a:t>
                      </a:r>
                    </a:p>
                  </a:txBody>
                  <a:tcPr anchor="b">
                    <a:solidFill>
                      <a:srgbClr val="D0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Specific activity (units/mg)</a:t>
                      </a:r>
                    </a:p>
                  </a:txBody>
                  <a:tcPr anchor="b">
                    <a:solidFill>
                      <a:srgbClr val="D0E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1. Crude cellular</a:t>
                      </a:r>
                      <a:r>
                        <a:rPr lang="en-US" baseline="0" dirty="0"/>
                        <a:t> extract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1,400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10,000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100,000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2. Precipitation with ammonium sulfate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280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3,000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96,000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3. Ion-exchange chromatography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80,000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4. Size-exclusion chromatography80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60,000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5. Affinity chromatography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45,000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15,000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5911" y="4403487"/>
            <a:ext cx="814419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Note: All data represent the status of the sample </a:t>
            </a:r>
            <a:r>
              <a:rPr lang="en-US" sz="1000" i="1" dirty="0"/>
              <a:t>after</a:t>
            </a:r>
            <a:r>
              <a:rPr lang="en-US" sz="1000" dirty="0"/>
              <a:t> the designated procedure has been carried out. “Activity” and “specific activity” are defined on page 90.</a:t>
            </a:r>
          </a:p>
        </p:txBody>
      </p:sp>
      <p:sp>
        <p:nvSpPr>
          <p:cNvPr id="7" name="Google Shape;586;p38">
            <a:extLst>
              <a:ext uri="{FF2B5EF4-FFF2-40B4-BE49-F238E27FC236}">
                <a16:creationId xmlns:a16="http://schemas.microsoft.com/office/drawing/2014/main" id="{027D25DB-371B-124E-8F3A-6E5EA4EB4796}"/>
              </a:ext>
            </a:extLst>
          </p:cNvPr>
          <p:cNvSpPr txBox="1"/>
          <p:nvPr/>
        </p:nvSpPr>
        <p:spPr>
          <a:xfrm>
            <a:off x="737754" y="4905880"/>
            <a:ext cx="774469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chemeClr val="dk1"/>
              </a:buClr>
              <a:buSzPts val="2400"/>
            </a:pPr>
            <a:r>
              <a:rPr lang="en-US" sz="2400" dirty="0"/>
              <a:t>final specific activity: starting specific activity ratio = purification factor</a:t>
            </a:r>
          </a:p>
          <a:p>
            <a:pPr lvl="0" algn="ctr">
              <a:buClr>
                <a:schemeClr val="dk1"/>
              </a:buClr>
              <a:buSzPts val="2400"/>
            </a:pPr>
            <a:r>
              <a:rPr lang="en-US" sz="2400" dirty="0"/>
              <a:t>percentage of the final activity/percentage starting activity = percent yield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3587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E0BC4-D3BF-4B59-9F25-92C26D54E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200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Proteins Can Be Separated </a:t>
            </a:r>
            <a:br>
              <a:rPr lang="en-US" sz="3200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Characterized by Electrophoresis</a:t>
            </a:r>
            <a:endParaRPr lang="en-AU" sz="3200" dirty="0">
              <a:solidFill>
                <a:srgbClr val="4E4CB4"/>
              </a:solidFill>
            </a:endParaRPr>
          </a:p>
        </p:txBody>
      </p:sp>
      <p:sp>
        <p:nvSpPr>
          <p:cNvPr id="5" name="Google Shape;447;p22">
            <a:extLst>
              <a:ext uri="{FF2B5EF4-FFF2-40B4-BE49-F238E27FC236}">
                <a16:creationId xmlns:a16="http://schemas.microsoft.com/office/drawing/2014/main" id="{E0CA3E1D-0FE1-0440-90BC-F80517270D31}"/>
              </a:ext>
            </a:extLst>
          </p:cNvPr>
          <p:cNvSpPr txBox="1">
            <a:spLocks/>
          </p:cNvSpPr>
          <p:nvPr/>
        </p:nvSpPr>
        <p:spPr>
          <a:xfrm>
            <a:off x="675132" y="2241391"/>
            <a:ext cx="7554468" cy="392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electrophoresis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= visualize and characterize purified proteins </a:t>
            </a:r>
          </a:p>
          <a:p>
            <a:pPr>
              <a:buClr>
                <a:schemeClr val="dk1"/>
              </a:buClr>
              <a:buSzPts val="2380"/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can be used to estimate: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number of different proteins in a mixture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degree of purity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isoelectric point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approximate molecular weight</a:t>
            </a:r>
          </a:p>
          <a:p>
            <a:pPr marL="230187" lvl="1" indent="-230187">
              <a:buClr>
                <a:schemeClr val="dk1"/>
              </a:buClr>
              <a:buSzPts val="2380"/>
              <a:buFont typeface="Calibri"/>
              <a:buChar char="•"/>
            </a:pP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3511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91;g7fe2cbe272_0_44" descr="Icon P 4&#10;">
            <a:extLst>
              <a:ext uri="{FF2B5EF4-FFF2-40B4-BE49-F238E27FC236}">
                <a16:creationId xmlns:a16="http://schemas.microsoft.com/office/drawing/2014/main" id="{D14B3608-0133-124E-8D85-3FD71D5E267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4480" y="413131"/>
            <a:ext cx="1171575" cy="771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DB53FDB-4BC5-484C-9224-6681E0088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D6E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 4</a:t>
            </a:r>
            <a:r>
              <a:rPr lang="en-US" sz="2000" b="0" dirty="0">
                <a:solidFill>
                  <a:srgbClr val="1D6E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 of 2)</a:t>
            </a:r>
            <a:endParaRPr lang="en-AU" sz="2000" b="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F0BB8F-ED46-754A-AEF9-0573960E5A04}"/>
              </a:ext>
            </a:extLst>
          </p:cNvPr>
          <p:cNvSpPr txBox="1">
            <a:spLocks/>
          </p:cNvSpPr>
          <p:nvPr/>
        </p:nvSpPr>
        <p:spPr>
          <a:xfrm>
            <a:off x="685800" y="18651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marL="11430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Shaped by evolution, amino acid sequences are a key resource for understanding the function of individual proteins and for tracing broader functional and evolutionary relationships.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 algn="just">
              <a:buNone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7819837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F8A05-D234-4EB1-9E4F-B834A9597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Electrophoresis for Protein Analysis</a:t>
            </a:r>
            <a:endParaRPr lang="en-AU" dirty="0"/>
          </a:p>
        </p:txBody>
      </p:sp>
      <p:sp>
        <p:nvSpPr>
          <p:cNvPr id="7" name="Google Shape;447;p22">
            <a:extLst>
              <a:ext uri="{FF2B5EF4-FFF2-40B4-BE49-F238E27FC236}">
                <a16:creationId xmlns:a16="http://schemas.microsoft.com/office/drawing/2014/main" id="{328F83B7-AF4C-CD46-B938-8B9060B2339E}"/>
              </a:ext>
            </a:extLst>
          </p:cNvPr>
          <p:cNvSpPr txBox="1">
            <a:spLocks/>
          </p:cNvSpPr>
          <p:nvPr/>
        </p:nvSpPr>
        <p:spPr>
          <a:xfrm>
            <a:off x="391113" y="1690252"/>
            <a:ext cx="3385757" cy="4379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uses c</a:t>
            </a:r>
            <a:r>
              <a:rPr lang="en-US" sz="2400" dirty="0"/>
              <a:t>ross-linked polymer polyacrylamide gels</a:t>
            </a:r>
          </a:p>
          <a:p>
            <a:pPr>
              <a:buClr>
                <a:schemeClr val="dk1"/>
              </a:buClr>
              <a:buSzPts val="2380"/>
            </a:pPr>
            <a:endParaRPr lang="en-US" sz="2400" dirty="0"/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proteins migrate based on c</a:t>
            </a:r>
            <a:r>
              <a:rPr lang="en-US" sz="2400" dirty="0"/>
              <a:t>harge-to-mass ratio </a:t>
            </a:r>
          </a:p>
          <a:p>
            <a:pPr marL="230187" indent="-230187">
              <a:buClr>
                <a:schemeClr val="dk1"/>
              </a:buClr>
              <a:buSzPts val="2380"/>
              <a:buFont typeface="Calibri"/>
              <a:buChar char="•"/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dirty="0"/>
              <a:t>visualization = Coomassie blue dye binds to proteins </a:t>
            </a: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lvl="1">
              <a:buClr>
                <a:schemeClr val="dk1"/>
              </a:buClr>
              <a:buSzPts val="2380"/>
            </a:pP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Part b. An electrophoresis gel with bands. ">
            <a:extLst>
              <a:ext uri="{FF2B5EF4-FFF2-40B4-BE49-F238E27FC236}">
                <a16:creationId xmlns:a16="http://schemas.microsoft.com/office/drawing/2014/main" id="{19BEC85E-6149-3940-B9B5-DADDE2627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614" y="1598736"/>
            <a:ext cx="4263844" cy="410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490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7B43F9-93A8-4754-9B35-DCA53C2A6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Migration of Proteins during Electrophoresis</a:t>
            </a:r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447;p22">
                <a:extLst>
                  <a:ext uri="{FF2B5EF4-FFF2-40B4-BE49-F238E27FC236}">
                    <a16:creationId xmlns:a16="http://schemas.microsoft.com/office/drawing/2014/main" id="{328F83B7-AF4C-CD46-B938-8B9060B233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2029" y="1740207"/>
                <a:ext cx="7776141" cy="39238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lvl="1">
                  <a:buClr>
                    <a:schemeClr val="dk1"/>
                  </a:buClr>
                  <a:buSzPts val="2380"/>
                </a:pP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Clr>
                    <a:schemeClr val="dk1"/>
                  </a:buClr>
                  <a:buSzPts val="2380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	</a:t>
                </a:r>
                <a:r>
                  <a:rPr lang="el-GR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μ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solidFill>
                      <a:schemeClr val="dk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Calibri"/>
                  </a:rPr>
                  <a:t>=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cs typeface="Calibri"/>
                        <a:sym typeface="Calibri"/>
                      </a:rPr>
                      <m:t> 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1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V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1" dirty="0">
                            <a:solidFill>
                              <a:schemeClr val="dk1"/>
                            </a:solidFill>
                            <a:latin typeface="Arial" panose="020B0604020202020204" pitchFamily="34" charset="0"/>
                            <a:ea typeface="Calibri"/>
                            <a:cs typeface="Arial" panose="020B0604020202020204" pitchFamily="34" charset="0"/>
                            <a:sym typeface="Calibri"/>
                          </a:rPr>
                          <m:t>E</m:t>
                        </m:r>
                      </m:den>
                    </m:f>
                    <m:r>
                      <m:rPr>
                        <m:nor/>
                      </m:rPr>
                      <a:rPr lang="en-US" sz="24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Calibri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Calibri"/>
                      </a:rPr>
                      <m:t> 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1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Z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1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f</m:t>
                        </m:r>
                      </m:den>
                    </m:f>
                  </m:oMath>
                </a14:m>
                <a:endParaRPr lang="en-US" sz="2400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  <a:p>
                <a:pPr lvl="1" algn="ctr">
                  <a:buClr>
                    <a:schemeClr val="dk1"/>
                  </a:buClr>
                  <a:buSzPts val="2380"/>
                </a:pPr>
                <a:endParaRPr lang="en-US" sz="3200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  <a:p>
                <a:pPr lvl="1">
                  <a:buClr>
                    <a:schemeClr val="dk1"/>
                  </a:buClr>
                  <a:buSzPts val="2380"/>
                </a:pPr>
                <a:endParaRPr lang="en-US" sz="3200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  <a:p>
                <a:pPr lvl="1" algn="ctr">
                  <a:buClr>
                    <a:schemeClr val="dk1"/>
                  </a:buClr>
                  <a:buSzPts val="2380"/>
                </a:pPr>
                <a:r>
                  <a:rPr lang="en-US" sz="2400" dirty="0"/>
                  <a:t>migration of a protein in a gel during electrophoresis = function of size and shape</a:t>
                </a:r>
                <a:endParaRPr lang="en-US" sz="2400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447;p22">
                <a:extLst>
                  <a:ext uri="{FF2B5EF4-FFF2-40B4-BE49-F238E27FC236}">
                    <a16:creationId xmlns:a16="http://schemas.microsoft.com/office/drawing/2014/main" id="{328F83B7-AF4C-CD46-B938-8B9060B233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29" y="1740207"/>
                <a:ext cx="7776141" cy="3923882"/>
              </a:xfrm>
              <a:prstGeom prst="rect">
                <a:avLst/>
              </a:prstGeom>
              <a:blipFill>
                <a:blip r:embed="rId3"/>
                <a:stretch>
                  <a:fillRect r="-3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7577EA7-B411-3B48-9C0F-8EA62AEB4CFD}"/>
              </a:ext>
            </a:extLst>
          </p:cNvPr>
          <p:cNvSpPr txBox="1"/>
          <p:nvPr/>
        </p:nvSpPr>
        <p:spPr>
          <a:xfrm>
            <a:off x="4088959" y="1906462"/>
            <a:ext cx="400209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chemeClr val="dk1"/>
              </a:buClr>
              <a:buSzPts val="2380"/>
            </a:pPr>
            <a:r>
              <a:rPr lang="el-GR" sz="2400" i="1" dirty="0"/>
              <a:t>μ</a:t>
            </a:r>
            <a:r>
              <a:rPr lang="el-GR" sz="2400" dirty="0"/>
              <a:t> </a:t>
            </a:r>
            <a:r>
              <a:rPr lang="en-US" sz="2400" dirty="0"/>
              <a:t>= electrophoretic mobility</a:t>
            </a:r>
          </a:p>
          <a:p>
            <a:pPr lvl="1">
              <a:buClr>
                <a:schemeClr val="dk1"/>
              </a:buClr>
              <a:buSzPts val="2380"/>
            </a:pPr>
            <a:r>
              <a:rPr lang="en-US" sz="2400" i="1" dirty="0"/>
              <a:t>V </a:t>
            </a:r>
            <a:r>
              <a:rPr lang="en-US" sz="2400" dirty="0"/>
              <a:t>= velocity</a:t>
            </a:r>
          </a:p>
          <a:p>
            <a:pPr lvl="1">
              <a:buClr>
                <a:schemeClr val="dk1"/>
              </a:buClr>
              <a:buSzPts val="2380"/>
            </a:pPr>
            <a:r>
              <a:rPr lang="en-US" sz="24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 = </a:t>
            </a:r>
            <a:r>
              <a:rPr lang="en-US" sz="2400" dirty="0"/>
              <a:t>electrical potential</a:t>
            </a:r>
          </a:p>
          <a:p>
            <a:pPr lvl="1">
              <a:buClr>
                <a:schemeClr val="dk1"/>
              </a:buClr>
              <a:buSzPts val="2380"/>
            </a:pPr>
            <a:r>
              <a:rPr lang="en-US" sz="2400" i="1" dirty="0"/>
              <a:t>Z = </a:t>
            </a:r>
            <a:r>
              <a:rPr lang="en-US" sz="2400" dirty="0"/>
              <a:t>net charge</a:t>
            </a:r>
          </a:p>
          <a:p>
            <a:pPr lvl="1">
              <a:buClr>
                <a:schemeClr val="dk1"/>
              </a:buClr>
              <a:buSzPts val="2380"/>
            </a:pPr>
            <a:r>
              <a:rPr lang="en-US" sz="2400" i="1" dirty="0"/>
              <a:t>f = </a:t>
            </a:r>
            <a:r>
              <a:rPr lang="en-US" sz="2400" dirty="0"/>
              <a:t>frictional coefficient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2005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40D7B3-458E-44A3-B0D2-A7530DC4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Sodium Dodecyl Sulfate (SDS)</a:t>
            </a:r>
            <a:endParaRPr lang="en-AU" dirty="0"/>
          </a:p>
        </p:txBody>
      </p:sp>
      <p:sp>
        <p:nvSpPr>
          <p:cNvPr id="626" name="Google Shape;626;p44"/>
          <p:cNvSpPr txBox="1">
            <a:spLocks noGrp="1"/>
          </p:cNvSpPr>
          <p:nvPr>
            <p:ph type="body" idx="1"/>
          </p:nvPr>
        </p:nvSpPr>
        <p:spPr>
          <a:xfrm>
            <a:off x="304800" y="1752600"/>
            <a:ext cx="5112327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400" b="1" i="0" u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sodium dodecyl sulfate (SDS) </a:t>
            </a:r>
            <a:r>
              <a:rPr lang="en-US" sz="2400" b="0" i="0" u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= a detergent</a:t>
            </a:r>
          </a:p>
          <a:p>
            <a:pPr marL="742950" lvl="1" indent="-285750">
              <a:spcBef>
                <a:spcPts val="480"/>
              </a:spcBef>
              <a:buSzPts val="24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binds and partially unfolds proteins </a:t>
            </a:r>
          </a:p>
          <a:p>
            <a:pPr marL="742950" lvl="1" indent="-285750">
              <a:spcBef>
                <a:spcPts val="480"/>
              </a:spcBef>
              <a:buSzPts val="24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gives all proteins a similar charge-to-mass ratio </a:t>
            </a:r>
          </a:p>
          <a:p>
            <a:pPr marL="742950" lvl="1" indent="-285750">
              <a:spcBef>
                <a:spcPts val="480"/>
              </a:spcBef>
              <a:buSzPts val="24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electrophoresis in the presence of SDS separates proteins by molecular weight</a:t>
            </a:r>
          </a:p>
          <a:p>
            <a:pPr marL="1257300" lvl="2">
              <a:spcBef>
                <a:spcPts val="480"/>
              </a:spcBef>
              <a:buSzPts val="2400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smaller proteins migrate more rapidly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8" name="Google Shape;628;p44" descr="A structural formula shows sodium dodecyl sulfate (S D S). N a superscript plus is on the left adjacent to the negatively charged oxygen of sulfate. Sulfate has a central S with O superscript minus to the left, double bonded O above and below, and O to the right that further bonds to the rest of the molecule, which is open parenthesis C H 2 end parenthesis 11 C H 3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8156" y="2379518"/>
            <a:ext cx="3004705" cy="2098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44952-CFA3-4150-87AD-A66E3E67F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Estimating the Molecular Weight of  a Protein</a:t>
            </a:r>
            <a:endParaRPr lang="en-AU" dirty="0"/>
          </a:p>
        </p:txBody>
      </p:sp>
      <p:sp>
        <p:nvSpPr>
          <p:cNvPr id="7" name="Google Shape;626;p44">
            <a:extLst>
              <a:ext uri="{FF2B5EF4-FFF2-40B4-BE49-F238E27FC236}">
                <a16:creationId xmlns:a16="http://schemas.microsoft.com/office/drawing/2014/main" id="{E6588368-4A8E-DE4A-ACBC-7567F4D9CC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799" y="1895061"/>
            <a:ext cx="2840760" cy="318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plot of log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of marker proteins vs. relative migration during electrophoresis = linear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two-part figure, a and b, shows how electrophoresis can be used to estimate the molecular weight of a protein. Part a shows an electrophoresis gel with bands from M subscript r standards and an unknown and part b shows a graph that plots log M subscript r on the vertical axis against relative migration on the horizontal axis.">
            <a:extLst>
              <a:ext uri="{FF2B5EF4-FFF2-40B4-BE49-F238E27FC236}">
                <a16:creationId xmlns:a16="http://schemas.microsoft.com/office/drawing/2014/main" id="{49CE06BB-46D8-7E46-AD3B-7A7E349E0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559" y="1633805"/>
            <a:ext cx="5568950" cy="437329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372551-3D00-45CE-A92E-5574C91E7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Isoelectric Focusing to Determine the </a:t>
            </a:r>
            <a:r>
              <a:rPr lang="en-US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 Protein</a:t>
            </a:r>
            <a:endParaRPr lang="en-AU" dirty="0"/>
          </a:p>
        </p:txBody>
      </p:sp>
      <p:pic>
        <p:nvPicPr>
          <p:cNvPr id="3" name="Picture 2" descr="A drawing illustrates the technique of isoelectric focusing by showing how a sample is applied to a gel strip and what the strip looks like after an electric field is applied.">
            <a:extLst>
              <a:ext uri="{FF2B5EF4-FFF2-40B4-BE49-F238E27FC236}">
                <a16:creationId xmlns:a16="http://schemas.microsoft.com/office/drawing/2014/main" id="{EFF610EA-99C7-D44A-A3F5-3EE4B489C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925" y="1550677"/>
            <a:ext cx="6026150" cy="4674054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8207B-0980-4EAB-9A46-4F52972AD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Two-Dimensional Electrophoresis</a:t>
            </a:r>
            <a:endParaRPr lang="en-AU" dirty="0"/>
          </a:p>
        </p:txBody>
      </p:sp>
      <p:sp>
        <p:nvSpPr>
          <p:cNvPr id="7" name="Google Shape;626;p44">
            <a:extLst>
              <a:ext uri="{FF2B5EF4-FFF2-40B4-BE49-F238E27FC236}">
                <a16:creationId xmlns:a16="http://schemas.microsoft.com/office/drawing/2014/main" id="{0DFC1E6D-7213-BE48-8B20-46571DFED3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461" y="2030765"/>
            <a:ext cx="3657601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permits resolution of complex protein mixtures of proteins </a:t>
            </a:r>
          </a:p>
          <a:p>
            <a:pPr lvl="0" indent="-4572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-4572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more sensitive than individual methods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drawing illustrates two-dimensional electrophoresis in which a sample is first placed on a gel strip to undergo isoelectric focusing to separate it in the first dimension and then run on an S D S polyacrylamide gel to separate it in the second dimension.">
            <a:extLst>
              <a:ext uri="{FF2B5EF4-FFF2-40B4-BE49-F238E27FC236}">
                <a16:creationId xmlns:a16="http://schemas.microsoft.com/office/drawing/2014/main" id="{034088DB-0270-6B48-8311-5040ADDFA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287" y="1737671"/>
            <a:ext cx="2537032" cy="4788894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E0EBB-D1E8-44C9-B72E-282602C91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Unseparated Proteins Are Detected and Quantified Based on Their Functions</a:t>
            </a:r>
            <a:endParaRPr lang="en-AU" sz="3200" dirty="0">
              <a:solidFill>
                <a:srgbClr val="4E4CB4"/>
              </a:solidFill>
            </a:endParaRPr>
          </a:p>
        </p:txBody>
      </p:sp>
      <p:sp>
        <p:nvSpPr>
          <p:cNvPr id="5" name="Google Shape;447;p22">
            <a:extLst>
              <a:ext uri="{FF2B5EF4-FFF2-40B4-BE49-F238E27FC236}">
                <a16:creationId xmlns:a16="http://schemas.microsoft.com/office/drawing/2014/main" id="{E0CA3E1D-0FE1-0440-90BC-F80517270D31}"/>
              </a:ext>
            </a:extLst>
          </p:cNvPr>
          <p:cNvSpPr txBox="1">
            <a:spLocks/>
          </p:cNvSpPr>
          <p:nvPr/>
        </p:nvSpPr>
        <p:spPr>
          <a:xfrm>
            <a:off x="384313" y="2067338"/>
            <a:ext cx="3772627" cy="417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can monitor enzyme purification by assaying specific activity:</a:t>
            </a:r>
            <a:endParaRPr lang="en-US" sz="2400" b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activity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dirty="0"/>
              <a:t>total enzyme units in a solution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b="1" dirty="0"/>
              <a:t>specific activity </a:t>
            </a:r>
            <a:r>
              <a:rPr lang="en-US" sz="2400" dirty="0"/>
              <a:t>= number of enzyme units per mg of total protein </a:t>
            </a:r>
          </a:p>
          <a:p>
            <a:pPr lvl="1">
              <a:buClr>
                <a:schemeClr val="dk1"/>
              </a:buClr>
              <a:buSzPts val="2380"/>
            </a:pP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drawing shows two Erlenmeyer flasks containing marbles with the left-hand flask three-quarters full of varied colors of marbles and the right-hand flask with only a single layer of marbles across its bottom. Both contain five visible red marbles.">
            <a:extLst>
              <a:ext uri="{FF2B5EF4-FFF2-40B4-BE49-F238E27FC236}">
                <a16:creationId xmlns:a16="http://schemas.microsoft.com/office/drawing/2014/main" id="{8485D361-FF21-AD42-9EE5-897E00132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941" y="2329504"/>
            <a:ext cx="4723823" cy="360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691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10CF66-8D70-4243-BE46-23E001B07A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674E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solidFill>
                  <a:srgbClr val="1D6E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Structure of Proteins: Primary Structure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361730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77;g7fe2cbe272_0_8" descr="Icon P 2&#10;">
            <a:extLst>
              <a:ext uri="{FF2B5EF4-FFF2-40B4-BE49-F238E27FC236}">
                <a16:creationId xmlns:a16="http://schemas.microsoft.com/office/drawing/2014/main" id="{FC9A5C85-090D-EE42-84C6-F31B415CD5C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6003" y="279759"/>
            <a:ext cx="1228725" cy="8096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E38143A-3A1A-49C4-95ED-72381F43D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D6E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 2</a:t>
            </a:r>
            <a:r>
              <a:rPr lang="en-US" sz="2000" b="0" dirty="0">
                <a:solidFill>
                  <a:srgbClr val="1D6E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 of 3)</a:t>
            </a:r>
            <a:endParaRPr lang="en-AU" sz="2000" b="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5035881-D380-5D42-825A-16F850CE3DC9}"/>
              </a:ext>
            </a:extLst>
          </p:cNvPr>
          <p:cNvSpPr txBox="1">
            <a:spLocks/>
          </p:cNvSpPr>
          <p:nvPr/>
        </p:nvSpPr>
        <p:spPr>
          <a:xfrm>
            <a:off x="685800" y="18651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marL="11430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 proteins, amino acids are joined in characteristic linear sequences through a common amide linkage, the peptide bond.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The amino acid sequence of a protein constitutes its primary structure, a first level we will introduce within the broader complexities of protein structure.</a:t>
            </a:r>
          </a:p>
          <a:p>
            <a:pPr marL="114300" indent="0">
              <a:buFont typeface="Calibri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7072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0EA0CF-2B55-4B25-B4BF-21D5FE099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 of Structure in Proteins</a:t>
            </a:r>
            <a:endParaRPr lang="en-AU" dirty="0"/>
          </a:p>
        </p:txBody>
      </p:sp>
      <p:sp>
        <p:nvSpPr>
          <p:cNvPr id="9" name="Google Shape;626;p44">
            <a:extLst>
              <a:ext uri="{FF2B5EF4-FFF2-40B4-BE49-F238E27FC236}">
                <a16:creationId xmlns:a16="http://schemas.microsoft.com/office/drawing/2014/main" id="{90069DC9-DC8B-9F43-99BA-A8D43C2616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59207" y="1213758"/>
            <a:ext cx="8409709" cy="2615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400" i="0" u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four levels: </a:t>
            </a:r>
          </a:p>
          <a:p>
            <a:pPr marL="742950" lvl="1" indent="-285750">
              <a:spcBef>
                <a:spcPts val="480"/>
              </a:spcBef>
              <a:buSzPts val="24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primary structure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covalent bonds linking amino acid residues in a polypeptide chain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ts val="480"/>
              </a:spcBef>
              <a:buSzPts val="24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secondary structure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recurring structural patterns</a:t>
            </a:r>
          </a:p>
          <a:p>
            <a:pPr marL="742950" lvl="1" indent="-285750">
              <a:spcBef>
                <a:spcPts val="480"/>
              </a:spcBef>
              <a:buSzPts val="24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tertiary structure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3D folding of polypeptide</a:t>
            </a:r>
          </a:p>
          <a:p>
            <a:pPr marL="742950" lvl="1" indent="-285750">
              <a:spcBef>
                <a:spcPts val="480"/>
              </a:spcBef>
              <a:buSzPts val="24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quaternary structure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2+ polypeptide subunits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figure illustrates the levels of structure in a protein by showing the primary structure as a sequence of amino acid residues, the secondary structure as an alpha helix, the tertiary structure as a polypeptide chain, and the quaternary structure as multiple subunits joined together.">
            <a:extLst>
              <a:ext uri="{FF2B5EF4-FFF2-40B4-BE49-F238E27FC236}">
                <a16:creationId xmlns:a16="http://schemas.microsoft.com/office/drawing/2014/main" id="{F1A49308-D320-B046-8A7F-AC5693775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654" y="3982646"/>
            <a:ext cx="5458691" cy="261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3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DD4B9B-FBE7-4283-831B-1CF2E0388D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674E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solidFill>
                  <a:srgbClr val="1D6E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 Acids</a:t>
            </a:r>
            <a:endParaRPr lang="en-AU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91;g7fe2cbe272_0_44" descr="Icon P 4&#10;">
            <a:extLst>
              <a:ext uri="{FF2B5EF4-FFF2-40B4-BE49-F238E27FC236}">
                <a16:creationId xmlns:a16="http://schemas.microsoft.com/office/drawing/2014/main" id="{D14B3608-0133-124E-8D85-3FD71D5E267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4311" y="387297"/>
            <a:ext cx="1171575" cy="771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1E77011-DEFE-4E63-8726-0B4016744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D6E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 4</a:t>
            </a:r>
            <a:r>
              <a:rPr lang="en-US" sz="2000" b="0" dirty="0">
                <a:solidFill>
                  <a:srgbClr val="1D6E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 of 2)</a:t>
            </a:r>
            <a:endParaRPr lang="en-AU" sz="2000" b="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F0BB8F-ED46-754A-AEF9-0573960E5A04}"/>
              </a:ext>
            </a:extLst>
          </p:cNvPr>
          <p:cNvSpPr txBox="1">
            <a:spLocks/>
          </p:cNvSpPr>
          <p:nvPr/>
        </p:nvSpPr>
        <p:spPr>
          <a:xfrm>
            <a:off x="685800" y="18651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marL="11430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Shaped by evolution, amino acid sequences are a key resource for understanding the function of individual proteins and for tracing broader functional and evolutionary relationships.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 algn="just">
              <a:buNone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5009935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4CBF9-ADC0-49CF-AB20-43E60040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Function of a Protein Depends on Its Amino Acid Sequence</a:t>
            </a:r>
            <a:endParaRPr lang="en-AU" dirty="0">
              <a:solidFill>
                <a:srgbClr val="4E4CB4"/>
              </a:solidFill>
            </a:endParaRPr>
          </a:p>
        </p:txBody>
      </p:sp>
      <p:sp>
        <p:nvSpPr>
          <p:cNvPr id="6" name="Google Shape;660;p49">
            <a:extLst>
              <a:ext uri="{FF2B5EF4-FFF2-40B4-BE49-F238E27FC236}">
                <a16:creationId xmlns:a16="http://schemas.microsoft.com/office/drawing/2014/main" id="{BF7F7244-135A-C644-81D1-8E6A3CC4B97B}"/>
              </a:ext>
            </a:extLst>
          </p:cNvPr>
          <p:cNvSpPr txBox="1">
            <a:spLocks/>
          </p:cNvSpPr>
          <p:nvPr/>
        </p:nvSpPr>
        <p:spPr>
          <a:xfrm>
            <a:off x="304800" y="1825755"/>
            <a:ext cx="85344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05000"/>
              </a:lnSpc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amino acid sequence confers 3D structure</a:t>
            </a:r>
          </a:p>
          <a:p>
            <a:pPr>
              <a:lnSpc>
                <a:spcPct val="105000"/>
              </a:lnSpc>
              <a:buClr>
                <a:schemeClr val="dk1"/>
              </a:buClr>
              <a:buSzPts val="2800"/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indent="-342900">
              <a:lnSpc>
                <a:spcPct val="105000"/>
              </a:lnSpc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3D structure confers function</a:t>
            </a:r>
          </a:p>
          <a:p>
            <a:pPr marL="342900" indent="-342900">
              <a:lnSpc>
                <a:spcPct val="105000"/>
              </a:lnSpc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342900" indent="-342900">
              <a:lnSpc>
                <a:spcPct val="105000"/>
              </a:lnSpc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most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human proteins =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polymorphic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have amino acid sequence variants </a:t>
            </a:r>
          </a:p>
          <a:p>
            <a:pPr marL="342900" indent="-342900">
              <a:lnSpc>
                <a:spcPct val="105000"/>
              </a:lnSpc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5000"/>
              </a:lnSpc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Edman degradation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classic method of sequencing amino acids</a:t>
            </a:r>
          </a:p>
          <a:p>
            <a:pPr marL="342900" indent="-342900">
              <a:lnSpc>
                <a:spcPct val="105000"/>
              </a:lnSpc>
              <a:spcBef>
                <a:spcPts val="560"/>
              </a:spcBef>
              <a:buClr>
                <a:srgbClr val="F00E08"/>
              </a:buClr>
              <a:buSzPts val="2800"/>
              <a:buFont typeface="Calibri"/>
              <a:buNone/>
            </a:pPr>
            <a:r>
              <a:rPr lang="en-US" sz="2800" dirty="0">
                <a:solidFill>
                  <a:srgbClr val="F00E08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1383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9DFA1-1C4E-45A2-8F8D-6513B048A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Structure Is Studied Using Methods That Exploit Protein Chemistry</a:t>
            </a:r>
            <a:endParaRPr lang="en-AU" sz="3200" dirty="0">
              <a:solidFill>
                <a:srgbClr val="4E4CB4"/>
              </a:solidFill>
            </a:endParaRPr>
          </a:p>
        </p:txBody>
      </p:sp>
      <p:sp>
        <p:nvSpPr>
          <p:cNvPr id="5" name="Google Shape;447;p22">
            <a:extLst>
              <a:ext uri="{FF2B5EF4-FFF2-40B4-BE49-F238E27FC236}">
                <a16:creationId xmlns:a16="http://schemas.microsoft.com/office/drawing/2014/main" id="{A056D095-11F0-1943-AA74-E78E7E16AB95}"/>
              </a:ext>
            </a:extLst>
          </p:cNvPr>
          <p:cNvSpPr txBox="1">
            <a:spLocks/>
          </p:cNvSpPr>
          <p:nvPr/>
        </p:nvSpPr>
        <p:spPr>
          <a:xfrm>
            <a:off x="522645" y="2304672"/>
            <a:ext cx="8098709" cy="417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traditional protein sequencing techniques: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labeling proteins</a:t>
            </a:r>
            <a:endParaRPr lang="en-US" sz="2400" dirty="0"/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/>
              <a:t>breaking proteins into parts</a:t>
            </a:r>
          </a:p>
          <a:p>
            <a:pPr lvl="1">
              <a:buClr>
                <a:schemeClr val="dk1"/>
              </a:buClr>
              <a:buSzPts val="2380"/>
            </a:pP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2319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32E7-D362-4919-A406-F6A552478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Studying Protein Structure through Labeling</a:t>
            </a:r>
            <a:endParaRPr lang="en-AU" dirty="0"/>
          </a:p>
        </p:txBody>
      </p:sp>
      <p:sp>
        <p:nvSpPr>
          <p:cNvPr id="6" name="Google Shape;626;p44">
            <a:extLst>
              <a:ext uri="{FF2B5EF4-FFF2-40B4-BE49-F238E27FC236}">
                <a16:creationId xmlns:a16="http://schemas.microsoft.com/office/drawing/2014/main" id="{C11832F2-CF91-0A49-83FB-CD4913ADCBCD}"/>
              </a:ext>
            </a:extLst>
          </p:cNvPr>
          <p:cNvSpPr txBox="1">
            <a:spLocks/>
          </p:cNvSpPr>
          <p:nvPr/>
        </p:nvSpPr>
        <p:spPr>
          <a:xfrm>
            <a:off x="263290" y="1969699"/>
            <a:ext cx="3950514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marL="3429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FDNB,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dansyl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chloride,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dabsyl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chloride = label amino-terminal 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amino group and </a:t>
            </a: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amino group of lysine residues</a:t>
            </a:r>
          </a:p>
        </p:txBody>
      </p:sp>
      <p:pic>
        <p:nvPicPr>
          <p:cNvPr id="5" name="Picture 4" descr="A three-part figure, a, b, and c, shows two reactions and the structure of reagents that modify the alpha-amino group of a protein at its amino terminus. Part a shows the addition of an amine to F D N B to produce D N P-amine, part b shows the addition of an amine to dansyl chloride to produce a dansyl derivative, and part c shows the structure of dabsyl chloride.">
            <a:extLst>
              <a:ext uri="{FF2B5EF4-FFF2-40B4-BE49-F238E27FC236}">
                <a16:creationId xmlns:a16="http://schemas.microsoft.com/office/drawing/2014/main" id="{52A1EDC9-E83B-9444-8EA8-429E6ACA3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597" y="1618637"/>
            <a:ext cx="444332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99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A7861-DA5B-4FE7-AB5B-3F1070FF4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Studying Protein Structure through Breaking Bonds</a:t>
            </a:r>
            <a:endParaRPr lang="en-AU" dirty="0"/>
          </a:p>
        </p:txBody>
      </p:sp>
      <p:sp>
        <p:nvSpPr>
          <p:cNvPr id="5" name="Google Shape;626;p44">
            <a:extLst>
              <a:ext uri="{FF2B5EF4-FFF2-40B4-BE49-F238E27FC236}">
                <a16:creationId xmlns:a16="http://schemas.microsoft.com/office/drawing/2014/main" id="{D145807B-2234-7F43-9269-7CD250DF7D84}"/>
              </a:ext>
            </a:extLst>
          </p:cNvPr>
          <p:cNvSpPr txBox="1">
            <a:spLocks/>
          </p:cNvSpPr>
          <p:nvPr/>
        </p:nvSpPr>
        <p:spPr>
          <a:xfrm>
            <a:off x="180163" y="2180647"/>
            <a:ext cx="2974974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marL="3429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oxidation with performic acid or reduction by dithiothreitol = breaks disulfide bonds, denatures proteins </a:t>
            </a:r>
          </a:p>
        </p:txBody>
      </p:sp>
      <p:pic>
        <p:nvPicPr>
          <p:cNvPr id="6" name="Picture 5" descr="A figure shows two common methods to break disulfide bonds in proteins: oxidation by performic acid to produce two cysteic acid residues or reduction by dithiothreitol to form C y s residues that then undergo carboxymethylation by iodoacetate to produce carboxymethylated cysteine residues. ">
            <a:extLst>
              <a:ext uri="{FF2B5EF4-FFF2-40B4-BE49-F238E27FC236}">
                <a16:creationId xmlns:a16="http://schemas.microsoft.com/office/drawing/2014/main" id="{47276F11-4391-5747-A92A-C55933EF7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137" y="1896963"/>
            <a:ext cx="5613781" cy="37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002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DE4B8E-3E11-4AD1-A945-875F6B85D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Studying Protein Structure Using Proteases</a:t>
            </a:r>
            <a:endParaRPr lang="en-AU" dirty="0"/>
          </a:p>
        </p:txBody>
      </p:sp>
      <p:sp>
        <p:nvSpPr>
          <p:cNvPr id="9" name="Google Shape;626;p44">
            <a:extLst>
              <a:ext uri="{FF2B5EF4-FFF2-40B4-BE49-F238E27FC236}">
                <a16:creationId xmlns:a16="http://schemas.microsoft.com/office/drawing/2014/main" id="{90069DC9-DC8B-9F43-99BA-A8D43C2616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5081" y="2007800"/>
            <a:ext cx="8090045" cy="814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SzPts val="28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proteases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catalyze hydrolytic cleavage of peptide bonds</a:t>
            </a:r>
            <a:endParaRPr lang="en-US" sz="2400" i="0" u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033" y="2921094"/>
            <a:ext cx="7979093" cy="307777"/>
          </a:xfrm>
          <a:prstGeom prst="rect">
            <a:avLst/>
          </a:prstGeom>
          <a:solidFill>
            <a:srgbClr val="00667C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Table 3-6 The Specificity of Some Common Methods for Fragmenting Polypeptide Chains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808354"/>
              </p:ext>
            </p:extLst>
          </p:nvPr>
        </p:nvGraphicFramePr>
        <p:xfrm>
          <a:off x="486033" y="3228871"/>
          <a:ext cx="7979093" cy="2966720"/>
        </p:xfrm>
        <a:graphic>
          <a:graphicData uri="http://schemas.openxmlformats.org/drawingml/2006/table">
            <a:tbl>
              <a:tblPr firstRow="1" bandRow="1">
                <a:tableStyleId>{B274A9FB-C4F9-4BC5-B495-D497548AA14E}</a:tableStyleId>
              </a:tblPr>
              <a:tblGrid>
                <a:gridCol w="4931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Reagent (biological source)</a:t>
                      </a:r>
                    </a:p>
                  </a:txBody>
                  <a:tcPr>
                    <a:solidFill>
                      <a:srgbClr val="CFEE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Cleavage points</a:t>
                      </a:r>
                    </a:p>
                  </a:txBody>
                  <a:tcPr>
                    <a:solidFill>
                      <a:srgbClr val="CFE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Trypsin (bovine pancreas)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Lys, </a:t>
                      </a:r>
                      <a:r>
                        <a:rPr lang="en-US" dirty="0" err="1"/>
                        <a:t>Arg</a:t>
                      </a:r>
                      <a:r>
                        <a:rPr lang="en-US" dirty="0"/>
                        <a:t> (C)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Chymotrypsin</a:t>
                      </a:r>
                      <a:r>
                        <a:rPr lang="en-US" baseline="0" dirty="0"/>
                        <a:t> (bovine pancreas)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Phe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Trp</a:t>
                      </a:r>
                      <a:r>
                        <a:rPr lang="en-US" dirty="0"/>
                        <a:t>, Tyr (C)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Staphylococcus aureus </a:t>
                      </a:r>
                      <a:r>
                        <a:rPr lang="en-US" i="0" dirty="0"/>
                        <a:t>V8 protease (bacterium </a:t>
                      </a:r>
                      <a:r>
                        <a:rPr lang="en-US" i="1" dirty="0"/>
                        <a:t>S. aureus</a:t>
                      </a:r>
                      <a:r>
                        <a:rPr lang="en-US" i="0" dirty="0"/>
                        <a:t>)</a:t>
                      </a:r>
                      <a:endParaRPr lang="en-US" i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Asp, </a:t>
                      </a:r>
                      <a:r>
                        <a:rPr lang="en-US" dirty="0" err="1"/>
                        <a:t>Glu</a:t>
                      </a:r>
                      <a:r>
                        <a:rPr lang="en-US" baseline="0" dirty="0"/>
                        <a:t> (C)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Asp-</a:t>
                      </a:r>
                      <a:r>
                        <a:rPr lang="en-US" i="1" dirty="0"/>
                        <a:t>N</a:t>
                      </a:r>
                      <a:r>
                        <a:rPr lang="en-US" i="0" dirty="0"/>
                        <a:t>-protease</a:t>
                      </a:r>
                      <a:r>
                        <a:rPr lang="en-US" i="0" baseline="0" dirty="0"/>
                        <a:t> (bacterium </a:t>
                      </a:r>
                      <a:r>
                        <a:rPr lang="en-US" i="1" baseline="0" dirty="0"/>
                        <a:t>Pseudomonas </a:t>
                      </a:r>
                      <a:r>
                        <a:rPr lang="en-US" i="1" baseline="0" dirty="0" err="1"/>
                        <a:t>fragi</a:t>
                      </a:r>
                      <a:r>
                        <a:rPr lang="en-US" i="0" baseline="0" dirty="0"/>
                        <a:t>)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Asp, </a:t>
                      </a:r>
                      <a:r>
                        <a:rPr lang="en-US" dirty="0" err="1"/>
                        <a:t>Glu</a:t>
                      </a:r>
                      <a:r>
                        <a:rPr lang="en-US" dirty="0"/>
                        <a:t> (N)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Pepsin (porcine stomach)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Leu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Phe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Trp</a:t>
                      </a:r>
                      <a:r>
                        <a:rPr lang="en-US" dirty="0"/>
                        <a:t>, Tyr (N)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Endoproteinase</a:t>
                      </a:r>
                      <a:r>
                        <a:rPr lang="en-US" dirty="0"/>
                        <a:t> Lys C (bacterium </a:t>
                      </a:r>
                      <a:r>
                        <a:rPr lang="en-US" i="1" dirty="0" err="1"/>
                        <a:t>lysobacter</a:t>
                      </a:r>
                      <a:r>
                        <a:rPr lang="en-US" i="1" dirty="0"/>
                        <a:t> </a:t>
                      </a:r>
                      <a:r>
                        <a:rPr lang="en-US" i="1" dirty="0" err="1"/>
                        <a:t>enzymogenes</a:t>
                      </a:r>
                      <a:r>
                        <a:rPr lang="en-US" i="0" dirty="0"/>
                        <a:t>)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Lys (C)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Cyanogen</a:t>
                      </a:r>
                      <a:r>
                        <a:rPr lang="en-US" baseline="0" dirty="0"/>
                        <a:t> bromide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 (C)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25807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0220D-CCC1-483F-8BD0-F7DA58CE6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75" y="152400"/>
            <a:ext cx="9159875" cy="1284514"/>
          </a:xfrm>
        </p:spPr>
        <p:txBody>
          <a:bodyPr/>
          <a:lstStyle/>
          <a:p>
            <a:r>
              <a:rPr lang="en-US" sz="2800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Spectrometry Provides Information on Molecular Mass, Amino Acid Sequence, and Entire Proteomes</a:t>
            </a:r>
            <a:endParaRPr lang="en-AU" sz="2800" dirty="0">
              <a:solidFill>
                <a:srgbClr val="4E4CB4"/>
              </a:solidFill>
            </a:endParaRPr>
          </a:p>
        </p:txBody>
      </p:sp>
      <p:sp>
        <p:nvSpPr>
          <p:cNvPr id="6" name="Google Shape;447;p22">
            <a:extLst>
              <a:ext uri="{FF2B5EF4-FFF2-40B4-BE49-F238E27FC236}">
                <a16:creationId xmlns:a16="http://schemas.microsoft.com/office/drawing/2014/main" id="{D1119C5E-3B89-6D46-B8F8-F0153BC35EBE}"/>
              </a:ext>
            </a:extLst>
          </p:cNvPr>
          <p:cNvSpPr txBox="1">
            <a:spLocks/>
          </p:cNvSpPr>
          <p:nvPr/>
        </p:nvSpPr>
        <p:spPr>
          <a:xfrm>
            <a:off x="329045" y="2520005"/>
            <a:ext cx="8562109" cy="392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buClr>
                <a:schemeClr val="dk1"/>
              </a:buClr>
              <a:buSzPts val="2380"/>
            </a:pPr>
            <a:endParaRPr lang="en-US" sz="28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mass spectrometry 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= measure molecular mass with high accuracy</a:t>
            </a:r>
            <a:endParaRPr lang="en-US" sz="2400" b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/>
              <a:t>can sequence short amino acid sequences (20 to 30 amino acid residues)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can document the entire cellular </a:t>
            </a: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proteome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endParaRPr lang="en-US" sz="2400" dirty="0"/>
          </a:p>
          <a:p>
            <a:pPr marL="800100" lvl="1" indent="-342900">
              <a:buClr>
                <a:schemeClr val="dk1"/>
              </a:buClr>
              <a:buSzPts val="2380"/>
              <a:buFontTx/>
              <a:buChar char="-"/>
            </a:pPr>
            <a:endParaRPr lang="en-US" sz="28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97468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324A7A-F9D6-4F79-AE0C-5B7D611A8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Steps Involved in Mass Spectrometry</a:t>
            </a:r>
            <a:endParaRPr lang="en-AU" dirty="0"/>
          </a:p>
        </p:txBody>
      </p:sp>
      <p:sp>
        <p:nvSpPr>
          <p:cNvPr id="9" name="Google Shape;626;p44">
            <a:extLst>
              <a:ext uri="{FF2B5EF4-FFF2-40B4-BE49-F238E27FC236}">
                <a16:creationId xmlns:a16="http://schemas.microsoft.com/office/drawing/2014/main" id="{90069DC9-DC8B-9F43-99BA-A8D43C2616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59207" y="1911927"/>
            <a:ext cx="8409709" cy="3908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i="0" u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irst step: ionize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analytes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a vacuum</a:t>
            </a:r>
          </a:p>
          <a:p>
            <a:pPr marL="342900" lvl="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second step: introduce charged molecules to electric and/or magnetic field</a:t>
            </a:r>
          </a:p>
          <a:p>
            <a:pPr marL="342900" lvl="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endParaRPr lang="en-US" sz="2400" i="0" u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342900" lvl="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i="0" u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hird step: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charged molecules move through field as a function of the mass-to-charge ratio,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m/z</a:t>
            </a:r>
          </a:p>
          <a:p>
            <a:pPr marL="342900" lvl="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fourth step: deduce mass (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of analyte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9675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180563-3A01-4393-BFDB-7AE4B998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Matrix-Assisted Laser Desorption/Ionization Mass Spectrometry (MALDI MS)</a:t>
            </a:r>
            <a:endParaRPr lang="en-AU" sz="3000" dirty="0"/>
          </a:p>
        </p:txBody>
      </p:sp>
      <p:sp>
        <p:nvSpPr>
          <p:cNvPr id="9" name="Google Shape;626;p44">
            <a:extLst>
              <a:ext uri="{FF2B5EF4-FFF2-40B4-BE49-F238E27FC236}">
                <a16:creationId xmlns:a16="http://schemas.microsoft.com/office/drawing/2014/main" id="{90069DC9-DC8B-9F43-99BA-A8D43C2616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7145" y="1970027"/>
            <a:ext cx="8409709" cy="3908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proteins placed in light-absorbing matrix </a:t>
            </a:r>
          </a:p>
          <a:p>
            <a:pPr marL="342900" lvl="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pulse of laser light ionizes and desorbs proteins from matrix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1274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4BE984-1516-4B20-A2E0-BDEB00E64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Electrospray Ionization Mass Spectrometry (ESI MS)</a:t>
            </a:r>
            <a:endParaRPr lang="en-AU" dirty="0"/>
          </a:p>
        </p:txBody>
      </p:sp>
      <p:sp>
        <p:nvSpPr>
          <p:cNvPr id="9" name="Google Shape;626;p44">
            <a:extLst>
              <a:ext uri="{FF2B5EF4-FFF2-40B4-BE49-F238E27FC236}">
                <a16:creationId xmlns:a16="http://schemas.microsoft.com/office/drawing/2014/main" id="{90069DC9-DC8B-9F43-99BA-A8D43C2616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2444" y="1844099"/>
            <a:ext cx="3949556" cy="3908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macromolecules forced directly from the liquid to gas phase</a:t>
            </a:r>
          </a:p>
          <a:p>
            <a:pPr marL="0" lvl="0" indent="0">
              <a:spcBef>
                <a:spcPts val="0"/>
              </a:spcBef>
              <a:buSzPts val="2800"/>
              <a:buNone/>
            </a:pPr>
            <a:endParaRPr lang="en-US" sz="2400" dirty="0"/>
          </a:p>
        </p:txBody>
      </p:sp>
      <p:pic>
        <p:nvPicPr>
          <p:cNvPr id="3" name="Picture 2" descr="A two-part figure illustrates electrospray ionization mass spectrometry. Part a shows how a protein solution is dispersed into highly charged droplets that enter a mass spectrometer and part b shows a spectrum generated by this process.">
            <a:extLst>
              <a:ext uri="{FF2B5EF4-FFF2-40B4-BE49-F238E27FC236}">
                <a16:creationId xmlns:a16="http://schemas.microsoft.com/office/drawing/2014/main" id="{6F2147EC-D9C4-3D49-B8B1-91372C1A6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826" y="1844099"/>
            <a:ext cx="3213746" cy="475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08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FD6A40-25F2-4935-9B00-81F81899C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D6E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 1</a:t>
            </a:r>
            <a:r>
              <a:rPr lang="en-US" sz="2000" b="0" dirty="0">
                <a:solidFill>
                  <a:srgbClr val="1D6E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 of 2)</a:t>
            </a:r>
            <a:endParaRPr lang="en-AU" sz="2000" b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2633CF8-DC3C-4840-8420-DC915652D426}"/>
              </a:ext>
            </a:extLst>
          </p:cNvPr>
          <p:cNvSpPr txBox="1">
            <a:spLocks/>
          </p:cNvSpPr>
          <p:nvPr/>
        </p:nvSpPr>
        <p:spPr>
          <a:xfrm>
            <a:off x="685800" y="18651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marL="114300" indent="0">
              <a:buFont typeface="Calibri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 every living organism, proteins are constructed from a common set of 20 amino acids.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Each amino acid has a side chain with distinctive chemical properties. Amino acids may be regarded as the alphabet in which the language of protein structure is written.</a:t>
            </a:r>
          </a:p>
          <a:p>
            <a:pPr marL="114300" indent="0" algn="ctr">
              <a:buFont typeface="Calibri"/>
              <a:buNone/>
            </a:pPr>
            <a:endParaRPr lang="en-US" dirty="0"/>
          </a:p>
        </p:txBody>
      </p:sp>
      <p:pic>
        <p:nvPicPr>
          <p:cNvPr id="5" name="Google Shape;170;p2" descr="Icon P 1">
            <a:extLst>
              <a:ext uri="{FF2B5EF4-FFF2-40B4-BE49-F238E27FC236}">
                <a16:creationId xmlns:a16="http://schemas.microsoft.com/office/drawing/2014/main" id="{E66991E5-BEE7-4BE4-891F-4691DF3A2AA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3631" y="313711"/>
            <a:ext cx="1190625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8B487A-3FD5-4956-BABD-1D80679B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75" y="152399"/>
            <a:ext cx="9159875" cy="1263445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 for Analyzing the Mass-to-Charge Ratio, </a:t>
            </a:r>
            <a:r>
              <a:rPr lang="en-US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en-AU" dirty="0"/>
          </a:p>
        </p:txBody>
      </p:sp>
      <p:sp>
        <p:nvSpPr>
          <p:cNvPr id="9" name="Google Shape;626;p44">
            <a:extLst>
              <a:ext uri="{FF2B5EF4-FFF2-40B4-BE49-F238E27FC236}">
                <a16:creationId xmlns:a16="http://schemas.microsoft.com/office/drawing/2014/main" id="{90069DC9-DC8B-9F43-99BA-A8D43C2616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2443" y="1844099"/>
            <a:ext cx="7884248" cy="3908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time of flight (TOF)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ion acceleration in an electric field depends on </a:t>
            </a:r>
            <a:r>
              <a:rPr lang="en-US" sz="24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  <a:p>
            <a:pPr marL="3429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Orbitrap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traps ions in orbit, electron trajectory converted to </a:t>
            </a:r>
            <a:r>
              <a:rPr lang="en-US" sz="24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1756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12151-74EE-456E-856D-9D0C183C1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Extracting Amino Acid Sequence Information Using Tandem MS</a:t>
            </a:r>
            <a:endParaRPr lang="en-AU" dirty="0"/>
          </a:p>
        </p:txBody>
      </p:sp>
      <p:sp>
        <p:nvSpPr>
          <p:cNvPr id="6" name="Google Shape;447;p22">
            <a:extLst>
              <a:ext uri="{FF2B5EF4-FFF2-40B4-BE49-F238E27FC236}">
                <a16:creationId xmlns:a16="http://schemas.microsoft.com/office/drawing/2014/main" id="{114A4DE7-A19B-FD48-B232-B15DDED0936F}"/>
              </a:ext>
            </a:extLst>
          </p:cNvPr>
          <p:cNvSpPr txBox="1">
            <a:spLocks/>
          </p:cNvSpPr>
          <p:nvPr/>
        </p:nvSpPr>
        <p:spPr>
          <a:xfrm>
            <a:off x="675155" y="1620980"/>
            <a:ext cx="4002861" cy="3923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2380"/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tandem MS (MS/MS) 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= two mass filters in tandem </a:t>
            </a:r>
            <a:endParaRPr lang="en-US" sz="2400" b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/>
              <a:t>first = sorts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peptides produced by cleavage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/>
              <a:t>second = measures </a:t>
            </a:r>
            <a:r>
              <a:rPr lang="en-US" sz="24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en-US" sz="2400" dirty="0"/>
              <a:t>ratios of charged fragments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endParaRPr lang="en-US" sz="2400" dirty="0"/>
          </a:p>
        </p:txBody>
      </p:sp>
      <p:pic>
        <p:nvPicPr>
          <p:cNvPr id="3" name="Picture 2" descr="A two-part figure shows how protein sequence information can be obtained using tandem M S with part a showing the process and how a protein is broken into two fragments and part b showing a typical spectrum with each peak labeled with an amino acid and the peptide sequence shown at the top.">
            <a:extLst>
              <a:ext uri="{FF2B5EF4-FFF2-40B4-BE49-F238E27FC236}">
                <a16:creationId xmlns:a16="http://schemas.microsoft.com/office/drawing/2014/main" id="{09A392B2-8D76-9C48-A09F-FCE5DAC0B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441" y="1620981"/>
            <a:ext cx="2855941" cy="468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967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BEE25E-09E6-44DB-8D6B-C9B1F46A2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Analyzing Complex Protein Mixtures Using Liquid Chromatography (LC)</a:t>
            </a:r>
            <a:endParaRPr lang="en-AU" dirty="0"/>
          </a:p>
        </p:txBody>
      </p:sp>
      <p:sp>
        <p:nvSpPr>
          <p:cNvPr id="5" name="Google Shape;447;p22">
            <a:extLst>
              <a:ext uri="{FF2B5EF4-FFF2-40B4-BE49-F238E27FC236}">
                <a16:creationId xmlns:a16="http://schemas.microsoft.com/office/drawing/2014/main" id="{F5E4EC2D-9A16-F248-A4DB-E759721BB86E}"/>
              </a:ext>
            </a:extLst>
          </p:cNvPr>
          <p:cNvSpPr txBox="1">
            <a:spLocks/>
          </p:cNvSpPr>
          <p:nvPr/>
        </p:nvSpPr>
        <p:spPr>
          <a:xfrm>
            <a:off x="552323" y="1731815"/>
            <a:ext cx="8039354" cy="392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b="1" dirty="0"/>
              <a:t>LC-MS/MS </a:t>
            </a:r>
            <a:r>
              <a:rPr lang="en-US" sz="2400" dirty="0"/>
              <a:t>= liquid chromatography-tandem MS </a:t>
            </a:r>
            <a:endParaRPr lang="en-US" sz="2400" b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/>
              <a:t>chromatography on complex mixture of peptides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/>
              <a:t>resolved peptides introduced to MS successively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/>
              <a:t>identifies proteins and protein abundance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endParaRPr lang="en-US" sz="2400" dirty="0"/>
          </a:p>
          <a:p>
            <a:pPr marL="457200" lvl="1">
              <a:buClr>
                <a:schemeClr val="dk1"/>
              </a:buClr>
              <a:buSzPts val="2380"/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08515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00EA1-F658-4453-BA64-8FA57B81E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Peptides and Proteins Can Be Chemically Synthesized</a:t>
            </a:r>
            <a:endParaRPr lang="en-AU" dirty="0">
              <a:solidFill>
                <a:srgbClr val="4E4CB4"/>
              </a:solidFill>
            </a:endParaRPr>
          </a:p>
        </p:txBody>
      </p:sp>
      <p:sp>
        <p:nvSpPr>
          <p:cNvPr id="6" name="Google Shape;447;p22">
            <a:extLst>
              <a:ext uri="{FF2B5EF4-FFF2-40B4-BE49-F238E27FC236}">
                <a16:creationId xmlns:a16="http://schemas.microsoft.com/office/drawing/2014/main" id="{D1119C5E-3B89-6D46-B8F8-F0153BC35EBE}"/>
              </a:ext>
            </a:extLst>
          </p:cNvPr>
          <p:cNvSpPr txBox="1">
            <a:spLocks/>
          </p:cNvSpPr>
          <p:nvPr/>
        </p:nvSpPr>
        <p:spPr>
          <a:xfrm>
            <a:off x="273627" y="2100702"/>
            <a:ext cx="3674919" cy="392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Merrifield method</a:t>
            </a:r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one end of peptide = attached to resin in column</a:t>
            </a:r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dirty="0"/>
              <a:t>protective chemical groups block unwanted reactions</a:t>
            </a:r>
          </a:p>
          <a:p>
            <a:pPr marL="230187" indent="-230187">
              <a:buClr>
                <a:schemeClr val="dk1"/>
              </a:buClr>
              <a:buSzPts val="2380"/>
              <a:buFont typeface="Calibri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187" indent="-230187">
              <a:buClr>
                <a:schemeClr val="dk1"/>
              </a:buClr>
              <a:buSzPts val="2380"/>
              <a:buFont typeface="Calibri"/>
              <a:buChar char="•"/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" name="Picture 2" descr="A figure shows the steps to synthesize a peptide on an insoluble polymer support and the role of the F m o c group to prevent unwanted reactions at the amino group of the residue.">
            <a:extLst>
              <a:ext uri="{FF2B5EF4-FFF2-40B4-BE49-F238E27FC236}">
                <a16:creationId xmlns:a16="http://schemas.microsoft.com/office/drawing/2014/main" id="{FF756E2B-4265-2A40-8819-00BCB31D5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146" y="1530523"/>
            <a:ext cx="4204854" cy="506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813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AE793-999B-456D-8C00-3F4C82390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 Acid Sequences Provide Important Biochemical Information</a:t>
            </a:r>
            <a:endParaRPr lang="en-AU" dirty="0">
              <a:solidFill>
                <a:srgbClr val="4E4CB4"/>
              </a:solidFill>
            </a:endParaRPr>
          </a:p>
        </p:txBody>
      </p:sp>
      <p:sp>
        <p:nvSpPr>
          <p:cNvPr id="7" name="Google Shape;447;p22">
            <a:extLst>
              <a:ext uri="{FF2B5EF4-FFF2-40B4-BE49-F238E27FC236}">
                <a16:creationId xmlns:a16="http://schemas.microsoft.com/office/drawing/2014/main" id="{4041CB61-1928-7E49-A79F-2EDF36DD63CA}"/>
              </a:ext>
            </a:extLst>
          </p:cNvPr>
          <p:cNvSpPr txBox="1">
            <a:spLocks/>
          </p:cNvSpPr>
          <p:nvPr/>
        </p:nvSpPr>
        <p:spPr>
          <a:xfrm>
            <a:off x="273627" y="1560374"/>
            <a:ext cx="3896844" cy="4509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dirty="0"/>
              <a:t>amino acid sequence can inform: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/>
              <a:t>3D structure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/>
              <a:t>function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/>
              <a:t>cellular location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/>
              <a:t>evolution</a:t>
            </a:r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consensus sequence </a:t>
            </a: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= </a:t>
            </a:r>
            <a:r>
              <a:rPr lang="en-US" sz="2400" dirty="0"/>
              <a:t>reflects most common amino acid at each position</a:t>
            </a:r>
          </a:p>
          <a:p>
            <a:pPr>
              <a:buClr>
                <a:schemeClr val="dk1"/>
              </a:buClr>
              <a:buSzPts val="2380"/>
            </a:pPr>
            <a:endParaRPr lang="en-US" sz="2400" b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230187" indent="-230187">
              <a:buClr>
                <a:schemeClr val="dk1"/>
              </a:buClr>
              <a:buSzPts val="2380"/>
              <a:buFont typeface="Calibri"/>
              <a:buChar char="•"/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1">
              <a:buClr>
                <a:schemeClr val="dk1"/>
              </a:buClr>
              <a:buSzPts val="2380"/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4" name="Picture 3" descr="A two-part figure, a and b, shows representations of two consensus sequences, with part a representing a P loop and part b representing an E F hand.">
            <a:extLst>
              <a:ext uri="{FF2B5EF4-FFF2-40B4-BE49-F238E27FC236}">
                <a16:creationId xmlns:a16="http://schemas.microsoft.com/office/drawing/2014/main" id="{776CD91D-9A37-804E-969F-BAB3D9877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173" y="2444923"/>
            <a:ext cx="4447200" cy="303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250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D9AF1-1DF4-4396-B535-75E6F808F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Sequences Help Elucidate the History of Life on Earth</a:t>
            </a:r>
            <a:endParaRPr lang="en-AU" dirty="0">
              <a:solidFill>
                <a:srgbClr val="4E4CB4"/>
              </a:solidFill>
            </a:endParaRPr>
          </a:p>
        </p:txBody>
      </p:sp>
      <p:sp>
        <p:nvSpPr>
          <p:cNvPr id="7" name="Google Shape;447;p22">
            <a:extLst>
              <a:ext uri="{FF2B5EF4-FFF2-40B4-BE49-F238E27FC236}">
                <a16:creationId xmlns:a16="http://schemas.microsoft.com/office/drawing/2014/main" id="{4041CB61-1928-7E49-A79F-2EDF36DD63CA}"/>
              </a:ext>
            </a:extLst>
          </p:cNvPr>
          <p:cNvSpPr txBox="1">
            <a:spLocks/>
          </p:cNvSpPr>
          <p:nvPr/>
        </p:nvSpPr>
        <p:spPr>
          <a:xfrm>
            <a:off x="391391" y="1633314"/>
            <a:ext cx="8437418" cy="392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b="1" dirty="0"/>
              <a:t>bioinformatics:</a:t>
            </a:r>
            <a:r>
              <a:rPr lang="en-US" sz="2400" dirty="0"/>
              <a:t> 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/>
              <a:t>identifies functional segments in new proteins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/>
              <a:t>establishes sequence and structural relationships to known proteins</a:t>
            </a:r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dirty="0"/>
              <a:t>essential amino acid residues = conserved over evolutionary time</a:t>
            </a:r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dirty="0"/>
              <a:t>less important amino acid residues = vary over evolutionary time </a:t>
            </a:r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30187" indent="-230187">
              <a:buClr>
                <a:schemeClr val="dk1"/>
              </a:buClr>
              <a:buSzPts val="2380"/>
              <a:buFont typeface="Calibri"/>
              <a:buChar char="•"/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42969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65C9DB-BD6A-4A1B-85A4-B5AF91912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of Genes from Organism to Organism</a:t>
            </a:r>
            <a:endParaRPr lang="en-AU" dirty="0"/>
          </a:p>
        </p:txBody>
      </p:sp>
      <p:sp>
        <p:nvSpPr>
          <p:cNvPr id="5" name="Google Shape;447;p22">
            <a:extLst>
              <a:ext uri="{FF2B5EF4-FFF2-40B4-BE49-F238E27FC236}">
                <a16:creationId xmlns:a16="http://schemas.microsoft.com/office/drawing/2014/main" id="{F5E4EC2D-9A16-F248-A4DB-E759721BB86E}"/>
              </a:ext>
            </a:extLst>
          </p:cNvPr>
          <p:cNvSpPr txBox="1">
            <a:spLocks/>
          </p:cNvSpPr>
          <p:nvPr/>
        </p:nvSpPr>
        <p:spPr>
          <a:xfrm>
            <a:off x="552323" y="1731815"/>
            <a:ext cx="8039354" cy="392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1">
              <a:buClr>
                <a:schemeClr val="dk1"/>
              </a:buClr>
              <a:buSzPts val="2380"/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b="1" dirty="0"/>
              <a:t>horizontal gene transfer </a:t>
            </a:r>
            <a:r>
              <a:rPr lang="en-US" sz="2400" dirty="0"/>
              <a:t>= transfer of a gene or group of genes from one organism to another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/>
              <a:t>proteins derived from transferred genes are not good candidates for bacterial evolution studies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/>
              <a:t>for example, rapid spread of antibiotic-resistance genes in bacterial populations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endParaRPr lang="en-US" sz="2400" dirty="0"/>
          </a:p>
          <a:p>
            <a:pPr marL="457200" lvl="1">
              <a:buClr>
                <a:schemeClr val="dk1"/>
              </a:buClr>
              <a:buSzPts val="2380"/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6885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D1205A-4E1C-406F-AF9E-DB5336EDE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Defining Members of Protein Families</a:t>
            </a:r>
            <a:endParaRPr lang="en-AU" dirty="0"/>
          </a:p>
        </p:txBody>
      </p:sp>
      <p:sp>
        <p:nvSpPr>
          <p:cNvPr id="5" name="Google Shape;447;p22">
            <a:extLst>
              <a:ext uri="{FF2B5EF4-FFF2-40B4-BE49-F238E27FC236}">
                <a16:creationId xmlns:a16="http://schemas.microsoft.com/office/drawing/2014/main" id="{F5E4EC2D-9A16-F248-A4DB-E759721BB86E}"/>
              </a:ext>
            </a:extLst>
          </p:cNvPr>
          <p:cNvSpPr txBox="1">
            <a:spLocks/>
          </p:cNvSpPr>
          <p:nvPr/>
        </p:nvSpPr>
        <p:spPr>
          <a:xfrm>
            <a:off x="552323" y="1592509"/>
            <a:ext cx="8039354" cy="2827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buClr>
                <a:schemeClr val="dk1"/>
              </a:buClr>
              <a:buSzPts val="2380"/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b="1" dirty="0"/>
              <a:t>homologs </a:t>
            </a:r>
            <a:r>
              <a:rPr lang="en-US" sz="2400" dirty="0"/>
              <a:t>= </a:t>
            </a:r>
            <a:r>
              <a:rPr lang="en-US" sz="2400" b="1" dirty="0"/>
              <a:t>homologous proteins </a:t>
            </a:r>
            <a:r>
              <a:rPr lang="en-US" sz="2400" dirty="0"/>
              <a:t>= members of protein families 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b="1" dirty="0"/>
              <a:t>paralogs </a:t>
            </a:r>
            <a:r>
              <a:rPr lang="en-US" sz="2400" dirty="0"/>
              <a:t>= homologs in same species 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b="1" dirty="0"/>
              <a:t>orthologs </a:t>
            </a:r>
            <a:r>
              <a:rPr lang="en-US" sz="2400" dirty="0"/>
              <a:t>=</a:t>
            </a:r>
            <a:r>
              <a:rPr lang="en-US" sz="2400" b="1" dirty="0"/>
              <a:t> </a:t>
            </a:r>
            <a:r>
              <a:rPr lang="en-US" sz="2400" dirty="0"/>
              <a:t>homologs in different species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r>
              <a:rPr lang="en-US" sz="2400" dirty="0"/>
              <a:t>identified by comparing protein sequences to a database of protein sequences </a:t>
            </a:r>
          </a:p>
          <a:p>
            <a:pPr marL="914400" lvl="1" indent="-381000">
              <a:lnSpc>
                <a:spcPct val="115000"/>
              </a:lnSpc>
              <a:buSzPts val="2400"/>
              <a:buFont typeface="Arial"/>
              <a:buChar char="–"/>
            </a:pPr>
            <a:endParaRPr lang="en-US" sz="2400" b="1" dirty="0"/>
          </a:p>
        </p:txBody>
      </p:sp>
      <p:pic>
        <p:nvPicPr>
          <p:cNvPr id="3" name="Picture 2" descr="A figure shows the alignment between protein sequences of two bacteria and why introduction of a gap is helpful to produce the alignment.">
            <a:extLst>
              <a:ext uri="{FF2B5EF4-FFF2-40B4-BE49-F238E27FC236}">
                <a16:creationId xmlns:a16="http://schemas.microsoft.com/office/drawing/2014/main" id="{286E0FDF-21BB-5243-B9D2-F478884C5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730" y="4719782"/>
            <a:ext cx="7064664" cy="79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891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F7412F-0DDB-41BD-8350-3330CD173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Constructing Evolutionary Trees</a:t>
            </a:r>
            <a:endParaRPr lang="en-AU" dirty="0"/>
          </a:p>
        </p:txBody>
      </p:sp>
      <p:sp>
        <p:nvSpPr>
          <p:cNvPr id="5" name="Google Shape;447;p22">
            <a:extLst>
              <a:ext uri="{FF2B5EF4-FFF2-40B4-BE49-F238E27FC236}">
                <a16:creationId xmlns:a16="http://schemas.microsoft.com/office/drawing/2014/main" id="{F5E4EC2D-9A16-F248-A4DB-E759721BB86E}"/>
              </a:ext>
            </a:extLst>
          </p:cNvPr>
          <p:cNvSpPr txBox="1">
            <a:spLocks/>
          </p:cNvSpPr>
          <p:nvPr/>
        </p:nvSpPr>
        <p:spPr>
          <a:xfrm>
            <a:off x="413777" y="1704103"/>
            <a:ext cx="3894985" cy="392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buClr>
                <a:schemeClr val="dk1"/>
              </a:buClr>
              <a:buSzPts val="2380"/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dirty="0"/>
              <a:t>segregate organisms into classes based on sequence divergence in protein families</a:t>
            </a:r>
          </a:p>
          <a:p>
            <a:pPr>
              <a:buClr>
                <a:schemeClr val="dk1"/>
              </a:buClr>
              <a:buSzPts val="2380"/>
            </a:pPr>
            <a:endParaRPr lang="en-US" sz="2400" dirty="0"/>
          </a:p>
          <a:p>
            <a:pPr marL="342900" indent="-342900">
              <a:buClr>
                <a:schemeClr val="dk1"/>
              </a:buClr>
              <a:buSzPts val="2380"/>
              <a:buFont typeface="Arial" panose="020B0604020202020204" pitchFamily="34" charset="0"/>
              <a:buChar char="•"/>
            </a:pPr>
            <a:r>
              <a:rPr lang="en-US" sz="2400" b="1" dirty="0"/>
              <a:t>signature sequences </a:t>
            </a:r>
            <a:r>
              <a:rPr lang="en-US" sz="2400" dirty="0"/>
              <a:t>= certain protein segments specific to a taxonomic group</a:t>
            </a:r>
            <a:endParaRPr lang="en-US" sz="2400" b="1" dirty="0"/>
          </a:p>
        </p:txBody>
      </p:sp>
      <p:pic>
        <p:nvPicPr>
          <p:cNvPr id="4" name="Picture 3" descr="A figure shows an evolutionary tree that expands out into a circular shape from a root in the center. Five major bacterial phyla are shown around the outside.">
            <a:extLst>
              <a:ext uri="{FF2B5EF4-FFF2-40B4-BE49-F238E27FC236}">
                <a16:creationId xmlns:a16="http://schemas.microsoft.com/office/drawing/2014/main" id="{4DB28041-D018-5A41-B4D6-CB9713465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31815"/>
            <a:ext cx="4019677" cy="401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67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BD9453-C8FC-43B5-991C-D0955FE4E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  <a:extLst>
                  <a:ext uri="http://customooxmlschemas.google.com/">
                    <go:slidesCustomData xmlns:lc="http://schemas.openxmlformats.org/drawingml/2006/lockedCanvas"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Amino Acids Share </a:t>
            </a:r>
            <a:br>
              <a:rPr lang="en-US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  <a:extLst>
                  <a:ext uri="http://customooxmlschemas.google.com/">
                    <go:slidesCustomData xmlns:lc="http://schemas.openxmlformats.org/drawingml/2006/lockedCanvas"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</a:br>
            <a:r>
              <a:rPr lang="en-US" dirty="0">
                <a:solidFill>
                  <a:srgbClr val="4E4CB4"/>
                </a:solidFill>
                <a:latin typeface="Arial" panose="020B0604020202020204" pitchFamily="34" charset="0"/>
                <a:cs typeface="Arial" panose="020B0604020202020204" pitchFamily="34" charset="0"/>
                <a:extLst>
                  <a:ext uri="http://customooxmlschemas.google.com/">
                    <go:slidesCustomData xmlns:lc="http://schemas.openxmlformats.org/drawingml/2006/lockedCanvas"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Common Structural Features</a:t>
            </a:r>
            <a:endParaRPr lang="en-AU" dirty="0">
              <a:solidFill>
                <a:srgbClr val="4E4CB4"/>
              </a:solidFill>
            </a:endParaRPr>
          </a:p>
        </p:txBody>
      </p:sp>
      <p:sp>
        <p:nvSpPr>
          <p:cNvPr id="5" name="Google Shape;240;g7fe2cbe272_0_67">
            <a:extLst>
              <a:ext uri="{FF2B5EF4-FFF2-40B4-BE49-F238E27FC236}">
                <a16:creationId xmlns:a16="http://schemas.microsoft.com/office/drawing/2014/main" id="{0D221366-CCFD-8940-9F56-68FD5666B097}"/>
              </a:ext>
            </a:extLst>
          </p:cNvPr>
          <p:cNvSpPr txBox="1">
            <a:spLocks/>
          </p:cNvSpPr>
          <p:nvPr/>
        </p:nvSpPr>
        <p:spPr>
          <a:xfrm>
            <a:off x="758660" y="1829791"/>
            <a:ext cx="4117645" cy="4630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"/>
              <a:buChar char="»"/>
              <a:defRPr sz="20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marL="342900">
              <a:lnSpc>
                <a:spcPct val="110000"/>
              </a:lnSpc>
              <a:spcBef>
                <a:spcPts val="0"/>
              </a:spcBef>
            </a:pP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carbon and four substituents </a:t>
            </a:r>
          </a:p>
          <a:p>
            <a:pPr marL="342900">
              <a:lnSpc>
                <a:spcPct val="110000"/>
              </a:lnSpc>
              <a:spcBef>
                <a:spcPts val="0"/>
              </a:spcBef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>
              <a:lnSpc>
                <a:spcPct val="110000"/>
              </a:lnSpc>
              <a:spcBef>
                <a:spcPts val="0"/>
              </a:spcBef>
            </a:pP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carbon is 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chiral center</a:t>
            </a:r>
          </a:p>
          <a:p>
            <a:pPr marL="342900">
              <a:lnSpc>
                <a:spcPct val="110000"/>
              </a:lnSpc>
              <a:spcBef>
                <a:spcPts val="0"/>
              </a:spcBef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tetrahedral</a:t>
            </a:r>
          </a:p>
          <a:p>
            <a:pPr marL="342900">
              <a:lnSpc>
                <a:spcPct val="110000"/>
              </a:lnSpc>
              <a:spcBef>
                <a:spcPts val="0"/>
              </a:spcBef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central sphere labeled C subscript Greek lowercase alpha has four sticks extending out from it and spread evenly, with the vertical sticks pointing slightly backward and the horizontal sticks pointing slightly forward. In a clockwise direction from the top, the sticks extend to a similarly sized sphere labeled C O O superscript minus; a small sphere labeled H; a large sphere labeled R; and a similarly sized sphere labeled H 3 N superscript plus.">
            <a:extLst>
              <a:ext uri="{FF2B5EF4-FFF2-40B4-BE49-F238E27FC236}">
                <a16:creationId xmlns:a16="http://schemas.microsoft.com/office/drawing/2014/main" id="{CCD9EBBE-B2E0-C447-A508-7EAB32495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2" y="1829791"/>
            <a:ext cx="4117645" cy="40873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2A25E8-42CE-4A33-B9BA-DF631119B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 Acid Substituents</a:t>
            </a:r>
            <a:endParaRPr lang="en-AU" dirty="0"/>
          </a:p>
        </p:txBody>
      </p:sp>
      <p:sp>
        <p:nvSpPr>
          <p:cNvPr id="240" name="Google Shape;240;g7fe2cbe272_0_67"/>
          <p:cNvSpPr txBox="1">
            <a:spLocks noGrp="1"/>
          </p:cNvSpPr>
          <p:nvPr>
            <p:ph type="body" idx="1"/>
          </p:nvPr>
        </p:nvSpPr>
        <p:spPr>
          <a:xfrm>
            <a:off x="530557" y="1558172"/>
            <a:ext cx="4117645" cy="463060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four substituents: </a:t>
            </a:r>
          </a:p>
          <a:p>
            <a:pPr marL="800100" lvl="1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carboxyl group</a:t>
            </a:r>
          </a:p>
          <a:p>
            <a:pPr marL="800100" lvl="1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 gr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oup</a:t>
            </a:r>
          </a:p>
          <a:p>
            <a:pPr marL="800100" lvl="1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hydrogen atom</a:t>
            </a:r>
          </a:p>
          <a:p>
            <a:pPr marL="800100" lvl="1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 group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(a side chain unique to each amino acid)</a:t>
            </a:r>
          </a:p>
          <a:p>
            <a:pPr marL="1257300" lvl="2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glycine has a second hydrogen atom instead of an R group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central sphere labeled C subscript Greek lowercase alpha has four sticks extending out from it and spread evenly, with the vertical sticks pointing slightly backward and the horizontal sticks pointing slightly forward. In a clockwise direction from the top, the sticks extend to a similarly sized sphere labeled C O O superscript minus; a small sphere labeled H; a large sphere labeled R; and a similarly sized sphere labeled H 3 N superscript plus.">
            <a:extLst>
              <a:ext uri="{FF2B5EF4-FFF2-40B4-BE49-F238E27FC236}">
                <a16:creationId xmlns:a16="http://schemas.microsoft.com/office/drawing/2014/main" id="{409683BB-8EEE-3444-B2B5-78B6D148E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2" y="1829791"/>
            <a:ext cx="4117645" cy="408736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11401</TotalTime>
  <Words>2994</Words>
  <Application>Microsoft Office PowerPoint</Application>
  <PresentationFormat>On-screen Show (4:3)</PresentationFormat>
  <Paragraphs>594</Paragraphs>
  <Slides>78</Slides>
  <Notes>76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4" baseType="lpstr">
      <vt:lpstr>Cambria Math</vt:lpstr>
      <vt:lpstr>Arial</vt:lpstr>
      <vt:lpstr>Calibri</vt:lpstr>
      <vt:lpstr>Times</vt:lpstr>
      <vt:lpstr>Blank Presentation</vt:lpstr>
      <vt:lpstr>Equation</vt:lpstr>
      <vt:lpstr>3 Amino Acids, Peptides, and Proteins</vt:lpstr>
      <vt:lpstr>Principle 1 (1 of 2)</vt:lpstr>
      <vt:lpstr>Principle 2 (1 of 3)</vt:lpstr>
      <vt:lpstr>Principle 3 (1 of 2)</vt:lpstr>
      <vt:lpstr>Principle 4 (1 of 2)</vt:lpstr>
      <vt:lpstr>3.1    Amino Acids</vt:lpstr>
      <vt:lpstr>Principle 1 (2 of 2)</vt:lpstr>
      <vt:lpstr>Amino Acids Share  Common Structural Features</vt:lpstr>
      <vt:lpstr>Amino Acid Substituents</vt:lpstr>
      <vt:lpstr>The Amino Acid Residues in  Proteins are L Stereoisomers</vt:lpstr>
      <vt:lpstr>Amino Acids Can Be Classified by  R Group</vt:lpstr>
      <vt:lpstr>Table 3-1</vt:lpstr>
      <vt:lpstr>Nonpolar, aliphatic R groups</vt:lpstr>
      <vt:lpstr>Aromatic R Groups</vt:lpstr>
      <vt:lpstr>Polar, Uncharged R Groups</vt:lpstr>
      <vt:lpstr>Positively Charged R Groups</vt:lpstr>
      <vt:lpstr>Negatively Charged R Groups</vt:lpstr>
      <vt:lpstr>Uncommon Amino Acids Also Have Important Functions</vt:lpstr>
      <vt:lpstr>Amino Acids Can Act  as Acids or Bases</vt:lpstr>
      <vt:lpstr>Titration of Amino Acids</vt:lpstr>
      <vt:lpstr>Effect of the Chemical Environment on pKa</vt:lpstr>
      <vt:lpstr>Information from a Titration Curve</vt:lpstr>
      <vt:lpstr>Amino Acids as Buffers</vt:lpstr>
      <vt:lpstr>Isoelectric Point, pI</vt:lpstr>
      <vt:lpstr>Amino Acids Differ in Their Acid-Base Properties</vt:lpstr>
      <vt:lpstr>Titration of Amino Acids with an Ionizable R Group</vt:lpstr>
      <vt:lpstr>3.2    Peptides and Proteins</vt:lpstr>
      <vt:lpstr>Principle 2 (2 of 3)</vt:lpstr>
      <vt:lpstr>Peptides Are Chains of  Amino Acids</vt:lpstr>
      <vt:lpstr>Peptide Types by the Number</vt:lpstr>
      <vt:lpstr>Peptide Terminals</vt:lpstr>
      <vt:lpstr>Naming Peptides</vt:lpstr>
      <vt:lpstr>Peptides Can Be Distinguished by Their Ionization Behavior</vt:lpstr>
      <vt:lpstr>Biologically Active Peptides and Polypeptides Occur in a Vast Range of Sizes and Compositions</vt:lpstr>
      <vt:lpstr>Peptide Subunits</vt:lpstr>
      <vt:lpstr>Amino Acid Composition  of Proteins</vt:lpstr>
      <vt:lpstr>Estimating the Number of  Amino Acid Residues</vt:lpstr>
      <vt:lpstr>Some Proteins Contain Chemical Groups Other Than Amino Acids</vt:lpstr>
      <vt:lpstr>3.3    Working with Proteins</vt:lpstr>
      <vt:lpstr>Principle 3 (2 of 2)</vt:lpstr>
      <vt:lpstr>Proteins Can Be Separated  and Purified</vt:lpstr>
      <vt:lpstr>Methods for Purifying Proteins</vt:lpstr>
      <vt:lpstr>Column Chromatography</vt:lpstr>
      <vt:lpstr>Ion-Exchange Chromatography</vt:lpstr>
      <vt:lpstr>Size-Exclusion Chromatography</vt:lpstr>
      <vt:lpstr>Affinity Chromatography</vt:lpstr>
      <vt:lpstr>High-Performance Liquid Chromatography</vt:lpstr>
      <vt:lpstr>Sequential Purification Steps Decrease Sample Size</vt:lpstr>
      <vt:lpstr>Proteins Can Be Separated  and Characterized by Electrophoresis</vt:lpstr>
      <vt:lpstr>Electrophoresis for Protein Analysis</vt:lpstr>
      <vt:lpstr>Migration of Proteins during Electrophoresis</vt:lpstr>
      <vt:lpstr>Sodium Dodecyl Sulfate (SDS)</vt:lpstr>
      <vt:lpstr>Estimating the Molecular Weight of  a Protein</vt:lpstr>
      <vt:lpstr>Using Isoelectric Focusing to Determine the pI of a Protein</vt:lpstr>
      <vt:lpstr>Two-Dimensional Electrophoresis</vt:lpstr>
      <vt:lpstr>Unseparated Proteins Are Detected and Quantified Based on Their Functions</vt:lpstr>
      <vt:lpstr>3.4    The Structure of Proteins: Primary Structure</vt:lpstr>
      <vt:lpstr>Principle 2 (3 of 3)</vt:lpstr>
      <vt:lpstr>Levels of Structure in Proteins</vt:lpstr>
      <vt:lpstr>Principle 4 (2 of 2)</vt:lpstr>
      <vt:lpstr>The Function of a Protein Depends on Its Amino Acid Sequence</vt:lpstr>
      <vt:lpstr>Protein Structure Is Studied Using Methods That Exploit Protein Chemistry</vt:lpstr>
      <vt:lpstr>Studying Protein Structure through Labeling</vt:lpstr>
      <vt:lpstr>Studying Protein Structure through Breaking Bonds</vt:lpstr>
      <vt:lpstr>Studying Protein Structure Using Proteases</vt:lpstr>
      <vt:lpstr>Mass Spectrometry Provides Information on Molecular Mass, Amino Acid Sequence, and Entire Proteomes</vt:lpstr>
      <vt:lpstr>General Steps Involved in Mass Spectrometry</vt:lpstr>
      <vt:lpstr>Matrix-Assisted Laser Desorption/Ionization Mass Spectrometry (MALDI MS)</vt:lpstr>
      <vt:lpstr>Electrospray Ionization Mass Spectrometry (ESI MS)</vt:lpstr>
      <vt:lpstr>Methods for Analyzing the Mass-to-Charge Ratio, m/z</vt:lpstr>
      <vt:lpstr>Extracting Amino Acid Sequence Information Using Tandem MS</vt:lpstr>
      <vt:lpstr>Analyzing Complex Protein Mixtures Using Liquid Chromatography (LC)</vt:lpstr>
      <vt:lpstr>Small Peptides and Proteins Can Be Chemically Synthesized</vt:lpstr>
      <vt:lpstr>Amino Acid Sequences Provide Important Biochemical Information</vt:lpstr>
      <vt:lpstr>Protein Sequences Help Elucidate the History of Life on Earth</vt:lpstr>
      <vt:lpstr>Transfer of Genes from Organism to Organism</vt:lpstr>
      <vt:lpstr>Defining Members of Protein Families</vt:lpstr>
      <vt:lpstr>Constructing Evolutionary Trees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Practices I Tried to Follow</dc:title>
  <dc:subject/>
  <dc:creator>Dr. Kalju Kahn</dc:creator>
  <cp:keywords/>
  <dc:description/>
  <cp:lastModifiedBy>Hernandez, Angelica</cp:lastModifiedBy>
  <cp:revision>241</cp:revision>
  <cp:lastPrinted>2021-02-03T04:27:07Z</cp:lastPrinted>
  <dcterms:created xsi:type="dcterms:W3CDTF">2008-08-27T14:03:10Z</dcterms:created>
  <dcterms:modified xsi:type="dcterms:W3CDTF">2021-02-17T17:07:51Z</dcterms:modified>
  <cp:category/>
</cp:coreProperties>
</file>