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704" r:id="rId2"/>
    <p:sldMasterId id="2147483735" r:id="rId3"/>
  </p:sldMasterIdLst>
  <p:notesMasterIdLst>
    <p:notesMasterId r:id="rId273"/>
  </p:notesMasterIdLst>
  <p:handoutMasterIdLst>
    <p:handoutMasterId r:id="rId274"/>
  </p:handoutMasterIdLst>
  <p:sldIdLst>
    <p:sldId id="2751" r:id="rId4"/>
    <p:sldId id="412" r:id="rId5"/>
    <p:sldId id="420" r:id="rId6"/>
    <p:sldId id="421" r:id="rId7"/>
    <p:sldId id="1536" r:id="rId8"/>
    <p:sldId id="425" r:id="rId9"/>
    <p:sldId id="2356" r:id="rId10"/>
    <p:sldId id="2360" r:id="rId11"/>
    <p:sldId id="2361" r:id="rId12"/>
    <p:sldId id="2362" r:id="rId13"/>
    <p:sldId id="2583" r:id="rId14"/>
    <p:sldId id="2584" r:id="rId15"/>
    <p:sldId id="424" r:id="rId16"/>
    <p:sldId id="2363" r:id="rId17"/>
    <p:sldId id="1933" r:id="rId18"/>
    <p:sldId id="2364" r:id="rId19"/>
    <p:sldId id="2365" r:id="rId20"/>
    <p:sldId id="2581" r:id="rId21"/>
    <p:sldId id="2582" r:id="rId22"/>
    <p:sldId id="2370" r:id="rId23"/>
    <p:sldId id="2371" r:id="rId24"/>
    <p:sldId id="2366" r:id="rId25"/>
    <p:sldId id="2367" r:id="rId26"/>
    <p:sldId id="2589" r:id="rId27"/>
    <p:sldId id="2590" r:id="rId28"/>
    <p:sldId id="2372" r:id="rId29"/>
    <p:sldId id="2368" r:id="rId30"/>
    <p:sldId id="2369" r:id="rId31"/>
    <p:sldId id="2587" r:id="rId32"/>
    <p:sldId id="2588" r:id="rId33"/>
    <p:sldId id="2373" r:id="rId34"/>
    <p:sldId id="2374" r:id="rId35"/>
    <p:sldId id="2375" r:id="rId36"/>
    <p:sldId id="2376" r:id="rId37"/>
    <p:sldId id="2377" r:id="rId38"/>
    <p:sldId id="2378" r:id="rId39"/>
    <p:sldId id="2379" r:id="rId40"/>
    <p:sldId id="2519" r:id="rId41"/>
    <p:sldId id="2520" r:id="rId42"/>
    <p:sldId id="2380" r:id="rId43"/>
    <p:sldId id="2550" r:id="rId44"/>
    <p:sldId id="2551" r:id="rId45"/>
    <p:sldId id="2381" r:id="rId46"/>
    <p:sldId id="2383" r:id="rId47"/>
    <p:sldId id="2382" r:id="rId48"/>
    <p:sldId id="2412" r:id="rId49"/>
    <p:sldId id="2585" r:id="rId50"/>
    <p:sldId id="2586" r:id="rId51"/>
    <p:sldId id="2384" r:id="rId52"/>
    <p:sldId id="2522" r:id="rId53"/>
    <p:sldId id="2523" r:id="rId54"/>
    <p:sldId id="2387" r:id="rId55"/>
    <p:sldId id="2388" r:id="rId56"/>
    <p:sldId id="2552" r:id="rId57"/>
    <p:sldId id="2553" r:id="rId58"/>
    <p:sldId id="2385" r:id="rId59"/>
    <p:sldId id="2386" r:id="rId60"/>
    <p:sldId id="2389" r:id="rId61"/>
    <p:sldId id="2390" r:id="rId62"/>
    <p:sldId id="2591" r:id="rId63"/>
    <p:sldId id="2592" r:id="rId64"/>
    <p:sldId id="2391" r:id="rId65"/>
    <p:sldId id="2392" r:id="rId66"/>
    <p:sldId id="843" r:id="rId67"/>
    <p:sldId id="844" r:id="rId68"/>
    <p:sldId id="845" r:id="rId69"/>
    <p:sldId id="2393" r:id="rId70"/>
    <p:sldId id="2593" r:id="rId71"/>
    <p:sldId id="2594" r:id="rId72"/>
    <p:sldId id="2394" r:id="rId73"/>
    <p:sldId id="2395" r:id="rId74"/>
    <p:sldId id="2396" r:id="rId75"/>
    <p:sldId id="2554" r:id="rId76"/>
    <p:sldId id="2555" r:id="rId77"/>
    <p:sldId id="2397" r:id="rId78"/>
    <p:sldId id="2534" r:id="rId79"/>
    <p:sldId id="2535" r:id="rId80"/>
    <p:sldId id="2399" r:id="rId81"/>
    <p:sldId id="2398" r:id="rId82"/>
    <p:sldId id="2357" r:id="rId83"/>
    <p:sldId id="2400" r:id="rId84"/>
    <p:sldId id="2401" r:id="rId85"/>
    <p:sldId id="2402" r:id="rId86"/>
    <p:sldId id="2613" r:id="rId87"/>
    <p:sldId id="2403" r:id="rId88"/>
    <p:sldId id="2405" r:id="rId89"/>
    <p:sldId id="2595" r:id="rId90"/>
    <p:sldId id="2596" r:id="rId91"/>
    <p:sldId id="2406" r:id="rId92"/>
    <p:sldId id="2407" r:id="rId93"/>
    <p:sldId id="2408" r:id="rId94"/>
    <p:sldId id="2409" r:id="rId95"/>
    <p:sldId id="2576" r:id="rId96"/>
    <p:sldId id="2577" r:id="rId97"/>
    <p:sldId id="2616" r:id="rId98"/>
    <p:sldId id="2617" r:id="rId99"/>
    <p:sldId id="2618" r:id="rId100"/>
    <p:sldId id="2411" r:id="rId101"/>
    <p:sldId id="2410" r:id="rId102"/>
    <p:sldId id="2413" r:id="rId103"/>
    <p:sldId id="2414" r:id="rId104"/>
    <p:sldId id="2417" r:id="rId105"/>
    <p:sldId id="2416" r:id="rId106"/>
    <p:sldId id="2415" r:id="rId107"/>
    <p:sldId id="2574" r:id="rId108"/>
    <p:sldId id="2575" r:id="rId109"/>
    <p:sldId id="2419" r:id="rId110"/>
    <p:sldId id="2418" r:id="rId111"/>
    <p:sldId id="2420" r:id="rId112"/>
    <p:sldId id="2421" r:id="rId113"/>
    <p:sldId id="2422" r:id="rId114"/>
    <p:sldId id="2605" r:id="rId115"/>
    <p:sldId id="2606" r:id="rId116"/>
    <p:sldId id="2423" r:id="rId117"/>
    <p:sldId id="2424" r:id="rId118"/>
    <p:sldId id="2572" r:id="rId119"/>
    <p:sldId id="2573" r:id="rId120"/>
    <p:sldId id="2425" r:id="rId121"/>
    <p:sldId id="2426" r:id="rId122"/>
    <p:sldId id="2428" r:id="rId123"/>
    <p:sldId id="2427" r:id="rId124"/>
    <p:sldId id="2429" r:id="rId125"/>
    <p:sldId id="2430" r:id="rId126"/>
    <p:sldId id="2597" r:id="rId127"/>
    <p:sldId id="2598" r:id="rId128"/>
    <p:sldId id="2431" r:id="rId129"/>
    <p:sldId id="2432" r:id="rId130"/>
    <p:sldId id="2433" r:id="rId131"/>
    <p:sldId id="2434" r:id="rId132"/>
    <p:sldId id="2435" r:id="rId133"/>
    <p:sldId id="2173" r:id="rId134"/>
    <p:sldId id="2174" r:id="rId135"/>
    <p:sldId id="2175" r:id="rId136"/>
    <p:sldId id="2580" r:id="rId137"/>
    <p:sldId id="2456" r:id="rId138"/>
    <p:sldId id="2436" r:id="rId139"/>
    <p:sldId id="2437" r:id="rId140"/>
    <p:sldId id="2439" r:id="rId141"/>
    <p:sldId id="2440" r:id="rId142"/>
    <p:sldId id="2521" r:id="rId143"/>
    <p:sldId id="2438" r:id="rId144"/>
    <p:sldId id="2441" r:id="rId145"/>
    <p:sldId id="2442" r:id="rId146"/>
    <p:sldId id="2448" r:id="rId147"/>
    <p:sldId id="2444" r:id="rId148"/>
    <p:sldId id="2599" r:id="rId149"/>
    <p:sldId id="2600" r:id="rId150"/>
    <p:sldId id="2443" r:id="rId151"/>
    <p:sldId id="2445" r:id="rId152"/>
    <p:sldId id="2570" r:id="rId153"/>
    <p:sldId id="2571" r:id="rId154"/>
    <p:sldId id="2446" r:id="rId155"/>
    <p:sldId id="2447" r:id="rId156"/>
    <p:sldId id="2449" r:id="rId157"/>
    <p:sldId id="2450" r:id="rId158"/>
    <p:sldId id="2451" r:id="rId159"/>
    <p:sldId id="2546" r:id="rId160"/>
    <p:sldId id="2547" r:id="rId161"/>
    <p:sldId id="2452" r:id="rId162"/>
    <p:sldId id="2453" r:id="rId163"/>
    <p:sldId id="2454" r:id="rId164"/>
    <p:sldId id="2607" r:id="rId165"/>
    <p:sldId id="2608" r:id="rId166"/>
    <p:sldId id="2455" r:id="rId167"/>
    <p:sldId id="2457" r:id="rId168"/>
    <p:sldId id="2458" r:id="rId169"/>
    <p:sldId id="2459" r:id="rId170"/>
    <p:sldId id="2493" r:id="rId171"/>
    <p:sldId id="2528" r:id="rId172"/>
    <p:sldId id="2529" r:id="rId173"/>
    <p:sldId id="2619" r:id="rId174"/>
    <p:sldId id="2460" r:id="rId175"/>
    <p:sldId id="2532" r:id="rId176"/>
    <p:sldId id="2533" r:id="rId177"/>
    <p:sldId id="2462" r:id="rId178"/>
    <p:sldId id="2464" r:id="rId179"/>
    <p:sldId id="2465" r:id="rId180"/>
    <p:sldId id="2566" r:id="rId181"/>
    <p:sldId id="2567" r:id="rId182"/>
    <p:sldId id="2463" r:id="rId183"/>
    <p:sldId id="2542" r:id="rId184"/>
    <p:sldId id="2543" r:id="rId185"/>
    <p:sldId id="2466" r:id="rId186"/>
    <p:sldId id="2467" r:id="rId187"/>
    <p:sldId id="2468" r:id="rId188"/>
    <p:sldId id="2544" r:id="rId189"/>
    <p:sldId id="2545" r:id="rId190"/>
    <p:sldId id="2530" r:id="rId191"/>
    <p:sldId id="2531" r:id="rId192"/>
    <p:sldId id="2469" r:id="rId193"/>
    <p:sldId id="2470" r:id="rId194"/>
    <p:sldId id="2564" r:id="rId195"/>
    <p:sldId id="2565" r:id="rId196"/>
    <p:sldId id="2472" r:id="rId197"/>
    <p:sldId id="2471" r:id="rId198"/>
    <p:sldId id="2579" r:id="rId199"/>
    <p:sldId id="2578" r:id="rId200"/>
    <p:sldId id="2473" r:id="rId201"/>
    <p:sldId id="2540" r:id="rId202"/>
    <p:sldId id="2541" r:id="rId203"/>
    <p:sldId id="2474" r:id="rId204"/>
    <p:sldId id="2475" r:id="rId205"/>
    <p:sldId id="2476" r:id="rId206"/>
    <p:sldId id="2477" r:id="rId207"/>
    <p:sldId id="2478" r:id="rId208"/>
    <p:sldId id="2609" r:id="rId209"/>
    <p:sldId id="2610" r:id="rId210"/>
    <p:sldId id="2479" r:id="rId211"/>
    <p:sldId id="2481" r:id="rId212"/>
    <p:sldId id="2482" r:id="rId213"/>
    <p:sldId id="2483" r:id="rId214"/>
    <p:sldId id="2484" r:id="rId215"/>
    <p:sldId id="2526" r:id="rId216"/>
    <p:sldId id="2527" r:id="rId217"/>
    <p:sldId id="2485" r:id="rId218"/>
    <p:sldId id="2486" r:id="rId219"/>
    <p:sldId id="2487" r:id="rId220"/>
    <p:sldId id="2488" r:id="rId221"/>
    <p:sldId id="2538" r:id="rId222"/>
    <p:sldId id="2539" r:id="rId223"/>
    <p:sldId id="2489" r:id="rId224"/>
    <p:sldId id="2491" r:id="rId225"/>
    <p:sldId id="2490" r:id="rId226"/>
    <p:sldId id="2562" r:id="rId227"/>
    <p:sldId id="2563" r:id="rId228"/>
    <p:sldId id="2492" r:id="rId229"/>
    <p:sldId id="2358" r:id="rId230"/>
    <p:sldId id="2495" r:id="rId231"/>
    <p:sldId id="2494" r:id="rId232"/>
    <p:sldId id="2496" r:id="rId233"/>
    <p:sldId id="2497" r:id="rId234"/>
    <p:sldId id="2498" r:id="rId235"/>
    <p:sldId id="2536" r:id="rId236"/>
    <p:sldId id="2537" r:id="rId237"/>
    <p:sldId id="2499" r:id="rId238"/>
    <p:sldId id="2501" r:id="rId239"/>
    <p:sldId id="2500" r:id="rId240"/>
    <p:sldId id="2502" r:id="rId241"/>
    <p:sldId id="2558" r:id="rId242"/>
    <p:sldId id="2559" r:id="rId243"/>
    <p:sldId id="2503" r:id="rId244"/>
    <p:sldId id="2504" r:id="rId245"/>
    <p:sldId id="2505" r:id="rId246"/>
    <p:sldId id="2506" r:id="rId247"/>
    <p:sldId id="2603" r:id="rId248"/>
    <p:sldId id="2604" r:id="rId249"/>
    <p:sldId id="2507" r:id="rId250"/>
    <p:sldId id="2508" r:id="rId251"/>
    <p:sldId id="2509" r:id="rId252"/>
    <p:sldId id="2510" r:id="rId253"/>
    <p:sldId id="2601" r:id="rId254"/>
    <p:sldId id="2602" r:id="rId255"/>
    <p:sldId id="2511" r:id="rId256"/>
    <p:sldId id="2512" r:id="rId257"/>
    <p:sldId id="2611" r:id="rId258"/>
    <p:sldId id="2612" r:id="rId259"/>
    <p:sldId id="2513" r:id="rId260"/>
    <p:sldId id="2514" r:id="rId261"/>
    <p:sldId id="2515" r:id="rId262"/>
    <p:sldId id="2516" r:id="rId263"/>
    <p:sldId id="2517" r:id="rId264"/>
    <p:sldId id="2524" r:id="rId265"/>
    <p:sldId id="2525" r:id="rId266"/>
    <p:sldId id="2518" r:id="rId267"/>
    <p:sldId id="2556" r:id="rId268"/>
    <p:sldId id="2557" r:id="rId269"/>
    <p:sldId id="682" r:id="rId270"/>
    <p:sldId id="685" r:id="rId271"/>
    <p:sldId id="2172" r:id="rId272"/>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ry Doolin" initials="TD" lastIdx="333" clrIdx="0"/>
  <p:cmAuthor id="2" name="Justin Lee" initials="JL" lastIdx="8" clrIdx="1">
    <p:extLst>
      <p:ext uri="{19B8F6BF-5375-455C-9EA6-DF929625EA0E}">
        <p15:presenceInfo xmlns:p15="http://schemas.microsoft.com/office/powerpoint/2012/main" userId="Justin Lee" providerId="None"/>
      </p:ext>
    </p:extLst>
  </p:cmAuthor>
  <p:cmAuthor id="3" name="Casey Arden" initials="CA" lastIdx="25" clrIdx="2">
    <p:extLst>
      <p:ext uri="{19B8F6BF-5375-455C-9EA6-DF929625EA0E}">
        <p15:presenceInfo xmlns:p15="http://schemas.microsoft.com/office/powerpoint/2012/main" userId="c2f598620ace54b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4CB4"/>
    <a:srgbClr val="144652"/>
    <a:srgbClr val="145C76"/>
    <a:srgbClr val="005F6A"/>
    <a:srgbClr val="D0E7D2"/>
    <a:srgbClr val="BBE0E3"/>
    <a:srgbClr val="674EA7"/>
    <a:srgbClr val="3946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15" autoAdjust="0"/>
    <p:restoredTop sz="77926" autoAdjust="0"/>
  </p:normalViewPr>
  <p:slideViewPr>
    <p:cSldViewPr>
      <p:cViewPr varScale="1">
        <p:scale>
          <a:sx n="53" d="100"/>
          <a:sy n="53" d="100"/>
        </p:scale>
        <p:origin x="1488" y="32"/>
      </p:cViewPr>
      <p:guideLst>
        <p:guide orient="horz" pos="2160"/>
        <p:guide pos="2880"/>
      </p:guideLst>
    </p:cSldViewPr>
  </p:slideViewPr>
  <p:outlineViewPr>
    <p:cViewPr>
      <p:scale>
        <a:sx n="33" d="100"/>
        <a:sy n="33" d="100"/>
      </p:scale>
      <p:origin x="0" y="-24152"/>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63" Type="http://schemas.openxmlformats.org/officeDocument/2006/relationships/slide" Target="slides/slide60.xml"/><Relationship Id="rId159" Type="http://schemas.openxmlformats.org/officeDocument/2006/relationships/slide" Target="slides/slide156.xml"/><Relationship Id="rId170" Type="http://schemas.openxmlformats.org/officeDocument/2006/relationships/slide" Target="slides/slide167.xml"/><Relationship Id="rId226" Type="http://schemas.openxmlformats.org/officeDocument/2006/relationships/slide" Target="slides/slide223.xml"/><Relationship Id="rId268" Type="http://schemas.openxmlformats.org/officeDocument/2006/relationships/slide" Target="slides/slide265.xml"/><Relationship Id="rId32" Type="http://schemas.openxmlformats.org/officeDocument/2006/relationships/slide" Target="slides/slide29.xml"/><Relationship Id="rId74" Type="http://schemas.openxmlformats.org/officeDocument/2006/relationships/slide" Target="slides/slide71.xml"/><Relationship Id="rId128" Type="http://schemas.openxmlformats.org/officeDocument/2006/relationships/slide" Target="slides/slide125.xml"/><Relationship Id="rId5" Type="http://schemas.openxmlformats.org/officeDocument/2006/relationships/slide" Target="slides/slide2.xml"/><Relationship Id="rId181" Type="http://schemas.openxmlformats.org/officeDocument/2006/relationships/slide" Target="slides/slide178.xml"/><Relationship Id="rId237" Type="http://schemas.openxmlformats.org/officeDocument/2006/relationships/slide" Target="slides/slide234.xml"/><Relationship Id="rId258" Type="http://schemas.openxmlformats.org/officeDocument/2006/relationships/slide" Target="slides/slide255.xml"/><Relationship Id="rId279" Type="http://schemas.openxmlformats.org/officeDocument/2006/relationships/tableStyles" Target="tableStyles.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71" Type="http://schemas.openxmlformats.org/officeDocument/2006/relationships/slide" Target="slides/slide168.xml"/><Relationship Id="rId192" Type="http://schemas.openxmlformats.org/officeDocument/2006/relationships/slide" Target="slides/slide189.xml"/><Relationship Id="rId206" Type="http://schemas.openxmlformats.org/officeDocument/2006/relationships/slide" Target="slides/slide203.xml"/><Relationship Id="rId227" Type="http://schemas.openxmlformats.org/officeDocument/2006/relationships/slide" Target="slides/slide224.xml"/><Relationship Id="rId248" Type="http://schemas.openxmlformats.org/officeDocument/2006/relationships/slide" Target="slides/slide245.xml"/><Relationship Id="rId269" Type="http://schemas.openxmlformats.org/officeDocument/2006/relationships/slide" Target="slides/slide266.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54" Type="http://schemas.openxmlformats.org/officeDocument/2006/relationships/slide" Target="slides/slide51.xml"/><Relationship Id="rId75" Type="http://schemas.openxmlformats.org/officeDocument/2006/relationships/slide" Target="slides/slide72.xml"/><Relationship Id="rId96" Type="http://schemas.openxmlformats.org/officeDocument/2006/relationships/slide" Target="slides/slide93.xml"/><Relationship Id="rId140" Type="http://schemas.openxmlformats.org/officeDocument/2006/relationships/slide" Target="slides/slide137.xml"/><Relationship Id="rId161" Type="http://schemas.openxmlformats.org/officeDocument/2006/relationships/slide" Target="slides/slide158.xml"/><Relationship Id="rId182" Type="http://schemas.openxmlformats.org/officeDocument/2006/relationships/slide" Target="slides/slide179.xml"/><Relationship Id="rId217" Type="http://schemas.openxmlformats.org/officeDocument/2006/relationships/slide" Target="slides/slide214.xml"/><Relationship Id="rId6" Type="http://schemas.openxmlformats.org/officeDocument/2006/relationships/slide" Target="slides/slide3.xml"/><Relationship Id="rId238" Type="http://schemas.openxmlformats.org/officeDocument/2006/relationships/slide" Target="slides/slide235.xml"/><Relationship Id="rId259" Type="http://schemas.openxmlformats.org/officeDocument/2006/relationships/slide" Target="slides/slide256.xml"/><Relationship Id="rId23" Type="http://schemas.openxmlformats.org/officeDocument/2006/relationships/slide" Target="slides/slide20.xml"/><Relationship Id="rId119" Type="http://schemas.openxmlformats.org/officeDocument/2006/relationships/slide" Target="slides/slide116.xml"/><Relationship Id="rId270" Type="http://schemas.openxmlformats.org/officeDocument/2006/relationships/slide" Target="slides/slide267.xml"/><Relationship Id="rId44" Type="http://schemas.openxmlformats.org/officeDocument/2006/relationships/slide" Target="slides/slide41.xml"/><Relationship Id="rId65" Type="http://schemas.openxmlformats.org/officeDocument/2006/relationships/slide" Target="slides/slide62.xml"/><Relationship Id="rId86" Type="http://schemas.openxmlformats.org/officeDocument/2006/relationships/slide" Target="slides/slide83.xml"/><Relationship Id="rId130" Type="http://schemas.openxmlformats.org/officeDocument/2006/relationships/slide" Target="slides/slide127.xml"/><Relationship Id="rId151" Type="http://schemas.openxmlformats.org/officeDocument/2006/relationships/slide" Target="slides/slide148.xml"/><Relationship Id="rId172" Type="http://schemas.openxmlformats.org/officeDocument/2006/relationships/slide" Target="slides/slide169.xml"/><Relationship Id="rId193" Type="http://schemas.openxmlformats.org/officeDocument/2006/relationships/slide" Target="slides/slide190.xml"/><Relationship Id="rId207" Type="http://schemas.openxmlformats.org/officeDocument/2006/relationships/slide" Target="slides/slide204.xml"/><Relationship Id="rId228" Type="http://schemas.openxmlformats.org/officeDocument/2006/relationships/slide" Target="slides/slide225.xml"/><Relationship Id="rId249" Type="http://schemas.openxmlformats.org/officeDocument/2006/relationships/slide" Target="slides/slide246.xml"/><Relationship Id="rId13" Type="http://schemas.openxmlformats.org/officeDocument/2006/relationships/slide" Target="slides/slide10.xml"/><Relationship Id="rId109" Type="http://schemas.openxmlformats.org/officeDocument/2006/relationships/slide" Target="slides/slide106.xml"/><Relationship Id="rId260" Type="http://schemas.openxmlformats.org/officeDocument/2006/relationships/slide" Target="slides/slide257.xml"/><Relationship Id="rId34" Type="http://schemas.openxmlformats.org/officeDocument/2006/relationships/slide" Target="slides/slide31.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20" Type="http://schemas.openxmlformats.org/officeDocument/2006/relationships/slide" Target="slides/slide117.xml"/><Relationship Id="rId141" Type="http://schemas.openxmlformats.org/officeDocument/2006/relationships/slide" Target="slides/slide138.xml"/><Relationship Id="rId7" Type="http://schemas.openxmlformats.org/officeDocument/2006/relationships/slide" Target="slides/slide4.xml"/><Relationship Id="rId162" Type="http://schemas.openxmlformats.org/officeDocument/2006/relationships/slide" Target="slides/slide159.xml"/><Relationship Id="rId183" Type="http://schemas.openxmlformats.org/officeDocument/2006/relationships/slide" Target="slides/slide180.xml"/><Relationship Id="rId218" Type="http://schemas.openxmlformats.org/officeDocument/2006/relationships/slide" Target="slides/slide215.xml"/><Relationship Id="rId239" Type="http://schemas.openxmlformats.org/officeDocument/2006/relationships/slide" Target="slides/slide236.xml"/><Relationship Id="rId250" Type="http://schemas.openxmlformats.org/officeDocument/2006/relationships/slide" Target="slides/slide247.xml"/><Relationship Id="rId271" Type="http://schemas.openxmlformats.org/officeDocument/2006/relationships/slide" Target="slides/slide268.xml"/><Relationship Id="rId24" Type="http://schemas.openxmlformats.org/officeDocument/2006/relationships/slide" Target="slides/slide21.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31" Type="http://schemas.openxmlformats.org/officeDocument/2006/relationships/slide" Target="slides/slide128.xml"/><Relationship Id="rId152" Type="http://schemas.openxmlformats.org/officeDocument/2006/relationships/slide" Target="slides/slide149.xml"/><Relationship Id="rId173" Type="http://schemas.openxmlformats.org/officeDocument/2006/relationships/slide" Target="slides/slide170.xml"/><Relationship Id="rId194" Type="http://schemas.openxmlformats.org/officeDocument/2006/relationships/slide" Target="slides/slide191.xml"/><Relationship Id="rId208" Type="http://schemas.openxmlformats.org/officeDocument/2006/relationships/slide" Target="slides/slide205.xml"/><Relationship Id="rId229" Type="http://schemas.openxmlformats.org/officeDocument/2006/relationships/slide" Target="slides/slide226.xml"/><Relationship Id="rId240" Type="http://schemas.openxmlformats.org/officeDocument/2006/relationships/slide" Target="slides/slide237.xml"/><Relationship Id="rId261" Type="http://schemas.openxmlformats.org/officeDocument/2006/relationships/slide" Target="slides/slide258.xml"/><Relationship Id="rId14" Type="http://schemas.openxmlformats.org/officeDocument/2006/relationships/slide" Target="slides/slide11.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8" Type="http://schemas.openxmlformats.org/officeDocument/2006/relationships/slide" Target="slides/slide5.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slide" Target="slides/slide181.xml"/><Relationship Id="rId219" Type="http://schemas.openxmlformats.org/officeDocument/2006/relationships/slide" Target="slides/slide216.xml"/><Relationship Id="rId230" Type="http://schemas.openxmlformats.org/officeDocument/2006/relationships/slide" Target="slides/slide227.xml"/><Relationship Id="rId251" Type="http://schemas.openxmlformats.org/officeDocument/2006/relationships/slide" Target="slides/slide248.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272" Type="http://schemas.openxmlformats.org/officeDocument/2006/relationships/slide" Target="slides/slide269.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95" Type="http://schemas.openxmlformats.org/officeDocument/2006/relationships/slide" Target="slides/slide192.xml"/><Relationship Id="rId209" Type="http://schemas.openxmlformats.org/officeDocument/2006/relationships/slide" Target="slides/slide206.xml"/><Relationship Id="rId220" Type="http://schemas.openxmlformats.org/officeDocument/2006/relationships/slide" Target="slides/slide217.xml"/><Relationship Id="rId241" Type="http://schemas.openxmlformats.org/officeDocument/2006/relationships/slide" Target="slides/slide238.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262" Type="http://schemas.openxmlformats.org/officeDocument/2006/relationships/slide" Target="slides/slide259.xml"/><Relationship Id="rId78" Type="http://schemas.openxmlformats.org/officeDocument/2006/relationships/slide" Target="slides/slide75.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64" Type="http://schemas.openxmlformats.org/officeDocument/2006/relationships/slide" Target="slides/slide161.xml"/><Relationship Id="rId185" Type="http://schemas.openxmlformats.org/officeDocument/2006/relationships/slide" Target="slides/slide182.xml"/><Relationship Id="rId9" Type="http://schemas.openxmlformats.org/officeDocument/2006/relationships/slide" Target="slides/slide6.xml"/><Relationship Id="rId210" Type="http://schemas.openxmlformats.org/officeDocument/2006/relationships/slide" Target="slides/slide207.xml"/><Relationship Id="rId26" Type="http://schemas.openxmlformats.org/officeDocument/2006/relationships/slide" Target="slides/slide23.xml"/><Relationship Id="rId231" Type="http://schemas.openxmlformats.org/officeDocument/2006/relationships/slide" Target="slides/slide228.xml"/><Relationship Id="rId252" Type="http://schemas.openxmlformats.org/officeDocument/2006/relationships/slide" Target="slides/slide249.xml"/><Relationship Id="rId273" Type="http://schemas.openxmlformats.org/officeDocument/2006/relationships/notesMaster" Target="notesMasters/notesMaster1.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196" Type="http://schemas.openxmlformats.org/officeDocument/2006/relationships/slide" Target="slides/slide193.xml"/><Relationship Id="rId200" Type="http://schemas.openxmlformats.org/officeDocument/2006/relationships/slide" Target="slides/slide197.xml"/><Relationship Id="rId16" Type="http://schemas.openxmlformats.org/officeDocument/2006/relationships/slide" Target="slides/slide13.xml"/><Relationship Id="rId221" Type="http://schemas.openxmlformats.org/officeDocument/2006/relationships/slide" Target="slides/slide218.xml"/><Relationship Id="rId242" Type="http://schemas.openxmlformats.org/officeDocument/2006/relationships/slide" Target="slides/slide239.xml"/><Relationship Id="rId263" Type="http://schemas.openxmlformats.org/officeDocument/2006/relationships/slide" Target="slides/slide260.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186" Type="http://schemas.openxmlformats.org/officeDocument/2006/relationships/slide" Target="slides/slide183.xml"/><Relationship Id="rId211" Type="http://schemas.openxmlformats.org/officeDocument/2006/relationships/slide" Target="slides/slide208.xml"/><Relationship Id="rId232" Type="http://schemas.openxmlformats.org/officeDocument/2006/relationships/slide" Target="slides/slide229.xml"/><Relationship Id="rId253" Type="http://schemas.openxmlformats.org/officeDocument/2006/relationships/slide" Target="slides/slide250.xml"/><Relationship Id="rId274" Type="http://schemas.openxmlformats.org/officeDocument/2006/relationships/handoutMaster" Target="handoutMasters/handoutMaster1.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6" Type="http://schemas.openxmlformats.org/officeDocument/2006/relationships/slide" Target="slides/slide173.xml"/><Relationship Id="rId197" Type="http://schemas.openxmlformats.org/officeDocument/2006/relationships/slide" Target="slides/slide194.xml"/><Relationship Id="rId201" Type="http://schemas.openxmlformats.org/officeDocument/2006/relationships/slide" Target="slides/slide198.xml"/><Relationship Id="rId222" Type="http://schemas.openxmlformats.org/officeDocument/2006/relationships/slide" Target="slides/slide219.xml"/><Relationship Id="rId243" Type="http://schemas.openxmlformats.org/officeDocument/2006/relationships/slide" Target="slides/slide240.xml"/><Relationship Id="rId264" Type="http://schemas.openxmlformats.org/officeDocument/2006/relationships/slide" Target="slides/slide261.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 Id="rId70" Type="http://schemas.openxmlformats.org/officeDocument/2006/relationships/slide" Target="slides/slide67.xml"/><Relationship Id="rId91" Type="http://schemas.openxmlformats.org/officeDocument/2006/relationships/slide" Target="slides/slide88.xml"/><Relationship Id="rId145" Type="http://schemas.openxmlformats.org/officeDocument/2006/relationships/slide" Target="slides/slide142.xml"/><Relationship Id="rId166" Type="http://schemas.openxmlformats.org/officeDocument/2006/relationships/slide" Target="slides/slide163.xml"/><Relationship Id="rId187" Type="http://schemas.openxmlformats.org/officeDocument/2006/relationships/slide" Target="slides/slide184.xml"/><Relationship Id="rId1" Type="http://schemas.openxmlformats.org/officeDocument/2006/relationships/slideMaster" Target="slideMasters/slideMaster1.xml"/><Relationship Id="rId212" Type="http://schemas.openxmlformats.org/officeDocument/2006/relationships/slide" Target="slides/slide209.xml"/><Relationship Id="rId233" Type="http://schemas.openxmlformats.org/officeDocument/2006/relationships/slide" Target="slides/slide230.xml"/><Relationship Id="rId254" Type="http://schemas.openxmlformats.org/officeDocument/2006/relationships/slide" Target="slides/slide251.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275" Type="http://schemas.openxmlformats.org/officeDocument/2006/relationships/commentAuthors" Target="commentAuthors.xml"/><Relationship Id="rId60" Type="http://schemas.openxmlformats.org/officeDocument/2006/relationships/slide" Target="slides/slide57.xml"/><Relationship Id="rId81" Type="http://schemas.openxmlformats.org/officeDocument/2006/relationships/slide" Target="slides/slide78.xml"/><Relationship Id="rId135" Type="http://schemas.openxmlformats.org/officeDocument/2006/relationships/slide" Target="slides/slide132.xml"/><Relationship Id="rId156" Type="http://schemas.openxmlformats.org/officeDocument/2006/relationships/slide" Target="slides/slide153.xml"/><Relationship Id="rId177" Type="http://schemas.openxmlformats.org/officeDocument/2006/relationships/slide" Target="slides/slide174.xml"/><Relationship Id="rId198" Type="http://schemas.openxmlformats.org/officeDocument/2006/relationships/slide" Target="slides/slide195.xml"/><Relationship Id="rId202" Type="http://schemas.openxmlformats.org/officeDocument/2006/relationships/slide" Target="slides/slide199.xml"/><Relationship Id="rId223" Type="http://schemas.openxmlformats.org/officeDocument/2006/relationships/slide" Target="slides/slide220.xml"/><Relationship Id="rId244" Type="http://schemas.openxmlformats.org/officeDocument/2006/relationships/slide" Target="slides/slide241.xml"/><Relationship Id="rId18" Type="http://schemas.openxmlformats.org/officeDocument/2006/relationships/slide" Target="slides/slide15.xml"/><Relationship Id="rId39" Type="http://schemas.openxmlformats.org/officeDocument/2006/relationships/slide" Target="slides/slide36.xml"/><Relationship Id="rId265" Type="http://schemas.openxmlformats.org/officeDocument/2006/relationships/slide" Target="slides/slide262.xml"/><Relationship Id="rId50" Type="http://schemas.openxmlformats.org/officeDocument/2006/relationships/slide" Target="slides/slide47.xml"/><Relationship Id="rId104" Type="http://schemas.openxmlformats.org/officeDocument/2006/relationships/slide" Target="slides/slide101.xml"/><Relationship Id="rId125" Type="http://schemas.openxmlformats.org/officeDocument/2006/relationships/slide" Target="slides/slide122.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slide" Target="slides/slide185.xml"/><Relationship Id="rId71" Type="http://schemas.openxmlformats.org/officeDocument/2006/relationships/slide" Target="slides/slide68.xml"/><Relationship Id="rId92" Type="http://schemas.openxmlformats.org/officeDocument/2006/relationships/slide" Target="slides/slide89.xml"/><Relationship Id="rId213" Type="http://schemas.openxmlformats.org/officeDocument/2006/relationships/slide" Target="slides/slide210.xml"/><Relationship Id="rId234" Type="http://schemas.openxmlformats.org/officeDocument/2006/relationships/slide" Target="slides/slide231.xml"/><Relationship Id="rId2" Type="http://schemas.openxmlformats.org/officeDocument/2006/relationships/slideMaster" Target="slideMasters/slideMaster2.xml"/><Relationship Id="rId29" Type="http://schemas.openxmlformats.org/officeDocument/2006/relationships/slide" Target="slides/slide26.xml"/><Relationship Id="rId255" Type="http://schemas.openxmlformats.org/officeDocument/2006/relationships/slide" Target="slides/slide252.xml"/><Relationship Id="rId276" Type="http://schemas.openxmlformats.org/officeDocument/2006/relationships/presProps" Target="presProps.xml"/><Relationship Id="rId40" Type="http://schemas.openxmlformats.org/officeDocument/2006/relationships/slide" Target="slides/slide37.xml"/><Relationship Id="rId115" Type="http://schemas.openxmlformats.org/officeDocument/2006/relationships/slide" Target="slides/slide112.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61" Type="http://schemas.openxmlformats.org/officeDocument/2006/relationships/slide" Target="slides/slide58.xml"/><Relationship Id="rId82" Type="http://schemas.openxmlformats.org/officeDocument/2006/relationships/slide" Target="slides/slide79.xml"/><Relationship Id="rId199" Type="http://schemas.openxmlformats.org/officeDocument/2006/relationships/slide" Target="slides/slide196.xml"/><Relationship Id="rId203" Type="http://schemas.openxmlformats.org/officeDocument/2006/relationships/slide" Target="slides/slide200.xml"/><Relationship Id="rId19" Type="http://schemas.openxmlformats.org/officeDocument/2006/relationships/slide" Target="slides/slide16.xml"/><Relationship Id="rId224" Type="http://schemas.openxmlformats.org/officeDocument/2006/relationships/slide" Target="slides/slide221.xml"/><Relationship Id="rId245" Type="http://schemas.openxmlformats.org/officeDocument/2006/relationships/slide" Target="slides/slide242.xml"/><Relationship Id="rId266" Type="http://schemas.openxmlformats.org/officeDocument/2006/relationships/slide" Target="slides/slide263.xml"/><Relationship Id="rId30" Type="http://schemas.openxmlformats.org/officeDocument/2006/relationships/slide" Target="slides/slide2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189" Type="http://schemas.openxmlformats.org/officeDocument/2006/relationships/slide" Target="slides/slide186.xml"/><Relationship Id="rId3" Type="http://schemas.openxmlformats.org/officeDocument/2006/relationships/slideMaster" Target="slideMasters/slideMaster3.xml"/><Relationship Id="rId214" Type="http://schemas.openxmlformats.org/officeDocument/2006/relationships/slide" Target="slides/slide211.xml"/><Relationship Id="rId235" Type="http://schemas.openxmlformats.org/officeDocument/2006/relationships/slide" Target="slides/slide232.xml"/><Relationship Id="rId256" Type="http://schemas.openxmlformats.org/officeDocument/2006/relationships/slide" Target="slides/slide253.xml"/><Relationship Id="rId277" Type="http://schemas.openxmlformats.org/officeDocument/2006/relationships/viewProps" Target="viewProps.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179" Type="http://schemas.openxmlformats.org/officeDocument/2006/relationships/slide" Target="slides/slide176.xml"/><Relationship Id="rId190" Type="http://schemas.openxmlformats.org/officeDocument/2006/relationships/slide" Target="slides/slide187.xml"/><Relationship Id="rId204" Type="http://schemas.openxmlformats.org/officeDocument/2006/relationships/slide" Target="slides/slide201.xml"/><Relationship Id="rId225" Type="http://schemas.openxmlformats.org/officeDocument/2006/relationships/slide" Target="slides/slide222.xml"/><Relationship Id="rId246" Type="http://schemas.openxmlformats.org/officeDocument/2006/relationships/slide" Target="slides/slide243.xml"/><Relationship Id="rId267" Type="http://schemas.openxmlformats.org/officeDocument/2006/relationships/slide" Target="slides/slide26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94" Type="http://schemas.openxmlformats.org/officeDocument/2006/relationships/slide" Target="slides/slide91.xml"/><Relationship Id="rId148" Type="http://schemas.openxmlformats.org/officeDocument/2006/relationships/slide" Target="slides/slide145.xml"/><Relationship Id="rId169" Type="http://schemas.openxmlformats.org/officeDocument/2006/relationships/slide" Target="slides/slide166.xml"/><Relationship Id="rId4" Type="http://schemas.openxmlformats.org/officeDocument/2006/relationships/slide" Target="slides/slide1.xml"/><Relationship Id="rId180" Type="http://schemas.openxmlformats.org/officeDocument/2006/relationships/slide" Target="slides/slide177.xml"/><Relationship Id="rId215" Type="http://schemas.openxmlformats.org/officeDocument/2006/relationships/slide" Target="slides/slide212.xml"/><Relationship Id="rId236" Type="http://schemas.openxmlformats.org/officeDocument/2006/relationships/slide" Target="slides/slide233.xml"/><Relationship Id="rId257" Type="http://schemas.openxmlformats.org/officeDocument/2006/relationships/slide" Target="slides/slide254.xml"/><Relationship Id="rId278" Type="http://schemas.openxmlformats.org/officeDocument/2006/relationships/theme" Target="theme/theme1.xml"/><Relationship Id="rId42" Type="http://schemas.openxmlformats.org/officeDocument/2006/relationships/slide" Target="slides/slide39.xml"/><Relationship Id="rId84" Type="http://schemas.openxmlformats.org/officeDocument/2006/relationships/slide" Target="slides/slide81.xml"/><Relationship Id="rId138" Type="http://schemas.openxmlformats.org/officeDocument/2006/relationships/slide" Target="slides/slide135.xml"/><Relationship Id="rId191" Type="http://schemas.openxmlformats.org/officeDocument/2006/relationships/slide" Target="slides/slide188.xml"/><Relationship Id="rId205" Type="http://schemas.openxmlformats.org/officeDocument/2006/relationships/slide" Target="slides/slide202.xml"/><Relationship Id="rId247" Type="http://schemas.openxmlformats.org/officeDocument/2006/relationships/slide" Target="slides/slide244.xml"/><Relationship Id="rId107" Type="http://schemas.openxmlformats.org/officeDocument/2006/relationships/slide" Target="slides/slide104.xml"/><Relationship Id="rId11" Type="http://schemas.openxmlformats.org/officeDocument/2006/relationships/slide" Target="slides/slide8.xml"/><Relationship Id="rId53" Type="http://schemas.openxmlformats.org/officeDocument/2006/relationships/slide" Target="slides/slide50.xml"/><Relationship Id="rId149" Type="http://schemas.openxmlformats.org/officeDocument/2006/relationships/slide" Target="slides/slide146.xml"/><Relationship Id="rId95" Type="http://schemas.openxmlformats.org/officeDocument/2006/relationships/slide" Target="slides/slide92.xml"/><Relationship Id="rId160" Type="http://schemas.openxmlformats.org/officeDocument/2006/relationships/slide" Target="slides/slide157.xml"/><Relationship Id="rId216" Type="http://schemas.openxmlformats.org/officeDocument/2006/relationships/slide" Target="slides/slide2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738BF81D-2FA2-8549-B87B-7FD386D1E644}"/>
              </a:ext>
            </a:extLst>
          </p:cNvPr>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defTabSz="957263">
              <a:defRPr sz="1300">
                <a:latin typeface="Times" charset="0"/>
                <a:ea typeface="ＭＳ Ｐゴシック" charset="-128"/>
                <a:cs typeface="+mn-cs"/>
              </a:defRPr>
            </a:lvl1pPr>
          </a:lstStyle>
          <a:p>
            <a:pPr>
              <a:defRPr/>
            </a:pPr>
            <a:endParaRPr lang="en-US"/>
          </a:p>
        </p:txBody>
      </p:sp>
      <p:sp>
        <p:nvSpPr>
          <p:cNvPr id="65539" name="Rectangle 3">
            <a:extLst>
              <a:ext uri="{FF2B5EF4-FFF2-40B4-BE49-F238E27FC236}">
                <a16:creationId xmlns:a16="http://schemas.microsoft.com/office/drawing/2014/main" id="{B4F352C1-379F-504F-B111-34F8A845852B}"/>
              </a:ext>
            </a:extLst>
          </p:cNvPr>
          <p:cNvSpPr>
            <a:spLocks noGrp="1" noChangeArrowheads="1"/>
          </p:cNvSpPr>
          <p:nvPr>
            <p:ph type="dt" sz="quarter" idx="1"/>
          </p:nvPr>
        </p:nvSpPr>
        <p:spPr bwMode="auto">
          <a:xfrm>
            <a:off x="4144963" y="0"/>
            <a:ext cx="3170237"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algn="r" defTabSz="957263">
              <a:defRPr sz="1300">
                <a:latin typeface="Times" charset="0"/>
                <a:ea typeface="ＭＳ Ｐゴシック" charset="-128"/>
                <a:cs typeface="+mn-cs"/>
              </a:defRPr>
            </a:lvl1pPr>
          </a:lstStyle>
          <a:p>
            <a:pPr>
              <a:defRPr/>
            </a:pPr>
            <a:endParaRPr lang="en-US"/>
          </a:p>
        </p:txBody>
      </p:sp>
      <p:sp>
        <p:nvSpPr>
          <p:cNvPr id="65540" name="Rectangle 4">
            <a:extLst>
              <a:ext uri="{FF2B5EF4-FFF2-40B4-BE49-F238E27FC236}">
                <a16:creationId xmlns:a16="http://schemas.microsoft.com/office/drawing/2014/main" id="{2CBC297F-FA43-6B45-8009-1CB6DC7779E2}"/>
              </a:ext>
            </a:extLst>
          </p:cNvPr>
          <p:cNvSpPr>
            <a:spLocks noGrp="1" noChangeArrowheads="1"/>
          </p:cNvSpPr>
          <p:nvPr>
            <p:ph type="ftr" sz="quarter" idx="2"/>
          </p:nvPr>
        </p:nvSpPr>
        <p:spPr bwMode="auto">
          <a:xfrm>
            <a:off x="0" y="9120188"/>
            <a:ext cx="3170238" cy="481012"/>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defTabSz="957263">
              <a:defRPr sz="1300">
                <a:latin typeface="Times" charset="0"/>
                <a:ea typeface="ＭＳ Ｐゴシック" charset="-128"/>
                <a:cs typeface="+mn-cs"/>
              </a:defRPr>
            </a:lvl1pPr>
          </a:lstStyle>
          <a:p>
            <a:pPr>
              <a:defRPr/>
            </a:pPr>
            <a:endParaRPr lang="en-US"/>
          </a:p>
        </p:txBody>
      </p:sp>
      <p:sp>
        <p:nvSpPr>
          <p:cNvPr id="65541" name="Rectangle 5">
            <a:extLst>
              <a:ext uri="{FF2B5EF4-FFF2-40B4-BE49-F238E27FC236}">
                <a16:creationId xmlns:a16="http://schemas.microsoft.com/office/drawing/2014/main" id="{D2717F75-F0FF-AD46-8DD4-3B4D56302146}"/>
              </a:ext>
            </a:extLst>
          </p:cNvPr>
          <p:cNvSpPr>
            <a:spLocks noGrp="1" noChangeArrowheads="1"/>
          </p:cNvSpPr>
          <p:nvPr>
            <p:ph type="sldNum" sz="quarter" idx="3"/>
          </p:nvPr>
        </p:nvSpPr>
        <p:spPr bwMode="auto">
          <a:xfrm>
            <a:off x="4144963" y="9120188"/>
            <a:ext cx="3170237" cy="481012"/>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algn="r" defTabSz="957263">
              <a:defRPr sz="1300"/>
            </a:lvl1pPr>
          </a:lstStyle>
          <a:p>
            <a:pPr>
              <a:defRPr/>
            </a:pPr>
            <a:fld id="{A54D081D-049F-FB4C-A36C-006009BCCC82}"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6607CF18-7593-D448-84E6-8B8A1D8ECD53}"/>
              </a:ext>
            </a:extLst>
          </p:cNvPr>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ＭＳ Ｐゴシック" charset="-128"/>
                <a:cs typeface="+mn-cs"/>
              </a:defRPr>
            </a:lvl1pPr>
          </a:lstStyle>
          <a:p>
            <a:pPr>
              <a:defRPr/>
            </a:pPr>
            <a:endParaRPr lang="en-US"/>
          </a:p>
        </p:txBody>
      </p:sp>
      <p:sp>
        <p:nvSpPr>
          <p:cNvPr id="120835" name="Rectangle 3">
            <a:extLst>
              <a:ext uri="{FF2B5EF4-FFF2-40B4-BE49-F238E27FC236}">
                <a16:creationId xmlns:a16="http://schemas.microsoft.com/office/drawing/2014/main" id="{BC9C3BA6-329A-8C40-A388-5EA5A60878E4}"/>
              </a:ext>
            </a:extLst>
          </p:cNvPr>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ＭＳ Ｐゴシック" charset="-128"/>
                <a:cs typeface="+mn-cs"/>
              </a:defRPr>
            </a:lvl1pPr>
          </a:lstStyle>
          <a:p>
            <a:pPr>
              <a:defRPr/>
            </a:pPr>
            <a:endParaRPr lang="en-US"/>
          </a:p>
        </p:txBody>
      </p:sp>
      <p:sp>
        <p:nvSpPr>
          <p:cNvPr id="15364" name="Rectangle 4">
            <a:extLst>
              <a:ext uri="{FF2B5EF4-FFF2-40B4-BE49-F238E27FC236}">
                <a16:creationId xmlns:a16="http://schemas.microsoft.com/office/drawing/2014/main" id="{1C63DD96-B755-C946-BB9C-304BCE51B61E}"/>
              </a:ext>
            </a:extLst>
          </p:cNvPr>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7" name="Rectangle 5">
            <a:extLst>
              <a:ext uri="{FF2B5EF4-FFF2-40B4-BE49-F238E27FC236}">
                <a16:creationId xmlns:a16="http://schemas.microsoft.com/office/drawing/2014/main" id="{2A3DB789-F3E9-7A4E-B941-2DA5AAEB4AF8}"/>
              </a:ext>
            </a:extLst>
          </p:cNvPr>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0838" name="Rectangle 6">
            <a:extLst>
              <a:ext uri="{FF2B5EF4-FFF2-40B4-BE49-F238E27FC236}">
                <a16:creationId xmlns:a16="http://schemas.microsoft.com/office/drawing/2014/main" id="{40762B99-C9F7-5740-91C6-6ECA98647351}"/>
              </a:ext>
            </a:extLst>
          </p:cNvPr>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ＭＳ Ｐゴシック" charset="-128"/>
                <a:cs typeface="+mn-cs"/>
              </a:defRPr>
            </a:lvl1pPr>
          </a:lstStyle>
          <a:p>
            <a:pPr>
              <a:defRPr/>
            </a:pPr>
            <a:endParaRPr lang="en-US"/>
          </a:p>
        </p:txBody>
      </p:sp>
      <p:sp>
        <p:nvSpPr>
          <p:cNvPr id="120839" name="Rectangle 7">
            <a:extLst>
              <a:ext uri="{FF2B5EF4-FFF2-40B4-BE49-F238E27FC236}">
                <a16:creationId xmlns:a16="http://schemas.microsoft.com/office/drawing/2014/main" id="{3C755F2D-99B3-7B4B-B2D5-079E9676E116}"/>
              </a:ext>
            </a:extLst>
          </p:cNvPr>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CDBACB36-0955-CA45-ADAD-192CA336DEA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Google Shape;156;p1:notes">
            <a:extLst>
              <a:ext uri="{FF2B5EF4-FFF2-40B4-BE49-F238E27FC236}">
                <a16:creationId xmlns:a16="http://schemas.microsoft.com/office/drawing/2014/main" id="{D96DE23D-D382-D348-8F3A-66FBA487F4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18434" name="Google Shape;157;p1:notes">
            <a:extLst>
              <a:ext uri="{FF2B5EF4-FFF2-40B4-BE49-F238E27FC236}">
                <a16:creationId xmlns:a16="http://schemas.microsoft.com/office/drawing/2014/main" id="{EF9FE5BF-35D7-A24D-8E2C-3B6DC3D638E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101700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3539373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18046304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7999621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4641229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4160589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a:spcBef>
                <a:spcPct val="0"/>
              </a:spcBef>
            </a:pPr>
            <a:r>
              <a:rPr lang="en-US" altLang="en-US" dirty="0">
                <a:latin typeface="Times" pitchFamily="2" charset="0"/>
              </a:rPr>
              <a:t>Principle: 27.3</a:t>
            </a:r>
          </a:p>
          <a:p>
            <a:pPr eaLnBrk="1" hangingPunct="1">
              <a:spcBef>
                <a:spcPct val="0"/>
              </a:spcBef>
              <a:buClr>
                <a:srgbClr val="000000"/>
              </a:buClr>
              <a:buSzPts val="1400"/>
            </a:pPr>
            <a:r>
              <a:rPr lang="en-US" altLang="en-US" dirty="0">
                <a:latin typeface="Times" pitchFamily="2" charset="0"/>
              </a:rPr>
              <a:t>Learning Objective(s): </a:t>
            </a:r>
            <a:r>
              <a:rPr lang="en-US" b="0" i="0" dirty="0">
                <a:solidFill>
                  <a:srgbClr val="000000"/>
                </a:solidFill>
                <a:effectLst/>
                <a:latin typeface="docs-Calibri"/>
              </a:rPr>
              <a:t>Define common structural features of tRNA that exist across species lines.</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1:1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105</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53819353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106</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70781200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10317402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7375956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99141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t>
            </a:r>
            <a:r>
              <a:rPr lang="en-US" altLang="en-US" baseline="0" dirty="0">
                <a:latin typeface="Times" pitchFamily="2" charset="0"/>
              </a:rPr>
              <a:t>D</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Principle: 27.3</a:t>
            </a:r>
          </a:p>
          <a:p>
            <a:pPr eaLnBrk="1" hangingPunct="1">
              <a:spcBef>
                <a:spcPct val="0"/>
              </a:spcBef>
              <a:buClr>
                <a:srgbClr val="000000"/>
              </a:buClr>
              <a:buSzPts val="1400"/>
            </a:pPr>
            <a:r>
              <a:rPr lang="en-US" altLang="en-US" dirty="0">
                <a:latin typeface="Times" pitchFamily="2" charset="0"/>
              </a:rPr>
              <a:t>Learning Objective(s): </a:t>
            </a:r>
            <a:r>
              <a:rPr lang="en-US" sz="4000" b="0" i="0" dirty="0">
                <a:solidFill>
                  <a:srgbClr val="000000"/>
                </a:solidFill>
                <a:effectLst/>
                <a:latin typeface="docs-Calibri"/>
              </a:rPr>
              <a:t>Identify the adaptor molecule necessary for translation</a:t>
            </a:r>
            <a:r>
              <a:rPr lang="en-US" sz="1800" b="0" i="0" dirty="0">
                <a:effectLst/>
                <a:latin typeface="Calibri" panose="020F0502020204030204" pitchFamily="34" charset="0"/>
              </a:rPr>
              <a:t>.</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1:1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11</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44199990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5185623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3822366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t>
            </a:r>
            <a:r>
              <a:rPr lang="en-US" altLang="en-US" baseline="0" dirty="0"/>
              <a:t>A. </a:t>
            </a:r>
            <a:r>
              <a:rPr lang="en-US" altLang="en-US" baseline="0" dirty="0" err="1"/>
              <a:t>Adenylylation</a:t>
            </a:r>
            <a:r>
              <a:rPr lang="en-US" altLang="en-US" baseline="0" dirty="0"/>
              <a:t> forms a reactive adenylate intermediate and a pyrophosphate, which is later hydrolyzed. Two high-energy bonds are hydrolyzed to provide enough energy to combine an amino acid with its corresponding tRNA.</a:t>
            </a:r>
            <a:r>
              <a:rPr lang="en-US" altLang="en-US" dirty="0">
                <a:latin typeface="Times" pitchFamily="2" charset="0"/>
              </a:rPr>
              <a:t> </a:t>
            </a:r>
          </a:p>
          <a:p>
            <a:pPr eaLnBrk="1" hangingPunct="1">
              <a:spcBef>
                <a:spcPct val="0"/>
              </a:spcBef>
              <a:buClr>
                <a:srgbClr val="000000"/>
              </a:buClr>
              <a:buSzPts val="1400"/>
            </a:pPr>
            <a:r>
              <a:rPr lang="en-US" altLang="en-US" dirty="0">
                <a:latin typeface="Times" pitchFamily="2" charset="0"/>
              </a:rPr>
              <a:t>Principle: 27.1</a:t>
            </a:r>
          </a:p>
          <a:p>
            <a:pPr eaLnBrk="1" hangingPunct="1">
              <a:spcBef>
                <a:spcPct val="0"/>
              </a:spcBef>
              <a:buClr>
                <a:srgbClr val="000000"/>
              </a:buClr>
              <a:buSzPts val="1400"/>
            </a:pPr>
            <a:r>
              <a:rPr lang="en-US" altLang="en-US" dirty="0">
                <a:latin typeface="Times" pitchFamily="2" charset="0"/>
              </a:rPr>
              <a:t>Learning Objective(s): </a:t>
            </a:r>
            <a:r>
              <a:rPr lang="en-US" sz="1800" b="0" i="0" dirty="0">
                <a:effectLst/>
                <a:latin typeface="Calibri" panose="020F0502020204030204" pitchFamily="34" charset="0"/>
              </a:rPr>
              <a:t>Define the function of aminoacyl-tRNA synthetases.</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112</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62675481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113</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3349940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3940584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6794386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a:spcBef>
                <a:spcPct val="0"/>
              </a:spcBef>
            </a:pPr>
            <a:r>
              <a:rPr lang="en-US" altLang="en-US" dirty="0">
                <a:latin typeface="Times" pitchFamily="2" charset="0"/>
              </a:rPr>
              <a:t>Principle: 27.3</a:t>
            </a:r>
          </a:p>
          <a:p>
            <a:pPr eaLnBrk="1" hangingPunct="1">
              <a:spcBef>
                <a:spcPct val="0"/>
              </a:spcBef>
              <a:buClr>
                <a:srgbClr val="000000"/>
              </a:buClr>
              <a:buSzPts val="1400"/>
            </a:pPr>
            <a:r>
              <a:rPr lang="en-US" altLang="en-US" dirty="0">
                <a:latin typeface="Times" pitchFamily="2" charset="0"/>
              </a:rPr>
              <a:t>Learning Objective(s): </a:t>
            </a:r>
            <a:r>
              <a:rPr lang="en-US" sz="1800" b="0" i="0" dirty="0">
                <a:effectLst/>
                <a:latin typeface="Calibri" panose="020F0502020204030204" pitchFamily="34" charset="0"/>
              </a:rPr>
              <a:t>Define the function of aminoacyl-tRNA synthetases</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116</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40748592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117</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47415271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2838688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411492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12</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401768760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19351484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8859068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349041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561058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a:spcBef>
                <a:spcPct val="0"/>
              </a:spcBef>
            </a:pPr>
            <a:r>
              <a:rPr lang="en-US" altLang="en-US" dirty="0">
                <a:latin typeface="Times" pitchFamily="2" charset="0"/>
              </a:rPr>
              <a:t>Principle: 27.3</a:t>
            </a:r>
          </a:p>
          <a:p>
            <a:pPr eaLnBrk="1" hangingPunct="1">
              <a:spcBef>
                <a:spcPct val="0"/>
              </a:spcBef>
              <a:buClr>
                <a:srgbClr val="000000"/>
              </a:buClr>
              <a:buSzPts val="1400"/>
            </a:pPr>
            <a:r>
              <a:rPr lang="en-US" altLang="en-US" dirty="0">
                <a:latin typeface="Times" pitchFamily="2" charset="0"/>
              </a:rPr>
              <a:t>Learning Objective(s): </a:t>
            </a:r>
            <a:r>
              <a:rPr lang="en-US" sz="2800" b="0" i="0" dirty="0">
                <a:solidFill>
                  <a:srgbClr val="000000"/>
                </a:solidFill>
                <a:effectLst/>
                <a:latin typeface="docs-Calibri"/>
              </a:rPr>
              <a:t>Explain the proofreading ability of aminoacyl-tRNA synthetases.</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124</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92720270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125</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43994808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10444310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6018029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6959939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628742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13</a:t>
            </a:fld>
            <a:endParaRPr lang="en-US" altLang="en-US" sz="1400">
              <a:latin typeface="Arial" panose="020B0604020202020204" pitchFamily="34" charset="0"/>
              <a:sym typeface="Arial" panose="020B0604020202020204" pitchFamily="34"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055342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a4a5cd746c_0_124:notes"/>
          <p:cNvSpPr>
            <a:spLocks noGrp="1" noRot="1" noChangeAspect="1"/>
          </p:cNvSpPr>
          <p:nvPr>
            <p:ph type="sldImg" idx="2"/>
          </p:nvPr>
        </p:nvSpPr>
        <p:spPr>
          <a:xfrm>
            <a:off x="1106488" y="652463"/>
            <a:ext cx="4645025" cy="34845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a4a5cd746c_0_124:notes"/>
          <p:cNvSpPr txBox="1">
            <a:spLocks noGrp="1"/>
          </p:cNvSpPr>
          <p:nvPr>
            <p:ph type="body" idx="1"/>
          </p:nvPr>
        </p:nvSpPr>
        <p:spPr>
          <a:xfrm>
            <a:off x="928688" y="4354286"/>
            <a:ext cx="5000700" cy="4136700"/>
          </a:xfrm>
          <a:prstGeom prst="rect">
            <a:avLst/>
          </a:prstGeom>
        </p:spPr>
        <p:txBody>
          <a:bodyPr spcFirstLastPara="1" wrap="square" lIns="91425" tIns="91425" rIns="91425" bIns="91425" anchor="t" anchorCtr="0">
            <a:noAutofit/>
          </a:bodyPr>
          <a:lstStyle/>
          <a:p>
            <a:r>
              <a:rPr lang="en-US" sz="1200" kern="1200" dirty="0">
                <a:solidFill>
                  <a:schemeClr val="tx1"/>
                </a:solidFill>
                <a:effectLst/>
                <a:latin typeface="Times" charset="0"/>
                <a:ea typeface="MS PGothic" pitchFamily="34" charset="-128"/>
                <a:cs typeface="MS PGothic" charset="0"/>
              </a:rPr>
              <a:t>Instructor: This Mol3D structure is located in the Achieve course. It can be found in the Chapter 27 content, in the folder titled “Ch27 In-Class Activities and Resources.” </a:t>
            </a:r>
          </a:p>
        </p:txBody>
      </p:sp>
      <p:sp>
        <p:nvSpPr>
          <p:cNvPr id="163" name="Google Shape;163;ga4a5cd746c_0_124:notes"/>
          <p:cNvSpPr txBox="1">
            <a:spLocks noGrp="1"/>
          </p:cNvSpPr>
          <p:nvPr>
            <p:ph type="sldNum" idx="12"/>
          </p:nvPr>
        </p:nvSpPr>
        <p:spPr>
          <a:xfrm>
            <a:off x="3857625" y="8708571"/>
            <a:ext cx="3000300" cy="435300"/>
          </a:xfrm>
          <a:prstGeom prst="rect">
            <a:avLst/>
          </a:prstGeom>
          <a:noFill/>
          <a:ln>
            <a:noFill/>
          </a:ln>
        </p:spPr>
        <p:txBody>
          <a:bodyPr spcFirstLastPara="1" wrap="square" lIns="86175" tIns="86175" rIns="86175" bIns="8617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GB" sz="13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Arial" panose="020B0604020202020204" pitchFamily="34" charset="0"/>
              </a:rPr>
              <a:pPr marL="0" marR="0" lvl="0" indent="0" algn="l" defTabSz="914400" rtl="0" eaLnBrk="0" fontAlgn="base" latinLnBrk="0" hangingPunct="0">
                <a:lnSpc>
                  <a:spcPct val="100000"/>
                </a:lnSpc>
                <a:spcBef>
                  <a:spcPts val="0"/>
                </a:spcBef>
                <a:spcAft>
                  <a:spcPts val="0"/>
                </a:spcAft>
                <a:buClrTx/>
                <a:buSzTx/>
                <a:buFontTx/>
                <a:buNone/>
                <a:tabLst/>
                <a:defRPr/>
              </a:pPr>
              <a:t>131</a:t>
            </a:fld>
            <a:endParaRPr kumimoji="0" sz="13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768759312"/>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847cf01710_0_48: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847cf01710_0_48: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r>
              <a:rPr lang="en-US" sz="1200" kern="1200" dirty="0">
                <a:solidFill>
                  <a:schemeClr val="tx1"/>
                </a:solidFill>
                <a:effectLst/>
                <a:latin typeface="Times" charset="0"/>
                <a:ea typeface="MS PGothic" pitchFamily="34" charset="-128"/>
                <a:cs typeface="MS PGothic" charset="0"/>
              </a:rPr>
              <a:t>Instructor: This Mol3D structure is located in the Achieve course. It can be found in the Chapter 27 content, in the folder titled “Ch27 In-Class Activities and Resources.” </a:t>
            </a:r>
          </a:p>
        </p:txBody>
      </p:sp>
      <p:sp>
        <p:nvSpPr>
          <p:cNvPr id="373" name="Google Shape;373;g847cf01710_0_48: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marR="0" lvl="0" indent="0" algn="r"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Arial" panose="020B0604020202020204" pitchFamily="34" charset="0"/>
              </a:rPr>
              <a:pPr marL="0" marR="0" lvl="0" indent="0" algn="r" defTabSz="914400" rtl="0" eaLnBrk="0" fontAlgn="base" latinLnBrk="0" hangingPunct="0">
                <a:lnSpc>
                  <a:spcPct val="100000"/>
                </a:lnSpc>
                <a:spcBef>
                  <a:spcPts val="0"/>
                </a:spcBef>
                <a:spcAft>
                  <a:spcPts val="0"/>
                </a:spcAft>
                <a:buClrTx/>
                <a:buSzTx/>
                <a:buFontTx/>
                <a:buNone/>
                <a:tabLst/>
                <a:defRPr/>
              </a:pPr>
              <a:t>132</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66561680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847cf01710_0_48: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847cf01710_0_48: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r>
              <a:rPr lang="en-US" sz="1100" kern="1200" dirty="0">
                <a:solidFill>
                  <a:schemeClr val="tx1"/>
                </a:solidFill>
                <a:effectLst/>
                <a:latin typeface="Times" charset="0"/>
                <a:ea typeface="MS PGothic" pitchFamily="34" charset="-128"/>
                <a:cs typeface="MS PGothic" charset="0"/>
              </a:rPr>
              <a:t>Instructor: This Mol3D structure is located in the Achieve course. It can be found in the Chapter 27 content, in the folder titled “Ch27 In-Class Activities and Resources.” </a:t>
            </a:r>
          </a:p>
        </p:txBody>
      </p:sp>
      <p:sp>
        <p:nvSpPr>
          <p:cNvPr id="373" name="Google Shape;373;g847cf01710_0_48: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marR="0" lvl="0" indent="0" algn="r"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Arial" panose="020B0604020202020204" pitchFamily="34" charset="0"/>
              </a:rPr>
              <a:pPr marL="0" marR="0" lvl="0" indent="0" algn="r" defTabSz="914400" rtl="0" eaLnBrk="0" fontAlgn="base" latinLnBrk="0" hangingPunct="0">
                <a:lnSpc>
                  <a:spcPct val="100000"/>
                </a:lnSpc>
                <a:spcBef>
                  <a:spcPts val="0"/>
                </a:spcBef>
                <a:spcAft>
                  <a:spcPts val="0"/>
                </a:spcAft>
                <a:buClrTx/>
                <a:buSzTx/>
                <a:buFontTx/>
                <a:buNone/>
                <a:tabLst/>
                <a:defRPr/>
              </a:pPr>
              <a:t>133</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98332644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847cf01710_0_48: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847cf01710_0_48: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r>
              <a:rPr lang="en-US" sz="1100" kern="1200" dirty="0">
                <a:solidFill>
                  <a:schemeClr val="tx1"/>
                </a:solidFill>
                <a:effectLst/>
                <a:latin typeface="Times" charset="0"/>
                <a:ea typeface="MS PGothic" pitchFamily="34" charset="-128"/>
                <a:cs typeface="MS PGothic" charset="0"/>
              </a:rPr>
              <a:t>Instructor: This Mol3D structure is located in the Achieve course. It can be found in the Chapter 27 content, in the folder titled “Ch27 In-Class Activities and Resources.” </a:t>
            </a:r>
          </a:p>
        </p:txBody>
      </p:sp>
      <p:sp>
        <p:nvSpPr>
          <p:cNvPr id="373" name="Google Shape;373;g847cf01710_0_48: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marR="0" lvl="0" indent="0" algn="r"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Arial" panose="020B0604020202020204" pitchFamily="34" charset="0"/>
              </a:rPr>
              <a:pPr marL="0" marR="0" lvl="0" indent="0" algn="r" defTabSz="914400" rtl="0" eaLnBrk="0" fontAlgn="base" latinLnBrk="0" hangingPunct="0">
                <a:lnSpc>
                  <a:spcPct val="100000"/>
                </a:lnSpc>
                <a:spcBef>
                  <a:spcPts val="0"/>
                </a:spcBef>
                <a:spcAft>
                  <a:spcPts val="0"/>
                </a:spcAft>
                <a:buClrTx/>
                <a:buSzTx/>
                <a:buFontTx/>
                <a:buNone/>
                <a:tabLst/>
                <a:defRPr/>
              </a:pPr>
              <a:t>134</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089126704"/>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4263675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5010977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70374124"/>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8457857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201949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61490926"/>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 </a:t>
            </a:r>
          </a:p>
          <a:p>
            <a:pPr eaLnBrk="1" hangingPunct="1">
              <a:spcBef>
                <a:spcPct val="0"/>
              </a:spcBef>
              <a:buClr>
                <a:srgbClr val="000000"/>
              </a:buClr>
              <a:buSzPts val="1400"/>
            </a:pPr>
            <a:r>
              <a:rPr lang="en-US" altLang="en-US" dirty="0">
                <a:latin typeface="Times" pitchFamily="2" charset="0"/>
              </a:rPr>
              <a:t>Principle: 27.3</a:t>
            </a:r>
          </a:p>
          <a:p>
            <a:pPr eaLnBrk="1" hangingPunct="1">
              <a:spcBef>
                <a:spcPct val="0"/>
              </a:spcBef>
              <a:buClr>
                <a:srgbClr val="000000"/>
              </a:buClr>
              <a:buSzPts val="1400"/>
            </a:pPr>
            <a:r>
              <a:rPr lang="en-US" altLang="en-US" dirty="0">
                <a:latin typeface="Times" pitchFamily="2" charset="0"/>
              </a:rPr>
              <a:t>Learning Objective(s): </a:t>
            </a:r>
            <a:r>
              <a:rPr lang="en-US" sz="1800" b="0" i="0" dirty="0">
                <a:effectLst/>
                <a:latin typeface="Calibri" panose="020F0502020204030204" pitchFamily="34" charset="0"/>
              </a:rPr>
              <a:t>Define an initiation codon.</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140</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57230205"/>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141</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4223844321"/>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75019215"/>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52151081"/>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60273563"/>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74728722"/>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a:spcBef>
                <a:spcPct val="0"/>
              </a:spcBef>
            </a:pPr>
            <a:r>
              <a:rPr lang="en-US" altLang="en-US" dirty="0">
                <a:latin typeface="Times" pitchFamily="2" charset="0"/>
              </a:rPr>
              <a:t>Principle: 27.3</a:t>
            </a:r>
          </a:p>
          <a:p>
            <a:pPr eaLnBrk="1" hangingPunct="1">
              <a:spcBef>
                <a:spcPct val="0"/>
              </a:spcBef>
              <a:buClr>
                <a:srgbClr val="000000"/>
              </a:buClr>
              <a:buSzPts val="1400"/>
            </a:pPr>
            <a:r>
              <a:rPr lang="en-US" altLang="en-US" dirty="0">
                <a:latin typeface="Times" pitchFamily="2" charset="0"/>
              </a:rPr>
              <a:t>Learning Objective(s): </a:t>
            </a:r>
            <a:r>
              <a:rPr lang="en-US" sz="2800" b="0" i="0" dirty="0">
                <a:solidFill>
                  <a:srgbClr val="000000"/>
                </a:solidFill>
                <a:effectLst/>
                <a:latin typeface="docs-Calibri"/>
              </a:rPr>
              <a:t>Define activity associated with the A, P and E sites of the ribosomes</a:t>
            </a:r>
            <a:r>
              <a:rPr lang="en-US" sz="1800" i="0" dirty="0">
                <a:effectLst/>
                <a:latin typeface="Arial" panose="020B0604020202020204" pitchFamily="34" charset="0"/>
              </a:rPr>
              <a:t>.</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146</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319461312"/>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147</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494264925"/>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25245480"/>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278040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44604915"/>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a:t>
            </a:r>
          </a:p>
          <a:p>
            <a:pPr>
              <a:spcBef>
                <a:spcPct val="0"/>
              </a:spcBef>
            </a:pPr>
            <a:r>
              <a:rPr lang="en-US" altLang="en-US" dirty="0">
                <a:latin typeface="Times" pitchFamily="2" charset="0"/>
              </a:rPr>
              <a:t>Principle: 27.3</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Explain the differences in use of the methionine and f-methionine.</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150</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4070883550"/>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151</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4107975095"/>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79759261"/>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17219492"/>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35012207"/>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2912065"/>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04560526"/>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 </a:t>
            </a:r>
          </a:p>
          <a:p>
            <a:pPr eaLnBrk="1" hangingPunct="1">
              <a:spcBef>
                <a:spcPct val="0"/>
              </a:spcBef>
              <a:buClr>
                <a:srgbClr val="000000"/>
              </a:buClr>
              <a:buSzPts val="1400"/>
            </a:pPr>
            <a:r>
              <a:rPr lang="en-US" altLang="en-US" dirty="0">
                <a:latin typeface="Times" pitchFamily="2" charset="0"/>
              </a:rPr>
              <a:t>Principle: 27.1</a:t>
            </a:r>
          </a:p>
          <a:p>
            <a:pPr eaLnBrk="1" hangingPunct="1">
              <a:spcBef>
                <a:spcPct val="0"/>
              </a:spcBef>
              <a:buClr>
                <a:srgbClr val="000000"/>
              </a:buClr>
              <a:buSzPts val="1400"/>
            </a:pPr>
            <a:r>
              <a:rPr lang="en-US" altLang="en-US" dirty="0">
                <a:latin typeface="Times" pitchFamily="2" charset="0"/>
              </a:rPr>
              <a:t>Learning Objective(s): </a:t>
            </a:r>
            <a:r>
              <a:rPr lang="en-US" b="0" i="0" dirty="0">
                <a:solidFill>
                  <a:srgbClr val="000000"/>
                </a:solidFill>
                <a:effectLst/>
                <a:latin typeface="docs-Calibri"/>
              </a:rPr>
              <a:t>Identify the components necessary for the initiation of protein synthesis.</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157</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287310366"/>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158</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564408543"/>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343364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78329816"/>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15617680"/>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96840233"/>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a:spcBef>
                <a:spcPct val="0"/>
              </a:spcBef>
            </a:pPr>
            <a:r>
              <a:rPr lang="en-US" altLang="en-US" dirty="0">
                <a:latin typeface="Times" pitchFamily="2" charset="0"/>
              </a:rPr>
              <a:t>Principle: 27.1</a:t>
            </a:r>
          </a:p>
          <a:p>
            <a:pPr eaLnBrk="1" hangingPunct="1">
              <a:spcBef>
                <a:spcPct val="0"/>
              </a:spcBef>
              <a:buClr>
                <a:srgbClr val="000000"/>
              </a:buClr>
              <a:buSzPts val="1400"/>
            </a:pPr>
            <a:r>
              <a:rPr lang="en-US" altLang="en-US" dirty="0">
                <a:latin typeface="Times" pitchFamily="2" charset="0"/>
              </a:rPr>
              <a:t>Learning Objective(s): </a:t>
            </a:r>
            <a:r>
              <a:rPr lang="en-US" b="0" i="0" dirty="0">
                <a:solidFill>
                  <a:srgbClr val="000000"/>
                </a:solidFill>
                <a:effectLst/>
                <a:latin typeface="docs-Calibri"/>
              </a:rPr>
              <a:t>Define the differences between eukaryotic and bacterial protein synthesis initiation.</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1:1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162</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709566555"/>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163</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396993484"/>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61358858"/>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87734035"/>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38002117"/>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75390522"/>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86985854"/>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27.3</a:t>
            </a:r>
          </a:p>
          <a:p>
            <a:pPr eaLnBrk="1" hangingPunct="1">
              <a:spcBef>
                <a:spcPct val="0"/>
              </a:spcBef>
              <a:buClr>
                <a:srgbClr val="000000"/>
              </a:buClr>
              <a:buSzPts val="1400"/>
            </a:pPr>
            <a:r>
              <a:rPr lang="en-US" altLang="en-US" dirty="0">
                <a:latin typeface="Times" pitchFamily="2" charset="0"/>
              </a:rPr>
              <a:t>Learning Objective(s): </a:t>
            </a:r>
            <a:r>
              <a:rPr lang="en-US" sz="1800" b="0" i="0" dirty="0">
                <a:effectLst/>
                <a:latin typeface="Calibri" panose="020F0502020204030204" pitchFamily="34" charset="0"/>
              </a:rPr>
              <a:t>Explain the steps that termination factors take part in.</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169</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4290777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02350966"/>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170</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232982199"/>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943000215"/>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172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44399912"/>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t>
            </a:r>
            <a:r>
              <a:rPr lang="en-US" altLang="en-US" baseline="0" dirty="0"/>
              <a:t>D.  Trick question.  The 23S rRNA is a ribozyme that catalyzes formation of the peptide bond.  Peptidyl transferase is the name given to the enzyme activity.</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Principle: 27.5</a:t>
            </a:r>
          </a:p>
          <a:p>
            <a:pPr eaLnBrk="1" hangingPunct="1">
              <a:spcBef>
                <a:spcPct val="0"/>
              </a:spcBef>
              <a:buClr>
                <a:srgbClr val="000000"/>
              </a:buClr>
              <a:buSzPts val="1400"/>
            </a:pPr>
            <a:r>
              <a:rPr lang="en-US" altLang="en-US" dirty="0">
                <a:latin typeface="Times" pitchFamily="2" charset="0"/>
              </a:rPr>
              <a:t>Learning Objective(s): I</a:t>
            </a:r>
            <a:r>
              <a:rPr lang="en-US" b="0" i="0" dirty="0">
                <a:solidFill>
                  <a:srgbClr val="000000"/>
                </a:solidFill>
                <a:effectLst/>
                <a:latin typeface="docs-Calibri"/>
              </a:rPr>
              <a:t>dentify the enzyme needed to form a peptide bond.</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1:1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173</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607384721"/>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174</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815173450"/>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175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81640462"/>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176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93142263"/>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177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28564044"/>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a:spcBef>
                <a:spcPct val="0"/>
              </a:spcBef>
            </a:pPr>
            <a:r>
              <a:rPr lang="en-US" altLang="en-US" dirty="0">
                <a:latin typeface="Times" pitchFamily="2" charset="0"/>
              </a:rPr>
              <a:t>Principle: 27.1</a:t>
            </a:r>
          </a:p>
          <a:p>
            <a:pPr eaLnBrk="1" hangingPunct="1">
              <a:spcBef>
                <a:spcPct val="0"/>
              </a:spcBef>
              <a:buClr>
                <a:srgbClr val="000000"/>
              </a:buClr>
              <a:buSzPts val="1400"/>
            </a:pPr>
            <a:r>
              <a:rPr lang="en-US" altLang="en-US" dirty="0">
                <a:latin typeface="Times" pitchFamily="2" charset="0"/>
              </a:rPr>
              <a:t>Learning Objective(s): </a:t>
            </a:r>
            <a:r>
              <a:rPr lang="en-US" b="0" i="0" dirty="0">
                <a:solidFill>
                  <a:srgbClr val="000000"/>
                </a:solidFill>
                <a:effectLst/>
                <a:latin typeface="docs-Calibri"/>
              </a:rPr>
              <a:t>Explain movement of the ribosome along the mRNA (translocation).</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178</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4260641463"/>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179</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379783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t>
            </a:r>
            <a:r>
              <a:rPr lang="en-US" altLang="en-US" baseline="0" dirty="0"/>
              <a:t>C</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Principle: 27.1</a:t>
            </a:r>
          </a:p>
          <a:p>
            <a:pPr eaLnBrk="1" hangingPunct="1">
              <a:spcBef>
                <a:spcPct val="0"/>
              </a:spcBef>
              <a:buClr>
                <a:srgbClr val="000000"/>
              </a:buClr>
              <a:buSzPts val="1400"/>
            </a:pPr>
            <a:r>
              <a:rPr lang="en-US" altLang="en-US" dirty="0">
                <a:latin typeface="Times" pitchFamily="2" charset="0"/>
              </a:rPr>
              <a:t>Learning Objective(s): </a:t>
            </a:r>
            <a:r>
              <a:rPr lang="en-US" sz="2800" b="0" i="0" dirty="0">
                <a:solidFill>
                  <a:srgbClr val="000000"/>
                </a:solidFill>
                <a:effectLst/>
                <a:latin typeface="docs-Calibri"/>
              </a:rPr>
              <a:t>Define codon and reading frame</a:t>
            </a:r>
            <a:r>
              <a:rPr lang="en-US" sz="1800" b="0" i="0" dirty="0">
                <a:effectLst/>
                <a:latin typeface="Calibri" panose="020F0502020204030204" pitchFamily="34" charset="0"/>
              </a:rPr>
              <a:t>.</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18</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881617451"/>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180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19160258"/>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t>
            </a:r>
            <a:r>
              <a:rPr lang="en-US" altLang="en-US" baseline="0" dirty="0"/>
              <a:t>C. </a:t>
            </a:r>
            <a:r>
              <a:rPr lang="en-US" altLang="en-US" baseline="0" dirty="0" err="1"/>
              <a:t>Adenylylation</a:t>
            </a:r>
            <a:r>
              <a:rPr lang="en-US" altLang="en-US" baseline="0" dirty="0"/>
              <a:t> and hydrolysis (form one ATP) to form an aminoacyl-tRNA, one GTP hydrolysis during elongation, and one GTP hydrolysis during translocation. </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Principle: 27.1</a:t>
            </a:r>
          </a:p>
          <a:p>
            <a:pPr eaLnBrk="1" hangingPunct="1">
              <a:spcBef>
                <a:spcPct val="0"/>
              </a:spcBef>
              <a:buClr>
                <a:srgbClr val="000000"/>
              </a:buClr>
              <a:buSzPts val="1400"/>
            </a:pPr>
            <a:r>
              <a:rPr lang="en-US" altLang="en-US" dirty="0">
                <a:latin typeface="Times" pitchFamily="2" charset="0"/>
              </a:rPr>
              <a:t>Learning Objective(s): </a:t>
            </a:r>
            <a:r>
              <a:rPr lang="en-US" sz="1800" b="0" i="0" dirty="0">
                <a:effectLst/>
                <a:latin typeface="Calibri" panose="020F0502020204030204" pitchFamily="34" charset="0"/>
              </a:rPr>
              <a:t>Explain peptide bond formation and elongation. (stage 3)</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181</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4263831109"/>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182</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457039924"/>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183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50441089"/>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184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16989552"/>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185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82420242"/>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t>
            </a:r>
            <a:r>
              <a:rPr lang="en-US" altLang="en-US" baseline="0" dirty="0"/>
              <a:t>E. The GTPase function of EF-Tu during elongation.</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Principle: 27.1</a:t>
            </a:r>
          </a:p>
          <a:p>
            <a:pPr eaLnBrk="1" hangingPunct="1">
              <a:spcBef>
                <a:spcPct val="0"/>
              </a:spcBef>
              <a:buClr>
                <a:srgbClr val="000000"/>
              </a:buClr>
              <a:buSzPts val="1400"/>
            </a:pPr>
            <a:r>
              <a:rPr lang="en-US" altLang="en-US" dirty="0">
                <a:latin typeface="Times" pitchFamily="2" charset="0"/>
              </a:rPr>
              <a:t>Learning Objective(s): </a:t>
            </a:r>
            <a:r>
              <a:rPr lang="en-US" sz="1800" b="0" i="0" dirty="0">
                <a:effectLst/>
                <a:latin typeface="Calibri" panose="020F0502020204030204" pitchFamily="34" charset="0"/>
              </a:rPr>
              <a:t>Define activity associated with the A, P and E sites of the ribosomes.</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186</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552336870"/>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187</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429442422"/>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t>
            </a:r>
            <a:r>
              <a:rPr lang="en-US" altLang="en-US" baseline="0" dirty="0"/>
              <a:t>D.  There is a offsetting compromise between fidelity and speed; faster you go the less fidelity, higher fidelity, slower protein production rate.</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Principle: 27.1</a:t>
            </a:r>
          </a:p>
          <a:p>
            <a:pPr eaLnBrk="1" hangingPunct="1">
              <a:spcBef>
                <a:spcPct val="0"/>
              </a:spcBef>
              <a:buClr>
                <a:srgbClr val="000000"/>
              </a:buClr>
              <a:buSzPts val="1400"/>
            </a:pPr>
            <a:r>
              <a:rPr lang="en-US" altLang="en-US" dirty="0">
                <a:latin typeface="Times" pitchFamily="2" charset="0"/>
              </a:rPr>
              <a:t>Learning Objective(s): </a:t>
            </a:r>
            <a:r>
              <a:rPr lang="en-US" b="0" i="0" dirty="0">
                <a:solidFill>
                  <a:srgbClr val="000000"/>
                </a:solidFill>
                <a:effectLst/>
                <a:latin typeface="docs-Calibri"/>
              </a:rPr>
              <a:t>Explain peptide bond formation and elongation. (stage 3)</a:t>
            </a: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188</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271509547"/>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189</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83084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19</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591428042"/>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190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74364032"/>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191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33223168"/>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a:t>
            </a:r>
          </a:p>
          <a:p>
            <a:pPr>
              <a:spcBef>
                <a:spcPct val="0"/>
              </a:spcBef>
            </a:pPr>
            <a:r>
              <a:rPr lang="en-US" altLang="en-US" dirty="0">
                <a:latin typeface="Times" pitchFamily="2" charset="0"/>
              </a:rPr>
              <a:t>Principle: 27.1</a:t>
            </a:r>
          </a:p>
          <a:p>
            <a:pPr eaLnBrk="1" hangingPunct="1">
              <a:spcBef>
                <a:spcPct val="0"/>
              </a:spcBef>
              <a:buClr>
                <a:srgbClr val="000000"/>
              </a:buClr>
              <a:buSzPts val="1400"/>
            </a:pPr>
            <a:r>
              <a:rPr lang="en-US" altLang="en-US" dirty="0">
                <a:latin typeface="Times" pitchFamily="2" charset="0"/>
              </a:rPr>
              <a:t>Learning Objective(s): </a:t>
            </a:r>
            <a:r>
              <a:rPr lang="en-US" b="0" i="0" dirty="0">
                <a:solidFill>
                  <a:srgbClr val="000000"/>
                </a:solidFill>
                <a:effectLst/>
                <a:latin typeface="docs-Calibri"/>
              </a:rPr>
              <a:t>Identify differences between bacterial and eukaryotic termination.</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192</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304756442"/>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193</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209610609"/>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020245598"/>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195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43186680"/>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847cf01710_0_29: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847cf01710_0_29: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r>
              <a:rPr lang="en-US" sz="1200" kern="1200" dirty="0">
                <a:solidFill>
                  <a:schemeClr val="tx1"/>
                </a:solidFill>
                <a:effectLst/>
                <a:latin typeface="Times" charset="0"/>
                <a:ea typeface="MS PGothic" pitchFamily="34" charset="-128"/>
                <a:cs typeface="MS PGothic" charset="0"/>
              </a:rPr>
              <a:t>Instructor: This muddiest point activity can be found in Achieve in the Chapter 27 folder titled “Ch27 In-Class Activities and Resources.”  See the Instructor Activity Guide in the same folder for more information.</a:t>
            </a:r>
          </a:p>
        </p:txBody>
      </p:sp>
      <p:sp>
        <p:nvSpPr>
          <p:cNvPr id="364" name="Google Shape;364;g847cf01710_0_29: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marR="0" lvl="0" indent="0" algn="r"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ts val="0"/>
                </a:spcBef>
                <a:spcAft>
                  <a:spcPts val="0"/>
                </a:spcAft>
                <a:buClrTx/>
                <a:buSzTx/>
                <a:buFontTx/>
                <a:buNone/>
                <a:tabLst/>
                <a:defRPr/>
              </a:pPr>
              <a:t>196</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742230165"/>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847cf01710_0_29: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847cf01710_0_29: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marR="0" lvl="0" indent="0" algn="l" defTabSz="914400" rtl="0" eaLnBrk="0" fontAlgn="base" latinLnBrk="0" hangingPunct="0">
              <a:lnSpc>
                <a:spcPct val="100000"/>
              </a:lnSpc>
              <a:spcBef>
                <a:spcPts val="0"/>
              </a:spcBef>
              <a:spcAft>
                <a:spcPts val="0"/>
              </a:spcAft>
              <a:buClr>
                <a:schemeClr val="dk1"/>
              </a:buClr>
              <a:buSzPts val="1100"/>
              <a:buFont typeface="Arial"/>
              <a:buNone/>
              <a:tabLst/>
              <a:defRPr/>
            </a:pPr>
            <a:r>
              <a:rPr lang="en-US" sz="1200" kern="1200" dirty="0">
                <a:solidFill>
                  <a:schemeClr val="tx1"/>
                </a:solidFill>
                <a:effectLst/>
                <a:latin typeface="Times" charset="0"/>
                <a:ea typeface="MS PGothic" pitchFamily="34" charset="-128"/>
                <a:cs typeface="MS PGothic" charset="0"/>
              </a:rPr>
              <a:t>Instructor: This muddiest point activity can be found in Achieve in the Chapter 27 folder titled “Ch27 In-Class Activities and Resources.”  See the Instructor Activity Guide in the same folder for more information.</a:t>
            </a:r>
          </a:p>
        </p:txBody>
      </p:sp>
      <p:sp>
        <p:nvSpPr>
          <p:cNvPr id="364" name="Google Shape;364;g847cf01710_0_29: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marR="0" lvl="0" indent="0" algn="r"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ts val="0"/>
                </a:spcBef>
                <a:spcAft>
                  <a:spcPts val="0"/>
                </a:spcAft>
                <a:buClrTx/>
                <a:buSzTx/>
                <a:buFontTx/>
                <a:buNone/>
                <a:tabLst/>
                <a:defRPr/>
              </a:pPr>
              <a:t>197</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086130435"/>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198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499035"/>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t>
            </a:r>
            <a:r>
              <a:rPr lang="en-US" altLang="en-US" baseline="0" dirty="0"/>
              <a:t>D.  Answer E was given because some students think </a:t>
            </a:r>
            <a:r>
              <a:rPr lang="en-US" altLang="en-US" i="1" baseline="0" dirty="0"/>
              <a:t>polysome </a:t>
            </a:r>
            <a:r>
              <a:rPr lang="en-US" altLang="en-US" baseline="0" dirty="0"/>
              <a:t>sounds like an organelle name.</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Principle: 27.1</a:t>
            </a:r>
          </a:p>
          <a:p>
            <a:pPr eaLnBrk="1" hangingPunct="1">
              <a:spcBef>
                <a:spcPct val="0"/>
              </a:spcBef>
              <a:buClr>
                <a:srgbClr val="000000"/>
              </a:buClr>
              <a:buSzPts val="1400"/>
            </a:pPr>
            <a:r>
              <a:rPr lang="en-US" altLang="en-US" dirty="0">
                <a:latin typeface="Times" pitchFamily="2" charset="0"/>
              </a:rPr>
              <a:t>Learning Objective(s): </a:t>
            </a:r>
            <a:r>
              <a:rPr lang="en-US" b="0" i="0" dirty="0">
                <a:solidFill>
                  <a:srgbClr val="000000"/>
                </a:solidFill>
                <a:effectLst/>
                <a:latin typeface="docs-Calibri"/>
              </a:rPr>
              <a:t>Explain the advantage to having multiple ribosomes loaded in succession a bacterial mRNA.</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199</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5692337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13768654"/>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200</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4060666452"/>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201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60634590"/>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202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93203337"/>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203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55610421"/>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204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5679077"/>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205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50230525"/>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27.1</a:t>
            </a:r>
          </a:p>
          <a:p>
            <a:pPr eaLnBrk="1" hangingPunct="1">
              <a:spcBef>
                <a:spcPct val="0"/>
              </a:spcBef>
              <a:buClr>
                <a:srgbClr val="000000"/>
              </a:buClr>
              <a:buSzPts val="1400"/>
            </a:pPr>
            <a:r>
              <a:rPr lang="en-US" altLang="en-US" dirty="0">
                <a:latin typeface="Times" pitchFamily="2" charset="0"/>
              </a:rPr>
              <a:t>Learning Objective(s): </a:t>
            </a:r>
            <a:r>
              <a:rPr lang="en-US" sz="1800" b="0" i="0" dirty="0">
                <a:effectLst/>
                <a:latin typeface="Calibri" panose="020F0502020204030204" pitchFamily="34" charset="0"/>
              </a:rPr>
              <a:t>Identify the modifications of individual amino acids that occur post-translationally.</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206</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606478550"/>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207</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770660339"/>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208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20375190"/>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209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071035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56184332"/>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210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33058583"/>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211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32095448"/>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212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00079763"/>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27.1</a:t>
            </a:r>
          </a:p>
          <a:p>
            <a:pPr eaLnBrk="1" hangingPunct="1">
              <a:spcBef>
                <a:spcPct val="0"/>
              </a:spcBef>
              <a:buClr>
                <a:srgbClr val="000000"/>
              </a:buClr>
              <a:buSzPts val="1400"/>
            </a:pPr>
            <a:r>
              <a:rPr lang="en-US" altLang="en-US" dirty="0">
                <a:latin typeface="Times" pitchFamily="2" charset="0"/>
              </a:rPr>
              <a:t>Learning Objective(s): </a:t>
            </a:r>
            <a:r>
              <a:rPr lang="en-US" sz="1800" b="0" i="0" dirty="0">
                <a:effectLst/>
                <a:latin typeface="Calibri" panose="020F0502020204030204" pitchFamily="34" charset="0"/>
              </a:rPr>
              <a:t>Identify the modifications of individual amino acids that occur post-translationally.</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1:1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213</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051815619"/>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214</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988148273"/>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215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61034369"/>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216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97069939"/>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217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81008920"/>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218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68710683"/>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E. </a:t>
            </a:r>
            <a:r>
              <a:rPr lang="en-US" altLang="en-US" baseline="0" dirty="0"/>
              <a:t>This actually happens during translation.  Answer C: addition of </a:t>
            </a:r>
            <a:r>
              <a:rPr lang="en-US" altLang="en-US" baseline="0" dirty="0" err="1"/>
              <a:t>isoprenes</a:t>
            </a:r>
            <a:r>
              <a:rPr lang="en-US" altLang="en-US" baseline="0" dirty="0"/>
              <a:t>, farnesyl or geranyl groups to form Type V membrane proteins.</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Principle: 27.1</a:t>
            </a:r>
          </a:p>
          <a:p>
            <a:pPr eaLnBrk="1" hangingPunct="1">
              <a:spcBef>
                <a:spcPct val="0"/>
              </a:spcBef>
              <a:buClr>
                <a:srgbClr val="000000"/>
              </a:buClr>
              <a:buSzPts val="1400"/>
            </a:pPr>
            <a:r>
              <a:rPr lang="en-US" altLang="en-US" dirty="0">
                <a:latin typeface="Times" pitchFamily="2" charset="0"/>
              </a:rPr>
              <a:t>Learning Objective(s): </a:t>
            </a:r>
            <a:r>
              <a:rPr lang="en-US" b="0" i="0" dirty="0">
                <a:solidFill>
                  <a:srgbClr val="000000"/>
                </a:solidFill>
                <a:effectLst/>
                <a:latin typeface="docs-Calibri"/>
              </a:rPr>
              <a:t>Identify the modifications of individual amino acids that occur post-translationally.</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219</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5511363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771995"/>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220</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877550370"/>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221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24807431"/>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222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58014984"/>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223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37235665"/>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a:spcBef>
                <a:spcPct val="0"/>
              </a:spcBef>
            </a:pPr>
            <a:r>
              <a:rPr lang="en-US" altLang="en-US" dirty="0">
                <a:latin typeface="Times" pitchFamily="2" charset="0"/>
              </a:rPr>
              <a:t>Principle: 27.1</a:t>
            </a:r>
          </a:p>
          <a:p>
            <a:pPr eaLnBrk="1" hangingPunct="1">
              <a:spcBef>
                <a:spcPct val="0"/>
              </a:spcBef>
              <a:buClr>
                <a:srgbClr val="000000"/>
              </a:buClr>
              <a:buSzPts val="1400"/>
            </a:pPr>
            <a:r>
              <a:rPr lang="en-US" altLang="en-US" dirty="0">
                <a:latin typeface="Times" pitchFamily="2" charset="0"/>
              </a:rPr>
              <a:t>Learning Objective(s): </a:t>
            </a:r>
            <a:r>
              <a:rPr lang="en-US" sz="1800" b="0" i="0" dirty="0">
                <a:effectLst/>
                <a:latin typeface="Calibri" panose="020F0502020204030204" pitchFamily="34" charset="0"/>
              </a:rPr>
              <a:t>Define the specific action of different antibiotics on bacteria.</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1:1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224</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464703975"/>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225</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380485013"/>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226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72662162"/>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227</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79648972"/>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914436870"/>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229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233633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69635172"/>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230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98122280"/>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231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68626467"/>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232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66648581"/>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27.5</a:t>
            </a:r>
          </a:p>
          <a:p>
            <a:pPr eaLnBrk="1" hangingPunct="1">
              <a:spcBef>
                <a:spcPct val="0"/>
              </a:spcBef>
              <a:buClr>
                <a:srgbClr val="000000"/>
              </a:buClr>
              <a:buSzPts val="1400"/>
            </a:pPr>
            <a:r>
              <a:rPr lang="en-US" altLang="en-US" dirty="0">
                <a:latin typeface="Times" pitchFamily="2" charset="0"/>
              </a:rPr>
              <a:t>Learning Objective(s): </a:t>
            </a:r>
            <a:r>
              <a:rPr lang="en-US" b="0" i="0" dirty="0">
                <a:solidFill>
                  <a:srgbClr val="000000"/>
                </a:solidFill>
                <a:effectLst/>
                <a:latin typeface="docs-Calibri"/>
              </a:rPr>
              <a:t>Define the role of a signal sequence in transport.</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1:1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233</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72489563"/>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234</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63574651"/>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235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14125300"/>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236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45818639"/>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237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51631694"/>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238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01325"/>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a:spcBef>
                <a:spcPct val="0"/>
              </a:spcBef>
            </a:pPr>
            <a:r>
              <a:rPr lang="en-US" altLang="en-US" dirty="0">
                <a:latin typeface="Times" pitchFamily="2" charset="0"/>
              </a:rPr>
              <a:t>Principle: 27.5</a:t>
            </a:r>
          </a:p>
          <a:p>
            <a:pPr eaLnBrk="1" hangingPunct="1">
              <a:spcBef>
                <a:spcPct val="0"/>
              </a:spcBef>
              <a:buClr>
                <a:srgbClr val="000000"/>
              </a:buClr>
              <a:buSzPts val="1400"/>
            </a:pPr>
            <a:r>
              <a:rPr lang="en-US" altLang="en-US" dirty="0">
                <a:latin typeface="Times" pitchFamily="2" charset="0"/>
              </a:rPr>
              <a:t>Learning Objective(s): </a:t>
            </a:r>
            <a:r>
              <a:rPr lang="en-US" b="0" i="0" dirty="0">
                <a:solidFill>
                  <a:srgbClr val="000000"/>
                </a:solidFill>
                <a:effectLst/>
                <a:latin typeface="docs-Calibri"/>
              </a:rPr>
              <a:t>Identify the pathway for synthesis of </a:t>
            </a:r>
            <a:r>
              <a:rPr lang="en-US" b="0" i="1" dirty="0">
                <a:solidFill>
                  <a:srgbClr val="000000"/>
                </a:solidFill>
                <a:effectLst/>
                <a:latin typeface="docs-Calibri"/>
              </a:rPr>
              <a:t>N</a:t>
            </a:r>
            <a:r>
              <a:rPr lang="en-US" b="0" i="0" dirty="0">
                <a:solidFill>
                  <a:srgbClr val="000000"/>
                </a:solidFill>
                <a:effectLst/>
                <a:latin typeface="docs-Calibri"/>
              </a:rPr>
              <a:t>-linked oligosaccharides.</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239</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1203236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t>
            </a:r>
            <a:r>
              <a:rPr lang="en-US" altLang="en-US" baseline="0" dirty="0"/>
              <a:t>C</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Principle: 27.1</a:t>
            </a:r>
          </a:p>
          <a:p>
            <a:pPr eaLnBrk="1" hangingPunct="1">
              <a:spcBef>
                <a:spcPct val="0"/>
              </a:spcBef>
              <a:buClr>
                <a:srgbClr val="000000"/>
              </a:buClr>
              <a:buSzPts val="1400"/>
            </a:pPr>
            <a:r>
              <a:rPr lang="en-US" altLang="en-US" dirty="0">
                <a:latin typeface="Times" pitchFamily="2" charset="0"/>
              </a:rPr>
              <a:t>Learning Objective(s): </a:t>
            </a:r>
            <a:r>
              <a:rPr lang="en-US" sz="4000" b="0" i="0" dirty="0">
                <a:solidFill>
                  <a:srgbClr val="000000"/>
                </a:solidFill>
                <a:effectLst/>
                <a:latin typeface="docs-Calibri"/>
              </a:rPr>
              <a:t>Explain how the genetic code was deciphered</a:t>
            </a:r>
            <a:r>
              <a:rPr lang="en-US" sz="1800" b="0" i="0" dirty="0">
                <a:effectLst/>
                <a:latin typeface="Calibri" panose="020F0502020204030204" pitchFamily="34" charset="0"/>
              </a:rPr>
              <a:t>.</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1:1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24</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755688742"/>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240</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94983082"/>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241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08105679"/>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242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70357115"/>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243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01027684"/>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244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20074842"/>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a:spcBef>
                <a:spcPct val="0"/>
              </a:spcBef>
            </a:pPr>
            <a:r>
              <a:rPr lang="en-US" altLang="en-US" dirty="0">
                <a:latin typeface="Times" pitchFamily="2" charset="0"/>
              </a:rPr>
              <a:t>Principle: 27.5</a:t>
            </a:r>
          </a:p>
          <a:p>
            <a:pPr eaLnBrk="1" hangingPunct="1">
              <a:spcBef>
                <a:spcPct val="0"/>
              </a:spcBef>
              <a:buClr>
                <a:srgbClr val="000000"/>
              </a:buClr>
              <a:buSzPts val="1400"/>
            </a:pPr>
            <a:r>
              <a:rPr lang="en-US" altLang="en-US" dirty="0">
                <a:latin typeface="Times" pitchFamily="2" charset="0"/>
              </a:rPr>
              <a:t>Learning Objective(s): </a:t>
            </a:r>
            <a:r>
              <a:rPr lang="en-US" b="0" i="0" dirty="0">
                <a:solidFill>
                  <a:srgbClr val="000000"/>
                </a:solidFill>
                <a:effectLst/>
                <a:latin typeface="docs-Calibri"/>
              </a:rPr>
              <a:t>Identify the structure present in proteins destined for the lysosomes.</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1:1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245</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576497315"/>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246</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814560301"/>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247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05302930"/>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248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8069622"/>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249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332707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25</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716451806"/>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250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62019536"/>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a:spcBef>
                <a:spcPct val="0"/>
              </a:spcBef>
            </a:pPr>
            <a:r>
              <a:rPr lang="en-US" altLang="en-US" dirty="0">
                <a:latin typeface="Times" pitchFamily="2" charset="0"/>
              </a:rPr>
              <a:t>Principle: 27.5</a:t>
            </a:r>
          </a:p>
          <a:p>
            <a:pPr eaLnBrk="1" hangingPunct="1">
              <a:spcBef>
                <a:spcPct val="0"/>
              </a:spcBef>
              <a:buClr>
                <a:srgbClr val="000000"/>
              </a:buClr>
              <a:buSzPts val="1400"/>
            </a:pPr>
            <a:r>
              <a:rPr lang="en-US" altLang="en-US" dirty="0">
                <a:latin typeface="Times" pitchFamily="2" charset="0"/>
              </a:rPr>
              <a:t>Learning Objective(s): </a:t>
            </a:r>
            <a:r>
              <a:rPr lang="en-US" b="0" i="0" dirty="0">
                <a:solidFill>
                  <a:srgbClr val="000000"/>
                </a:solidFill>
                <a:effectLst/>
                <a:latin typeface="docs-Calibri"/>
              </a:rPr>
              <a:t>Explain protein transport in bacteria.</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251</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40736633"/>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252</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982219061"/>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253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17738000"/>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254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38877810"/>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a:spcBef>
                <a:spcPct val="0"/>
              </a:spcBef>
            </a:pPr>
            <a:r>
              <a:rPr lang="en-US" altLang="en-US" dirty="0">
                <a:latin typeface="Times" pitchFamily="2" charset="0"/>
              </a:rPr>
              <a:t>Principle: 27.5</a:t>
            </a:r>
          </a:p>
          <a:p>
            <a:pPr eaLnBrk="1" hangingPunct="1">
              <a:spcBef>
                <a:spcPct val="0"/>
              </a:spcBef>
              <a:buClr>
                <a:srgbClr val="000000"/>
              </a:buClr>
              <a:buSzPts val="1400"/>
            </a:pPr>
            <a:r>
              <a:rPr lang="en-US" altLang="en-US" dirty="0">
                <a:latin typeface="Times" pitchFamily="2" charset="0"/>
              </a:rPr>
              <a:t>Learning Objective(s): </a:t>
            </a:r>
            <a:r>
              <a:rPr lang="en-US" b="0" i="0" dirty="0">
                <a:solidFill>
                  <a:srgbClr val="000000"/>
                </a:solidFill>
                <a:effectLst/>
                <a:latin typeface="docs-Calibri"/>
              </a:rPr>
              <a:t>Identify feature of the nuclear localization sequence in nuclear proteins.</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1:1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255</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4098882339"/>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256</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32201993"/>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257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75345372"/>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258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28409704"/>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259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237785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67422802"/>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260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52660184"/>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261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90796298"/>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27.5</a:t>
            </a:r>
          </a:p>
          <a:p>
            <a:pPr eaLnBrk="1" hangingPunct="1">
              <a:spcBef>
                <a:spcPct val="0"/>
              </a:spcBef>
              <a:buClr>
                <a:srgbClr val="000000"/>
              </a:buClr>
              <a:buSzPts val="1400"/>
            </a:pPr>
            <a:r>
              <a:rPr lang="en-US" altLang="en-US" dirty="0">
                <a:latin typeface="Times" pitchFamily="2" charset="0"/>
              </a:rPr>
              <a:t>Learning Objective(s): </a:t>
            </a:r>
            <a:r>
              <a:rPr lang="en-US" sz="1800" b="0" i="0" dirty="0">
                <a:effectLst/>
                <a:latin typeface="Calibri" panose="020F0502020204030204" pitchFamily="34" charset="0"/>
              </a:rPr>
              <a:t>Identify the 26S proteasome components.</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1:1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262</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191669883"/>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263</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4029130092"/>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264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29795433"/>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a:spcBef>
                <a:spcPct val="0"/>
              </a:spcBef>
            </a:pPr>
            <a:r>
              <a:rPr lang="en-US" altLang="en-US" dirty="0">
                <a:latin typeface="Times" pitchFamily="2" charset="0"/>
              </a:rPr>
              <a:t>Principle: 27.5</a:t>
            </a:r>
          </a:p>
          <a:p>
            <a:pPr eaLnBrk="1" hangingPunct="1">
              <a:spcBef>
                <a:spcPct val="0"/>
              </a:spcBef>
              <a:buClr>
                <a:srgbClr val="000000"/>
              </a:buClr>
              <a:buSzPts val="1400"/>
            </a:pPr>
            <a:r>
              <a:rPr lang="en-US" altLang="en-US" dirty="0">
                <a:latin typeface="Times" pitchFamily="2" charset="0"/>
              </a:rPr>
              <a:t>Learning Objective(s): </a:t>
            </a:r>
            <a:r>
              <a:rPr lang="en-US" sz="1800" b="0" i="0" dirty="0">
                <a:effectLst/>
                <a:latin typeface="Calibri" panose="020F0502020204030204" pitchFamily="34" charset="0"/>
              </a:rPr>
              <a:t>Explain the relationship between protein half-life and the amino terminal amino acid residue.</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1:1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265</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266390196"/>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266</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488738300"/>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53281" name="Google Shape;161;g929a7def50_0_124:notes">
            <a:extLst>
              <a:ext uri="{FF2B5EF4-FFF2-40B4-BE49-F238E27FC236}">
                <a16:creationId xmlns:a16="http://schemas.microsoft.com/office/drawing/2014/main" id="{3F443D9B-8EA1-254E-AB6E-B04A42AC1BB0}"/>
              </a:ext>
            </a:extLst>
          </p:cNvPr>
          <p:cNvSpPr>
            <a:spLocks noGrp="1" noRot="1" noChangeAspect="1" noTextEdit="1"/>
          </p:cNvSpPr>
          <p:nvPr>
            <p:ph type="sldImg" idx="2"/>
          </p:nvPr>
        </p:nvSpPr>
        <p:spPr>
          <a:xfrm>
            <a:off x="1106488" y="652463"/>
            <a:ext cx="4645025" cy="3484562"/>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53282" name="Google Shape;162;g929a7def50_0_124:notes">
            <a:extLst>
              <a:ext uri="{FF2B5EF4-FFF2-40B4-BE49-F238E27FC236}">
                <a16:creationId xmlns:a16="http://schemas.microsoft.com/office/drawing/2014/main" id="{5F7B60B9-21DA-6145-9E44-6836B5EB66DB}"/>
              </a:ext>
            </a:extLst>
          </p:cNvPr>
          <p:cNvSpPr txBox="1">
            <a:spLocks noGrp="1" noChangeArrowheads="1"/>
          </p:cNvSpPr>
          <p:nvPr>
            <p:ph type="body" idx="1"/>
          </p:nvPr>
        </p:nvSpPr>
        <p:spPr>
          <a:xfrm>
            <a:off x="928688" y="4354513"/>
            <a:ext cx="5000625" cy="4137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marL="0" marR="0" lvl="0" indent="0" algn="l" defTabSz="914400" rtl="0" eaLnBrk="0" fontAlgn="base" latinLnBrk="0" hangingPunct="0">
              <a:lnSpc>
                <a:spcPct val="100000"/>
              </a:lnSpc>
              <a:spcBef>
                <a:spcPct val="0"/>
              </a:spcBef>
              <a:spcAft>
                <a:spcPct val="0"/>
              </a:spcAft>
              <a:buClr>
                <a:srgbClr val="000000"/>
              </a:buClr>
              <a:buSzPts val="1000"/>
              <a:buFontTx/>
              <a:buNone/>
              <a:tabLst/>
              <a:defRPr/>
            </a:pPr>
            <a:r>
              <a:rPr lang="en-US" sz="1200" kern="1200" dirty="0">
                <a:solidFill>
                  <a:schemeClr val="tx1"/>
                </a:solidFill>
                <a:effectLst/>
                <a:latin typeface="Times" charset="0"/>
                <a:ea typeface="MS PGothic" pitchFamily="34" charset="-128"/>
                <a:cs typeface="MS PGothic" charset="0"/>
              </a:rPr>
              <a:t>Instructor: For additional information, see the Instructor Activity Guide located in Achieve. It can be found within Chapter 27, in the folder titled “Ch27 In-Class Activities, Videos, and Resources.”</a:t>
            </a:r>
          </a:p>
        </p:txBody>
      </p:sp>
      <p:sp>
        <p:nvSpPr>
          <p:cNvPr id="353283" name="Google Shape;163;g929a7def50_0_124:notes">
            <a:extLst>
              <a:ext uri="{FF2B5EF4-FFF2-40B4-BE49-F238E27FC236}">
                <a16:creationId xmlns:a16="http://schemas.microsoft.com/office/drawing/2014/main" id="{A4F57885-1F0C-974D-93E4-F4C59F5567F9}"/>
              </a:ext>
            </a:extLst>
          </p:cNvPr>
          <p:cNvSpPr>
            <a:spLocks noGrp="1" noChangeArrowheads="1"/>
          </p:cNvSpPr>
          <p:nvPr>
            <p:ph type="sldNum" sz="quarter" idx="5"/>
          </p:nvPr>
        </p:nvSpPr>
        <p:spPr>
          <a:xfrm>
            <a:off x="3857625" y="8709025"/>
            <a:ext cx="3000375" cy="434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5" tIns="86175" rIns="86175" bIns="86175" anchor="ct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1EDDDECD-7F1B-5F49-830D-72E8011EBD7A}" type="slidenum">
              <a:rPr kumimoji="0" lang="en-GB" altLang="en-US"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267</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33984483"/>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55329" name="Google Shape;170;g929a7def50_0_242:notes">
            <a:extLst>
              <a:ext uri="{FF2B5EF4-FFF2-40B4-BE49-F238E27FC236}">
                <a16:creationId xmlns:a16="http://schemas.microsoft.com/office/drawing/2014/main" id="{6410CABB-4BCA-4443-A035-87E7665CBDCC}"/>
              </a:ext>
            </a:extLst>
          </p:cNvPr>
          <p:cNvSpPr>
            <a:spLocks noGrp="1" noRot="1" noChangeAspect="1" noTextEdit="1"/>
          </p:cNvSpPr>
          <p:nvPr>
            <p:ph type="sldImg" idx="2"/>
          </p:nvPr>
        </p:nvSpPr>
        <p:spPr>
          <a:xfrm>
            <a:off x="1106488" y="652463"/>
            <a:ext cx="4645025" cy="3484562"/>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55330" name="Google Shape;171;g929a7def50_0_242:notes">
            <a:extLst>
              <a:ext uri="{FF2B5EF4-FFF2-40B4-BE49-F238E27FC236}">
                <a16:creationId xmlns:a16="http://schemas.microsoft.com/office/drawing/2014/main" id="{727E96F9-4243-9B47-89A4-3251F2EBDEED}"/>
              </a:ext>
            </a:extLst>
          </p:cNvPr>
          <p:cNvSpPr txBox="1">
            <a:spLocks noGrp="1" noChangeArrowheads="1"/>
          </p:cNvSpPr>
          <p:nvPr>
            <p:ph type="body" idx="1"/>
          </p:nvPr>
        </p:nvSpPr>
        <p:spPr>
          <a:xfrm>
            <a:off x="928688" y="4354513"/>
            <a:ext cx="5000625" cy="4137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200" kern="1200" dirty="0">
                <a:solidFill>
                  <a:schemeClr val="tx1"/>
                </a:solidFill>
                <a:effectLst/>
                <a:latin typeface="Times" charset="0"/>
                <a:ea typeface="MS PGothic" pitchFamily="34" charset="-128"/>
                <a:cs typeface="MS PGothic" charset="0"/>
              </a:rPr>
              <a:t>Instructor: For additional information, see the Instructor Activity Guide located in Achieve. It can be found within Chapter 27, in the folder titled “Ch27 In-Class Activities, Videos, and Resources.”</a:t>
            </a:r>
          </a:p>
        </p:txBody>
      </p:sp>
      <p:sp>
        <p:nvSpPr>
          <p:cNvPr id="355331" name="Google Shape;172;g929a7def50_0_242:notes">
            <a:extLst>
              <a:ext uri="{FF2B5EF4-FFF2-40B4-BE49-F238E27FC236}">
                <a16:creationId xmlns:a16="http://schemas.microsoft.com/office/drawing/2014/main" id="{6D951FFD-865B-E44E-AFB2-49EC97DBEE7E}"/>
              </a:ext>
            </a:extLst>
          </p:cNvPr>
          <p:cNvSpPr>
            <a:spLocks noGrp="1" noChangeArrowheads="1"/>
          </p:cNvSpPr>
          <p:nvPr>
            <p:ph type="sldNum" sz="quarter" idx="5"/>
          </p:nvPr>
        </p:nvSpPr>
        <p:spPr>
          <a:xfrm>
            <a:off x="3857625" y="8709025"/>
            <a:ext cx="3000375" cy="434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5" tIns="86175" rIns="86175" bIns="86175" anchor="ct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E3A63130-9777-E04C-9945-E9AB2E9C18D4}" type="slidenum">
              <a:rPr kumimoji="0" lang="en-GB" altLang="en-US"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268</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70481354"/>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892db28934_0_447:notes"/>
          <p:cNvSpPr>
            <a:spLocks noGrp="1" noRot="1" noChangeAspect="1"/>
          </p:cNvSpPr>
          <p:nvPr>
            <p:ph type="sldImg" idx="2"/>
          </p:nvPr>
        </p:nvSpPr>
        <p:spPr>
          <a:xfrm>
            <a:off x="1106488" y="652463"/>
            <a:ext cx="4645025" cy="34845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892db28934_0_447:notes"/>
          <p:cNvSpPr txBox="1">
            <a:spLocks noGrp="1"/>
          </p:cNvSpPr>
          <p:nvPr>
            <p:ph type="body" idx="1"/>
          </p:nvPr>
        </p:nvSpPr>
        <p:spPr>
          <a:xfrm>
            <a:off x="928688" y="4354286"/>
            <a:ext cx="5000700" cy="41367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sz="1200" kern="1200" dirty="0">
                <a:solidFill>
                  <a:schemeClr val="tx1"/>
                </a:solidFill>
                <a:effectLst/>
                <a:latin typeface="Times" charset="0"/>
                <a:ea typeface="MS PGothic" pitchFamily="34" charset="-128"/>
                <a:cs typeface="MS PGothic" charset="0"/>
              </a:rPr>
              <a:t>Instructor: For additional information, see the Instructor Activity Guide located in Achieve. It can be found within Chapter 27, in the folder titled “Ch27 In-Class Activities, Videos, and Resources.”</a:t>
            </a:r>
          </a:p>
        </p:txBody>
      </p:sp>
      <p:sp>
        <p:nvSpPr>
          <p:cNvPr id="203" name="Google Shape;203;g892db28934_0_447:notes"/>
          <p:cNvSpPr txBox="1">
            <a:spLocks noGrp="1"/>
          </p:cNvSpPr>
          <p:nvPr>
            <p:ph type="sldNum" idx="12"/>
          </p:nvPr>
        </p:nvSpPr>
        <p:spPr>
          <a:xfrm>
            <a:off x="3857625" y="8708571"/>
            <a:ext cx="3000300" cy="435300"/>
          </a:xfrm>
          <a:prstGeom prst="rect">
            <a:avLst/>
          </a:prstGeom>
          <a:noFill/>
          <a:ln>
            <a:noFill/>
          </a:ln>
        </p:spPr>
        <p:txBody>
          <a:bodyPr spcFirstLastPara="1" wrap="square" lIns="86175" tIns="86175" rIns="86175" bIns="8617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GB" sz="13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Arial" panose="020B0604020202020204" pitchFamily="34" charset="0"/>
              </a:rPr>
              <a:pPr marL="0" marR="0" lvl="0" indent="0" algn="l" defTabSz="914400" rtl="0" eaLnBrk="0" fontAlgn="base" latinLnBrk="0" hangingPunct="0">
                <a:lnSpc>
                  <a:spcPct val="100000"/>
                </a:lnSpc>
                <a:spcBef>
                  <a:spcPts val="0"/>
                </a:spcBef>
                <a:spcAft>
                  <a:spcPts val="0"/>
                </a:spcAft>
                <a:buClrTx/>
                <a:buSzTx/>
                <a:buFontTx/>
                <a:buNone/>
                <a:tabLst/>
                <a:defRPr/>
              </a:pPr>
              <a:t>269</a:t>
            </a:fld>
            <a:endParaRPr kumimoji="0" sz="13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3509495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85462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66496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t>
            </a:r>
            <a:r>
              <a:rPr lang="en-US" altLang="en-US" baseline="0" dirty="0"/>
              <a:t>C</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Principle: 27.1</a:t>
            </a:r>
          </a:p>
          <a:p>
            <a:pPr eaLnBrk="1" hangingPunct="1">
              <a:spcBef>
                <a:spcPct val="0"/>
              </a:spcBef>
              <a:buClr>
                <a:srgbClr val="000000"/>
              </a:buClr>
              <a:buSzPts val="1400"/>
            </a:pPr>
            <a:r>
              <a:rPr lang="en-US" altLang="en-US" dirty="0">
                <a:latin typeface="Times" pitchFamily="2" charset="0"/>
              </a:rPr>
              <a:t>Learning Objective(s): </a:t>
            </a:r>
            <a:r>
              <a:rPr lang="en-US" sz="2800" b="0" i="0" dirty="0">
                <a:solidFill>
                  <a:srgbClr val="000000"/>
                </a:solidFill>
                <a:effectLst/>
                <a:latin typeface="docs-Calibri"/>
              </a:rPr>
              <a:t>Define codon and reading frame</a:t>
            </a:r>
            <a:r>
              <a:rPr lang="en-US" sz="1800" b="0" i="0" dirty="0">
                <a:effectLst/>
                <a:latin typeface="Calibri" panose="020F0502020204030204" pitchFamily="34" charset="0"/>
              </a:rPr>
              <a:t>.</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1:1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29</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5719948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30</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9224811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91320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831293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836535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4950539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484784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128084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484771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t>
            </a:r>
            <a:r>
              <a:rPr lang="en-US" altLang="en-US" baseline="0" dirty="0"/>
              <a:t>B. Answer B is actually the opposite of expectations. Protein was initially thought to carry genetic information because more combinations of the 20 common amino acids are possible than combinations of the four bases, thus protein can carry more unique sequences. Answer E would be true, but it is not the definition of Degenerate.</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Principle: 27.1</a:t>
            </a:r>
          </a:p>
          <a:p>
            <a:pPr eaLnBrk="1" hangingPunct="1">
              <a:spcBef>
                <a:spcPct val="0"/>
              </a:spcBef>
              <a:buClr>
                <a:srgbClr val="000000"/>
              </a:buClr>
              <a:buSzPts val="1400"/>
            </a:pPr>
            <a:r>
              <a:rPr lang="en-US" altLang="en-US" dirty="0">
                <a:latin typeface="Times" pitchFamily="2" charset="0"/>
              </a:rPr>
              <a:t>Learning Objective(s): </a:t>
            </a:r>
            <a:r>
              <a:rPr lang="en-US" sz="1800" b="0" i="0" dirty="0">
                <a:effectLst/>
                <a:latin typeface="Calibri" panose="020F0502020204030204" pitchFamily="34" charset="0"/>
              </a:rPr>
              <a:t>Explain the idea that the genetic code is degenerate.</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38</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2283850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39</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837681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460934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a:spcBef>
                <a:spcPct val="0"/>
              </a:spcBef>
            </a:pPr>
            <a:r>
              <a:rPr lang="en-US" altLang="en-US" dirty="0">
                <a:latin typeface="Times" pitchFamily="2" charset="0"/>
              </a:rPr>
              <a:t>Principle: 27.2</a:t>
            </a:r>
          </a:p>
          <a:p>
            <a:pPr eaLnBrk="1" hangingPunct="1">
              <a:spcBef>
                <a:spcPct val="0"/>
              </a:spcBef>
              <a:buClr>
                <a:srgbClr val="000000"/>
              </a:buClr>
              <a:buSzPts val="1400"/>
            </a:pPr>
            <a:r>
              <a:rPr lang="en-US" altLang="en-US" dirty="0">
                <a:latin typeface="Times" pitchFamily="2" charset="0"/>
              </a:rPr>
              <a:t>Learning Objective(s): </a:t>
            </a:r>
            <a:r>
              <a:rPr lang="en-US" sz="1800" b="0" i="0" dirty="0">
                <a:effectLst/>
                <a:latin typeface="Calibri" panose="020F0502020204030204" pitchFamily="34" charset="0"/>
              </a:rPr>
              <a:t>Explain the significance of the preservation of the genetic code across diverse biological entities.</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41</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2283850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42</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8376819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39695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1649659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098236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318289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a:spcBef>
                <a:spcPct val="0"/>
              </a:spcBef>
            </a:pPr>
            <a:r>
              <a:rPr lang="en-US" altLang="en-US" dirty="0">
                <a:latin typeface="Times" pitchFamily="2" charset="0"/>
              </a:rPr>
              <a:t>Principle: 27.3</a:t>
            </a:r>
          </a:p>
          <a:p>
            <a:pPr eaLnBrk="1" hangingPunct="1">
              <a:spcBef>
                <a:spcPct val="0"/>
              </a:spcBef>
              <a:buClr>
                <a:srgbClr val="000000"/>
              </a:buClr>
              <a:buSzPts val="1400"/>
            </a:pPr>
            <a:r>
              <a:rPr lang="en-US" altLang="en-US" dirty="0">
                <a:latin typeface="Times" pitchFamily="2" charset="0"/>
              </a:rPr>
              <a:t>Learning Objective(s): </a:t>
            </a:r>
            <a:r>
              <a:rPr lang="en-US" sz="4000" b="0" i="0" dirty="0">
                <a:solidFill>
                  <a:srgbClr val="000000"/>
                </a:solidFill>
                <a:effectLst/>
                <a:latin typeface="Arial" panose="020B0604020202020204" pitchFamily="34" charset="0"/>
              </a:rPr>
              <a:t>Describe what is necessary for translation to occur</a:t>
            </a:r>
            <a:r>
              <a:rPr lang="en-US" sz="1800" b="0" i="0" dirty="0">
                <a:effectLst/>
                <a:latin typeface="Calibri" panose="020F0502020204030204" pitchFamily="34" charset="0"/>
              </a:rPr>
              <a:t>.</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1:1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47</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5933688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48</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6746520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54997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2568155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27.3</a:t>
            </a:r>
          </a:p>
          <a:p>
            <a:pPr eaLnBrk="1" hangingPunct="1">
              <a:spcBef>
                <a:spcPct val="0"/>
              </a:spcBef>
              <a:buClr>
                <a:srgbClr val="000000"/>
              </a:buClr>
              <a:buSzPts val="1400"/>
            </a:pPr>
            <a:r>
              <a:rPr lang="en-US" altLang="en-US" dirty="0">
                <a:latin typeface="Times" pitchFamily="2" charset="0"/>
              </a:rPr>
              <a:t>Learning Objective(s): </a:t>
            </a:r>
            <a:r>
              <a:rPr lang="en-US" sz="1800" b="0" i="0" dirty="0">
                <a:effectLst/>
                <a:latin typeface="Calibri" panose="020F0502020204030204" pitchFamily="34" charset="0"/>
              </a:rPr>
              <a:t>Explain the wobble hypothesis.</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1:1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50</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40323146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51</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4057163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786991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659641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a:t>
            </a:r>
          </a:p>
          <a:p>
            <a:pPr>
              <a:spcBef>
                <a:spcPct val="0"/>
              </a:spcBef>
            </a:pPr>
            <a:r>
              <a:rPr lang="en-US" altLang="en-US" dirty="0">
                <a:latin typeface="Times" pitchFamily="2" charset="0"/>
              </a:rPr>
              <a:t>Principle: 27.3</a:t>
            </a:r>
          </a:p>
          <a:p>
            <a:pPr eaLnBrk="1" hangingPunct="1">
              <a:spcBef>
                <a:spcPct val="0"/>
              </a:spcBef>
              <a:buClr>
                <a:srgbClr val="000000"/>
              </a:buClr>
              <a:buSzPts val="1400"/>
            </a:pPr>
            <a:r>
              <a:rPr lang="en-US" altLang="en-US" dirty="0">
                <a:latin typeface="Times" pitchFamily="2" charset="0"/>
              </a:rPr>
              <a:t>Learning Objective(s): </a:t>
            </a:r>
            <a:r>
              <a:rPr lang="en-US" b="0" i="0" dirty="0">
                <a:solidFill>
                  <a:srgbClr val="000000"/>
                </a:solidFill>
                <a:effectLst/>
                <a:latin typeface="docs-Calibri"/>
              </a:rPr>
              <a:t>Define a missense mutation, a transition mutation, and a silent mutation.</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4:2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54</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26930056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55</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1468501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58001465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230107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9035556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498179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05910580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a:t>
            </a:r>
          </a:p>
          <a:p>
            <a:pPr>
              <a:spcBef>
                <a:spcPct val="0"/>
              </a:spcBef>
            </a:pPr>
            <a:r>
              <a:rPr lang="en-US" altLang="en-US" dirty="0">
                <a:latin typeface="Times" pitchFamily="2" charset="0"/>
              </a:rPr>
              <a:t>Principle: 27.3</a:t>
            </a:r>
          </a:p>
          <a:p>
            <a:pPr eaLnBrk="1" hangingPunct="1">
              <a:spcBef>
                <a:spcPct val="0"/>
              </a:spcBef>
              <a:buClr>
                <a:srgbClr val="000000"/>
              </a:buClr>
              <a:buSzPts val="1400"/>
            </a:pPr>
            <a:r>
              <a:rPr lang="en-US" altLang="en-US" dirty="0">
                <a:latin typeface="Times" pitchFamily="2" charset="0"/>
              </a:rPr>
              <a:t>Learning Objective(s): </a:t>
            </a:r>
            <a:r>
              <a:rPr lang="en-US" b="0" i="0" dirty="0">
                <a:solidFill>
                  <a:srgbClr val="000000"/>
                </a:solidFill>
                <a:effectLst/>
                <a:latin typeface="docs-Calibri"/>
              </a:rPr>
              <a:t>Define a missense mutation, a transition mutation, and a silent mutation.</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60</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10136583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61</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5725644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03704922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7161021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1841" name="Google Shape;161;g924bc13e47_0_124:notes">
            <a:extLst>
              <a:ext uri="{FF2B5EF4-FFF2-40B4-BE49-F238E27FC236}">
                <a16:creationId xmlns:a16="http://schemas.microsoft.com/office/drawing/2014/main" id="{21C7AA1F-2C7C-ED42-A710-69772A840885}"/>
              </a:ext>
            </a:extLst>
          </p:cNvPr>
          <p:cNvSpPr>
            <a:spLocks noGrp="1" noRot="1" noChangeAspect="1" noTextEdit="1"/>
          </p:cNvSpPr>
          <p:nvPr>
            <p:ph type="sldImg" idx="2"/>
          </p:nvPr>
        </p:nvSpPr>
        <p:spPr>
          <a:xfrm>
            <a:off x="1106488" y="652463"/>
            <a:ext cx="4645025" cy="3484562"/>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91842" name="Google Shape;162;g924bc13e47_0_124:notes">
            <a:extLst>
              <a:ext uri="{FF2B5EF4-FFF2-40B4-BE49-F238E27FC236}">
                <a16:creationId xmlns:a16="http://schemas.microsoft.com/office/drawing/2014/main" id="{D0571BAE-84AF-BD47-8228-6E006FD9FF22}"/>
              </a:ext>
            </a:extLst>
          </p:cNvPr>
          <p:cNvSpPr txBox="1">
            <a:spLocks noGrp="1" noChangeArrowheads="1"/>
          </p:cNvSpPr>
          <p:nvPr>
            <p:ph type="body" idx="1"/>
          </p:nvPr>
        </p:nvSpPr>
        <p:spPr>
          <a:xfrm>
            <a:off x="928688" y="4354513"/>
            <a:ext cx="5000625" cy="4137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marL="0" marR="0" lvl="0" indent="0" algn="l" defTabSz="914400" rtl="0" eaLnBrk="0" fontAlgn="base" latinLnBrk="0" hangingPunct="0">
              <a:lnSpc>
                <a:spcPct val="100000"/>
              </a:lnSpc>
              <a:spcBef>
                <a:spcPts val="0"/>
              </a:spcBef>
              <a:spcAft>
                <a:spcPts val="0"/>
              </a:spcAft>
              <a:buClr>
                <a:schemeClr val="dk1"/>
              </a:buClr>
              <a:buSzPts val="1100"/>
              <a:buFont typeface="Arial"/>
              <a:buNone/>
              <a:tabLst/>
              <a:defRPr/>
            </a:pPr>
            <a:r>
              <a:rPr lang="en-GB" sz="1200" kern="1200" dirty="0">
                <a:solidFill>
                  <a:schemeClr val="tx1"/>
                </a:solidFill>
                <a:effectLst/>
                <a:latin typeface="Times" charset="0"/>
                <a:ea typeface="MS PGothic" pitchFamily="34" charset="-128"/>
                <a:cs typeface="MS PGothic" charset="0"/>
              </a:rPr>
              <a:t>Instructor: This Animated Technique video is found within Chapter 9 of Achieve.  It is in the folder titled “Ch9 In-Class Activities, Videos, and Resources.”</a:t>
            </a:r>
            <a:endParaRPr lang="en-US" sz="1200" kern="1200" dirty="0">
              <a:solidFill>
                <a:schemeClr val="tx1"/>
              </a:solidFill>
              <a:effectLst/>
              <a:latin typeface="Times" charset="0"/>
              <a:ea typeface="MS PGothic" pitchFamily="34" charset="-128"/>
              <a:cs typeface="MS PGothic" charset="0"/>
            </a:endParaRPr>
          </a:p>
        </p:txBody>
      </p:sp>
      <p:sp>
        <p:nvSpPr>
          <p:cNvPr id="291843" name="Google Shape;163;g924bc13e47_0_124:notes">
            <a:extLst>
              <a:ext uri="{FF2B5EF4-FFF2-40B4-BE49-F238E27FC236}">
                <a16:creationId xmlns:a16="http://schemas.microsoft.com/office/drawing/2014/main" id="{26D17610-D441-114C-9255-6B9CB82F6B79}"/>
              </a:ext>
            </a:extLst>
          </p:cNvPr>
          <p:cNvSpPr>
            <a:spLocks noGrp="1" noChangeArrowheads="1"/>
          </p:cNvSpPr>
          <p:nvPr>
            <p:ph type="sldNum" sz="quarter" idx="5"/>
          </p:nvPr>
        </p:nvSpPr>
        <p:spPr>
          <a:xfrm>
            <a:off x="3857625" y="8709025"/>
            <a:ext cx="3000375" cy="434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5" tIns="86175" rIns="86175" bIns="86175" anchor="ct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l"/>
            <a:fld id="{1AFE2AB1-C3B3-C34D-9D57-677FBFDE0EF0}" type="slidenum">
              <a:rPr lang="en-GB" altLang="en-US" sz="1300" b="0" smtClean="0"/>
              <a:pPr algn="l"/>
              <a:t>64</a:t>
            </a:fld>
            <a:endParaRPr lang="en-US" altLang="en-US" sz="1300" b="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9144314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3889" name="Google Shape;170;g924bc13e47_0_242:notes">
            <a:extLst>
              <a:ext uri="{FF2B5EF4-FFF2-40B4-BE49-F238E27FC236}">
                <a16:creationId xmlns:a16="http://schemas.microsoft.com/office/drawing/2014/main" id="{1496A3B7-D51E-9A4F-887F-E7DA9632892D}"/>
              </a:ext>
            </a:extLst>
          </p:cNvPr>
          <p:cNvSpPr>
            <a:spLocks noGrp="1" noRot="1" noChangeAspect="1" noTextEdit="1"/>
          </p:cNvSpPr>
          <p:nvPr>
            <p:ph type="sldImg" idx="2"/>
          </p:nvPr>
        </p:nvSpPr>
        <p:spPr>
          <a:xfrm>
            <a:off x="1106488" y="652463"/>
            <a:ext cx="4645025" cy="3484562"/>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93890" name="Google Shape;171;g924bc13e47_0_242:notes">
            <a:extLst>
              <a:ext uri="{FF2B5EF4-FFF2-40B4-BE49-F238E27FC236}">
                <a16:creationId xmlns:a16="http://schemas.microsoft.com/office/drawing/2014/main" id="{C0480F41-17DA-D642-A5C2-D6BF5C17E07A}"/>
              </a:ext>
            </a:extLst>
          </p:cNvPr>
          <p:cNvSpPr txBox="1">
            <a:spLocks noGrp="1" noChangeArrowheads="1"/>
          </p:cNvSpPr>
          <p:nvPr>
            <p:ph type="body" idx="1"/>
          </p:nvPr>
        </p:nvSpPr>
        <p:spPr>
          <a:xfrm>
            <a:off x="928688" y="4354513"/>
            <a:ext cx="5000625" cy="4137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marL="0" marR="0" lvl="0" indent="0" algn="l" defTabSz="914400" rtl="0" eaLnBrk="0" fontAlgn="base" latinLnBrk="0" hangingPunct="0">
              <a:lnSpc>
                <a:spcPct val="100000"/>
              </a:lnSpc>
              <a:spcBef>
                <a:spcPct val="0"/>
              </a:spcBef>
              <a:spcAft>
                <a:spcPct val="0"/>
              </a:spcAft>
              <a:buClrTx/>
              <a:buSzTx/>
              <a:buFontTx/>
              <a:buNone/>
              <a:tabLst/>
              <a:defRPr/>
            </a:pPr>
            <a:r>
              <a:rPr lang="en-GB" sz="1200" kern="1200" dirty="0">
                <a:solidFill>
                  <a:schemeClr val="tx1"/>
                </a:solidFill>
                <a:effectLst/>
                <a:latin typeface="Times" charset="0"/>
                <a:ea typeface="MS PGothic" pitchFamily="34" charset="-128"/>
                <a:cs typeface="MS PGothic" charset="0"/>
              </a:rPr>
              <a:t>Instructor: This Animated Technique video is found within Chapter 9 of Achieve.  It is in the folder titled “Ch9 In-Class Activities, Videos, and Resources.”</a:t>
            </a:r>
            <a:endParaRPr lang="en-US" sz="1200" kern="1200" dirty="0">
              <a:solidFill>
                <a:schemeClr val="tx1"/>
              </a:solidFill>
              <a:effectLst/>
              <a:latin typeface="Times" charset="0"/>
              <a:ea typeface="MS PGothic" pitchFamily="34" charset="-128"/>
              <a:cs typeface="MS PGothic" charset="0"/>
            </a:endParaRPr>
          </a:p>
        </p:txBody>
      </p:sp>
      <p:sp>
        <p:nvSpPr>
          <p:cNvPr id="293891" name="Google Shape;172;g924bc13e47_0_242:notes">
            <a:extLst>
              <a:ext uri="{FF2B5EF4-FFF2-40B4-BE49-F238E27FC236}">
                <a16:creationId xmlns:a16="http://schemas.microsoft.com/office/drawing/2014/main" id="{E882919E-56A6-0348-8817-C28D363D828C}"/>
              </a:ext>
            </a:extLst>
          </p:cNvPr>
          <p:cNvSpPr>
            <a:spLocks noGrp="1" noChangeArrowheads="1"/>
          </p:cNvSpPr>
          <p:nvPr>
            <p:ph type="sldNum" sz="quarter" idx="5"/>
          </p:nvPr>
        </p:nvSpPr>
        <p:spPr>
          <a:xfrm>
            <a:off x="3857625" y="8709025"/>
            <a:ext cx="3000375" cy="434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5" tIns="86175" rIns="86175" bIns="86175" anchor="ct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l"/>
            <a:fld id="{9CA35298-E9A5-C24F-95D7-4FC7B10D1829}" type="slidenum">
              <a:rPr lang="en-GB" altLang="en-US" sz="1300" b="0" smtClean="0"/>
              <a:pPr algn="l"/>
              <a:t>65</a:t>
            </a:fld>
            <a:endParaRPr lang="en-US" altLang="en-US" sz="1300" b="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493623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5937" name="Google Shape;177;g924bc13e47_0_358:notes">
            <a:extLst>
              <a:ext uri="{FF2B5EF4-FFF2-40B4-BE49-F238E27FC236}">
                <a16:creationId xmlns:a16="http://schemas.microsoft.com/office/drawing/2014/main" id="{F0F71DFB-9C65-0B46-9676-BADFD68E28CE}"/>
              </a:ext>
            </a:extLst>
          </p:cNvPr>
          <p:cNvSpPr>
            <a:spLocks noGrp="1" noRot="1" noChangeAspect="1" noTextEdit="1"/>
          </p:cNvSpPr>
          <p:nvPr>
            <p:ph type="sldImg" idx="2"/>
          </p:nvPr>
        </p:nvSpPr>
        <p:spPr>
          <a:xfrm>
            <a:off x="1106488" y="652463"/>
            <a:ext cx="4645025" cy="3484562"/>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95938" name="Google Shape;178;g924bc13e47_0_358:notes">
            <a:extLst>
              <a:ext uri="{FF2B5EF4-FFF2-40B4-BE49-F238E27FC236}">
                <a16:creationId xmlns:a16="http://schemas.microsoft.com/office/drawing/2014/main" id="{072ADAF3-8E5A-B845-9EF4-82049E78DECE}"/>
              </a:ext>
            </a:extLst>
          </p:cNvPr>
          <p:cNvSpPr txBox="1">
            <a:spLocks noGrp="1" noChangeArrowheads="1"/>
          </p:cNvSpPr>
          <p:nvPr>
            <p:ph type="body" idx="1"/>
          </p:nvPr>
        </p:nvSpPr>
        <p:spPr>
          <a:xfrm>
            <a:off x="928688" y="4354513"/>
            <a:ext cx="5000625" cy="4137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marL="0" marR="0" lvl="0" indent="0" algn="l" defTabSz="914400" rtl="0" eaLnBrk="0" fontAlgn="base" latinLnBrk="0" hangingPunct="0">
              <a:lnSpc>
                <a:spcPct val="100000"/>
              </a:lnSpc>
              <a:spcBef>
                <a:spcPct val="0"/>
              </a:spcBef>
              <a:spcAft>
                <a:spcPct val="0"/>
              </a:spcAft>
              <a:buClrTx/>
              <a:buSzTx/>
              <a:buFontTx/>
              <a:buNone/>
              <a:tabLst/>
              <a:defRPr/>
            </a:pPr>
            <a:r>
              <a:rPr lang="en-GB" sz="1200" kern="1200" dirty="0">
                <a:solidFill>
                  <a:schemeClr val="tx1"/>
                </a:solidFill>
                <a:effectLst/>
                <a:latin typeface="Times" charset="0"/>
                <a:ea typeface="MS PGothic" pitchFamily="34" charset="-128"/>
                <a:cs typeface="MS PGothic" charset="0"/>
              </a:rPr>
              <a:t>Instructor: This Animated Technique video is found within Chapter 9 of Achieve.  It is in the folder titled “Ch9 In-Class Activities, Videos, and Resources.”</a:t>
            </a:r>
            <a:endParaRPr lang="en-US" sz="1200" kern="1200" dirty="0">
              <a:solidFill>
                <a:schemeClr val="tx1"/>
              </a:solidFill>
              <a:effectLst/>
              <a:latin typeface="Times" charset="0"/>
              <a:ea typeface="MS PGothic" pitchFamily="34" charset="-128"/>
              <a:cs typeface="MS PGothic" charset="0"/>
            </a:endParaRPr>
          </a:p>
        </p:txBody>
      </p:sp>
      <p:sp>
        <p:nvSpPr>
          <p:cNvPr id="295939" name="Google Shape;179;g924bc13e47_0_358:notes">
            <a:extLst>
              <a:ext uri="{FF2B5EF4-FFF2-40B4-BE49-F238E27FC236}">
                <a16:creationId xmlns:a16="http://schemas.microsoft.com/office/drawing/2014/main" id="{8FAB4A4B-C4E1-C342-92BD-7BB8F94FD5A6}"/>
              </a:ext>
            </a:extLst>
          </p:cNvPr>
          <p:cNvSpPr>
            <a:spLocks noGrp="1" noChangeArrowheads="1"/>
          </p:cNvSpPr>
          <p:nvPr>
            <p:ph type="sldNum" sz="quarter" idx="5"/>
          </p:nvPr>
        </p:nvSpPr>
        <p:spPr>
          <a:xfrm>
            <a:off x="3857625" y="8709025"/>
            <a:ext cx="3000375" cy="434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5" tIns="86175" rIns="86175" bIns="86175" anchor="ct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l"/>
            <a:fld id="{844AE30D-3163-084A-8B64-22DF0940A50B}" type="slidenum">
              <a:rPr lang="en-GB" altLang="en-US" sz="1300" b="0" smtClean="0"/>
              <a:pPr algn="l"/>
              <a:t>66</a:t>
            </a:fld>
            <a:endParaRPr lang="en-US" altLang="en-US" sz="1300" b="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5189845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8572590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a:spcBef>
                <a:spcPct val="0"/>
              </a:spcBef>
            </a:pPr>
            <a:r>
              <a:rPr lang="en-US" altLang="en-US" dirty="0">
                <a:latin typeface="Times" pitchFamily="2" charset="0"/>
              </a:rPr>
              <a:t>Principle: 27.3</a:t>
            </a:r>
          </a:p>
          <a:p>
            <a:pPr eaLnBrk="1" hangingPunct="1">
              <a:spcBef>
                <a:spcPct val="0"/>
              </a:spcBef>
              <a:buClr>
                <a:srgbClr val="000000"/>
              </a:buClr>
              <a:buSzPts val="1400"/>
            </a:pPr>
            <a:r>
              <a:rPr lang="en-US" altLang="en-US" dirty="0">
                <a:latin typeface="Times" pitchFamily="2" charset="0"/>
              </a:rPr>
              <a:t>Learning Objective(s): </a:t>
            </a:r>
            <a:r>
              <a:rPr lang="en-US" b="0" i="0" dirty="0">
                <a:solidFill>
                  <a:srgbClr val="000000"/>
                </a:solidFill>
                <a:effectLst/>
                <a:latin typeface="docs-Calibri"/>
              </a:rPr>
              <a:t>Explain the advantage of translational frameshifting.</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1:1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68</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5184491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69</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40193305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1517006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7493699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2164503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0038317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a:spcBef>
                <a:spcPct val="0"/>
              </a:spcBef>
            </a:pPr>
            <a:r>
              <a:rPr lang="en-US" altLang="en-US" dirty="0">
                <a:latin typeface="Times" pitchFamily="2" charset="0"/>
              </a:rPr>
              <a:t>Principle: 27.1</a:t>
            </a:r>
          </a:p>
          <a:p>
            <a:pPr eaLnBrk="1" hangingPunct="1">
              <a:spcBef>
                <a:spcPct val="0"/>
              </a:spcBef>
              <a:buClr>
                <a:srgbClr val="000000"/>
              </a:buClr>
              <a:buSzPts val="1400"/>
            </a:pPr>
            <a:r>
              <a:rPr lang="en-US" altLang="en-US" dirty="0">
                <a:latin typeface="Times" pitchFamily="2" charset="0"/>
              </a:rPr>
              <a:t>Learning Objective(s): </a:t>
            </a:r>
            <a:r>
              <a:rPr lang="en-US" sz="2800" b="0" i="0" dirty="0">
                <a:solidFill>
                  <a:srgbClr val="000000"/>
                </a:solidFill>
                <a:effectLst/>
                <a:latin typeface="Arial" panose="020B0604020202020204" pitchFamily="34" charset="0"/>
              </a:rPr>
              <a:t>Explain RNA editing</a:t>
            </a:r>
            <a:r>
              <a:rPr lang="en-US" sz="1800" b="0" i="0" dirty="0">
                <a:effectLst/>
                <a:latin typeface="Calibri" panose="020F0502020204030204" pitchFamily="34" charset="0"/>
              </a:rPr>
              <a:t>.</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73</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66098414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74</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94445309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4660524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E</a:t>
            </a:r>
          </a:p>
          <a:p>
            <a:pPr eaLnBrk="1" hangingPunct="1">
              <a:spcBef>
                <a:spcPct val="0"/>
              </a:spcBef>
              <a:buClr>
                <a:srgbClr val="000000"/>
              </a:buClr>
              <a:buSzPts val="1400"/>
            </a:pPr>
            <a:r>
              <a:rPr lang="en-US" altLang="en-US" dirty="0">
                <a:latin typeface="Times" pitchFamily="2" charset="0"/>
              </a:rPr>
              <a:t>Principle: 27.1</a:t>
            </a:r>
          </a:p>
          <a:p>
            <a:pPr eaLnBrk="1" hangingPunct="1">
              <a:spcBef>
                <a:spcPct val="0"/>
              </a:spcBef>
              <a:buClr>
                <a:srgbClr val="000000"/>
              </a:buClr>
              <a:buSzPts val="1400"/>
            </a:pPr>
            <a:r>
              <a:rPr lang="en-US" altLang="en-US" dirty="0">
                <a:latin typeface="Times" pitchFamily="2" charset="0"/>
              </a:rPr>
              <a:t>Learning Objective(s): </a:t>
            </a:r>
            <a:r>
              <a:rPr lang="en-US" b="0" i="0" dirty="0">
                <a:solidFill>
                  <a:srgbClr val="000000"/>
                </a:solidFill>
                <a:effectLst/>
                <a:latin typeface="docs-Calibri"/>
              </a:rPr>
              <a:t>Define the function of APOBEC enzymes.</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76</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916972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77</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04869558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6905899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163514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4699532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80</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8791453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9265083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13480885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7306782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93857302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4682606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4555752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27.4</a:t>
            </a:r>
          </a:p>
          <a:p>
            <a:pPr eaLnBrk="1" hangingPunct="1">
              <a:spcBef>
                <a:spcPct val="0"/>
              </a:spcBef>
              <a:buClr>
                <a:srgbClr val="000000"/>
              </a:buClr>
              <a:buSzPts val="1400"/>
            </a:pPr>
            <a:r>
              <a:rPr lang="en-US" altLang="en-US" dirty="0">
                <a:latin typeface="Times" pitchFamily="2" charset="0"/>
              </a:rPr>
              <a:t>Learning Objective(s): </a:t>
            </a:r>
            <a:r>
              <a:rPr lang="en-US" b="0" i="0" dirty="0">
                <a:solidFill>
                  <a:srgbClr val="000000"/>
                </a:solidFill>
                <a:effectLst/>
                <a:latin typeface="docs-Calibri"/>
              </a:rPr>
              <a:t>Identify the major components of ribosomes.</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1:1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87</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14070469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88</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417577962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62813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7645513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6442475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2671868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5931411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a:spcBef>
                <a:spcPct val="0"/>
              </a:spcBef>
            </a:pPr>
            <a:r>
              <a:rPr lang="en-US" altLang="en-US" dirty="0">
                <a:latin typeface="Times" pitchFamily="2" charset="0"/>
              </a:rPr>
              <a:t>Principle: 27.4</a:t>
            </a:r>
          </a:p>
          <a:p>
            <a:pPr eaLnBrk="1" hangingPunct="1">
              <a:spcBef>
                <a:spcPct val="0"/>
              </a:spcBef>
              <a:buClr>
                <a:srgbClr val="000000"/>
              </a:buClr>
              <a:buSzPts val="1400"/>
            </a:pPr>
            <a:r>
              <a:rPr lang="en-US" altLang="en-US" dirty="0">
                <a:latin typeface="Times" pitchFamily="2" charset="0"/>
              </a:rPr>
              <a:t>Learning Objective(s): </a:t>
            </a:r>
            <a:r>
              <a:rPr lang="en-US" sz="1800" b="0" i="0" dirty="0">
                <a:effectLst/>
                <a:latin typeface="Calibri" panose="020F0502020204030204" pitchFamily="34" charset="0"/>
              </a:rPr>
              <a:t>Identify the major components of ribosomes.</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1:1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93</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44741838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94</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06284346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1841" name="Google Shape;161;g924bc13e47_0_124:notes">
            <a:extLst>
              <a:ext uri="{FF2B5EF4-FFF2-40B4-BE49-F238E27FC236}">
                <a16:creationId xmlns:a16="http://schemas.microsoft.com/office/drawing/2014/main" id="{21C7AA1F-2C7C-ED42-A710-69772A840885}"/>
              </a:ext>
            </a:extLst>
          </p:cNvPr>
          <p:cNvSpPr>
            <a:spLocks noGrp="1" noRot="1" noChangeAspect="1" noTextEdit="1"/>
          </p:cNvSpPr>
          <p:nvPr>
            <p:ph type="sldImg" idx="2"/>
          </p:nvPr>
        </p:nvSpPr>
        <p:spPr>
          <a:xfrm>
            <a:off x="1106488" y="652463"/>
            <a:ext cx="4645025" cy="3484562"/>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91842" name="Google Shape;162;g924bc13e47_0_124:notes">
            <a:extLst>
              <a:ext uri="{FF2B5EF4-FFF2-40B4-BE49-F238E27FC236}">
                <a16:creationId xmlns:a16="http://schemas.microsoft.com/office/drawing/2014/main" id="{D0571BAE-84AF-BD47-8228-6E006FD9FF22}"/>
              </a:ext>
            </a:extLst>
          </p:cNvPr>
          <p:cNvSpPr txBox="1">
            <a:spLocks noGrp="1" noChangeArrowheads="1"/>
          </p:cNvSpPr>
          <p:nvPr>
            <p:ph type="body" idx="1"/>
          </p:nvPr>
        </p:nvSpPr>
        <p:spPr>
          <a:xfrm>
            <a:off x="928688" y="4354513"/>
            <a:ext cx="5000625" cy="4137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marL="0" marR="0" lvl="0" indent="0" algn="l" defTabSz="914400" rtl="0" eaLnBrk="0" fontAlgn="base" latinLnBrk="0" hangingPunct="0">
              <a:lnSpc>
                <a:spcPct val="100000"/>
              </a:lnSpc>
              <a:spcBef>
                <a:spcPts val="0"/>
              </a:spcBef>
              <a:spcAft>
                <a:spcPts val="0"/>
              </a:spcAft>
              <a:buClr>
                <a:schemeClr val="dk1"/>
              </a:buClr>
              <a:buSzPts val="1100"/>
              <a:buFont typeface="Arial"/>
              <a:buNone/>
              <a:tabLst/>
              <a:defRPr/>
            </a:pPr>
            <a:r>
              <a:rPr lang="en-GB" sz="1200" kern="1200" dirty="0">
                <a:solidFill>
                  <a:schemeClr val="tx1"/>
                </a:solidFill>
                <a:effectLst/>
                <a:latin typeface="Times" charset="0"/>
                <a:ea typeface="MS PGothic" pitchFamily="34" charset="-128"/>
                <a:cs typeface="MS PGothic" charset="0"/>
              </a:rPr>
              <a:t>Instructor: This Animated Technique video is found within Chapter 3 of Achieve.  It is in the folder titled “Ch3 In-Class Activities, Videos, and Resources.”</a:t>
            </a:r>
            <a:endParaRPr lang="en-US" sz="1200" kern="1200" dirty="0">
              <a:solidFill>
                <a:schemeClr val="tx1"/>
              </a:solidFill>
              <a:effectLst/>
              <a:latin typeface="Times" charset="0"/>
              <a:ea typeface="MS PGothic" pitchFamily="34" charset="-128"/>
              <a:cs typeface="MS PGothic" charset="0"/>
            </a:endParaRPr>
          </a:p>
        </p:txBody>
      </p:sp>
      <p:sp>
        <p:nvSpPr>
          <p:cNvPr id="291843" name="Google Shape;163;g924bc13e47_0_124:notes">
            <a:extLst>
              <a:ext uri="{FF2B5EF4-FFF2-40B4-BE49-F238E27FC236}">
                <a16:creationId xmlns:a16="http://schemas.microsoft.com/office/drawing/2014/main" id="{26D17610-D441-114C-9255-6B9CB82F6B79}"/>
              </a:ext>
            </a:extLst>
          </p:cNvPr>
          <p:cNvSpPr>
            <a:spLocks noGrp="1" noChangeArrowheads="1"/>
          </p:cNvSpPr>
          <p:nvPr>
            <p:ph type="sldNum" sz="quarter" idx="5"/>
          </p:nvPr>
        </p:nvSpPr>
        <p:spPr>
          <a:xfrm>
            <a:off x="3857625" y="8709025"/>
            <a:ext cx="3000375" cy="434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5" tIns="86175" rIns="86175" bIns="86175" anchor="ct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l"/>
            <a:fld id="{1AFE2AB1-C3B3-C34D-9D57-677FBFDE0EF0}" type="slidenum">
              <a:rPr lang="en-GB" altLang="en-US" sz="1300" b="0" smtClean="0"/>
              <a:pPr algn="l"/>
              <a:t>95</a:t>
            </a:fld>
            <a:endParaRPr lang="en-US" altLang="en-US" sz="1300" b="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6201337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3889" name="Google Shape;170;g924bc13e47_0_242:notes">
            <a:extLst>
              <a:ext uri="{FF2B5EF4-FFF2-40B4-BE49-F238E27FC236}">
                <a16:creationId xmlns:a16="http://schemas.microsoft.com/office/drawing/2014/main" id="{1496A3B7-D51E-9A4F-887F-E7DA9632892D}"/>
              </a:ext>
            </a:extLst>
          </p:cNvPr>
          <p:cNvSpPr>
            <a:spLocks noGrp="1" noRot="1" noChangeAspect="1" noTextEdit="1"/>
          </p:cNvSpPr>
          <p:nvPr>
            <p:ph type="sldImg" idx="2"/>
          </p:nvPr>
        </p:nvSpPr>
        <p:spPr>
          <a:xfrm>
            <a:off x="1106488" y="652463"/>
            <a:ext cx="4645025" cy="3484562"/>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93890" name="Google Shape;171;g924bc13e47_0_242:notes">
            <a:extLst>
              <a:ext uri="{FF2B5EF4-FFF2-40B4-BE49-F238E27FC236}">
                <a16:creationId xmlns:a16="http://schemas.microsoft.com/office/drawing/2014/main" id="{C0480F41-17DA-D642-A5C2-D6BF5C17E07A}"/>
              </a:ext>
            </a:extLst>
          </p:cNvPr>
          <p:cNvSpPr txBox="1">
            <a:spLocks noGrp="1" noChangeArrowheads="1"/>
          </p:cNvSpPr>
          <p:nvPr>
            <p:ph type="body" idx="1"/>
          </p:nvPr>
        </p:nvSpPr>
        <p:spPr>
          <a:xfrm>
            <a:off x="928688" y="4354513"/>
            <a:ext cx="5000625" cy="4137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marL="0" marR="0" lvl="0" indent="0" algn="l" defTabSz="914400" rtl="0" eaLnBrk="0" fontAlgn="base" latinLnBrk="0" hangingPunct="0">
              <a:lnSpc>
                <a:spcPct val="100000"/>
              </a:lnSpc>
              <a:spcBef>
                <a:spcPct val="0"/>
              </a:spcBef>
              <a:spcAft>
                <a:spcPct val="0"/>
              </a:spcAft>
              <a:buClrTx/>
              <a:buSzTx/>
              <a:buFontTx/>
              <a:buNone/>
              <a:tabLst/>
              <a:defRPr/>
            </a:pPr>
            <a:r>
              <a:rPr lang="en-GB" sz="1200" kern="1200" dirty="0">
                <a:solidFill>
                  <a:schemeClr val="tx1"/>
                </a:solidFill>
                <a:effectLst/>
                <a:latin typeface="Times" charset="0"/>
                <a:ea typeface="MS PGothic" pitchFamily="34" charset="-128"/>
                <a:cs typeface="MS PGothic" charset="0"/>
              </a:rPr>
              <a:t>Instructor: This Animated Technique video is found within Chapter 3 of Achieve.  It is in the folder titled “Ch3 In-Class Activities, Videos, and Resources.”</a:t>
            </a:r>
            <a:endParaRPr lang="en-US" sz="1200" kern="1200" dirty="0">
              <a:solidFill>
                <a:schemeClr val="tx1"/>
              </a:solidFill>
              <a:effectLst/>
              <a:latin typeface="Times" charset="0"/>
              <a:ea typeface="MS PGothic" pitchFamily="34" charset="-128"/>
              <a:cs typeface="MS PGothic" charset="0"/>
            </a:endParaRPr>
          </a:p>
        </p:txBody>
      </p:sp>
      <p:sp>
        <p:nvSpPr>
          <p:cNvPr id="293891" name="Google Shape;172;g924bc13e47_0_242:notes">
            <a:extLst>
              <a:ext uri="{FF2B5EF4-FFF2-40B4-BE49-F238E27FC236}">
                <a16:creationId xmlns:a16="http://schemas.microsoft.com/office/drawing/2014/main" id="{E882919E-56A6-0348-8817-C28D363D828C}"/>
              </a:ext>
            </a:extLst>
          </p:cNvPr>
          <p:cNvSpPr>
            <a:spLocks noGrp="1" noChangeArrowheads="1"/>
          </p:cNvSpPr>
          <p:nvPr>
            <p:ph type="sldNum" sz="quarter" idx="5"/>
          </p:nvPr>
        </p:nvSpPr>
        <p:spPr>
          <a:xfrm>
            <a:off x="3857625" y="8709025"/>
            <a:ext cx="3000375" cy="434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5" tIns="86175" rIns="86175" bIns="86175" anchor="ct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l"/>
            <a:fld id="{9CA35298-E9A5-C24F-95D7-4FC7B10D1829}" type="slidenum">
              <a:rPr lang="en-GB" altLang="en-US" sz="1300" b="0" smtClean="0"/>
              <a:pPr algn="l"/>
              <a:t>96</a:t>
            </a:fld>
            <a:endParaRPr lang="en-US" altLang="en-US" sz="1300" b="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1139748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5937" name="Google Shape;177;g924bc13e47_0_358:notes">
            <a:extLst>
              <a:ext uri="{FF2B5EF4-FFF2-40B4-BE49-F238E27FC236}">
                <a16:creationId xmlns:a16="http://schemas.microsoft.com/office/drawing/2014/main" id="{F0F71DFB-9C65-0B46-9676-BADFD68E28CE}"/>
              </a:ext>
            </a:extLst>
          </p:cNvPr>
          <p:cNvSpPr>
            <a:spLocks noGrp="1" noRot="1" noChangeAspect="1" noTextEdit="1"/>
          </p:cNvSpPr>
          <p:nvPr>
            <p:ph type="sldImg" idx="2"/>
          </p:nvPr>
        </p:nvSpPr>
        <p:spPr>
          <a:xfrm>
            <a:off x="1106488" y="652463"/>
            <a:ext cx="4645025" cy="3484562"/>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95938" name="Google Shape;178;g924bc13e47_0_358:notes">
            <a:extLst>
              <a:ext uri="{FF2B5EF4-FFF2-40B4-BE49-F238E27FC236}">
                <a16:creationId xmlns:a16="http://schemas.microsoft.com/office/drawing/2014/main" id="{072ADAF3-8E5A-B845-9EF4-82049E78DECE}"/>
              </a:ext>
            </a:extLst>
          </p:cNvPr>
          <p:cNvSpPr txBox="1">
            <a:spLocks noGrp="1" noChangeArrowheads="1"/>
          </p:cNvSpPr>
          <p:nvPr>
            <p:ph type="body" idx="1"/>
          </p:nvPr>
        </p:nvSpPr>
        <p:spPr>
          <a:xfrm>
            <a:off x="928688" y="4354513"/>
            <a:ext cx="5000625" cy="4137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marL="0" marR="0" lvl="0" indent="0" algn="l" defTabSz="914400" rtl="0" eaLnBrk="0" fontAlgn="base" latinLnBrk="0" hangingPunct="0">
              <a:lnSpc>
                <a:spcPct val="100000"/>
              </a:lnSpc>
              <a:spcBef>
                <a:spcPct val="0"/>
              </a:spcBef>
              <a:spcAft>
                <a:spcPct val="0"/>
              </a:spcAft>
              <a:buClrTx/>
              <a:buSzTx/>
              <a:buFontTx/>
              <a:buNone/>
              <a:tabLst/>
              <a:defRPr/>
            </a:pPr>
            <a:r>
              <a:rPr lang="en-GB" sz="1200" kern="1200" dirty="0">
                <a:solidFill>
                  <a:schemeClr val="tx1"/>
                </a:solidFill>
                <a:effectLst/>
                <a:latin typeface="Times" charset="0"/>
                <a:ea typeface="MS PGothic" pitchFamily="34" charset="-128"/>
                <a:cs typeface="MS PGothic" charset="0"/>
              </a:rPr>
              <a:t>Instructor: This Animated Technique video is found within Chapter 3 of Achieve.  It is in the folder titled “Ch3 In-Class Activities, Videos, and Resources.”</a:t>
            </a:r>
            <a:endParaRPr lang="en-US" sz="1200" kern="1200" dirty="0">
              <a:solidFill>
                <a:schemeClr val="tx1"/>
              </a:solidFill>
              <a:effectLst/>
              <a:latin typeface="Times" charset="0"/>
              <a:ea typeface="MS PGothic" pitchFamily="34" charset="-128"/>
              <a:cs typeface="MS PGothic" charset="0"/>
            </a:endParaRPr>
          </a:p>
        </p:txBody>
      </p:sp>
      <p:sp>
        <p:nvSpPr>
          <p:cNvPr id="295939" name="Google Shape;179;g924bc13e47_0_358:notes">
            <a:extLst>
              <a:ext uri="{FF2B5EF4-FFF2-40B4-BE49-F238E27FC236}">
                <a16:creationId xmlns:a16="http://schemas.microsoft.com/office/drawing/2014/main" id="{8FAB4A4B-C4E1-C342-92BD-7BB8F94FD5A6}"/>
              </a:ext>
            </a:extLst>
          </p:cNvPr>
          <p:cNvSpPr>
            <a:spLocks noGrp="1" noChangeArrowheads="1"/>
          </p:cNvSpPr>
          <p:nvPr>
            <p:ph type="sldNum" sz="quarter" idx="5"/>
          </p:nvPr>
        </p:nvSpPr>
        <p:spPr>
          <a:xfrm>
            <a:off x="3857625" y="8709025"/>
            <a:ext cx="3000375" cy="434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5" tIns="86175" rIns="86175" bIns="86175" anchor="ct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l"/>
            <a:fld id="{844AE30D-3163-084A-8B64-22DF0940A50B}" type="slidenum">
              <a:rPr lang="en-GB" altLang="en-US" sz="1300" b="0" smtClean="0"/>
              <a:pPr algn="l"/>
              <a:t>97</a:t>
            </a:fld>
            <a:endParaRPr lang="en-US" altLang="en-US" sz="1300" b="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5288219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21307942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352432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ga-IE"/>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ga-IE" dirty="0"/>
              <a:t>Click to edit Master subtitle style</a:t>
            </a:r>
            <a:endParaRPr lang="en-US" dirty="0"/>
          </a:p>
        </p:txBody>
      </p:sp>
      <p:sp>
        <p:nvSpPr>
          <p:cNvPr id="4" name="Rectangle 4">
            <a:extLst>
              <a:ext uri="{FF2B5EF4-FFF2-40B4-BE49-F238E27FC236}">
                <a16:creationId xmlns:a16="http://schemas.microsoft.com/office/drawing/2014/main" id="{E02D5D24-90C8-8A42-90E9-E4D602B360B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801D5DE-19A5-2C4E-94B5-A7A12FDB8A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0366127-B00F-2B48-A3EA-D64FDE8E6D5E}"/>
              </a:ext>
            </a:extLst>
          </p:cNvPr>
          <p:cNvSpPr>
            <a:spLocks noGrp="1" noChangeArrowheads="1"/>
          </p:cNvSpPr>
          <p:nvPr>
            <p:ph type="sldNum" sz="quarter" idx="12"/>
          </p:nvPr>
        </p:nvSpPr>
        <p:spPr>
          <a:ln/>
        </p:spPr>
        <p:txBody>
          <a:bodyPr/>
          <a:lstStyle>
            <a:lvl1pPr>
              <a:defRPr/>
            </a:lvl1pPr>
          </a:lstStyle>
          <a:p>
            <a:pPr>
              <a:defRPr/>
            </a:pPr>
            <a:fld id="{10384566-19B5-3141-A5D0-9272B7F9DC81}" type="slidenum">
              <a:rPr lang="en-US" altLang="en-US"/>
              <a:pPr>
                <a:defRPr/>
              </a:pPr>
              <a:t>‹#›</a:t>
            </a:fld>
            <a:endParaRPr lang="en-US" altLang="en-US"/>
          </a:p>
        </p:txBody>
      </p:sp>
    </p:spTree>
    <p:extLst>
      <p:ext uri="{BB962C8B-B14F-4D97-AF65-F5344CB8AC3E}">
        <p14:creationId xmlns:p14="http://schemas.microsoft.com/office/powerpoint/2010/main" val="2378994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CBA029B4-AF5E-3847-9D53-14FC7ECB4B7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BD41B3B-B697-A04A-B38B-A0771BDB56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F161514-9D80-394D-9CA0-314C1EDD2B57}"/>
              </a:ext>
            </a:extLst>
          </p:cNvPr>
          <p:cNvSpPr>
            <a:spLocks noGrp="1" noChangeArrowheads="1"/>
          </p:cNvSpPr>
          <p:nvPr>
            <p:ph type="sldNum" sz="quarter" idx="12"/>
          </p:nvPr>
        </p:nvSpPr>
        <p:spPr>
          <a:ln/>
        </p:spPr>
        <p:txBody>
          <a:bodyPr/>
          <a:lstStyle>
            <a:lvl1pPr>
              <a:defRPr/>
            </a:lvl1pPr>
          </a:lstStyle>
          <a:p>
            <a:pPr>
              <a:defRPr/>
            </a:pPr>
            <a:fld id="{4D06494D-0546-B04C-ABE0-2E4B135F8E1A}" type="slidenum">
              <a:rPr lang="en-US" altLang="en-US"/>
              <a:pPr>
                <a:defRPr/>
              </a:pPr>
              <a:t>‹#›</a:t>
            </a:fld>
            <a:endParaRPr lang="en-US" altLang="en-US"/>
          </a:p>
        </p:txBody>
      </p:sp>
    </p:spTree>
    <p:extLst>
      <p:ext uri="{BB962C8B-B14F-4D97-AF65-F5344CB8AC3E}">
        <p14:creationId xmlns:p14="http://schemas.microsoft.com/office/powerpoint/2010/main" val="2874589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ga-IE"/>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0063F05F-12EB-D444-908F-E3618E08547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FAB5DD4-E38B-E541-9DF1-5544BB06C7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2BA9403-BB72-884F-98CB-4BC5372AD27E}"/>
              </a:ext>
            </a:extLst>
          </p:cNvPr>
          <p:cNvSpPr>
            <a:spLocks noGrp="1" noChangeArrowheads="1"/>
          </p:cNvSpPr>
          <p:nvPr>
            <p:ph type="sldNum" sz="quarter" idx="12"/>
          </p:nvPr>
        </p:nvSpPr>
        <p:spPr>
          <a:ln/>
        </p:spPr>
        <p:txBody>
          <a:bodyPr/>
          <a:lstStyle>
            <a:lvl1pPr>
              <a:defRPr/>
            </a:lvl1pPr>
          </a:lstStyle>
          <a:p>
            <a:pPr>
              <a:defRPr/>
            </a:pPr>
            <a:fld id="{678CA1A3-15D0-F246-96A5-2A0304C19C9B}" type="slidenum">
              <a:rPr lang="en-US" altLang="en-US"/>
              <a:pPr>
                <a:defRPr/>
              </a:pPr>
              <a:t>‹#›</a:t>
            </a:fld>
            <a:endParaRPr lang="en-US" altLang="en-US"/>
          </a:p>
        </p:txBody>
      </p:sp>
    </p:spTree>
    <p:extLst>
      <p:ext uri="{BB962C8B-B14F-4D97-AF65-F5344CB8AC3E}">
        <p14:creationId xmlns:p14="http://schemas.microsoft.com/office/powerpoint/2010/main" val="14473707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ga-IE"/>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DEDE0AA0-E100-C94E-91BB-7BD7C944C1F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9D3D6A5-5B3E-4849-BC6C-62FE4C8BAE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AFFC7C3-7DD3-0046-AD1A-AB6A1981BB65}"/>
              </a:ext>
            </a:extLst>
          </p:cNvPr>
          <p:cNvSpPr>
            <a:spLocks noGrp="1" noChangeArrowheads="1"/>
          </p:cNvSpPr>
          <p:nvPr>
            <p:ph type="sldNum" sz="quarter" idx="12"/>
          </p:nvPr>
        </p:nvSpPr>
        <p:spPr>
          <a:ln/>
        </p:spPr>
        <p:txBody>
          <a:bodyPr/>
          <a:lstStyle>
            <a:lvl1pPr>
              <a:defRPr/>
            </a:lvl1pPr>
          </a:lstStyle>
          <a:p>
            <a:pPr>
              <a:defRPr/>
            </a:pPr>
            <a:fld id="{A1F9258E-2318-AF49-8EB1-B005D523A68C}" type="slidenum">
              <a:rPr lang="en-US" altLang="en-US"/>
              <a:pPr>
                <a:defRPr/>
              </a:pPr>
              <a:t>‹#›</a:t>
            </a:fld>
            <a:endParaRPr lang="en-US" altLang="en-US"/>
          </a:p>
        </p:txBody>
      </p:sp>
    </p:spTree>
    <p:extLst>
      <p:ext uri="{BB962C8B-B14F-4D97-AF65-F5344CB8AC3E}">
        <p14:creationId xmlns:p14="http://schemas.microsoft.com/office/powerpoint/2010/main" val="3353074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Content and Text" type="objAndTx">
  <p:cSld name="Title, Content and Text">
    <p:spTree>
      <p:nvGrpSpPr>
        <p:cNvPr id="1" name="Shape 31"/>
        <p:cNvGrpSpPr/>
        <p:nvPr/>
      </p:nvGrpSpPr>
      <p:grpSpPr>
        <a:xfrm>
          <a:off x="0" y="0"/>
          <a:ext cx="0" cy="0"/>
          <a:chOff x="0" y="0"/>
          <a:chExt cx="0" cy="0"/>
        </a:xfrm>
      </p:grpSpPr>
      <p:sp>
        <p:nvSpPr>
          <p:cNvPr id="32" name="Google Shape;32;p62"/>
          <p:cNvSpPr txBox="1">
            <a:spLocks noGrp="1"/>
          </p:cNvSpPr>
          <p:nvPr>
            <p:ph type="title"/>
          </p:nvPr>
        </p:nvSpPr>
        <p:spPr>
          <a:xfrm>
            <a:off x="0" y="152400"/>
            <a:ext cx="9144000" cy="1143000"/>
          </a:xfrm>
          <a:prstGeom prst="rect">
            <a:avLst/>
          </a:prstGeom>
          <a:noFill/>
          <a:ln>
            <a:noFill/>
          </a:ln>
        </p:spPr>
        <p:txBody>
          <a:bodyPr spcFirstLastPara="1" lIns="91425" tIns="45700" rIns="91425" bIns="45700">
            <a:noAutofit/>
          </a:bodyPr>
          <a:lstStyle>
            <a:lvl1pPr lvl="0" algn="ctr">
              <a:spcBef>
                <a:spcPts val="0"/>
              </a:spcBef>
              <a:spcAft>
                <a:spcPts val="0"/>
              </a:spcAft>
              <a:buSzPts val="1400"/>
              <a:buNone/>
              <a:defRPr>
                <a:solidFill>
                  <a:srgbClr val="2FB0DC"/>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62"/>
          <p:cNvSpPr txBox="1">
            <a:spLocks noGrp="1"/>
          </p:cNvSpPr>
          <p:nvPr>
            <p:ph type="body" idx="1"/>
          </p:nvPr>
        </p:nvSpPr>
        <p:spPr>
          <a:xfrm>
            <a:off x="6858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 name="Google Shape;34;p62"/>
          <p:cNvSpPr txBox="1">
            <a:spLocks noGrp="1"/>
          </p:cNvSpPr>
          <p:nvPr>
            <p:ph type="body" idx="2"/>
          </p:nvPr>
        </p:nvSpPr>
        <p:spPr>
          <a:xfrm>
            <a:off x="46482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 name="Google Shape;35;p62">
            <a:extLst>
              <a:ext uri="{FF2B5EF4-FFF2-40B4-BE49-F238E27FC236}">
                <a16:creationId xmlns:a16="http://schemas.microsoft.com/office/drawing/2014/main" id="{8638E226-D7E0-CC4C-8878-80CCB17FFF88}"/>
              </a:ext>
            </a:extLst>
          </p:cNvPr>
          <p:cNvSpPr txBox="1">
            <a:spLocks noGrp="1"/>
          </p:cNvSpPr>
          <p:nvPr>
            <p:ph type="dt" idx="10"/>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6" name="Google Shape;36;p62">
            <a:extLst>
              <a:ext uri="{FF2B5EF4-FFF2-40B4-BE49-F238E27FC236}">
                <a16:creationId xmlns:a16="http://schemas.microsoft.com/office/drawing/2014/main" id="{EE3226DF-C8B1-2E4B-A036-BF49DD62BDC9}"/>
              </a:ext>
            </a:extLst>
          </p:cNvPr>
          <p:cNvSpPr txBox="1">
            <a:spLocks noGrp="1"/>
          </p:cNvSpPr>
          <p:nvPr>
            <p:ph type="ftr" idx="11"/>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7" name="Google Shape;37;p62">
            <a:extLst>
              <a:ext uri="{FF2B5EF4-FFF2-40B4-BE49-F238E27FC236}">
                <a16:creationId xmlns:a16="http://schemas.microsoft.com/office/drawing/2014/main" id="{00795626-6D05-AB4E-A143-1CE72621F81E}"/>
              </a:ext>
            </a:extLst>
          </p:cNvPr>
          <p:cNvSpPr txBox="1">
            <a:spLocks noGrp="1"/>
          </p:cNvSpPr>
          <p:nvPr>
            <p:ph type="sldNum" idx="12"/>
          </p:nvPr>
        </p:nvSpPr>
        <p:spPr/>
        <p:txBody>
          <a:bodyPr spcFirstLastPara="1" lIns="91425" tIns="45700" rIns="91425" bIns="4570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a:defRPr/>
            </a:pPr>
            <a:fld id="{3717B66D-E01F-3C46-8288-46B89535F641}" type="slidenum">
              <a:rPr lang="en-US"/>
              <a:pPr>
                <a:defRPr/>
              </a:pPr>
              <a:t>‹#›</a:t>
            </a:fld>
            <a:endParaRPr/>
          </a:p>
        </p:txBody>
      </p:sp>
    </p:spTree>
    <p:extLst>
      <p:ext uri="{BB962C8B-B14F-4D97-AF65-F5344CB8AC3E}">
        <p14:creationId xmlns:p14="http://schemas.microsoft.com/office/powerpoint/2010/main" val="35317303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ga-IE"/>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ga-IE"/>
              <a:t>Click to edit Master subtitle style</a:t>
            </a:r>
            <a:endParaRPr lang="en-US"/>
          </a:p>
        </p:txBody>
      </p:sp>
      <p:sp>
        <p:nvSpPr>
          <p:cNvPr id="4" name="Rectangle 4">
            <a:extLst>
              <a:ext uri="{FF2B5EF4-FFF2-40B4-BE49-F238E27FC236}">
                <a16:creationId xmlns:a16="http://schemas.microsoft.com/office/drawing/2014/main" id="{E02D5D24-90C8-8A42-90E9-E4D602B360B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801D5DE-19A5-2C4E-94B5-A7A12FDB8A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0366127-B00F-2B48-A3EA-D64FDE8E6D5E}"/>
              </a:ext>
            </a:extLst>
          </p:cNvPr>
          <p:cNvSpPr>
            <a:spLocks noGrp="1" noChangeArrowheads="1"/>
          </p:cNvSpPr>
          <p:nvPr>
            <p:ph type="sldNum" sz="quarter" idx="12"/>
          </p:nvPr>
        </p:nvSpPr>
        <p:spPr>
          <a:ln/>
        </p:spPr>
        <p:txBody>
          <a:bodyPr/>
          <a:lstStyle>
            <a:lvl1pPr>
              <a:defRPr/>
            </a:lvl1pPr>
          </a:lstStyle>
          <a:p>
            <a:pPr>
              <a:defRPr/>
            </a:pPr>
            <a:fld id="{10384566-19B5-3141-A5D0-9272B7F9DC81}" type="slidenum">
              <a:rPr lang="en-US" altLang="en-US"/>
              <a:pPr>
                <a:defRPr/>
              </a:pPr>
              <a:t>‹#›</a:t>
            </a:fld>
            <a:endParaRPr lang="en-US" altLang="en-US"/>
          </a:p>
        </p:txBody>
      </p:sp>
    </p:spTree>
    <p:extLst>
      <p:ext uri="{BB962C8B-B14F-4D97-AF65-F5344CB8AC3E}">
        <p14:creationId xmlns:p14="http://schemas.microsoft.com/office/powerpoint/2010/main" val="29069434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2FB0DC"/>
                </a:solidFill>
                <a:latin typeface="Calibri" pitchFamily="34" charset="0"/>
                <a:cs typeface="Calibri" pitchFamily="34" charset="0"/>
              </a:defRPr>
            </a:lvl1pPr>
          </a:lstStyle>
          <a:p>
            <a:r>
              <a:rPr lang="ga-IE"/>
              <a:t>Click to edit Master title style</a:t>
            </a:r>
            <a:endParaRPr lang="en-US"/>
          </a:p>
        </p:txBody>
      </p:sp>
      <p:sp>
        <p:nvSpPr>
          <p:cNvPr id="3" name="Content Placeholder 2"/>
          <p:cNvSpPr>
            <a:spLocks noGrp="1"/>
          </p:cNvSpPr>
          <p:nvPr>
            <p:ph idx="1"/>
          </p:nvPr>
        </p:nvSpPr>
        <p:spPr/>
        <p:txBody>
          <a:bodyPr/>
          <a:lstStyle>
            <a:lvl1pPr>
              <a:defRPr>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B3C58898-77CF-0D4A-8D17-90FBCD65A2D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97F8719-3DFB-8C48-90E0-7BD1C7DBD9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E385290-5423-DE44-ACE5-17FC9A415C1F}"/>
              </a:ext>
            </a:extLst>
          </p:cNvPr>
          <p:cNvSpPr>
            <a:spLocks noGrp="1" noChangeArrowheads="1"/>
          </p:cNvSpPr>
          <p:nvPr>
            <p:ph type="sldNum" sz="quarter" idx="12"/>
          </p:nvPr>
        </p:nvSpPr>
        <p:spPr>
          <a:ln/>
        </p:spPr>
        <p:txBody>
          <a:bodyPr/>
          <a:lstStyle>
            <a:lvl1pPr>
              <a:defRPr/>
            </a:lvl1pPr>
          </a:lstStyle>
          <a:p>
            <a:pPr>
              <a:defRPr/>
            </a:pPr>
            <a:fld id="{897ECA01-961E-144C-A12E-981FF46E00CF}" type="slidenum">
              <a:rPr lang="en-US" altLang="en-US"/>
              <a:pPr>
                <a:defRPr/>
              </a:pPr>
              <a:t>‹#›</a:t>
            </a:fld>
            <a:endParaRPr lang="en-US" altLang="en-US"/>
          </a:p>
        </p:txBody>
      </p:sp>
    </p:spTree>
    <p:extLst>
      <p:ext uri="{BB962C8B-B14F-4D97-AF65-F5344CB8AC3E}">
        <p14:creationId xmlns:p14="http://schemas.microsoft.com/office/powerpoint/2010/main" val="19970972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ga-I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ga-IE"/>
              <a:t>Click to edit Master text styles</a:t>
            </a:r>
          </a:p>
        </p:txBody>
      </p:sp>
      <p:sp>
        <p:nvSpPr>
          <p:cNvPr id="4" name="Rectangle 4">
            <a:extLst>
              <a:ext uri="{FF2B5EF4-FFF2-40B4-BE49-F238E27FC236}">
                <a16:creationId xmlns:a16="http://schemas.microsoft.com/office/drawing/2014/main" id="{44667E09-2535-E644-BA15-EA0DE740D04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AC63102-AA98-884E-971B-083F835715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8FB5448-47E8-764D-8CB4-F20428EB521B}"/>
              </a:ext>
            </a:extLst>
          </p:cNvPr>
          <p:cNvSpPr>
            <a:spLocks noGrp="1" noChangeArrowheads="1"/>
          </p:cNvSpPr>
          <p:nvPr>
            <p:ph type="sldNum" sz="quarter" idx="12"/>
          </p:nvPr>
        </p:nvSpPr>
        <p:spPr>
          <a:ln/>
        </p:spPr>
        <p:txBody>
          <a:bodyPr/>
          <a:lstStyle>
            <a:lvl1pPr>
              <a:defRPr/>
            </a:lvl1pPr>
          </a:lstStyle>
          <a:p>
            <a:pPr>
              <a:defRPr/>
            </a:pPr>
            <a:fld id="{8AD48D34-232A-2248-93C1-834AC27144C1}" type="slidenum">
              <a:rPr lang="en-US" altLang="en-US"/>
              <a:pPr>
                <a:defRPr/>
              </a:pPr>
              <a:t>‹#›</a:t>
            </a:fld>
            <a:endParaRPr lang="en-US" altLang="en-US"/>
          </a:p>
        </p:txBody>
      </p:sp>
    </p:spTree>
    <p:extLst>
      <p:ext uri="{BB962C8B-B14F-4D97-AF65-F5344CB8AC3E}">
        <p14:creationId xmlns:p14="http://schemas.microsoft.com/office/powerpoint/2010/main" val="8012997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0B76A938-57F8-684B-B64B-107D44DB5BA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201679D-8E5D-7E48-9CD6-818045887B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BBD6120-2762-CA4C-94ED-3CCBFEAC3AC4}"/>
              </a:ext>
            </a:extLst>
          </p:cNvPr>
          <p:cNvSpPr>
            <a:spLocks noGrp="1" noChangeArrowheads="1"/>
          </p:cNvSpPr>
          <p:nvPr>
            <p:ph type="sldNum" sz="quarter" idx="12"/>
          </p:nvPr>
        </p:nvSpPr>
        <p:spPr>
          <a:ln/>
        </p:spPr>
        <p:txBody>
          <a:bodyPr/>
          <a:lstStyle>
            <a:lvl1pPr>
              <a:defRPr/>
            </a:lvl1pPr>
          </a:lstStyle>
          <a:p>
            <a:pPr>
              <a:defRPr/>
            </a:pPr>
            <a:fld id="{8F1F20AE-4862-A94A-B473-2F7E9C3D1A4F}" type="slidenum">
              <a:rPr lang="en-US" altLang="en-US"/>
              <a:pPr>
                <a:defRPr/>
              </a:pPr>
              <a:t>‹#›</a:t>
            </a:fld>
            <a:endParaRPr lang="en-US" altLang="en-US"/>
          </a:p>
        </p:txBody>
      </p:sp>
    </p:spTree>
    <p:extLst>
      <p:ext uri="{BB962C8B-B14F-4D97-AF65-F5344CB8AC3E}">
        <p14:creationId xmlns:p14="http://schemas.microsoft.com/office/powerpoint/2010/main" val="17528008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74" y="76200"/>
            <a:ext cx="9136626"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Rectangle 4">
            <a:extLst>
              <a:ext uri="{FF2B5EF4-FFF2-40B4-BE49-F238E27FC236}">
                <a16:creationId xmlns:a16="http://schemas.microsoft.com/office/drawing/2014/main" id="{138F0379-F9B2-2142-B6F3-B768246DEB0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9300324-2BD5-6E4F-889C-1555ACD6D3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0E9A275-1757-A647-875C-B28A015F2485}"/>
              </a:ext>
            </a:extLst>
          </p:cNvPr>
          <p:cNvSpPr>
            <a:spLocks noGrp="1" noChangeArrowheads="1"/>
          </p:cNvSpPr>
          <p:nvPr>
            <p:ph type="sldNum" sz="quarter" idx="12"/>
          </p:nvPr>
        </p:nvSpPr>
        <p:spPr>
          <a:ln/>
        </p:spPr>
        <p:txBody>
          <a:bodyPr/>
          <a:lstStyle>
            <a:lvl1pPr>
              <a:defRPr/>
            </a:lvl1pPr>
          </a:lstStyle>
          <a:p>
            <a:pPr>
              <a:defRPr/>
            </a:pPr>
            <a:fld id="{C9D4E7D5-0F02-FF44-BD46-8EB32B9D70A1}" type="slidenum">
              <a:rPr lang="en-US" altLang="en-US"/>
              <a:pPr>
                <a:defRPr/>
              </a:pPr>
              <a:t>‹#›</a:t>
            </a:fld>
            <a:endParaRPr lang="en-US" altLang="en-US"/>
          </a:p>
        </p:txBody>
      </p:sp>
    </p:spTree>
    <p:extLst>
      <p:ext uri="{BB962C8B-B14F-4D97-AF65-F5344CB8AC3E}">
        <p14:creationId xmlns:p14="http://schemas.microsoft.com/office/powerpoint/2010/main" val="20580511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45C76"/>
                </a:solidFill>
                <a:latin typeface="+mj-lt"/>
              </a:defRPr>
            </a:lvl1pPr>
          </a:lstStyle>
          <a:p>
            <a:r>
              <a:rPr lang="ga-IE" dirty="0"/>
              <a:t>Click to edit Master title style</a:t>
            </a:r>
            <a:endParaRPr lang="en-US" dirty="0"/>
          </a:p>
        </p:txBody>
      </p:sp>
      <p:sp>
        <p:nvSpPr>
          <p:cNvPr id="3" name="Rectangle 4">
            <a:extLst>
              <a:ext uri="{FF2B5EF4-FFF2-40B4-BE49-F238E27FC236}">
                <a16:creationId xmlns:a16="http://schemas.microsoft.com/office/drawing/2014/main" id="{ED22BB30-01BA-544F-9124-998CECD8C7F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2516EA0-69E1-464E-AA8E-57B393B92E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E41AFBC-647C-3445-A05C-8B22B88AF86A}"/>
              </a:ext>
            </a:extLst>
          </p:cNvPr>
          <p:cNvSpPr>
            <a:spLocks noGrp="1" noChangeArrowheads="1"/>
          </p:cNvSpPr>
          <p:nvPr>
            <p:ph type="sldNum" sz="quarter" idx="12"/>
          </p:nvPr>
        </p:nvSpPr>
        <p:spPr>
          <a:ln/>
        </p:spPr>
        <p:txBody>
          <a:bodyPr/>
          <a:lstStyle>
            <a:lvl1pPr>
              <a:defRPr/>
            </a:lvl1pPr>
          </a:lstStyle>
          <a:p>
            <a:pPr>
              <a:defRPr/>
            </a:pPr>
            <a:fld id="{DE8C05FB-C761-6D48-AA1B-726A47A2D01A}" type="slidenum">
              <a:rPr lang="en-US" altLang="en-US"/>
              <a:pPr>
                <a:defRPr/>
              </a:pPr>
              <a:t>‹#›</a:t>
            </a:fld>
            <a:endParaRPr lang="en-US" altLang="en-US"/>
          </a:p>
        </p:txBody>
      </p:sp>
    </p:spTree>
    <p:extLst>
      <p:ext uri="{BB962C8B-B14F-4D97-AF65-F5344CB8AC3E}">
        <p14:creationId xmlns:p14="http://schemas.microsoft.com/office/powerpoint/2010/main" val="1988484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2FB0DC"/>
                </a:solidFill>
                <a:latin typeface="Calibri" pitchFamily="34" charset="0"/>
                <a:cs typeface="Calibri" pitchFamily="34" charset="0"/>
              </a:defRPr>
            </a:lvl1pPr>
          </a:lstStyle>
          <a:p>
            <a:r>
              <a:rPr lang="ga-IE"/>
              <a:t>Click to edit Master title style</a:t>
            </a:r>
            <a:endParaRPr lang="en-US"/>
          </a:p>
        </p:txBody>
      </p:sp>
      <p:sp>
        <p:nvSpPr>
          <p:cNvPr id="3" name="Content Placeholder 2"/>
          <p:cNvSpPr>
            <a:spLocks noGrp="1"/>
          </p:cNvSpPr>
          <p:nvPr>
            <p:ph idx="1"/>
          </p:nvPr>
        </p:nvSpPr>
        <p:spPr/>
        <p:txBody>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ga-IE" dirty="0"/>
              <a:t>Click to edit Master text styles</a:t>
            </a:r>
          </a:p>
          <a:p>
            <a:pPr lvl="1"/>
            <a:r>
              <a:rPr lang="ga-IE" dirty="0"/>
              <a:t>Second level</a:t>
            </a:r>
          </a:p>
          <a:p>
            <a:pPr lvl="2"/>
            <a:r>
              <a:rPr lang="ga-IE" dirty="0"/>
              <a:t>Third level</a:t>
            </a:r>
          </a:p>
          <a:p>
            <a:pPr lvl="3"/>
            <a:r>
              <a:rPr lang="ga-IE" dirty="0"/>
              <a:t>Fourth level</a:t>
            </a:r>
          </a:p>
          <a:p>
            <a:pPr lvl="4"/>
            <a:r>
              <a:rPr lang="ga-IE" dirty="0"/>
              <a:t>Fifth level</a:t>
            </a:r>
            <a:endParaRPr lang="en-US" dirty="0"/>
          </a:p>
        </p:txBody>
      </p:sp>
      <p:sp>
        <p:nvSpPr>
          <p:cNvPr id="4" name="Rectangle 4">
            <a:extLst>
              <a:ext uri="{FF2B5EF4-FFF2-40B4-BE49-F238E27FC236}">
                <a16:creationId xmlns:a16="http://schemas.microsoft.com/office/drawing/2014/main" id="{B3C58898-77CF-0D4A-8D17-90FBCD65A2D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97F8719-3DFB-8C48-90E0-7BD1C7DBD9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E385290-5423-DE44-ACE5-17FC9A415C1F}"/>
              </a:ext>
            </a:extLst>
          </p:cNvPr>
          <p:cNvSpPr>
            <a:spLocks noGrp="1" noChangeArrowheads="1"/>
          </p:cNvSpPr>
          <p:nvPr>
            <p:ph type="sldNum" sz="quarter" idx="12"/>
          </p:nvPr>
        </p:nvSpPr>
        <p:spPr>
          <a:ln/>
        </p:spPr>
        <p:txBody>
          <a:bodyPr/>
          <a:lstStyle>
            <a:lvl1pPr>
              <a:defRPr/>
            </a:lvl1pPr>
          </a:lstStyle>
          <a:p>
            <a:pPr>
              <a:defRPr/>
            </a:pPr>
            <a:fld id="{897ECA01-961E-144C-A12E-981FF46E00CF}" type="slidenum">
              <a:rPr lang="en-US" altLang="en-US"/>
              <a:pPr>
                <a:defRPr/>
              </a:pPr>
              <a:t>‹#›</a:t>
            </a:fld>
            <a:endParaRPr lang="en-US" altLang="en-US"/>
          </a:p>
        </p:txBody>
      </p:sp>
    </p:spTree>
    <p:extLst>
      <p:ext uri="{BB962C8B-B14F-4D97-AF65-F5344CB8AC3E}">
        <p14:creationId xmlns:p14="http://schemas.microsoft.com/office/powerpoint/2010/main" val="34201384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656BC79-DD60-8545-9936-B25ABFF10A7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7A4B09E-8252-354E-9982-ACEA9893F7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DD26FC0-6F9D-AE49-B14E-2D2F64E3602D}"/>
              </a:ext>
            </a:extLst>
          </p:cNvPr>
          <p:cNvSpPr>
            <a:spLocks noGrp="1" noChangeArrowheads="1"/>
          </p:cNvSpPr>
          <p:nvPr>
            <p:ph type="sldNum" sz="quarter" idx="12"/>
          </p:nvPr>
        </p:nvSpPr>
        <p:spPr>
          <a:ln/>
        </p:spPr>
        <p:txBody>
          <a:bodyPr/>
          <a:lstStyle>
            <a:lvl1pPr>
              <a:defRPr/>
            </a:lvl1pPr>
          </a:lstStyle>
          <a:p>
            <a:pPr>
              <a:defRPr/>
            </a:pPr>
            <a:fld id="{92F8010B-18D4-AD48-B221-2452B9BEC3E1}" type="slidenum">
              <a:rPr lang="en-US" altLang="en-US"/>
              <a:pPr>
                <a:defRPr/>
              </a:pPr>
              <a:t>‹#›</a:t>
            </a:fld>
            <a:endParaRPr lang="en-US" altLang="en-US"/>
          </a:p>
        </p:txBody>
      </p:sp>
    </p:spTree>
    <p:extLst>
      <p:ext uri="{BB962C8B-B14F-4D97-AF65-F5344CB8AC3E}">
        <p14:creationId xmlns:p14="http://schemas.microsoft.com/office/powerpoint/2010/main" val="13007623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ga-I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CD844333-FFBE-AA40-93DD-936F6B1C663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EA9E52C-EFA4-D349-8E99-D0733394DE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8F5C635-CA87-9742-9606-3CA4B698E1B0}"/>
              </a:ext>
            </a:extLst>
          </p:cNvPr>
          <p:cNvSpPr>
            <a:spLocks noGrp="1" noChangeArrowheads="1"/>
          </p:cNvSpPr>
          <p:nvPr>
            <p:ph type="sldNum" sz="quarter" idx="12"/>
          </p:nvPr>
        </p:nvSpPr>
        <p:spPr>
          <a:ln/>
        </p:spPr>
        <p:txBody>
          <a:bodyPr/>
          <a:lstStyle>
            <a:lvl1pPr>
              <a:defRPr/>
            </a:lvl1pPr>
          </a:lstStyle>
          <a:p>
            <a:pPr>
              <a:defRPr/>
            </a:pPr>
            <a:fld id="{37DA9E97-0065-264E-B49D-50C014EABA0F}" type="slidenum">
              <a:rPr lang="en-US" altLang="en-US"/>
              <a:pPr>
                <a:defRPr/>
              </a:pPr>
              <a:t>‹#›</a:t>
            </a:fld>
            <a:endParaRPr lang="en-US" altLang="en-US"/>
          </a:p>
        </p:txBody>
      </p:sp>
    </p:spTree>
    <p:extLst>
      <p:ext uri="{BB962C8B-B14F-4D97-AF65-F5344CB8AC3E}">
        <p14:creationId xmlns:p14="http://schemas.microsoft.com/office/powerpoint/2010/main" val="12155042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ga-I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803753DA-C4E0-C743-AC11-0ED7E0F8474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B346959-3300-1746-9BEE-AA465E63A4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70A3DD9-E91B-274C-BB1A-2B0F440B4272}"/>
              </a:ext>
            </a:extLst>
          </p:cNvPr>
          <p:cNvSpPr>
            <a:spLocks noGrp="1" noChangeArrowheads="1"/>
          </p:cNvSpPr>
          <p:nvPr>
            <p:ph type="sldNum" sz="quarter" idx="12"/>
          </p:nvPr>
        </p:nvSpPr>
        <p:spPr>
          <a:ln/>
        </p:spPr>
        <p:txBody>
          <a:bodyPr/>
          <a:lstStyle>
            <a:lvl1pPr>
              <a:defRPr/>
            </a:lvl1pPr>
          </a:lstStyle>
          <a:p>
            <a:pPr>
              <a:defRPr/>
            </a:pPr>
            <a:fld id="{6AA547F4-57C6-C24C-AF8F-B4A16100D51F}" type="slidenum">
              <a:rPr lang="en-US" altLang="en-US"/>
              <a:pPr>
                <a:defRPr/>
              </a:pPr>
              <a:t>‹#›</a:t>
            </a:fld>
            <a:endParaRPr lang="en-US" altLang="en-US"/>
          </a:p>
        </p:txBody>
      </p:sp>
    </p:spTree>
    <p:extLst>
      <p:ext uri="{BB962C8B-B14F-4D97-AF65-F5344CB8AC3E}">
        <p14:creationId xmlns:p14="http://schemas.microsoft.com/office/powerpoint/2010/main" val="10008571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CBA029B4-AF5E-3847-9D53-14FC7ECB4B7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BD41B3B-B697-A04A-B38B-A0771BDB56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F161514-9D80-394D-9CA0-314C1EDD2B57}"/>
              </a:ext>
            </a:extLst>
          </p:cNvPr>
          <p:cNvSpPr>
            <a:spLocks noGrp="1" noChangeArrowheads="1"/>
          </p:cNvSpPr>
          <p:nvPr>
            <p:ph type="sldNum" sz="quarter" idx="12"/>
          </p:nvPr>
        </p:nvSpPr>
        <p:spPr>
          <a:ln/>
        </p:spPr>
        <p:txBody>
          <a:bodyPr/>
          <a:lstStyle>
            <a:lvl1pPr>
              <a:defRPr/>
            </a:lvl1pPr>
          </a:lstStyle>
          <a:p>
            <a:pPr>
              <a:defRPr/>
            </a:pPr>
            <a:fld id="{4D06494D-0546-B04C-ABE0-2E4B135F8E1A}" type="slidenum">
              <a:rPr lang="en-US" altLang="en-US"/>
              <a:pPr>
                <a:defRPr/>
              </a:pPr>
              <a:t>‹#›</a:t>
            </a:fld>
            <a:endParaRPr lang="en-US" altLang="en-US"/>
          </a:p>
        </p:txBody>
      </p:sp>
    </p:spTree>
    <p:extLst>
      <p:ext uri="{BB962C8B-B14F-4D97-AF65-F5344CB8AC3E}">
        <p14:creationId xmlns:p14="http://schemas.microsoft.com/office/powerpoint/2010/main" val="12202434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ga-IE"/>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0063F05F-12EB-D444-908F-E3618E08547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FAB5DD4-E38B-E541-9DF1-5544BB06C7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2BA9403-BB72-884F-98CB-4BC5372AD27E}"/>
              </a:ext>
            </a:extLst>
          </p:cNvPr>
          <p:cNvSpPr>
            <a:spLocks noGrp="1" noChangeArrowheads="1"/>
          </p:cNvSpPr>
          <p:nvPr>
            <p:ph type="sldNum" sz="quarter" idx="12"/>
          </p:nvPr>
        </p:nvSpPr>
        <p:spPr>
          <a:ln/>
        </p:spPr>
        <p:txBody>
          <a:bodyPr/>
          <a:lstStyle>
            <a:lvl1pPr>
              <a:defRPr/>
            </a:lvl1pPr>
          </a:lstStyle>
          <a:p>
            <a:pPr>
              <a:defRPr/>
            </a:pPr>
            <a:fld id="{678CA1A3-15D0-F246-96A5-2A0304C19C9B}" type="slidenum">
              <a:rPr lang="en-US" altLang="en-US"/>
              <a:pPr>
                <a:defRPr/>
              </a:pPr>
              <a:t>‹#›</a:t>
            </a:fld>
            <a:endParaRPr lang="en-US" altLang="en-US"/>
          </a:p>
        </p:txBody>
      </p:sp>
    </p:spTree>
    <p:extLst>
      <p:ext uri="{BB962C8B-B14F-4D97-AF65-F5344CB8AC3E}">
        <p14:creationId xmlns:p14="http://schemas.microsoft.com/office/powerpoint/2010/main" val="17942577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ga-IE"/>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DEDE0AA0-E100-C94E-91BB-7BD7C944C1F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9D3D6A5-5B3E-4849-BC6C-62FE4C8BAE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AFFC7C3-7DD3-0046-AD1A-AB6A1981BB65}"/>
              </a:ext>
            </a:extLst>
          </p:cNvPr>
          <p:cNvSpPr>
            <a:spLocks noGrp="1" noChangeArrowheads="1"/>
          </p:cNvSpPr>
          <p:nvPr>
            <p:ph type="sldNum" sz="quarter" idx="12"/>
          </p:nvPr>
        </p:nvSpPr>
        <p:spPr>
          <a:ln/>
        </p:spPr>
        <p:txBody>
          <a:bodyPr/>
          <a:lstStyle>
            <a:lvl1pPr>
              <a:defRPr/>
            </a:lvl1pPr>
          </a:lstStyle>
          <a:p>
            <a:pPr>
              <a:defRPr/>
            </a:pPr>
            <a:fld id="{A1F9258E-2318-AF49-8EB1-B005D523A68C}" type="slidenum">
              <a:rPr lang="en-US" altLang="en-US"/>
              <a:pPr>
                <a:defRPr/>
              </a:pPr>
              <a:t>‹#›</a:t>
            </a:fld>
            <a:endParaRPr lang="en-US" altLang="en-US"/>
          </a:p>
        </p:txBody>
      </p:sp>
    </p:spTree>
    <p:extLst>
      <p:ext uri="{BB962C8B-B14F-4D97-AF65-F5344CB8AC3E}">
        <p14:creationId xmlns:p14="http://schemas.microsoft.com/office/powerpoint/2010/main" val="1123226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Content and Text" type="objAndTx">
  <p:cSld name="Title, Content and Text">
    <p:spTree>
      <p:nvGrpSpPr>
        <p:cNvPr id="1" name="Shape 31"/>
        <p:cNvGrpSpPr/>
        <p:nvPr/>
      </p:nvGrpSpPr>
      <p:grpSpPr>
        <a:xfrm>
          <a:off x="0" y="0"/>
          <a:ext cx="0" cy="0"/>
          <a:chOff x="0" y="0"/>
          <a:chExt cx="0" cy="0"/>
        </a:xfrm>
      </p:grpSpPr>
      <p:sp>
        <p:nvSpPr>
          <p:cNvPr id="32" name="Google Shape;32;p62"/>
          <p:cNvSpPr txBox="1">
            <a:spLocks noGrp="1"/>
          </p:cNvSpPr>
          <p:nvPr>
            <p:ph type="title"/>
          </p:nvPr>
        </p:nvSpPr>
        <p:spPr>
          <a:xfrm>
            <a:off x="0" y="152400"/>
            <a:ext cx="9144000" cy="1143000"/>
          </a:xfrm>
          <a:prstGeom prst="rect">
            <a:avLst/>
          </a:prstGeom>
          <a:noFill/>
          <a:ln>
            <a:noFill/>
          </a:ln>
        </p:spPr>
        <p:txBody>
          <a:bodyPr spcFirstLastPara="1" lIns="91425" tIns="45700" rIns="91425" bIns="45700">
            <a:noAutofit/>
          </a:bodyPr>
          <a:lstStyle>
            <a:lvl1pPr lvl="0" algn="ctr">
              <a:spcBef>
                <a:spcPts val="0"/>
              </a:spcBef>
              <a:spcAft>
                <a:spcPts val="0"/>
              </a:spcAft>
              <a:buSzPts val="1400"/>
              <a:buNone/>
              <a:defRPr>
                <a:solidFill>
                  <a:srgbClr val="2FB0DC"/>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62"/>
          <p:cNvSpPr txBox="1">
            <a:spLocks noGrp="1"/>
          </p:cNvSpPr>
          <p:nvPr>
            <p:ph type="body" idx="1"/>
          </p:nvPr>
        </p:nvSpPr>
        <p:spPr>
          <a:xfrm>
            <a:off x="6858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 name="Google Shape;34;p62"/>
          <p:cNvSpPr txBox="1">
            <a:spLocks noGrp="1"/>
          </p:cNvSpPr>
          <p:nvPr>
            <p:ph type="body" idx="2"/>
          </p:nvPr>
        </p:nvSpPr>
        <p:spPr>
          <a:xfrm>
            <a:off x="46482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 name="Google Shape;35;p62">
            <a:extLst>
              <a:ext uri="{FF2B5EF4-FFF2-40B4-BE49-F238E27FC236}">
                <a16:creationId xmlns:a16="http://schemas.microsoft.com/office/drawing/2014/main" id="{8638E226-D7E0-CC4C-8878-80CCB17FFF88}"/>
              </a:ext>
            </a:extLst>
          </p:cNvPr>
          <p:cNvSpPr txBox="1">
            <a:spLocks noGrp="1"/>
          </p:cNvSpPr>
          <p:nvPr>
            <p:ph type="dt" idx="10"/>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6" name="Google Shape;36;p62">
            <a:extLst>
              <a:ext uri="{FF2B5EF4-FFF2-40B4-BE49-F238E27FC236}">
                <a16:creationId xmlns:a16="http://schemas.microsoft.com/office/drawing/2014/main" id="{EE3226DF-C8B1-2E4B-A036-BF49DD62BDC9}"/>
              </a:ext>
            </a:extLst>
          </p:cNvPr>
          <p:cNvSpPr txBox="1">
            <a:spLocks noGrp="1"/>
          </p:cNvSpPr>
          <p:nvPr>
            <p:ph type="ftr" idx="11"/>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7" name="Google Shape;37;p62">
            <a:extLst>
              <a:ext uri="{FF2B5EF4-FFF2-40B4-BE49-F238E27FC236}">
                <a16:creationId xmlns:a16="http://schemas.microsoft.com/office/drawing/2014/main" id="{00795626-6D05-AB4E-A143-1CE72621F81E}"/>
              </a:ext>
            </a:extLst>
          </p:cNvPr>
          <p:cNvSpPr txBox="1">
            <a:spLocks noGrp="1"/>
          </p:cNvSpPr>
          <p:nvPr>
            <p:ph type="sldNum" idx="12"/>
          </p:nvPr>
        </p:nvSpPr>
        <p:spPr/>
        <p:txBody>
          <a:bodyPr spcFirstLastPara="1" lIns="91425" tIns="45700" rIns="91425" bIns="4570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a:defRPr/>
            </a:pPr>
            <a:fld id="{3717B66D-E01F-3C46-8288-46B89535F641}" type="slidenum">
              <a:rPr lang="en-US"/>
              <a:pPr>
                <a:defRPr/>
              </a:pPr>
              <a:t>‹#›</a:t>
            </a:fld>
            <a:endParaRPr/>
          </a:p>
        </p:txBody>
      </p:sp>
    </p:spTree>
    <p:extLst>
      <p:ext uri="{BB962C8B-B14F-4D97-AF65-F5344CB8AC3E}">
        <p14:creationId xmlns:p14="http://schemas.microsoft.com/office/powerpoint/2010/main" val="22755019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ga-IE"/>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ga-IE"/>
              <a:t>Click to edit Master subtitle style</a:t>
            </a:r>
            <a:endParaRPr lang="en-US"/>
          </a:p>
        </p:txBody>
      </p:sp>
      <p:sp>
        <p:nvSpPr>
          <p:cNvPr id="4" name="Rectangle 4">
            <a:extLst>
              <a:ext uri="{FF2B5EF4-FFF2-40B4-BE49-F238E27FC236}">
                <a16:creationId xmlns:a16="http://schemas.microsoft.com/office/drawing/2014/main" id="{34D83718-BAD5-F249-B2E4-F9CE75EDB3B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C0B879F-C88E-FA48-99B6-482A7C1EE70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44B3373-3AB0-984A-9585-886719AF8875}"/>
              </a:ext>
            </a:extLst>
          </p:cNvPr>
          <p:cNvSpPr>
            <a:spLocks noGrp="1" noChangeArrowheads="1"/>
          </p:cNvSpPr>
          <p:nvPr>
            <p:ph type="sldNum" sz="quarter" idx="12"/>
          </p:nvPr>
        </p:nvSpPr>
        <p:spPr>
          <a:ln/>
        </p:spPr>
        <p:txBody>
          <a:bodyPr/>
          <a:lstStyle>
            <a:lvl1pPr>
              <a:defRPr/>
            </a:lvl1pPr>
          </a:lstStyle>
          <a:p>
            <a:pPr>
              <a:defRPr/>
            </a:pPr>
            <a:fld id="{AEB44B53-F552-2549-9C7B-EB23B0239EC5}" type="slidenum">
              <a:rPr lang="en-US" altLang="en-US"/>
              <a:pPr>
                <a:defRPr/>
              </a:pPr>
              <a:t>‹#›</a:t>
            </a:fld>
            <a:endParaRPr lang="en-US" altLang="en-US"/>
          </a:p>
        </p:txBody>
      </p:sp>
    </p:spTree>
    <p:extLst>
      <p:ext uri="{BB962C8B-B14F-4D97-AF65-F5344CB8AC3E}">
        <p14:creationId xmlns:p14="http://schemas.microsoft.com/office/powerpoint/2010/main" val="34937660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dirty="0"/>
              <a:t>Click to edit Master title style</a:t>
            </a:r>
            <a:endParaRPr lang="en-US" dirty="0"/>
          </a:p>
        </p:txBody>
      </p:sp>
      <p:sp>
        <p:nvSpPr>
          <p:cNvPr id="3" name="Content Placeholder 2"/>
          <p:cNvSpPr>
            <a:spLocks noGrp="1"/>
          </p:cNvSpPr>
          <p:nvPr>
            <p:ph idx="1"/>
          </p:nvPr>
        </p:nvSpPr>
        <p:spPr/>
        <p:txBody>
          <a:bodyPr/>
          <a:lstStyle/>
          <a:p>
            <a:pPr lvl="0"/>
            <a:r>
              <a:rPr lang="ga-IE" dirty="0"/>
              <a:t>Click to edit Master text styles</a:t>
            </a:r>
          </a:p>
          <a:p>
            <a:pPr lvl="1"/>
            <a:r>
              <a:rPr lang="ga-IE" dirty="0"/>
              <a:t>Second level</a:t>
            </a:r>
          </a:p>
          <a:p>
            <a:pPr lvl="2"/>
            <a:r>
              <a:rPr lang="ga-IE" dirty="0"/>
              <a:t>Third level</a:t>
            </a:r>
          </a:p>
          <a:p>
            <a:pPr lvl="3"/>
            <a:r>
              <a:rPr lang="ga-IE" dirty="0"/>
              <a:t>Fourth level</a:t>
            </a:r>
          </a:p>
          <a:p>
            <a:pPr lvl="4"/>
            <a:r>
              <a:rPr lang="ga-IE" dirty="0"/>
              <a:t>Fifth level</a:t>
            </a:r>
            <a:endParaRPr lang="en-US" dirty="0"/>
          </a:p>
        </p:txBody>
      </p:sp>
      <p:sp>
        <p:nvSpPr>
          <p:cNvPr id="4" name="Rectangle 4">
            <a:extLst>
              <a:ext uri="{FF2B5EF4-FFF2-40B4-BE49-F238E27FC236}">
                <a16:creationId xmlns:a16="http://schemas.microsoft.com/office/drawing/2014/main" id="{AAB710C5-A926-3B48-BFBF-7A87C9FF469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9DD0DB0-E602-1143-8948-2715FB874B8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21E2BE6-8739-9B45-A4A7-1F84C055E3E1}"/>
              </a:ext>
            </a:extLst>
          </p:cNvPr>
          <p:cNvSpPr>
            <a:spLocks noGrp="1" noChangeArrowheads="1"/>
          </p:cNvSpPr>
          <p:nvPr>
            <p:ph type="sldNum" sz="quarter" idx="12"/>
          </p:nvPr>
        </p:nvSpPr>
        <p:spPr>
          <a:ln/>
        </p:spPr>
        <p:txBody>
          <a:bodyPr/>
          <a:lstStyle>
            <a:lvl1pPr>
              <a:defRPr/>
            </a:lvl1pPr>
          </a:lstStyle>
          <a:p>
            <a:pPr>
              <a:defRPr/>
            </a:pPr>
            <a:fld id="{FBDB1A23-9B0E-7748-B4C9-0CC36D11CA90}" type="slidenum">
              <a:rPr lang="en-US" altLang="en-US"/>
              <a:pPr>
                <a:defRPr/>
              </a:pPr>
              <a:t>‹#›</a:t>
            </a:fld>
            <a:endParaRPr lang="en-US" altLang="en-US"/>
          </a:p>
        </p:txBody>
      </p:sp>
    </p:spTree>
    <p:extLst>
      <p:ext uri="{BB962C8B-B14F-4D97-AF65-F5344CB8AC3E}">
        <p14:creationId xmlns:p14="http://schemas.microsoft.com/office/powerpoint/2010/main" val="42926918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ga-I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ga-IE"/>
              <a:t>Click to edit Master text styles</a:t>
            </a:r>
          </a:p>
        </p:txBody>
      </p:sp>
      <p:sp>
        <p:nvSpPr>
          <p:cNvPr id="4" name="Rectangle 4">
            <a:extLst>
              <a:ext uri="{FF2B5EF4-FFF2-40B4-BE49-F238E27FC236}">
                <a16:creationId xmlns:a16="http://schemas.microsoft.com/office/drawing/2014/main" id="{5DA00713-AD10-9943-8EDA-A2B06C4CCF6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77B4092-ACC5-CC48-8F01-42515CF90B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5939822-B83A-BE42-9709-A90B6A40A090}"/>
              </a:ext>
            </a:extLst>
          </p:cNvPr>
          <p:cNvSpPr>
            <a:spLocks noGrp="1" noChangeArrowheads="1"/>
          </p:cNvSpPr>
          <p:nvPr>
            <p:ph type="sldNum" sz="quarter" idx="12"/>
          </p:nvPr>
        </p:nvSpPr>
        <p:spPr>
          <a:ln/>
        </p:spPr>
        <p:txBody>
          <a:bodyPr/>
          <a:lstStyle>
            <a:lvl1pPr>
              <a:defRPr/>
            </a:lvl1pPr>
          </a:lstStyle>
          <a:p>
            <a:pPr>
              <a:defRPr/>
            </a:pPr>
            <a:fld id="{1ED61EA8-5348-7C40-8E3E-F805C8680CA6}" type="slidenum">
              <a:rPr lang="en-US" altLang="en-US"/>
              <a:pPr>
                <a:defRPr/>
              </a:pPr>
              <a:t>‹#›</a:t>
            </a:fld>
            <a:endParaRPr lang="en-US" altLang="en-US"/>
          </a:p>
        </p:txBody>
      </p:sp>
    </p:spTree>
    <p:extLst>
      <p:ext uri="{BB962C8B-B14F-4D97-AF65-F5344CB8AC3E}">
        <p14:creationId xmlns:p14="http://schemas.microsoft.com/office/powerpoint/2010/main" val="7475327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ga-I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ga-IE"/>
              <a:t>Click to edit Master text styles</a:t>
            </a:r>
          </a:p>
        </p:txBody>
      </p:sp>
      <p:sp>
        <p:nvSpPr>
          <p:cNvPr id="4" name="Rectangle 4">
            <a:extLst>
              <a:ext uri="{FF2B5EF4-FFF2-40B4-BE49-F238E27FC236}">
                <a16:creationId xmlns:a16="http://schemas.microsoft.com/office/drawing/2014/main" id="{44667E09-2535-E644-BA15-EA0DE740D04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AC63102-AA98-884E-971B-083F835715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8FB5448-47E8-764D-8CB4-F20428EB521B}"/>
              </a:ext>
            </a:extLst>
          </p:cNvPr>
          <p:cNvSpPr>
            <a:spLocks noGrp="1" noChangeArrowheads="1"/>
          </p:cNvSpPr>
          <p:nvPr>
            <p:ph type="sldNum" sz="quarter" idx="12"/>
          </p:nvPr>
        </p:nvSpPr>
        <p:spPr>
          <a:ln/>
        </p:spPr>
        <p:txBody>
          <a:bodyPr/>
          <a:lstStyle>
            <a:lvl1pPr>
              <a:defRPr/>
            </a:lvl1pPr>
          </a:lstStyle>
          <a:p>
            <a:pPr>
              <a:defRPr/>
            </a:pPr>
            <a:fld id="{8AD48D34-232A-2248-93C1-834AC27144C1}" type="slidenum">
              <a:rPr lang="en-US" altLang="en-US"/>
              <a:pPr>
                <a:defRPr/>
              </a:pPr>
              <a:t>‹#›</a:t>
            </a:fld>
            <a:endParaRPr lang="en-US" altLang="en-US"/>
          </a:p>
        </p:txBody>
      </p:sp>
    </p:spTree>
    <p:extLst>
      <p:ext uri="{BB962C8B-B14F-4D97-AF65-F5344CB8AC3E}">
        <p14:creationId xmlns:p14="http://schemas.microsoft.com/office/powerpoint/2010/main" val="38155047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dirty="0"/>
              <a:t>Click to edit Master title style</a:t>
            </a:r>
            <a:endParaRPr lang="en-US" dirty="0"/>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8E40A04C-4CFA-384A-9BB1-CA852C64621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470663E-EF94-D54A-9D0F-2DF871D4312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18D0F2C-F3EA-B745-8078-149AA2ED8E49}"/>
              </a:ext>
            </a:extLst>
          </p:cNvPr>
          <p:cNvSpPr>
            <a:spLocks noGrp="1" noChangeArrowheads="1"/>
          </p:cNvSpPr>
          <p:nvPr>
            <p:ph type="sldNum" sz="quarter" idx="12"/>
          </p:nvPr>
        </p:nvSpPr>
        <p:spPr>
          <a:ln/>
        </p:spPr>
        <p:txBody>
          <a:bodyPr/>
          <a:lstStyle>
            <a:lvl1pPr>
              <a:defRPr/>
            </a:lvl1pPr>
          </a:lstStyle>
          <a:p>
            <a:pPr>
              <a:defRPr/>
            </a:pPr>
            <a:fld id="{12D73143-6735-EA40-938C-851D5F2CB9F4}" type="slidenum">
              <a:rPr lang="en-US" altLang="en-US"/>
              <a:pPr>
                <a:defRPr/>
              </a:pPr>
              <a:t>‹#›</a:t>
            </a:fld>
            <a:endParaRPr lang="en-US" altLang="en-US"/>
          </a:p>
        </p:txBody>
      </p:sp>
    </p:spTree>
    <p:extLst>
      <p:ext uri="{BB962C8B-B14F-4D97-AF65-F5344CB8AC3E}">
        <p14:creationId xmlns:p14="http://schemas.microsoft.com/office/powerpoint/2010/main" val="32241514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4830" y="152400"/>
            <a:ext cx="9168829" cy="9906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dirty="0"/>
              <a:t>Click to edit Master text styles</a:t>
            </a:r>
          </a:p>
          <a:p>
            <a:pPr lvl="1"/>
            <a:r>
              <a:rPr lang="ga-IE" dirty="0"/>
              <a:t>Second level</a:t>
            </a:r>
          </a:p>
          <a:p>
            <a:pPr lvl="2"/>
            <a:r>
              <a:rPr lang="ga-IE" dirty="0"/>
              <a:t>Third level</a:t>
            </a:r>
          </a:p>
          <a:p>
            <a:pPr lvl="3"/>
            <a:r>
              <a:rPr lang="ga-IE" dirty="0"/>
              <a:t>Fourth level</a:t>
            </a:r>
          </a:p>
          <a:p>
            <a:pPr lvl="4"/>
            <a:r>
              <a:rPr lang="ga-IE" dirty="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Rectangle 4">
            <a:extLst>
              <a:ext uri="{FF2B5EF4-FFF2-40B4-BE49-F238E27FC236}">
                <a16:creationId xmlns:a16="http://schemas.microsoft.com/office/drawing/2014/main" id="{2ACDA1E0-BE92-4A42-A81E-0305015DBD7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26313CE-E91F-894E-A7A2-92A284876AD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854873F-307A-3947-A0EA-EA56852E28B5}"/>
              </a:ext>
            </a:extLst>
          </p:cNvPr>
          <p:cNvSpPr>
            <a:spLocks noGrp="1" noChangeArrowheads="1"/>
          </p:cNvSpPr>
          <p:nvPr>
            <p:ph type="sldNum" sz="quarter" idx="12"/>
          </p:nvPr>
        </p:nvSpPr>
        <p:spPr>
          <a:ln/>
        </p:spPr>
        <p:txBody>
          <a:bodyPr/>
          <a:lstStyle>
            <a:lvl1pPr>
              <a:defRPr/>
            </a:lvl1pPr>
          </a:lstStyle>
          <a:p>
            <a:pPr>
              <a:defRPr/>
            </a:pPr>
            <a:fld id="{6F079D17-3CA9-A94E-85FD-FB99DEDEF331}" type="slidenum">
              <a:rPr lang="en-US" altLang="en-US"/>
              <a:pPr>
                <a:defRPr/>
              </a:pPr>
              <a:t>‹#›</a:t>
            </a:fld>
            <a:endParaRPr lang="en-US" altLang="en-US"/>
          </a:p>
        </p:txBody>
      </p:sp>
    </p:spTree>
    <p:extLst>
      <p:ext uri="{BB962C8B-B14F-4D97-AF65-F5344CB8AC3E}">
        <p14:creationId xmlns:p14="http://schemas.microsoft.com/office/powerpoint/2010/main" val="25582517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Rectangle 4">
            <a:extLst>
              <a:ext uri="{FF2B5EF4-FFF2-40B4-BE49-F238E27FC236}">
                <a16:creationId xmlns:a16="http://schemas.microsoft.com/office/drawing/2014/main" id="{CB432C5E-4907-3549-BE68-1D63DA34CA3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86A0AA9-7834-C34E-BA50-6F8A97CD7E2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BB6A635-2EA2-7644-8837-E2FD650AA56C}"/>
              </a:ext>
            </a:extLst>
          </p:cNvPr>
          <p:cNvSpPr>
            <a:spLocks noGrp="1" noChangeArrowheads="1"/>
          </p:cNvSpPr>
          <p:nvPr>
            <p:ph type="sldNum" sz="quarter" idx="12"/>
          </p:nvPr>
        </p:nvSpPr>
        <p:spPr>
          <a:ln/>
        </p:spPr>
        <p:txBody>
          <a:bodyPr/>
          <a:lstStyle>
            <a:lvl1pPr>
              <a:defRPr/>
            </a:lvl1pPr>
          </a:lstStyle>
          <a:p>
            <a:pPr>
              <a:defRPr/>
            </a:pPr>
            <a:fld id="{225E3E58-8276-8440-AAEB-1C4D7EADF150}" type="slidenum">
              <a:rPr lang="en-US" altLang="en-US"/>
              <a:pPr>
                <a:defRPr/>
              </a:pPr>
              <a:t>‹#›</a:t>
            </a:fld>
            <a:endParaRPr lang="en-US" altLang="en-US"/>
          </a:p>
        </p:txBody>
      </p:sp>
    </p:spTree>
    <p:extLst>
      <p:ext uri="{BB962C8B-B14F-4D97-AF65-F5344CB8AC3E}">
        <p14:creationId xmlns:p14="http://schemas.microsoft.com/office/powerpoint/2010/main" val="38473198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218C1C4-319C-0D4F-B95F-5B99D28BA62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AC2AFA26-C1A5-4F43-B9CE-6EF677922CB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A2FA671-50B3-D143-8EAC-18B042ADEC2B}"/>
              </a:ext>
            </a:extLst>
          </p:cNvPr>
          <p:cNvSpPr>
            <a:spLocks noGrp="1" noChangeArrowheads="1"/>
          </p:cNvSpPr>
          <p:nvPr>
            <p:ph type="sldNum" sz="quarter" idx="12"/>
          </p:nvPr>
        </p:nvSpPr>
        <p:spPr>
          <a:ln/>
        </p:spPr>
        <p:txBody>
          <a:bodyPr/>
          <a:lstStyle>
            <a:lvl1pPr>
              <a:defRPr/>
            </a:lvl1pPr>
          </a:lstStyle>
          <a:p>
            <a:pPr>
              <a:defRPr/>
            </a:pPr>
            <a:fld id="{FD098C55-2D25-4944-AFE9-34E12187DAF5}" type="slidenum">
              <a:rPr lang="en-US" altLang="en-US"/>
              <a:pPr>
                <a:defRPr/>
              </a:pPr>
              <a:t>‹#›</a:t>
            </a:fld>
            <a:endParaRPr lang="en-US" altLang="en-US"/>
          </a:p>
        </p:txBody>
      </p:sp>
    </p:spTree>
    <p:extLst>
      <p:ext uri="{BB962C8B-B14F-4D97-AF65-F5344CB8AC3E}">
        <p14:creationId xmlns:p14="http://schemas.microsoft.com/office/powerpoint/2010/main" val="37867246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ga-I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0F740F69-2DDB-4147-9349-172F7D7DAA0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C84F063-9165-174E-8E50-159B3DA5E1E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904DAB1-3E55-7A4D-BE7B-61C3302E1DBF}"/>
              </a:ext>
            </a:extLst>
          </p:cNvPr>
          <p:cNvSpPr>
            <a:spLocks noGrp="1" noChangeArrowheads="1"/>
          </p:cNvSpPr>
          <p:nvPr>
            <p:ph type="sldNum" sz="quarter" idx="12"/>
          </p:nvPr>
        </p:nvSpPr>
        <p:spPr>
          <a:ln/>
        </p:spPr>
        <p:txBody>
          <a:bodyPr/>
          <a:lstStyle>
            <a:lvl1pPr>
              <a:defRPr/>
            </a:lvl1pPr>
          </a:lstStyle>
          <a:p>
            <a:pPr>
              <a:defRPr/>
            </a:pPr>
            <a:fld id="{665D08B6-B970-AE45-8D15-FB1952A0EFB8}" type="slidenum">
              <a:rPr lang="en-US" altLang="en-US"/>
              <a:pPr>
                <a:defRPr/>
              </a:pPr>
              <a:t>‹#›</a:t>
            </a:fld>
            <a:endParaRPr lang="en-US" altLang="en-US"/>
          </a:p>
        </p:txBody>
      </p:sp>
    </p:spTree>
    <p:extLst>
      <p:ext uri="{BB962C8B-B14F-4D97-AF65-F5344CB8AC3E}">
        <p14:creationId xmlns:p14="http://schemas.microsoft.com/office/powerpoint/2010/main" val="35827657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ga-I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C789C7A7-4F0F-884F-91D1-7CC5BAEB66F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C8A9E4C-CFCC-B14E-8D88-C45A3859E8F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C38209A-AEDF-574E-81BA-A39551C42422}"/>
              </a:ext>
            </a:extLst>
          </p:cNvPr>
          <p:cNvSpPr>
            <a:spLocks noGrp="1" noChangeArrowheads="1"/>
          </p:cNvSpPr>
          <p:nvPr>
            <p:ph type="sldNum" sz="quarter" idx="12"/>
          </p:nvPr>
        </p:nvSpPr>
        <p:spPr>
          <a:ln/>
        </p:spPr>
        <p:txBody>
          <a:bodyPr/>
          <a:lstStyle>
            <a:lvl1pPr>
              <a:defRPr/>
            </a:lvl1pPr>
          </a:lstStyle>
          <a:p>
            <a:pPr>
              <a:defRPr/>
            </a:pPr>
            <a:fld id="{7D0F6AFB-8EFA-7B42-8EAF-7CD5D8D10FA8}" type="slidenum">
              <a:rPr lang="en-US" altLang="en-US"/>
              <a:pPr>
                <a:defRPr/>
              </a:pPr>
              <a:t>‹#›</a:t>
            </a:fld>
            <a:endParaRPr lang="en-US" altLang="en-US"/>
          </a:p>
        </p:txBody>
      </p:sp>
    </p:spTree>
    <p:extLst>
      <p:ext uri="{BB962C8B-B14F-4D97-AF65-F5344CB8AC3E}">
        <p14:creationId xmlns:p14="http://schemas.microsoft.com/office/powerpoint/2010/main" val="25259915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58C029F4-5656-CF45-B9E6-B944488915C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F6E5A92-6AE4-E743-B530-26AFE793F1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3DE9786-64ED-B549-AD7E-EC6FCD7AAEEB}"/>
              </a:ext>
            </a:extLst>
          </p:cNvPr>
          <p:cNvSpPr>
            <a:spLocks noGrp="1" noChangeArrowheads="1"/>
          </p:cNvSpPr>
          <p:nvPr>
            <p:ph type="sldNum" sz="quarter" idx="12"/>
          </p:nvPr>
        </p:nvSpPr>
        <p:spPr>
          <a:ln/>
        </p:spPr>
        <p:txBody>
          <a:bodyPr/>
          <a:lstStyle>
            <a:lvl1pPr>
              <a:defRPr/>
            </a:lvl1pPr>
          </a:lstStyle>
          <a:p>
            <a:pPr>
              <a:defRPr/>
            </a:pPr>
            <a:fld id="{F99D1E1B-B03B-DD41-BFFF-4BCE4DF1F97A}" type="slidenum">
              <a:rPr lang="en-US" altLang="en-US"/>
              <a:pPr>
                <a:defRPr/>
              </a:pPr>
              <a:t>‹#›</a:t>
            </a:fld>
            <a:endParaRPr lang="en-US" altLang="en-US"/>
          </a:p>
        </p:txBody>
      </p:sp>
    </p:spTree>
    <p:extLst>
      <p:ext uri="{BB962C8B-B14F-4D97-AF65-F5344CB8AC3E}">
        <p14:creationId xmlns:p14="http://schemas.microsoft.com/office/powerpoint/2010/main" val="19677697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ga-IE"/>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49CEB4E6-A587-3048-8F34-1137387A72E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918B9DA-DAFB-6946-B43B-C0D520A9C3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3BA4C32-00A0-4546-AFE5-F996DC182FB7}"/>
              </a:ext>
            </a:extLst>
          </p:cNvPr>
          <p:cNvSpPr>
            <a:spLocks noGrp="1" noChangeArrowheads="1"/>
          </p:cNvSpPr>
          <p:nvPr>
            <p:ph type="sldNum" sz="quarter" idx="12"/>
          </p:nvPr>
        </p:nvSpPr>
        <p:spPr>
          <a:ln/>
        </p:spPr>
        <p:txBody>
          <a:bodyPr/>
          <a:lstStyle>
            <a:lvl1pPr>
              <a:defRPr/>
            </a:lvl1pPr>
          </a:lstStyle>
          <a:p>
            <a:pPr>
              <a:defRPr/>
            </a:pPr>
            <a:fld id="{2D753A42-91DB-4240-9AC8-563D8CA50BDF}" type="slidenum">
              <a:rPr lang="en-US" altLang="en-US"/>
              <a:pPr>
                <a:defRPr/>
              </a:pPr>
              <a:t>‹#›</a:t>
            </a:fld>
            <a:endParaRPr lang="en-US" altLang="en-US"/>
          </a:p>
        </p:txBody>
      </p:sp>
    </p:spTree>
    <p:extLst>
      <p:ext uri="{BB962C8B-B14F-4D97-AF65-F5344CB8AC3E}">
        <p14:creationId xmlns:p14="http://schemas.microsoft.com/office/powerpoint/2010/main" val="10004183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90600"/>
          </a:xfrm>
        </p:spPr>
        <p:txBody>
          <a:bodyPr/>
          <a:lstStyle/>
          <a:p>
            <a:r>
              <a:rPr lang="ga-IE"/>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ga-IE" dirty="0"/>
              <a:t>Click to edit Master text styles</a:t>
            </a:r>
          </a:p>
          <a:p>
            <a:pPr lvl="1"/>
            <a:r>
              <a:rPr lang="ga-IE" dirty="0"/>
              <a:t>Second level</a:t>
            </a:r>
          </a:p>
          <a:p>
            <a:pPr lvl="2"/>
            <a:r>
              <a:rPr lang="ga-IE" dirty="0"/>
              <a:t>Third level</a:t>
            </a:r>
          </a:p>
          <a:p>
            <a:pPr lvl="3"/>
            <a:r>
              <a:rPr lang="ga-IE" dirty="0"/>
              <a:t>Fourth level</a:t>
            </a:r>
          </a:p>
          <a:p>
            <a:pPr lvl="4"/>
            <a:r>
              <a:rPr lang="ga-IE" dirty="0"/>
              <a:t>Fifth level</a:t>
            </a:r>
            <a:endParaRPr lang="en-US" dirty="0"/>
          </a:p>
        </p:txBody>
      </p:sp>
      <p:sp>
        <p:nvSpPr>
          <p:cNvPr id="4" name="Content Placeholder 3"/>
          <p:cNvSpPr>
            <a:spLocks noGrp="1"/>
          </p:cNvSpPr>
          <p:nvPr>
            <p:ph sz="half" idx="2"/>
          </p:nvPr>
        </p:nvSpPr>
        <p:spPr>
          <a:xfrm>
            <a:off x="46482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99BCE847-AE21-8947-9DE6-EC7343CBA30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5E33BBD-DE23-C942-90A5-528EBECAAE8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47063FA-CE32-F84F-8A63-3F5E53E64362}"/>
              </a:ext>
            </a:extLst>
          </p:cNvPr>
          <p:cNvSpPr>
            <a:spLocks noGrp="1" noChangeArrowheads="1"/>
          </p:cNvSpPr>
          <p:nvPr>
            <p:ph type="sldNum" sz="quarter" idx="12"/>
          </p:nvPr>
        </p:nvSpPr>
        <p:spPr>
          <a:ln/>
        </p:spPr>
        <p:txBody>
          <a:bodyPr/>
          <a:lstStyle>
            <a:lvl1pPr>
              <a:defRPr/>
            </a:lvl1pPr>
          </a:lstStyle>
          <a:p>
            <a:pPr>
              <a:defRPr/>
            </a:pPr>
            <a:fld id="{09C33915-2A50-DF46-A868-4A0938DE561B}" type="slidenum">
              <a:rPr lang="en-US" altLang="en-US"/>
              <a:pPr>
                <a:defRPr/>
              </a:pPr>
              <a:t>‹#›</a:t>
            </a:fld>
            <a:endParaRPr lang="en-US" altLang="en-US"/>
          </a:p>
        </p:txBody>
      </p:sp>
    </p:spTree>
    <p:extLst>
      <p:ext uri="{BB962C8B-B14F-4D97-AF65-F5344CB8AC3E}">
        <p14:creationId xmlns:p14="http://schemas.microsoft.com/office/powerpoint/2010/main" val="26419786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Content and Text" type="objAndTx">
  <p:cSld name="Title, Content and Text">
    <p:spTree>
      <p:nvGrpSpPr>
        <p:cNvPr id="1" name="Shape 31"/>
        <p:cNvGrpSpPr/>
        <p:nvPr/>
      </p:nvGrpSpPr>
      <p:grpSpPr>
        <a:xfrm>
          <a:off x="0" y="0"/>
          <a:ext cx="0" cy="0"/>
          <a:chOff x="0" y="0"/>
          <a:chExt cx="0" cy="0"/>
        </a:xfrm>
      </p:grpSpPr>
      <p:sp>
        <p:nvSpPr>
          <p:cNvPr id="32" name="Google Shape;32;p62"/>
          <p:cNvSpPr txBox="1">
            <a:spLocks noGrp="1"/>
          </p:cNvSpPr>
          <p:nvPr>
            <p:ph type="title"/>
          </p:nvPr>
        </p:nvSpPr>
        <p:spPr>
          <a:xfrm>
            <a:off x="0" y="152400"/>
            <a:ext cx="9144000" cy="1143000"/>
          </a:xfrm>
          <a:prstGeom prst="rect">
            <a:avLst/>
          </a:prstGeom>
          <a:noFill/>
          <a:ln>
            <a:noFill/>
          </a:ln>
        </p:spPr>
        <p:txBody>
          <a:bodyPr spcFirstLastPara="1" lIns="91425" tIns="45700" rIns="91425" bIns="45700">
            <a:noAutofit/>
          </a:bodyPr>
          <a:lstStyle>
            <a:lvl1pPr lvl="0" algn="ctr">
              <a:spcBef>
                <a:spcPts val="0"/>
              </a:spcBef>
              <a:spcAft>
                <a:spcPts val="0"/>
              </a:spcAft>
              <a:buSzPts val="1400"/>
              <a:buNone/>
              <a:defRPr>
                <a:solidFill>
                  <a:srgbClr val="2FB0DC"/>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62"/>
          <p:cNvSpPr txBox="1">
            <a:spLocks noGrp="1"/>
          </p:cNvSpPr>
          <p:nvPr>
            <p:ph type="body" idx="1"/>
          </p:nvPr>
        </p:nvSpPr>
        <p:spPr>
          <a:xfrm>
            <a:off x="6858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 name="Google Shape;34;p62"/>
          <p:cNvSpPr txBox="1">
            <a:spLocks noGrp="1"/>
          </p:cNvSpPr>
          <p:nvPr>
            <p:ph type="body" idx="2"/>
          </p:nvPr>
        </p:nvSpPr>
        <p:spPr>
          <a:xfrm>
            <a:off x="46482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 name="Google Shape;35;p62">
            <a:extLst>
              <a:ext uri="{FF2B5EF4-FFF2-40B4-BE49-F238E27FC236}">
                <a16:creationId xmlns:a16="http://schemas.microsoft.com/office/drawing/2014/main" id="{8966DEA5-A4F6-464B-ABB1-3065286CA1C4}"/>
              </a:ext>
            </a:extLst>
          </p:cNvPr>
          <p:cNvSpPr txBox="1">
            <a:spLocks noGrp="1"/>
          </p:cNvSpPr>
          <p:nvPr>
            <p:ph type="dt" idx="10"/>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6" name="Google Shape;36;p62">
            <a:extLst>
              <a:ext uri="{FF2B5EF4-FFF2-40B4-BE49-F238E27FC236}">
                <a16:creationId xmlns:a16="http://schemas.microsoft.com/office/drawing/2014/main" id="{BBE34075-3451-0F49-B9B9-382E260BBE8E}"/>
              </a:ext>
            </a:extLst>
          </p:cNvPr>
          <p:cNvSpPr txBox="1">
            <a:spLocks noGrp="1"/>
          </p:cNvSpPr>
          <p:nvPr>
            <p:ph type="ftr" idx="11"/>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7" name="Google Shape;37;p62">
            <a:extLst>
              <a:ext uri="{FF2B5EF4-FFF2-40B4-BE49-F238E27FC236}">
                <a16:creationId xmlns:a16="http://schemas.microsoft.com/office/drawing/2014/main" id="{4ED1A941-C343-C24D-9CFE-FFCEE58BA26F}"/>
              </a:ext>
            </a:extLst>
          </p:cNvPr>
          <p:cNvSpPr txBox="1">
            <a:spLocks noGrp="1"/>
          </p:cNvSpPr>
          <p:nvPr>
            <p:ph type="sldNum" idx="12"/>
          </p:nvPr>
        </p:nvSpPr>
        <p:spPr/>
        <p:txBody>
          <a:bodyPr spcFirstLastPara="1" lIns="91425" tIns="45700" rIns="91425" bIns="4570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a:defRPr/>
            </a:pPr>
            <a:fld id="{2D989E70-7E3F-2949-A999-21FA632F098B}" type="slidenum">
              <a:rPr lang="en-US"/>
              <a:pPr>
                <a:defRPr/>
              </a:pPr>
              <a:t>‹#›</a:t>
            </a:fld>
            <a:endParaRPr/>
          </a:p>
        </p:txBody>
      </p:sp>
    </p:spTree>
    <p:extLst>
      <p:ext uri="{BB962C8B-B14F-4D97-AF65-F5344CB8AC3E}">
        <p14:creationId xmlns:p14="http://schemas.microsoft.com/office/powerpoint/2010/main" val="363693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0B76A938-57F8-684B-B64B-107D44DB5BA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201679D-8E5D-7E48-9CD6-818045887B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BBD6120-2762-CA4C-94ED-3CCBFEAC3AC4}"/>
              </a:ext>
            </a:extLst>
          </p:cNvPr>
          <p:cNvSpPr>
            <a:spLocks noGrp="1" noChangeArrowheads="1"/>
          </p:cNvSpPr>
          <p:nvPr>
            <p:ph type="sldNum" sz="quarter" idx="12"/>
          </p:nvPr>
        </p:nvSpPr>
        <p:spPr>
          <a:ln/>
        </p:spPr>
        <p:txBody>
          <a:bodyPr/>
          <a:lstStyle>
            <a:lvl1pPr>
              <a:defRPr/>
            </a:lvl1pPr>
          </a:lstStyle>
          <a:p>
            <a:pPr>
              <a:defRPr/>
            </a:pPr>
            <a:fld id="{8F1F20AE-4862-A94A-B473-2F7E9C3D1A4F}" type="slidenum">
              <a:rPr lang="en-US" altLang="en-US"/>
              <a:pPr>
                <a:defRPr/>
              </a:pPr>
              <a:t>‹#›</a:t>
            </a:fld>
            <a:endParaRPr lang="en-US" altLang="en-US"/>
          </a:p>
        </p:txBody>
      </p:sp>
    </p:spTree>
    <p:extLst>
      <p:ext uri="{BB962C8B-B14F-4D97-AF65-F5344CB8AC3E}">
        <p14:creationId xmlns:p14="http://schemas.microsoft.com/office/powerpoint/2010/main" val="278830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74" y="76200"/>
            <a:ext cx="9136626"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Rectangle 4">
            <a:extLst>
              <a:ext uri="{FF2B5EF4-FFF2-40B4-BE49-F238E27FC236}">
                <a16:creationId xmlns:a16="http://schemas.microsoft.com/office/drawing/2014/main" id="{138F0379-F9B2-2142-B6F3-B768246DEB0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9300324-2BD5-6E4F-889C-1555ACD6D3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0E9A275-1757-A647-875C-B28A015F2485}"/>
              </a:ext>
            </a:extLst>
          </p:cNvPr>
          <p:cNvSpPr>
            <a:spLocks noGrp="1" noChangeArrowheads="1"/>
          </p:cNvSpPr>
          <p:nvPr>
            <p:ph type="sldNum" sz="quarter" idx="12"/>
          </p:nvPr>
        </p:nvSpPr>
        <p:spPr>
          <a:ln/>
        </p:spPr>
        <p:txBody>
          <a:bodyPr/>
          <a:lstStyle>
            <a:lvl1pPr>
              <a:defRPr/>
            </a:lvl1pPr>
          </a:lstStyle>
          <a:p>
            <a:pPr>
              <a:defRPr/>
            </a:pPr>
            <a:fld id="{C9D4E7D5-0F02-FF44-BD46-8EB32B9D70A1}" type="slidenum">
              <a:rPr lang="en-US" altLang="en-US"/>
              <a:pPr>
                <a:defRPr/>
              </a:pPr>
              <a:t>‹#›</a:t>
            </a:fld>
            <a:endParaRPr lang="en-US" altLang="en-US"/>
          </a:p>
        </p:txBody>
      </p:sp>
    </p:spTree>
    <p:extLst>
      <p:ext uri="{BB962C8B-B14F-4D97-AF65-F5344CB8AC3E}">
        <p14:creationId xmlns:p14="http://schemas.microsoft.com/office/powerpoint/2010/main" val="1637772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45C76"/>
                </a:solidFill>
                <a:latin typeface="+mj-lt"/>
              </a:defRPr>
            </a:lvl1pPr>
          </a:lstStyle>
          <a:p>
            <a:r>
              <a:rPr lang="ga-IE" dirty="0"/>
              <a:t>Click to edit Master title style</a:t>
            </a:r>
            <a:endParaRPr lang="en-US" dirty="0"/>
          </a:p>
        </p:txBody>
      </p:sp>
      <p:sp>
        <p:nvSpPr>
          <p:cNvPr id="3" name="Rectangle 4">
            <a:extLst>
              <a:ext uri="{FF2B5EF4-FFF2-40B4-BE49-F238E27FC236}">
                <a16:creationId xmlns:a16="http://schemas.microsoft.com/office/drawing/2014/main" id="{ED22BB30-01BA-544F-9124-998CECD8C7F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2516EA0-69E1-464E-AA8E-57B393B92E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E41AFBC-647C-3445-A05C-8B22B88AF86A}"/>
              </a:ext>
            </a:extLst>
          </p:cNvPr>
          <p:cNvSpPr>
            <a:spLocks noGrp="1" noChangeArrowheads="1"/>
          </p:cNvSpPr>
          <p:nvPr>
            <p:ph type="sldNum" sz="quarter" idx="12"/>
          </p:nvPr>
        </p:nvSpPr>
        <p:spPr>
          <a:ln/>
        </p:spPr>
        <p:txBody>
          <a:bodyPr/>
          <a:lstStyle>
            <a:lvl1pPr>
              <a:defRPr/>
            </a:lvl1pPr>
          </a:lstStyle>
          <a:p>
            <a:pPr>
              <a:defRPr/>
            </a:pPr>
            <a:fld id="{DE8C05FB-C761-6D48-AA1B-726A47A2D01A}" type="slidenum">
              <a:rPr lang="en-US" altLang="en-US"/>
              <a:pPr>
                <a:defRPr/>
              </a:pPr>
              <a:t>‹#›</a:t>
            </a:fld>
            <a:endParaRPr lang="en-US" altLang="en-US"/>
          </a:p>
        </p:txBody>
      </p:sp>
    </p:spTree>
    <p:extLst>
      <p:ext uri="{BB962C8B-B14F-4D97-AF65-F5344CB8AC3E}">
        <p14:creationId xmlns:p14="http://schemas.microsoft.com/office/powerpoint/2010/main" val="4142815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656BC79-DD60-8545-9936-B25ABFF10A7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7A4B09E-8252-354E-9982-ACEA9893F7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DD26FC0-6F9D-AE49-B14E-2D2F64E3602D}"/>
              </a:ext>
            </a:extLst>
          </p:cNvPr>
          <p:cNvSpPr>
            <a:spLocks noGrp="1" noChangeArrowheads="1"/>
          </p:cNvSpPr>
          <p:nvPr>
            <p:ph type="sldNum" sz="quarter" idx="12"/>
          </p:nvPr>
        </p:nvSpPr>
        <p:spPr>
          <a:ln/>
        </p:spPr>
        <p:txBody>
          <a:bodyPr/>
          <a:lstStyle>
            <a:lvl1pPr>
              <a:defRPr/>
            </a:lvl1pPr>
          </a:lstStyle>
          <a:p>
            <a:pPr>
              <a:defRPr/>
            </a:pPr>
            <a:fld id="{92F8010B-18D4-AD48-B221-2452B9BEC3E1}" type="slidenum">
              <a:rPr lang="en-US" altLang="en-US"/>
              <a:pPr>
                <a:defRPr/>
              </a:pPr>
              <a:t>‹#›</a:t>
            </a:fld>
            <a:endParaRPr lang="en-US" altLang="en-US"/>
          </a:p>
        </p:txBody>
      </p:sp>
    </p:spTree>
    <p:extLst>
      <p:ext uri="{BB962C8B-B14F-4D97-AF65-F5344CB8AC3E}">
        <p14:creationId xmlns:p14="http://schemas.microsoft.com/office/powerpoint/2010/main" val="246885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ga-I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CD844333-FFBE-AA40-93DD-936F6B1C663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EA9E52C-EFA4-D349-8E99-D0733394DE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8F5C635-CA87-9742-9606-3CA4B698E1B0}"/>
              </a:ext>
            </a:extLst>
          </p:cNvPr>
          <p:cNvSpPr>
            <a:spLocks noGrp="1" noChangeArrowheads="1"/>
          </p:cNvSpPr>
          <p:nvPr>
            <p:ph type="sldNum" sz="quarter" idx="12"/>
          </p:nvPr>
        </p:nvSpPr>
        <p:spPr>
          <a:ln/>
        </p:spPr>
        <p:txBody>
          <a:bodyPr/>
          <a:lstStyle>
            <a:lvl1pPr>
              <a:defRPr/>
            </a:lvl1pPr>
          </a:lstStyle>
          <a:p>
            <a:pPr>
              <a:defRPr/>
            </a:pPr>
            <a:fld id="{37DA9E97-0065-264E-B49D-50C014EABA0F}" type="slidenum">
              <a:rPr lang="en-US" altLang="en-US"/>
              <a:pPr>
                <a:defRPr/>
              </a:pPr>
              <a:t>‹#›</a:t>
            </a:fld>
            <a:endParaRPr lang="en-US" altLang="en-US"/>
          </a:p>
        </p:txBody>
      </p:sp>
    </p:spTree>
    <p:extLst>
      <p:ext uri="{BB962C8B-B14F-4D97-AF65-F5344CB8AC3E}">
        <p14:creationId xmlns:p14="http://schemas.microsoft.com/office/powerpoint/2010/main" val="2479150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ga-I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803753DA-C4E0-C743-AC11-0ED7E0F8474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B346959-3300-1746-9BEE-AA465E63A4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70A3DD9-E91B-274C-BB1A-2B0F440B4272}"/>
              </a:ext>
            </a:extLst>
          </p:cNvPr>
          <p:cNvSpPr>
            <a:spLocks noGrp="1" noChangeArrowheads="1"/>
          </p:cNvSpPr>
          <p:nvPr>
            <p:ph type="sldNum" sz="quarter" idx="12"/>
          </p:nvPr>
        </p:nvSpPr>
        <p:spPr>
          <a:ln/>
        </p:spPr>
        <p:txBody>
          <a:bodyPr/>
          <a:lstStyle>
            <a:lvl1pPr>
              <a:defRPr/>
            </a:lvl1pPr>
          </a:lstStyle>
          <a:p>
            <a:pPr>
              <a:defRPr/>
            </a:pPr>
            <a:fld id="{6AA547F4-57C6-C24C-AF8F-B4A16100D51F}" type="slidenum">
              <a:rPr lang="en-US" altLang="en-US"/>
              <a:pPr>
                <a:defRPr/>
              </a:pPr>
              <a:t>‹#›</a:t>
            </a:fld>
            <a:endParaRPr lang="en-US" altLang="en-US"/>
          </a:p>
        </p:txBody>
      </p:sp>
    </p:spTree>
    <p:extLst>
      <p:ext uri="{BB962C8B-B14F-4D97-AF65-F5344CB8AC3E}">
        <p14:creationId xmlns:p14="http://schemas.microsoft.com/office/powerpoint/2010/main" val="776346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25A8FD4-78C4-9D43-8471-314980D8E215}"/>
              </a:ext>
            </a:extLst>
          </p:cNvPr>
          <p:cNvSpPr>
            <a:spLocks noGrp="1" noChangeArrowheads="1"/>
          </p:cNvSpPr>
          <p:nvPr>
            <p:ph type="title"/>
          </p:nvPr>
        </p:nvSpPr>
        <p:spPr bwMode="auto">
          <a:xfrm>
            <a:off x="4763" y="152400"/>
            <a:ext cx="91392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6470C10-7BDC-7042-8E88-47A75D1FF79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a:extLst>
              <a:ext uri="{FF2B5EF4-FFF2-40B4-BE49-F238E27FC236}">
                <a16:creationId xmlns:a16="http://schemas.microsoft.com/office/drawing/2014/main" id="{2A0C111D-3E44-6846-AE6B-4318EBA1D82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libri" pitchFamily="34" charset="0"/>
                <a:ea typeface="ＭＳ Ｐゴシック" charset="-128"/>
                <a:cs typeface="Calibri" pitchFamily="34" charset="0"/>
              </a:defRPr>
            </a:lvl1pPr>
          </a:lstStyle>
          <a:p>
            <a:pPr>
              <a:defRPr/>
            </a:pPr>
            <a:endParaRPr lang="en-US"/>
          </a:p>
        </p:txBody>
      </p:sp>
      <p:sp>
        <p:nvSpPr>
          <p:cNvPr id="1029" name="Rectangle 5">
            <a:extLst>
              <a:ext uri="{FF2B5EF4-FFF2-40B4-BE49-F238E27FC236}">
                <a16:creationId xmlns:a16="http://schemas.microsoft.com/office/drawing/2014/main" id="{1F433B0C-7A9D-C347-8BE1-E62051ECB28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Calibri" pitchFamily="34" charset="0"/>
                <a:ea typeface="ＭＳ Ｐゴシック" charset="-128"/>
                <a:cs typeface="Calibri" pitchFamily="34" charset="0"/>
              </a:defRPr>
            </a:lvl1pPr>
          </a:lstStyle>
          <a:p>
            <a:pPr>
              <a:defRPr/>
            </a:pPr>
            <a:endParaRPr lang="en-US"/>
          </a:p>
        </p:txBody>
      </p:sp>
      <p:sp>
        <p:nvSpPr>
          <p:cNvPr id="1030" name="Rectangle 6">
            <a:extLst>
              <a:ext uri="{FF2B5EF4-FFF2-40B4-BE49-F238E27FC236}">
                <a16:creationId xmlns:a16="http://schemas.microsoft.com/office/drawing/2014/main" id="{19B2D878-4364-A142-97A1-A670D7717C8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libri" panose="020F0502020204030204" pitchFamily="34" charset="0"/>
              </a:defRPr>
            </a:lvl1pPr>
          </a:lstStyle>
          <a:p>
            <a:pPr>
              <a:defRPr/>
            </a:pPr>
            <a:fld id="{699A7DD1-F897-2C49-BC24-B751FB236EE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txStyles>
    <p:titleStyle>
      <a:lvl1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1pPr>
      <a:lvl2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2pPr>
      <a:lvl3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3pPr>
      <a:lvl4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4pPr>
      <a:lvl5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5pPr>
      <a:lvl6pPr marL="457200" algn="ctr" rtl="0" fontAlgn="base">
        <a:spcBef>
          <a:spcPct val="0"/>
        </a:spcBef>
        <a:spcAft>
          <a:spcPct val="0"/>
        </a:spcAft>
        <a:defRPr sz="4000">
          <a:solidFill>
            <a:srgbClr val="0000FF"/>
          </a:solidFill>
          <a:latin typeface="Arial" charset="0"/>
        </a:defRPr>
      </a:lvl6pPr>
      <a:lvl7pPr marL="914400" algn="ctr" rtl="0" fontAlgn="base">
        <a:spcBef>
          <a:spcPct val="0"/>
        </a:spcBef>
        <a:spcAft>
          <a:spcPct val="0"/>
        </a:spcAft>
        <a:defRPr sz="4000">
          <a:solidFill>
            <a:srgbClr val="0000FF"/>
          </a:solidFill>
          <a:latin typeface="Arial" charset="0"/>
        </a:defRPr>
      </a:lvl7pPr>
      <a:lvl8pPr marL="1371600" algn="ctr" rtl="0" fontAlgn="base">
        <a:spcBef>
          <a:spcPct val="0"/>
        </a:spcBef>
        <a:spcAft>
          <a:spcPct val="0"/>
        </a:spcAft>
        <a:defRPr sz="4000">
          <a:solidFill>
            <a:srgbClr val="0000FF"/>
          </a:solidFill>
          <a:latin typeface="Arial" charset="0"/>
        </a:defRPr>
      </a:lvl8pPr>
      <a:lvl9pPr marL="1828800" algn="ctr" rtl="0" fontAlgn="base">
        <a:spcBef>
          <a:spcPct val="0"/>
        </a:spcBef>
        <a:spcAft>
          <a:spcPct val="0"/>
        </a:spcAft>
        <a:defRPr sz="4000">
          <a:solidFill>
            <a:srgbClr val="0000FF"/>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1pPr>
      <a:lvl2pPr marL="742950" indent="-28575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3pPr>
      <a:lvl4pPr marL="16002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4pPr>
      <a:lvl5pPr marL="20574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25A8FD4-78C4-9D43-8471-314980D8E215}"/>
              </a:ext>
            </a:extLst>
          </p:cNvPr>
          <p:cNvSpPr>
            <a:spLocks noGrp="1" noChangeArrowheads="1"/>
          </p:cNvSpPr>
          <p:nvPr>
            <p:ph type="title"/>
          </p:nvPr>
        </p:nvSpPr>
        <p:spPr bwMode="auto">
          <a:xfrm>
            <a:off x="4763" y="152400"/>
            <a:ext cx="91392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6470C10-7BDC-7042-8E88-47A75D1FF79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2A0C111D-3E44-6846-AE6B-4318EBA1D82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libri" pitchFamily="34" charset="0"/>
                <a:ea typeface="ＭＳ Ｐゴシック" charset="-128"/>
                <a:cs typeface="Calibri" pitchFamily="34" charset="0"/>
              </a:defRPr>
            </a:lvl1pPr>
          </a:lstStyle>
          <a:p>
            <a:pPr>
              <a:defRPr/>
            </a:pPr>
            <a:endParaRPr lang="en-US"/>
          </a:p>
        </p:txBody>
      </p:sp>
      <p:sp>
        <p:nvSpPr>
          <p:cNvPr id="1029" name="Rectangle 5">
            <a:extLst>
              <a:ext uri="{FF2B5EF4-FFF2-40B4-BE49-F238E27FC236}">
                <a16:creationId xmlns:a16="http://schemas.microsoft.com/office/drawing/2014/main" id="{1F433B0C-7A9D-C347-8BE1-E62051ECB28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Calibri" pitchFamily="34" charset="0"/>
                <a:ea typeface="ＭＳ Ｐゴシック" charset="-128"/>
                <a:cs typeface="Calibri" pitchFamily="34" charset="0"/>
              </a:defRPr>
            </a:lvl1pPr>
          </a:lstStyle>
          <a:p>
            <a:pPr>
              <a:defRPr/>
            </a:pPr>
            <a:endParaRPr lang="en-US"/>
          </a:p>
        </p:txBody>
      </p:sp>
      <p:sp>
        <p:nvSpPr>
          <p:cNvPr id="1030" name="Rectangle 6">
            <a:extLst>
              <a:ext uri="{FF2B5EF4-FFF2-40B4-BE49-F238E27FC236}">
                <a16:creationId xmlns:a16="http://schemas.microsoft.com/office/drawing/2014/main" id="{19B2D878-4364-A142-97A1-A670D7717C8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libri" panose="020F0502020204030204" pitchFamily="34" charset="0"/>
              </a:defRPr>
            </a:lvl1pPr>
          </a:lstStyle>
          <a:p>
            <a:pPr>
              <a:defRPr/>
            </a:pPr>
            <a:fld id="{699A7DD1-F897-2C49-BC24-B751FB236EEF}" type="slidenum">
              <a:rPr lang="en-US" altLang="en-US"/>
              <a:pPr>
                <a:defRPr/>
              </a:pPr>
              <a:t>‹#›</a:t>
            </a:fld>
            <a:endParaRPr lang="en-US" altLang="en-US"/>
          </a:p>
        </p:txBody>
      </p:sp>
    </p:spTree>
    <p:extLst>
      <p:ext uri="{BB962C8B-B14F-4D97-AF65-F5344CB8AC3E}">
        <p14:creationId xmlns:p14="http://schemas.microsoft.com/office/powerpoint/2010/main" val="1430502899"/>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Lst>
  <p:txStyles>
    <p:titleStyle>
      <a:lvl1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1pPr>
      <a:lvl2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2pPr>
      <a:lvl3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3pPr>
      <a:lvl4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4pPr>
      <a:lvl5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5pPr>
      <a:lvl6pPr marL="457200" algn="ctr" rtl="0" fontAlgn="base">
        <a:spcBef>
          <a:spcPct val="0"/>
        </a:spcBef>
        <a:spcAft>
          <a:spcPct val="0"/>
        </a:spcAft>
        <a:defRPr sz="4000">
          <a:solidFill>
            <a:srgbClr val="0000FF"/>
          </a:solidFill>
          <a:latin typeface="Arial" charset="0"/>
        </a:defRPr>
      </a:lvl6pPr>
      <a:lvl7pPr marL="914400" algn="ctr" rtl="0" fontAlgn="base">
        <a:spcBef>
          <a:spcPct val="0"/>
        </a:spcBef>
        <a:spcAft>
          <a:spcPct val="0"/>
        </a:spcAft>
        <a:defRPr sz="4000">
          <a:solidFill>
            <a:srgbClr val="0000FF"/>
          </a:solidFill>
          <a:latin typeface="Arial" charset="0"/>
        </a:defRPr>
      </a:lvl7pPr>
      <a:lvl8pPr marL="1371600" algn="ctr" rtl="0" fontAlgn="base">
        <a:spcBef>
          <a:spcPct val="0"/>
        </a:spcBef>
        <a:spcAft>
          <a:spcPct val="0"/>
        </a:spcAft>
        <a:defRPr sz="4000">
          <a:solidFill>
            <a:srgbClr val="0000FF"/>
          </a:solidFill>
          <a:latin typeface="Arial" charset="0"/>
        </a:defRPr>
      </a:lvl8pPr>
      <a:lvl9pPr marL="1828800" algn="ctr" rtl="0" fontAlgn="base">
        <a:spcBef>
          <a:spcPct val="0"/>
        </a:spcBef>
        <a:spcAft>
          <a:spcPct val="0"/>
        </a:spcAft>
        <a:defRPr sz="4000">
          <a:solidFill>
            <a:srgbClr val="0000FF"/>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MS PGothic" pitchFamily="34"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MS PGothic" pitchFamily="34"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MS PGothic" pitchFamily="34"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MS PGothic" pitchFamily="34"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MS PGothic" pitchFamily="34" charset="-128"/>
          <a:cs typeface="Calibri"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BAA5D4E-76E8-DA4F-8514-489D2AE3D36F}"/>
              </a:ext>
            </a:extLst>
          </p:cNvPr>
          <p:cNvSpPr>
            <a:spLocks noGrp="1" noChangeArrowheads="1"/>
          </p:cNvSpPr>
          <p:nvPr>
            <p:ph type="title"/>
          </p:nvPr>
        </p:nvSpPr>
        <p:spPr bwMode="auto">
          <a:xfrm>
            <a:off x="0" y="15240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763A1302-E18F-B44C-90FF-5E07F5F6B8B9}"/>
              </a:ext>
            </a:extLst>
          </p:cNvPr>
          <p:cNvSpPr>
            <a:spLocks noGrp="1" noChangeArrowheads="1"/>
          </p:cNvSpPr>
          <p:nvPr>
            <p:ph type="body" idx="1"/>
          </p:nvPr>
        </p:nvSpPr>
        <p:spPr bwMode="auto">
          <a:xfrm>
            <a:off x="685800" y="1219200"/>
            <a:ext cx="7772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1AA2C37B-2974-6840-AD7F-27E63790DBC2}"/>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Calibri" pitchFamily="34" charset="0"/>
                <a:ea typeface="ＭＳ Ｐゴシック" charset="-128"/>
                <a:cs typeface="Calibri" pitchFamily="34" charset="0"/>
              </a:defRPr>
            </a:lvl1pPr>
          </a:lstStyle>
          <a:p>
            <a:pPr>
              <a:defRPr/>
            </a:pPr>
            <a:endParaRPr lang="en-US"/>
          </a:p>
        </p:txBody>
      </p:sp>
      <p:sp>
        <p:nvSpPr>
          <p:cNvPr id="1029" name="Rectangle 5">
            <a:extLst>
              <a:ext uri="{FF2B5EF4-FFF2-40B4-BE49-F238E27FC236}">
                <a16:creationId xmlns:a16="http://schemas.microsoft.com/office/drawing/2014/main" id="{D4B28182-2ADB-4245-916C-A460CAAD6862}"/>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Calibri" pitchFamily="34" charset="0"/>
                <a:ea typeface="ＭＳ Ｐゴシック" charset="-128"/>
                <a:cs typeface="Calibri" pitchFamily="34" charset="0"/>
              </a:defRPr>
            </a:lvl1pPr>
          </a:lstStyle>
          <a:p>
            <a:pPr>
              <a:defRPr/>
            </a:pPr>
            <a:endParaRPr lang="en-US"/>
          </a:p>
        </p:txBody>
      </p:sp>
      <p:sp>
        <p:nvSpPr>
          <p:cNvPr id="1030" name="Rectangle 6">
            <a:extLst>
              <a:ext uri="{FF2B5EF4-FFF2-40B4-BE49-F238E27FC236}">
                <a16:creationId xmlns:a16="http://schemas.microsoft.com/office/drawing/2014/main" id="{5924BC18-76BC-CE42-9EE8-2EFDDACEC46D}"/>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libri" panose="020F0502020204030204" pitchFamily="34" charset="0"/>
                <a:cs typeface="Arial" panose="020B0604020202020204" pitchFamily="34" charset="0"/>
              </a:defRPr>
            </a:lvl1pPr>
          </a:lstStyle>
          <a:p>
            <a:pPr>
              <a:defRPr/>
            </a:pPr>
            <a:fld id="{80BA18CA-DC8E-F24D-A34C-CA102443642A}" type="slidenum">
              <a:rPr lang="en-US" altLang="en-US"/>
              <a:pPr>
                <a:defRPr/>
              </a:pPr>
              <a:t>‹#›</a:t>
            </a:fld>
            <a:endParaRPr lang="en-US" altLang="en-US"/>
          </a:p>
        </p:txBody>
      </p:sp>
    </p:spTree>
    <p:extLst>
      <p:ext uri="{BB962C8B-B14F-4D97-AF65-F5344CB8AC3E}">
        <p14:creationId xmlns:p14="http://schemas.microsoft.com/office/powerpoint/2010/main" val="3165897290"/>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Lst>
  <p:txStyles>
    <p:titleStyle>
      <a:lvl1pPr algn="ctr" rtl="0" eaLnBrk="0" fontAlgn="base" hangingPunct="0">
        <a:spcBef>
          <a:spcPct val="0"/>
        </a:spcBef>
        <a:spcAft>
          <a:spcPct val="0"/>
        </a:spcAft>
        <a:defRPr sz="4000" b="1">
          <a:solidFill>
            <a:srgbClr val="119DFD"/>
          </a:solidFill>
          <a:latin typeface="Calibri" pitchFamily="34" charset="0"/>
          <a:ea typeface="MS PGothic" pitchFamily="34" charset="-128"/>
          <a:cs typeface="Calibri" pitchFamily="34" charset="0"/>
        </a:defRPr>
      </a:lvl1pPr>
      <a:lvl2pPr algn="ctr" rtl="0" eaLnBrk="0" fontAlgn="base" hangingPunct="0">
        <a:spcBef>
          <a:spcPct val="0"/>
        </a:spcBef>
        <a:spcAft>
          <a:spcPct val="0"/>
        </a:spcAft>
        <a:defRPr sz="4000" b="1">
          <a:solidFill>
            <a:srgbClr val="119DFD"/>
          </a:solidFill>
          <a:latin typeface="Calibri" pitchFamily="34" charset="0"/>
          <a:ea typeface="MS PGothic" pitchFamily="34" charset="-128"/>
          <a:cs typeface="Calibri" pitchFamily="34" charset="0"/>
        </a:defRPr>
      </a:lvl2pPr>
      <a:lvl3pPr algn="ctr" rtl="0" eaLnBrk="0" fontAlgn="base" hangingPunct="0">
        <a:spcBef>
          <a:spcPct val="0"/>
        </a:spcBef>
        <a:spcAft>
          <a:spcPct val="0"/>
        </a:spcAft>
        <a:defRPr sz="4000" b="1">
          <a:solidFill>
            <a:srgbClr val="119DFD"/>
          </a:solidFill>
          <a:latin typeface="Calibri" pitchFamily="34" charset="0"/>
          <a:ea typeface="MS PGothic" pitchFamily="34" charset="-128"/>
          <a:cs typeface="Calibri" pitchFamily="34" charset="0"/>
        </a:defRPr>
      </a:lvl3pPr>
      <a:lvl4pPr algn="ctr" rtl="0" eaLnBrk="0" fontAlgn="base" hangingPunct="0">
        <a:spcBef>
          <a:spcPct val="0"/>
        </a:spcBef>
        <a:spcAft>
          <a:spcPct val="0"/>
        </a:spcAft>
        <a:defRPr sz="4000" b="1">
          <a:solidFill>
            <a:srgbClr val="119DFD"/>
          </a:solidFill>
          <a:latin typeface="Calibri" pitchFamily="34" charset="0"/>
          <a:ea typeface="MS PGothic" pitchFamily="34" charset="-128"/>
          <a:cs typeface="Calibri" pitchFamily="34" charset="0"/>
        </a:defRPr>
      </a:lvl4pPr>
      <a:lvl5pPr algn="ctr" rtl="0" eaLnBrk="0" fontAlgn="base" hangingPunct="0">
        <a:spcBef>
          <a:spcPct val="0"/>
        </a:spcBef>
        <a:spcAft>
          <a:spcPct val="0"/>
        </a:spcAft>
        <a:defRPr sz="4000" b="1">
          <a:solidFill>
            <a:srgbClr val="119DFD"/>
          </a:solidFill>
          <a:latin typeface="Calibri" pitchFamily="34" charset="0"/>
          <a:ea typeface="MS PGothic" pitchFamily="34" charset="-128"/>
          <a:cs typeface="Calibri" pitchFamily="34" charset="0"/>
        </a:defRPr>
      </a:lvl5pPr>
      <a:lvl6pPr marL="457200" algn="ctr" rtl="0" fontAlgn="base">
        <a:spcBef>
          <a:spcPct val="0"/>
        </a:spcBef>
        <a:spcAft>
          <a:spcPct val="0"/>
        </a:spcAft>
        <a:defRPr sz="4000">
          <a:solidFill>
            <a:srgbClr val="0F1AFF"/>
          </a:solidFill>
          <a:latin typeface="Arial" charset="0"/>
        </a:defRPr>
      </a:lvl6pPr>
      <a:lvl7pPr marL="914400" algn="ctr" rtl="0" fontAlgn="base">
        <a:spcBef>
          <a:spcPct val="0"/>
        </a:spcBef>
        <a:spcAft>
          <a:spcPct val="0"/>
        </a:spcAft>
        <a:defRPr sz="4000">
          <a:solidFill>
            <a:srgbClr val="0F1AFF"/>
          </a:solidFill>
          <a:latin typeface="Arial" charset="0"/>
        </a:defRPr>
      </a:lvl7pPr>
      <a:lvl8pPr marL="1371600" algn="ctr" rtl="0" fontAlgn="base">
        <a:spcBef>
          <a:spcPct val="0"/>
        </a:spcBef>
        <a:spcAft>
          <a:spcPct val="0"/>
        </a:spcAft>
        <a:defRPr sz="4000">
          <a:solidFill>
            <a:srgbClr val="0F1AFF"/>
          </a:solidFill>
          <a:latin typeface="Arial" charset="0"/>
        </a:defRPr>
      </a:lvl8pPr>
      <a:lvl9pPr marL="1828800" algn="ctr" rtl="0" fontAlgn="base">
        <a:spcBef>
          <a:spcPct val="0"/>
        </a:spcBef>
        <a:spcAft>
          <a:spcPct val="0"/>
        </a:spcAft>
        <a:defRPr sz="4000">
          <a:solidFill>
            <a:srgbClr val="0F1AFF"/>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MS PGothic" pitchFamily="34"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MS PGothic" pitchFamily="34"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MS PGothic" pitchFamily="34"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MS PGothic" pitchFamily="34"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MS PGothic" pitchFamily="34" charset="-128"/>
          <a:cs typeface="Calibri" pitchFamily="34" charset="0"/>
        </a:defRPr>
      </a:lvl5pPr>
      <a:lvl6pPr marL="2514600" indent="-228600" algn="l" rtl="0" fontAlgn="base">
        <a:spcBef>
          <a:spcPct val="20000"/>
        </a:spcBef>
        <a:spcAft>
          <a:spcPct val="0"/>
        </a:spcAft>
        <a:buChar char="»"/>
        <a:defRPr sz="2000">
          <a:solidFill>
            <a:schemeClr val="tx1"/>
          </a:solidFill>
          <a:latin typeface="Times" charset="0"/>
          <a:ea typeface="ＭＳ Ｐゴシック" charset="-128"/>
        </a:defRPr>
      </a:lvl6pPr>
      <a:lvl7pPr marL="2971800" indent="-228600" algn="l" rtl="0" fontAlgn="base">
        <a:spcBef>
          <a:spcPct val="20000"/>
        </a:spcBef>
        <a:spcAft>
          <a:spcPct val="0"/>
        </a:spcAft>
        <a:buChar char="»"/>
        <a:defRPr sz="2000">
          <a:solidFill>
            <a:schemeClr val="tx1"/>
          </a:solidFill>
          <a:latin typeface="Times" charset="0"/>
          <a:ea typeface="ＭＳ Ｐゴシック" charset="-128"/>
        </a:defRPr>
      </a:lvl7pPr>
      <a:lvl8pPr marL="3429000" indent="-228600" algn="l" rtl="0" fontAlgn="base">
        <a:spcBef>
          <a:spcPct val="20000"/>
        </a:spcBef>
        <a:spcAft>
          <a:spcPct val="0"/>
        </a:spcAft>
        <a:buChar char="»"/>
        <a:defRPr sz="2000">
          <a:solidFill>
            <a:schemeClr val="tx1"/>
          </a:solidFill>
          <a:latin typeface="Times" charset="0"/>
          <a:ea typeface="ＭＳ Ｐゴシック" charset="-128"/>
        </a:defRPr>
      </a:lvl8pPr>
      <a:lvl9pPr marL="3886200" indent="-228600" algn="l" rtl="0" fontAlgn="base">
        <a:spcBef>
          <a:spcPct val="20000"/>
        </a:spcBef>
        <a:spcAft>
          <a:spcPct val="0"/>
        </a:spcAft>
        <a:buChar char="»"/>
        <a:defRPr sz="2000">
          <a:solidFill>
            <a:schemeClr val="tx1"/>
          </a:solidFill>
          <a:latin typeface="Times"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02.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04.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5.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1.xm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2.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14.xm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15.xml"/><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6.xm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8.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1.xml"/><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4.xml"/><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8.xml"/><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9.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0.xml"/><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1.xml"/><Relationship Id="rId1" Type="http://schemas.openxmlformats.org/officeDocument/2006/relationships/slideLayout" Target="../slideLayouts/slideLayout32.xml"/><Relationship Id="rId4" Type="http://schemas.openxmlformats.org/officeDocument/2006/relationships/image" Target="../media/image46.png"/></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8.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8.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8.xml"/></Relationships>
</file>

<file path=ppt/slides/_rels/slide1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5.xml"/><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7.xml"/><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8.xml"/><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0.xml"/><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43.xml"/><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4.xml"/><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6.xml"/><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48.xml"/><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49.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0.xml"/><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53.xml"/><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54.xml"/><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55.xml"/><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6.xml"/><Relationship Id="rId1" Type="http://schemas.openxmlformats.org/officeDocument/2006/relationships/slideLayout" Target="../slideLayouts/slideLayout13.xml"/></Relationships>
</file>

<file path=ppt/slides/_rels/slide15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7.xml"/><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59.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60.xml"/><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2.xml"/><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13.xml"/></Relationships>
</file>

<file path=ppt/slides/_rels/slide16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5.xml"/><Relationship Id="rId1" Type="http://schemas.openxmlformats.org/officeDocument/2006/relationships/slideLayout" Target="../slideLayouts/slideLayout13.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13.xml"/></Relationships>
</file>

<file path=ppt/slides/_rels/slide16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7.xml"/><Relationship Id="rId1" Type="http://schemas.openxmlformats.org/officeDocument/2006/relationships/slideLayout" Target="../slideLayouts/slideLayout13.xml"/></Relationships>
</file>

<file path=ppt/slides/_rels/slide16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8.xml"/><Relationship Id="rId1" Type="http://schemas.openxmlformats.org/officeDocument/2006/relationships/slideLayout" Target="../slideLayouts/slideLayout13.xml"/></Relationships>
</file>

<file path=ppt/slides/_rels/slide16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9.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6.xml"/></Relationships>
</file>

<file path=ppt/slides/_rels/slide1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13.xml"/></Relationships>
</file>

<file path=ppt/slides/_rels/slide17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3.xml"/><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13.xml"/></Relationships>
</file>

<file path=ppt/slides/_rels/slide176.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76.xml"/><Relationship Id="rId1" Type="http://schemas.openxmlformats.org/officeDocument/2006/relationships/slideLayout" Target="../slideLayouts/slideLayout13.xml"/><Relationship Id="rId4" Type="http://schemas.openxmlformats.org/officeDocument/2006/relationships/image" Target="../media/image63.jpg"/></Relationships>
</file>

<file path=ppt/slides/_rels/slide177.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77.xml"/><Relationship Id="rId1" Type="http://schemas.openxmlformats.org/officeDocument/2006/relationships/slideLayout" Target="../slideLayouts/slideLayout13.xml"/></Relationships>
</file>

<file path=ppt/slides/_rels/slide17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8.xml"/><Relationship Id="rId1" Type="http://schemas.openxmlformats.org/officeDocument/2006/relationships/slideLayout" Target="../slideLayouts/slideLayout6.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13.xml"/></Relationships>
</file>

<file path=ppt/slides/_rels/slide18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1.xml"/><Relationship Id="rId1" Type="http://schemas.openxmlformats.org/officeDocument/2006/relationships/slideLayout" Target="../slideLayouts/slideLayout6.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6.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13.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13.xml"/></Relationships>
</file>

<file path=ppt/slides/_rels/slide18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85.xml"/><Relationship Id="rId1" Type="http://schemas.openxmlformats.org/officeDocument/2006/relationships/slideLayout" Target="../slideLayouts/slideLayout13.xml"/></Relationships>
</file>

<file path=ppt/slides/_rels/slide18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6.xml"/><Relationship Id="rId1" Type="http://schemas.openxmlformats.org/officeDocument/2006/relationships/slideLayout" Target="../slideLayouts/slideLayout6.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6.xml"/></Relationships>
</file>

<file path=ppt/slides/_rels/slide18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8.xml"/><Relationship Id="rId1" Type="http://schemas.openxmlformats.org/officeDocument/2006/relationships/slideLayout" Target="../slideLayouts/slideLayout6.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13.xml"/></Relationships>
</file>

<file path=ppt/slides/_rels/slide19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91.xml"/><Relationship Id="rId1" Type="http://schemas.openxmlformats.org/officeDocument/2006/relationships/slideLayout" Target="../slideLayouts/slideLayout13.xml"/></Relationships>
</file>

<file path=ppt/slides/_rels/slide19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2.xml"/><Relationship Id="rId1" Type="http://schemas.openxmlformats.org/officeDocument/2006/relationships/slideLayout" Target="../slideLayouts/slideLayout6.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6.xml"/></Relationships>
</file>

<file path=ppt/slides/_rels/slide1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4.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13.xml"/></Relationships>
</file>

<file path=ppt/slides/_rels/slide19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96.xml"/><Relationship Id="rId1" Type="http://schemas.openxmlformats.org/officeDocument/2006/relationships/slideLayout" Target="../slideLayouts/slideLayout15.xml"/><Relationship Id="rId4" Type="http://schemas.openxmlformats.org/officeDocument/2006/relationships/image" Target="../media/image67.png"/></Relationships>
</file>

<file path=ppt/slides/_rels/slide19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97.xml"/><Relationship Id="rId1" Type="http://schemas.openxmlformats.org/officeDocument/2006/relationships/slideLayout" Target="../slideLayouts/slideLayout15.xml"/><Relationship Id="rId4" Type="http://schemas.openxmlformats.org/officeDocument/2006/relationships/image" Target="../media/image68.png"/></Relationships>
</file>

<file path=ppt/slides/_rels/slide19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98.xml"/><Relationship Id="rId1" Type="http://schemas.openxmlformats.org/officeDocument/2006/relationships/slideLayout" Target="../slideLayouts/slideLayout13.xml"/></Relationships>
</file>

<file path=ppt/slides/_rels/slide19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6.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13.xml"/></Relationships>
</file>

<file path=ppt/slides/_rels/slide20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02.xml"/><Relationship Id="rId1" Type="http://schemas.openxmlformats.org/officeDocument/2006/relationships/slideLayout" Target="../slideLayouts/slideLayout13.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13.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13.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13.xml"/></Relationships>
</file>

<file path=ppt/slides/_rels/slide20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6.xml"/><Relationship Id="rId1" Type="http://schemas.openxmlformats.org/officeDocument/2006/relationships/slideLayout" Target="../slideLayouts/slideLayout6.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6.xml"/></Relationships>
</file>

<file path=ppt/slides/_rels/slide208.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208.xml"/><Relationship Id="rId1" Type="http://schemas.openxmlformats.org/officeDocument/2006/relationships/slideLayout" Target="../slideLayouts/slideLayout13.xml"/></Relationships>
</file>

<file path=ppt/slides/_rels/slide209.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20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10.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210.xml"/><Relationship Id="rId1" Type="http://schemas.openxmlformats.org/officeDocument/2006/relationships/slideLayout" Target="../slideLayouts/slideLayout13.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211.xml"/><Relationship Id="rId1" Type="http://schemas.openxmlformats.org/officeDocument/2006/relationships/slideLayout" Target="../slideLayouts/slideLayout13.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212.xml"/><Relationship Id="rId1" Type="http://schemas.openxmlformats.org/officeDocument/2006/relationships/slideLayout" Target="../slideLayouts/slideLayout13.xml"/></Relationships>
</file>

<file path=ppt/slides/_rels/slide2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3.xml"/><Relationship Id="rId1" Type="http://schemas.openxmlformats.org/officeDocument/2006/relationships/slideLayout" Target="../slideLayouts/slideLayout6.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214.xml"/><Relationship Id="rId1" Type="http://schemas.openxmlformats.org/officeDocument/2006/relationships/slideLayout" Target="../slideLayouts/slideLayout6.xml"/></Relationships>
</file>

<file path=ppt/slides/_rels/slide21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15.xml"/><Relationship Id="rId1" Type="http://schemas.openxmlformats.org/officeDocument/2006/relationships/slideLayout" Target="../slideLayouts/slideLayout13.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216.xml"/><Relationship Id="rId1" Type="http://schemas.openxmlformats.org/officeDocument/2006/relationships/slideLayout" Target="../slideLayouts/slideLayout13.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217.xml"/><Relationship Id="rId1" Type="http://schemas.openxmlformats.org/officeDocument/2006/relationships/slideLayout" Target="../slideLayouts/slideLayout13.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218.xml"/><Relationship Id="rId1" Type="http://schemas.openxmlformats.org/officeDocument/2006/relationships/slideLayout" Target="../slideLayouts/slideLayout13.xml"/></Relationships>
</file>

<file path=ppt/slides/_rels/slide2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220.xml"/><Relationship Id="rId1" Type="http://schemas.openxmlformats.org/officeDocument/2006/relationships/slideLayout" Target="../slideLayouts/slideLayout6.xml"/></Relationships>
</file>

<file path=ppt/slides/_rels/slide22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21.xml"/><Relationship Id="rId1" Type="http://schemas.openxmlformats.org/officeDocument/2006/relationships/slideLayout" Target="../slideLayouts/slideLayout13.xml"/></Relationships>
</file>

<file path=ppt/slides/_rels/slide22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22.xml"/><Relationship Id="rId1" Type="http://schemas.openxmlformats.org/officeDocument/2006/relationships/slideLayout" Target="../slideLayouts/slideLayout13.xml"/></Relationships>
</file>

<file path=ppt/slides/_rels/slide22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23.xml"/><Relationship Id="rId1" Type="http://schemas.openxmlformats.org/officeDocument/2006/relationships/slideLayout" Target="../slideLayouts/slideLayout13.xml"/></Relationships>
</file>

<file path=ppt/slides/_rels/slide2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4.xml"/><Relationship Id="rId1" Type="http://schemas.openxmlformats.org/officeDocument/2006/relationships/slideLayout" Target="../slideLayouts/slideLayout6.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225.xml"/><Relationship Id="rId1" Type="http://schemas.openxmlformats.org/officeDocument/2006/relationships/slideLayout" Target="../slideLayouts/slideLayout6.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226.xml"/><Relationship Id="rId1" Type="http://schemas.openxmlformats.org/officeDocument/2006/relationships/slideLayout" Target="../slideLayouts/slideLayout13.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227.xml"/><Relationship Id="rId1" Type="http://schemas.openxmlformats.org/officeDocument/2006/relationships/slideLayout" Target="../slideLayouts/slideLayout1.xml"/></Relationships>
</file>

<file path=ppt/slides/_rels/slide2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8.xml"/><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229.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230.xml"/><Relationship Id="rId1" Type="http://schemas.openxmlformats.org/officeDocument/2006/relationships/slideLayout" Target="../slideLayouts/slideLayout13.xml"/></Relationships>
</file>

<file path=ppt/slides/_rels/slide23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31.xml"/><Relationship Id="rId1" Type="http://schemas.openxmlformats.org/officeDocument/2006/relationships/slideLayout" Target="../slideLayouts/slideLayout13.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232.xml"/><Relationship Id="rId1" Type="http://schemas.openxmlformats.org/officeDocument/2006/relationships/slideLayout" Target="../slideLayouts/slideLayout13.xml"/></Relationships>
</file>

<file path=ppt/slides/_rels/slide2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33.xml"/><Relationship Id="rId1" Type="http://schemas.openxmlformats.org/officeDocument/2006/relationships/slideLayout" Target="../slideLayouts/slideLayout6.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234.xml"/><Relationship Id="rId1" Type="http://schemas.openxmlformats.org/officeDocument/2006/relationships/slideLayout" Target="../slideLayouts/slideLayout6.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235.xml"/><Relationship Id="rId1" Type="http://schemas.openxmlformats.org/officeDocument/2006/relationships/slideLayout" Target="../slideLayouts/slideLayout13.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236.xml"/><Relationship Id="rId1" Type="http://schemas.openxmlformats.org/officeDocument/2006/relationships/slideLayout" Target="../slideLayouts/slideLayout13.xml"/></Relationships>
</file>

<file path=ppt/slides/_rels/slide2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37.xml"/><Relationship Id="rId1" Type="http://schemas.openxmlformats.org/officeDocument/2006/relationships/slideLayout" Target="../slideLayouts/slideLayout13.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238.xml"/><Relationship Id="rId1" Type="http://schemas.openxmlformats.org/officeDocument/2006/relationships/slideLayout" Target="../slideLayouts/slideLayout13.xml"/></Relationships>
</file>

<file path=ppt/slides/_rels/slide23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39.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240.xml"/><Relationship Id="rId1" Type="http://schemas.openxmlformats.org/officeDocument/2006/relationships/slideLayout" Target="../slideLayouts/slideLayout6.xml"/></Relationships>
</file>

<file path=ppt/slides/_rels/slide24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41.xml"/><Relationship Id="rId1" Type="http://schemas.openxmlformats.org/officeDocument/2006/relationships/slideLayout" Target="../slideLayouts/slideLayout13.xml"/></Relationships>
</file>

<file path=ppt/slides/_rels/slide24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42.xml"/><Relationship Id="rId1" Type="http://schemas.openxmlformats.org/officeDocument/2006/relationships/slideLayout" Target="../slideLayouts/slideLayout13.xml"/></Relationships>
</file>

<file path=ppt/slides/_rels/slide24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43.xml"/><Relationship Id="rId1" Type="http://schemas.openxmlformats.org/officeDocument/2006/relationships/slideLayout" Target="../slideLayouts/slideLayout13.xml"/></Relationships>
</file>

<file path=ppt/slides/_rels/slide24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44.xml"/><Relationship Id="rId1" Type="http://schemas.openxmlformats.org/officeDocument/2006/relationships/slideLayout" Target="../slideLayouts/slideLayout13.xml"/></Relationships>
</file>

<file path=ppt/slides/_rels/slide24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45.xml"/><Relationship Id="rId1" Type="http://schemas.openxmlformats.org/officeDocument/2006/relationships/slideLayout" Target="../slideLayouts/slideLayout6.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246.xml"/><Relationship Id="rId1" Type="http://schemas.openxmlformats.org/officeDocument/2006/relationships/slideLayout" Target="../slideLayouts/slideLayout6.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247.xml"/><Relationship Id="rId1" Type="http://schemas.openxmlformats.org/officeDocument/2006/relationships/slideLayout" Target="../slideLayouts/slideLayout13.xml"/></Relationships>
</file>

<file path=ppt/slides/_rels/slide24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48.xml"/><Relationship Id="rId1" Type="http://schemas.openxmlformats.org/officeDocument/2006/relationships/slideLayout" Target="../slideLayouts/slideLayout13.xml"/></Relationships>
</file>

<file path=ppt/slides/_rels/slide24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49.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5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50.xml"/><Relationship Id="rId1" Type="http://schemas.openxmlformats.org/officeDocument/2006/relationships/slideLayout" Target="../slideLayouts/slideLayout13.xml"/></Relationships>
</file>

<file path=ppt/slides/_rels/slide25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51.xml"/><Relationship Id="rId1" Type="http://schemas.openxmlformats.org/officeDocument/2006/relationships/slideLayout" Target="../slideLayouts/slideLayout6.xml"/></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252.xml"/><Relationship Id="rId1" Type="http://schemas.openxmlformats.org/officeDocument/2006/relationships/slideLayout" Target="../slideLayouts/slideLayout6.xml"/></Relationships>
</file>

<file path=ppt/slides/_rels/slide25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53.xml"/><Relationship Id="rId1" Type="http://schemas.openxmlformats.org/officeDocument/2006/relationships/slideLayout" Target="../slideLayouts/slideLayout13.xml"/></Relationships>
</file>

<file path=ppt/slides/_rels/slide25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54.xml"/><Relationship Id="rId1" Type="http://schemas.openxmlformats.org/officeDocument/2006/relationships/slideLayout" Target="../slideLayouts/slideLayout13.xml"/></Relationships>
</file>

<file path=ppt/slides/_rels/slide25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55.xml"/><Relationship Id="rId1" Type="http://schemas.openxmlformats.org/officeDocument/2006/relationships/slideLayout" Target="../slideLayouts/slideLayout6.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256.xml"/><Relationship Id="rId1" Type="http://schemas.openxmlformats.org/officeDocument/2006/relationships/slideLayout" Target="../slideLayouts/slideLayout6.xml"/></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257.xml"/><Relationship Id="rId1" Type="http://schemas.openxmlformats.org/officeDocument/2006/relationships/slideLayout" Target="../slideLayouts/slideLayout13.xml"/></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258.xml"/><Relationship Id="rId1" Type="http://schemas.openxmlformats.org/officeDocument/2006/relationships/slideLayout" Target="../slideLayouts/slideLayout13.xml"/></Relationships>
</file>

<file path=ppt/slides/_rels/slide259.xml.rels><?xml version="1.0" encoding="UTF-8" standalone="yes"?>
<Relationships xmlns="http://schemas.openxmlformats.org/package/2006/relationships"><Relationship Id="rId2" Type="http://schemas.openxmlformats.org/officeDocument/2006/relationships/notesSlide" Target="../notesSlides/notesSlide259.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60.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260.xml"/><Relationship Id="rId1" Type="http://schemas.openxmlformats.org/officeDocument/2006/relationships/slideLayout" Target="../slideLayouts/slideLayout13.xml"/><Relationship Id="rId4" Type="http://schemas.openxmlformats.org/officeDocument/2006/relationships/image" Target="../media/image90.jpg"/></Relationships>
</file>

<file path=ppt/slides/_rels/slide26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61.xml"/><Relationship Id="rId1" Type="http://schemas.openxmlformats.org/officeDocument/2006/relationships/slideLayout" Target="../slideLayouts/slideLayout13.xml"/></Relationships>
</file>

<file path=ppt/slides/_rels/slide26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62.xml"/><Relationship Id="rId1" Type="http://schemas.openxmlformats.org/officeDocument/2006/relationships/slideLayout" Target="../slideLayouts/slideLayout6.xml"/></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263.xml"/><Relationship Id="rId1" Type="http://schemas.openxmlformats.org/officeDocument/2006/relationships/slideLayout" Target="../slideLayouts/slideLayout6.xml"/></Relationships>
</file>

<file path=ppt/slides/_rels/slide26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64.xml"/><Relationship Id="rId1" Type="http://schemas.openxmlformats.org/officeDocument/2006/relationships/slideLayout" Target="../slideLayouts/slideLayout13.xml"/></Relationships>
</file>

<file path=ppt/slides/_rels/slide26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65.xml"/><Relationship Id="rId1" Type="http://schemas.openxmlformats.org/officeDocument/2006/relationships/slideLayout" Target="../slideLayouts/slideLayout6.xml"/></Relationships>
</file>

<file path=ppt/slides/_rels/slide266.xml.rels><?xml version="1.0" encoding="UTF-8" standalone="yes"?>
<Relationships xmlns="http://schemas.openxmlformats.org/package/2006/relationships"><Relationship Id="rId2" Type="http://schemas.openxmlformats.org/officeDocument/2006/relationships/notesSlide" Target="../notesSlides/notesSlide266.xml"/><Relationship Id="rId1" Type="http://schemas.openxmlformats.org/officeDocument/2006/relationships/slideLayout" Target="../slideLayouts/slideLayout6.xml"/></Relationships>
</file>

<file path=ppt/slides/_rels/slide26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67.xml"/><Relationship Id="rId1" Type="http://schemas.openxmlformats.org/officeDocument/2006/relationships/slideLayout" Target="../slideLayouts/slideLayout6.xml"/><Relationship Id="rId4" Type="http://schemas.openxmlformats.org/officeDocument/2006/relationships/image" Target="../media/image94.png"/></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268.xml"/><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6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2.xml"/><Relationship Id="rId1" Type="http://schemas.openxmlformats.org/officeDocument/2006/relationships/slideLayout" Target="../slideLayouts/slideLayout13.xml"/><Relationship Id="rId4" Type="http://schemas.openxmlformats.org/officeDocument/2006/relationships/image" Target="../media/image19.jp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4.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1.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89.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90.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1.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2.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5.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0BD9C-6269-45DC-90B6-22D7114FE13C}"/>
              </a:ext>
            </a:extLst>
          </p:cNvPr>
          <p:cNvSpPr>
            <a:spLocks noGrp="1"/>
          </p:cNvSpPr>
          <p:nvPr>
            <p:ph type="title"/>
          </p:nvPr>
        </p:nvSpPr>
        <p:spPr>
          <a:xfrm>
            <a:off x="208056" y="2590800"/>
            <a:ext cx="4268600" cy="1020763"/>
          </a:xfrm>
        </p:spPr>
        <p:txBody>
          <a:bodyPr/>
          <a:lstStyle/>
          <a:p>
            <a:pPr marL="361950" indent="-361950" algn="ctr"/>
            <a:r>
              <a:rPr lang="en-US" altLang="en-US" sz="3300" dirty="0">
                <a:solidFill>
                  <a:srgbClr val="1D6E7D"/>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27 </a:t>
            </a:r>
            <a:r>
              <a:rPr lang="en-US" altLang="en-US" sz="3300" dirty="0">
                <a:solidFill>
                  <a:srgbClr val="99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Protein Metabolism</a:t>
            </a:r>
            <a:endParaRPr lang="en-AU" sz="3300" dirty="0"/>
          </a:p>
        </p:txBody>
      </p:sp>
      <p:sp>
        <p:nvSpPr>
          <p:cNvPr id="4" name="Text Placeholder 3">
            <a:extLst>
              <a:ext uri="{FF2B5EF4-FFF2-40B4-BE49-F238E27FC236}">
                <a16:creationId xmlns:a16="http://schemas.microsoft.com/office/drawing/2014/main" id="{C755B9B4-B403-4C77-9199-407B114EF213}"/>
              </a:ext>
            </a:extLst>
          </p:cNvPr>
          <p:cNvSpPr>
            <a:spLocks noGrp="1"/>
          </p:cNvSpPr>
          <p:nvPr>
            <p:ph type="body" sz="half" idx="2"/>
          </p:nvPr>
        </p:nvSpPr>
        <p:spPr>
          <a:xfrm>
            <a:off x="838200" y="5334000"/>
            <a:ext cx="3008313" cy="792163"/>
          </a:xfrm>
        </p:spPr>
        <p:txBody>
          <a:bodyPr/>
          <a:lstStyle/>
          <a:p>
            <a:pPr algn="ctr"/>
            <a:r>
              <a:rPr lang="en-US" altLang="en-US" sz="2400" b="1" dirty="0">
                <a:solidFill>
                  <a:srgbClr val="1D6E7D"/>
                </a:solidFill>
                <a:latin typeface="+mj-lt"/>
                <a:sym typeface="Arial" panose="020B0604020202020204" pitchFamily="34" charset="0"/>
              </a:rPr>
              <a:t>© 20</a:t>
            </a:r>
            <a:r>
              <a:rPr lang="en-US" altLang="en-US" sz="2400" b="1" dirty="0">
                <a:solidFill>
                  <a:srgbClr val="1D6E7D"/>
                </a:solidFill>
                <a:latin typeface="+mj-lt"/>
              </a:rPr>
              <a:t>21</a:t>
            </a:r>
            <a:r>
              <a:rPr lang="en-US" altLang="en-US" sz="2400" b="1" dirty="0">
                <a:solidFill>
                  <a:srgbClr val="1D6E7D"/>
                </a:solidFill>
                <a:latin typeface="+mj-lt"/>
                <a:sym typeface="Arial" panose="020B0604020202020204" pitchFamily="34" charset="0"/>
              </a:rPr>
              <a:t> Macmillan Learning</a:t>
            </a:r>
            <a:endParaRPr lang="en-AU" sz="2400" b="1" dirty="0">
              <a:latin typeface="+mj-lt"/>
            </a:endParaRPr>
          </a:p>
        </p:txBody>
      </p:sp>
      <p:pic>
        <p:nvPicPr>
          <p:cNvPr id="9" name="Picture" descr="Front Cover: Principles of Biochemistry, Eighth Edition by David L. Nelson, Michael M. Cox">
            <a:extLst>
              <a:ext uri="{FF2B5EF4-FFF2-40B4-BE49-F238E27FC236}">
                <a16:creationId xmlns:a16="http://schemas.microsoft.com/office/drawing/2014/main" id="{3E26A13A-5AF4-4BD7-B4DA-690A2FC27B23}"/>
              </a:ext>
            </a:extLst>
          </p:cNvPr>
          <p:cNvPicPr preferRelativeResize="0"/>
          <p:nvPr/>
        </p:nvPicPr>
        <p:blipFill rotWithShape="1">
          <a:blip r:embed="rId3">
            <a:alphaModFix/>
          </a:blip>
          <a:srcRect/>
          <a:stretch/>
        </p:blipFill>
        <p:spPr>
          <a:xfrm>
            <a:off x="4529512" y="528638"/>
            <a:ext cx="4157288" cy="55975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D5658-3E13-41AA-8D54-CEB14ED32CB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Aminoacyl-tRNAs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45701" y="1600200"/>
            <a:ext cx="845259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amino acids are “activated” for protein synthesis.</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aminoacyl-tRNAs </a:t>
            </a:r>
            <a:r>
              <a:rPr lang="en-US" sz="2400" dirty="0">
                <a:latin typeface="Arial" panose="020B0604020202020204" pitchFamily="34" charset="0"/>
                <a:cs typeface="Arial" panose="020B0604020202020204" pitchFamily="34" charset="0"/>
              </a:rPr>
              <a:t>= tRNA attached to an amino acid </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aminoacyl-tRNA synthetases </a:t>
            </a:r>
            <a:r>
              <a:rPr lang="en-US" sz="2400" dirty="0">
                <a:latin typeface="Arial" panose="020B0604020202020204" pitchFamily="34" charset="0"/>
                <a:cs typeface="Arial" panose="020B0604020202020204" pitchFamily="34" charset="0"/>
              </a:rPr>
              <a:t>= catalyze the formation of aminoacyl-tRNAs</a:t>
            </a:r>
          </a:p>
          <a:p>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5377420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7F5DD-33EF-4368-89B5-9EFEA318CE7C}"/>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Transfer RNAs Have Characteristic Structural Features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0" y="1676400"/>
            <a:ext cx="84963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in both bacteria and eukaryotes, tRNAs are small and consist of 73-93 nucleotide </a:t>
            </a:r>
            <a:r>
              <a:rPr lang="en-US" sz="2400" dirty="0" err="1">
                <a:latin typeface="Arial" panose="020B0604020202020204" pitchFamily="34" charset="0"/>
                <a:cs typeface="Arial" panose="020B0604020202020204" pitchFamily="34" charset="0"/>
              </a:rPr>
              <a:t>ssRNA</a:t>
            </a:r>
            <a:endParaRPr lang="en-US" sz="2400"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mitochondria and chloroplasts contain smaller tRNAs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common structural elements: </a:t>
            </a:r>
          </a:p>
          <a:p>
            <a:pPr lvl="1"/>
            <a:r>
              <a:rPr lang="en-US" sz="2400" dirty="0">
                <a:latin typeface="Arial" panose="020B0604020202020204" pitchFamily="34" charset="0"/>
                <a:cs typeface="Arial" panose="020B0604020202020204" pitchFamily="34" charset="0"/>
              </a:rPr>
              <a:t>8+ residues have modified bases and sugars (many are methylated derivatives) </a:t>
            </a:r>
          </a:p>
          <a:p>
            <a:pPr lvl="1"/>
            <a:r>
              <a:rPr lang="en-US" sz="2400" dirty="0">
                <a:latin typeface="Arial" panose="020B0604020202020204" pitchFamily="34" charset="0"/>
                <a:cs typeface="Arial" panose="020B0604020202020204" pitchFamily="34" charset="0"/>
              </a:rPr>
              <a:t>have a guanylate (</a:t>
            </a:r>
            <a:r>
              <a:rPr lang="en-US" sz="2400" dirty="0" err="1">
                <a:latin typeface="Arial" panose="020B0604020202020204" pitchFamily="34" charset="0"/>
                <a:cs typeface="Arial" panose="020B0604020202020204" pitchFamily="34" charset="0"/>
              </a:rPr>
              <a:t>pG</a:t>
            </a:r>
            <a:r>
              <a:rPr lang="en-US" sz="2400" dirty="0">
                <a:latin typeface="Arial" panose="020B0604020202020204" pitchFamily="34" charset="0"/>
                <a:cs typeface="Arial" panose="020B0604020202020204" pitchFamily="34" charset="0"/>
              </a:rPr>
              <a:t>) residue at the 5′ end</a:t>
            </a:r>
          </a:p>
          <a:p>
            <a:pPr lvl="1"/>
            <a:r>
              <a:rPr lang="en-US" sz="2400" dirty="0">
                <a:latin typeface="Arial" panose="020B0604020202020204" pitchFamily="34" charset="0"/>
                <a:cs typeface="Arial" panose="020B0604020202020204" pitchFamily="34" charset="0"/>
              </a:rPr>
              <a:t>have the trinucleotide sequence CCA(3′) at the 3′ end</a:t>
            </a:r>
          </a:p>
          <a:p>
            <a:pPr lvl="1"/>
            <a:r>
              <a:rPr lang="en-US" sz="2400" dirty="0">
                <a:latin typeface="Arial" panose="020B0604020202020204" pitchFamily="34" charset="0"/>
                <a:cs typeface="Arial" panose="020B0604020202020204" pitchFamily="34" charset="0"/>
              </a:rPr>
              <a:t>have a cloverleaf shape in 2-D and a twisted L shape in 3-D</a:t>
            </a:r>
          </a:p>
          <a:p>
            <a:pPr lvl="1"/>
            <a:endParaRPr lang="en-US" dirty="0"/>
          </a:p>
          <a:p>
            <a:endParaRPr lang="en-US" sz="2400" dirty="0">
              <a:latin typeface="Arial" panose="020B0604020202020204" pitchFamily="34" charset="0"/>
              <a:cs typeface="Arial" panose="020B0604020202020204" pitchFamily="34" charset="0"/>
            </a:endParaRPr>
          </a:p>
          <a:p>
            <a:pPr marL="533400" lvl="1" inden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9827967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84;g7fe2cbe272_0_35" descr="Icon P 3">
            <a:extLst>
              <a:ext uri="{FF2B5EF4-FFF2-40B4-BE49-F238E27FC236}">
                <a16:creationId xmlns:a16="http://schemas.microsoft.com/office/drawing/2014/main" id="{9ED22D09-D234-46E2-B23F-206CBEDC71C0}"/>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0744" y="304191"/>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E9D6A98-7F3C-42F2-85BF-BC872A28736B}"/>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(4 of 6)</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genetic code functions via linker molecules. </a:t>
            </a:r>
            <a:r>
              <a:rPr lang="en-US" sz="2400" dirty="0">
                <a:latin typeface="Arial" panose="020B0604020202020204" pitchFamily="34" charset="0"/>
                <a:cs typeface="Arial" panose="020B0604020202020204" pitchFamily="34" charset="0"/>
              </a:rPr>
              <a:t>The tRNAs are the crucial adaptor, matching amino acids with DNA codons. </a:t>
            </a:r>
          </a:p>
          <a:p>
            <a:pPr>
              <a:buNone/>
            </a:pPr>
            <a:endParaRPr lang="en-US" sz="2400" dirty="0">
              <a:effectLst/>
            </a:endParaRPr>
          </a:p>
        </p:txBody>
      </p:sp>
    </p:spTree>
    <p:extLst>
      <p:ext uri="{BB962C8B-B14F-4D97-AF65-F5344CB8AC3E}">
        <p14:creationId xmlns:p14="http://schemas.microsoft.com/office/powerpoint/2010/main" val="140080081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79D60-5030-4E63-9650-138C21EA4CA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Amino Acid Arm and Anticodon Arm of tRNA</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28600" y="1676400"/>
            <a:ext cx="3657600" cy="477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amino acid arm </a:t>
            </a:r>
            <a:r>
              <a:rPr lang="en-US" sz="2400" dirty="0">
                <a:latin typeface="Arial" panose="020B0604020202020204" pitchFamily="34" charset="0"/>
                <a:cs typeface="Arial" panose="020B0604020202020204" pitchFamily="34" charset="0"/>
              </a:rPr>
              <a:t>= carries a specific amino acid esterified by its carboxyl group to the 2′-OH or 3′-OH group of the A residue at the 3′ end of the tRNA</a:t>
            </a:r>
          </a:p>
          <a:p>
            <a:pPr marL="50800" indent="0">
              <a:buNone/>
            </a:pPr>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anticodon arm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contains the anticodon </a:t>
            </a:r>
          </a:p>
          <a:p>
            <a:endParaRPr lang="en-US" sz="2400" b="1" dirty="0">
              <a:latin typeface="Arial" panose="020B0604020202020204" pitchFamily="34" charset="0"/>
              <a:cs typeface="Arial" panose="020B0604020202020204" pitchFamily="34" charset="0"/>
            </a:endParaRPr>
          </a:p>
          <a:p>
            <a:endParaRPr lang="en-US" sz="2400" dirty="0"/>
          </a:p>
        </p:txBody>
      </p:sp>
      <p:pic>
        <p:nvPicPr>
          <p:cNvPr id="3" name="Picture 2" descr="Part a shows a t R N A as a structure with vertical protrusions that end in loops on the right side, bottom, and left and a vertical protrusion with no loop extending upward. The upper portion consists of two parallel vertical sides connected by blue bonds. It is green and begins with a dot at the right end of the left-hand protrusion, labeled the D arm. It curves up through a U, then has seven dots connected by blue bonds to dots on the right-hand vertical half before ending at the 5 prime end. The right half is similar but begins above the curve from the right-hand arm, labeled the T psi C arm, to consist of seven dots connected by blue bonds to the left-hand vertical half. After the seventh dot, it has a purple portion that begins with P u at the bottom and continues up as C C A to the 3 prime end. This is labeled amino acid arm. The left-hand horizontal protrusion has a horizontal paired region of four dots on each half connected by bonds. After the fourth dot to the left, the top part has an A that begins a loop that has a dot, then P u, then a dot, then G with an asterisk, then G, then A, then a dot beneath A above and unpaired before rejoining the paired region. This end is called the D arm. Text below reads, Contains two or three D residues at different positions. The bottom vertical portion is green. At the end of the bottom yellow strand, it meets a green strand with a dot as it curves that leads to the left-hand side of a vertical piece of five dots paired with dots on the right-hand side of this vertical portion. On the left side, the vertical portion ends with a bend to the left to begin a loop with P y, then U, then three dots across the bottom of the loop that are enclosed in a box and highlighted in yellow, then a green strand of P u followed by a dot before reaching the right-hand vertical paired portion. The left-hand dot of the yellow region in the box is labeled wobble position and a bracket indicates that this yellow portion is the anticodon with its 5 prime end on the left and its 3 prime end on the right. This is labeled anticodon arm. At the top of the right-hand side of the paired vertical portion of this bottom piece, there is a loop that extends a short distance diagonally to the lower left that consists of five green spheres. This is labeled extra arm, variable in size, not present in all t R N As. A small green piece joins this loop to the bottom blue strand of the right-hand horizontal piece, where there are four dots connected by blue bonds to dots in a parallel blue strand above. In the fifth position, G on the bottom strand is bonded to C on the upper strand. After G, the lower strand begins a loop with T, psi, C, then four dots before returning to the horizontal top strand. This is labeled T psi C arm. ">
            <a:extLst>
              <a:ext uri="{FF2B5EF4-FFF2-40B4-BE49-F238E27FC236}">
                <a16:creationId xmlns:a16="http://schemas.microsoft.com/office/drawing/2014/main" id="{66E7AB58-52D4-2945-98B1-8E30DEBFC36B}"/>
              </a:ext>
            </a:extLst>
          </p:cNvPr>
          <p:cNvPicPr>
            <a:picLocks noChangeAspect="1"/>
          </p:cNvPicPr>
          <p:nvPr/>
        </p:nvPicPr>
        <p:blipFill>
          <a:blip r:embed="rId3"/>
          <a:stretch>
            <a:fillRect/>
          </a:stretch>
        </p:blipFill>
        <p:spPr>
          <a:xfrm>
            <a:off x="4953000" y="1621757"/>
            <a:ext cx="3259284" cy="4833018"/>
          </a:xfrm>
          <a:prstGeom prst="rect">
            <a:avLst/>
          </a:prstGeom>
        </p:spPr>
      </p:pic>
    </p:spTree>
    <p:extLst>
      <p:ext uri="{BB962C8B-B14F-4D97-AF65-F5344CB8AC3E}">
        <p14:creationId xmlns:p14="http://schemas.microsoft.com/office/powerpoint/2010/main" val="23028096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128D9-FAF3-4EDF-8CCE-90BB2C9CCD2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D Arm and T</a:t>
            </a:r>
            <a:r>
              <a:rPr lang="el-GR" i="1" dirty="0">
                <a:solidFill>
                  <a:schemeClr val="tx1"/>
                </a:solidFill>
                <a:latin typeface="Arial" panose="020B0604020202020204" pitchFamily="34" charset="0"/>
                <a:cs typeface="Arial" panose="020B0604020202020204" pitchFamily="34" charset="0"/>
              </a:rPr>
              <a:t>ψ</a:t>
            </a:r>
            <a:r>
              <a:rPr lang="en-US" dirty="0">
                <a:solidFill>
                  <a:schemeClr val="tx1"/>
                </a:solidFill>
                <a:latin typeface="Arial" panose="020B0604020202020204" pitchFamily="34" charset="0"/>
                <a:cs typeface="Arial" panose="020B0604020202020204" pitchFamily="34" charset="0"/>
              </a:rPr>
              <a:t>C Arm of tRNA</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28600" y="1600200"/>
            <a:ext cx="86868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D arm </a:t>
            </a:r>
            <a:r>
              <a:rPr lang="en-US" sz="2400" dirty="0">
                <a:latin typeface="Arial" panose="020B0604020202020204" pitchFamily="34" charset="0"/>
                <a:cs typeface="Arial" panose="020B0604020202020204" pitchFamily="34" charset="0"/>
              </a:rPr>
              <a:t>= contains the unusual nucleotide dihydrouridine (D)</a:t>
            </a:r>
          </a:p>
          <a:p>
            <a:pPr lvl="1"/>
            <a:r>
              <a:rPr lang="en-US" sz="2400" dirty="0">
                <a:latin typeface="Arial" panose="020B0604020202020204" pitchFamily="34" charset="0"/>
                <a:cs typeface="Arial" panose="020B0604020202020204" pitchFamily="34" charset="0"/>
              </a:rPr>
              <a:t>contributes to overall folding of tRNAs</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T</a:t>
            </a:r>
            <a:r>
              <a:rPr lang="el-GR" sz="2400" b="1" i="1" dirty="0">
                <a:latin typeface="Arial" panose="020B0604020202020204" pitchFamily="34" charset="0"/>
                <a:cs typeface="Arial" panose="020B0604020202020204" pitchFamily="34" charset="0"/>
              </a:rPr>
              <a:t>ψ</a:t>
            </a:r>
            <a:r>
              <a:rPr lang="en-US" sz="2400" b="1" dirty="0">
                <a:latin typeface="Arial" panose="020B0604020202020204" pitchFamily="34" charset="0"/>
                <a:cs typeface="Arial" panose="020B0604020202020204" pitchFamily="34" charset="0"/>
              </a:rPr>
              <a:t>C arm</a:t>
            </a:r>
            <a:r>
              <a:rPr lang="en-US" sz="2400" dirty="0">
                <a:latin typeface="Arial" panose="020B0604020202020204" pitchFamily="34" charset="0"/>
                <a:cs typeface="Arial" panose="020B0604020202020204" pitchFamily="34" charset="0"/>
              </a:rPr>
              <a:t> = contains ribothymidine and </a:t>
            </a:r>
            <a:r>
              <a:rPr lang="en-US" sz="2400" dirty="0" err="1">
                <a:latin typeface="Arial" panose="020B0604020202020204" pitchFamily="34" charset="0"/>
                <a:cs typeface="Arial" panose="020B0604020202020204" pitchFamily="34" charset="0"/>
              </a:rPr>
              <a:t>pseudouridine</a:t>
            </a:r>
            <a:r>
              <a:rPr lang="en-US" sz="2400" dirty="0">
                <a:latin typeface="Arial" panose="020B0604020202020204" pitchFamily="34" charset="0"/>
                <a:cs typeface="Arial" panose="020B0604020202020204" pitchFamily="34" charset="0"/>
              </a:rPr>
              <a:t> (</a:t>
            </a:r>
            <a:r>
              <a:rPr lang="el-GR" sz="2400" i="1" dirty="0">
                <a:latin typeface="Arial" panose="020B0604020202020204" pitchFamily="34" charset="0"/>
                <a:cs typeface="Arial" panose="020B0604020202020204" pitchFamily="34" charset="0"/>
              </a:rPr>
              <a:t>ψ</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t>
            </a:r>
          </a:p>
          <a:p>
            <a:pPr lvl="1"/>
            <a:r>
              <a:rPr lang="el-GR" sz="2400" i="1" dirty="0">
                <a:latin typeface="Arial" panose="020B0604020202020204" pitchFamily="34" charset="0"/>
                <a:cs typeface="Arial" panose="020B0604020202020204" pitchFamily="34" charset="0"/>
              </a:rPr>
              <a:t>ψ</a:t>
            </a:r>
            <a:r>
              <a:rPr lang="en-US" sz="2400" dirty="0">
                <a:latin typeface="Arial" panose="020B0604020202020204" pitchFamily="34" charset="0"/>
                <a:cs typeface="Arial" panose="020B0604020202020204" pitchFamily="34" charset="0"/>
              </a:rPr>
              <a:t> has an unusual carbon-carbon bond between the base and ribose</a:t>
            </a:r>
          </a:p>
          <a:p>
            <a:pPr lvl="1"/>
            <a:r>
              <a:rPr lang="en-US" sz="2400" dirty="0">
                <a:latin typeface="Arial" panose="020B0604020202020204" pitchFamily="34" charset="0"/>
                <a:cs typeface="Arial" panose="020B0604020202020204" pitchFamily="34" charset="0"/>
              </a:rPr>
              <a:t>contributes to overall folding of tRNAs</a:t>
            </a:r>
          </a:p>
          <a:p>
            <a:pPr lvl="1"/>
            <a:r>
              <a:rPr lang="en-US" sz="2400" dirty="0">
                <a:latin typeface="Arial" panose="020B0604020202020204" pitchFamily="34" charset="0"/>
                <a:cs typeface="Arial" panose="020B0604020202020204" pitchFamily="34" charset="0"/>
              </a:rPr>
              <a:t>interacts with the large-subunit rRNA</a:t>
            </a:r>
          </a:p>
          <a:p>
            <a:endParaRPr lang="en-US" sz="2400" dirty="0"/>
          </a:p>
          <a:p>
            <a:endParaRPr lang="en-US" sz="2400" dirty="0"/>
          </a:p>
        </p:txBody>
      </p:sp>
    </p:spTree>
    <p:extLst>
      <p:ext uri="{BB962C8B-B14F-4D97-AF65-F5344CB8AC3E}">
        <p14:creationId xmlns:p14="http://schemas.microsoft.com/office/powerpoint/2010/main" val="155450010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6A24C-F3CF-4472-AAA4-B9AB4C79998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3-D Structure of tRNAs</a:t>
            </a:r>
            <a:endParaRPr lang="en-AU" dirty="0"/>
          </a:p>
        </p:txBody>
      </p:sp>
      <p:pic>
        <p:nvPicPr>
          <p:cNvPr id="4" name="Picture 3" descr="Part b shows a schematic diagram of a folded t R N A. It has a green vertical portion at the bottom labeled anticodon with 32 at the lower left corner of the bottom loop, a short yellow region labeled anticodon on the lower right of the bottom loop, and 38 at the upper right of the bottom loop. A double stranded vertical portion twists and meets an orange region at a point labeled 26. Just above it to the left, there is a piece of the double stranded green vertical portion labeled 44. The orange region angles to the upper left. It has 12 at the upper right and 20 near its upper left near the center of a loop at the upper left. A bracket indicates that this is the D arm (residues 10 to 25). At the upper left of the orange region, a blue region bends horizontally to the right. Its left-hand corner is labeled 46, the top of its first double-stranded loop is labeled 54, and the top of its second double stranded loop is labeled 64. A bracket indicates that this region is the T psi C arm. A green portion to the right, connected to the blue region and to a green strand from below that runs past a position labeled 7, is double stranded and extends to the upper right. It has 1 at the upper right just before its 5 prime end. At its lower left, it has 69. It has 72 at its upper right just before a purple portion that ends at a protrusion labeled A A right before the 3 prime end. A bracket indicates that the region from the end of the blue part to this purple part is the acid arm.">
            <a:extLst>
              <a:ext uri="{FF2B5EF4-FFF2-40B4-BE49-F238E27FC236}">
                <a16:creationId xmlns:a16="http://schemas.microsoft.com/office/drawing/2014/main" id="{FF2684D4-F0CD-E94D-97C2-7C88EEEAD9C5}"/>
              </a:ext>
            </a:extLst>
          </p:cNvPr>
          <p:cNvPicPr>
            <a:picLocks noChangeAspect="1"/>
          </p:cNvPicPr>
          <p:nvPr/>
        </p:nvPicPr>
        <p:blipFill>
          <a:blip r:embed="rId3"/>
          <a:stretch>
            <a:fillRect/>
          </a:stretch>
        </p:blipFill>
        <p:spPr>
          <a:xfrm>
            <a:off x="2309248" y="1447800"/>
            <a:ext cx="4525504" cy="5117799"/>
          </a:xfrm>
          <a:prstGeom prst="rect">
            <a:avLst/>
          </a:prstGeom>
        </p:spPr>
      </p:pic>
    </p:spTree>
    <p:extLst>
      <p:ext uri="{BB962C8B-B14F-4D97-AF65-F5344CB8AC3E}">
        <p14:creationId xmlns:p14="http://schemas.microsoft.com/office/powerpoint/2010/main" val="121324709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3">
            <a:extLst>
              <a:ext uri="{FF2B5EF4-FFF2-40B4-BE49-F238E27FC236}">
                <a16:creationId xmlns:a16="http://schemas.microsoft.com/office/drawing/2014/main" id="{0EB7462C-E149-4C79-BA5D-7FC95618B84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98427" y="345187"/>
            <a:ext cx="1133954" cy="816935"/>
          </a:xfrm>
          <a:prstGeom prst="rect">
            <a:avLst/>
          </a:prstGeom>
        </p:spPr>
      </p:pic>
      <p:sp>
        <p:nvSpPr>
          <p:cNvPr id="2" name="Title 1">
            <a:extLst>
              <a:ext uri="{FF2B5EF4-FFF2-40B4-BE49-F238E27FC236}">
                <a16:creationId xmlns:a16="http://schemas.microsoft.com/office/drawing/2014/main" id="{7792F8F9-1C1D-4A3F-8CC5-655788714B37}"/>
              </a:ext>
            </a:extLst>
          </p:cNvPr>
          <p:cNvSpPr>
            <a:spLocks noGrp="1"/>
          </p:cNvSpPr>
          <p:nvPr>
            <p:ph type="title"/>
          </p:nvPr>
        </p:nvSpPr>
        <p:spPr/>
        <p:txBody>
          <a:bodyPr/>
          <a:lstStyle/>
          <a:p>
            <a:r>
              <a:rPr lang="en-AU" dirty="0"/>
              <a:t>Clicker Question 16</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Mature tRNAs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vary in size from 50 to 100 nucleotides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have an anticodon arm, a D arm, an amino acid arm, and a ribosomal arm</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have little secondary structure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All have very similar three-dimensional structures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p:txBody>
      </p:sp>
    </p:spTree>
    <p:extLst>
      <p:ext uri="{BB962C8B-B14F-4D97-AF65-F5344CB8AC3E}">
        <p14:creationId xmlns:p14="http://schemas.microsoft.com/office/powerpoint/2010/main" val="260667334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D9993-9BF8-4FDA-AF41-B2C1AA60478C}"/>
              </a:ext>
            </a:extLst>
          </p:cNvPr>
          <p:cNvSpPr>
            <a:spLocks noGrp="1"/>
          </p:cNvSpPr>
          <p:nvPr>
            <p:ph type="title"/>
          </p:nvPr>
        </p:nvSpPr>
        <p:spPr/>
        <p:txBody>
          <a:bodyPr/>
          <a:lstStyle/>
          <a:p>
            <a:r>
              <a:rPr lang="en-AU" dirty="0"/>
              <a:t>Clicker Question 16,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Mature tRNAs</a:t>
            </a:r>
            <a:r>
              <a:rPr kumimoji="0" 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Calibri" charset="0"/>
              </a:rPr>
              <a:t>:</a:t>
            </a:r>
            <a:endParaRPr kumimoji="0" 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All have very similar three-dimensional structures</a:t>
            </a:r>
            <a:r>
              <a:rPr kumimoji="0" lang="en-US" sz="2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Calibri" charset="0"/>
              </a:rPr>
              <a:t>.</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Transfer RNAs are relatively small (73 and 93 nucleotide residues) and consist of a single strand of RNA folded into a precise three-dimensional structure.</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6855876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84;g7fe2cbe272_0_35" descr="Icon P 3">
            <a:extLst>
              <a:ext uri="{FF2B5EF4-FFF2-40B4-BE49-F238E27FC236}">
                <a16:creationId xmlns:a16="http://schemas.microsoft.com/office/drawing/2014/main" id="{74EE83F0-79D2-45C8-AC59-DEEA93CCECF6}"/>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0744" y="304191"/>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3AFE0C4-2235-4A27-8D79-B855B98523B9}"/>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(5 of 6)</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genetic code functions via linker molecules. </a:t>
            </a:r>
            <a:r>
              <a:rPr lang="en-US" sz="2400" dirty="0">
                <a:latin typeface="Arial" panose="020B0604020202020204" pitchFamily="34" charset="0"/>
                <a:cs typeface="Arial" panose="020B0604020202020204" pitchFamily="34" charset="0"/>
              </a:rPr>
              <a:t>The tRNAs are the crucial adaptor, matching amino acids with DNA codons. </a:t>
            </a:r>
          </a:p>
          <a:p>
            <a:pPr>
              <a:buNone/>
            </a:pPr>
            <a:endParaRPr lang="en-US" sz="2400" dirty="0">
              <a:effectLst/>
            </a:endParaRPr>
          </a:p>
        </p:txBody>
      </p:sp>
    </p:spTree>
    <p:extLst>
      <p:ext uri="{BB962C8B-B14F-4D97-AF65-F5344CB8AC3E}">
        <p14:creationId xmlns:p14="http://schemas.microsoft.com/office/powerpoint/2010/main" val="243277175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372B3-FD12-4499-A2BD-E22A729ACCC9}"/>
              </a:ext>
            </a:extLst>
          </p:cNvPr>
          <p:cNvSpPr>
            <a:spLocks noGrp="1"/>
          </p:cNvSpPr>
          <p:nvPr>
            <p:ph type="title"/>
          </p:nvPr>
        </p:nvSpPr>
        <p:spPr>
          <a:xfrm>
            <a:off x="0" y="152400"/>
            <a:ext cx="9144000" cy="1447800"/>
          </a:xfrm>
        </p:spPr>
        <p:txBody>
          <a:bodyPr/>
          <a:lstStyle/>
          <a:p>
            <a:r>
              <a:rPr lang="en-US" sz="3600" dirty="0">
                <a:solidFill>
                  <a:srgbClr val="4E4CB4"/>
                </a:solidFill>
                <a:latin typeface="Arial" panose="020B0604020202020204" pitchFamily="34" charset="0"/>
                <a:cs typeface="Arial" panose="020B0604020202020204" pitchFamily="34" charset="0"/>
              </a:rPr>
              <a:t>Stage 1: Aminoacyl-tRNA Synthetases Attach the Correct Amino Acids to Their tRNAs</a:t>
            </a:r>
            <a:endParaRPr lang="en-AU" sz="3600"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0" y="2247900"/>
            <a:ext cx="84963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stage 1:</a:t>
            </a:r>
          </a:p>
          <a:p>
            <a:pPr lvl="1"/>
            <a:r>
              <a:rPr lang="en-US" sz="2400" dirty="0">
                <a:latin typeface="Arial" panose="020B0604020202020204" pitchFamily="34" charset="0"/>
                <a:cs typeface="Arial" panose="020B0604020202020204" pitchFamily="34" charset="0"/>
              </a:rPr>
              <a:t>occurs in the cytosol</a:t>
            </a:r>
          </a:p>
          <a:p>
            <a:pPr lvl="1"/>
            <a:r>
              <a:rPr lang="en-US" sz="2400" dirty="0">
                <a:latin typeface="Arial" panose="020B0604020202020204" pitchFamily="34" charset="0"/>
                <a:cs typeface="Arial" panose="020B0604020202020204" pitchFamily="34" charset="0"/>
              </a:rPr>
              <a:t>activates the carboxyl group of each amino acid</a:t>
            </a:r>
          </a:p>
          <a:p>
            <a:pPr lvl="1"/>
            <a:r>
              <a:rPr lang="en-US" sz="2400" dirty="0">
                <a:latin typeface="Arial" panose="020B0604020202020204" pitchFamily="34" charset="0"/>
                <a:cs typeface="Arial" panose="020B0604020202020204" pitchFamily="34" charset="0"/>
              </a:rPr>
              <a:t>establishes a link between each new amino acid and the information encoding it in the mRNA</a:t>
            </a:r>
          </a:p>
          <a:p>
            <a:pPr lvl="1"/>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tRNAs are “charged” when attached to their amino acid (</a:t>
            </a:r>
            <a:r>
              <a:rPr lang="en-US" sz="2400" dirty="0" err="1">
                <a:latin typeface="Arial" panose="020B0604020202020204" pitchFamily="34" charset="0"/>
                <a:cs typeface="Arial" panose="020B0604020202020204" pitchFamily="34" charset="0"/>
              </a:rPr>
              <a:t>aminoacylated</a:t>
            </a:r>
            <a:r>
              <a:rPr lang="en-US" sz="2400" dirty="0">
                <a:latin typeface="Arial" panose="020B0604020202020204" pitchFamily="34" charset="0"/>
                <a:cs typeface="Arial" panose="020B0604020202020204" pitchFamily="34" charset="0"/>
              </a:rPr>
              <a:t>)</a:t>
            </a:r>
          </a:p>
          <a:p>
            <a:pPr lvl="1"/>
            <a:endParaRPr lang="en-US" dirty="0"/>
          </a:p>
          <a:p>
            <a:endParaRPr lang="en-US" sz="2400" dirty="0">
              <a:latin typeface="Arial" panose="020B0604020202020204" pitchFamily="34" charset="0"/>
              <a:cs typeface="Arial" panose="020B0604020202020204" pitchFamily="34" charset="0"/>
            </a:endParaRPr>
          </a:p>
          <a:p>
            <a:pPr marL="533400" lvl="1" inden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5121871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F2ED2-7FF1-430B-9D12-79AF4123522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Aminoacyl-tRNA Synthetases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28600" y="1600200"/>
            <a:ext cx="86868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aminoacyl-tRNA synthetases = esterify the 20 amino acids to their corresponding tRNAs</a:t>
            </a:r>
          </a:p>
          <a:p>
            <a:pPr lvl="1"/>
            <a:r>
              <a:rPr lang="en-US" sz="2400" dirty="0">
                <a:latin typeface="Arial" panose="020B0604020202020204" pitchFamily="34" charset="0"/>
                <a:cs typeface="Arial" panose="020B0604020202020204" pitchFamily="34" charset="0"/>
              </a:rPr>
              <a:t>specific for one amino acid and 1+ corresponding tRNAs</a:t>
            </a:r>
          </a:p>
          <a:p>
            <a:pPr lvl="1"/>
            <a:r>
              <a:rPr lang="en-US" sz="2400" dirty="0">
                <a:latin typeface="Arial" panose="020B0604020202020204" pitchFamily="34" charset="0"/>
                <a:cs typeface="Arial" panose="020B0604020202020204" pitchFamily="34" charset="0"/>
              </a:rPr>
              <a:t>most organisms have one enzyme for each amino acid</a:t>
            </a:r>
          </a:p>
          <a:p>
            <a:endParaRPr lang="en-US" sz="2400" dirty="0"/>
          </a:p>
        </p:txBody>
      </p:sp>
    </p:spTree>
    <p:extLst>
      <p:ext uri="{BB962C8B-B14F-4D97-AF65-F5344CB8AC3E}">
        <p14:creationId xmlns:p14="http://schemas.microsoft.com/office/powerpoint/2010/main" val="31391130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8" name="Picture 7" descr="Icon P 3">
            <a:extLst>
              <a:ext uri="{FF2B5EF4-FFF2-40B4-BE49-F238E27FC236}">
                <a16:creationId xmlns:a16="http://schemas.microsoft.com/office/drawing/2014/main" id="{B61CC4C7-2B86-4F2D-9A85-D2DD6BAB982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78971" y="325731"/>
            <a:ext cx="1133954" cy="816935"/>
          </a:xfrm>
          <a:prstGeom prst="rect">
            <a:avLst/>
          </a:prstGeom>
        </p:spPr>
      </p:pic>
      <p:sp>
        <p:nvSpPr>
          <p:cNvPr id="3" name="Title 2">
            <a:extLst>
              <a:ext uri="{FF2B5EF4-FFF2-40B4-BE49-F238E27FC236}">
                <a16:creationId xmlns:a16="http://schemas.microsoft.com/office/drawing/2014/main" id="{F91B1DD1-2071-45CA-B718-DC0750225D2A}"/>
              </a:ext>
            </a:extLst>
          </p:cNvPr>
          <p:cNvSpPr>
            <a:spLocks noGrp="1"/>
          </p:cNvSpPr>
          <p:nvPr>
            <p:ph type="title"/>
          </p:nvPr>
        </p:nvSpPr>
        <p:spPr/>
        <p:txBody>
          <a:bodyPr/>
          <a:lstStyle/>
          <a:p>
            <a:r>
              <a:rPr lang="en-AU" dirty="0"/>
              <a:t>Clicker Question 1</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Calibri" panose="020F0502020204030204" pitchFamily="34" charset="0"/>
              </a:rPr>
              <a:t>Crick’s adaptor hypothesis was verified with the discovery of:</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solidFill>
                  <a:srgbClr val="000000"/>
                </a:solidFill>
                <a:latin typeface="Arial"/>
                <a:cs typeface="Calibri" charset="0"/>
              </a:rPr>
              <a:t>DNA.</a:t>
            </a:r>
            <a:endParaRPr kumimoji="0" 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solidFill>
                  <a:srgbClr val="000000"/>
                </a:solidFill>
                <a:latin typeface="Arial"/>
                <a:cs typeface="Calibri" charset="0"/>
              </a:rPr>
              <a:t>mRNA.</a:t>
            </a:r>
            <a:endParaRPr kumimoji="0" lang="en-US" sz="2400" b="0" i="1"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solidFill>
                  <a:srgbClr val="000000"/>
                </a:solidFill>
                <a:latin typeface="Arial"/>
                <a:cs typeface="Calibri" charset="0"/>
              </a:rPr>
              <a:t>rRNA.</a:t>
            </a:r>
            <a:endParaRPr kumimoji="0" lang="en-US" sz="2400" b="0" i="0" u="none" strike="noStrike" kern="1200" cap="none" spc="0" normalizeH="0" baseline="0" noProof="0" dirty="0">
              <a:ln>
                <a:noFill/>
              </a:ln>
              <a:solidFill>
                <a:srgbClr val="000000"/>
              </a:solidFill>
              <a:effectLst/>
              <a:uLnTx/>
              <a:uFillTx/>
              <a:latin typeface="Arial"/>
              <a:ea typeface="Calibri" panose="020F0502020204030204" pitchFamily="34" charset="0"/>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solidFill>
                  <a:srgbClr val="000000"/>
                </a:solidFill>
                <a:latin typeface="Arial"/>
                <a:cs typeface="Calibri" charset="0"/>
              </a:rPr>
              <a:t>tRNA.</a:t>
            </a:r>
            <a:endParaRPr kumimoji="0" 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306691024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6CFE8-83FA-434D-AEAC-C52C371E7CE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Aminoacyl-tRNA Synthetases Fall into Two Different Classes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81000" y="1638300"/>
            <a:ext cx="8191499" cy="228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aminoacyl-tRNA synthetases fall into Class I or Class II</a:t>
            </a:r>
          </a:p>
          <a:p>
            <a:r>
              <a:rPr lang="en-US" sz="2400" dirty="0">
                <a:latin typeface="Arial" panose="020B0604020202020204" pitchFamily="34" charset="0"/>
                <a:cs typeface="Arial" panose="020B0604020202020204" pitchFamily="34" charset="0"/>
              </a:rPr>
              <a:t>no evidence of a common ancestor</a:t>
            </a:r>
          </a:p>
          <a:p>
            <a:r>
              <a:rPr lang="en-US" sz="2400" dirty="0">
                <a:latin typeface="Arial" panose="020B0604020202020204" pitchFamily="34" charset="0"/>
                <a:cs typeface="Arial" panose="020B0604020202020204" pitchFamily="34" charset="0"/>
              </a:rPr>
              <a:t>based on differences in:</a:t>
            </a:r>
          </a:p>
          <a:p>
            <a:pPr lvl="1"/>
            <a:r>
              <a:rPr lang="en-US" sz="2400" dirty="0">
                <a:latin typeface="Arial" panose="020B0604020202020204" pitchFamily="34" charset="0"/>
                <a:cs typeface="Arial" panose="020B0604020202020204" pitchFamily="34" charset="0"/>
              </a:rPr>
              <a:t>primary and tertiary structure </a:t>
            </a:r>
          </a:p>
          <a:p>
            <a:pPr lvl="1"/>
            <a:r>
              <a:rPr lang="en-US" sz="2400" dirty="0">
                <a:latin typeface="Arial" panose="020B0604020202020204" pitchFamily="34" charset="0"/>
                <a:cs typeface="Arial" panose="020B0604020202020204" pitchFamily="34" charset="0"/>
              </a:rPr>
              <a:t>reaction mechanism </a:t>
            </a:r>
          </a:p>
          <a:p>
            <a:pPr marL="533400" lvl="1" indent="0">
              <a:buNone/>
            </a:pPr>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400" dirty="0"/>
          </a:p>
        </p:txBody>
      </p:sp>
      <p:sp>
        <p:nvSpPr>
          <p:cNvPr id="3" name="TextBox 2">
            <a:extLst>
              <a:ext uri="{FF2B5EF4-FFF2-40B4-BE49-F238E27FC236}">
                <a16:creationId xmlns:a16="http://schemas.microsoft.com/office/drawing/2014/main" id="{90E6B375-B588-4C7C-B53D-603B557751C4}"/>
              </a:ext>
            </a:extLst>
          </p:cNvPr>
          <p:cNvSpPr txBox="1"/>
          <p:nvPr/>
        </p:nvSpPr>
        <p:spPr>
          <a:xfrm>
            <a:off x="2907920" y="4267200"/>
            <a:ext cx="6035040" cy="369332"/>
          </a:xfrm>
          <a:prstGeom prst="rect">
            <a:avLst/>
          </a:prstGeom>
          <a:solidFill>
            <a:srgbClr val="005F6A"/>
          </a:solidFill>
          <a:ln>
            <a:solidFill>
              <a:schemeClr val="tx1"/>
            </a:solidFill>
          </a:ln>
        </p:spPr>
        <p:txBody>
          <a:bodyPr wrap="square" rtlCol="0">
            <a:spAutoFit/>
          </a:bodyPr>
          <a:lstStyle/>
          <a:p>
            <a:r>
              <a:rPr lang="en-US" sz="1800" b="1" dirty="0">
                <a:solidFill>
                  <a:schemeClr val="bg1"/>
                </a:solidFill>
              </a:rPr>
              <a:t>Table 27-7 The Two Classes of Aminoacyl-tRNA Synthesis</a:t>
            </a:r>
          </a:p>
        </p:txBody>
      </p:sp>
      <p:graphicFrame>
        <p:nvGraphicFramePr>
          <p:cNvPr id="5" name="Table Placeholder 2">
            <a:extLst>
              <a:ext uri="{FF2B5EF4-FFF2-40B4-BE49-F238E27FC236}">
                <a16:creationId xmlns:a16="http://schemas.microsoft.com/office/drawing/2014/main" id="{76B768CC-0252-42BF-85F2-392C3811E2D6}"/>
              </a:ext>
            </a:extLst>
          </p:cNvPr>
          <p:cNvGraphicFramePr>
            <a:graphicFrameLocks/>
          </p:cNvGraphicFramePr>
          <p:nvPr>
            <p:extLst>
              <p:ext uri="{D42A27DB-BD31-4B8C-83A1-F6EECF244321}">
                <p14:modId xmlns:p14="http://schemas.microsoft.com/office/powerpoint/2010/main" val="4106133591"/>
              </p:ext>
            </p:extLst>
          </p:nvPr>
        </p:nvGraphicFramePr>
        <p:xfrm>
          <a:off x="2914207" y="4659230"/>
          <a:ext cx="6035040" cy="2000250"/>
        </p:xfrm>
        <a:graphic>
          <a:graphicData uri="http://schemas.openxmlformats.org/drawingml/2006/table">
            <a:tbl>
              <a:tblPr firstRow="1" firstCol="1" bandRow="1">
                <a:tableStyleId>{5940675A-B579-460E-94D1-54222C63F5DA}</a:tableStyleId>
              </a:tblPr>
              <a:tblGrid>
                <a:gridCol w="1508760">
                  <a:extLst>
                    <a:ext uri="{9D8B030D-6E8A-4147-A177-3AD203B41FA5}">
                      <a16:colId xmlns:a16="http://schemas.microsoft.com/office/drawing/2014/main" val="96781239"/>
                    </a:ext>
                  </a:extLst>
                </a:gridCol>
                <a:gridCol w="1508760">
                  <a:extLst>
                    <a:ext uri="{9D8B030D-6E8A-4147-A177-3AD203B41FA5}">
                      <a16:colId xmlns:a16="http://schemas.microsoft.com/office/drawing/2014/main" val="1646659438"/>
                    </a:ext>
                  </a:extLst>
                </a:gridCol>
                <a:gridCol w="1508760">
                  <a:extLst>
                    <a:ext uri="{9D8B030D-6E8A-4147-A177-3AD203B41FA5}">
                      <a16:colId xmlns:a16="http://schemas.microsoft.com/office/drawing/2014/main" val="3641694879"/>
                    </a:ext>
                  </a:extLst>
                </a:gridCol>
                <a:gridCol w="1508760">
                  <a:extLst>
                    <a:ext uri="{9D8B030D-6E8A-4147-A177-3AD203B41FA5}">
                      <a16:colId xmlns:a16="http://schemas.microsoft.com/office/drawing/2014/main" val="1740410291"/>
                    </a:ext>
                  </a:extLst>
                </a:gridCol>
              </a:tblGrid>
              <a:tr h="152966">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b="1" dirty="0">
                          <a:effectLst/>
                          <a:latin typeface="Arial" panose="020B0604020202020204" pitchFamily="34" charset="0"/>
                          <a:cs typeface="Arial" panose="020B0604020202020204" pitchFamily="34" charset="0"/>
                        </a:rPr>
                        <a:t>Class I</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b="1" dirty="0">
                          <a:effectLst/>
                          <a:latin typeface="Arial" panose="020B0604020202020204" pitchFamily="34" charset="0"/>
                          <a:cs typeface="Arial" panose="020B0604020202020204" pitchFamily="34" charset="0"/>
                        </a:rPr>
                        <a:t>Class I</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b="1" dirty="0">
                          <a:effectLst/>
                          <a:latin typeface="Arial" panose="020B0604020202020204" pitchFamily="34" charset="0"/>
                          <a:cs typeface="Arial" panose="020B0604020202020204" pitchFamily="34" charset="0"/>
                        </a:rPr>
                        <a:t>Class II</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b="1" dirty="0">
                          <a:effectLst/>
                          <a:latin typeface="Arial" panose="020B0604020202020204" pitchFamily="34" charset="0"/>
                          <a:cs typeface="Arial" panose="020B0604020202020204" pitchFamily="34" charset="0"/>
                        </a:rPr>
                        <a:t>Class II</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extLst>
                  <a:ext uri="{0D108BD9-81ED-4DB2-BD59-A6C34878D82A}">
                    <a16:rowId xmlns:a16="http://schemas.microsoft.com/office/drawing/2014/main" val="3140426069"/>
                  </a:ext>
                </a:extLst>
              </a:tr>
              <a:tr h="152966">
                <a:tc>
                  <a:txBody>
                    <a:bodyPr/>
                    <a:lstStyle/>
                    <a:p>
                      <a:pPr marL="0" marR="0" algn="ctr">
                        <a:lnSpc>
                          <a:spcPct val="107000"/>
                        </a:lnSpc>
                        <a:spcBef>
                          <a:spcPts val="0"/>
                        </a:spcBef>
                        <a:spcAft>
                          <a:spcPts val="0"/>
                        </a:spcAft>
                      </a:pPr>
                      <a:r>
                        <a:rPr lang="en-US" sz="1600" b="0" i="0" u="none" strike="noStrike" kern="1200" baseline="0" dirty="0" err="1">
                          <a:solidFill>
                            <a:schemeClr val="tx1"/>
                          </a:solidFill>
                          <a:latin typeface="Arial" panose="020B0604020202020204" pitchFamily="34" charset="0"/>
                          <a:ea typeface="+mn-ea"/>
                          <a:cs typeface="Arial" panose="020B0604020202020204" pitchFamily="34" charset="0"/>
                        </a:rPr>
                        <a:t>Arg</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err="1">
                          <a:effectLst/>
                          <a:latin typeface="Arial" panose="020B0604020202020204" pitchFamily="34" charset="0"/>
                          <a:ea typeface="+mn-ea"/>
                          <a:cs typeface="Arial" panose="020B0604020202020204" pitchFamily="34" charset="0"/>
                        </a:rPr>
                        <a:t>Leu</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Ala</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Lys</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257241621"/>
                  </a:ext>
                </a:extLst>
              </a:tr>
              <a:tr h="152966">
                <a:tc>
                  <a:txBody>
                    <a:bodyPr/>
                    <a:lstStyle/>
                    <a:p>
                      <a:pPr marL="0" marR="0" algn="ctr">
                        <a:lnSpc>
                          <a:spcPct val="107000"/>
                        </a:lnSpc>
                        <a:spcBef>
                          <a:spcPts val="0"/>
                        </a:spcBef>
                        <a:spcAft>
                          <a:spcPts val="0"/>
                        </a:spcAft>
                      </a:pPr>
                      <a:r>
                        <a:rPr lang="en-US" sz="1600" dirty="0" err="1">
                          <a:effectLst/>
                          <a:latin typeface="Arial" panose="020B0604020202020204" pitchFamily="34" charset="0"/>
                          <a:cs typeface="Arial" panose="020B0604020202020204" pitchFamily="34" charset="0"/>
                        </a:rPr>
                        <a:t>Cys</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Met</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err="1">
                          <a:effectLst/>
                          <a:latin typeface="Arial" panose="020B0604020202020204" pitchFamily="34" charset="0"/>
                          <a:cs typeface="Arial" panose="020B0604020202020204" pitchFamily="34" charset="0"/>
                        </a:rPr>
                        <a:t>Asn</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err="1">
                          <a:effectLst/>
                          <a:latin typeface="Arial" panose="020B0604020202020204" pitchFamily="34" charset="0"/>
                          <a:ea typeface="+mn-ea"/>
                          <a:cs typeface="Arial" panose="020B0604020202020204" pitchFamily="34" charset="0"/>
                        </a:rPr>
                        <a:t>Phe</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928702481"/>
                  </a:ext>
                </a:extLst>
              </a:tr>
              <a:tr h="152966">
                <a:tc>
                  <a:txBody>
                    <a:bodyPr/>
                    <a:lstStyle/>
                    <a:p>
                      <a:pPr marL="0" marR="0" algn="ctr">
                        <a:lnSpc>
                          <a:spcPct val="107000"/>
                        </a:lnSpc>
                        <a:spcBef>
                          <a:spcPts val="0"/>
                        </a:spcBef>
                        <a:spcAft>
                          <a:spcPts val="0"/>
                        </a:spcAft>
                      </a:pPr>
                      <a:r>
                        <a:rPr lang="en-US" sz="1600" dirty="0" err="1">
                          <a:effectLst/>
                          <a:latin typeface="Arial" panose="020B0604020202020204" pitchFamily="34" charset="0"/>
                          <a:ea typeface="Calibri" panose="020F0502020204030204" pitchFamily="34" charset="0"/>
                          <a:cs typeface="Arial" panose="020B0604020202020204" pitchFamily="34" charset="0"/>
                        </a:rPr>
                        <a:t>Gln</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err="1">
                          <a:effectLst/>
                          <a:latin typeface="Arial" panose="020B0604020202020204" pitchFamily="34" charset="0"/>
                          <a:ea typeface="Calibri" panose="020F0502020204030204" pitchFamily="34" charset="0"/>
                          <a:cs typeface="Arial" panose="020B0604020202020204" pitchFamily="34" charset="0"/>
                        </a:rPr>
                        <a:t>Trp</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Asp</a:t>
                      </a: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Pro</a:t>
                      </a:r>
                    </a:p>
                  </a:txBody>
                  <a:tcPr/>
                </a:tc>
                <a:extLst>
                  <a:ext uri="{0D108BD9-81ED-4DB2-BD59-A6C34878D82A}">
                    <a16:rowId xmlns:a16="http://schemas.microsoft.com/office/drawing/2014/main" val="1147354111"/>
                  </a:ext>
                </a:extLst>
              </a:tr>
              <a:tr h="152966">
                <a:tc>
                  <a:txBody>
                    <a:bodyPr/>
                    <a:lstStyle/>
                    <a:p>
                      <a:pPr marL="0" marR="0" algn="ctr">
                        <a:lnSpc>
                          <a:spcPct val="107000"/>
                        </a:lnSpc>
                        <a:spcBef>
                          <a:spcPts val="0"/>
                        </a:spcBef>
                        <a:spcAft>
                          <a:spcPts val="0"/>
                        </a:spcAft>
                      </a:pPr>
                      <a:r>
                        <a:rPr lang="en-US" sz="1600" dirty="0" err="1">
                          <a:effectLst/>
                          <a:latin typeface="Arial" panose="020B0604020202020204" pitchFamily="34" charset="0"/>
                          <a:ea typeface="Calibri" panose="020F0502020204030204" pitchFamily="34" charset="0"/>
                          <a:cs typeface="Arial" panose="020B0604020202020204" pitchFamily="34" charset="0"/>
                        </a:rPr>
                        <a:t>Glu</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Tyr</a:t>
                      </a:r>
                    </a:p>
                  </a:txBody>
                  <a:tcPr/>
                </a:tc>
                <a:tc>
                  <a:txBody>
                    <a:bodyPr/>
                    <a:lstStyle/>
                    <a:p>
                      <a:pPr marL="0" marR="0" algn="ctr">
                        <a:lnSpc>
                          <a:spcPct val="107000"/>
                        </a:lnSpc>
                        <a:spcBef>
                          <a:spcPts val="0"/>
                        </a:spcBef>
                        <a:spcAft>
                          <a:spcPts val="0"/>
                        </a:spcAft>
                      </a:pPr>
                      <a:r>
                        <a:rPr lang="en-US" sz="1600" dirty="0" err="1">
                          <a:effectLst/>
                          <a:latin typeface="Arial" panose="020B0604020202020204" pitchFamily="34" charset="0"/>
                          <a:ea typeface="Calibri" panose="020F0502020204030204" pitchFamily="34" charset="0"/>
                          <a:cs typeface="Arial" panose="020B0604020202020204" pitchFamily="34" charset="0"/>
                        </a:rPr>
                        <a:t>Gly</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err="1">
                          <a:effectLst/>
                          <a:latin typeface="Arial" panose="020B0604020202020204" pitchFamily="34" charset="0"/>
                          <a:ea typeface="Calibri" panose="020F0502020204030204" pitchFamily="34" charset="0"/>
                          <a:cs typeface="Arial" panose="020B0604020202020204" pitchFamily="34" charset="0"/>
                        </a:rPr>
                        <a:t>Ser</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338122547"/>
                  </a:ext>
                </a:extLst>
              </a:tr>
              <a:tr h="152966">
                <a:tc>
                  <a:txBody>
                    <a:bodyPr/>
                    <a:lstStyle/>
                    <a:p>
                      <a:pPr marL="0" marR="0" algn="ctr">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Ile</a:t>
                      </a: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Val</a:t>
                      </a: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His</a:t>
                      </a:r>
                    </a:p>
                  </a:txBody>
                  <a:tcPr/>
                </a:tc>
                <a:tc>
                  <a:txBody>
                    <a:bodyPr/>
                    <a:lstStyle/>
                    <a:p>
                      <a:pPr marL="0" marR="0" algn="ctr">
                        <a:lnSpc>
                          <a:spcPct val="107000"/>
                        </a:lnSpc>
                        <a:spcBef>
                          <a:spcPts val="0"/>
                        </a:spcBef>
                        <a:spcAft>
                          <a:spcPts val="0"/>
                        </a:spcAft>
                      </a:pPr>
                      <a:r>
                        <a:rPr lang="en-US" sz="1600" dirty="0" err="1">
                          <a:effectLst/>
                          <a:latin typeface="Arial" panose="020B0604020202020204" pitchFamily="34" charset="0"/>
                          <a:ea typeface="Calibri" panose="020F0502020204030204" pitchFamily="34" charset="0"/>
                          <a:cs typeface="Arial" panose="020B0604020202020204" pitchFamily="34" charset="0"/>
                        </a:rPr>
                        <a:t>Thr</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4012986218"/>
                  </a:ext>
                </a:extLst>
              </a:tr>
            </a:tbl>
          </a:graphicData>
        </a:graphic>
      </p:graphicFrame>
    </p:spTree>
    <p:extLst>
      <p:ext uri="{BB962C8B-B14F-4D97-AF65-F5344CB8AC3E}">
        <p14:creationId xmlns:p14="http://schemas.microsoft.com/office/powerpoint/2010/main" val="91829586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E00D2-C090-4430-9627-F3B332A29FF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Reaction Catalyzed by Aminoacyl-tRNA Synthetases</a:t>
            </a:r>
            <a:endParaRPr lang="en-AU" dirty="0"/>
          </a:p>
        </p:txBody>
      </p:sp>
      <mc:AlternateContent xmlns:mc="http://schemas.openxmlformats.org/markup-compatibility/2006" xmlns:a14="http://schemas.microsoft.com/office/drawing/2010/main">
        <mc:Choice Requires="a14">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28600" y="1676401"/>
                <a:ext cx="8686800" cy="19812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reaction catalyzed by an aminoacyl-tRNA synthetase is </a:t>
                </a:r>
              </a:p>
              <a:p>
                <a:pPr marL="50800" indent="396875">
                  <a:buNone/>
                </a:pPr>
                <a:r>
                  <a:rPr lang="en-US" sz="2400" dirty="0">
                    <a:latin typeface="Arial" panose="020B0604020202020204" pitchFamily="34" charset="0"/>
                    <a:cs typeface="Arial" panose="020B0604020202020204" pitchFamily="34" charset="0"/>
                  </a:rPr>
                  <a:t>amino acid + tRNA + ATP </a:t>
                </a:r>
                <a14:m>
                  <m:oMath xmlns:m="http://schemas.openxmlformats.org/officeDocument/2006/math">
                    <m:r>
                      <a:rPr lang="en-US" sz="2400" i="1" smtClean="0">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 Mg</a:t>
                </a:r>
                <a:r>
                  <a:rPr lang="en-US" sz="2400" baseline="40000" dirty="0">
                    <a:latin typeface="Arial" panose="020B0604020202020204" pitchFamily="34" charset="0"/>
                    <a:cs typeface="Arial" panose="020B0604020202020204" pitchFamily="34" charset="0"/>
                  </a:rPr>
                  <a:t>2+ </a:t>
                </a:r>
              </a:p>
              <a:p>
                <a:pPr marL="50800" indent="396875">
                  <a:buNone/>
                </a:pPr>
                <a:r>
                  <a:rPr lang="en-US" sz="2400" dirty="0">
                    <a:latin typeface="Arial" panose="020B0604020202020204" pitchFamily="34" charset="0"/>
                    <a:cs typeface="Arial" panose="020B0604020202020204" pitchFamily="34" charset="0"/>
                  </a:rPr>
                  <a:t>aminoacyl-tRNA + AMP + </a:t>
                </a:r>
                <a:r>
                  <a:rPr lang="en-US" sz="2400" dirty="0" err="1">
                    <a:latin typeface="Arial" panose="020B0604020202020204" pitchFamily="34" charset="0"/>
                    <a:cs typeface="Arial" panose="020B0604020202020204" pitchFamily="34" charset="0"/>
                  </a:rPr>
                  <a:t>PPi</a:t>
                </a:r>
                <a:r>
                  <a:rPr lang="en-US" sz="2400" dirty="0">
                    <a:latin typeface="Arial" panose="020B0604020202020204" pitchFamily="34" charset="0"/>
                    <a:cs typeface="Arial" panose="020B0604020202020204" pitchFamily="34" charset="0"/>
                  </a:rPr>
                  <a:t> </a:t>
                </a:r>
                <a:endParaRPr lang="en-US" sz="2000" dirty="0">
                  <a:latin typeface="Arial" panose="020B0604020202020204" pitchFamily="34" charset="0"/>
                  <a:cs typeface="Arial" panose="020B0604020202020204" pitchFamily="34" charset="0"/>
                </a:endParaRPr>
              </a:p>
              <a:p>
                <a:endParaRPr lang="en-US" sz="2400" dirty="0"/>
              </a:p>
            </p:txBody>
          </p:sp>
        </mc:Choice>
        <mc:Fallback xmlns="">
          <p:sp>
            <p:nvSpPr>
              <p:cNvPr id="6" name="Google Shape;390;g847cf01710_0_68">
                <a:extLst>
                  <a:ext uri="{FF2B5EF4-FFF2-40B4-BE49-F238E27FC236}">
                    <a16:creationId xmlns:a16="http://schemas.microsoft.com/office/drawing/2014/main" id="{77DF4214-618D-B149-A911-4F9C337C912F}"/>
                  </a:ext>
                </a:extLst>
              </p:cNvPr>
              <p:cNvSpPr txBox="1">
                <a:spLocks noRot="1" noChangeAspect="1" noMove="1" noResize="1" noEditPoints="1" noAdjustHandles="1" noChangeArrowheads="1" noChangeShapeType="1" noTextEdit="1"/>
              </p:cNvSpPr>
              <p:nvPr/>
            </p:nvSpPr>
            <p:spPr bwMode="auto">
              <a:xfrm>
                <a:off x="228600" y="1676401"/>
                <a:ext cx="8686800" cy="1981200"/>
              </a:xfrm>
              <a:prstGeom prst="rect">
                <a:avLst/>
              </a:prstGeom>
              <a:blipFill>
                <a:blip r:embed="rId3"/>
                <a:stretch>
                  <a:fillRect l="-421" t="-2154" r="-70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spTree>
    <p:extLst>
      <p:ext uri="{BB962C8B-B14F-4D97-AF65-F5344CB8AC3E}">
        <p14:creationId xmlns:p14="http://schemas.microsoft.com/office/powerpoint/2010/main" val="152343957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1">
            <a:extLst>
              <a:ext uri="{FF2B5EF4-FFF2-40B4-BE49-F238E27FC236}">
                <a16:creationId xmlns:a16="http://schemas.microsoft.com/office/drawing/2014/main" id="{C9042504-33EE-461C-8A92-C7AEB1D5E21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98297" y="354915"/>
            <a:ext cx="1133954" cy="816935"/>
          </a:xfrm>
          <a:prstGeom prst="rect">
            <a:avLst/>
          </a:prstGeom>
        </p:spPr>
      </p:pic>
      <p:sp>
        <p:nvSpPr>
          <p:cNvPr id="2" name="Title 1">
            <a:extLst>
              <a:ext uri="{FF2B5EF4-FFF2-40B4-BE49-F238E27FC236}">
                <a16:creationId xmlns:a16="http://schemas.microsoft.com/office/drawing/2014/main" id="{1CB4C21D-AB5F-4DE4-8138-EA7333BA2CC4}"/>
              </a:ext>
            </a:extLst>
          </p:cNvPr>
          <p:cNvSpPr>
            <a:spLocks noGrp="1"/>
          </p:cNvSpPr>
          <p:nvPr>
            <p:ph type="title"/>
          </p:nvPr>
        </p:nvSpPr>
        <p:spPr/>
        <p:txBody>
          <a:bodyPr/>
          <a:lstStyle/>
          <a:p>
            <a:r>
              <a:rPr lang="en-AU" dirty="0"/>
              <a:t>Clicker Question 17</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What high-energy reaction mechanisms permit the “activation” of an amino acid with tRNA?</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adenylylation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and hydrolysis</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hydrolysis and phosphorylation</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dehydrogenation and hydrolysis</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oxygenase and dehydrogenation</a:t>
            </a:r>
          </a:p>
          <a:p>
            <a:pPr marL="457200" indent="-457200" eaLnBrk="1" fontAlgn="auto" hangingPunct="1">
              <a:spcAft>
                <a:spcPts val="0"/>
              </a:spcAft>
              <a:buFont typeface="+mj-lt"/>
              <a:buAutoNum type="alphaUcPeriod"/>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reduction and phosphorylation</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233366757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B2C0E-74C1-4602-AA39-9F22F0AD40D8}"/>
              </a:ext>
            </a:extLst>
          </p:cNvPr>
          <p:cNvSpPr>
            <a:spLocks noGrp="1"/>
          </p:cNvSpPr>
          <p:nvPr>
            <p:ph type="title"/>
          </p:nvPr>
        </p:nvSpPr>
        <p:spPr/>
        <p:txBody>
          <a:bodyPr/>
          <a:lstStyle/>
          <a:p>
            <a:r>
              <a:rPr lang="en-AU" dirty="0"/>
              <a:t>Clicker Question 17,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What high-energy reaction mechanisms permit the “activation” of an amino acid with tRNA?</a:t>
            </a:r>
            <a:endParaRPr kumimoji="0" 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indent="-457200">
              <a:buFont typeface="+mj-lt"/>
              <a:buAutoNum type="alphaUcPeriod"/>
              <a:defRPr/>
            </a:pP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adenylylation</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and hydrolysis</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altLang="en-US" sz="2400" b="1"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Adenylylation</a:t>
            </a: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forms a reactive adenylate intermediate and a pyrophosphate, which is later hydrolyzed to phosphate by inorganic pyrophosphatase</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r>
              <a:rPr kumimoji="0" lang="en-US" altLang="en-US" sz="105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 </a:t>
            </a: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Thus two high-energy bonds are hydrolyzed to provide enough energy to combine an amino acid with its corresponding tRNA</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6679001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25984-5375-4C28-9214-1AE8AF34119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Step 1 of The Aminoacyl-tRNA Synthetase Reaction</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81000" y="1808099"/>
            <a:ext cx="263022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step 1 forms the enzyme-bound intermediate, aminoacyl adenylate (aminoacyl-AMP)</a:t>
            </a:r>
          </a:p>
          <a:p>
            <a:endParaRPr lang="en-US" sz="2000" dirty="0">
              <a:latin typeface="Arial" panose="020B0604020202020204" pitchFamily="34" charset="0"/>
              <a:cs typeface="Arial" panose="020B0604020202020204" pitchFamily="34" charset="0"/>
            </a:endParaRPr>
          </a:p>
          <a:p>
            <a:endParaRPr lang="en-US" sz="2400" dirty="0"/>
          </a:p>
        </p:txBody>
      </p:sp>
      <p:pic>
        <p:nvPicPr>
          <p:cNvPr id="4" name="Picture 3" descr="At the top of the figure, an amino acid is shown in a blue box as R bonded to C bonded to H above, to N H 3 with a positive charge on N below, and to C to the right double bonded to O below and bonded to O minus to the upper right. It is added to A T P, shown as P double bonded to O above, bonded to O minus to the left and below, and bonded to O to the right further bonded to P double bonded to O above, bonded to O minus below, and bonded to O to the right further bonded to P double bonded to O above, bonded to O minus below, and bonded to O to the right further bonded to C 5 prime bonded to 2 H and to C 4 prime of a five-membered sugar ring. The sugar has C 1 prime bonded to a box labeled adenine above and to H below; C 2 prime and C 3 prime bonded to H above and O H below; and C 4 prime bonded to H below and C 5 prime above. Red arrows point from the negative charge on O at the right end of the amino acid to the right-hand P of A T P and from the bond between the same P and O to its left to the same O. Step 1: Carboxyl of amino acid attacks alpha phosphorus of A T P, forming 5 prime-aminoacyl adenylate. An arrow points down accompanied by a branched arrow showing the loss of P P subscript i end subscript. This yields 5 prime-aminoacyl adenylate (aminoacyl-A M P), in which the same ring bonded to adenine has C 5 prime bonded to 2 H and to O to the left further bonded to P double bonded to O above, bonded to O minus below, and bonded to O to the left within the blue rectangle further bonded to C double bonded to O below and bonded to C to the left further bonded to N H 3 below with a positive charge on N, to R to the left, and to H above within the same blue rectangle. Arrows point down to the lower left and lower right. The left-hand arrow is accompanied by blue text reading, class Roman numeral 1 aminoacyl-t R N A synthetases. It yields aminoacyl-A M P, shown as a box labeled adenosine bonded to O further bonded to P double bonded to O above, bonded to O minus below, and bonded to O in a blue rectangle to the left that is further bonded to C double bonded to O below and bonded to C to the left bonded to N H 3 below with a positive charge on N, to R on the left, and to H above, all within the same blue box. To the left, the 3 prime end of t R N A is shown as a box labeled adenine bonded to C 1 prime of a five-membered ring oriented so that C 1 prime is at the top vertex and O is at the left side vertex. C 1 prime is bonded to adenine to the left and H to the right, C 2 prime is bonded to H on the left and to O H to the right with a red pair of electrons on O, C 3 prime is bonded to H to the left and O H to the right, C 4 prime is bonded to C 5 prime to the left and H to the right, and C 5 prime is bonded to 2 H and to O below further bonded to P below that is double bonded to O to the right, bonded to O minus to the left, and bonded to O below attached to the purple tip of a green t R N A with a yellow half-circle base with its flat side facing downward. Red arrows point from the red pair of electrons on O to C double bonded to O within the blue rectangle and from the bond between the same C in the blue rectangle and O to its right and the same O. Continued.">
            <a:extLst>
              <a:ext uri="{FF2B5EF4-FFF2-40B4-BE49-F238E27FC236}">
                <a16:creationId xmlns:a16="http://schemas.microsoft.com/office/drawing/2014/main" id="{80EB8173-FAB8-2940-B7D2-14B7F1EE93BE}"/>
              </a:ext>
            </a:extLst>
          </p:cNvPr>
          <p:cNvPicPr>
            <a:picLocks noChangeAspect="1"/>
          </p:cNvPicPr>
          <p:nvPr/>
        </p:nvPicPr>
        <p:blipFill>
          <a:blip r:embed="rId3"/>
          <a:stretch>
            <a:fillRect/>
          </a:stretch>
        </p:blipFill>
        <p:spPr>
          <a:xfrm>
            <a:off x="3395713" y="1808099"/>
            <a:ext cx="4982801" cy="3962400"/>
          </a:xfrm>
          <a:prstGeom prst="rect">
            <a:avLst/>
          </a:prstGeom>
        </p:spPr>
      </p:pic>
    </p:spTree>
    <p:extLst>
      <p:ext uri="{BB962C8B-B14F-4D97-AF65-F5344CB8AC3E}">
        <p14:creationId xmlns:p14="http://schemas.microsoft.com/office/powerpoint/2010/main" val="64009979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8C216-4909-4901-8E43-20C5BB4D00B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Step 2 of The Aminoacyl-tRNA Synthetase Reaction</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28600" y="1676400"/>
            <a:ext cx="3200556"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step 2 transfers the aminoacyl group from enzyme-bound aminoacyl-AMP to its corresponding specific tRNA</a:t>
            </a:r>
          </a:p>
          <a:p>
            <a:pPr lvl="1"/>
            <a:r>
              <a:rPr lang="en-US" sz="2400" dirty="0">
                <a:latin typeface="Arial" panose="020B0604020202020204" pitchFamily="34" charset="0"/>
                <a:cs typeface="Arial" panose="020B0604020202020204" pitchFamily="34" charset="0"/>
              </a:rPr>
              <a:t>mechanism depends on the enzyme class</a:t>
            </a:r>
          </a:p>
          <a:p>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400" dirty="0"/>
          </a:p>
        </p:txBody>
      </p:sp>
      <p:pic>
        <p:nvPicPr>
          <p:cNvPr id="3" name="Picture 2" descr="Step 2a: Aminoacyl group is transferred to the 2 prime – O H of the 3 prime-terminal A residue of t R N A, releasing A M P. A similar molecule is shown bound to t R N A below except that the five-membered ring has C 3 prime bonded to H on the left and O H with a red pair of electrons on O and also has C 2 prime bonded to H on the left and to C on the right within the blue box that is double bonded to O below and bonded to C to the right further bonded to H above, R to the right, and N H 3 with a positive charge on N below. Red arrows point from the bond between C in the blue box and O bonded to C 2 prime and from the red pair of electrons on O bonded to C 3 prime to the same C in the blue box. Step 3a: Transesterification moves the aminoacyl group to the 3 prime – OH of the same t R N A residue, generating the aminoacyl-t R N A product. An arrow points right beneath the word transesterification. This yields aminoacyl-t R N A, a similar molecule in which C 2 prime of the sugar ring is bonded to H to the left and O H to the right and C 3 prime of the sugar ring is bonded to H to the left and to O to the right further bonded to C in the blue rectangle double bonded to O below and bonded to C to the right bonded to H above, R to the right, and N H 3 with a positive charge on N below within the same blue box. This is labeled aminoacyl-A M P. The second arrow from 5 prime-aminoacyl adenylate (aminoacyl-A M P), which points to the lower right, is accompanied by blue text reading, class Roman numeral 2 aminoacyl-t R N A synthetases. This yields aminoacyl-A M P, shown as a box labeled adenosine bonded to O further bonded to P double bonded to O above, bonded to O minus below, and bonded to O in a blue rectangle to the left that is further bonded to C double bonded to O below and bonded to C to the left bonded to N H 3 below with a positive charge on N, to R on the left, and to H above, all within the same blue box. To the left, the 3 prime end of t R N A is shown as a box labeled adenine bonded to C 1 prime of a five-membered ring oriented so that C 1 prime is at the top vertex and O is at the left side vertex. C 1 prime is bonded to adenine to the left and H to the right, C 2 prime is bonded to H to the left and to O H to the right, C 3 prime is bonded to H to the left and O H to the right with a red pair of electrons on O, C 4 prime is bonded to C 5 prime to the left and H to the right, and C 5 prime is bonded to 2 H and to O below further bonded to P below that is double bonded to O to the right, bonded to O minus to the left, and bonded to O below attached to the purple tip of a green t R N A with a yellow half-circle base with its flat side facing downward. Red arrows point from the red pair of electrons on O to C double bonded to O within the blue rectangle and from the bond between the same C in the blue rectangle and O to its right and the same O. Step 2b: Aminoacyl group is transferred directly to the 3 prime – O H of the 3 prime-terminal A residue of t R N A, generating the aminoacyl-t R N A product. This generates aminoacyl-t R N A, the same molecule produced after transesterification through the previous pathway.">
            <a:extLst>
              <a:ext uri="{FF2B5EF4-FFF2-40B4-BE49-F238E27FC236}">
                <a16:creationId xmlns:a16="http://schemas.microsoft.com/office/drawing/2014/main" id="{897900CE-EA71-474F-BC79-2E1640760E06}"/>
              </a:ext>
            </a:extLst>
          </p:cNvPr>
          <p:cNvPicPr>
            <a:picLocks noChangeAspect="1"/>
          </p:cNvPicPr>
          <p:nvPr/>
        </p:nvPicPr>
        <p:blipFill>
          <a:blip r:embed="rId3"/>
          <a:stretch>
            <a:fillRect/>
          </a:stretch>
        </p:blipFill>
        <p:spPr>
          <a:xfrm>
            <a:off x="3846927" y="1676400"/>
            <a:ext cx="4904786" cy="4994783"/>
          </a:xfrm>
          <a:prstGeom prst="rect">
            <a:avLst/>
          </a:prstGeom>
        </p:spPr>
      </p:pic>
    </p:spTree>
    <p:extLst>
      <p:ext uri="{BB962C8B-B14F-4D97-AF65-F5344CB8AC3E}">
        <p14:creationId xmlns:p14="http://schemas.microsoft.com/office/powerpoint/2010/main" val="124666428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3">
            <a:extLst>
              <a:ext uri="{FF2B5EF4-FFF2-40B4-BE49-F238E27FC236}">
                <a16:creationId xmlns:a16="http://schemas.microsoft.com/office/drawing/2014/main" id="{79F3C435-2160-4846-BC48-5343C0E39A6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98427" y="345187"/>
            <a:ext cx="1133954" cy="816935"/>
          </a:xfrm>
          <a:prstGeom prst="rect">
            <a:avLst/>
          </a:prstGeom>
        </p:spPr>
      </p:pic>
      <p:sp>
        <p:nvSpPr>
          <p:cNvPr id="2" name="Title 1">
            <a:extLst>
              <a:ext uri="{FF2B5EF4-FFF2-40B4-BE49-F238E27FC236}">
                <a16:creationId xmlns:a16="http://schemas.microsoft.com/office/drawing/2014/main" id="{AAC0B0AE-7F23-4152-80A8-2F791089ED11}"/>
              </a:ext>
            </a:extLst>
          </p:cNvPr>
          <p:cNvSpPr>
            <a:spLocks noGrp="1"/>
          </p:cNvSpPr>
          <p:nvPr>
            <p:ph type="title"/>
          </p:nvPr>
        </p:nvSpPr>
        <p:spPr/>
        <p:txBody>
          <a:bodyPr/>
          <a:lstStyle/>
          <a:p>
            <a:r>
              <a:rPr lang="en-AU" dirty="0"/>
              <a:t>Clicker Question 18</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Which statement regarding aminoacyl-tRNA synthetases is NOT true?</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After attaching the amino acid to the tRNA, they proofread the result</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One class initially attaches the amino acid to the 3′—OH of the 3′-terminal A residue; the other class initially attaches the amino acid to the 2′—OH</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These enzymes hydrolyze ATP to ADP and P</a:t>
            </a:r>
            <a:r>
              <a:rPr kumimoji="0" lang="en-US" sz="2400" b="0" i="0" u="none" strike="noStrike" kern="1200" cap="none" spc="0" normalizeH="0" baseline="-2500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Correct attachment of an amino acid to its tRNA constitutes what is known as the second genetic code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p:txBody>
      </p:sp>
    </p:spTree>
    <p:extLst>
      <p:ext uri="{BB962C8B-B14F-4D97-AF65-F5344CB8AC3E}">
        <p14:creationId xmlns:p14="http://schemas.microsoft.com/office/powerpoint/2010/main" val="427445023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E9BB6-BA11-4AE1-8C1D-C0DF84652153}"/>
              </a:ext>
            </a:extLst>
          </p:cNvPr>
          <p:cNvSpPr>
            <a:spLocks noGrp="1"/>
          </p:cNvSpPr>
          <p:nvPr>
            <p:ph type="title"/>
          </p:nvPr>
        </p:nvSpPr>
        <p:spPr/>
        <p:txBody>
          <a:bodyPr/>
          <a:lstStyle/>
          <a:p>
            <a:r>
              <a:rPr lang="en-AU" dirty="0"/>
              <a:t>Clicker Question 18,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Which statement regarding aminoacyl-tRNA synthetases is NOT true?</a:t>
            </a:r>
            <a:endParaRPr kumimoji="0" 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3"/>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These enzymes hydrolyze ATP to ADP and P</a:t>
            </a:r>
            <a:r>
              <a:rPr kumimoji="0" lang="en-US" sz="2400" b="1" i="0" u="none" strike="noStrike" kern="1200" cap="none" spc="0" normalizeH="0" baseline="-2500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a:t>
            </a:r>
            <a:r>
              <a:rPr kumimoji="0" lang="en-US" sz="2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Calibri" charset="0"/>
              </a:rPr>
              <a:t>.</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3"/>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Aminoacyl-tRNA synthetases</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hydrolyze ATP to AMP and 2P</a:t>
            </a:r>
            <a:r>
              <a:rPr kumimoji="0" lang="en-US" sz="2400" b="1" i="0" u="none" strike="noStrike" kern="1200" cap="none" spc="0" normalizeH="0" baseline="-25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en-US" altLang="en-US" sz="2400" b="1"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Adenylylation</a:t>
            </a: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forms a reactive adenylate intermediate (aminoacyl-AMP) and a pyrophosphate, which is later hydrolyzed to phosphate by inorganic pyrophosphatase</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r>
              <a:rPr kumimoji="0" lang="en-US" altLang="en-US" sz="105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 </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6941638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E2E4B-342A-4F2C-8DAF-8E60ACECDA0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General Structure of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Aminoacyl-tRNAs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81000" y="1752600"/>
            <a:ext cx="35052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aminoacyl group is esterified to the 3′ position of the terminal A residue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ester linkage activates the amino acid and joins it to the tRNA</a:t>
            </a:r>
          </a:p>
          <a:p>
            <a:endParaRPr lang="en-US" sz="2400" dirty="0">
              <a:latin typeface="Arial" panose="020B0604020202020204" pitchFamily="34" charset="0"/>
              <a:cs typeface="Arial" panose="020B0604020202020204" pitchFamily="34" charset="0"/>
            </a:endParaRPr>
          </a:p>
          <a:p>
            <a:endParaRPr lang="en-US" sz="2400" dirty="0"/>
          </a:p>
        </p:txBody>
      </p:sp>
      <p:pic>
        <p:nvPicPr>
          <p:cNvPr id="3" name="Picture 2" descr="A green cloverleaf of t R N A is shown at the bottom with a horizontal protrusion to the left ending in a loop labeled D arm, a vertical protrusion downward to a loop labeled anticodon arm, a small diagonal protrusion to the lower right from the center, a horizontal protrusion to the right ending in a loop labeled T psi C arm, and two vertical strands upward labeled amino acid arm. The left-hand vertical strand of this top portion is short and ends with p G at the 5 prime end. The right-hand vertical strand of this top portion continues up to O at the beginning of a structure enclosed in a bracket labeled 3 prime end of t R N A. This O is bonded to P double bonded to O to the right, bonded to O minus to the left, and bonded to O above further bonded to C 5 prime of a five-membered sugar ring oriented so that O is at its left side vertex and C 1 prime is at its top vertex. C 5 prime is bonded to 2 H and to O below; C 4 prime is bonded to H to the right and to C 5 prime to the left; C 3 prime is bonded to H to the left and to O in a red box to the right further bonded to C double bonded to O below, all within the same box, and further bonded to C outside of the box bonded to H above, R to the right, and N H 3 below with a positive charge on N; C 2 prime bonded to H to the left and to O H to the right; and C 1 prime bonded to a box labeled adenine to the left and H to the right. The group bonded to the right of C 3 prime is labeled aminoacyl group.">
            <a:extLst>
              <a:ext uri="{FF2B5EF4-FFF2-40B4-BE49-F238E27FC236}">
                <a16:creationId xmlns:a16="http://schemas.microsoft.com/office/drawing/2014/main" id="{0FFDA314-C012-5640-B885-73C46D0B0332}"/>
              </a:ext>
            </a:extLst>
          </p:cNvPr>
          <p:cNvPicPr>
            <a:picLocks noChangeAspect="1"/>
          </p:cNvPicPr>
          <p:nvPr/>
        </p:nvPicPr>
        <p:blipFill>
          <a:blip r:embed="rId3"/>
          <a:stretch>
            <a:fillRect/>
          </a:stretch>
        </p:blipFill>
        <p:spPr>
          <a:xfrm>
            <a:off x="4787238" y="1600200"/>
            <a:ext cx="3811405" cy="5003800"/>
          </a:xfrm>
          <a:prstGeom prst="rect">
            <a:avLst/>
          </a:prstGeom>
        </p:spPr>
      </p:pic>
    </p:spTree>
    <p:extLst>
      <p:ext uri="{BB962C8B-B14F-4D97-AF65-F5344CB8AC3E}">
        <p14:creationId xmlns:p14="http://schemas.microsoft.com/office/powerpoint/2010/main" val="70901113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58E64-523E-4BA9-AE75-16E33A880A8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Ester Linkage Has a Highly Negative </a:t>
            </a:r>
            <a:r>
              <a:rPr lang="en-US" dirty="0">
                <a:solidFill>
                  <a:schemeClr val="tx1"/>
                </a:solidFill>
                <a:latin typeface="Arial" panose="020B0604020202020204" pitchFamily="34" charset="0"/>
                <a:ea typeface="Arial Unicode MS" panose="020B0604020202020204" pitchFamily="34" charset="-128"/>
                <a:cs typeface="Arial" panose="020B0604020202020204" pitchFamily="34" charset="0"/>
              </a:rPr>
              <a:t>∆</a:t>
            </a:r>
            <a:r>
              <a:rPr lang="en-US" i="1" dirty="0">
                <a:solidFill>
                  <a:schemeClr val="tx1"/>
                </a:solidFill>
                <a:latin typeface="Arial" panose="020B0604020202020204" pitchFamily="34" charset="0"/>
                <a:ea typeface="Arial Unicode MS" panose="020B0604020202020204" pitchFamily="34" charset="-128"/>
                <a:cs typeface="Arial" panose="020B0604020202020204" pitchFamily="34" charset="0"/>
              </a:rPr>
              <a:t>G</a:t>
            </a:r>
            <a:r>
              <a:rPr lang="en-US" dirty="0">
                <a:solidFill>
                  <a:schemeClr val="tx1"/>
                </a:solidFill>
                <a:latin typeface="Arial" panose="020B0604020202020204" pitchFamily="34" charset="0"/>
                <a:ea typeface="Arial Unicode MS" panose="020B0604020202020204" pitchFamily="34" charset="-128"/>
                <a:cs typeface="Arial" panose="020B0604020202020204" pitchFamily="34" charset="0"/>
              </a:rPr>
              <a:t>′°</a:t>
            </a:r>
            <a:endParaRPr lang="en-AU" dirty="0"/>
          </a:p>
        </p:txBody>
      </p:sp>
      <mc:AlternateContent xmlns:mc="http://schemas.openxmlformats.org/markup-compatibility/2006" xmlns:a14="http://schemas.microsoft.com/office/drawing/2010/main">
        <mc:Choice Requires="a14">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28600" y="1600200"/>
                <a:ext cx="8610600"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pyrophosphate formed in the activation reaction undergoes hydrolysis to phosphate by inorganic pyrophosphatase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overall reaction for amino acid activation is essentially irreversible: </a:t>
                </a:r>
              </a:p>
              <a:p>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amino acid + tRNA + ATP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 Mg</a:t>
                </a:r>
                <a:r>
                  <a:rPr lang="en-US" sz="2400" baseline="40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t>
                </a:r>
              </a:p>
              <a:p>
                <a:pPr marL="50800" indent="0">
                  <a:buNone/>
                </a:pPr>
                <a:r>
                  <a:rPr lang="en-US" sz="2400" dirty="0">
                    <a:latin typeface="Arial" panose="020B0604020202020204" pitchFamily="34" charset="0"/>
                    <a:cs typeface="Arial" panose="020B0604020202020204" pitchFamily="34" charset="0"/>
                  </a:rPr>
                  <a:t>	aminoacyl-tRNA + AMP + </a:t>
                </a:r>
                <a:r>
                  <a:rPr lang="en-US" sz="2400" dirty="0" err="1">
                    <a:latin typeface="Arial" panose="020B0604020202020204" pitchFamily="34" charset="0"/>
                    <a:cs typeface="Arial" panose="020B0604020202020204" pitchFamily="34" charset="0"/>
                  </a:rPr>
                  <a:t>PP</a:t>
                </a:r>
                <a:r>
                  <a:rPr lang="en-US" sz="2400" baseline="-25000" dirty="0" err="1">
                    <a:latin typeface="Arial" panose="020B0604020202020204" pitchFamily="34" charset="0"/>
                    <a:cs typeface="Arial" panose="020B0604020202020204" pitchFamily="34" charset="0"/>
                  </a:rPr>
                  <a:t>i</a:t>
                </a:r>
                <a:r>
                  <a:rPr lang="en-US" sz="2400" dirty="0">
                    <a:latin typeface="Arial" panose="020B0604020202020204" pitchFamily="34" charset="0"/>
                    <a:cs typeface="Arial" panose="020B0604020202020204" pitchFamily="34" charset="0"/>
                  </a:rPr>
                  <a:t> </a:t>
                </a:r>
              </a:p>
              <a:p>
                <a:pPr marL="50800" indent="0">
                  <a:buNone/>
                </a:pPr>
                <a:r>
                  <a:rPr lang="en-US" sz="2400" dirty="0">
                    <a:latin typeface="Arial" panose="020B0604020202020204" pitchFamily="34" charset="0"/>
                    <a:cs typeface="Arial" panose="020B0604020202020204" pitchFamily="34" charset="0"/>
                  </a:rPr>
                  <a:t>		         </a:t>
                </a:r>
                <a:r>
                  <a:rPr lang="en-US" sz="2400" dirty="0">
                    <a:latin typeface="Arial" panose="020B0604020202020204" pitchFamily="34" charset="0"/>
                    <a:ea typeface="Arial Unicode MS" panose="020B0604020202020204" pitchFamily="34" charset="-128"/>
                    <a:cs typeface="Arial" panose="020B0604020202020204" pitchFamily="34" charset="0"/>
                  </a:rPr>
                  <a:t>∆</a:t>
                </a:r>
                <a:r>
                  <a:rPr lang="en-US" sz="2400" i="1" dirty="0">
                    <a:latin typeface="Arial" panose="020B0604020202020204" pitchFamily="34" charset="0"/>
                    <a:ea typeface="Arial Unicode MS" panose="020B0604020202020204" pitchFamily="34" charset="-128"/>
                    <a:cs typeface="Arial" panose="020B0604020202020204" pitchFamily="34" charset="0"/>
                  </a:rPr>
                  <a:t>G</a:t>
                </a:r>
                <a:r>
                  <a:rPr lang="en-US" sz="2400" dirty="0">
                    <a:latin typeface="Arial" panose="020B0604020202020204" pitchFamily="34" charset="0"/>
                    <a:ea typeface="Arial Unicode MS" panose="020B0604020202020204" pitchFamily="34" charset="-128"/>
                    <a:cs typeface="Arial" panose="020B0604020202020204" pitchFamily="34" charset="0"/>
                  </a:rPr>
                  <a:t>′° = −29 kJ/mol</a:t>
                </a:r>
              </a:p>
              <a:p>
                <a:pPr marL="50800" indent="0">
                  <a:buNone/>
                </a:pPr>
                <a:endParaRPr lang="en-US" sz="2400" dirty="0"/>
              </a:p>
            </p:txBody>
          </p:sp>
        </mc:Choice>
        <mc:Fallback xmlns="">
          <p:sp>
            <p:nvSpPr>
              <p:cNvPr id="6" name="Google Shape;390;g847cf01710_0_68">
                <a:extLst>
                  <a:ext uri="{FF2B5EF4-FFF2-40B4-BE49-F238E27FC236}">
                    <a16:creationId xmlns:a16="http://schemas.microsoft.com/office/drawing/2014/main" id="{77DF4214-618D-B149-A911-4F9C337C912F}"/>
                  </a:ext>
                </a:extLst>
              </p:cNvPr>
              <p:cNvSpPr txBox="1">
                <a:spLocks noRot="1" noChangeAspect="1" noMove="1" noResize="1" noEditPoints="1" noAdjustHandles="1" noChangeArrowheads="1" noChangeShapeType="1" noTextEdit="1"/>
              </p:cNvSpPr>
              <p:nvPr/>
            </p:nvSpPr>
            <p:spPr bwMode="auto">
              <a:xfrm>
                <a:off x="228600" y="1600200"/>
                <a:ext cx="8610600" cy="4130675"/>
              </a:xfrm>
              <a:prstGeom prst="rect">
                <a:avLst/>
              </a:prstGeom>
              <a:blipFill>
                <a:blip r:embed="rId3"/>
                <a:stretch>
                  <a:fillRect l="-425" t="-1182" r="-184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spTree>
    <p:extLst>
      <p:ext uri="{BB962C8B-B14F-4D97-AF65-F5344CB8AC3E}">
        <p14:creationId xmlns:p14="http://schemas.microsoft.com/office/powerpoint/2010/main" val="6795540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1E06E-2F2A-45F3-A874-D37A6A714D23}"/>
              </a:ext>
            </a:extLst>
          </p:cNvPr>
          <p:cNvSpPr>
            <a:spLocks noGrp="1"/>
          </p:cNvSpPr>
          <p:nvPr>
            <p:ph type="title"/>
          </p:nvPr>
        </p:nvSpPr>
        <p:spPr/>
        <p:txBody>
          <a:bodyPr/>
          <a:lstStyle/>
          <a:p>
            <a:r>
              <a:rPr lang="en-AU" dirty="0"/>
              <a:t>Clicker Question 1,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Calibri" panose="020F0502020204030204" pitchFamily="34" charset="0"/>
              </a:rPr>
              <a:t>Crick’s adaptor hypothesis was verified with the discovery of:</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r>
              <a:rPr lang="en-US" sz="2400" b="1" dirty="0">
                <a:solidFill>
                  <a:srgbClr val="000000"/>
                </a:solidFill>
                <a:latin typeface="Arial"/>
                <a:cs typeface="Calibri" charset="0"/>
              </a:rPr>
              <a:t>tRNA.</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algn="l">
              <a:buNone/>
            </a:pPr>
            <a:r>
              <a:rPr lang="en-US" sz="2400" b="1" i="0" u="none" strike="noStrike" baseline="0" dirty="0">
                <a:latin typeface="Arial" panose="020B0604020202020204" pitchFamily="34" charset="0"/>
                <a:cs typeface="Arial" panose="020B0604020202020204" pitchFamily="34" charset="0"/>
              </a:rPr>
              <a:t>Translation requires adaptor molecules, the tRNAs, that recognize codons and insert amino acids into their appropriate sequential positions in the polypeptide</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5103944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0;p2" descr="Icon P 1">
            <a:extLst>
              <a:ext uri="{FF2B5EF4-FFF2-40B4-BE49-F238E27FC236}">
                <a16:creationId xmlns:a16="http://schemas.microsoft.com/office/drawing/2014/main" id="{42CE51EC-3F41-4E94-BAB6-A576F4E476B6}"/>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8577" y="314325"/>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E4B16C9-5CDE-42FD-A5F6-725E2C6AF6E6}"/>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(6 of 8)</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676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000" b="1" dirty="0">
                <a:latin typeface="Arial" panose="020B0604020202020204" pitchFamily="34" charset="0"/>
                <a:cs typeface="Arial" panose="020B0604020202020204" pitchFamily="34" charset="0"/>
              </a:rPr>
              <a:t>Information is expensive. </a:t>
            </a:r>
            <a:r>
              <a:rPr lang="en-US" sz="2000" dirty="0">
                <a:latin typeface="Arial" panose="020B0604020202020204" pitchFamily="34" charset="0"/>
                <a:cs typeface="Arial" panose="020B0604020202020204" pitchFamily="34" charset="0"/>
              </a:rPr>
              <a:t>This principle, noted in earlier chapters, is particularly well illustrated by protein synthesis. Protein synthesis consumes more cellular resources than any other process in most cells. The 15,000 ribosomes, 100,000 molecules of protein synthesis–related protein factors and enzymes, and 200,000 tRNA molecules in a typical bacterial cell can account for more than 35% of the cell’s dry weight. Overall, almost 300 </a:t>
            </a:r>
            <a:r>
              <a:rPr lang="en-US" sz="2000" i="1" dirty="0">
                <a:latin typeface="Arial" panose="020B0604020202020204" pitchFamily="34" charset="0"/>
                <a:cs typeface="Arial" panose="020B0604020202020204" pitchFamily="34" charset="0"/>
              </a:rPr>
              <a:t>different </a:t>
            </a:r>
            <a:r>
              <a:rPr lang="en-US" sz="2000" dirty="0">
                <a:latin typeface="Arial" panose="020B0604020202020204" pitchFamily="34" charset="0"/>
                <a:cs typeface="Arial" panose="020B0604020202020204" pitchFamily="34" charset="0"/>
              </a:rPr>
              <a:t>macromolecules cooperate to synthesize polypeptides. Protein synthesis can account for up to 90% of the chemical energy used by a cell for all biosynthetic reactions. Why? The enzymatic synthesis of an amide bond should require little energetic input. However, the sequence of amino acids in a protein is a form of biological information. Synthesis of each amide (peptide) bond between two </a:t>
            </a:r>
            <a:r>
              <a:rPr lang="en-US" sz="2000" i="1" dirty="0">
                <a:latin typeface="Arial" panose="020B0604020202020204" pitchFamily="34" charset="0"/>
                <a:cs typeface="Arial" panose="020B0604020202020204" pitchFamily="34" charset="0"/>
              </a:rPr>
              <a:t>particular </a:t>
            </a:r>
            <a:r>
              <a:rPr lang="en-US" sz="2000" dirty="0">
                <a:latin typeface="Arial" panose="020B0604020202020204" pitchFamily="34" charset="0"/>
                <a:cs typeface="Arial" panose="020B0604020202020204" pitchFamily="34" charset="0"/>
              </a:rPr>
              <a:t>amino acids is ensured by the investment of more than four nucleoside triphosphates (NTPs). </a:t>
            </a:r>
          </a:p>
          <a:p>
            <a:endParaRPr lang="en-US" sz="2400" dirty="0">
              <a:latin typeface="Arial" panose="020B0604020202020204" pitchFamily="34" charset="0"/>
              <a:cs typeface="Arial" panose="020B0604020202020204" pitchFamily="34" charset="0"/>
            </a:endParaRPr>
          </a:p>
          <a:p>
            <a:pPr>
              <a:buNone/>
            </a:pPr>
            <a:r>
              <a:rPr lang="en-US" sz="2400" dirty="0">
                <a:latin typeface="Arial" panose="020B0604020202020204" pitchFamily="34" charset="0"/>
                <a:cs typeface="Arial" panose="020B0604020202020204" pitchFamily="34" charset="0"/>
              </a:rPr>
              <a:t> </a:t>
            </a:r>
          </a:p>
          <a:p>
            <a:endParaRPr lang="en-US" sz="2400" dirty="0"/>
          </a:p>
          <a:p>
            <a:pPr>
              <a:buNone/>
            </a:pPr>
            <a:r>
              <a:rPr lang="en-US" sz="2400" dirty="0">
                <a:latin typeface="Arial" panose="020B0604020202020204" pitchFamily="34" charset="0"/>
                <a:cs typeface="Arial" panose="020B0604020202020204" pitchFamily="34" charset="0"/>
              </a:rPr>
              <a:t> </a:t>
            </a:r>
          </a:p>
          <a:p>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extLst>
      <p:ext uri="{BB962C8B-B14F-4D97-AF65-F5344CB8AC3E}">
        <p14:creationId xmlns:p14="http://schemas.microsoft.com/office/powerpoint/2010/main" val="35977458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47956-2D16-44DF-9409-949FD91DD5C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Proofreading by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Aminoacyl-tRNA Synthetases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80999" y="1752600"/>
            <a:ext cx="4928641"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Ile-tRNA synthetase has a proofreading function to distinguish between Val and Ile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Val-AMP fits into the hydrolytic (proofreading) site of Ile-tRNA synthetase</a:t>
            </a:r>
          </a:p>
          <a:p>
            <a:pPr lvl="1"/>
            <a:r>
              <a:rPr lang="en-US" sz="2400" dirty="0">
                <a:latin typeface="Arial" panose="020B0604020202020204" pitchFamily="34" charset="0"/>
                <a:cs typeface="Arial" panose="020B0604020202020204" pitchFamily="34" charset="0"/>
              </a:rPr>
              <a:t>Val-AMP is hydrolyzed</a:t>
            </a:r>
          </a:p>
          <a:p>
            <a:pPr lvl="1"/>
            <a:r>
              <a:rPr lang="en-US" sz="2400" dirty="0">
                <a:latin typeface="Arial" panose="020B0604020202020204" pitchFamily="34" charset="0"/>
                <a:cs typeface="Arial" panose="020B0604020202020204" pitchFamily="34" charset="0"/>
              </a:rPr>
              <a:t>tRNA does not become </a:t>
            </a:r>
            <a:r>
              <a:rPr lang="en-US" sz="2400" dirty="0" err="1">
                <a:latin typeface="Arial" panose="020B0604020202020204" pitchFamily="34" charset="0"/>
                <a:cs typeface="Arial" panose="020B0604020202020204" pitchFamily="34" charset="0"/>
              </a:rPr>
              <a:t>aminoacylated</a:t>
            </a:r>
            <a:r>
              <a:rPr lang="en-US" sz="2400" dirty="0">
                <a:latin typeface="Arial" panose="020B0604020202020204" pitchFamily="34" charset="0"/>
                <a:cs typeface="Arial" panose="020B0604020202020204" pitchFamily="34" charset="0"/>
              </a:rPr>
              <a:t> to the wrong amino acid</a:t>
            </a:r>
          </a:p>
          <a:p>
            <a:endParaRPr lang="en-US" sz="2400" dirty="0"/>
          </a:p>
        </p:txBody>
      </p:sp>
      <p:pic>
        <p:nvPicPr>
          <p:cNvPr id="4" name="Picture 3" descr="Valine: A four-carbon vertical chain with C 1 at the top forming C O O minus; C 2 bonded to H to the right and to N H 3 plus with a positive charge on N to the left; C 3 bonded to C H 3 to the right and H to the left; and C 4 bonded to 3 H. Isoleucine: A five-carbon vertical chain with C 1 at the top forming C O O minus, C 2 bonded to H to the right and to N H 3 plus with a positive charge on N to the left; C 3 bonded to C H 3 to the right and H to the left; C 4 bonded to 2 H; and C 5 bonded to 3 H.">
            <a:extLst>
              <a:ext uri="{FF2B5EF4-FFF2-40B4-BE49-F238E27FC236}">
                <a16:creationId xmlns:a16="http://schemas.microsoft.com/office/drawing/2014/main" id="{45687424-224C-3445-BF57-F81ADBD9C4EF}"/>
              </a:ext>
            </a:extLst>
          </p:cNvPr>
          <p:cNvPicPr>
            <a:picLocks noChangeAspect="1"/>
          </p:cNvPicPr>
          <p:nvPr/>
        </p:nvPicPr>
        <p:blipFill>
          <a:blip r:embed="rId3"/>
          <a:stretch>
            <a:fillRect/>
          </a:stretch>
        </p:blipFill>
        <p:spPr>
          <a:xfrm>
            <a:off x="5309641" y="2586037"/>
            <a:ext cx="3453359" cy="2463800"/>
          </a:xfrm>
          <a:prstGeom prst="rect">
            <a:avLst/>
          </a:prstGeom>
        </p:spPr>
      </p:pic>
    </p:spTree>
    <p:extLst>
      <p:ext uri="{BB962C8B-B14F-4D97-AF65-F5344CB8AC3E}">
        <p14:creationId xmlns:p14="http://schemas.microsoft.com/office/powerpoint/2010/main" val="426994944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4588B-70F7-4026-9795-EACE5C2CB8C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Additional Methods for Enhancing Fidelity of Protein Synthesis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80999" y="1752600"/>
            <a:ext cx="845820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most aminoacyl-tRNA synthetases can hydrolyze the ester linkage in the aminoacyl-tRNAs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some aminoacylation active sites can sufficiently discriminate between the proper substrate and incorrect amino acids</a:t>
            </a:r>
          </a:p>
          <a:p>
            <a:endParaRPr lang="en-US" sz="2400" dirty="0"/>
          </a:p>
          <a:p>
            <a:endParaRPr lang="en-US" sz="2400" dirty="0"/>
          </a:p>
        </p:txBody>
      </p:sp>
    </p:spTree>
    <p:extLst>
      <p:ext uri="{BB962C8B-B14F-4D97-AF65-F5344CB8AC3E}">
        <p14:creationId xmlns:p14="http://schemas.microsoft.com/office/powerpoint/2010/main" val="161418718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54BF2-D26D-4837-8CC3-AF0D19327F9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Error Rate of Protein Synthesis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42899" y="1600200"/>
            <a:ext cx="845820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overall error rate of protein synthesis is ∼1 mistake per 10</a:t>
            </a:r>
            <a:r>
              <a:rPr lang="en-US" sz="2400" baseline="30000" dirty="0">
                <a:latin typeface="Arial" panose="020B0604020202020204" pitchFamily="34" charset="0"/>
                <a:cs typeface="Arial" panose="020B0604020202020204" pitchFamily="34" charset="0"/>
              </a:rPr>
              <a:t>4</a:t>
            </a:r>
            <a:r>
              <a:rPr lang="en-US" sz="2400" dirty="0">
                <a:latin typeface="Arial" panose="020B0604020202020204" pitchFamily="34" charset="0"/>
                <a:cs typeface="Arial" panose="020B0604020202020204" pitchFamily="34" charset="0"/>
              </a:rPr>
              <a:t> amino acids incorporated</a:t>
            </a:r>
          </a:p>
          <a:p>
            <a:pPr lvl="1"/>
            <a:r>
              <a:rPr lang="en-US" sz="2400" dirty="0">
                <a:latin typeface="Arial" panose="020B0604020202020204" pitchFamily="34" charset="0"/>
                <a:cs typeface="Arial" panose="020B0604020202020204" pitchFamily="34" charset="0"/>
              </a:rPr>
              <a:t>higher than that of DNA replication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flaws in a protein have less biological significance</a:t>
            </a:r>
          </a:p>
          <a:p>
            <a:pPr lvl="1"/>
            <a:r>
              <a:rPr lang="en-US" sz="2400" dirty="0">
                <a:latin typeface="Arial" panose="020B0604020202020204" pitchFamily="34" charset="0"/>
                <a:cs typeface="Arial" panose="020B0604020202020204" pitchFamily="34" charset="0"/>
              </a:rPr>
              <a:t>eliminated when the protein is degraded </a:t>
            </a:r>
          </a:p>
          <a:p>
            <a:pPr lvl="1"/>
            <a:r>
              <a:rPr lang="en-US" sz="2400" dirty="0">
                <a:latin typeface="Arial" panose="020B0604020202020204" pitchFamily="34" charset="0"/>
                <a:cs typeface="Arial" panose="020B0604020202020204" pitchFamily="34" charset="0"/>
              </a:rPr>
              <a:t>not passed on to future generations</a:t>
            </a:r>
          </a:p>
          <a:p>
            <a:endParaRPr lang="en-US" sz="2400" dirty="0"/>
          </a:p>
        </p:txBody>
      </p:sp>
    </p:spTree>
    <p:extLst>
      <p:ext uri="{BB962C8B-B14F-4D97-AF65-F5344CB8AC3E}">
        <p14:creationId xmlns:p14="http://schemas.microsoft.com/office/powerpoint/2010/main" val="402782480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3">
            <a:extLst>
              <a:ext uri="{FF2B5EF4-FFF2-40B4-BE49-F238E27FC236}">
                <a16:creationId xmlns:a16="http://schemas.microsoft.com/office/drawing/2014/main" id="{BAB2FA86-09AC-40C4-BA4C-D9ABF1B82F2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98427" y="345187"/>
            <a:ext cx="1133954" cy="816935"/>
          </a:xfrm>
          <a:prstGeom prst="rect">
            <a:avLst/>
          </a:prstGeom>
        </p:spPr>
      </p:pic>
      <p:sp>
        <p:nvSpPr>
          <p:cNvPr id="2" name="Title 1">
            <a:extLst>
              <a:ext uri="{FF2B5EF4-FFF2-40B4-BE49-F238E27FC236}">
                <a16:creationId xmlns:a16="http://schemas.microsoft.com/office/drawing/2014/main" id="{F0C2C22E-DAD4-4417-B61C-F75E68242216}"/>
              </a:ext>
            </a:extLst>
          </p:cNvPr>
          <p:cNvSpPr>
            <a:spLocks noGrp="1"/>
          </p:cNvSpPr>
          <p:nvPr>
            <p:ph type="title"/>
          </p:nvPr>
        </p:nvSpPr>
        <p:spPr/>
        <p:txBody>
          <a:bodyPr/>
          <a:lstStyle/>
          <a:p>
            <a:r>
              <a:rPr lang="en-AU" dirty="0"/>
              <a:t>Clicker Question 19</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Which statement about the fidelity of protein synthesis is false?</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latin typeface="Arial" panose="020B0604020202020204" pitchFamily="34" charset="0"/>
                <a:cs typeface="Arial" panose="020B0604020202020204" pitchFamily="34" charset="0"/>
              </a:rPr>
              <a:t>The overall error rate of protein synthesis is higher than that of DNA replication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Errors in protein synthesis can be passed on to future generations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indent="-457200" eaLnBrk="1" fontAlgn="auto" hangingPunct="1">
              <a:spcAft>
                <a:spcPts val="0"/>
              </a:spcAft>
              <a:buFont typeface="+mj-lt"/>
              <a:buAutoNum type="alphaUcPeriod"/>
              <a:defRPr/>
            </a:pPr>
            <a:r>
              <a:rPr lang="en-US" sz="2400" dirty="0">
                <a:latin typeface="Arial" panose="020B0604020202020204" pitchFamily="34" charset="0"/>
                <a:cs typeface="Arial" panose="020B0604020202020204" pitchFamily="34" charset="0"/>
              </a:rPr>
              <a:t>Ile-tRNA synthetase can prevent tRNA bound to the enzyme from becoming </a:t>
            </a:r>
            <a:r>
              <a:rPr lang="en-US" sz="2400" dirty="0" err="1">
                <a:latin typeface="Arial" panose="020B0604020202020204" pitchFamily="34" charset="0"/>
                <a:cs typeface="Arial" panose="020B0604020202020204" pitchFamily="34" charset="0"/>
              </a:rPr>
              <a:t>aminoacylated</a:t>
            </a:r>
            <a:r>
              <a:rPr lang="en-US" sz="2400" dirty="0">
                <a:latin typeface="Arial" panose="020B0604020202020204" pitchFamily="34" charset="0"/>
                <a:cs typeface="Arial" panose="020B0604020202020204" pitchFamily="34" charset="0"/>
              </a:rPr>
              <a:t> to Val</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endParaRPr lang="en-US" sz="2400" dirty="0">
              <a:solidFill>
                <a:srgbClr val="000000"/>
              </a:solidFill>
              <a:latin typeface="Arial" panose="020B0604020202020204" pitchFamily="34" charset="0"/>
              <a:cs typeface="Arial" panose="020B0604020202020204" pitchFamily="34" charset="0"/>
            </a:endParaRPr>
          </a:p>
          <a:p>
            <a:pPr marL="457200" indent="-457200" eaLnBrk="1" fontAlgn="auto" hangingPunct="1">
              <a:spcAft>
                <a:spcPts val="0"/>
              </a:spcAft>
              <a:buFont typeface="+mj-lt"/>
              <a:buAutoNum type="alphaUcPeriod"/>
              <a:defRPr/>
            </a:pPr>
            <a:r>
              <a:rPr lang="en-US" sz="2400" b="0" i="0" u="none" strike="noStrike" baseline="0" dirty="0">
                <a:latin typeface="Arial" panose="020B0604020202020204" pitchFamily="34" charset="0"/>
                <a:cs typeface="Arial" panose="020B0604020202020204" pitchFamily="34" charset="0"/>
              </a:rPr>
              <a:t>Hydrolysis of the ester linkage between amino acids and tRNAs in the aminoacyl-tRNAs is greatly accelerated for incorrectly charged tRNAs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32092774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9B38D-CA2D-41F1-BE72-7C9915F39709}"/>
              </a:ext>
            </a:extLst>
          </p:cNvPr>
          <p:cNvSpPr>
            <a:spLocks noGrp="1"/>
          </p:cNvSpPr>
          <p:nvPr>
            <p:ph type="title"/>
          </p:nvPr>
        </p:nvSpPr>
        <p:spPr/>
        <p:txBody>
          <a:bodyPr/>
          <a:lstStyle/>
          <a:p>
            <a:r>
              <a:rPr lang="en-AU" dirty="0"/>
              <a:t>Clicker Question 19,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Which statement about the fidelity of protein synthesis is false?</a:t>
            </a:r>
            <a:endParaRPr kumimoji="0" 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2"/>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Errors in protein synthesis can be passed on to future generations</a:t>
            </a:r>
            <a:r>
              <a:rPr kumimoji="0" lang="en-US" sz="2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Calibri" charset="0"/>
              </a:rPr>
              <a:t>.</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2"/>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eaLnBrk="1" fontAlgn="auto" hangingPunct="1">
              <a:spcAft>
                <a:spcPts val="0"/>
              </a:spcAft>
              <a:buNone/>
            </a:pPr>
            <a:r>
              <a:rPr lang="en-US" sz="2400" b="1" dirty="0">
                <a:latin typeface="Arial" panose="020B0604020202020204" pitchFamily="34" charset="0"/>
                <a:cs typeface="Arial" panose="020B0604020202020204" pitchFamily="34" charset="0"/>
              </a:rPr>
              <a:t>Unlike with DNA, flaws in a protein are eliminated when the protein is degraded; thus, errors in protein synthesis cannot be passed on to future generations</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r>
              <a:rPr kumimoji="0" lang="en-US" altLang="en-US" sz="1050" b="1"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 </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3245375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84;g7fe2cbe272_0_35" descr="Icon P 3">
            <a:extLst>
              <a:ext uri="{FF2B5EF4-FFF2-40B4-BE49-F238E27FC236}">
                <a16:creationId xmlns:a16="http://schemas.microsoft.com/office/drawing/2014/main" id="{ABA9333E-50BE-436D-BFFD-7ED1B971F927}"/>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0744" y="304191"/>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01C1EFB-4641-4D95-894C-9163F5F71A30}"/>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(6 of 6)</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genetic code functions via linker molecules. </a:t>
            </a:r>
            <a:r>
              <a:rPr lang="en-US" sz="2400" dirty="0">
                <a:latin typeface="Arial" panose="020B0604020202020204" pitchFamily="34" charset="0"/>
                <a:cs typeface="Arial" panose="020B0604020202020204" pitchFamily="34" charset="0"/>
              </a:rPr>
              <a:t>The tRNAs are the crucial adaptor, matching amino acids with DNA codons. </a:t>
            </a:r>
          </a:p>
          <a:p>
            <a:pPr>
              <a:buNone/>
            </a:pPr>
            <a:endParaRPr lang="en-US" sz="2400" dirty="0">
              <a:effectLst/>
            </a:endParaRPr>
          </a:p>
        </p:txBody>
      </p:sp>
    </p:spTree>
    <p:extLst>
      <p:ext uri="{BB962C8B-B14F-4D97-AF65-F5344CB8AC3E}">
        <p14:creationId xmlns:p14="http://schemas.microsoft.com/office/powerpoint/2010/main" val="48103307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5D4D2-C689-4D18-A106-8B3FEA05F03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 “Second Genetic Code”</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42899" y="1363662"/>
            <a:ext cx="845820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individual aminoacyl-tRNA synthetases must be specific for a single amino acid and for certain tRNAs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“second genetic code” refers to the interaction between aminoacyl-tRNA synthetases and tRNAs</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nucleotides in tRNA that confer binding specificity are concentrated in:</a:t>
            </a:r>
          </a:p>
          <a:p>
            <a:pPr lvl="1"/>
            <a:r>
              <a:rPr lang="en-US" sz="2400" dirty="0">
                <a:latin typeface="Arial" panose="020B0604020202020204" pitchFamily="34" charset="0"/>
                <a:cs typeface="Arial" panose="020B0604020202020204" pitchFamily="34" charset="0"/>
              </a:rPr>
              <a:t>the amino acid arm</a:t>
            </a:r>
          </a:p>
          <a:p>
            <a:pPr lvl="1"/>
            <a:r>
              <a:rPr lang="en-US" sz="2400" dirty="0">
                <a:latin typeface="Arial" panose="020B0604020202020204" pitchFamily="34" charset="0"/>
                <a:cs typeface="Arial" panose="020B0604020202020204" pitchFamily="34" charset="0"/>
              </a:rPr>
              <a:t>the anticodon arm</a:t>
            </a:r>
          </a:p>
          <a:p>
            <a:pPr lvl="1"/>
            <a:r>
              <a:rPr lang="en-US" sz="2400" dirty="0">
                <a:latin typeface="Arial" panose="020B0604020202020204" pitchFamily="34" charset="0"/>
                <a:cs typeface="Arial" panose="020B0604020202020204" pitchFamily="34" charset="0"/>
              </a:rPr>
              <a:t>the nucleotides of the anticodon itself</a:t>
            </a:r>
          </a:p>
          <a:p>
            <a:pPr lvl="1"/>
            <a:endParaRPr lang="en-US" sz="16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339562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E119B-EBB0-40BB-A594-A8B8CAFBCD8B}"/>
              </a:ext>
            </a:extLst>
          </p:cNvPr>
          <p:cNvSpPr>
            <a:spLocks noGrp="1"/>
          </p:cNvSpPr>
          <p:nvPr>
            <p:ph type="title"/>
          </p:nvPr>
        </p:nvSpPr>
        <p:spPr>
          <a:xfrm>
            <a:off x="0" y="152400"/>
            <a:ext cx="9144000" cy="1600200"/>
          </a:xfrm>
        </p:spPr>
        <p:txBody>
          <a:bodyPr/>
          <a:lstStyle/>
          <a:p>
            <a:r>
              <a:rPr lang="en-US" sz="3600" dirty="0">
                <a:solidFill>
                  <a:schemeClr val="tx1"/>
                </a:solidFill>
                <a:latin typeface="Arial" panose="020B0604020202020204" pitchFamily="34" charset="0"/>
                <a:cs typeface="Arial" panose="020B0604020202020204" pitchFamily="34" charset="0"/>
              </a:rPr>
              <a:t>Nucleotide Positions in a tRNA That are Recognized by Aminoacyl-tRNA Synthetases</a:t>
            </a:r>
            <a:endParaRPr lang="en-AU" sz="3600" dirty="0"/>
          </a:p>
        </p:txBody>
      </p:sp>
      <p:pic>
        <p:nvPicPr>
          <p:cNvPr id="3" name="Picture 2" descr="Part a shows a t R N A as a structure with vertical protrusions that end in loops on the right side, bottom, and left and a vertical protrusion with no loop extending upward. The upper portion consists of two parallel vertical sides connected by blue bonds. Beginning at the 5 prime end on the left, the dots in this piece are blue, orange, blue, black, black, black, and black. The next dot is purple, unpaired, and in a piece of the strand that is beginning to curve left. It is followed by a black dot, then there is a horizontal portion of four paired dots. From right to left, these are purple, orange, black, and black. The left-hand loop of the D arm begins with purple, then black, black, black, then purple, then purple, then blue, then purple before reaching the region that pairs with the bases above. These paired bases are black, black, orange, and black. The strand bends down and there is a black dot, then a new paired vertical region begins. From top to bottom, the left side has orange, orange, black, black, black before a loop begins. The loop has black, then purple, then the yellow anticodon region with its 5 prime end on the left and its 3 prime end on the right. There are three red dots in this yellow region. The loop of the anticodon arm continues up the right side with black, then black, then reaches the other half of the vertical paired portion. This has black, black, black, orange, orange. Next, five green circles form a small protrusion to the lower left labeled extra arm, then a small green pieces reaches a horizontal paired region of black, black, black, black, purple before beginning the curve of the T psi C arm with purple, purple, purple, black, purple, orange, and orange before reaching the top half of the paired region. From right to left, this is purple, black, black, black, black. The green strand curves upward to form the right half of the amino acid arm with paired dots of black, black, black, black, blue, orange, and blue. This strand extends above the left-hand strand with blue, purple, purple, purple to end at 3 prime. This is labeled amino acid arm. Part b shows a twisted vertical left half of the molecule that is green at the bottom with purple at the very tip and a yellow region at the lower right labeled anticodon with two red bases coming off of it. The strand becomes green after this yellow region. This green strand crosses the strand to its left, which has just become orange and is labeled anticodon arm. This forms an upper right strand with a similar strand to its left. Both of these strands have some orange and some green. The strand continues upward and becomes thicker with a small piece of orange to the middle right. The D arm is above this and there are some purple regions with a piece of blue at the left side. A loop to the upper left labeled T psi C arm has orange at the lower left, then purple, then a small piece of green, them ore purple, then ends with a green strand. There is green across the top, then two strands extend to the right. The top strand ends with blue, orange, and then blue at the 5 prime end. The lower strand has blue, then orange, then blue. Then purple before ending at the 3 prime end. This is labeled amino acid arm.">
            <a:extLst>
              <a:ext uri="{FF2B5EF4-FFF2-40B4-BE49-F238E27FC236}">
                <a16:creationId xmlns:a16="http://schemas.microsoft.com/office/drawing/2014/main" id="{B3AF45CD-F215-D243-9CEA-5F86AC518C44}"/>
              </a:ext>
            </a:extLst>
          </p:cNvPr>
          <p:cNvPicPr>
            <a:picLocks noChangeAspect="1"/>
          </p:cNvPicPr>
          <p:nvPr/>
        </p:nvPicPr>
        <p:blipFill>
          <a:blip r:embed="rId3"/>
          <a:stretch>
            <a:fillRect/>
          </a:stretch>
        </p:blipFill>
        <p:spPr>
          <a:xfrm>
            <a:off x="525337" y="2286000"/>
            <a:ext cx="8093326" cy="4279900"/>
          </a:xfrm>
          <a:prstGeom prst="rect">
            <a:avLst/>
          </a:prstGeom>
        </p:spPr>
      </p:pic>
    </p:spTree>
    <p:extLst>
      <p:ext uri="{BB962C8B-B14F-4D97-AF65-F5344CB8AC3E}">
        <p14:creationId xmlns:p14="http://schemas.microsoft.com/office/powerpoint/2010/main" val="405690058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95DA8-B874-4380-99CA-96F25123FE1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Crystal Structures of Aminoacyl-tRNA Synthetases</a:t>
            </a:r>
            <a:endParaRPr lang="en-AU" dirty="0"/>
          </a:p>
        </p:txBody>
      </p:sp>
      <p:pic>
        <p:nvPicPr>
          <p:cNvPr id="3" name="Picture 2" descr="Part a is labeled class Roman numeral 1. It shows a blue roughly linear structure that angles slightly up from the lower left to upper right. A green t R N A is visible against its left side with its right side running against the blue structure, its upper left protruding away, and its upper right extending against the structure above a red wireframe model of A T P below. Part b is labeled class Roman numeral 2. It shows a roughly rectangular orange structure with an irregular shape that runs from lower left to upper right against a similar white structure below that fits against it, making an overall structure that is roughly diamond-shaped. A green t-R N A runs along the upper left and venter of the top part, bending down toward a red wireframe model of A T P near the upper center. A similar green t R N A runs against the white structure below, beginning at its lower left and extending into the white structure toward its left side to bend up toward a red wireframe model of A T P near the center left of the white structure. Part c is labeled, Class Roman numeral 1 and class Roman numeral 2 synthetases bind to opposite faces of the substrate t R N A s. A blue roughly linear structure is shown on the left with a green t R N A against its right side. An orange structure to the right is thicker at the top and bottom and narrower in the center, but still has a roughly vertical shape. A similar t R N A is shown along its left side.">
            <a:extLst>
              <a:ext uri="{FF2B5EF4-FFF2-40B4-BE49-F238E27FC236}">
                <a16:creationId xmlns:a16="http://schemas.microsoft.com/office/drawing/2014/main" id="{A873CFA2-AD01-6B44-BAB4-84CFD5C97CE8}"/>
              </a:ext>
            </a:extLst>
          </p:cNvPr>
          <p:cNvPicPr>
            <a:picLocks noChangeAspect="1"/>
          </p:cNvPicPr>
          <p:nvPr/>
        </p:nvPicPr>
        <p:blipFill>
          <a:blip r:embed="rId3"/>
          <a:stretch>
            <a:fillRect/>
          </a:stretch>
        </p:blipFill>
        <p:spPr>
          <a:xfrm>
            <a:off x="216243" y="2057400"/>
            <a:ext cx="8711514" cy="2743200"/>
          </a:xfrm>
          <a:prstGeom prst="rect">
            <a:avLst/>
          </a:prstGeom>
        </p:spPr>
      </p:pic>
    </p:spTree>
    <p:extLst>
      <p:ext uri="{BB962C8B-B14F-4D97-AF65-F5344CB8AC3E}">
        <p14:creationId xmlns:p14="http://schemas.microsoft.com/office/powerpoint/2010/main" val="4363316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89088-6807-4CE8-991B-B8AB219C3923}"/>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27.1</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The Genetic Code</a:t>
            </a:r>
            <a:endParaRPr lang="en-AU" dirty="0"/>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C7F7D-18CB-4644-AD40-025E0D88EFA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tRNA Recognition by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Ala-tRNA Synthetases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4800" y="1676400"/>
            <a:ext cx="331470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 single G=U base pair in the amino acid arm of </a:t>
            </a:r>
            <a:r>
              <a:rPr lang="en-US" sz="2400" dirty="0" err="1">
                <a:latin typeface="Arial" panose="020B0604020202020204" pitchFamily="34" charset="0"/>
                <a:cs typeface="Arial" panose="020B0604020202020204" pitchFamily="34" charset="0"/>
              </a:rPr>
              <a:t>tRNA</a:t>
            </a:r>
            <a:r>
              <a:rPr lang="en-US" sz="2400" baseline="30000" dirty="0" err="1">
                <a:latin typeface="Arial" panose="020B0604020202020204" pitchFamily="34" charset="0"/>
                <a:cs typeface="Arial" panose="020B0604020202020204" pitchFamily="34" charset="0"/>
              </a:rPr>
              <a:t>Ala</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determines tRNA recognition by Ala-tRNA synthetases</a:t>
            </a:r>
          </a:p>
          <a:p>
            <a:pPr lvl="1"/>
            <a:r>
              <a:rPr lang="en-US" sz="2400" dirty="0">
                <a:latin typeface="Arial" panose="020B0604020202020204" pitchFamily="34" charset="0"/>
                <a:cs typeface="Arial" panose="020B0604020202020204" pitchFamily="34" charset="0"/>
              </a:rPr>
              <a:t>true across a range of organisms, from bacteria to humans </a:t>
            </a:r>
          </a:p>
          <a:p>
            <a:pPr lvl="1"/>
            <a:endParaRPr lang="en-US" sz="2400" dirty="0">
              <a:latin typeface="Arial" panose="020B0604020202020204" pitchFamily="34" charset="0"/>
              <a:cs typeface="Arial" panose="020B0604020202020204" pitchFamily="34" charset="0"/>
            </a:endParaRPr>
          </a:p>
          <a:p>
            <a:pPr lvl="1"/>
            <a:endParaRPr lang="en-US" sz="16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p:txBody>
      </p:sp>
      <p:pic>
        <p:nvPicPr>
          <p:cNvPr id="3" name="Picture 2" descr="Part a shows a t R N A as a structure with vertical protrusions that end in loops on the right side, bottom, and left and a vertical protrusion with no loop extending upward. The upper portion consists of two parallel vertical sides connected by blue bonds. Beginning at the 5 prime end on the left, the dots in this piece are blue, orange, blue, black, black, black, and black. The next dot is purple, unpaired, and in a piece of the strand that is beginning to curve left. It is followed by a black dot, then there is a horizontal portion of four paired dots. From right to left, these are purple, orange, black, and black. The left-hand loop of the D arm begins with purple, then black, black, black, then purple, then purple, then blue, then purple before reaching the region that pairs with the bases above. These paired bases are black, black, orange, and black. The strand bends down and there is a black dot, then a new paired vertical region begins. From top to bottom, the left side has orange, orange, black, black, black before a loop begins. The loop has black, then purple, then the yellow anticodon region with its 5 prime end on the left and its 3 prime end on the right. There are three red dots in this yellow region. The loop of the anticodon arm continues up the right side with black, then black, then reaches the other half of the vertical paired portion. This has black, black, black, orange, orange. Next, five green circles form a small protrusion to the lower left labeled extra arm, then a small green pieces reaches a horizontal paired region of black, black, black, black, purple before beginning the curve of the T psi C arm with purple, purple, purple, black, purple, orange, and orange before reaching the top half of the paired region. From right to left, this is purple, black, black, black, black. The green strand curves upward to form the right half of the amino acid arm with paired dots of black, black, black, black, blue, orange, and blue. This strand extends above the left-hand strand with blue, purple, purple, purple to end at 3 prime. This is labeled amino acid arm. ">
            <a:extLst>
              <a:ext uri="{FF2B5EF4-FFF2-40B4-BE49-F238E27FC236}">
                <a16:creationId xmlns:a16="http://schemas.microsoft.com/office/drawing/2014/main" id="{FA8057A1-B364-FC4F-8496-5A36BE9F5353}"/>
              </a:ext>
            </a:extLst>
          </p:cNvPr>
          <p:cNvPicPr>
            <a:picLocks noChangeAspect="1"/>
          </p:cNvPicPr>
          <p:nvPr/>
        </p:nvPicPr>
        <p:blipFill>
          <a:blip r:embed="rId3"/>
          <a:stretch>
            <a:fillRect/>
          </a:stretch>
        </p:blipFill>
        <p:spPr>
          <a:xfrm>
            <a:off x="3886200" y="1676400"/>
            <a:ext cx="5086473" cy="4138803"/>
          </a:xfrm>
          <a:prstGeom prst="rect">
            <a:avLst/>
          </a:prstGeom>
        </p:spPr>
      </p:pic>
    </p:spTree>
    <p:extLst>
      <p:ext uri="{BB962C8B-B14F-4D97-AF65-F5344CB8AC3E}">
        <p14:creationId xmlns:p14="http://schemas.microsoft.com/office/powerpoint/2010/main" val="312997834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164"/>
        <p:cNvGrpSpPr/>
        <p:nvPr/>
      </p:nvGrpSpPr>
      <p:grpSpPr>
        <a:xfrm>
          <a:off x="0" y="0"/>
          <a:ext cx="0" cy="0"/>
          <a:chOff x="0" y="0"/>
          <a:chExt cx="0" cy="0"/>
        </a:xfrm>
      </p:grpSpPr>
      <p:pic>
        <p:nvPicPr>
          <p:cNvPr id="4" name="Picture 3" descr="Icon P 3">
            <a:extLst>
              <a:ext uri="{FF2B5EF4-FFF2-40B4-BE49-F238E27FC236}">
                <a16:creationId xmlns:a16="http://schemas.microsoft.com/office/drawing/2014/main" id="{859692C1-C2B3-4EF2-A0C5-F1DD66C7D7D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99416" y="325583"/>
            <a:ext cx="1133954" cy="816935"/>
          </a:xfrm>
          <a:prstGeom prst="rect">
            <a:avLst/>
          </a:prstGeom>
        </p:spPr>
      </p:pic>
      <p:sp>
        <p:nvSpPr>
          <p:cNvPr id="2" name="Title 1">
            <a:extLst>
              <a:ext uri="{FF2B5EF4-FFF2-40B4-BE49-F238E27FC236}">
                <a16:creationId xmlns:a16="http://schemas.microsoft.com/office/drawing/2014/main" id="{7F943E3D-FDD7-4105-8634-458D78BF04DF}"/>
              </a:ext>
            </a:extLst>
          </p:cNvPr>
          <p:cNvSpPr>
            <a:spLocks noGrp="1"/>
          </p:cNvSpPr>
          <p:nvPr>
            <p:ph type="title"/>
          </p:nvPr>
        </p:nvSpPr>
        <p:spPr>
          <a:xfrm>
            <a:off x="0" y="152400"/>
            <a:ext cx="9144000" cy="1087398"/>
          </a:xfrm>
        </p:spPr>
        <p:txBody>
          <a:bodyPr/>
          <a:lstStyle/>
          <a:p>
            <a:r>
              <a:rPr lang="en-US" dirty="0">
                <a:solidFill>
                  <a:srgbClr val="144652"/>
                </a:solidFill>
                <a:latin typeface="Arial" panose="020B0604020202020204" pitchFamily="34" charset="0"/>
                <a:cs typeface="Arial" panose="020B0604020202020204" pitchFamily="34" charset="0"/>
              </a:rPr>
              <a:t> Activity: </a:t>
            </a:r>
            <a:r>
              <a:rPr lang="en-GB" kern="1200" dirty="0">
                <a:solidFill>
                  <a:srgbClr val="144652"/>
                </a:solidFill>
                <a:latin typeface="Arial" panose="020B0604020202020204" pitchFamily="34" charset="0"/>
                <a:cs typeface="Arial" panose="020B0604020202020204" pitchFamily="34" charset="0"/>
              </a:rPr>
              <a:t>Identifying tRNAs</a:t>
            </a:r>
            <a:endParaRPr lang="en-AU" dirty="0">
              <a:solidFill>
                <a:srgbClr val="144652"/>
              </a:solidFill>
            </a:endParaRPr>
          </a:p>
        </p:txBody>
      </p:sp>
      <p:sp>
        <p:nvSpPr>
          <p:cNvPr id="166" name="Google Shape;166;p30"/>
          <p:cNvSpPr txBox="1">
            <a:spLocks noGrp="1"/>
          </p:cNvSpPr>
          <p:nvPr>
            <p:ph type="body" idx="4294967295"/>
          </p:nvPr>
        </p:nvSpPr>
        <p:spPr>
          <a:xfrm>
            <a:off x="1061243" y="1524000"/>
            <a:ext cx="7021513" cy="795337"/>
          </a:xfrm>
          <a:prstGeom prst="rect">
            <a:avLst/>
          </a:prstGeom>
        </p:spPr>
        <p:txBody>
          <a:bodyPr spcFirstLastPara="1" vert="horz" wrap="square" lIns="91425" tIns="45700" rIns="91425" bIns="45700" numCol="1" anchor="t" anchorCtr="0" compatLnSpc="1">
            <a:prstTxWarp prst="textNoShape">
              <a:avLst/>
            </a:prstTxWarp>
            <a:noAutofit/>
          </a:bodyPr>
          <a:lstStyle/>
          <a:p>
            <a:pPr marL="0" indent="0" algn="ctr">
              <a:lnSpc>
                <a:spcPct val="115000"/>
              </a:lnSpc>
              <a:spcBef>
                <a:spcPts val="0"/>
              </a:spcBef>
              <a:buNone/>
            </a:pPr>
            <a:r>
              <a:rPr lang="en-GB" sz="2400" dirty="0">
                <a:latin typeface="Arial"/>
                <a:ea typeface="Arial"/>
                <a:cs typeface="Arial"/>
                <a:sym typeface="Arial"/>
              </a:rPr>
              <a:t>Observe the structure of a tRNA in Mol3D viewer in your Achieve course</a:t>
            </a:r>
            <a:r>
              <a:rPr lang="en-GB" sz="2400" dirty="0">
                <a:latin typeface="Arial" panose="020B0604020202020204" pitchFamily="34" charset="0"/>
                <a:ea typeface="Arial"/>
                <a:cs typeface="Arial" panose="020B0604020202020204" pitchFamily="34" charset="0"/>
                <a:sym typeface="Arial"/>
              </a:rPr>
              <a:t>.</a:t>
            </a:r>
          </a:p>
        </p:txBody>
      </p:sp>
      <p:pic>
        <p:nvPicPr>
          <p:cNvPr id="11" name="Google Shape;168;p30" descr="A screen capture shows an interactive 3 D model of t R N A.">
            <a:extLst>
              <a:ext uri="{FF2B5EF4-FFF2-40B4-BE49-F238E27FC236}">
                <a16:creationId xmlns:a16="http://schemas.microsoft.com/office/drawing/2014/main" id="{C8ED6CAB-539A-4F13-87B3-F5BE6A1A7536}"/>
              </a:ext>
            </a:extLst>
          </p:cNvPr>
          <p:cNvPicPr preferRelativeResize="0"/>
          <p:nvPr/>
        </p:nvPicPr>
        <p:blipFill>
          <a:blip r:embed="rId4">
            <a:alphaModFix/>
          </a:blip>
          <a:stretch>
            <a:fillRect/>
          </a:stretch>
        </p:blipFill>
        <p:spPr>
          <a:xfrm>
            <a:off x="3027175" y="3094126"/>
            <a:ext cx="3089650" cy="2553075"/>
          </a:xfrm>
          <a:prstGeom prst="rect">
            <a:avLst/>
          </a:prstGeom>
          <a:noFill/>
          <a:ln>
            <a:noFill/>
          </a:ln>
        </p:spPr>
      </p:pic>
    </p:spTree>
    <p:extLst>
      <p:ext uri="{BB962C8B-B14F-4D97-AF65-F5344CB8AC3E}">
        <p14:creationId xmlns:p14="http://schemas.microsoft.com/office/powerpoint/2010/main" val="247468759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374"/>
        <p:cNvGrpSpPr/>
        <p:nvPr/>
      </p:nvGrpSpPr>
      <p:grpSpPr>
        <a:xfrm>
          <a:off x="0" y="0"/>
          <a:ext cx="0" cy="0"/>
          <a:chOff x="0" y="0"/>
          <a:chExt cx="0" cy="0"/>
        </a:xfrm>
      </p:grpSpPr>
      <p:sp>
        <p:nvSpPr>
          <p:cNvPr id="2" name="Title 1">
            <a:extLst>
              <a:ext uri="{FF2B5EF4-FFF2-40B4-BE49-F238E27FC236}">
                <a16:creationId xmlns:a16="http://schemas.microsoft.com/office/drawing/2014/main" id="{F5DE8786-DB6D-472A-AAAE-AF144ADED0E8}"/>
              </a:ext>
            </a:extLst>
          </p:cNvPr>
          <p:cNvSpPr>
            <a:spLocks noGrp="1"/>
          </p:cNvSpPr>
          <p:nvPr>
            <p:ph type="title"/>
          </p:nvPr>
        </p:nvSpPr>
        <p:spPr>
          <a:xfrm>
            <a:off x="0" y="152400"/>
            <a:ext cx="9144000" cy="1143000"/>
          </a:xfrm>
        </p:spPr>
        <p:txBody>
          <a:bodyPr/>
          <a:lstStyle/>
          <a:p>
            <a:r>
              <a:rPr lang="en-US" dirty="0">
                <a:solidFill>
                  <a:srgbClr val="144652"/>
                </a:solidFill>
                <a:latin typeface="Arial" panose="020B0604020202020204" pitchFamily="34" charset="0"/>
                <a:cs typeface="Arial" panose="020B0604020202020204" pitchFamily="34" charset="0"/>
              </a:rPr>
              <a:t>Activity Instructions</a:t>
            </a:r>
            <a:r>
              <a:rPr lang="en-US" altLang="en-US" sz="2000" b="0" dirty="0">
                <a:solidFill>
                  <a:srgbClr val="144652"/>
                </a:solidFill>
                <a:latin typeface="Arial" panose="020B0604020202020204" pitchFamily="34" charset="0"/>
                <a:ea typeface="ＭＳ Ｐゴシック" panose="020B0600070205080204" pitchFamily="34" charset="-128"/>
                <a:cs typeface="Arial" panose="020B0604020202020204" pitchFamily="34" charset="0"/>
              </a:rPr>
              <a:t> (3 of 4)</a:t>
            </a:r>
            <a:endParaRPr lang="en-AU" sz="2000" dirty="0">
              <a:solidFill>
                <a:srgbClr val="144652"/>
              </a:solidFill>
            </a:endParaRPr>
          </a:p>
        </p:txBody>
      </p:sp>
      <p:sp>
        <p:nvSpPr>
          <p:cNvPr id="376" name="Google Shape;376;g847cf01710_0_48"/>
          <p:cNvSpPr txBox="1">
            <a:spLocks noGrp="1"/>
          </p:cNvSpPr>
          <p:nvPr>
            <p:ph type="body" idx="1"/>
          </p:nvPr>
        </p:nvSpPr>
        <p:spPr>
          <a:xfrm>
            <a:off x="685800" y="1447800"/>
            <a:ext cx="8153401" cy="5105399"/>
          </a:xfrm>
          <a:prstGeom prst="rect">
            <a:avLst/>
          </a:prstGeom>
        </p:spPr>
        <p:txBody>
          <a:bodyPr spcFirstLastPara="1" wrap="square" lIns="91425" tIns="45700" rIns="91425" bIns="45700" anchor="t" anchorCtr="0">
            <a:noAutofit/>
          </a:bodyPr>
          <a:lstStyle/>
          <a:p>
            <a:pPr marL="457200" lvl="0" indent="-381000" rtl="0">
              <a:lnSpc>
                <a:spcPct val="115000"/>
              </a:lnSpc>
              <a:spcBef>
                <a:spcPts val="0"/>
              </a:spcBef>
              <a:spcAft>
                <a:spcPts val="0"/>
              </a:spcAft>
              <a:buSzPts val="2400"/>
              <a:buFont typeface="Arial"/>
              <a:buChar char="•"/>
            </a:pPr>
            <a:r>
              <a:rPr lang="en-US" sz="2400" dirty="0">
                <a:latin typeface="Arial" panose="020B0604020202020204" pitchFamily="34" charset="0"/>
                <a:ea typeface="Arial"/>
                <a:cs typeface="Arial" panose="020B0604020202020204" pitchFamily="34" charset="0"/>
                <a:sym typeface="Arial"/>
              </a:rPr>
              <a:t>On your own, </a:t>
            </a:r>
            <a:r>
              <a:rPr lang="en-US" sz="2400" dirty="0">
                <a:solidFill>
                  <a:srgbClr val="0000FF"/>
                </a:solidFill>
                <a:latin typeface="Arial" panose="020B0604020202020204" pitchFamily="34" charset="0"/>
                <a:ea typeface="Arial"/>
                <a:cs typeface="Arial" panose="020B0604020202020204" pitchFamily="34" charset="0"/>
                <a:sym typeface="Arial"/>
              </a:rPr>
              <a:t>think </a:t>
            </a:r>
            <a:r>
              <a:rPr lang="en-US" sz="2400" dirty="0">
                <a:latin typeface="Arial" panose="020B0604020202020204" pitchFamily="34" charset="0"/>
                <a:ea typeface="Arial"/>
                <a:cs typeface="Arial" panose="020B0604020202020204" pitchFamily="34" charset="0"/>
                <a:sym typeface="Arial"/>
              </a:rPr>
              <a:t>of answers to the questions:</a:t>
            </a:r>
            <a:endParaRPr sz="2400" dirty="0">
              <a:latin typeface="Arial" panose="020B0604020202020204" pitchFamily="34" charset="0"/>
              <a:ea typeface="Arial"/>
              <a:cs typeface="Arial" panose="020B0604020202020204" pitchFamily="34" charset="0"/>
              <a:sym typeface="Arial"/>
            </a:endParaRPr>
          </a:p>
          <a:p>
            <a:pPr lvl="1" indent="-355600">
              <a:lnSpc>
                <a:spcPct val="115000"/>
              </a:lnSpc>
              <a:spcBef>
                <a:spcPts val="0"/>
              </a:spcBef>
              <a:buSzPts val="2000"/>
              <a:buFont typeface="Arial"/>
              <a:buChar char="–"/>
            </a:pPr>
            <a:r>
              <a:rPr lang="en-US" sz="2400" dirty="0">
                <a:latin typeface="Arial"/>
                <a:ea typeface="Arial"/>
                <a:cs typeface="Arial"/>
                <a:sym typeface="Arial"/>
              </a:rPr>
              <a:t>To which codon would the anticodon present on this tRNA bind?</a:t>
            </a:r>
          </a:p>
          <a:p>
            <a:pPr lvl="1" indent="-355600">
              <a:lnSpc>
                <a:spcPct val="115000"/>
              </a:lnSpc>
              <a:spcBef>
                <a:spcPts val="0"/>
              </a:spcBef>
              <a:buSzPts val="2000"/>
              <a:buFont typeface="Arial"/>
              <a:buChar char="–"/>
            </a:pPr>
            <a:r>
              <a:rPr lang="en-US" sz="2400" dirty="0">
                <a:latin typeface="Arial"/>
                <a:ea typeface="Arial"/>
                <a:cs typeface="Arial"/>
                <a:sym typeface="Arial"/>
              </a:rPr>
              <a:t>Which amino acid corresponds to this codon?</a:t>
            </a:r>
          </a:p>
          <a:p>
            <a:pPr lvl="1" indent="-355600">
              <a:lnSpc>
                <a:spcPct val="115000"/>
              </a:lnSpc>
              <a:spcBef>
                <a:spcPts val="0"/>
              </a:spcBef>
              <a:buSzPts val="2000"/>
              <a:buFont typeface="Arial"/>
              <a:buChar char="–"/>
            </a:pPr>
            <a:r>
              <a:rPr lang="en-US" sz="2400" dirty="0">
                <a:latin typeface="Arial"/>
                <a:ea typeface="Arial"/>
                <a:cs typeface="Arial"/>
                <a:sym typeface="Arial"/>
              </a:rPr>
              <a:t>Where on the tRNA would the corresponding aminoacyl-tRNA synthetase attach the amino acid? Select the region and upload a screenshot to your course. </a:t>
            </a:r>
            <a:r>
              <a:rPr lang="en-US" sz="2400" dirty="0">
                <a:latin typeface="Arial" panose="020B0604020202020204" pitchFamily="34" charset="0"/>
                <a:ea typeface="Arial"/>
                <a:cs typeface="Arial" panose="020B0604020202020204" pitchFamily="34" charset="0"/>
                <a:sym typeface="Arial"/>
              </a:rPr>
              <a:t>(2 minutes)</a:t>
            </a:r>
          </a:p>
          <a:p>
            <a:pPr marL="457200" lvl="0" indent="-381000" rtl="0">
              <a:lnSpc>
                <a:spcPct val="115000"/>
              </a:lnSpc>
              <a:spcBef>
                <a:spcPts val="0"/>
              </a:spcBef>
              <a:spcAft>
                <a:spcPts val="0"/>
              </a:spcAft>
              <a:buSzPts val="2400"/>
              <a:buFont typeface="Arial"/>
              <a:buChar char="•"/>
            </a:pPr>
            <a:endParaRPr lang="en-US" sz="2400" dirty="0">
              <a:solidFill>
                <a:srgbClr val="0000FF"/>
              </a:solidFill>
              <a:latin typeface="Arial" panose="020B0604020202020204" pitchFamily="34" charset="0"/>
              <a:ea typeface="Arial"/>
              <a:cs typeface="Arial" panose="020B0604020202020204" pitchFamily="34" charset="0"/>
              <a:sym typeface="Arial"/>
            </a:endParaRPr>
          </a:p>
          <a:p>
            <a:pPr marL="457200" lvl="0" indent="-381000" rtl="0">
              <a:lnSpc>
                <a:spcPct val="115000"/>
              </a:lnSpc>
              <a:spcBef>
                <a:spcPts val="0"/>
              </a:spcBef>
              <a:spcAft>
                <a:spcPts val="0"/>
              </a:spcAft>
              <a:buClr>
                <a:schemeClr val="tx1"/>
              </a:buClr>
              <a:buSzPts val="2400"/>
              <a:buFont typeface="Arial" panose="020B0604020202020204" pitchFamily="34" charset="0"/>
              <a:buChar char="•"/>
            </a:pPr>
            <a:r>
              <a:rPr lang="en-US" sz="2400" dirty="0">
                <a:solidFill>
                  <a:srgbClr val="0000FF"/>
                </a:solidFill>
                <a:latin typeface="Arial" panose="020B0604020202020204" pitchFamily="34" charset="0"/>
                <a:ea typeface="Arial"/>
                <a:cs typeface="Arial" panose="020B0604020202020204" pitchFamily="34" charset="0"/>
                <a:sym typeface="Arial"/>
              </a:rPr>
              <a:t>Pair</a:t>
            </a:r>
            <a:r>
              <a:rPr lang="en-US" sz="2400" dirty="0">
                <a:latin typeface="Arial" panose="020B0604020202020204" pitchFamily="34" charset="0"/>
                <a:ea typeface="Arial"/>
                <a:cs typeface="Arial" panose="020B0604020202020204" pitchFamily="34" charset="0"/>
                <a:sym typeface="Arial"/>
              </a:rPr>
              <a:t> up to discuss your ideas. (2 minutes)</a:t>
            </a:r>
          </a:p>
          <a:p>
            <a:pPr marL="457200" lvl="0" indent="-381000" rtl="0">
              <a:lnSpc>
                <a:spcPct val="115000"/>
              </a:lnSpc>
              <a:spcBef>
                <a:spcPts val="0"/>
              </a:spcBef>
              <a:spcAft>
                <a:spcPts val="0"/>
              </a:spcAft>
              <a:buClr>
                <a:schemeClr val="tx1"/>
              </a:buClr>
              <a:buSzPts val="2400"/>
              <a:buFont typeface="Arial" panose="020B0604020202020204" pitchFamily="34" charset="0"/>
              <a:buChar char="•"/>
            </a:pPr>
            <a:r>
              <a:rPr lang="en-US" sz="2400" dirty="0">
                <a:solidFill>
                  <a:srgbClr val="0000FF"/>
                </a:solidFill>
                <a:latin typeface="Arial" panose="020B0604020202020204" pitchFamily="34" charset="0"/>
                <a:ea typeface="Arial"/>
                <a:cs typeface="Arial" panose="020B0604020202020204" pitchFamily="34" charset="0"/>
                <a:sym typeface="Arial"/>
              </a:rPr>
              <a:t>Share</a:t>
            </a:r>
            <a:r>
              <a:rPr lang="en-US" sz="2400" dirty="0">
                <a:latin typeface="Arial" panose="020B0604020202020204" pitchFamily="34" charset="0"/>
                <a:ea typeface="Arial"/>
                <a:cs typeface="Arial" panose="020B0604020202020204" pitchFamily="34" charset="0"/>
                <a:sym typeface="Arial"/>
              </a:rPr>
              <a:t> your ideas with the class in group discussion.</a:t>
            </a:r>
          </a:p>
          <a:p>
            <a:pPr marL="76200" indent="0">
              <a:lnSpc>
                <a:spcPct val="115000"/>
              </a:lnSpc>
              <a:spcBef>
                <a:spcPts val="0"/>
              </a:spcBef>
              <a:spcAft>
                <a:spcPts val="0"/>
              </a:spcAft>
              <a:buClr>
                <a:schemeClr val="tx1"/>
              </a:buClr>
              <a:buSzPts val="2400"/>
              <a:buNone/>
            </a:pPr>
            <a:r>
              <a:rPr lang="en-US" sz="2400" dirty="0">
                <a:solidFill>
                  <a:srgbClr val="0000FF"/>
                </a:solidFill>
                <a:latin typeface="Arial" panose="020B0604020202020204" pitchFamily="34" charset="0"/>
                <a:ea typeface="Arial"/>
                <a:cs typeface="Arial" panose="020B0604020202020204" pitchFamily="34" charset="0"/>
                <a:sym typeface="Arial"/>
              </a:rPr>
              <a:t>     </a:t>
            </a:r>
            <a:r>
              <a:rPr lang="en-GB" sz="2400" dirty="0">
                <a:latin typeface="Arial"/>
                <a:ea typeface="Arial"/>
                <a:cs typeface="Arial"/>
                <a:sym typeface="Arial"/>
              </a:rPr>
              <a:t>(3 minutes)</a:t>
            </a:r>
            <a:endParaRPr lang="en-GB" sz="2400" dirty="0">
              <a:solidFill>
                <a:srgbClr val="0000FF"/>
              </a:solidFill>
              <a:latin typeface="Arial"/>
              <a:ea typeface="Arial"/>
              <a:cs typeface="Arial"/>
              <a:sym typeface="Arial"/>
            </a:endParaRPr>
          </a:p>
          <a:p>
            <a:pPr marL="76200" lvl="0" indent="0" rtl="0">
              <a:lnSpc>
                <a:spcPct val="115000"/>
              </a:lnSpc>
              <a:spcBef>
                <a:spcPts val="0"/>
              </a:spcBef>
              <a:spcAft>
                <a:spcPts val="0"/>
              </a:spcAft>
              <a:buSzPts val="2400"/>
              <a:buNone/>
            </a:pPr>
            <a:endParaRPr sz="2400" dirty="0">
              <a:solidFill>
                <a:srgbClr val="0000FF"/>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175264145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374"/>
        <p:cNvGrpSpPr/>
        <p:nvPr/>
      </p:nvGrpSpPr>
      <p:grpSpPr>
        <a:xfrm>
          <a:off x="0" y="0"/>
          <a:ext cx="0" cy="0"/>
          <a:chOff x="0" y="0"/>
          <a:chExt cx="0" cy="0"/>
        </a:xfrm>
      </p:grpSpPr>
      <p:sp>
        <p:nvSpPr>
          <p:cNvPr id="2" name="Title 1">
            <a:extLst>
              <a:ext uri="{FF2B5EF4-FFF2-40B4-BE49-F238E27FC236}">
                <a16:creationId xmlns:a16="http://schemas.microsoft.com/office/drawing/2014/main" id="{90699B9A-968C-4B13-9E03-F4600E9BEFC1}"/>
              </a:ext>
            </a:extLst>
          </p:cNvPr>
          <p:cNvSpPr>
            <a:spLocks noGrp="1"/>
          </p:cNvSpPr>
          <p:nvPr>
            <p:ph type="title"/>
          </p:nvPr>
        </p:nvSpPr>
        <p:spPr>
          <a:xfrm>
            <a:off x="0" y="152400"/>
            <a:ext cx="9144000" cy="1143000"/>
          </a:xfrm>
        </p:spPr>
        <p:txBody>
          <a:bodyPr/>
          <a:lstStyle/>
          <a:p>
            <a:r>
              <a:rPr lang="en-US" dirty="0">
                <a:solidFill>
                  <a:srgbClr val="144652"/>
                </a:solidFill>
                <a:latin typeface="Arial" panose="020B0604020202020204" pitchFamily="34" charset="0"/>
                <a:cs typeface="Arial" panose="020B0604020202020204" pitchFamily="34" charset="0"/>
              </a:rPr>
              <a:t>Activity Solution</a:t>
            </a:r>
            <a:r>
              <a:rPr lang="en-US" altLang="en-US" sz="2000" b="0" dirty="0">
                <a:solidFill>
                  <a:srgbClr val="144652"/>
                </a:solidFill>
                <a:latin typeface="Arial" panose="020B0604020202020204" pitchFamily="34" charset="0"/>
                <a:ea typeface="ＭＳ Ｐゴシック" panose="020B0600070205080204" pitchFamily="34" charset="-128"/>
                <a:cs typeface="Arial" panose="020B0604020202020204" pitchFamily="34" charset="0"/>
              </a:rPr>
              <a:t> (3 of 5)</a:t>
            </a:r>
            <a:endParaRPr lang="en-AU" sz="2000" dirty="0">
              <a:solidFill>
                <a:srgbClr val="144652"/>
              </a:solidFill>
            </a:endParaRPr>
          </a:p>
        </p:txBody>
      </p:sp>
      <p:sp>
        <p:nvSpPr>
          <p:cNvPr id="376" name="Google Shape;376;g847cf01710_0_48"/>
          <p:cNvSpPr txBox="1">
            <a:spLocks noGrp="1"/>
          </p:cNvSpPr>
          <p:nvPr>
            <p:ph type="body" idx="1"/>
          </p:nvPr>
        </p:nvSpPr>
        <p:spPr>
          <a:xfrm>
            <a:off x="609600" y="1524000"/>
            <a:ext cx="7848600" cy="4757529"/>
          </a:xfrm>
          <a:prstGeom prst="rect">
            <a:avLst/>
          </a:prstGeom>
        </p:spPr>
        <p:txBody>
          <a:bodyPr spcFirstLastPara="1" wrap="square" lIns="91425" tIns="45700" rIns="91425" bIns="45700" anchor="t" anchorCtr="0">
            <a:noAutofit/>
          </a:bodyPr>
          <a:lstStyle/>
          <a:p>
            <a:pPr marL="914400" lvl="1" indent="-381000">
              <a:lnSpc>
                <a:spcPct val="115000"/>
              </a:lnSpc>
              <a:spcBef>
                <a:spcPts val="0"/>
              </a:spcBef>
              <a:spcAft>
                <a:spcPts val="0"/>
              </a:spcAft>
              <a:buSzPts val="2400"/>
              <a:buFont typeface="Arial"/>
              <a:buChar char="–"/>
            </a:pPr>
            <a:r>
              <a:rPr lang="en-GB" sz="2400" dirty="0">
                <a:latin typeface="Arial"/>
                <a:ea typeface="Arial"/>
                <a:cs typeface="Arial"/>
                <a:sym typeface="Arial"/>
              </a:rPr>
              <a:t>To which codon would the anticodon present on this tRNA bind? </a:t>
            </a:r>
            <a:r>
              <a:rPr lang="en-GB" sz="2400" b="1" dirty="0">
                <a:latin typeface="Arial"/>
                <a:ea typeface="Arial"/>
                <a:cs typeface="Arial"/>
                <a:sym typeface="Arial"/>
              </a:rPr>
              <a:t>Because the anticodon in this case is AAA, it would bind to the codon UUU in an mRNA 	undergoing transcription.</a:t>
            </a:r>
            <a:endParaRPr lang="en-US" sz="2400" b="1" dirty="0">
              <a:latin typeface="Arial"/>
              <a:ea typeface="Arial"/>
              <a:cs typeface="Arial"/>
              <a:sym typeface="Arial"/>
            </a:endParaRPr>
          </a:p>
          <a:p>
            <a:pPr marL="533400" lvl="1" indent="0" rtl="0">
              <a:lnSpc>
                <a:spcPct val="115000"/>
              </a:lnSpc>
              <a:spcBef>
                <a:spcPts val="0"/>
              </a:spcBef>
              <a:spcAft>
                <a:spcPts val="0"/>
              </a:spcAft>
              <a:buSzPts val="2400"/>
              <a:buNone/>
            </a:pPr>
            <a:endParaRPr lang="en-GB" sz="2400" b="1" dirty="0">
              <a:latin typeface="Arial"/>
              <a:ea typeface="Arial"/>
              <a:cs typeface="Arial"/>
              <a:sym typeface="Arial"/>
            </a:endParaRPr>
          </a:p>
          <a:p>
            <a:pPr marL="914400" lvl="1" indent="-381000">
              <a:lnSpc>
                <a:spcPct val="115000"/>
              </a:lnSpc>
              <a:spcBef>
                <a:spcPts val="0"/>
              </a:spcBef>
              <a:spcAft>
                <a:spcPts val="0"/>
              </a:spcAft>
              <a:buSzPts val="2400"/>
              <a:buFont typeface="Arial"/>
              <a:buChar char="–"/>
            </a:pPr>
            <a:r>
              <a:rPr lang="en-GB" sz="2400" dirty="0">
                <a:latin typeface="Arial"/>
                <a:ea typeface="Arial"/>
                <a:cs typeface="Arial"/>
                <a:sym typeface="Arial"/>
              </a:rPr>
              <a:t>Which amino acid corresponds to this codon</a:t>
            </a:r>
            <a:r>
              <a:rPr lang="en-US" sz="2400" dirty="0">
                <a:latin typeface="Arial"/>
                <a:ea typeface="Arial"/>
                <a:cs typeface="Arial"/>
                <a:sym typeface="Arial"/>
              </a:rPr>
              <a:t>? </a:t>
            </a:r>
            <a:r>
              <a:rPr lang="en-GB" sz="2400" b="1" dirty="0">
                <a:latin typeface="Arial"/>
                <a:ea typeface="Arial"/>
                <a:cs typeface="Arial"/>
                <a:sym typeface="Arial"/>
              </a:rPr>
              <a:t>UUU corresponds to phenylalanine.</a:t>
            </a:r>
          </a:p>
        </p:txBody>
      </p:sp>
    </p:spTree>
    <p:extLst>
      <p:ext uri="{BB962C8B-B14F-4D97-AF65-F5344CB8AC3E}">
        <p14:creationId xmlns:p14="http://schemas.microsoft.com/office/powerpoint/2010/main" val="116629619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374"/>
        <p:cNvGrpSpPr/>
        <p:nvPr/>
      </p:nvGrpSpPr>
      <p:grpSpPr>
        <a:xfrm>
          <a:off x="0" y="0"/>
          <a:ext cx="0" cy="0"/>
          <a:chOff x="0" y="0"/>
          <a:chExt cx="0" cy="0"/>
        </a:xfrm>
      </p:grpSpPr>
      <p:sp>
        <p:nvSpPr>
          <p:cNvPr id="2" name="Title 1">
            <a:extLst>
              <a:ext uri="{FF2B5EF4-FFF2-40B4-BE49-F238E27FC236}">
                <a16:creationId xmlns:a16="http://schemas.microsoft.com/office/drawing/2014/main" id="{B8038F7B-B58D-430F-B9BB-39D2BCEBDD13}"/>
              </a:ext>
            </a:extLst>
          </p:cNvPr>
          <p:cNvSpPr>
            <a:spLocks noGrp="1"/>
          </p:cNvSpPr>
          <p:nvPr>
            <p:ph type="title"/>
          </p:nvPr>
        </p:nvSpPr>
        <p:spPr>
          <a:xfrm>
            <a:off x="0" y="152400"/>
            <a:ext cx="9144000" cy="1219200"/>
          </a:xfrm>
        </p:spPr>
        <p:txBody>
          <a:bodyPr/>
          <a:lstStyle/>
          <a:p>
            <a:r>
              <a:rPr lang="en-US" dirty="0">
                <a:solidFill>
                  <a:srgbClr val="144652"/>
                </a:solidFill>
                <a:latin typeface="Arial" panose="020B0604020202020204" pitchFamily="34" charset="0"/>
                <a:cs typeface="Arial" panose="020B0604020202020204" pitchFamily="34" charset="0"/>
              </a:rPr>
              <a:t>Activity Solution</a:t>
            </a:r>
            <a:r>
              <a:rPr lang="en-US" altLang="en-US" sz="2000" b="0" dirty="0">
                <a:solidFill>
                  <a:srgbClr val="144652"/>
                </a:solidFill>
                <a:latin typeface="Arial" panose="020B0604020202020204" pitchFamily="34" charset="0"/>
                <a:ea typeface="ＭＳ Ｐゴシック" panose="020B0600070205080204" pitchFamily="34" charset="-128"/>
                <a:cs typeface="Arial" panose="020B0604020202020204" pitchFamily="34" charset="0"/>
              </a:rPr>
              <a:t> (4 of 5)</a:t>
            </a:r>
            <a:endParaRPr lang="en-AU" sz="2000" dirty="0">
              <a:solidFill>
                <a:srgbClr val="144652"/>
              </a:solidFill>
            </a:endParaRPr>
          </a:p>
        </p:txBody>
      </p:sp>
      <p:sp>
        <p:nvSpPr>
          <p:cNvPr id="376" name="Google Shape;376;g847cf01710_0_48"/>
          <p:cNvSpPr txBox="1">
            <a:spLocks noGrp="1"/>
          </p:cNvSpPr>
          <p:nvPr>
            <p:ph type="body" idx="1"/>
          </p:nvPr>
        </p:nvSpPr>
        <p:spPr>
          <a:xfrm>
            <a:off x="609600" y="1447800"/>
            <a:ext cx="7848600" cy="4833729"/>
          </a:xfrm>
          <a:prstGeom prst="rect">
            <a:avLst/>
          </a:prstGeom>
        </p:spPr>
        <p:txBody>
          <a:bodyPr spcFirstLastPara="1" wrap="square" lIns="91425" tIns="45700" rIns="91425" bIns="45700" anchor="t" anchorCtr="0">
            <a:noAutofit/>
          </a:bodyPr>
          <a:lstStyle/>
          <a:p>
            <a:pPr marL="914400" lvl="1" indent="-381000">
              <a:lnSpc>
                <a:spcPct val="115000"/>
              </a:lnSpc>
              <a:spcBef>
                <a:spcPts val="0"/>
              </a:spcBef>
              <a:spcAft>
                <a:spcPts val="0"/>
              </a:spcAft>
              <a:buSzPts val="2400"/>
              <a:buFont typeface="Arial"/>
              <a:buChar char="–"/>
            </a:pPr>
            <a:r>
              <a:rPr lang="en-GB" sz="2400" dirty="0">
                <a:latin typeface="Arial"/>
                <a:ea typeface="Arial"/>
                <a:cs typeface="Arial"/>
                <a:sym typeface="Arial"/>
              </a:rPr>
              <a:t>Where on the tRNA would the corresponding aminoacyl-tRNA synthetase attach the amino acid? Select the region and upload a screenshot to your course. </a:t>
            </a:r>
            <a:r>
              <a:rPr lang="en-GB" sz="2400" b="1" dirty="0">
                <a:latin typeface="Arial"/>
                <a:ea typeface="Arial"/>
                <a:cs typeface="Arial"/>
                <a:sym typeface="Arial"/>
              </a:rPr>
              <a:t>The phenylalanyl-tRNA synthetase would 	attach </a:t>
            </a:r>
            <a:r>
              <a:rPr lang="en-GB" sz="2400" b="1" dirty="0" err="1">
                <a:latin typeface="Arial"/>
                <a:ea typeface="Arial"/>
                <a:cs typeface="Arial"/>
                <a:sym typeface="Arial"/>
              </a:rPr>
              <a:t>Phe</a:t>
            </a:r>
            <a:r>
              <a:rPr lang="en-GB" sz="2400" b="1" dirty="0">
                <a:latin typeface="Arial"/>
                <a:ea typeface="Arial"/>
                <a:cs typeface="Arial"/>
                <a:sym typeface="Arial"/>
              </a:rPr>
              <a:t> to the CCA sequence at the 3′ end of </a:t>
            </a:r>
            <a:r>
              <a:rPr lang="en-GB" sz="2400" b="1" dirty="0" err="1">
                <a:latin typeface="Arial"/>
                <a:ea typeface="Arial"/>
                <a:cs typeface="Arial"/>
                <a:sym typeface="Arial"/>
              </a:rPr>
              <a:t>tRNA</a:t>
            </a:r>
            <a:r>
              <a:rPr lang="en-GB" sz="2400" b="1" baseline="30000" dirty="0" err="1">
                <a:latin typeface="Arial"/>
                <a:ea typeface="Arial"/>
                <a:cs typeface="Arial"/>
                <a:sym typeface="Arial"/>
              </a:rPr>
              <a:t>Phe</a:t>
            </a:r>
            <a:r>
              <a:rPr lang="en-GB" sz="2400" b="1" dirty="0">
                <a:latin typeface="Arial"/>
                <a:ea typeface="Arial"/>
                <a:cs typeface="Arial"/>
                <a:sym typeface="Arial"/>
              </a:rPr>
              <a:t>. All tRNAs possess the amino acid docking sequence CCA.</a:t>
            </a:r>
            <a:endParaRPr lang="en-US" sz="2400" b="1" dirty="0">
              <a:latin typeface="Arial"/>
              <a:ea typeface="Arial"/>
              <a:cs typeface="Arial"/>
              <a:sym typeface="Arial"/>
            </a:endParaRPr>
          </a:p>
        </p:txBody>
      </p:sp>
    </p:spTree>
    <p:extLst>
      <p:ext uri="{BB962C8B-B14F-4D97-AF65-F5344CB8AC3E}">
        <p14:creationId xmlns:p14="http://schemas.microsoft.com/office/powerpoint/2010/main" val="125866016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2EEA4-BCC9-44CD-B1E3-42DE01B0C75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Unusual Amino Acids in Peptides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4800" y="1676400"/>
            <a:ext cx="44958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buClr>
                <a:schemeClr val="tx1"/>
              </a:buClr>
            </a:pPr>
            <a:r>
              <a:rPr lang="en-US" altLang="en-US" sz="2400" dirty="0">
                <a:latin typeface="Arial" panose="020B0604020202020204" pitchFamily="34" charset="0"/>
                <a:cs typeface="Arial" panose="020B0604020202020204" pitchFamily="34" charset="0"/>
              </a:rPr>
              <a:t>selenocysteine = formed after charging a UGA-recognizing tRNA with serine in both bacteria and eukaryotes</a:t>
            </a:r>
          </a:p>
          <a:p>
            <a:pPr eaLnBrk="1" hangingPunct="1">
              <a:buClr>
                <a:schemeClr val="tx1"/>
              </a:buClr>
            </a:pPr>
            <a:endParaRPr lang="en-US" altLang="en-US" sz="2400" dirty="0">
              <a:latin typeface="Arial" panose="020B0604020202020204" pitchFamily="34" charset="0"/>
              <a:cs typeface="Arial" panose="020B0604020202020204" pitchFamily="34" charset="0"/>
            </a:endParaRPr>
          </a:p>
          <a:p>
            <a:pPr eaLnBrk="1" hangingPunct="1">
              <a:buClr>
                <a:schemeClr val="tx1"/>
              </a:buClr>
            </a:pPr>
            <a:r>
              <a:rPr lang="en-US" altLang="en-US" sz="2400" dirty="0" err="1">
                <a:latin typeface="Arial" panose="020B0604020202020204" pitchFamily="34" charset="0"/>
                <a:cs typeface="Arial" panose="020B0604020202020204" pitchFamily="34" charset="0"/>
              </a:rPr>
              <a:t>pyrrolysine</a:t>
            </a:r>
            <a:r>
              <a:rPr lang="en-US" altLang="en-US" sz="2400" dirty="0">
                <a:latin typeface="Arial" panose="020B0604020202020204" pitchFamily="34" charset="0"/>
                <a:cs typeface="Arial" panose="020B0604020202020204" pitchFamily="34" charset="0"/>
              </a:rPr>
              <a:t> = directly attached to its tRNA that recognizes UAG(stop) codon in some archaea</a:t>
            </a:r>
          </a:p>
          <a:p>
            <a:pPr lvl="1"/>
            <a:endParaRPr lang="en-US" sz="2400" dirty="0">
              <a:latin typeface="Arial" panose="020B0604020202020204" pitchFamily="34" charset="0"/>
              <a:cs typeface="Arial" panose="020B0604020202020204" pitchFamily="34" charset="0"/>
            </a:endParaRPr>
          </a:p>
          <a:p>
            <a:pPr lvl="1"/>
            <a:endParaRPr lang="en-US" sz="16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p:txBody>
      </p:sp>
      <p:pic>
        <p:nvPicPr>
          <p:cNvPr id="4" name="Picture 3" descr="Selenocysteine: A three-carbon vertical chain has C 1 forming C O O minus at the top; C 2 bonded to H on the right and to N H 3 with a positive charge on N to the left; and C 3 bonded to 2 H and to S e H below. Pyrrolysine: A six-carbon vertical chain has C 1 forming C O O minus at the top; C 2 bonded to H to the right and to N H 3 with a positive charge on N to the left; C 3, C 4, and C 5 each bonded to 2 H; and C 6 bonded to 2 H and to N H below further bonded to C double bonded to O to the lower left and bonded to the upper right vertex of a five-membered ring to the lower right that has a top vertex bonded to C H 3, a double bond at the bottom side, and N substituted for C at the lower left vertex.">
            <a:extLst>
              <a:ext uri="{FF2B5EF4-FFF2-40B4-BE49-F238E27FC236}">
                <a16:creationId xmlns:a16="http://schemas.microsoft.com/office/drawing/2014/main" id="{CA3C56AA-699B-4A48-8CDE-3849348B7A8C}"/>
              </a:ext>
            </a:extLst>
          </p:cNvPr>
          <p:cNvPicPr>
            <a:picLocks noChangeAspect="1"/>
          </p:cNvPicPr>
          <p:nvPr/>
        </p:nvPicPr>
        <p:blipFill>
          <a:blip r:embed="rId3"/>
          <a:stretch>
            <a:fillRect/>
          </a:stretch>
        </p:blipFill>
        <p:spPr>
          <a:xfrm>
            <a:off x="4800600" y="1951037"/>
            <a:ext cx="3803847" cy="3581400"/>
          </a:xfrm>
          <a:prstGeom prst="rect">
            <a:avLst/>
          </a:prstGeom>
        </p:spPr>
      </p:pic>
    </p:spTree>
    <p:extLst>
      <p:ext uri="{BB962C8B-B14F-4D97-AF65-F5344CB8AC3E}">
        <p14:creationId xmlns:p14="http://schemas.microsoft.com/office/powerpoint/2010/main" val="232495416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600A7-D5BD-4E65-8127-15EFD6BBAC10}"/>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Stage 2: A Specific Amino Acid Initiates Protein Synthesis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0" y="1752600"/>
            <a:ext cx="84963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AUG initiation codon specifies an amino-terminal methionine residue.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all organisms have two tRNAs for methionine:</a:t>
            </a:r>
          </a:p>
          <a:p>
            <a:pPr lvl="1"/>
            <a:r>
              <a:rPr lang="en-US" sz="2400" dirty="0">
                <a:latin typeface="Arial" panose="020B0604020202020204" pitchFamily="34" charset="0"/>
                <a:cs typeface="Arial" panose="020B0604020202020204" pitchFamily="34" charset="0"/>
              </a:rPr>
              <a:t>one for when (5′)AUG is the initiation codon </a:t>
            </a:r>
          </a:p>
          <a:p>
            <a:pPr lvl="1"/>
            <a:r>
              <a:rPr lang="en-US" sz="2400" dirty="0">
                <a:latin typeface="Arial" panose="020B0604020202020204" pitchFamily="34" charset="0"/>
                <a:cs typeface="Arial" panose="020B0604020202020204" pitchFamily="34" charset="0"/>
              </a:rPr>
              <a:t>one when a Met residue in an internal position in a polypeptide </a:t>
            </a:r>
          </a:p>
          <a:p>
            <a:endParaRPr lang="en-US" sz="2400" dirty="0"/>
          </a:p>
          <a:p>
            <a:pPr lvl="1"/>
            <a:endParaRPr lang="en-US" dirty="0"/>
          </a:p>
          <a:p>
            <a:endParaRPr lang="en-US" sz="2400" dirty="0">
              <a:latin typeface="Arial" panose="020B0604020202020204" pitchFamily="34" charset="0"/>
              <a:cs typeface="Arial" panose="020B0604020202020204" pitchFamily="34" charset="0"/>
            </a:endParaRPr>
          </a:p>
          <a:p>
            <a:pPr marL="533400" lvl="1" inden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8874752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DBC6E-B6A3-4A38-B34A-B2EEE2CC0F7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Two tRNAs Specific for Methionine in Bacteria</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0" y="1676400"/>
            <a:ext cx="546735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err="1">
                <a:latin typeface="Arial" panose="020B0604020202020204" pitchFamily="34" charset="0"/>
                <a:cs typeface="Arial" panose="020B0604020202020204" pitchFamily="34" charset="0"/>
              </a:rPr>
              <a:t>fMet-tRNA</a:t>
            </a:r>
            <a:r>
              <a:rPr lang="en-US" sz="2400" baseline="30000" dirty="0" err="1">
                <a:latin typeface="Arial" panose="020B0604020202020204" pitchFamily="34" charset="0"/>
                <a:cs typeface="Arial" panose="020B0604020202020204" pitchFamily="34" charset="0"/>
              </a:rPr>
              <a:t>fMet</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inserts </a:t>
            </a:r>
            <a:r>
              <a:rPr lang="en-US" sz="2400" i="1" dirty="0">
                <a:latin typeface="Arial" panose="020B0604020202020204" pitchFamily="34" charset="0"/>
                <a:cs typeface="Arial" panose="020B0604020202020204" pitchFamily="34" charset="0"/>
              </a:rPr>
              <a:t>N</a:t>
            </a:r>
            <a:r>
              <a:rPr lang="en-US" sz="2400" dirty="0">
                <a:latin typeface="Arial" panose="020B0604020202020204" pitchFamily="34" charset="0"/>
                <a:cs typeface="Arial" panose="020B0604020202020204" pitchFamily="34" charset="0"/>
              </a:rPr>
              <a:t>-formyl-methionine (</a:t>
            </a:r>
            <a:r>
              <a:rPr lang="en-US" sz="2400" dirty="0" err="1">
                <a:latin typeface="Arial" panose="020B0604020202020204" pitchFamily="34" charset="0"/>
                <a:cs typeface="Arial" panose="020B0604020202020204" pitchFamily="34" charset="0"/>
              </a:rPr>
              <a:t>fMet</a:t>
            </a:r>
            <a:r>
              <a:rPr lang="en-US" sz="2400" dirty="0">
                <a:latin typeface="Arial" panose="020B0604020202020204" pitchFamily="34" charset="0"/>
                <a:cs typeface="Arial" panose="020B0604020202020204" pitchFamily="34" charset="0"/>
              </a:rPr>
              <a:t>) at the amino-terminal end</a:t>
            </a:r>
          </a:p>
          <a:p>
            <a:pPr lvl="1"/>
            <a:r>
              <a:rPr lang="en-US" sz="2400" dirty="0">
                <a:latin typeface="Arial" panose="020B0604020202020204" pitchFamily="34" charset="0"/>
                <a:cs typeface="Arial" panose="020B0604020202020204" pitchFamily="34" charset="0"/>
              </a:rPr>
              <a:t>added in response to the (5′)AUG initiation codon </a:t>
            </a:r>
          </a:p>
          <a:p>
            <a:pPr marL="50800" indent="0">
              <a:buNone/>
            </a:pPr>
            <a:endParaRPr lang="en-US" sz="2400" i="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Met-</a:t>
            </a:r>
            <a:r>
              <a:rPr lang="en-US" sz="2400" dirty="0" err="1">
                <a:latin typeface="Arial" panose="020B0604020202020204" pitchFamily="34" charset="0"/>
                <a:cs typeface="Arial" panose="020B0604020202020204" pitchFamily="34" charset="0"/>
              </a:rPr>
              <a:t>tRNA</a:t>
            </a:r>
            <a:r>
              <a:rPr lang="en-US" sz="2400" baseline="30000" dirty="0" err="1">
                <a:latin typeface="Arial" panose="020B0604020202020204" pitchFamily="34" charset="0"/>
                <a:cs typeface="Arial" panose="020B0604020202020204" pitchFamily="34" charset="0"/>
              </a:rPr>
              <a:t>Met</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inserts methionine in interior positions</a:t>
            </a:r>
          </a:p>
          <a:p>
            <a:pPr lvl="1"/>
            <a:r>
              <a:rPr lang="en-US" sz="2400" dirty="0">
                <a:latin typeface="Arial" panose="020B0604020202020204" pitchFamily="34" charset="0"/>
                <a:cs typeface="Arial" panose="020B0604020202020204" pitchFamily="34" charset="0"/>
              </a:rPr>
              <a:t>added in response to the interior (5′)AUG codons </a:t>
            </a:r>
          </a:p>
          <a:p>
            <a:pPr marL="50800" indent="0">
              <a:buNone/>
            </a:pPr>
            <a:endParaRPr lang="en-US" sz="2400" dirty="0">
              <a:latin typeface="Arial" panose="020B0604020202020204" pitchFamily="34" charset="0"/>
              <a:cs typeface="Arial" panose="020B0604020202020204" pitchFamily="34" charset="0"/>
            </a:endParaRPr>
          </a:p>
          <a:p>
            <a:pPr lvl="1"/>
            <a:endParaRPr lang="en-US" sz="16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p:txBody>
      </p:sp>
      <p:pic>
        <p:nvPicPr>
          <p:cNvPr id="4" name="Picture 3" descr="Italicized N end italics-formylmethionine is a vertical six-membered chain with C 1 at the top forming C O O minus; C 2 bonded to H to the right and to N H to the left further bonded to red highlighted C connected by a red double bond to red highlighted O below and by a red bond to red highlighted H to the left; C 3 bonded to 2 H; and C 4 bonded to 2 H and to S below further bonded to C H 3.">
            <a:extLst>
              <a:ext uri="{FF2B5EF4-FFF2-40B4-BE49-F238E27FC236}">
                <a16:creationId xmlns:a16="http://schemas.microsoft.com/office/drawing/2014/main" id="{C3D2BD30-27FE-A141-BC53-96EC8156A4CF}"/>
              </a:ext>
            </a:extLst>
          </p:cNvPr>
          <p:cNvPicPr>
            <a:picLocks noChangeAspect="1"/>
          </p:cNvPicPr>
          <p:nvPr/>
        </p:nvPicPr>
        <p:blipFill>
          <a:blip r:embed="rId3"/>
          <a:stretch>
            <a:fillRect/>
          </a:stretch>
        </p:blipFill>
        <p:spPr>
          <a:xfrm>
            <a:off x="5791200" y="1676400"/>
            <a:ext cx="2556841" cy="3733800"/>
          </a:xfrm>
          <a:prstGeom prst="rect">
            <a:avLst/>
          </a:prstGeom>
        </p:spPr>
      </p:pic>
    </p:spTree>
    <p:extLst>
      <p:ext uri="{BB962C8B-B14F-4D97-AF65-F5344CB8AC3E}">
        <p14:creationId xmlns:p14="http://schemas.microsoft.com/office/powerpoint/2010/main" val="197635784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AE27E-92CB-414A-B74F-912305C8A8E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Formation of </a:t>
            </a:r>
            <a:r>
              <a:rPr lang="en-US" dirty="0" err="1">
                <a:solidFill>
                  <a:schemeClr val="tx1"/>
                </a:solidFill>
                <a:latin typeface="Arial" panose="020B0604020202020204" pitchFamily="34" charset="0"/>
                <a:cs typeface="Arial" panose="020B0604020202020204" pitchFamily="34" charset="0"/>
              </a:rPr>
              <a:t>fMet-tRNA</a:t>
            </a:r>
            <a:r>
              <a:rPr lang="en-US" baseline="30000" dirty="0" err="1">
                <a:solidFill>
                  <a:schemeClr val="tx1"/>
                </a:solidFill>
                <a:latin typeface="Arial" panose="020B0604020202020204" pitchFamily="34" charset="0"/>
                <a:cs typeface="Arial" panose="020B0604020202020204" pitchFamily="34" charset="0"/>
              </a:rPr>
              <a:t>fMet</a:t>
            </a:r>
            <a:endParaRPr lang="en-AU" dirty="0"/>
          </a:p>
        </p:txBody>
      </p:sp>
      <mc:AlternateContent xmlns:mc="http://schemas.openxmlformats.org/markup-compatibility/2006" xmlns:a14="http://schemas.microsoft.com/office/drawing/2010/main">
        <mc:Choice Requires="a14">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0" y="1676400"/>
                <a:ext cx="8496300"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err="1">
                    <a:latin typeface="Arial" panose="020B0604020202020204" pitchFamily="34" charset="0"/>
                    <a:cs typeface="Arial" panose="020B0604020202020204" pitchFamily="34" charset="0"/>
                  </a:rPr>
                  <a:t>fMet-tRNA</a:t>
                </a:r>
                <a:r>
                  <a:rPr lang="en-US" sz="2400" baseline="30000" dirty="0" err="1">
                    <a:latin typeface="Arial" panose="020B0604020202020204" pitchFamily="34" charset="0"/>
                    <a:cs typeface="Arial" panose="020B0604020202020204" pitchFamily="34" charset="0"/>
                  </a:rPr>
                  <a:t>fMet</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is formed in two successive reactions:</a:t>
                </a:r>
              </a:p>
              <a:p>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Methionine + </a:t>
                </a:r>
                <a:r>
                  <a:rPr lang="en-US" sz="2400" dirty="0" err="1">
                    <a:latin typeface="Arial" panose="020B0604020202020204" pitchFamily="34" charset="0"/>
                    <a:cs typeface="Arial" panose="020B0604020202020204" pitchFamily="34" charset="0"/>
                  </a:rPr>
                  <a:t>tRNA</a:t>
                </a:r>
                <a:r>
                  <a:rPr lang="en-US" sz="2400" baseline="30000" dirty="0" err="1">
                    <a:latin typeface="Arial" panose="020B0604020202020204" pitchFamily="34" charset="0"/>
                    <a:cs typeface="Arial" panose="020B0604020202020204" pitchFamily="34" charset="0"/>
                  </a:rPr>
                  <a:t>fMet</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+ATP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 </a:t>
                </a:r>
              </a:p>
              <a:p>
                <a:pPr marL="50800" indent="0">
                  <a:buNone/>
                </a:pPr>
                <a:r>
                  <a:rPr lang="en-US" sz="2400" dirty="0">
                    <a:latin typeface="Arial" panose="020B0604020202020204" pitchFamily="34" charset="0"/>
                    <a:cs typeface="Arial" panose="020B0604020202020204" pitchFamily="34" charset="0"/>
                  </a:rPr>
                  <a:t>	Met-</a:t>
                </a:r>
                <a:r>
                  <a:rPr lang="en-US" sz="2400" dirty="0" err="1">
                    <a:latin typeface="Arial" panose="020B0604020202020204" pitchFamily="34" charset="0"/>
                    <a:cs typeface="Arial" panose="020B0604020202020204" pitchFamily="34" charset="0"/>
                  </a:rPr>
                  <a:t>tRNA</a:t>
                </a:r>
                <a:r>
                  <a:rPr lang="en-US" sz="2400" baseline="30000" dirty="0" err="1">
                    <a:latin typeface="Arial" panose="020B0604020202020204" pitchFamily="34" charset="0"/>
                    <a:cs typeface="Arial" panose="020B0604020202020204" pitchFamily="34" charset="0"/>
                  </a:rPr>
                  <a:t>fMet</a:t>
                </a:r>
                <a:r>
                  <a:rPr lang="en-US" sz="2400" dirty="0">
                    <a:latin typeface="Arial" panose="020B0604020202020204" pitchFamily="34" charset="0"/>
                    <a:cs typeface="Arial" panose="020B0604020202020204" pitchFamily="34" charset="0"/>
                  </a:rPr>
                  <a:t> + AMP + </a:t>
                </a:r>
                <a:r>
                  <a:rPr lang="en-US" sz="2400" dirty="0" err="1">
                    <a:latin typeface="Arial" panose="020B0604020202020204" pitchFamily="34" charset="0"/>
                    <a:cs typeface="Arial" panose="020B0604020202020204" pitchFamily="34" charset="0"/>
                  </a:rPr>
                  <a:t>PP</a:t>
                </a:r>
                <a:r>
                  <a:rPr lang="en-US" sz="2400" baseline="-25000" dirty="0" err="1">
                    <a:latin typeface="Arial" panose="020B0604020202020204" pitchFamily="34" charset="0"/>
                    <a:cs typeface="Arial" panose="020B0604020202020204" pitchFamily="34" charset="0"/>
                  </a:rPr>
                  <a:t>i</a:t>
                </a:r>
                <a:r>
                  <a:rPr lang="en-US" sz="2400" dirty="0">
                    <a:latin typeface="Arial" panose="020B0604020202020204" pitchFamily="34" charset="0"/>
                    <a:cs typeface="Arial" panose="020B0604020202020204" pitchFamily="34" charset="0"/>
                  </a:rPr>
                  <a:t> </a:t>
                </a:r>
              </a:p>
              <a:p>
                <a:pPr marL="50800" indent="0">
                  <a:buNone/>
                </a:pPr>
                <a:endParaRPr lang="en-US" sz="2400" dirty="0">
                  <a:latin typeface="Arial" panose="020B0604020202020204" pitchFamily="34" charset="0"/>
                  <a:cs typeface="Arial" panose="020B0604020202020204" pitchFamily="34" charset="0"/>
                </a:endParaRPr>
              </a:p>
              <a:p>
                <a:pPr marL="50800" indent="0">
                  <a:buNone/>
                </a:pPr>
                <a:r>
                  <a:rPr lang="en-US" sz="2400" i="1" dirty="0">
                    <a:latin typeface="Arial" panose="020B0604020202020204" pitchFamily="34" charset="0"/>
                    <a:cs typeface="Arial" panose="020B0604020202020204" pitchFamily="34" charset="0"/>
                  </a:rPr>
                  <a:t>      N</a:t>
                </a:r>
                <a:r>
                  <a:rPr lang="en-US" sz="2400" baseline="30000" dirty="0">
                    <a:latin typeface="Arial" panose="020B0604020202020204" pitchFamily="34" charset="0"/>
                    <a:cs typeface="Arial" panose="020B0604020202020204" pitchFamily="34" charset="0"/>
                  </a:rPr>
                  <a:t>10</a:t>
                </a:r>
                <a:r>
                  <a:rPr lang="en-US" sz="2400" dirty="0">
                    <a:latin typeface="Arial" panose="020B0604020202020204" pitchFamily="34" charset="0"/>
                    <a:cs typeface="Arial" panose="020B0604020202020204" pitchFamily="34" charset="0"/>
                  </a:rPr>
                  <a:t>-formyltetrahydrofolate + Met-</a:t>
                </a:r>
                <a:r>
                  <a:rPr lang="en-US" sz="2400" dirty="0" err="1">
                    <a:latin typeface="Arial" panose="020B0604020202020204" pitchFamily="34" charset="0"/>
                    <a:cs typeface="Arial" panose="020B0604020202020204" pitchFamily="34" charset="0"/>
                  </a:rPr>
                  <a:t>tRNA</a:t>
                </a:r>
                <a:r>
                  <a:rPr lang="en-US" sz="2400" baseline="30000" dirty="0" err="1">
                    <a:latin typeface="Arial" panose="020B0604020202020204" pitchFamily="34" charset="0"/>
                    <a:cs typeface="Arial" panose="020B0604020202020204" pitchFamily="34" charset="0"/>
                  </a:rPr>
                  <a:t>fMet</a:t>
                </a:r>
                <a:r>
                  <a:rPr lang="en-US" sz="2400" dirty="0">
                    <a:latin typeface="Arial" panose="020B0604020202020204" pitchFamily="34" charset="0"/>
                    <a:cs typeface="Arial" panose="020B0604020202020204" pitchFamily="34"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 	tetrahydrofolate + </a:t>
                </a:r>
                <a:r>
                  <a:rPr lang="en-US" sz="2400" dirty="0" err="1">
                    <a:latin typeface="Arial" panose="020B0604020202020204" pitchFamily="34" charset="0"/>
                    <a:cs typeface="Arial" panose="020B0604020202020204" pitchFamily="34" charset="0"/>
                  </a:rPr>
                  <a:t>fMet-tRNA</a:t>
                </a:r>
                <a:r>
                  <a:rPr lang="en-US" sz="2400" baseline="30000" dirty="0" err="1">
                    <a:latin typeface="Arial" panose="020B0604020202020204" pitchFamily="34" charset="0"/>
                    <a:cs typeface="Arial" panose="020B0604020202020204" pitchFamily="34" charset="0"/>
                  </a:rPr>
                  <a:t>fMet</a:t>
                </a:r>
                <a:r>
                  <a:rPr lang="en-US" sz="2400" baseline="30000" dirty="0">
                    <a:latin typeface="Arial" panose="020B0604020202020204" pitchFamily="34" charset="0"/>
                    <a:cs typeface="Arial" panose="020B0604020202020204" pitchFamily="34" charset="0"/>
                  </a:rPr>
                  <a:t> </a:t>
                </a:r>
              </a:p>
              <a:p>
                <a:pPr marL="50800" indent="0">
                  <a:buNone/>
                </a:pPr>
                <a:endParaRPr lang="en-US" sz="2400" dirty="0">
                  <a:latin typeface="Arial" panose="020B0604020202020204" pitchFamily="34" charset="0"/>
                  <a:cs typeface="Arial" panose="020B0604020202020204" pitchFamily="34" charset="0"/>
                </a:endParaRPr>
              </a:p>
              <a:p>
                <a:pPr lvl="1"/>
                <a:endParaRPr lang="en-US" sz="16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p:txBody>
          </p:sp>
        </mc:Choice>
        <mc:Fallback xmlns="">
          <p:sp>
            <p:nvSpPr>
              <p:cNvPr id="6" name="Google Shape;390;g847cf01710_0_68">
                <a:extLst>
                  <a:ext uri="{FF2B5EF4-FFF2-40B4-BE49-F238E27FC236}">
                    <a16:creationId xmlns:a16="http://schemas.microsoft.com/office/drawing/2014/main" id="{77DF4214-618D-B149-A911-4F9C337C912F}"/>
                  </a:ext>
                </a:extLst>
              </p:cNvPr>
              <p:cNvSpPr txBox="1">
                <a:spLocks noRot="1" noChangeAspect="1" noMove="1" noResize="1" noEditPoints="1" noAdjustHandles="1" noChangeArrowheads="1" noChangeShapeType="1" noTextEdit="1"/>
              </p:cNvSpPr>
              <p:nvPr/>
            </p:nvSpPr>
            <p:spPr bwMode="auto">
              <a:xfrm>
                <a:off x="323850" y="1676400"/>
                <a:ext cx="8496300" cy="4130675"/>
              </a:xfrm>
              <a:prstGeom prst="rect">
                <a:avLst/>
              </a:prstGeom>
              <a:blipFill>
                <a:blip r:embed="rId3"/>
                <a:stretch>
                  <a:fillRect l="-359" t="-103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spTree>
    <p:extLst>
      <p:ext uri="{BB962C8B-B14F-4D97-AF65-F5344CB8AC3E}">
        <p14:creationId xmlns:p14="http://schemas.microsoft.com/office/powerpoint/2010/main" val="373093527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8662A-CCFF-4F56-8D07-DCA5CF3C86E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tRNAs Specific for Methionine in Eukaryotic Cells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0" y="1676400"/>
            <a:ext cx="843915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in eukaryotic cells:</a:t>
            </a:r>
          </a:p>
          <a:p>
            <a:pPr lvl="1"/>
            <a:r>
              <a:rPr lang="en-US" sz="2400" dirty="0">
                <a:latin typeface="Arial" panose="020B0604020202020204" pitchFamily="34" charset="0"/>
                <a:cs typeface="Arial" panose="020B0604020202020204" pitchFamily="34" charset="0"/>
              </a:rPr>
              <a:t>a specialized initiating tRNA</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inserts methionine at the amino-terminal end </a:t>
            </a:r>
          </a:p>
          <a:p>
            <a:pPr lvl="1"/>
            <a:r>
              <a:rPr lang="en-US" sz="2400" dirty="0">
                <a:latin typeface="Arial" panose="020B0604020202020204" pitchFamily="34" charset="0"/>
                <a:cs typeface="Arial" panose="020B0604020202020204" pitchFamily="34" charset="0"/>
              </a:rPr>
              <a:t>Met-</a:t>
            </a:r>
            <a:r>
              <a:rPr lang="en-US" sz="2400" dirty="0" err="1">
                <a:latin typeface="Arial" panose="020B0604020202020204" pitchFamily="34" charset="0"/>
                <a:cs typeface="Arial" panose="020B0604020202020204" pitchFamily="34" charset="0"/>
              </a:rPr>
              <a:t>tRNA</a:t>
            </a:r>
            <a:r>
              <a:rPr lang="en-US" sz="2400" baseline="30000" dirty="0" err="1">
                <a:latin typeface="Arial" panose="020B0604020202020204" pitchFamily="34" charset="0"/>
                <a:cs typeface="Arial" panose="020B0604020202020204" pitchFamily="34" charset="0"/>
              </a:rPr>
              <a:t>Met</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inserts methionine in interior positions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polypeptides synthesized by mitochondrial and chloroplast ribosomes begin with </a:t>
            </a:r>
            <a:r>
              <a:rPr lang="en-US" sz="2400" i="1" dirty="0">
                <a:latin typeface="Arial" panose="020B0604020202020204" pitchFamily="34" charset="0"/>
                <a:cs typeface="Arial" panose="020B0604020202020204" pitchFamily="34" charset="0"/>
              </a:rPr>
              <a:t>N</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formylmethionine</a:t>
            </a: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sz="16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85329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E07DB-D674-494C-A1A0-022232E46BC3}"/>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Three Nucleotides are Necessary to Encode Each Amino Acid</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45701" y="1905000"/>
            <a:ext cx="845259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four code letters of DNA (A, T, G, and C) in groups of two yields only 4</a:t>
            </a:r>
            <a:r>
              <a:rPr lang="en-US" sz="2400" baseline="30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 16 different combinations</a:t>
            </a:r>
          </a:p>
          <a:p>
            <a:pPr lvl="1"/>
            <a:r>
              <a:rPr lang="en-US" sz="2400" dirty="0">
                <a:latin typeface="Arial" panose="020B0604020202020204" pitchFamily="34" charset="0"/>
                <a:cs typeface="Arial" panose="020B0604020202020204" pitchFamily="34" charset="0"/>
              </a:rPr>
              <a:t>insufficient to encode 20 amino acids.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groups of three yield 4</a:t>
            </a:r>
            <a:r>
              <a:rPr lang="en-US" sz="2400" baseline="30000" dirty="0">
                <a:latin typeface="Arial" panose="020B0604020202020204" pitchFamily="34" charset="0"/>
                <a:cs typeface="Arial" panose="020B0604020202020204" pitchFamily="34" charset="0"/>
              </a:rPr>
              <a:t>3 </a:t>
            </a:r>
            <a:r>
              <a:rPr lang="en-US" sz="2400" dirty="0">
                <a:latin typeface="Arial" panose="020B0604020202020204" pitchFamily="34" charset="0"/>
                <a:cs typeface="Arial" panose="020B0604020202020204" pitchFamily="34" charset="0"/>
              </a:rPr>
              <a:t>= 64 different combinations</a:t>
            </a:r>
          </a:p>
          <a:p>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4725834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3">
            <a:extLst>
              <a:ext uri="{FF2B5EF4-FFF2-40B4-BE49-F238E27FC236}">
                <a16:creationId xmlns:a16="http://schemas.microsoft.com/office/drawing/2014/main" id="{3F4D6DC0-B0C9-4C73-9853-2B96D435A5C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98427" y="345187"/>
            <a:ext cx="1133954" cy="816935"/>
          </a:xfrm>
          <a:prstGeom prst="rect">
            <a:avLst/>
          </a:prstGeom>
        </p:spPr>
      </p:pic>
      <p:sp>
        <p:nvSpPr>
          <p:cNvPr id="2" name="Title 1">
            <a:extLst>
              <a:ext uri="{FF2B5EF4-FFF2-40B4-BE49-F238E27FC236}">
                <a16:creationId xmlns:a16="http://schemas.microsoft.com/office/drawing/2014/main" id="{99116BE7-EB5A-48C2-ADE8-7DDB59950C79}"/>
              </a:ext>
            </a:extLst>
          </p:cNvPr>
          <p:cNvSpPr>
            <a:spLocks noGrp="1"/>
          </p:cNvSpPr>
          <p:nvPr>
            <p:ph type="title"/>
          </p:nvPr>
        </p:nvSpPr>
        <p:spPr/>
        <p:txBody>
          <a:bodyPr/>
          <a:lstStyle/>
          <a:p>
            <a:r>
              <a:rPr lang="en-AU" dirty="0"/>
              <a:t>Clicker Question 20</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Why do a great many eukaryotic proteins start with a Met residue on the amino terminus?</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the start of synthesis, only the Met tRNA can bind to the regulatory site on the small ribosomal subunit</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Most proteins are soluble and the signal sequence always starts with a Met</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The sulfur of Met forms a thioester linkage to the small ribosomal subunit during synthesis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The initiation codon also codes for Met</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There is currently no accepted hypothesis for this observation.</a:t>
            </a:r>
          </a:p>
        </p:txBody>
      </p:sp>
    </p:spTree>
    <p:extLst>
      <p:ext uri="{BB962C8B-B14F-4D97-AF65-F5344CB8AC3E}">
        <p14:creationId xmlns:p14="http://schemas.microsoft.com/office/powerpoint/2010/main" val="133682129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E94F2-10B9-4532-9285-6A4D3F30062F}"/>
              </a:ext>
            </a:extLst>
          </p:cNvPr>
          <p:cNvSpPr>
            <a:spLocks noGrp="1"/>
          </p:cNvSpPr>
          <p:nvPr>
            <p:ph type="title"/>
          </p:nvPr>
        </p:nvSpPr>
        <p:spPr/>
        <p:txBody>
          <a:bodyPr/>
          <a:lstStyle/>
          <a:p>
            <a:r>
              <a:rPr lang="en-AU" dirty="0"/>
              <a:t>Clicker Question 20,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Why do a great many eukaryotic proteins start with a Met residue on the amino terminus?</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The initiation codon also codes for Met</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The initiation codon AUG is the most common signal for the beginning of a polypeptide in all cells, in addition to coding for Met residues in internal positions of polypeptides.</a:t>
            </a:r>
            <a:endParaRPr kumimoji="0" lang="en-US" altLang="en-US" sz="32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4948872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37141-2B07-4E81-896E-B1676323D6B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Three Steps of Initiation</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52425" y="1363662"/>
            <a:ext cx="843915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initiation </a:t>
            </a:r>
            <a:r>
              <a:rPr lang="en-US" sz="2400" dirty="0">
                <a:latin typeface="Arial" panose="020B0604020202020204" pitchFamily="34" charset="0"/>
                <a:cs typeface="Arial" panose="020B0604020202020204" pitchFamily="34" charset="0"/>
              </a:rPr>
              <a:t>in bacteria requires:</a:t>
            </a:r>
          </a:p>
          <a:p>
            <a:pPr lvl="1"/>
            <a:r>
              <a:rPr lang="en-US" sz="2400" dirty="0">
                <a:latin typeface="Arial" panose="020B0604020202020204" pitchFamily="34" charset="0"/>
                <a:cs typeface="Arial" panose="020B0604020202020204" pitchFamily="34" charset="0"/>
              </a:rPr>
              <a:t>the 30S ribosomal subunit</a:t>
            </a:r>
          </a:p>
          <a:p>
            <a:pPr lvl="1"/>
            <a:r>
              <a:rPr lang="en-US" sz="2400" dirty="0">
                <a:latin typeface="Arial" panose="020B0604020202020204" pitchFamily="34" charset="0"/>
                <a:cs typeface="Arial" panose="020B0604020202020204" pitchFamily="34" charset="0"/>
              </a:rPr>
              <a:t>mRNA </a:t>
            </a:r>
          </a:p>
          <a:p>
            <a:pPr lvl="1"/>
            <a:r>
              <a:rPr lang="en-US" sz="2400" dirty="0">
                <a:latin typeface="Arial" panose="020B0604020202020204" pitchFamily="34" charset="0"/>
                <a:cs typeface="Arial" panose="020B0604020202020204" pitchFamily="34" charset="0"/>
              </a:rPr>
              <a:t>the initiating </a:t>
            </a:r>
            <a:r>
              <a:rPr lang="en-US" sz="2400" dirty="0" err="1">
                <a:latin typeface="Arial" panose="020B0604020202020204" pitchFamily="34" charset="0"/>
                <a:cs typeface="Arial" panose="020B0604020202020204" pitchFamily="34" charset="0"/>
              </a:rPr>
              <a:t>fMet-tRNA</a:t>
            </a:r>
            <a:r>
              <a:rPr lang="en-US" sz="2400" baseline="30000" dirty="0" err="1">
                <a:latin typeface="Arial" panose="020B0604020202020204" pitchFamily="34" charset="0"/>
                <a:cs typeface="Arial" panose="020B0604020202020204" pitchFamily="34" charset="0"/>
              </a:rPr>
              <a:t>fMet</a:t>
            </a:r>
            <a:endParaRPr lang="en-US" sz="2400"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three initiation factors (IF1, IF2, and IF3) </a:t>
            </a:r>
          </a:p>
          <a:p>
            <a:pPr lvl="1"/>
            <a:r>
              <a:rPr lang="en-US" sz="2400" dirty="0">
                <a:latin typeface="Arial" panose="020B0604020202020204" pitchFamily="34" charset="0"/>
                <a:cs typeface="Arial" panose="020B0604020202020204" pitchFamily="34" charset="0"/>
              </a:rPr>
              <a:t>GTP</a:t>
            </a:r>
          </a:p>
          <a:p>
            <a:pPr lvl="1"/>
            <a:r>
              <a:rPr lang="en-US" sz="2400" dirty="0">
                <a:latin typeface="Arial" panose="020B0604020202020204" pitchFamily="34" charset="0"/>
                <a:cs typeface="Arial" panose="020B0604020202020204" pitchFamily="34" charset="0"/>
              </a:rPr>
              <a:t>the 50S ribosomal subunit</a:t>
            </a:r>
          </a:p>
          <a:p>
            <a:pPr lvl="1"/>
            <a:r>
              <a:rPr lang="en-US" sz="2400" dirty="0">
                <a:latin typeface="Arial" panose="020B0604020202020204" pitchFamily="34" charset="0"/>
                <a:cs typeface="Arial" panose="020B0604020202020204" pitchFamily="34" charset="0"/>
              </a:rPr>
              <a:t>Mg</a:t>
            </a:r>
            <a:r>
              <a:rPr lang="en-US" sz="2400" baseline="30000" dirty="0">
                <a:latin typeface="Arial" panose="020B0604020202020204" pitchFamily="34" charset="0"/>
                <a:cs typeface="Arial" panose="020B0604020202020204" pitchFamily="34" charset="0"/>
              </a:rPr>
              <a:t>2+</a:t>
            </a: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sz="16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630065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26A22-6B0D-4C85-ACFD-D57AC28A6C3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Formation of the Initiation Complex in Bacteria, Step 1</a:t>
            </a:r>
            <a:endParaRPr lang="en-AU" dirty="0"/>
          </a:p>
        </p:txBody>
      </p:sp>
      <p:sp>
        <p:nvSpPr>
          <p:cNvPr id="7" name="Google Shape;390;g847cf01710_0_68">
            <a:extLst>
              <a:ext uri="{FF2B5EF4-FFF2-40B4-BE49-F238E27FC236}">
                <a16:creationId xmlns:a16="http://schemas.microsoft.com/office/drawing/2014/main" id="{EC50BD18-C3F0-F247-AA53-4F2A713BA54B}"/>
              </a:ext>
            </a:extLst>
          </p:cNvPr>
          <p:cNvSpPr txBox="1">
            <a:spLocks noChangeArrowheads="1"/>
          </p:cNvSpPr>
          <p:nvPr/>
        </p:nvSpPr>
        <p:spPr bwMode="auto">
          <a:xfrm>
            <a:off x="228600" y="1660524"/>
            <a:ext cx="4194962" cy="4816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IF3 prevents the 30S and 50S subunits from combining prematurely</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Shine-Dalgarno sequence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region of mRNA that guides the initiating (5′)AUG to its correct position</a:t>
            </a:r>
            <a:r>
              <a:rPr lang="en-US" sz="2400" b="1" dirty="0">
                <a:latin typeface="Arial" panose="020B0604020202020204" pitchFamily="34" charset="0"/>
                <a:cs typeface="Arial" panose="020B0604020202020204" pitchFamily="34" charset="0"/>
              </a:rPr>
              <a:t> </a:t>
            </a:r>
          </a:p>
          <a:p>
            <a:pPr lvl="1"/>
            <a:r>
              <a:rPr lang="en-US" sz="2400" dirty="0">
                <a:latin typeface="Arial" panose="020B0604020202020204" pitchFamily="34" charset="0"/>
                <a:cs typeface="Arial" panose="020B0604020202020204" pitchFamily="34" charset="0"/>
              </a:rPr>
              <a:t>the mRNA is complementary to a sequence in the rRNA </a:t>
            </a:r>
          </a:p>
          <a:p>
            <a:pPr marL="533400" lvl="1" indent="0">
              <a:buNone/>
            </a:pPr>
            <a:endParaRPr lang="en-US" sz="2400" dirty="0">
              <a:latin typeface="Arial" panose="020B0604020202020204" pitchFamily="34" charset="0"/>
              <a:cs typeface="Arial" panose="020B0604020202020204" pitchFamily="34" charset="0"/>
            </a:endParaRPr>
          </a:p>
        </p:txBody>
      </p:sp>
      <p:pic>
        <p:nvPicPr>
          <p:cNvPr id="4" name="Picture 3" descr=" A roughly rectangular orange structure labeled 30 S subunit has rounded edges and is wider at the top than at the bottom. It has a roughly rectangular cutout at the top center that is lower at its left and right edges than at the center. This cutout is divided into three parts. From left to right, these are E, P, and A. A purple circle labeled I F 3 is shown with an arrow pointing to the E site and a purple oval labeled I F 1 is shown with an arrow pointing to the A site. Step 1: The 30 S subunit binds I F 1 and I F 3, then the m R N A. An arrow points down accompanied by a curved line showing the addition of m R N A. This yields a similar structure in which I F 3 is at the top of the E site and I F 1 fills the A site. A strand of m R N A begins at a short green 5 prime end at the lower left of the orange structure and bends upwards as a dark orange region labeled Shine-Dalgarno sequence. A small purple strand labeled 16 S r R N A runs beneath this orange region. Halfway across the bottom of the E site, the strand becomes green again, then becomes dark green as it runs beneath the P site. This dark green region contains text reading A U G. There is a yellow part beneath I F 1 along the bottom of the A site. The strand then becomes green again as it bends down out of the orange structure and then runs horizontally to end at the 3 prime end to the right. Continued.">
            <a:extLst>
              <a:ext uri="{FF2B5EF4-FFF2-40B4-BE49-F238E27FC236}">
                <a16:creationId xmlns:a16="http://schemas.microsoft.com/office/drawing/2014/main" id="{D0C74BF7-B82F-DE4C-ABCA-F171722C7EAC}"/>
              </a:ext>
            </a:extLst>
          </p:cNvPr>
          <p:cNvPicPr>
            <a:picLocks noChangeAspect="1"/>
          </p:cNvPicPr>
          <p:nvPr/>
        </p:nvPicPr>
        <p:blipFill>
          <a:blip r:embed="rId3"/>
          <a:stretch>
            <a:fillRect/>
          </a:stretch>
        </p:blipFill>
        <p:spPr>
          <a:xfrm>
            <a:off x="4953000" y="1905000"/>
            <a:ext cx="3693080" cy="3428999"/>
          </a:xfrm>
          <a:prstGeom prst="rect">
            <a:avLst/>
          </a:prstGeom>
        </p:spPr>
      </p:pic>
    </p:spTree>
    <p:extLst>
      <p:ext uri="{BB962C8B-B14F-4D97-AF65-F5344CB8AC3E}">
        <p14:creationId xmlns:p14="http://schemas.microsoft.com/office/powerpoint/2010/main" val="236587030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6A991-F227-43B8-AFE8-133B0718484A}"/>
              </a:ext>
            </a:extLst>
          </p:cNvPr>
          <p:cNvSpPr>
            <a:spLocks noGrp="1"/>
          </p:cNvSpPr>
          <p:nvPr>
            <p:ph type="title"/>
          </p:nvPr>
        </p:nvSpPr>
        <p:spPr>
          <a:xfrm>
            <a:off x="0" y="152400"/>
            <a:ext cx="9144000" cy="1524000"/>
          </a:xfrm>
        </p:spPr>
        <p:txBody>
          <a:bodyPr/>
          <a:lstStyle/>
          <a:p>
            <a:r>
              <a:rPr lang="en-US" sz="3600" dirty="0">
                <a:solidFill>
                  <a:schemeClr val="tx1"/>
                </a:solidFill>
                <a:latin typeface="Arial" panose="020B0604020202020204" pitchFamily="34" charset="0"/>
                <a:cs typeface="Arial" panose="020B0604020202020204" pitchFamily="34" charset="0"/>
              </a:rPr>
              <a:t>mRNA Sequences that Serve as Signals for Initiation of Protein Synthesis in Bacteria</a:t>
            </a:r>
            <a:endParaRPr lang="en-AU" sz="3600" dirty="0"/>
          </a:p>
        </p:txBody>
      </p:sp>
      <p:pic>
        <p:nvPicPr>
          <p:cNvPr id="3" name="Picture 2" descr="Part a shows five sequences in five rows. The row labeled are italicized E coli trp A end italics, E. coli ara B end italics, E. coli lac I end italics, phi X 174 phage A protein, and lambda phage italicized cro end italics. The light red boxes are labeled Shine-Dalgarno sequence; pairs with 16 S r R N A. The light green boxes are labeled initiation codon; pairs with f Met – t R N A superscript f Met end superscript. The sequences in the rows are as follows. Italicized E. coli trp A end italics: (5 prime) A G C A C light red box containing G A G end box G light red box containing G G end box A A A U C U G light green box containing A U G end box G A A C G C U A C (3 prime). Italicized E. coli ara B end italics: U U U G G A U light red box containing G G A G end box U G A A A C G light green box containing A U G end box G C G A U U G C A. Italicized E. coli lac I end italics: C A A U U C A G light red box containing G G U G end box G light red box containing U end box G A A U light green box containing G U G end box A A A C C A G U A. Phi X 174 phage A protein: A A U C U U light red box containing G G A G G end box C U U U U U U light green box containing A U G end box G U U C G U U C U. Lamba phage italicized cro end italics: A U G U A C light red box containing U A A G G A G G U end box U G U light green box A U G end box G A A C A A C G C. Part b is labeled bacterial R N A with consensus Shine0Dalgarno sequence. The sequence is (5 prime) G A U U C C U light red box containing A G G A G G U end box U U G A C C U light green box containing A U G, then light gray boxes containing C G A, then C G U, then U U U, then A G U (3 prime). The bases in the light red box all have sets of three short blue horizontal lines representing hydrogen bonds connecting them to bases above. The sequence above begins at a point labeled 3 prime end of 16 S r R N A at 3 prime O H at the upper left joined to A bonded to U, then begins the series of bases hydrogen bonded to the light red series of bases below. These are U C C U C C A. The strand then bends upward to continue as C U A G followed by three dashes.">
            <a:extLst>
              <a:ext uri="{FF2B5EF4-FFF2-40B4-BE49-F238E27FC236}">
                <a16:creationId xmlns:a16="http://schemas.microsoft.com/office/drawing/2014/main" id="{D0903FF4-93D6-FA48-9C25-0950320A237D}"/>
              </a:ext>
            </a:extLst>
          </p:cNvPr>
          <p:cNvPicPr>
            <a:picLocks noChangeAspect="1"/>
          </p:cNvPicPr>
          <p:nvPr/>
        </p:nvPicPr>
        <p:blipFill>
          <a:blip r:embed="rId3"/>
          <a:stretch>
            <a:fillRect/>
          </a:stretch>
        </p:blipFill>
        <p:spPr>
          <a:xfrm>
            <a:off x="571500" y="2209800"/>
            <a:ext cx="8001000" cy="3847289"/>
          </a:xfrm>
          <a:prstGeom prst="rect">
            <a:avLst/>
          </a:prstGeom>
        </p:spPr>
      </p:pic>
    </p:spTree>
    <p:extLst>
      <p:ext uri="{BB962C8B-B14F-4D97-AF65-F5344CB8AC3E}">
        <p14:creationId xmlns:p14="http://schemas.microsoft.com/office/powerpoint/2010/main" val="107185695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A3E8D-7DF6-4C76-8A4F-C8A75E542FC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Bacterial Ribosomes Have Three Sites that Bind tRNAs</a:t>
            </a:r>
            <a:endParaRPr lang="en-AU" dirty="0"/>
          </a:p>
        </p:txBody>
      </p:sp>
      <p:sp>
        <p:nvSpPr>
          <p:cNvPr id="7" name="Google Shape;390;g847cf01710_0_68">
            <a:extLst>
              <a:ext uri="{FF2B5EF4-FFF2-40B4-BE49-F238E27FC236}">
                <a16:creationId xmlns:a16="http://schemas.microsoft.com/office/drawing/2014/main" id="{EC50BD18-C3F0-F247-AA53-4F2A713BA54B}"/>
              </a:ext>
            </a:extLst>
          </p:cNvPr>
          <p:cNvSpPr txBox="1">
            <a:spLocks noChangeArrowheads="1"/>
          </p:cNvSpPr>
          <p:nvPr/>
        </p:nvSpPr>
        <p:spPr bwMode="auto">
          <a:xfrm>
            <a:off x="266700" y="1752600"/>
            <a:ext cx="8610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a:t>
            </a:r>
            <a:r>
              <a:rPr lang="en-US" sz="2400" b="1" dirty="0">
                <a:latin typeface="Arial" panose="020B0604020202020204" pitchFamily="34" charset="0"/>
                <a:cs typeface="Arial" panose="020B0604020202020204" pitchFamily="34" charset="0"/>
              </a:rPr>
              <a:t>aminoacyl (A) site </a:t>
            </a:r>
            <a:r>
              <a:rPr lang="en-US" sz="2400" dirty="0">
                <a:latin typeface="Arial" panose="020B0604020202020204" pitchFamily="34" charset="0"/>
                <a:cs typeface="Arial" panose="020B0604020202020204" pitchFamily="34" charset="0"/>
              </a:rPr>
              <a:t>= site where incoming aminoacyl-tRNAs (other than </a:t>
            </a:r>
            <a:r>
              <a:rPr lang="en-US" sz="2400" dirty="0" err="1">
                <a:latin typeface="Arial" panose="020B0604020202020204" pitchFamily="34" charset="0"/>
                <a:cs typeface="Arial" panose="020B0604020202020204" pitchFamily="34" charset="0"/>
              </a:rPr>
              <a:t>fMet-tRNA</a:t>
            </a:r>
            <a:r>
              <a:rPr lang="en-US" sz="2400" baseline="30000" dirty="0" err="1">
                <a:latin typeface="Arial" panose="020B0604020202020204" pitchFamily="34" charset="0"/>
                <a:cs typeface="Arial" panose="020B0604020202020204" pitchFamily="34" charset="0"/>
              </a:rPr>
              <a:t>fMet</a:t>
            </a:r>
            <a:r>
              <a:rPr lang="en-US" sz="2400" dirty="0">
                <a:latin typeface="Arial" panose="020B0604020202020204" pitchFamily="34" charset="0"/>
                <a:cs typeface="Arial" panose="020B0604020202020204" pitchFamily="34" charset="0"/>
              </a:rPr>
              <a:t>) bind</a:t>
            </a:r>
          </a:p>
          <a:p>
            <a:pPr lvl="1"/>
            <a:r>
              <a:rPr lang="en-US" sz="2400" dirty="0">
                <a:latin typeface="Arial" panose="020B0604020202020204" pitchFamily="34" charset="0"/>
                <a:cs typeface="Arial" panose="020B0604020202020204" pitchFamily="34" charset="0"/>
              </a:rPr>
              <a:t>IF1 binds and prevents tRNA binding at the A site during initiation</a:t>
            </a:r>
          </a:p>
          <a:p>
            <a:pPr lvl="1"/>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a:t>
            </a:r>
            <a:r>
              <a:rPr lang="en-US" sz="2400" b="1" dirty="0">
                <a:latin typeface="Arial" panose="020B0604020202020204" pitchFamily="34" charset="0"/>
                <a:cs typeface="Arial" panose="020B0604020202020204" pitchFamily="34" charset="0"/>
              </a:rPr>
              <a:t>peptidyl (P) site </a:t>
            </a:r>
            <a:r>
              <a:rPr lang="en-US" sz="2400" dirty="0">
                <a:latin typeface="Arial" panose="020B0604020202020204" pitchFamily="34" charset="0"/>
                <a:cs typeface="Arial" panose="020B0604020202020204" pitchFamily="34" charset="0"/>
              </a:rPr>
              <a:t>= site where amino acids are added to the growing chain</a:t>
            </a:r>
            <a:endParaRPr lang="en-US" sz="2400" b="1"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only site where </a:t>
            </a:r>
            <a:r>
              <a:rPr lang="en-US" sz="2400" dirty="0" err="1">
                <a:latin typeface="Arial" panose="020B0604020202020204" pitchFamily="34" charset="0"/>
                <a:cs typeface="Arial" panose="020B0604020202020204" pitchFamily="34" charset="0"/>
              </a:rPr>
              <a:t>fMet-tRNA</a:t>
            </a:r>
            <a:r>
              <a:rPr lang="en-US" sz="2400" baseline="30000" dirty="0" err="1">
                <a:latin typeface="Arial" panose="020B0604020202020204" pitchFamily="34" charset="0"/>
                <a:cs typeface="Arial" panose="020B0604020202020204" pitchFamily="34" charset="0"/>
              </a:rPr>
              <a:t>fMet</a:t>
            </a:r>
            <a:r>
              <a:rPr lang="en-US" sz="2400" dirty="0">
                <a:latin typeface="Arial" panose="020B0604020202020204" pitchFamily="34" charset="0"/>
                <a:cs typeface="Arial" panose="020B0604020202020204" pitchFamily="34" charset="0"/>
              </a:rPr>
              <a:t> can bind</a:t>
            </a:r>
          </a:p>
          <a:p>
            <a:pPr marL="533400" lvl="1" indent="0">
              <a:buNone/>
            </a:pPr>
            <a:endParaRPr lang="en-US" sz="2400" b="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a:t>
            </a:r>
            <a:r>
              <a:rPr lang="en-US" sz="2400" b="1" dirty="0">
                <a:latin typeface="Arial" panose="020B0604020202020204" pitchFamily="34" charset="0"/>
                <a:cs typeface="Arial" panose="020B0604020202020204" pitchFamily="34" charset="0"/>
              </a:rPr>
              <a:t>exit (E) site </a:t>
            </a:r>
            <a:r>
              <a:rPr lang="en-US" sz="2400" dirty="0">
                <a:latin typeface="Arial" panose="020B0604020202020204" pitchFamily="34" charset="0"/>
                <a:cs typeface="Arial" panose="020B0604020202020204" pitchFamily="34" charset="0"/>
              </a:rPr>
              <a:t>= binds uncharged tRNAs </a:t>
            </a: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447243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3">
            <a:extLst>
              <a:ext uri="{FF2B5EF4-FFF2-40B4-BE49-F238E27FC236}">
                <a16:creationId xmlns:a16="http://schemas.microsoft.com/office/drawing/2014/main" id="{73BBD572-729D-455A-9AF2-356FB8F7676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98427" y="345187"/>
            <a:ext cx="1133954" cy="816935"/>
          </a:xfrm>
          <a:prstGeom prst="rect">
            <a:avLst/>
          </a:prstGeom>
        </p:spPr>
      </p:pic>
      <p:sp>
        <p:nvSpPr>
          <p:cNvPr id="2" name="Title 1">
            <a:extLst>
              <a:ext uri="{FF2B5EF4-FFF2-40B4-BE49-F238E27FC236}">
                <a16:creationId xmlns:a16="http://schemas.microsoft.com/office/drawing/2014/main" id="{DB5B42DC-2BA7-4C36-B0C9-77727F84B293}"/>
              </a:ext>
            </a:extLst>
          </p:cNvPr>
          <p:cNvSpPr>
            <a:spLocks noGrp="1"/>
          </p:cNvSpPr>
          <p:nvPr>
            <p:ph type="title"/>
          </p:nvPr>
        </p:nvSpPr>
        <p:spPr/>
        <p:txBody>
          <a:bodyPr/>
          <a:lstStyle/>
          <a:p>
            <a:r>
              <a:rPr lang="en-AU" dirty="0"/>
              <a:t>Clicker Question 21</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Which of these sites is largely confined to the 50S subunit of bacterial ribosomes?</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latin typeface="Arial" panose="020B0604020202020204" pitchFamily="34" charset="0"/>
                <a:cs typeface="Arial" panose="020B0604020202020204" pitchFamily="34" charset="0"/>
              </a:rPr>
              <a:t>the site where incoming aminoacyl-tRNAs bind</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latin typeface="Arial" panose="020B0604020202020204" pitchFamily="34" charset="0"/>
                <a:cs typeface="Arial" panose="020B0604020202020204" pitchFamily="34" charset="0"/>
              </a:rPr>
              <a:t>the site where amino acids are added to the growing chain</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b="0" i="0" u="none" strike="noStrike" baseline="0" dirty="0">
                <a:latin typeface="Arial" panose="020B0604020202020204" pitchFamily="34" charset="0"/>
                <a:cs typeface="Arial" panose="020B0604020202020204" pitchFamily="34" charset="0"/>
              </a:rPr>
              <a:t>the site that binds only uncharged tRNAs that have completed their task on the ribosome</a:t>
            </a:r>
          </a:p>
          <a:p>
            <a:pPr marL="457200" indent="-457200" eaLnBrk="1" fontAlgn="auto" hangingPunct="1">
              <a:spcAft>
                <a:spcPts val="0"/>
              </a:spcAft>
              <a:buFont typeface="+mj-lt"/>
              <a:buAutoNum type="alphaUcPeriod"/>
              <a:defRPr/>
            </a:pPr>
            <a:r>
              <a:rPr lang="en-US" sz="2400" dirty="0">
                <a:latin typeface="Arial" panose="020B0604020202020204" pitchFamily="34" charset="0"/>
                <a:cs typeface="Arial" panose="020B0604020202020204" pitchFamily="34" charset="0"/>
              </a:rPr>
              <a:t>the site where </a:t>
            </a:r>
            <a:r>
              <a:rPr lang="en-US" sz="2400" dirty="0" err="1">
                <a:latin typeface="Arial" panose="020B0604020202020204" pitchFamily="34" charset="0"/>
                <a:cs typeface="Arial" panose="020B0604020202020204" pitchFamily="34" charset="0"/>
              </a:rPr>
              <a:t>fMet-tRNA</a:t>
            </a:r>
            <a:r>
              <a:rPr lang="en-US" sz="2400" baseline="30000" dirty="0" err="1">
                <a:latin typeface="Arial" panose="020B0604020202020204" pitchFamily="34" charset="0"/>
                <a:cs typeface="Arial" panose="020B0604020202020204" pitchFamily="34" charset="0"/>
              </a:rPr>
              <a:t>fMet</a:t>
            </a:r>
            <a:r>
              <a:rPr lang="en-US" sz="2400" dirty="0">
                <a:latin typeface="Arial" panose="020B0604020202020204" pitchFamily="34" charset="0"/>
                <a:cs typeface="Arial" panose="020B0604020202020204" pitchFamily="34" charset="0"/>
              </a:rPr>
              <a:t> can bind</a:t>
            </a:r>
            <a:endParaRPr lang="en-US" sz="2400" b="0" i="0" u="none" strike="noStrike"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65704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24CA0-45BF-457C-9572-D78C99A2AF42}"/>
              </a:ext>
            </a:extLst>
          </p:cNvPr>
          <p:cNvSpPr>
            <a:spLocks noGrp="1"/>
          </p:cNvSpPr>
          <p:nvPr>
            <p:ph type="title"/>
          </p:nvPr>
        </p:nvSpPr>
        <p:spPr/>
        <p:txBody>
          <a:bodyPr/>
          <a:lstStyle/>
          <a:p>
            <a:r>
              <a:rPr lang="en-AU" dirty="0"/>
              <a:t>Clicker Question 21,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Which of these sites is largely confined to the 50S subunit of bacterial ribosomes?</a:t>
            </a:r>
            <a:endParaRPr kumimoji="0" 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indent="-457200">
              <a:buFont typeface="+mj-lt"/>
              <a:buAutoNum type="alphaUcPeriod" startAt="3"/>
              <a:defRPr/>
            </a:pPr>
            <a:r>
              <a:rPr lang="en-US" sz="2400" b="1" i="0" u="none" strike="noStrike" baseline="0" dirty="0">
                <a:latin typeface="Arial" panose="020B0604020202020204" pitchFamily="34" charset="0"/>
                <a:cs typeface="Arial" panose="020B0604020202020204" pitchFamily="34" charset="0"/>
              </a:rPr>
              <a:t>the site that binds only uncharged tRNAs that have completed their task on the ribosome</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3"/>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algn="l">
              <a:buNone/>
            </a:pPr>
            <a:r>
              <a:rPr lang="en-US" sz="2400" b="1" i="0" u="none" strike="noStrike" baseline="0" dirty="0">
                <a:latin typeface="Arial" panose="020B0604020202020204" pitchFamily="34" charset="0"/>
                <a:cs typeface="Arial" panose="020B0604020202020204" pitchFamily="34" charset="0"/>
              </a:rPr>
              <a:t>Both the 30S and the 50S subunits contribute to the characteristics of the aminoacyl (A) and peptidyl (P) sites, whereas the exit (E) site is largely confined to the 50S subunit.</a:t>
            </a:r>
            <a:endParaRPr kumimoji="0" lang="en-US" altLang="en-US"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6907208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7142F-B0E2-4E41-8D88-35B50493917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Formation of the Initiation Complex in Bacteria, Step 2</a:t>
            </a:r>
            <a:endParaRPr lang="en-AU" dirty="0"/>
          </a:p>
        </p:txBody>
      </p:sp>
      <p:sp>
        <p:nvSpPr>
          <p:cNvPr id="7" name="Google Shape;390;g847cf01710_0_68">
            <a:extLst>
              <a:ext uri="{FF2B5EF4-FFF2-40B4-BE49-F238E27FC236}">
                <a16:creationId xmlns:a16="http://schemas.microsoft.com/office/drawing/2014/main" id="{EC50BD18-C3F0-F247-AA53-4F2A713BA54B}"/>
              </a:ext>
            </a:extLst>
          </p:cNvPr>
          <p:cNvSpPr txBox="1">
            <a:spLocks noChangeArrowheads="1"/>
          </p:cNvSpPr>
          <p:nvPr/>
        </p:nvSpPr>
        <p:spPr bwMode="auto">
          <a:xfrm>
            <a:off x="377038" y="1981199"/>
            <a:ext cx="35052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anticodon of </a:t>
            </a:r>
            <a:r>
              <a:rPr lang="en-US" sz="2400" dirty="0" err="1">
                <a:latin typeface="Arial" panose="020B0604020202020204" pitchFamily="34" charset="0"/>
                <a:cs typeface="Arial" panose="020B0604020202020204" pitchFamily="34" charset="0"/>
              </a:rPr>
              <a:t>fMet-tRNA</a:t>
            </a:r>
            <a:r>
              <a:rPr lang="en-US" sz="2400" baseline="30000" dirty="0" err="1">
                <a:latin typeface="Arial" panose="020B0604020202020204" pitchFamily="34" charset="0"/>
                <a:cs typeface="Arial" panose="020B0604020202020204" pitchFamily="34" charset="0"/>
              </a:rPr>
              <a:t>fMet</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is correctly paired with the mRNA’s initiation codon at the P site</a:t>
            </a:r>
          </a:p>
          <a:p>
            <a:endParaRPr lang="en-US" sz="2400" dirty="0">
              <a:latin typeface="Arial" panose="020B0604020202020204" pitchFamily="34" charset="0"/>
              <a:cs typeface="Arial" panose="020B0604020202020204" pitchFamily="34" charset="0"/>
            </a:endParaRPr>
          </a:p>
        </p:txBody>
      </p:sp>
      <p:pic>
        <p:nvPicPr>
          <p:cNvPr id="4" name="Picture 3" descr="Step 2: I F 2-G T P binds the 30 S subunit and recruits f M e t-t R N A superscript f M e t end superscript. An arrow points down accompanied by a curved line showing the addition of a purple sphere labeled I F 2 bonded to G T P. A second curved line shows the addition of a green t R N A with a yellow anticodon and a purple tip at the top bonded to a blue sphere labeled f M e t. The yellow anticodon is labeled with its 3 prime end on the left and its 5 prime end on the right. Text within the anticodon reads, U A C. This yields a similar structure in which the purple sphere labeled I F 2 bonded to G T P is above I F 1 in the A site and the t R N A is in the P site with its anticodon, U A C, bonded to the codon of R N A, A U G. Continued.">
            <a:extLst>
              <a:ext uri="{FF2B5EF4-FFF2-40B4-BE49-F238E27FC236}">
                <a16:creationId xmlns:a16="http://schemas.microsoft.com/office/drawing/2014/main" id="{D0C74BF7-B82F-DE4C-ABCA-F171722C7EAC}"/>
              </a:ext>
            </a:extLst>
          </p:cNvPr>
          <p:cNvPicPr>
            <a:picLocks noChangeAspect="1"/>
          </p:cNvPicPr>
          <p:nvPr/>
        </p:nvPicPr>
        <p:blipFill>
          <a:blip r:embed="rId3"/>
          <a:stretch>
            <a:fillRect/>
          </a:stretch>
        </p:blipFill>
        <p:spPr>
          <a:xfrm>
            <a:off x="4728390" y="1981200"/>
            <a:ext cx="3882182" cy="4130675"/>
          </a:xfrm>
          <a:prstGeom prst="rect">
            <a:avLst/>
          </a:prstGeom>
        </p:spPr>
      </p:pic>
    </p:spTree>
    <p:extLst>
      <p:ext uri="{BB962C8B-B14F-4D97-AF65-F5344CB8AC3E}">
        <p14:creationId xmlns:p14="http://schemas.microsoft.com/office/powerpoint/2010/main" val="200057744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7EDE4-4A73-4FE0-AD6A-F051CFD96D7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Formation of the Initiation Complex in Bacteria, Step 3</a:t>
            </a:r>
            <a:endParaRPr lang="en-AU" dirty="0"/>
          </a:p>
        </p:txBody>
      </p:sp>
      <p:sp>
        <p:nvSpPr>
          <p:cNvPr id="6" name="Google Shape;390;g847cf01710_0_68">
            <a:extLst>
              <a:ext uri="{FF2B5EF4-FFF2-40B4-BE49-F238E27FC236}">
                <a16:creationId xmlns:a16="http://schemas.microsoft.com/office/drawing/2014/main" id="{9A3BD4C2-983E-4442-AA19-C0DB8EA69093}"/>
              </a:ext>
            </a:extLst>
          </p:cNvPr>
          <p:cNvSpPr txBox="1">
            <a:spLocks noChangeArrowheads="1"/>
          </p:cNvSpPr>
          <p:nvPr/>
        </p:nvSpPr>
        <p:spPr bwMode="auto">
          <a:xfrm>
            <a:off x="533400" y="1676400"/>
            <a:ext cx="348737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a:t>
            </a:r>
            <a:r>
              <a:rPr lang="en-US" sz="2400" b="1" dirty="0">
                <a:latin typeface="Arial" panose="020B0604020202020204" pitchFamily="34" charset="0"/>
                <a:cs typeface="Arial" panose="020B0604020202020204" pitchFamily="34" charset="0"/>
              </a:rPr>
              <a:t>initiation complex </a:t>
            </a:r>
            <a:r>
              <a:rPr lang="en-US" sz="2400" dirty="0">
                <a:latin typeface="Arial" panose="020B0604020202020204" pitchFamily="34" charset="0"/>
                <a:cs typeface="Arial" panose="020B0604020202020204" pitchFamily="34" charset="0"/>
              </a:rPr>
              <a:t>= a functional 70S ribosome containing mRNA and the initiating </a:t>
            </a:r>
            <a:r>
              <a:rPr lang="en-US" sz="2400" dirty="0" err="1">
                <a:latin typeface="Arial" panose="020B0604020202020204" pitchFamily="34" charset="0"/>
                <a:cs typeface="Arial" panose="020B0604020202020204" pitchFamily="34" charset="0"/>
              </a:rPr>
              <a:t>fMet-tRNA</a:t>
            </a:r>
            <a:r>
              <a:rPr lang="en-US" sz="2400" baseline="30000" dirty="0" err="1">
                <a:latin typeface="Arial" panose="020B0604020202020204" pitchFamily="34" charset="0"/>
                <a:cs typeface="Arial" panose="020B0604020202020204" pitchFamily="34" charset="0"/>
              </a:rPr>
              <a:t>fMet</a:t>
            </a:r>
            <a:r>
              <a:rPr lang="en-US" sz="2400" dirty="0">
                <a:latin typeface="Arial" panose="020B0604020202020204" pitchFamily="34" charset="0"/>
                <a:cs typeface="Arial" panose="020B0604020202020204" pitchFamily="34" charset="0"/>
              </a:rPr>
              <a:t> </a:t>
            </a: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p:txBody>
      </p:sp>
      <p:pic>
        <p:nvPicPr>
          <p:cNvPr id="4" name="Picture 3" descr="Step 3: The 50 S subunit associates, I F 2 hydrolyzes G T P, and I F 1, I F 2, and I F 3 dissociate, leaving the 70 S initiation complex. An arrow points down accompanied by a curved arrow showing the addition of the 50 S subunit. A branched arrow shows the loss of G D P plus P subscript i end subscript. A second branched arrow shows the loss of I F 1, I F 2, and I F 3. This yields a similar structure in which I F 1, I F 2, and I F 3 are gone. A yellow half-circle labeled 50 S subunit has moved into position above the orange subunit and the E, P, and A sites now extend into a cutout in this yellow structure. The t R N A is still present. The yellow region beneath the A site is labeled, next codon. This structure is labeled, 70 S initiation complex.">
            <a:extLst>
              <a:ext uri="{FF2B5EF4-FFF2-40B4-BE49-F238E27FC236}">
                <a16:creationId xmlns:a16="http://schemas.microsoft.com/office/drawing/2014/main" id="{D0C74BF7-B82F-DE4C-ABCA-F171722C7EAC}"/>
              </a:ext>
            </a:extLst>
          </p:cNvPr>
          <p:cNvPicPr>
            <a:picLocks noChangeAspect="1"/>
          </p:cNvPicPr>
          <p:nvPr/>
        </p:nvPicPr>
        <p:blipFill>
          <a:blip r:embed="rId3"/>
          <a:stretch>
            <a:fillRect/>
          </a:stretch>
        </p:blipFill>
        <p:spPr>
          <a:xfrm>
            <a:off x="5167916" y="1676399"/>
            <a:ext cx="2416605" cy="5006975"/>
          </a:xfrm>
          <a:prstGeom prst="rect">
            <a:avLst/>
          </a:prstGeom>
        </p:spPr>
      </p:pic>
    </p:spTree>
    <p:extLst>
      <p:ext uri="{BB962C8B-B14F-4D97-AF65-F5344CB8AC3E}">
        <p14:creationId xmlns:p14="http://schemas.microsoft.com/office/powerpoint/2010/main" val="24827609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3F075-7C39-4B13-8572-8B6D9B4B4B54}"/>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The Genetic Code Was Cracked Using Artificial mRNA Templates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0" y="1676401"/>
            <a:ext cx="84963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codon </a:t>
            </a:r>
            <a:r>
              <a:rPr lang="en-US" sz="2400" dirty="0">
                <a:latin typeface="Arial" panose="020B0604020202020204" pitchFamily="34" charset="0"/>
                <a:cs typeface="Arial" panose="020B0604020202020204" pitchFamily="34" charset="0"/>
              </a:rPr>
              <a:t>= a triplet of nucleotides that codes for a specific amino acid</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 all living systems, translation occurs in such a way that codons are read in a successive, nonoverlapping fashion </a:t>
            </a:r>
          </a:p>
          <a:p>
            <a:endParaRPr lang="en-US" sz="2400" dirty="0">
              <a:latin typeface="Arial" panose="020B0604020202020204" pitchFamily="34" charset="0"/>
              <a:cs typeface="Arial" panose="020B0604020202020204" pitchFamily="34" charset="0"/>
            </a:endParaRPr>
          </a:p>
          <a:p>
            <a:pPr lvl="1"/>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The top horizontal strand is labeled nonoverlapping code. It contains sets of three nucleotides enclosed in numbered brackets. From left to right, the sequence is A U A enclosed in bracket 1, C G A enclosed in bracket 2, G U C enclosed in bracket 3, and the left half of a bracket with three vacant dashes. The horizontal strand below is labeled overlapping code. From left to right, it contains A U A enclosed in bracket 1, then a space, then C G A, then a space then G U C. Beneath, bracket 2 begins to the left of U in bracket 1 and ends to the right of C to the right, in the central set of three nucleotides. This produces a sequence of U A C enclosed in bracket 2. Beneath, bracket 3 begins to the left of A in bracket 1 and ends to the right of G in the central set of three nucleotides. This produces a sequence of A C G enclosed in bracket 3. Each bracket in the row showing overlapping code includes nucleotides also included in the other brackets whereas each bracket in the row showing nonoverlapping code contains a unique set of nucleotides.">
            <a:extLst>
              <a:ext uri="{FF2B5EF4-FFF2-40B4-BE49-F238E27FC236}">
                <a16:creationId xmlns:a16="http://schemas.microsoft.com/office/drawing/2014/main" id="{BA4E58B4-17C4-2349-B340-8B26CDF3265B}"/>
              </a:ext>
            </a:extLst>
          </p:cNvPr>
          <p:cNvPicPr>
            <a:picLocks noChangeAspect="1"/>
          </p:cNvPicPr>
          <p:nvPr/>
        </p:nvPicPr>
        <p:blipFill>
          <a:blip r:embed="rId3"/>
          <a:stretch>
            <a:fillRect/>
          </a:stretch>
        </p:blipFill>
        <p:spPr>
          <a:xfrm>
            <a:off x="1533525" y="4060559"/>
            <a:ext cx="6076950" cy="2568841"/>
          </a:xfrm>
          <a:prstGeom prst="rect">
            <a:avLst/>
          </a:prstGeom>
        </p:spPr>
      </p:pic>
    </p:spTree>
    <p:extLst>
      <p:ext uri="{BB962C8B-B14F-4D97-AF65-F5344CB8AC3E}">
        <p14:creationId xmlns:p14="http://schemas.microsoft.com/office/powerpoint/2010/main" val="128254771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3">
            <a:extLst>
              <a:ext uri="{FF2B5EF4-FFF2-40B4-BE49-F238E27FC236}">
                <a16:creationId xmlns:a16="http://schemas.microsoft.com/office/drawing/2014/main" id="{1CF888AB-0A21-46C8-93EC-BB1C3FB22AA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98427" y="345187"/>
            <a:ext cx="1133954" cy="816935"/>
          </a:xfrm>
          <a:prstGeom prst="rect">
            <a:avLst/>
          </a:prstGeom>
        </p:spPr>
      </p:pic>
      <p:sp>
        <p:nvSpPr>
          <p:cNvPr id="2" name="Title 1">
            <a:extLst>
              <a:ext uri="{FF2B5EF4-FFF2-40B4-BE49-F238E27FC236}">
                <a16:creationId xmlns:a16="http://schemas.microsoft.com/office/drawing/2014/main" id="{D63BD3CC-626D-411A-82B2-EABDEDFFE496}"/>
              </a:ext>
            </a:extLst>
          </p:cNvPr>
          <p:cNvSpPr>
            <a:spLocks noGrp="1"/>
          </p:cNvSpPr>
          <p:nvPr>
            <p:ph type="title"/>
          </p:nvPr>
        </p:nvSpPr>
        <p:spPr/>
        <p:txBody>
          <a:bodyPr/>
          <a:lstStyle/>
          <a:p>
            <a:r>
              <a:rPr lang="en-AU" dirty="0"/>
              <a:t>Clicker Question 22</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The first aminoacyl-tRNA that binds to the ribosome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is a special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fMet-tRNA</a:t>
            </a:r>
            <a:r>
              <a:rPr kumimoji="0" lang="en-US" sz="2400" b="0" i="0" u="none" strike="noStrike" kern="1200" cap="none" spc="0" normalizeH="0" baseline="3000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fMet</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in bacteria</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is a special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fMet-tRNA</a:t>
            </a:r>
            <a:r>
              <a:rPr kumimoji="0" lang="en-US" sz="2400" b="0" i="0" u="none" strike="noStrike" kern="1200" cap="none" spc="0" normalizeH="0" baseline="3000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fMet</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in eukaryotes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is a normal Met-</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tRNA</a:t>
            </a:r>
            <a:r>
              <a:rPr kumimoji="0" lang="en-US" sz="2400" b="0" i="0" u="none" strike="noStrike" kern="1200" cap="none" spc="0" normalizeH="0" baseline="3000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Met</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in bacteria and eukaryotes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will vary, depending upon the identity of the </a:t>
            </a:r>
            <a:r>
              <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-terminal amino acid residue of the protein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p:txBody>
      </p:sp>
    </p:spTree>
    <p:extLst>
      <p:ext uri="{BB962C8B-B14F-4D97-AF65-F5344CB8AC3E}">
        <p14:creationId xmlns:p14="http://schemas.microsoft.com/office/powerpoint/2010/main" val="175003557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56663-DD3D-4BB1-A046-49FB26083306}"/>
              </a:ext>
            </a:extLst>
          </p:cNvPr>
          <p:cNvSpPr>
            <a:spLocks noGrp="1"/>
          </p:cNvSpPr>
          <p:nvPr>
            <p:ph type="title"/>
          </p:nvPr>
        </p:nvSpPr>
        <p:spPr/>
        <p:txBody>
          <a:bodyPr/>
          <a:lstStyle/>
          <a:p>
            <a:r>
              <a:rPr lang="en-AU" dirty="0"/>
              <a:t>Clicker Question 22,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The first aminoacyl-tRNA that binds to the ribosome</a:t>
            </a:r>
            <a:r>
              <a:rPr kumimoji="0" 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Calibri" charset="0"/>
              </a:rPr>
              <a:t>:</a:t>
            </a:r>
            <a:endParaRPr kumimoji="0" 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is a special </a:t>
            </a: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fMet-tRNA</a:t>
            </a:r>
            <a:r>
              <a:rPr kumimoji="0" lang="en-US" sz="2400" b="1" i="0" u="none" strike="noStrike" kern="1200" cap="none" spc="0" normalizeH="0" baseline="3000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fMet</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in bacteria</a:t>
            </a:r>
            <a:r>
              <a:rPr kumimoji="0" lang="en-US" sz="2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Calibri" charset="0"/>
              </a:rPr>
              <a:t>.</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In bacteria, the amino acid incorporated in response to the (5′)AUG initiation codon is </a:t>
            </a:r>
            <a:r>
              <a:rPr kumimoji="0" lang="en-US" sz="2400" b="1"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N</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formylmethionine</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fMet</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It arrives at the ribosome as </a:t>
            </a:r>
            <a:r>
              <a:rPr kumimoji="0" lang="en-US" sz="2400" b="1"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N</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formylmethionyl</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tRNA</a:t>
            </a:r>
            <a:r>
              <a:rPr kumimoji="0" lang="en-US" sz="2400" b="1" i="0" u="none" strike="noStrike" kern="1200" cap="none" spc="0" normalizeH="0" baseline="3000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fMet</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fMet-tRNA</a:t>
            </a:r>
            <a:r>
              <a:rPr kumimoji="0" lang="en-US" sz="2400" b="1" i="0" u="none" strike="noStrike" kern="1200" cap="none" spc="0" normalizeH="0" baseline="3000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fMet</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7992281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AA26D-D839-45BA-A67B-26AF3C5CE0F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Initiation in Eukaryotic Cells</a:t>
            </a:r>
            <a:endParaRPr lang="en-AU" dirty="0"/>
          </a:p>
        </p:txBody>
      </p:sp>
      <p:sp>
        <p:nvSpPr>
          <p:cNvPr id="7" name="Google Shape;390;g847cf01710_0_68">
            <a:extLst>
              <a:ext uri="{FF2B5EF4-FFF2-40B4-BE49-F238E27FC236}">
                <a16:creationId xmlns:a16="http://schemas.microsoft.com/office/drawing/2014/main" id="{EC50BD18-C3F0-F247-AA53-4F2A713BA54B}"/>
              </a:ext>
            </a:extLst>
          </p:cNvPr>
          <p:cNvSpPr txBox="1">
            <a:spLocks noChangeArrowheads="1"/>
          </p:cNvSpPr>
          <p:nvPr/>
        </p:nvSpPr>
        <p:spPr bwMode="auto">
          <a:xfrm>
            <a:off x="266700" y="1752600"/>
            <a:ext cx="86106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eukaryotic mRNAs are bound to the ribosome as a complex with specific binding proteins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eukaryotic cells have at least 12 initiation factors</a:t>
            </a:r>
          </a:p>
          <a:p>
            <a:pPr lvl="1"/>
            <a:r>
              <a:rPr lang="en-US" sz="2400" dirty="0">
                <a:latin typeface="Arial" panose="020B0604020202020204" pitchFamily="34" charset="0"/>
                <a:cs typeface="Arial" panose="020B0604020202020204" pitchFamily="34" charset="0"/>
              </a:rPr>
              <a:t>eIF1A is a functional homolog of IF1</a:t>
            </a:r>
          </a:p>
          <a:p>
            <a:pPr lvl="1"/>
            <a:r>
              <a:rPr lang="en-US" sz="2400" dirty="0">
                <a:latin typeface="Arial" panose="020B0604020202020204" pitchFamily="34" charset="0"/>
                <a:cs typeface="Arial" panose="020B0604020202020204" pitchFamily="34" charset="0"/>
              </a:rPr>
              <a:t>eIF3 is a functional homolog of IF3</a:t>
            </a: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971084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C0EC4-B4C0-4223-A4BD-35E02E88496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Initiation of Protein Synthesis in Eukaryotic Cells, Step 1</a:t>
            </a:r>
            <a:endParaRPr lang="en-AU" dirty="0"/>
          </a:p>
        </p:txBody>
      </p:sp>
      <p:sp>
        <p:nvSpPr>
          <p:cNvPr id="7" name="Google Shape;390;g847cf01710_0_68">
            <a:extLst>
              <a:ext uri="{FF2B5EF4-FFF2-40B4-BE49-F238E27FC236}">
                <a16:creationId xmlns:a16="http://schemas.microsoft.com/office/drawing/2014/main" id="{EC50BD18-C3F0-F247-AA53-4F2A713BA54B}"/>
              </a:ext>
            </a:extLst>
          </p:cNvPr>
          <p:cNvSpPr txBox="1">
            <a:spLocks noChangeArrowheads="1"/>
          </p:cNvSpPr>
          <p:nvPr/>
        </p:nvSpPr>
        <p:spPr bwMode="auto">
          <a:xfrm>
            <a:off x="266700" y="1752600"/>
            <a:ext cx="50837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eIF1A blocks tRNA binding to the A site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eIF3 prevents premature joining of the ribosomal subunits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eIF1 binds to the E site</a:t>
            </a:r>
          </a:p>
          <a:p>
            <a:pPr marL="533400" lvl="1" indent="0">
              <a:buNone/>
            </a:pPr>
            <a:endParaRPr lang="en-US" sz="2400" dirty="0">
              <a:latin typeface="Arial" panose="020B0604020202020204" pitchFamily="34" charset="0"/>
              <a:cs typeface="Arial" panose="020B0604020202020204" pitchFamily="34" charset="0"/>
            </a:endParaRPr>
          </a:p>
        </p:txBody>
      </p:sp>
      <p:pic>
        <p:nvPicPr>
          <p:cNvPr id="3" name="Picture 2" descr="A roughly rectangular purple piece that is wider at the top than at the bottom is labeled 40 S subunit has a roughly rectangular cutout across the top that is deeper at the left and right with a rounded, higher center base. This cutout is divided into three regions from left to right: E, P, and A. A small purple sphere labeled e l F 1 is shown with an arrow to E, a large purple sphere labeled e l F 3 is shown with an arrow to P, and a purple oval labeled e l F 1 A I is shown with an arrow to A. Step 1. An arrow points down to show the same roughly rectangular structure with the large e l F 3 sphere emerging from behind its lower left, with the small e l F 1 sphere at the top of the opening labeled E, and with the e l F 1 A oval in position A. ">
            <a:extLst>
              <a:ext uri="{FF2B5EF4-FFF2-40B4-BE49-F238E27FC236}">
                <a16:creationId xmlns:a16="http://schemas.microsoft.com/office/drawing/2014/main" id="{673D9F90-00EA-004E-953E-53AD53704B0C}"/>
              </a:ext>
            </a:extLst>
          </p:cNvPr>
          <p:cNvPicPr>
            <a:picLocks noChangeAspect="1"/>
          </p:cNvPicPr>
          <p:nvPr/>
        </p:nvPicPr>
        <p:blipFill>
          <a:blip r:embed="rId3"/>
          <a:stretch>
            <a:fillRect/>
          </a:stretch>
        </p:blipFill>
        <p:spPr>
          <a:xfrm>
            <a:off x="6172200" y="1675962"/>
            <a:ext cx="2159736" cy="4993236"/>
          </a:xfrm>
          <a:prstGeom prst="rect">
            <a:avLst/>
          </a:prstGeom>
        </p:spPr>
      </p:pic>
    </p:spTree>
    <p:extLst>
      <p:ext uri="{BB962C8B-B14F-4D97-AF65-F5344CB8AC3E}">
        <p14:creationId xmlns:p14="http://schemas.microsoft.com/office/powerpoint/2010/main" val="325380610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E15EA-28E6-4A29-8E4C-2A6C34899ACB}"/>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Initiation of Protein Synthesis in Eukaryotic Cells, Step 2</a:t>
            </a:r>
            <a:endParaRPr lang="en-AU" dirty="0"/>
          </a:p>
        </p:txBody>
      </p:sp>
      <p:sp>
        <p:nvSpPr>
          <p:cNvPr id="7" name="Google Shape;390;g847cf01710_0_68">
            <a:extLst>
              <a:ext uri="{FF2B5EF4-FFF2-40B4-BE49-F238E27FC236}">
                <a16:creationId xmlns:a16="http://schemas.microsoft.com/office/drawing/2014/main" id="{EC50BD18-C3F0-F247-AA53-4F2A713BA54B}"/>
              </a:ext>
            </a:extLst>
          </p:cNvPr>
          <p:cNvSpPr txBox="1">
            <a:spLocks noChangeArrowheads="1"/>
          </p:cNvSpPr>
          <p:nvPr/>
        </p:nvSpPr>
        <p:spPr bwMode="auto">
          <a:xfrm>
            <a:off x="266700" y="1752600"/>
            <a:ext cx="36957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 complex containing charged </a:t>
            </a:r>
            <a:r>
              <a:rPr lang="en-US" sz="2400" dirty="0" err="1">
                <a:latin typeface="Arial" panose="020B0604020202020204" pitchFamily="34" charset="0"/>
                <a:cs typeface="Arial" panose="020B0604020202020204" pitchFamily="34" charset="0"/>
              </a:rPr>
              <a:t>tRNA</a:t>
            </a:r>
            <a:r>
              <a:rPr lang="en-US" sz="2400" baseline="30000" dirty="0" err="1">
                <a:latin typeface="Arial" panose="020B0604020202020204" pitchFamily="34" charset="0"/>
                <a:cs typeface="Arial" panose="020B0604020202020204" pitchFamily="34" charset="0"/>
              </a:rPr>
              <a:t>Met</a:t>
            </a:r>
            <a:r>
              <a:rPr lang="en-US" sz="2400" dirty="0">
                <a:latin typeface="Arial" panose="020B0604020202020204" pitchFamily="34" charset="0"/>
                <a:cs typeface="Arial" panose="020B0604020202020204" pitchFamily="34" charset="0"/>
              </a:rPr>
              <a:t>, eIF2, and GTP binds to the 40S subunit, along with eIF5 and eIF5B</a:t>
            </a:r>
          </a:p>
          <a:p>
            <a:pPr lvl="1"/>
            <a:r>
              <a:rPr lang="en-US" sz="2400" dirty="0">
                <a:latin typeface="Arial" panose="020B0604020202020204" pitchFamily="34" charset="0"/>
                <a:cs typeface="Arial" panose="020B0604020202020204" pitchFamily="34" charset="0"/>
              </a:rPr>
              <a:t>creates a 43S preinitiation complex</a:t>
            </a: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p:txBody>
      </p:sp>
      <p:pic>
        <p:nvPicPr>
          <p:cNvPr id="3" name="Picture 2" descr="Step 2. An arrow points down accompanied by a curved line showing the addition of t R N A, shown as a vertical green structure made up of a green strand with a half-circle yellow at the bottom with a 3 prime to 5 prime anticodon reading U A C at its flat base, with a purple top at the top joined to a blue sphere labeled M e t, and with a large purple sphere labeled e l F 2 and bonded to G T P bound to the upper left of the green part with its upper right edge touching M e t. A second branched arrow shows the addition of a purple sphere labeled e L F 5 B bound to G T P. This yields a purple rounded rectangular structure labeled 43 S preinitiation complex with the large e l F 3 sphere emerging from below the lower left side, the small e l F 1 sphere at the top of the left-hand E opening, t R N A in the central P opening with the lower left of e l F 2 bound to G T P at its upper left adjacent to the upper right of e l F 1, and with oval e l F 1 A in the right-hand A site with the e 1 F 5 B sphere bound to G T P joined above and behind it. Continued.">
            <a:extLst>
              <a:ext uri="{FF2B5EF4-FFF2-40B4-BE49-F238E27FC236}">
                <a16:creationId xmlns:a16="http://schemas.microsoft.com/office/drawing/2014/main" id="{673D9F90-00EA-004E-953E-53AD53704B0C}"/>
              </a:ext>
            </a:extLst>
          </p:cNvPr>
          <p:cNvPicPr>
            <a:picLocks noChangeAspect="1"/>
          </p:cNvPicPr>
          <p:nvPr/>
        </p:nvPicPr>
        <p:blipFill>
          <a:blip r:embed="rId3"/>
          <a:stretch>
            <a:fillRect/>
          </a:stretch>
        </p:blipFill>
        <p:spPr>
          <a:xfrm>
            <a:off x="4114800" y="2055732"/>
            <a:ext cx="4551293" cy="3524409"/>
          </a:xfrm>
          <a:prstGeom prst="rect">
            <a:avLst/>
          </a:prstGeom>
        </p:spPr>
      </p:pic>
    </p:spTree>
    <p:extLst>
      <p:ext uri="{BB962C8B-B14F-4D97-AF65-F5344CB8AC3E}">
        <p14:creationId xmlns:p14="http://schemas.microsoft.com/office/powerpoint/2010/main" val="316725972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53E67-6E93-43B3-9184-4BD215887E23}"/>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Initiation of Protein Synthesis in Eukaryotic Cells, Step 3</a:t>
            </a:r>
            <a:endParaRPr lang="en-AU" dirty="0"/>
          </a:p>
        </p:txBody>
      </p:sp>
      <p:sp>
        <p:nvSpPr>
          <p:cNvPr id="7" name="Google Shape;390;g847cf01710_0_68">
            <a:extLst>
              <a:ext uri="{FF2B5EF4-FFF2-40B4-BE49-F238E27FC236}">
                <a16:creationId xmlns:a16="http://schemas.microsoft.com/office/drawing/2014/main" id="{EC50BD18-C3F0-F247-AA53-4F2A713BA54B}"/>
              </a:ext>
            </a:extLst>
          </p:cNvPr>
          <p:cNvSpPr txBox="1">
            <a:spLocks noChangeArrowheads="1"/>
          </p:cNvSpPr>
          <p:nvPr/>
        </p:nvSpPr>
        <p:spPr bwMode="auto">
          <a:xfrm>
            <a:off x="266700" y="1752600"/>
            <a:ext cx="4457700" cy="4687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eIF4F complex contains: </a:t>
            </a:r>
          </a:p>
          <a:p>
            <a:pPr lvl="1"/>
            <a:r>
              <a:rPr lang="en-US" sz="2400" dirty="0">
                <a:latin typeface="Arial" panose="020B0604020202020204" pitchFamily="34" charset="0"/>
                <a:cs typeface="Arial" panose="020B0604020202020204" pitchFamily="34" charset="0"/>
              </a:rPr>
              <a:t>eIF4E (binds 5′ cap)</a:t>
            </a:r>
          </a:p>
          <a:p>
            <a:pPr lvl="1"/>
            <a:r>
              <a:rPr lang="en-US" sz="2400" dirty="0">
                <a:latin typeface="Arial" panose="020B0604020202020204" pitchFamily="34" charset="0"/>
                <a:cs typeface="Arial" panose="020B0604020202020204" pitchFamily="34" charset="0"/>
              </a:rPr>
              <a:t>eIF4A (an ATPase and RNA helicase)</a:t>
            </a:r>
          </a:p>
          <a:p>
            <a:pPr lvl="1"/>
            <a:r>
              <a:rPr lang="en-US" sz="2400" dirty="0">
                <a:latin typeface="Arial" panose="020B0604020202020204" pitchFamily="34" charset="0"/>
                <a:cs typeface="Arial" panose="020B0604020202020204" pitchFamily="34" charset="0"/>
              </a:rPr>
              <a:t>eIF4G (a linker protein) </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mRNA binds to eIF4F</a:t>
            </a:r>
          </a:p>
          <a:p>
            <a:pPr lvl="1"/>
            <a:r>
              <a:rPr lang="en-US" sz="2400" dirty="0">
                <a:latin typeface="Arial" panose="020B0604020202020204" pitchFamily="34" charset="0"/>
                <a:cs typeface="Arial" panose="020B0604020202020204" pitchFamily="34" charset="0"/>
              </a:rPr>
              <a:t>mediates its association with the 43S preinitiation complex</a:t>
            </a:r>
          </a:p>
          <a:p>
            <a:endParaRPr lang="en-US" sz="2400" dirty="0">
              <a:latin typeface="Arial" panose="020B0604020202020204" pitchFamily="34" charset="0"/>
              <a:cs typeface="Arial" panose="020B0604020202020204" pitchFamily="34" charset="0"/>
            </a:endParaRPr>
          </a:p>
          <a:p>
            <a:endParaRPr lang="en-US" sz="2400" dirty="0"/>
          </a:p>
          <a:p>
            <a:pPr marL="533400" lvl="1" indent="0">
              <a:buNone/>
            </a:pPr>
            <a:endParaRPr lang="en-US" sz="2400" dirty="0">
              <a:latin typeface="Arial" panose="020B0604020202020204" pitchFamily="34" charset="0"/>
              <a:cs typeface="Arial" panose="020B0604020202020204" pitchFamily="34" charset="0"/>
            </a:endParaRPr>
          </a:p>
        </p:txBody>
      </p:sp>
      <p:pic>
        <p:nvPicPr>
          <p:cNvPr id="3" name="Picture 2" descr="Step 3. An arrow points upward accompanied by a curved line showing the addition of a green strand that meets the arrow at the same point as the inflection point of a curved arrow showing the addition of A T P and loss of A D P plus P subscript i end subscript. The green strand has a red 5 prime end that crosses into a rectangular cutout in a purple structure labeled e l F 4 F that has protrusions to the upper right and left from a horizontal base, making it resemble an elongated “C” that opens upward. The red piece of the strand runs across the front of the left-hand protrusion of e l F 4 F and then becomes green, then the green strand exits behind the right-hand protrusion of e L F 4 F before reaching a dark yellow piece labeled A U G, two parallel lines that show a cut in the strand, and the green 3 prime end to the right. This yields a purple structure that is similar to the previous one except that now the green strand and e l F 4 F have been added. The 5 prime red end of the strand begins by running across the protrusion to the upper left of e l F 4 F and ends as it reaches the bottom of the E site, then the strand bends horizontally to run beneath the E and A sites. The green strand runs beneath the protrusion to the upper right of e l F 4 F, which extends up to contact the bottom of the purple oval labeled e l F 1 A in the A site. The green strand then bends down out of the purple structure before running horizontally right. This horizontal part includes the dark green segment labeled A U G, the break, and then the 3 prime end. The overall structure is labeled 48 S complex. ">
            <a:extLst>
              <a:ext uri="{FF2B5EF4-FFF2-40B4-BE49-F238E27FC236}">
                <a16:creationId xmlns:a16="http://schemas.microsoft.com/office/drawing/2014/main" id="{673D9F90-00EA-004E-953E-53AD53704B0C}"/>
              </a:ext>
            </a:extLst>
          </p:cNvPr>
          <p:cNvPicPr>
            <a:picLocks noChangeAspect="1"/>
          </p:cNvPicPr>
          <p:nvPr/>
        </p:nvPicPr>
        <p:blipFill>
          <a:blip r:embed="rId3"/>
          <a:stretch>
            <a:fillRect/>
          </a:stretch>
        </p:blipFill>
        <p:spPr>
          <a:xfrm>
            <a:off x="5079907" y="1600200"/>
            <a:ext cx="3441886" cy="4840269"/>
          </a:xfrm>
          <a:prstGeom prst="rect">
            <a:avLst/>
          </a:prstGeom>
        </p:spPr>
      </p:pic>
    </p:spTree>
    <p:extLst>
      <p:ext uri="{BB962C8B-B14F-4D97-AF65-F5344CB8AC3E}">
        <p14:creationId xmlns:p14="http://schemas.microsoft.com/office/powerpoint/2010/main" val="199015949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Google Shape;231;g7fe2cbe272_0_58">
            <a:extLst>
              <a:ext uri="{FF2B5EF4-FFF2-40B4-BE49-F238E27FC236}">
                <a16:creationId xmlns:a16="http://schemas.microsoft.com/office/drawing/2014/main" id="{28D02B45-830A-C845-B3BB-8C65FD4C3C53}"/>
              </a:ext>
            </a:extLst>
          </p:cNvPr>
          <p:cNvSpPr>
            <a:spLocks noGrp="1" noChangeArrowheads="1"/>
          </p:cNvSpPr>
          <p:nvPr>
            <p:ph type="title"/>
          </p:nvPr>
        </p:nvSpPr>
        <p:spPr>
          <a:xfrm>
            <a:off x="0" y="174625"/>
            <a:ext cx="9144000" cy="1143000"/>
          </a:xfrm>
        </p:spPr>
        <p:txBody>
          <a:bodyPr/>
          <a:lstStyle/>
          <a:p>
            <a:r>
              <a:rPr lang="en-US" dirty="0">
                <a:solidFill>
                  <a:schemeClr val="tx1"/>
                </a:solidFill>
                <a:latin typeface="Arial" panose="020B0604020202020204" pitchFamily="34" charset="0"/>
                <a:cs typeface="Arial" panose="020B0604020202020204" pitchFamily="34" charset="0"/>
              </a:rPr>
              <a:t>Circularization of mRNA in the Eukaryotic Initiation Complex</a:t>
            </a:r>
          </a:p>
        </p:txBody>
      </p:sp>
      <p:sp>
        <p:nvSpPr>
          <p:cNvPr id="7" name="Google Shape;390;g847cf01710_0_68">
            <a:extLst>
              <a:ext uri="{FF2B5EF4-FFF2-40B4-BE49-F238E27FC236}">
                <a16:creationId xmlns:a16="http://schemas.microsoft.com/office/drawing/2014/main" id="{EC50BD18-C3F0-F247-AA53-4F2A713BA54B}"/>
              </a:ext>
            </a:extLst>
          </p:cNvPr>
          <p:cNvSpPr txBox="1">
            <a:spLocks noChangeArrowheads="1"/>
          </p:cNvSpPr>
          <p:nvPr/>
        </p:nvSpPr>
        <p:spPr bwMode="auto">
          <a:xfrm>
            <a:off x="266700" y="1752600"/>
            <a:ext cx="35433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eIF4G binds to the poly(A) binding pro- </a:t>
            </a:r>
            <a:r>
              <a:rPr lang="en-US" sz="2400" dirty="0" err="1">
                <a:latin typeface="Arial" panose="020B0604020202020204" pitchFamily="34" charset="0"/>
                <a:cs typeface="Arial" panose="020B0604020202020204" pitchFamily="34" charset="0"/>
              </a:rPr>
              <a:t>tein</a:t>
            </a:r>
            <a:r>
              <a:rPr lang="en-US" sz="2400" dirty="0">
                <a:latin typeface="Arial" panose="020B0604020202020204" pitchFamily="34" charset="0"/>
                <a:cs typeface="Arial" panose="020B0604020202020204" pitchFamily="34" charset="0"/>
              </a:rPr>
              <a:t> (PABP) at the 3′ end of the mRNA, circularizing the mRNA</a:t>
            </a:r>
          </a:p>
          <a:p>
            <a:pPr lvl="1"/>
            <a:r>
              <a:rPr lang="en-US" sz="2400" dirty="0">
                <a:latin typeface="Arial" panose="020B0604020202020204" pitchFamily="34" charset="0"/>
                <a:cs typeface="Arial" panose="020B0604020202020204" pitchFamily="34" charset="0"/>
              </a:rPr>
              <a:t>facilitating the translational regulation of gene expression</a:t>
            </a:r>
          </a:p>
          <a:p>
            <a:endParaRPr lang="en-US" sz="2400" dirty="0"/>
          </a:p>
          <a:p>
            <a:pPr marL="533400" lvl="1" indent="0">
              <a:buNone/>
            </a:pPr>
            <a:endParaRPr lang="en-US" sz="2400" dirty="0">
              <a:latin typeface="Arial" panose="020B0604020202020204" pitchFamily="34" charset="0"/>
              <a:cs typeface="Arial" panose="020B0604020202020204" pitchFamily="34" charset="0"/>
            </a:endParaRPr>
          </a:p>
        </p:txBody>
      </p:sp>
      <p:pic>
        <p:nvPicPr>
          <p:cNvPr id="4" name="Picture 3" descr="A purple, roughly rectangular structure labeled 40 S has rounded sides and is wider at its top than at its bottom. Just to the left of its center, there is a purple structure with a horizontal bottom piece labeled e l F 4 A with a piece to its right labeled e l F 4 G that runs horizontally for a very brief distance before pointing up vertically and a similar piece labeled e l F r E to the left that runs horizontally for a very brief distance before pointing up vertically. The entire complex including e l F 4 E, e l F 4 A, and e l F 4 G is labeled e l F 4 F. A large purple sphere labeled e l F 3 is at the lower left side of the 40 S subunit and runs behind the left and center parts of e l F 4 F. A red strand begins with a 5 prime cap near the place that e l F 3 meets the 40 S subunit and runs across the top of e l F 3 and top of e l F 4 E before turning green and running horizontally behind e l F 4 G and continuing out to the right as it begins to curve to the lower right to form a circle. At the upper right of the circle, a dark green piece is labeled A U G. The curve curves around and become tan at the ten o’clock position. This tan region is labeled 3 prime untranslated region (U T R). The left-hand piece ends just above the 5 prime end of the red piece, where it joins to a strand of 9 A bases to reach its 3 prime end. Between this strand of A bases and the red and green parts of the R N A below, there are five yellow ovals labeled poly (A) binding protein (P A B P).">
            <a:extLst>
              <a:ext uri="{FF2B5EF4-FFF2-40B4-BE49-F238E27FC236}">
                <a16:creationId xmlns:a16="http://schemas.microsoft.com/office/drawing/2014/main" id="{ADD25966-5758-5742-93F0-7C3D25D11BC2}"/>
              </a:ext>
            </a:extLst>
          </p:cNvPr>
          <p:cNvPicPr>
            <a:picLocks noChangeAspect="1"/>
          </p:cNvPicPr>
          <p:nvPr/>
        </p:nvPicPr>
        <p:blipFill>
          <a:blip r:embed="rId3"/>
          <a:stretch>
            <a:fillRect/>
          </a:stretch>
        </p:blipFill>
        <p:spPr>
          <a:xfrm>
            <a:off x="3944226" y="1752599"/>
            <a:ext cx="4933073" cy="3657601"/>
          </a:xfrm>
          <a:prstGeom prst="rect">
            <a:avLst/>
          </a:prstGeom>
        </p:spPr>
      </p:pic>
    </p:spTree>
    <p:extLst>
      <p:ext uri="{BB962C8B-B14F-4D97-AF65-F5344CB8AC3E}">
        <p14:creationId xmlns:p14="http://schemas.microsoft.com/office/powerpoint/2010/main" val="240204551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1">
            <a:extLst>
              <a:ext uri="{FF2B5EF4-FFF2-40B4-BE49-F238E27FC236}">
                <a16:creationId xmlns:a16="http://schemas.microsoft.com/office/drawing/2014/main" id="{2CB8FDB7-481D-47F5-A9B6-2300C3ADF2B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78971" y="325731"/>
            <a:ext cx="1133954" cy="816935"/>
          </a:xfrm>
          <a:prstGeom prst="rect">
            <a:avLst/>
          </a:prstGeom>
        </p:spPr>
      </p:pic>
      <p:sp>
        <p:nvSpPr>
          <p:cNvPr id="2" name="Title 1">
            <a:extLst>
              <a:ext uri="{FF2B5EF4-FFF2-40B4-BE49-F238E27FC236}">
                <a16:creationId xmlns:a16="http://schemas.microsoft.com/office/drawing/2014/main" id="{41696EBB-B5DF-4BD6-BE6E-A2996AEAFBB2}"/>
              </a:ext>
            </a:extLst>
          </p:cNvPr>
          <p:cNvSpPr>
            <a:spLocks noGrp="1"/>
          </p:cNvSpPr>
          <p:nvPr>
            <p:ph type="title"/>
          </p:nvPr>
        </p:nvSpPr>
        <p:spPr/>
        <p:txBody>
          <a:bodyPr/>
          <a:lstStyle/>
          <a:p>
            <a:r>
              <a:rPr lang="en-AU" dirty="0"/>
              <a:t>Clicker Question 23</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What is the function of the mRNA 5′ cap in protein synthesis?</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It binds to the terminal adenosine residue of the poly(A) tail, temporarily forming a circular nucleic acid</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It prevents misfolding of the mRNA in preparation for protein synthesis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It stabilizes the mRNA by binding an initiation factor</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It is removed before protein synthesis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It serves no function in protein synthesis.</a:t>
            </a:r>
          </a:p>
        </p:txBody>
      </p:sp>
    </p:spTree>
    <p:extLst>
      <p:ext uri="{BB962C8B-B14F-4D97-AF65-F5344CB8AC3E}">
        <p14:creationId xmlns:p14="http://schemas.microsoft.com/office/powerpoint/2010/main" val="389129449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18C66-F38C-4C67-8A13-C7AD57934829}"/>
              </a:ext>
            </a:extLst>
          </p:cNvPr>
          <p:cNvSpPr>
            <a:spLocks noGrp="1"/>
          </p:cNvSpPr>
          <p:nvPr>
            <p:ph type="title"/>
          </p:nvPr>
        </p:nvSpPr>
        <p:spPr/>
        <p:txBody>
          <a:bodyPr/>
          <a:lstStyle/>
          <a:p>
            <a:r>
              <a:rPr lang="en-AU" dirty="0"/>
              <a:t>Clicker Question 23,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What is the function of the mRNA 5′ cap in protein synthesis?</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3"/>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It stabilizes the mRNA by binding an initiation factor</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3"/>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lang="en-US" sz="2400" b="1" dirty="0">
                <a:solidFill>
                  <a:srgbClr val="000000"/>
                </a:solidFill>
                <a:latin typeface="Arial" panose="020B0604020202020204" pitchFamily="34" charset="0"/>
                <a:cs typeface="Arial" panose="020B0604020202020204" pitchFamily="34" charset="0"/>
              </a:rPr>
              <a:t>In eukaryotes, t</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he eIF4E subunit of the eIF4F complex binds to the 5′ cap.</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015209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42821-1CF4-4495-A43A-F586BCA09BF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Initiation of Protein Synthesis in Eukaryotic Cells, Step 4</a:t>
            </a:r>
            <a:endParaRPr lang="en-AU" dirty="0"/>
          </a:p>
        </p:txBody>
      </p:sp>
      <p:sp>
        <p:nvSpPr>
          <p:cNvPr id="7" name="Google Shape;390;g847cf01710_0_68">
            <a:extLst>
              <a:ext uri="{FF2B5EF4-FFF2-40B4-BE49-F238E27FC236}">
                <a16:creationId xmlns:a16="http://schemas.microsoft.com/office/drawing/2014/main" id="{EC50BD18-C3F0-F247-AA53-4F2A713BA54B}"/>
              </a:ext>
            </a:extLst>
          </p:cNvPr>
          <p:cNvSpPr txBox="1">
            <a:spLocks noChangeArrowheads="1"/>
          </p:cNvSpPr>
          <p:nvPr/>
        </p:nvSpPr>
        <p:spPr bwMode="auto">
          <a:xfrm>
            <a:off x="266700" y="1752600"/>
            <a:ext cx="41148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addition of the mRNA and associated factors creates a 48S complex</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48S complex scans the mRNA until AUG is encountered</a:t>
            </a:r>
          </a:p>
          <a:p>
            <a:pPr lvl="1"/>
            <a:r>
              <a:rPr lang="en-US" sz="2400" dirty="0">
                <a:latin typeface="Arial" panose="020B0604020202020204" pitchFamily="34" charset="0"/>
                <a:cs typeface="Arial" panose="020B0604020202020204" pitchFamily="34" charset="0"/>
              </a:rPr>
              <a:t>may be facilitated by the RNA helicase of eIF4A</a:t>
            </a:r>
          </a:p>
          <a:p>
            <a:endParaRPr lang="en-US" sz="2400" dirty="0">
              <a:latin typeface="Arial" panose="020B0604020202020204" pitchFamily="34" charset="0"/>
              <a:cs typeface="Arial" panose="020B0604020202020204" pitchFamily="34" charset="0"/>
            </a:endParaRPr>
          </a:p>
          <a:p>
            <a:endParaRPr lang="en-US" sz="2400" dirty="0"/>
          </a:p>
          <a:p>
            <a:pPr marL="533400" lvl="1" indent="0">
              <a:buNone/>
            </a:pPr>
            <a:endParaRPr lang="en-US" sz="2400" dirty="0">
              <a:latin typeface="Arial" panose="020B0604020202020204" pitchFamily="34" charset="0"/>
              <a:cs typeface="Arial" panose="020B0604020202020204" pitchFamily="34" charset="0"/>
            </a:endParaRPr>
          </a:p>
        </p:txBody>
      </p:sp>
      <p:pic>
        <p:nvPicPr>
          <p:cNvPr id="3" name="Picture 2" descr="Step 4. An arrow points up and to the right accompanied by text reading, scanning. This yields a similar structure in which the red cap of R N A has its 5 prime end to the right of the protrusion from the upper left of e l F 4 F and curves down to form a loop that extends to the lower left of the complex before bending upward to position the dark green A U G beneath the yellow U A C in the anticodon of t R N A in the P site. A U G runs almost horizontally, then the line curves down behind the protrusion to the upper right of e l F 4 F and diagonally down across the lower right of the structure through the part with the diagonally set of lines shown a cut before reaching its 3 prime end. Continued.">
            <a:extLst>
              <a:ext uri="{FF2B5EF4-FFF2-40B4-BE49-F238E27FC236}">
                <a16:creationId xmlns:a16="http://schemas.microsoft.com/office/drawing/2014/main" id="{673D9F90-00EA-004E-953E-53AD53704B0C}"/>
              </a:ext>
            </a:extLst>
          </p:cNvPr>
          <p:cNvPicPr>
            <a:picLocks noChangeAspect="1"/>
          </p:cNvPicPr>
          <p:nvPr/>
        </p:nvPicPr>
        <p:blipFill>
          <a:blip r:embed="rId3"/>
          <a:stretch>
            <a:fillRect/>
          </a:stretch>
        </p:blipFill>
        <p:spPr>
          <a:xfrm>
            <a:off x="4516800" y="1770865"/>
            <a:ext cx="4225200" cy="3316269"/>
          </a:xfrm>
          <a:prstGeom prst="rect">
            <a:avLst/>
          </a:prstGeom>
        </p:spPr>
      </p:pic>
    </p:spTree>
    <p:extLst>
      <p:ext uri="{BB962C8B-B14F-4D97-AF65-F5344CB8AC3E}">
        <p14:creationId xmlns:p14="http://schemas.microsoft.com/office/powerpoint/2010/main" val="38421597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A07C4-F304-4BF4-918D-CC7E8EE4938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Triplet, Nonoverlapping Code</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81000" y="1388165"/>
            <a:ext cx="3886200" cy="5165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inserting or deleting one base pair alters the amino acid sequence coded by the mRNA</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inserting or deleting three nucleotides leaves the remaining triplets intact</a:t>
            </a:r>
          </a:p>
          <a:p>
            <a:pPr lvl="1"/>
            <a:r>
              <a:rPr lang="en-US" sz="2400" dirty="0">
                <a:latin typeface="Arial" panose="020B0604020202020204" pitchFamily="34" charset="0"/>
                <a:cs typeface="Arial" panose="020B0604020202020204" pitchFamily="34" charset="0"/>
              </a:rPr>
              <a:t>provides evidence that a codon has only three nucleotides</a:t>
            </a:r>
          </a:p>
          <a:p>
            <a:endParaRPr lang="en-US" sz="2400" dirty="0">
              <a:latin typeface="Arial" panose="020B0604020202020204" pitchFamily="34" charset="0"/>
              <a:cs typeface="Arial" panose="020B0604020202020204" pitchFamily="34" charset="0"/>
            </a:endParaRPr>
          </a:p>
          <a:p>
            <a:pPr lvl="1"/>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Four horizontal rows are shown. The top row is labeled m R N A. It begins at 5 prime followed by three dashes, then has five gray boxes containing bases follows: G U A, then G C C, then U A C, then G G A, then U with three dashes to 3 prime. The second row is labeled insertion. It begins with three dashes, then has a gray box containing G U A, a gray box containing G C C, a blue box containing U C A indicated by a red arrow from a red (+) symbol, a blue box containing C G G, and a blue box containing  A U followed by three dashes. The third row is labeled deletion and begins with three dashes, then has a gray box containing G U A, then has a red arrow pointing down from a red (-) symbol to the space between the gray box and the blue box to its right, then has a blue box containing C C U, then a blue box containing A C G, then a blue box containing G A U followed by three dashes. The fourth row is labeled insertion and deletion. It begins with three dashes, then has a gray box containing G U A, then a blue box labeled A G C with a red arrow pointing down from a red (+) symbol to the left-hand A, then a blue box containing C A C with a red arrow pointing down from a red (-) symbol to the space between the left-hand C and A, then a gray box containing G G A, then a gray box containing U followed by three dashes. A vertical line from the space between the blue box containing C A C and the gray box containing G G A connects with a horizontal arrow pointing right above text reading, reading frame restored. This G G A followed by U in the next box matches the G G A followed by U in the original m R N A strand shown above with no mutations.">
            <a:extLst>
              <a:ext uri="{FF2B5EF4-FFF2-40B4-BE49-F238E27FC236}">
                <a16:creationId xmlns:a16="http://schemas.microsoft.com/office/drawing/2014/main" id="{AA12C6E2-FED8-464E-9876-75B84959A6C4}"/>
              </a:ext>
            </a:extLst>
          </p:cNvPr>
          <p:cNvPicPr>
            <a:picLocks noChangeAspect="1"/>
          </p:cNvPicPr>
          <p:nvPr/>
        </p:nvPicPr>
        <p:blipFill>
          <a:blip r:embed="rId3"/>
          <a:stretch>
            <a:fillRect/>
          </a:stretch>
        </p:blipFill>
        <p:spPr>
          <a:xfrm>
            <a:off x="4343400" y="2209800"/>
            <a:ext cx="4655127" cy="3048000"/>
          </a:xfrm>
          <a:prstGeom prst="rect">
            <a:avLst/>
          </a:prstGeom>
        </p:spPr>
      </p:pic>
    </p:spTree>
    <p:extLst>
      <p:ext uri="{BB962C8B-B14F-4D97-AF65-F5344CB8AC3E}">
        <p14:creationId xmlns:p14="http://schemas.microsoft.com/office/powerpoint/2010/main" val="360429428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21068-3568-4A09-B791-E3F84F0729E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Initiation of Protein Synthesis in Eukaryotic Cells, Step 5</a:t>
            </a:r>
            <a:endParaRPr lang="en-AU" dirty="0"/>
          </a:p>
        </p:txBody>
      </p:sp>
      <p:sp>
        <p:nvSpPr>
          <p:cNvPr id="7" name="Google Shape;390;g847cf01710_0_68">
            <a:extLst>
              <a:ext uri="{FF2B5EF4-FFF2-40B4-BE49-F238E27FC236}">
                <a16:creationId xmlns:a16="http://schemas.microsoft.com/office/drawing/2014/main" id="{EC50BD18-C3F0-F247-AA53-4F2A713BA54B}"/>
              </a:ext>
            </a:extLst>
          </p:cNvPr>
          <p:cNvSpPr txBox="1">
            <a:spLocks noChangeArrowheads="1"/>
          </p:cNvSpPr>
          <p:nvPr/>
        </p:nvSpPr>
        <p:spPr bwMode="auto">
          <a:xfrm>
            <a:off x="228600" y="1676400"/>
            <a:ext cx="55626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60S subunit associates with the complex</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eIF5 promotes eIF2 GTPase activity</a:t>
            </a:r>
          </a:p>
          <a:p>
            <a:pPr lvl="1"/>
            <a:r>
              <a:rPr lang="en-US" sz="2400" dirty="0">
                <a:latin typeface="Arial" panose="020B0604020202020204" pitchFamily="34" charset="0"/>
                <a:cs typeface="Arial" panose="020B0604020202020204" pitchFamily="34" charset="0"/>
              </a:rPr>
              <a:t>eIF2-GDP complex has reduced affinity for the initiator tRNA</a:t>
            </a:r>
          </a:p>
          <a:p>
            <a:pPr marL="533400" lvl="1"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eIF5B hydrolyzes GTP and triggers dissociation of eIF2-GDP and other factors</a:t>
            </a:r>
          </a:p>
          <a:p>
            <a:pPr lvl="1"/>
            <a:r>
              <a:rPr lang="en-US" sz="2400" dirty="0">
                <a:latin typeface="Arial" panose="020B0604020202020204" pitchFamily="34" charset="0"/>
                <a:cs typeface="Arial" panose="020B0604020202020204" pitchFamily="34" charset="0"/>
              </a:rPr>
              <a:t>homologous to IF2</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p>
          <a:p>
            <a:pPr marL="533400" lvl="1" indent="0">
              <a:buNone/>
            </a:pPr>
            <a:endParaRPr lang="en-US" sz="2400" dirty="0">
              <a:latin typeface="Arial" panose="020B0604020202020204" pitchFamily="34" charset="0"/>
              <a:cs typeface="Arial" panose="020B0604020202020204" pitchFamily="34" charset="0"/>
            </a:endParaRPr>
          </a:p>
        </p:txBody>
      </p:sp>
      <p:pic>
        <p:nvPicPr>
          <p:cNvPr id="3" name="Picture 2" descr="Step 5. An arrow points downward accompanied by two branched arrows. The left-hand branched arrow shows the loss of three purple spheres: e l F 5 B bound to G D P plus P subscript I end subscript, e l F 2 bound to G D P plus P subscript I end subscript, and e l F 1. The right-hand branched arrow shows the loss of the large purple sphere labeled e l F 3 and the purple oval labeled e l F 1 A. A curved line shows the addition of the 60 S subunit. This yields a structure with the purple roughly rectangular part below and a half-circle pink part above that is flat across the bottom where it meets the purple part. The E, P, and A sites extend into a cutout in the pink part. The P site still contains t R N A with its U A C anticodon bound to A U G in the green strand below. The entire pink and purple structure is labeled 80 S. The green strand runs left from A U G beneath the P site and then down to a horizontal piece that runs left to end by running behind the right-hand upward protrusion of e l F 4 F and then having its red left end run across the front of the left-hand upward protrusion of e l F 4 F, where it ends at its 5 prime end. To the right of A U G beneath the P site, the green strand curves slowly and then more rapidly down to the lower right before becoming more horizontal and reaching the double diagonal lines representing a cut just before the 3 prime end.">
            <a:extLst>
              <a:ext uri="{FF2B5EF4-FFF2-40B4-BE49-F238E27FC236}">
                <a16:creationId xmlns:a16="http://schemas.microsoft.com/office/drawing/2014/main" id="{673D9F90-00EA-004E-953E-53AD53704B0C}"/>
              </a:ext>
            </a:extLst>
          </p:cNvPr>
          <p:cNvPicPr>
            <a:picLocks noChangeAspect="1"/>
          </p:cNvPicPr>
          <p:nvPr/>
        </p:nvPicPr>
        <p:blipFill>
          <a:blip r:embed="rId3"/>
          <a:stretch>
            <a:fillRect/>
          </a:stretch>
        </p:blipFill>
        <p:spPr>
          <a:xfrm>
            <a:off x="5964380" y="1752599"/>
            <a:ext cx="2669648" cy="4930775"/>
          </a:xfrm>
          <a:prstGeom prst="rect">
            <a:avLst/>
          </a:prstGeom>
        </p:spPr>
      </p:pic>
    </p:spTree>
    <p:extLst>
      <p:ext uri="{BB962C8B-B14F-4D97-AF65-F5344CB8AC3E}">
        <p14:creationId xmlns:p14="http://schemas.microsoft.com/office/powerpoint/2010/main" val="2765049391"/>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17AE3-06ED-4569-9E7F-C5CB5E5AB7C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Protein Factors Required for Initiation of Translation</a:t>
            </a:r>
            <a:endParaRPr lang="en-AU" dirty="0"/>
          </a:p>
        </p:txBody>
      </p:sp>
      <p:sp>
        <p:nvSpPr>
          <p:cNvPr id="3" name="TextBox 2">
            <a:extLst>
              <a:ext uri="{FF2B5EF4-FFF2-40B4-BE49-F238E27FC236}">
                <a16:creationId xmlns:a16="http://schemas.microsoft.com/office/drawing/2014/main" id="{6DA0C695-C3D4-4877-A13F-C7D4E1A05DA9}"/>
              </a:ext>
            </a:extLst>
          </p:cNvPr>
          <p:cNvSpPr txBox="1"/>
          <p:nvPr/>
        </p:nvSpPr>
        <p:spPr>
          <a:xfrm>
            <a:off x="381000" y="1386062"/>
            <a:ext cx="8382000" cy="584775"/>
          </a:xfrm>
          <a:prstGeom prst="rect">
            <a:avLst/>
          </a:prstGeom>
          <a:solidFill>
            <a:srgbClr val="005F6A"/>
          </a:solidFill>
          <a:ln>
            <a:solidFill>
              <a:schemeClr val="tx1"/>
            </a:solidFill>
          </a:ln>
        </p:spPr>
        <p:txBody>
          <a:bodyPr wrap="square" rtlCol="0">
            <a:spAutoFit/>
          </a:bodyPr>
          <a:lstStyle/>
          <a:p>
            <a:r>
              <a:rPr lang="en-US" sz="1600" b="1" dirty="0">
                <a:solidFill>
                  <a:schemeClr val="bg1"/>
                </a:solidFill>
              </a:rPr>
              <a:t>Table 27-8 Protein Factors Required for Initiation of Translation in Bacterial and Eukaryotic Cells</a:t>
            </a:r>
          </a:p>
        </p:txBody>
      </p:sp>
      <p:graphicFrame>
        <p:nvGraphicFramePr>
          <p:cNvPr id="4" name="Table Placeholder 3">
            <a:extLst>
              <a:ext uri="{FF2B5EF4-FFF2-40B4-BE49-F238E27FC236}">
                <a16:creationId xmlns:a16="http://schemas.microsoft.com/office/drawing/2014/main" id="{F1092239-EE42-4064-B59E-C329BF74E385}"/>
              </a:ext>
            </a:extLst>
          </p:cNvPr>
          <p:cNvGraphicFramePr>
            <a:graphicFrameLocks/>
          </p:cNvGraphicFramePr>
          <p:nvPr>
            <p:extLst>
              <p:ext uri="{D42A27DB-BD31-4B8C-83A1-F6EECF244321}">
                <p14:modId xmlns:p14="http://schemas.microsoft.com/office/powerpoint/2010/main" val="3233637541"/>
              </p:ext>
            </p:extLst>
          </p:nvPr>
        </p:nvGraphicFramePr>
        <p:xfrm>
          <a:off x="381000" y="1970837"/>
          <a:ext cx="8382000" cy="4859701"/>
        </p:xfrm>
        <a:graphic>
          <a:graphicData uri="http://schemas.openxmlformats.org/drawingml/2006/table">
            <a:tbl>
              <a:tblPr firstRow="1" firstCol="1" bandRow="1">
                <a:tableStyleId>{5940675A-B579-460E-94D1-54222C63F5DA}</a:tableStyleId>
              </a:tblPr>
              <a:tblGrid>
                <a:gridCol w="1901072">
                  <a:extLst>
                    <a:ext uri="{9D8B030D-6E8A-4147-A177-3AD203B41FA5}">
                      <a16:colId xmlns:a16="http://schemas.microsoft.com/office/drawing/2014/main" val="4134590767"/>
                    </a:ext>
                  </a:extLst>
                </a:gridCol>
                <a:gridCol w="6480928">
                  <a:extLst>
                    <a:ext uri="{9D8B030D-6E8A-4147-A177-3AD203B41FA5}">
                      <a16:colId xmlns:a16="http://schemas.microsoft.com/office/drawing/2014/main" val="4256610328"/>
                    </a:ext>
                  </a:extLst>
                </a:gridCol>
              </a:tblGrid>
              <a:tr h="189460">
                <a:tc>
                  <a:txBody>
                    <a:bodyPr/>
                    <a:lstStyle/>
                    <a:p>
                      <a:pPr marL="0" marR="0">
                        <a:lnSpc>
                          <a:spcPct val="107000"/>
                        </a:lnSpc>
                        <a:spcBef>
                          <a:spcPts val="0"/>
                        </a:spcBef>
                        <a:spcAft>
                          <a:spcPts val="0"/>
                        </a:spcAft>
                      </a:pPr>
                      <a:r>
                        <a:rPr lang="en-US" sz="1000" b="1" dirty="0">
                          <a:effectLst/>
                          <a:latin typeface="Arial" panose="020B0604020202020204" pitchFamily="34" charset="0"/>
                          <a:cs typeface="Arial" panose="020B0604020202020204" pitchFamily="34" charset="0"/>
                        </a:rPr>
                        <a:t>Factor</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a:lnSpc>
                          <a:spcPct val="107000"/>
                        </a:lnSpc>
                        <a:spcBef>
                          <a:spcPts val="0"/>
                        </a:spcBef>
                        <a:spcAft>
                          <a:spcPts val="0"/>
                        </a:spcAft>
                      </a:pPr>
                      <a:r>
                        <a:rPr lang="en-US" sz="1000" b="1" dirty="0">
                          <a:effectLst/>
                          <a:latin typeface="Arial" panose="020B0604020202020204" pitchFamily="34" charset="0"/>
                          <a:cs typeface="Arial" panose="020B0604020202020204" pitchFamily="34" charset="0"/>
                        </a:rPr>
                        <a:t>Function</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extLst>
                  <a:ext uri="{0D108BD9-81ED-4DB2-BD59-A6C34878D82A}">
                    <a16:rowId xmlns:a16="http://schemas.microsoft.com/office/drawing/2014/main" val="1681266024"/>
                  </a:ext>
                </a:extLst>
              </a:tr>
              <a:tr h="189460">
                <a:tc>
                  <a:txBody>
                    <a:bodyPr/>
                    <a:lstStyle/>
                    <a:p>
                      <a:pPr marL="0" marR="0">
                        <a:lnSpc>
                          <a:spcPct val="107000"/>
                        </a:lnSpc>
                        <a:spcBef>
                          <a:spcPts val="0"/>
                        </a:spcBef>
                        <a:spcAft>
                          <a:spcPts val="0"/>
                        </a:spcAft>
                      </a:pPr>
                      <a:r>
                        <a:rPr lang="en-US" sz="1000" b="1" dirty="0">
                          <a:effectLst/>
                          <a:latin typeface="Arial" panose="020B0604020202020204" pitchFamily="34" charset="0"/>
                          <a:cs typeface="Arial" panose="020B0604020202020204" pitchFamily="34" charset="0"/>
                        </a:rPr>
                        <a:t>Bacterial</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a:effectLst/>
                          <a:latin typeface="Arial" panose="020B0604020202020204" pitchFamily="34" charset="0"/>
                          <a:cs typeface="Arial" panose="020B0604020202020204" pitchFamily="34" charset="0"/>
                        </a:rPr>
                        <a:t> </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045905899"/>
                  </a:ext>
                </a:extLst>
              </a:tr>
              <a:tr h="189460">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IF1</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Prevents premature binding of tRNAs to A site</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883363738"/>
                  </a:ext>
                </a:extLst>
              </a:tr>
              <a:tr h="189460">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IF2</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Facilitates binding of </a:t>
                      </a:r>
                      <a:r>
                        <a:rPr lang="en-US" sz="1000" dirty="0" err="1">
                          <a:effectLst/>
                          <a:latin typeface="Arial" panose="020B0604020202020204" pitchFamily="34" charset="0"/>
                          <a:cs typeface="Arial" panose="020B0604020202020204" pitchFamily="34" charset="0"/>
                        </a:rPr>
                        <a:t>fMet-tRNA</a:t>
                      </a:r>
                      <a:r>
                        <a:rPr lang="en-US" sz="1000" baseline="30000" dirty="0" err="1">
                          <a:effectLst/>
                          <a:latin typeface="Arial" panose="020B0604020202020204" pitchFamily="34" charset="0"/>
                          <a:cs typeface="Arial" panose="020B0604020202020204" pitchFamily="34" charset="0"/>
                        </a:rPr>
                        <a:t>fMet</a:t>
                      </a:r>
                      <a:r>
                        <a:rPr lang="en-US" sz="1000" dirty="0">
                          <a:effectLst/>
                          <a:latin typeface="Arial" panose="020B0604020202020204" pitchFamily="34" charset="0"/>
                          <a:cs typeface="Arial" panose="020B0604020202020204" pitchFamily="34" charset="0"/>
                        </a:rPr>
                        <a:t> to 30S ribosomal subunit</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4255821070"/>
                  </a:ext>
                </a:extLst>
              </a:tr>
              <a:tr h="325285">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IF3</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Binds to 30S subunit; prevents premature association of 50S subunit; enhances specificity of P site for </a:t>
                      </a:r>
                      <a:r>
                        <a:rPr lang="en-US" sz="1000" dirty="0" err="1">
                          <a:effectLst/>
                          <a:latin typeface="Arial" panose="020B0604020202020204" pitchFamily="34" charset="0"/>
                          <a:cs typeface="Arial" panose="020B0604020202020204" pitchFamily="34" charset="0"/>
                        </a:rPr>
                        <a:t>fMet-rRNA</a:t>
                      </a:r>
                      <a:r>
                        <a:rPr lang="en-US" sz="1000" baseline="30000" dirty="0" err="1">
                          <a:effectLst/>
                          <a:latin typeface="Arial" panose="020B0604020202020204" pitchFamily="34" charset="0"/>
                          <a:cs typeface="Arial" panose="020B0604020202020204" pitchFamily="34" charset="0"/>
                        </a:rPr>
                        <a:t>fMet</a:t>
                      </a:r>
                      <a:endParaRPr lang="en-US" sz="1000" baseline="30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739945891"/>
                  </a:ext>
                </a:extLst>
              </a:tr>
              <a:tr h="189460">
                <a:tc>
                  <a:txBody>
                    <a:bodyPr/>
                    <a:lstStyle/>
                    <a:p>
                      <a:pPr marL="0" marR="0">
                        <a:lnSpc>
                          <a:spcPct val="107000"/>
                        </a:lnSpc>
                        <a:spcBef>
                          <a:spcPts val="0"/>
                        </a:spcBef>
                        <a:spcAft>
                          <a:spcPts val="0"/>
                        </a:spcAft>
                      </a:pPr>
                      <a:r>
                        <a:rPr lang="en-US" sz="1000" b="1" dirty="0">
                          <a:effectLst/>
                          <a:latin typeface="Arial" panose="020B0604020202020204" pitchFamily="34" charset="0"/>
                          <a:cs typeface="Arial" panose="020B0604020202020204" pitchFamily="34" charset="0"/>
                        </a:rPr>
                        <a:t>Eukaryotic</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a:effectLst/>
                          <a:latin typeface="Arial" panose="020B0604020202020204" pitchFamily="34" charset="0"/>
                          <a:cs typeface="Arial" panose="020B0604020202020204" pitchFamily="34" charset="0"/>
                        </a:rPr>
                        <a:t> </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904397048"/>
                  </a:ext>
                </a:extLst>
              </a:tr>
              <a:tr h="325285">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eIF1</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Binds to the E site of the 40S subunit; facilitates interaction between elF2-tRNA-GTP ternary complex and the 40S subunit</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807576386"/>
                  </a:ext>
                </a:extLst>
              </a:tr>
              <a:tr h="189460">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elF1A</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Homolog of bacterial IF1; prevents premature binding of tRNAs to A site</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215033541"/>
                  </a:ext>
                </a:extLst>
              </a:tr>
              <a:tr h="189460">
                <a:tc>
                  <a:txBody>
                    <a:bodyPr/>
                    <a:lstStyle/>
                    <a:p>
                      <a:pPr marL="0" marR="0">
                        <a:lnSpc>
                          <a:spcPct val="107000"/>
                        </a:lnSpc>
                        <a:spcBef>
                          <a:spcPts val="0"/>
                        </a:spcBef>
                        <a:spcAft>
                          <a:spcPts val="0"/>
                        </a:spcAft>
                      </a:pPr>
                      <a:r>
                        <a:rPr lang="en-US" sz="1000">
                          <a:effectLst/>
                          <a:latin typeface="Arial" panose="020B0604020202020204" pitchFamily="34" charset="0"/>
                          <a:cs typeface="Arial" panose="020B0604020202020204" pitchFamily="34" charset="0"/>
                        </a:rPr>
                        <a:t>eIF2</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GTPase; facilitates binding of initiating Met-</a:t>
                      </a:r>
                      <a:r>
                        <a:rPr lang="en-US" sz="1000" dirty="0" err="1">
                          <a:effectLst/>
                          <a:latin typeface="Arial" panose="020B0604020202020204" pitchFamily="34" charset="0"/>
                          <a:cs typeface="Arial" panose="020B0604020202020204" pitchFamily="34" charset="0"/>
                        </a:rPr>
                        <a:t>tRNA</a:t>
                      </a:r>
                      <a:r>
                        <a:rPr lang="en-US" sz="1000" baseline="30000" dirty="0" err="1">
                          <a:effectLst/>
                          <a:latin typeface="Arial" panose="020B0604020202020204" pitchFamily="34" charset="0"/>
                          <a:cs typeface="Arial" panose="020B0604020202020204" pitchFamily="34" charset="0"/>
                        </a:rPr>
                        <a:t>Met</a:t>
                      </a:r>
                      <a:r>
                        <a:rPr lang="en-US" sz="1000" dirty="0">
                          <a:effectLst/>
                          <a:latin typeface="Arial" panose="020B0604020202020204" pitchFamily="34" charset="0"/>
                          <a:cs typeface="Arial" panose="020B0604020202020204" pitchFamily="34" charset="0"/>
                        </a:rPr>
                        <a:t> to 40S ribosomal subunit</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626139272"/>
                  </a:ext>
                </a:extLst>
              </a:tr>
              <a:tr h="189460">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eIF2B</a:t>
                      </a:r>
                      <a:r>
                        <a:rPr lang="en-US" sz="1000" baseline="30000" dirty="0">
                          <a:effectLst/>
                          <a:latin typeface="Arial" panose="020B0604020202020204" pitchFamily="34" charset="0"/>
                          <a:cs typeface="Arial" panose="020B0604020202020204" pitchFamily="34" charset="0"/>
                        </a:rPr>
                        <a:t>a</a:t>
                      </a:r>
                      <a:r>
                        <a:rPr lang="en-US" sz="1000" dirty="0">
                          <a:effectLst/>
                          <a:latin typeface="Arial" panose="020B0604020202020204" pitchFamily="34" charset="0"/>
                          <a:cs typeface="Arial" panose="020B0604020202020204" pitchFamily="34" charset="0"/>
                        </a:rPr>
                        <a:t>, eIF3</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First factors to bind 40S subunit; facilitate subsequent steps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78423692"/>
                  </a:ext>
                </a:extLst>
              </a:tr>
              <a:tr h="189460">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eIF4F</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Complex consisting of eIF4E, eIF4A, and eIF4G</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251033849"/>
                  </a:ext>
                </a:extLst>
              </a:tr>
              <a:tr h="325285">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eIF4A</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RNA helicase activity; removes secondary structure in the mRNA to permit binding to 40S subunit; part of the eIF4F complex</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446364236"/>
                  </a:ext>
                </a:extLst>
              </a:tr>
              <a:tr h="189460">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eIF4B</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Binds to mRNA; facilitates scanning of mRNA to locate the first AUG</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375188100"/>
                  </a:ext>
                </a:extLst>
              </a:tr>
              <a:tr h="189460">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eIF4E</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Binds to the 5</a:t>
                      </a:r>
                      <a:r>
                        <a:rPr lang="en-US" sz="1000" dirty="0">
                          <a:effectLst/>
                          <a:latin typeface="Arial" panose="020B0604020202020204" pitchFamily="34" charset="0"/>
                          <a:cs typeface="Arial" panose="020B0604020202020204" pitchFamily="34" charset="0"/>
                          <a:sym typeface="Symbol" panose="05050102010706020507" pitchFamily="18" charset="2"/>
                        </a:rPr>
                        <a:t></a:t>
                      </a:r>
                      <a:r>
                        <a:rPr lang="en-US" sz="1000" dirty="0">
                          <a:effectLst/>
                          <a:latin typeface="Arial" panose="020B0604020202020204" pitchFamily="34" charset="0"/>
                          <a:cs typeface="Arial" panose="020B0604020202020204" pitchFamily="34" charset="0"/>
                        </a:rPr>
                        <a:t> cap of mRNA; part of the eIF4F complex</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82678247"/>
                  </a:ext>
                </a:extLst>
              </a:tr>
              <a:tr h="189460">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eIF4G</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Binds to eIF4E and to poly(A) binding protein (PABP); part of the eIF4F complex</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819809585"/>
                  </a:ext>
                </a:extLst>
              </a:tr>
              <a:tr h="325285">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eIF5</a:t>
                      </a:r>
                      <a:r>
                        <a:rPr lang="en-US" sz="1000" baseline="30000" dirty="0">
                          <a:effectLst/>
                          <a:latin typeface="Arial" panose="020B0604020202020204" pitchFamily="34" charset="0"/>
                          <a:cs typeface="Arial" panose="020B0604020202020204" pitchFamily="34" charset="0"/>
                        </a:rPr>
                        <a:t>a</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Promotes dissociation of several other initiation factors from 40S subunit as a prelude to association of 60S subunit to form 80S initiation complex</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340151967"/>
                  </a:ext>
                </a:extLst>
              </a:tr>
              <a:tr h="325285">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eIF5b</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GTPase homologous to bacterial IF2; promotes dissociation of initiation factors before final ribosome assembly</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834617276"/>
                  </a:ext>
                </a:extLst>
              </a:tr>
            </a:tbl>
          </a:graphicData>
        </a:graphic>
      </p:graphicFrame>
    </p:spTree>
    <p:extLst>
      <p:ext uri="{BB962C8B-B14F-4D97-AF65-F5344CB8AC3E}">
        <p14:creationId xmlns:p14="http://schemas.microsoft.com/office/powerpoint/2010/main" val="324471147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1">
            <a:extLst>
              <a:ext uri="{FF2B5EF4-FFF2-40B4-BE49-F238E27FC236}">
                <a16:creationId xmlns:a16="http://schemas.microsoft.com/office/drawing/2014/main" id="{E3C0E975-567B-473E-BD27-58AD248E5AC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78971" y="325731"/>
            <a:ext cx="1133954" cy="816935"/>
          </a:xfrm>
          <a:prstGeom prst="rect">
            <a:avLst/>
          </a:prstGeom>
        </p:spPr>
      </p:pic>
      <p:sp>
        <p:nvSpPr>
          <p:cNvPr id="2" name="Title 1">
            <a:extLst>
              <a:ext uri="{FF2B5EF4-FFF2-40B4-BE49-F238E27FC236}">
                <a16:creationId xmlns:a16="http://schemas.microsoft.com/office/drawing/2014/main" id="{CF11ACA7-2176-4AB6-99A7-7551DEA2CE9A}"/>
              </a:ext>
            </a:extLst>
          </p:cNvPr>
          <p:cNvSpPr>
            <a:spLocks noGrp="1"/>
          </p:cNvSpPr>
          <p:nvPr>
            <p:ph type="title"/>
          </p:nvPr>
        </p:nvSpPr>
        <p:spPr/>
        <p:txBody>
          <a:bodyPr/>
          <a:lstStyle/>
          <a:p>
            <a:r>
              <a:rPr lang="en-AU" dirty="0"/>
              <a:t>Clicker Question 24</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4"/>
            <a:ext cx="8702675" cy="5368925"/>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 significant difference between bacteria and eukaryotes in initiation of translation is that: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GTP hydrolysis is required for bacterial initiation but not eukaryotic initiation.</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many more initiation factors are required for bacteria than for eukaryotes.</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in bacteria, the large subunit of the ribosome binds after the mRNA; in eukaryotes, the large subunit binds before the mRNA.</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in bacteria, base-pairing between the mRNA and a rRNA determines which start codon to use; in eukaryotes, the small subunit begins scanning the mRNA at the 5′ cap until it reaches the first start codon.</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343544152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9723C-071E-429A-9FFD-199871C80F99}"/>
              </a:ext>
            </a:extLst>
          </p:cNvPr>
          <p:cNvSpPr>
            <a:spLocks noGrp="1"/>
          </p:cNvSpPr>
          <p:nvPr>
            <p:ph type="title"/>
          </p:nvPr>
        </p:nvSpPr>
        <p:spPr/>
        <p:txBody>
          <a:bodyPr/>
          <a:lstStyle/>
          <a:p>
            <a:r>
              <a:rPr lang="en-AU" dirty="0"/>
              <a:t>Clicker Question 24,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 significant difference between bacteria and eukaryotes in initiation of translation is that: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in bacteria, base-pairing between the mRNA and a rRNA determines which start codon to use; in eukaryotes, the small subunit begins scanning the mRNA at the 5′ cap until it reaches the first start codon.</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In bacteria, the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Shine-Dalgarno sequence in the mRNA base-pairs with a complementary sequence near the 3′ end of the 16S rRNA of the 30S ribosomal subunit.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In eukaryotes,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 48S complex scans the bound mRNA, starting at the 5′ cap, until an AUG codon is encountered.</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7050657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8D294-B7EF-4195-9633-CAFC321750FA}"/>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Stage 3: Peptide Bonds Are Formed </a:t>
            </a:r>
            <a:br>
              <a:rPr lang="en-US" dirty="0">
                <a:solidFill>
                  <a:srgbClr val="4E4CB4"/>
                </a:solidFill>
                <a:latin typeface="Arial" panose="020B0604020202020204" pitchFamily="34" charset="0"/>
                <a:cs typeface="Arial" panose="020B0604020202020204" pitchFamily="34" charset="0"/>
              </a:rPr>
            </a:br>
            <a:r>
              <a:rPr lang="en-US" dirty="0">
                <a:solidFill>
                  <a:srgbClr val="4E4CB4"/>
                </a:solidFill>
                <a:latin typeface="Arial" panose="020B0604020202020204" pitchFamily="34" charset="0"/>
                <a:cs typeface="Arial" panose="020B0604020202020204" pitchFamily="34" charset="0"/>
              </a:rPr>
              <a:t>in the Elongation Stage</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0" y="1752600"/>
            <a:ext cx="84963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elongation </a:t>
            </a:r>
            <a:r>
              <a:rPr lang="en-US" sz="2400" dirty="0">
                <a:latin typeface="Arial" panose="020B0604020202020204" pitchFamily="34" charset="0"/>
                <a:cs typeface="Arial" panose="020B0604020202020204" pitchFamily="34" charset="0"/>
              </a:rPr>
              <a:t>requires:</a:t>
            </a:r>
          </a:p>
          <a:p>
            <a:pPr lvl="1"/>
            <a:r>
              <a:rPr lang="en-US" sz="2400" dirty="0">
                <a:latin typeface="Arial" panose="020B0604020202020204" pitchFamily="34" charset="0"/>
                <a:cs typeface="Arial" panose="020B0604020202020204" pitchFamily="34" charset="0"/>
              </a:rPr>
              <a:t>the initiation complex </a:t>
            </a:r>
          </a:p>
          <a:p>
            <a:pPr lvl="1"/>
            <a:r>
              <a:rPr lang="en-US" sz="2400" dirty="0">
                <a:latin typeface="Arial" panose="020B0604020202020204" pitchFamily="34" charset="0"/>
                <a:cs typeface="Arial" panose="020B0604020202020204" pitchFamily="34" charset="0"/>
              </a:rPr>
              <a:t>aminoacyl-tRNAs</a:t>
            </a:r>
          </a:p>
          <a:p>
            <a:pPr lvl="1"/>
            <a:r>
              <a:rPr lang="en-US" sz="2400" b="1" dirty="0">
                <a:latin typeface="Arial" panose="020B0604020202020204" pitchFamily="34" charset="0"/>
                <a:cs typeface="Arial" panose="020B0604020202020204" pitchFamily="34" charset="0"/>
              </a:rPr>
              <a:t>elongation factors </a:t>
            </a:r>
            <a:r>
              <a:rPr lang="en-US" sz="2400" dirty="0">
                <a:latin typeface="Arial" panose="020B0604020202020204" pitchFamily="34" charset="0"/>
                <a:cs typeface="Arial" panose="020B0604020202020204" pitchFamily="34" charset="0"/>
              </a:rPr>
              <a:t>(EF-Tu, EF-Ts, and EF-G in bacteria)</a:t>
            </a:r>
          </a:p>
          <a:p>
            <a:pPr lvl="1"/>
            <a:r>
              <a:rPr lang="en-US" sz="2400" dirty="0">
                <a:latin typeface="Arial" panose="020B0604020202020204" pitchFamily="34" charset="0"/>
                <a:cs typeface="Arial" panose="020B0604020202020204" pitchFamily="34" charset="0"/>
              </a:rPr>
              <a:t>GTP</a:t>
            </a:r>
          </a:p>
          <a:p>
            <a:pPr lvl="1"/>
            <a:endParaRPr lang="en-US" dirty="0"/>
          </a:p>
          <a:p>
            <a:endParaRPr lang="en-US" sz="2400" dirty="0">
              <a:latin typeface="Arial" panose="020B0604020202020204" pitchFamily="34" charset="0"/>
              <a:cs typeface="Arial" panose="020B0604020202020204" pitchFamily="34" charset="0"/>
            </a:endParaRPr>
          </a:p>
          <a:p>
            <a:pPr marL="533400" lvl="1" inden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7031770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E8F1B-8BBD-4A95-B2FB-18759909839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Elongation Step 1: Binding of an Incoming Aminoacyl-tRNA</a:t>
            </a:r>
            <a:endParaRPr lang="en-AU" dirty="0"/>
          </a:p>
        </p:txBody>
      </p:sp>
      <p:sp>
        <p:nvSpPr>
          <p:cNvPr id="7" name="Google Shape;390;g847cf01710_0_68">
            <a:extLst>
              <a:ext uri="{FF2B5EF4-FFF2-40B4-BE49-F238E27FC236}">
                <a16:creationId xmlns:a16="http://schemas.microsoft.com/office/drawing/2014/main" id="{EC50BD18-C3F0-F247-AA53-4F2A713BA54B}"/>
              </a:ext>
            </a:extLst>
          </p:cNvPr>
          <p:cNvSpPr txBox="1">
            <a:spLocks noChangeArrowheads="1"/>
          </p:cNvSpPr>
          <p:nvPr/>
        </p:nvSpPr>
        <p:spPr bwMode="auto">
          <a:xfrm>
            <a:off x="457200" y="1676400"/>
            <a:ext cx="52197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an incoming aminoacyl-tRNA binds an GTP-bound EF-Tu complex</a:t>
            </a:r>
          </a:p>
          <a:p>
            <a:pPr marL="50800" indent="0">
              <a:buNone/>
            </a:pPr>
            <a:r>
              <a:rPr lang="en-US" sz="2400" dirty="0">
                <a:latin typeface="Arial" panose="020B0604020202020204" pitchFamily="34" charset="0"/>
                <a:cs typeface="Arial" panose="020B0604020202020204" pitchFamily="34" charset="0"/>
              </a:rPr>
              <a:t> </a:t>
            </a:r>
          </a:p>
          <a:p>
            <a:r>
              <a:rPr lang="en-US" sz="2400" dirty="0">
                <a:latin typeface="Arial" panose="020B0604020202020204" pitchFamily="34" charset="0"/>
                <a:cs typeface="Arial" panose="020B0604020202020204" pitchFamily="34" charset="0"/>
              </a:rPr>
              <a:t>the aminoacyl-tRNA–EF-Tu–GTP complex binds to the A site of the 70S initiation complex</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after GTP hydrolysis, EF-Tu–GDP complex leaves the ribosome</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p:txBody>
      </p:sp>
      <p:pic>
        <p:nvPicPr>
          <p:cNvPr id="3" name="Picture 2" descr="A roughly rectangular orange piece with rounded edges that is wider at the top than at the bottom is labeled 30 S. A yellow half-circle above it with its flat side against the 30 S subunit is labeled 50 S. Cutouts in the bottom of the yellow piece and top of the orange piece meet to form an opening divided into three parts. The left-hand part is labeled, E, the middle part contains t R N A, and the right-hand part is labeled A. The t R N A is a vertical green structure made up of a strand with a purple tip that joins to a blue sphere labeled f M e t and a yellow half-circle at the bottom with a flat base that contains the bases U A C. A strand of m R N A begins with a green piece to the lower left, then curves upward as an orange piece before bending almost horizontally at a green piece beneath E before reaching a dark green piece reading A U G and labeled start codon. A U G is paired with U A C of the t R N A above and angles slightly downward. TO its right, there is a yellow segment labeled next codon beneath the A side. The strand then becomes green and curves down the top lower right before running horizontally to end at its 3 prime end. An arrow points down to a similar structure at the upper left of a cycle of arrows. A second t R N A is moving into the A site. It is at a slight angle, pointing from upper right to lower left, but an arrow shows that it is moving into a vertical position. It is similar to the first t R N A except that the blue sphere is labeled A A subscript 2 end subscript instead of f M e t and it has a purple sphere labeled T u bound to the upper right of the green part with its upper left side against the blue sphere. T u is bonded to G T P. An arrow labeled G T P hydrolysis and accommodation points down and a branched arrow curves off into the cycle of arrows. The first branched arrow points to a purple sphere labeled T U bonded to G D P plus P subscript i end subscript. An arrow points from this to a brown sphere labeled T s joined by its right side to the left side of T u. The arrow is accompanied by a curved arrow showing the addition of T s and loss of G D P. An arrow curves up from T s bonded to T U accompanied by a curved line showing the addition of G T P and a branched arrow showing the loss of T s. This yields T u bonded to G T P. An arrow points up from this structure joined by a curved line showing the addition of an incoming second aminoacyl-t R N A, which is similar to the first t R N A except that specific bases are not shown in its anticodon and it has a blue sphere labeled A A subscript 2 end subscript instead of f Met. This yields an aminoacyl-t R N A that is similar but has a purple sphere labeled T u bonded to G T P attached to the upper right of the green part of the molecule adjacent to the blue sphere labeled A A subscript 2 end subscript to its left. This produces the molecule at the upper left of the cycle that shows the binding of the second aminoacyl-t R N A into the A site. After the branch to the cycle that shows the addition of the second aminoacyl-t R N A, the arrow pointing down from the ribosome shown at the upper left of the cycle with the second aminoacyl-t R N A moving into position yields a similar molecule with the second aminoacyl-t R N A in the A site bound to the yellow piece of R N A below. The blue sphere labeled f Met bound is touching the blue sphere labeled A A subscript 2 end subscript to its right.">
            <a:extLst>
              <a:ext uri="{FF2B5EF4-FFF2-40B4-BE49-F238E27FC236}">
                <a16:creationId xmlns:a16="http://schemas.microsoft.com/office/drawing/2014/main" id="{62BFA13A-0B0E-DF4F-BD5B-D8FF13982994}"/>
              </a:ext>
            </a:extLst>
          </p:cNvPr>
          <p:cNvPicPr>
            <a:picLocks noChangeAspect="1"/>
          </p:cNvPicPr>
          <p:nvPr/>
        </p:nvPicPr>
        <p:blipFill>
          <a:blip r:embed="rId3"/>
          <a:stretch>
            <a:fillRect/>
          </a:stretch>
        </p:blipFill>
        <p:spPr>
          <a:xfrm>
            <a:off x="6018822" y="1676399"/>
            <a:ext cx="2288157" cy="5006975"/>
          </a:xfrm>
          <a:prstGeom prst="rect">
            <a:avLst/>
          </a:prstGeom>
        </p:spPr>
      </p:pic>
    </p:spTree>
    <p:extLst>
      <p:ext uri="{BB962C8B-B14F-4D97-AF65-F5344CB8AC3E}">
        <p14:creationId xmlns:p14="http://schemas.microsoft.com/office/powerpoint/2010/main" val="397609735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1CAF6-F6CB-4FBF-B9C4-25EE821F728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Elongation Step 2: Peptide Bond Formation</a:t>
            </a:r>
            <a:endParaRPr lang="en-AU" dirty="0"/>
          </a:p>
        </p:txBody>
      </p:sp>
      <p:sp>
        <p:nvSpPr>
          <p:cNvPr id="7" name="Google Shape;390;g847cf01710_0_68">
            <a:extLst>
              <a:ext uri="{FF2B5EF4-FFF2-40B4-BE49-F238E27FC236}">
                <a16:creationId xmlns:a16="http://schemas.microsoft.com/office/drawing/2014/main" id="{EC50BD18-C3F0-F247-AA53-4F2A713BA54B}"/>
              </a:ext>
            </a:extLst>
          </p:cNvPr>
          <p:cNvSpPr txBox="1">
            <a:spLocks noChangeArrowheads="1"/>
          </p:cNvSpPr>
          <p:nvPr/>
        </p:nvSpPr>
        <p:spPr bwMode="auto">
          <a:xfrm>
            <a:off x="304800" y="1676400"/>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a:t>
            </a:r>
            <a:r>
              <a:rPr lang="en-US" sz="2400" i="1" dirty="0">
                <a:latin typeface="Arial" panose="020B0604020202020204" pitchFamily="34" charset="0"/>
                <a:cs typeface="Arial" panose="020B0604020202020204" pitchFamily="34" charset="0"/>
              </a:rPr>
              <a:t>N</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formylmethionyl</a:t>
            </a:r>
            <a:r>
              <a:rPr lang="en-US" sz="2400" dirty="0">
                <a:latin typeface="Arial" panose="020B0604020202020204" pitchFamily="34" charset="0"/>
                <a:cs typeface="Arial" panose="020B0604020202020204" pitchFamily="34" charset="0"/>
              </a:rPr>
              <a:t> group is transferred to the amino group of the aminoacyl-tRNA in the A site to form a dipeptidyl-tRNA</a:t>
            </a:r>
          </a:p>
          <a:p>
            <a:pPr lvl="1"/>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amino group of the amino acid in the A site acts as the nucleophile</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tRNA shift to a hybrid binding state</a:t>
            </a:r>
          </a:p>
          <a:p>
            <a:pPr lvl="1"/>
            <a:r>
              <a:rPr lang="en-US" sz="2400" dirty="0">
                <a:latin typeface="Arial" panose="020B0604020202020204" pitchFamily="34" charset="0"/>
                <a:cs typeface="Arial" panose="020B0604020202020204" pitchFamily="34" charset="0"/>
              </a:rPr>
              <a:t>the 3′ and 5′ ends of </a:t>
            </a:r>
            <a:r>
              <a:rPr lang="en-US" sz="2400" dirty="0" err="1">
                <a:latin typeface="Arial" panose="020B0604020202020204" pitchFamily="34" charset="0"/>
                <a:cs typeface="Arial" panose="020B0604020202020204" pitchFamily="34" charset="0"/>
              </a:rPr>
              <a:t>tRNA</a:t>
            </a:r>
            <a:r>
              <a:rPr lang="en-US" sz="2400" baseline="30000" dirty="0" err="1">
                <a:latin typeface="Arial" panose="020B0604020202020204" pitchFamily="34" charset="0"/>
                <a:cs typeface="Arial" panose="020B0604020202020204" pitchFamily="34" charset="0"/>
              </a:rPr>
              <a:t>fMet</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are in the E site</a:t>
            </a:r>
          </a:p>
          <a:p>
            <a:pPr lvl="1"/>
            <a:r>
              <a:rPr lang="en-US" sz="2400" dirty="0">
                <a:latin typeface="Arial" panose="020B0604020202020204" pitchFamily="34" charset="0"/>
                <a:cs typeface="Arial" panose="020B0604020202020204" pitchFamily="34" charset="0"/>
              </a:rPr>
              <a:t>the 3′ and 5′ ends of the peptidyl-tRNA are in the P site</a:t>
            </a:r>
          </a:p>
          <a:p>
            <a:pPr marL="50800" indent="0">
              <a:buNone/>
            </a:pPr>
            <a:endParaRPr lang="en-US" sz="2400" dirty="0"/>
          </a:p>
          <a:p>
            <a:endParaRPr lang="en-US" sz="2400" dirty="0"/>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58724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02BFF-496D-4919-87A9-B1542A8F696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Formation of the First Peptide Bond in Bacteria</a:t>
            </a:r>
            <a:endParaRPr lang="en-AU" dirty="0"/>
          </a:p>
        </p:txBody>
      </p:sp>
      <p:pic>
        <p:nvPicPr>
          <p:cNvPr id="3" name="Picture 2" descr="A roughly rectangular orange piece with rounded edges that is wider at the top than at the bottom is shown beneath a yellow half-circle above it with its flat side against the orange piece below. Cutouts in the bottom of the yellow piece and top of the orange piece meet to form an opening divided into three parts. The left-hand part is labeled, E, the middle part contains t R N A bonded to a blue sphere labeled f M e t, and the right-hand part contains a similar t R N A bonded to a blue sphere labeled A A subscript 2 end subscript. These two blue spheres are touching. Each t R N A consists of a yellow half-circle base with a flat bottom, a green vertical portion made up of a green strand, and a purple tip bonded to a blue sphere. A strand of m R N A runs beneath with its 5 prime end at the lower left of the orange piece. The strand runs up to run almost horizontally beneath the E side, then has a dark green piece reading A U G beneath U A C at the yellow anticodon at the bottom of the aminoacyl-t R N A above, then has a yellow portion beneath the yellow anticodon at the bottom of the a second amino acyl-t R N A above, then curves down out of the orange structure before running horizontally to end at its 3 prime end. An arrow labeled peptide bond formation points right so show a similar structure in which the blue sphere labeled A A subscript a end subscript of the second aminoacyl t-R N A is bound to the blue sphere labeled f M e t that had been bound to the left-hand aminoacyl-t R N A. The f M e t sphere is above the A A subscript 2 end subscript sphere. The purple pieces at the tops of each t RN A have bent to the left and curved arrows show their motion to the left. A close-up showing the two blue spheres prior to peptide bond formation shows the top of a green sphere labeled P site on the left with a yellow vertical cylindrical region above it. A vertical purple rounded bar extends from the green P site and contains three dashed lines that lead up to O bonded to C H 2 to the left bonded to the left vertex above of a five-membered sugar ring with O at its bottom vertex. The ring has a right-side vertex bonded to C H 3 below, an upper right vertex bonded to O H, and an upper left vertex bonded to O within a blue sphere labeled f M e t. This O is bonded to C above that is double bonded to O above and bonded to C to the left bonded to R superscript 1 end superscript above, H below, and N to the left further bonded to H below and to C above double bonded to O to the left and bonded to H above. To the right, a similar purple piece labeled A site rises vertically and then bends horizontally to the left. It contains a similar sugar with its upper left vertex bonded to O at the lower right of the blue sphere labeled A A subscript 2 end subscript. This O is bonded to C above double bonded to O above and bonded to C to the left bonded to R superscript 2 above, bonded to H below, and bonded to N to the left with a red pair of electrons and bonded to H above and below. Arrows point from the red pair of electrons on N to the right-hand C of f M e t and a second arrow points from the double bond between the same right-hand C of f M e t and O above to the same O. An arrow points to the right to show a similar structure in which N of A A subscript 2 end subscript has a positive charge and is bonded to the right-hand C of f M e t, which is bonded to O minus above, Red arrows point from the negative charge on this O minus to the bond between it and C below, from the bond between the same C and O below to H bonded to O bonded to the upper right vertex of the guar ring, from the bond between this H and O bonded to the upper right vertex of the sugar ring and H bonded to N plus below in A A subscript 2, and from the bond between the same H and N plus to N plus. This yields a structure in an arrow shows that the purple piece that had been bound to f M e t has moved from the P site into the E site and now has a horizontal top that bonds to the left. An arrow shows that the right-hand purple piece has moved from the A site into the P side and now has two blue spheres extending up into the cylindrical opening above. The sugar ring in this right-hand purple piece has an upper left vertex bonded to O in the blue sphere labeled A A subscript 2 end subscript that is further bonded to C to the right double bonded to O to the right and bonded to C above bonded to H to the left, R superscript 2 end superscript tot eh right, and N above bonded to H to the right and to C in the blue sphere labeled f M e t above. This bottom C in f M e t is double bonded to O to the right and bonded to C above bonded to R superscript 1 end superscript to the right, H to the left, and N above bonded to H to the left and to C to the right double bonded to O above and bonded to H to the right.">
            <a:extLst>
              <a:ext uri="{FF2B5EF4-FFF2-40B4-BE49-F238E27FC236}">
                <a16:creationId xmlns:a16="http://schemas.microsoft.com/office/drawing/2014/main" id="{4B8F992B-313C-C744-A4B5-472F3FA85C2D}"/>
              </a:ext>
            </a:extLst>
          </p:cNvPr>
          <p:cNvPicPr>
            <a:picLocks noChangeAspect="1"/>
          </p:cNvPicPr>
          <p:nvPr/>
        </p:nvPicPr>
        <p:blipFill>
          <a:blip r:embed="rId3"/>
          <a:stretch>
            <a:fillRect/>
          </a:stretch>
        </p:blipFill>
        <p:spPr>
          <a:xfrm>
            <a:off x="463550" y="1828800"/>
            <a:ext cx="8216900" cy="4617566"/>
          </a:xfrm>
          <a:prstGeom prst="rect">
            <a:avLst/>
          </a:prstGeom>
        </p:spPr>
      </p:pic>
    </p:spTree>
    <p:extLst>
      <p:ext uri="{BB962C8B-B14F-4D97-AF65-F5344CB8AC3E}">
        <p14:creationId xmlns:p14="http://schemas.microsoft.com/office/powerpoint/2010/main" val="105969277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86A5D-1BA1-4DD9-A82B-4B13022FD00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Ribosome Pausing, Arrest,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and Rescue</a:t>
            </a:r>
            <a:endParaRPr lang="en-AU" dirty="0"/>
          </a:p>
        </p:txBody>
      </p:sp>
      <p:sp>
        <p:nvSpPr>
          <p:cNvPr id="7" name="Google Shape;390;g847cf01710_0_68">
            <a:extLst>
              <a:ext uri="{FF2B5EF4-FFF2-40B4-BE49-F238E27FC236}">
                <a16:creationId xmlns:a16="http://schemas.microsoft.com/office/drawing/2014/main" id="{EC50BD18-C3F0-F247-AA53-4F2A713BA54B}"/>
              </a:ext>
            </a:extLst>
          </p:cNvPr>
          <p:cNvSpPr txBox="1">
            <a:spLocks noChangeArrowheads="1"/>
          </p:cNvSpPr>
          <p:nvPr/>
        </p:nvSpPr>
        <p:spPr bwMode="auto">
          <a:xfrm>
            <a:off x="304800" y="1676400"/>
            <a:ext cx="5486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ribosomes may stall if mRNA is damaged or incomplete</a:t>
            </a:r>
          </a:p>
          <a:p>
            <a:endParaRPr lang="en-US" sz="2400" dirty="0">
              <a:latin typeface="Arial" panose="020B0604020202020204" pitchFamily="34" charset="0"/>
              <a:cs typeface="Arial" panose="020B0604020202020204" pitchFamily="34" charset="0"/>
            </a:endParaRPr>
          </a:p>
          <a:p>
            <a:r>
              <a:rPr lang="en-US" sz="2400" b="1" dirty="0" err="1">
                <a:latin typeface="Arial" panose="020B0604020202020204" pitchFamily="34" charset="0"/>
                <a:cs typeface="Arial" panose="020B0604020202020204" pitchFamily="34" charset="0"/>
              </a:rPr>
              <a:t>tmRNA</a:t>
            </a:r>
            <a:r>
              <a:rPr lang="en-US" sz="2400" dirty="0">
                <a:latin typeface="Arial" panose="020B0604020202020204" pitchFamily="34" charset="0"/>
                <a:cs typeface="Arial" panose="020B0604020202020204" pitchFamily="34" charset="0"/>
              </a:rPr>
              <a:t> rescues stalled bacterial ribosomes in a multistep pathway</a:t>
            </a:r>
          </a:p>
          <a:p>
            <a:pPr lvl="1"/>
            <a:r>
              <a:rPr lang="en-US" sz="2400" dirty="0">
                <a:latin typeface="Arial" panose="020B0604020202020204" pitchFamily="34" charset="0"/>
                <a:cs typeface="Arial" panose="020B0604020202020204" pitchFamily="34" charset="0"/>
              </a:rPr>
              <a:t>permits release and degradation of the damaged mRNA</a:t>
            </a:r>
          </a:p>
          <a:p>
            <a:pPr lvl="1"/>
            <a:r>
              <a:rPr lang="en-US" sz="2400" dirty="0">
                <a:latin typeface="Arial" panose="020B0604020202020204" pitchFamily="34" charset="0"/>
                <a:cs typeface="Arial" panose="020B0604020202020204" pitchFamily="34" charset="0"/>
              </a:rPr>
              <a:t>tags the truncated polypeptide for degradation </a:t>
            </a:r>
          </a:p>
          <a:p>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sz="2400" dirty="0"/>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p:txBody>
      </p:sp>
      <p:pic>
        <p:nvPicPr>
          <p:cNvPr id="3" name="Picture 2" descr="A two-part figure shows how R N A polymerase holoenzyme containing sigma superscript 70 end superscript recognize the promoter. Part a shows the consensus sequence in italicized E. coli end italics that is recognized by sigma superscript 70 end superscript and part b shows the x-ray crystallographic structure of the italicized E. coli end italics holoenzyme bound to a promoter to show how the sigma superscript 70 end superscript subunit introduces a sharp bend.">
            <a:extLst>
              <a:ext uri="{FF2B5EF4-FFF2-40B4-BE49-F238E27FC236}">
                <a16:creationId xmlns:a16="http://schemas.microsoft.com/office/drawing/2014/main" id="{CD2CDCFF-7AEC-F44C-8544-D51A0BF463D8}"/>
              </a:ext>
            </a:extLst>
          </p:cNvPr>
          <p:cNvPicPr>
            <a:picLocks noChangeAspect="1"/>
          </p:cNvPicPr>
          <p:nvPr/>
        </p:nvPicPr>
        <p:blipFill>
          <a:blip r:embed="rId3"/>
          <a:stretch>
            <a:fillRect/>
          </a:stretch>
        </p:blipFill>
        <p:spPr>
          <a:xfrm>
            <a:off x="6172200" y="1540415"/>
            <a:ext cx="2286480" cy="5142960"/>
          </a:xfrm>
          <a:prstGeom prst="rect">
            <a:avLst/>
          </a:prstGeom>
        </p:spPr>
      </p:pic>
    </p:spTree>
    <p:extLst>
      <p:ext uri="{BB962C8B-B14F-4D97-AF65-F5344CB8AC3E}">
        <p14:creationId xmlns:p14="http://schemas.microsoft.com/office/powerpoint/2010/main" val="151095836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3">
            <a:extLst>
              <a:ext uri="{FF2B5EF4-FFF2-40B4-BE49-F238E27FC236}">
                <a16:creationId xmlns:a16="http://schemas.microsoft.com/office/drawing/2014/main" id="{66D815BA-9031-447B-BA15-DA6A834F27E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98427" y="345187"/>
            <a:ext cx="1133954" cy="816935"/>
          </a:xfrm>
          <a:prstGeom prst="rect">
            <a:avLst/>
          </a:prstGeom>
        </p:spPr>
      </p:pic>
      <p:sp>
        <p:nvSpPr>
          <p:cNvPr id="2" name="Title 1">
            <a:extLst>
              <a:ext uri="{FF2B5EF4-FFF2-40B4-BE49-F238E27FC236}">
                <a16:creationId xmlns:a16="http://schemas.microsoft.com/office/drawing/2014/main" id="{C75B34FE-5D10-464C-9088-61C31180495D}"/>
              </a:ext>
            </a:extLst>
          </p:cNvPr>
          <p:cNvSpPr>
            <a:spLocks noGrp="1"/>
          </p:cNvSpPr>
          <p:nvPr>
            <p:ph type="title"/>
          </p:nvPr>
        </p:nvSpPr>
        <p:spPr/>
        <p:txBody>
          <a:bodyPr/>
          <a:lstStyle/>
          <a:p>
            <a:r>
              <a:rPr lang="en-AU" dirty="0"/>
              <a:t>Clicker Question 25</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What happens if the mRNA terminates before a stop codon appears?</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Nothing; the polypeptide will just end</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The ribosome complex will be stuck until the trans-translation rescue mechanism engages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 random tRNA with wobble properties will bind to terminate the polypeptide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 tRNA specific for the stop codon will bind and terminate the polypeptide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The ribosome will be stuck forever.</a:t>
            </a:r>
          </a:p>
        </p:txBody>
      </p:sp>
    </p:spTree>
    <p:extLst>
      <p:ext uri="{BB962C8B-B14F-4D97-AF65-F5344CB8AC3E}">
        <p14:creationId xmlns:p14="http://schemas.microsoft.com/office/powerpoint/2010/main" val="18815067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82ABD-26E9-4595-A3A5-D2E8BCEBAED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Reading Frames in the Genetic Code</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4800" y="1524001"/>
            <a:ext cx="85344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reading frame </a:t>
            </a:r>
            <a:r>
              <a:rPr lang="en-US" sz="2400" dirty="0">
                <a:latin typeface="Arial" panose="020B0604020202020204" pitchFamily="34" charset="0"/>
                <a:cs typeface="Arial" panose="020B0604020202020204" pitchFamily="34" charset="0"/>
              </a:rPr>
              <a:t>= method of dividing nucleotides such that a new codon begins every three nucleotide residues</a:t>
            </a:r>
          </a:p>
          <a:p>
            <a:pPr lvl="1"/>
            <a:r>
              <a:rPr lang="en-US" sz="2400" dirty="0">
                <a:latin typeface="Arial" panose="020B0604020202020204" pitchFamily="34" charset="0"/>
                <a:cs typeface="Arial" panose="020B0604020202020204" pitchFamily="34" charset="0"/>
              </a:rPr>
              <a:t>established by the first codon</a:t>
            </a:r>
          </a:p>
          <a:p>
            <a:pPr lvl="1"/>
            <a:r>
              <a:rPr lang="en-US" sz="2400" dirty="0">
                <a:latin typeface="Arial" panose="020B0604020202020204" pitchFamily="34" charset="0"/>
                <a:cs typeface="Arial" panose="020B0604020202020204" pitchFamily="34" charset="0"/>
              </a:rPr>
              <a:t>no punctuation between codons </a:t>
            </a:r>
          </a:p>
          <a:p>
            <a:pPr lvl="1"/>
            <a:r>
              <a:rPr lang="en-US" sz="2400" dirty="0">
                <a:latin typeface="Arial" panose="020B0604020202020204" pitchFamily="34" charset="0"/>
                <a:cs typeface="Arial" panose="020B0604020202020204" pitchFamily="34" charset="0"/>
              </a:rPr>
              <a:t>in principle, any given ssDNA or mRNA sequence has three possible reading frames</a:t>
            </a:r>
          </a:p>
          <a:p>
            <a:pPr lvl="1"/>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Three horizontal rows show three different reading frames. From top to bottom, these are labeled reading from 1, reading frame 2, and reading frame 3. All of the reading frames show the same sequence of bases, but the bases are divided up into different codons. Reading frame 1 is gray and begins with 5 prime followed by three dashes and then the following eight gray boxes with three nucleotides each as follows: U U C, U C G, G A C, C U G, G A G, A U U, C A C, and A G U, then three dashes to 3 prime. Reading frame 2 is blue and begins with three dashes followed by a single U, then seven blue boxes each with three nucleotides as follows: U C U, C G G, A C C, U G G, A G A, U U C, and A C A. It then has a blue box with G U followed by three dashes. Reading frame 3 is yellow and begins with three dashes followed by a box with U U, then seven yellow boxes each with three nucleotides as follows: C U C, G G A, C C U, G G A, G A U, U C A, and C A G. It then has a yellow box with U followed by three dashes.">
            <a:extLst>
              <a:ext uri="{FF2B5EF4-FFF2-40B4-BE49-F238E27FC236}">
                <a16:creationId xmlns:a16="http://schemas.microsoft.com/office/drawing/2014/main" id="{10C2FB59-185B-BA4A-A550-8551C0397098}"/>
              </a:ext>
            </a:extLst>
          </p:cNvPr>
          <p:cNvPicPr>
            <a:picLocks noChangeAspect="1"/>
          </p:cNvPicPr>
          <p:nvPr/>
        </p:nvPicPr>
        <p:blipFill>
          <a:blip r:embed="rId3"/>
          <a:stretch>
            <a:fillRect/>
          </a:stretch>
        </p:blipFill>
        <p:spPr>
          <a:xfrm>
            <a:off x="556260" y="4316498"/>
            <a:ext cx="8031480" cy="1017502"/>
          </a:xfrm>
          <a:prstGeom prst="rect">
            <a:avLst/>
          </a:prstGeom>
        </p:spPr>
      </p:pic>
    </p:spTree>
    <p:extLst>
      <p:ext uri="{BB962C8B-B14F-4D97-AF65-F5344CB8AC3E}">
        <p14:creationId xmlns:p14="http://schemas.microsoft.com/office/powerpoint/2010/main" val="2064054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4ECB9-9666-4881-84E3-639FC8A3A2B5}"/>
              </a:ext>
            </a:extLst>
          </p:cNvPr>
          <p:cNvSpPr>
            <a:spLocks noGrp="1"/>
          </p:cNvSpPr>
          <p:nvPr>
            <p:ph type="title"/>
          </p:nvPr>
        </p:nvSpPr>
        <p:spPr/>
        <p:txBody>
          <a:bodyPr/>
          <a:lstStyle/>
          <a:p>
            <a:r>
              <a:rPr lang="en-AU" dirty="0"/>
              <a:t>Clicker Question 25,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4"/>
            <a:ext cx="8702675" cy="5292725"/>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What happens if the mRNA terminates before a stop codon appears?</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2"/>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The ribosome complex will be stuck until the trans-translation rescue mechanism engages</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2"/>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When the ribosome encounters the end of an mRNA before encountering a stop codon, the translocation step leads to formation of a stable non-stop complex in which the A site has no mRNA that can interact with a new charged tRNA. The non-stop complex cannot be recycled by the normal termination factors. Instead, the ribosome is rescued by trans-translation.</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4925183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4">
            <a:extLst>
              <a:ext uri="{FF2B5EF4-FFF2-40B4-BE49-F238E27FC236}">
                <a16:creationId xmlns:a16="http://schemas.microsoft.com/office/drawing/2014/main" id="{89730FC3-1D5A-4DE5-9280-7BDCA335364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72056" y="419801"/>
            <a:ext cx="944962" cy="701101"/>
          </a:xfrm>
          <a:prstGeom prst="rect">
            <a:avLst/>
          </a:prstGeom>
        </p:spPr>
      </p:pic>
      <p:sp>
        <p:nvSpPr>
          <p:cNvPr id="2" name="Title 1">
            <a:extLst>
              <a:ext uri="{FF2B5EF4-FFF2-40B4-BE49-F238E27FC236}">
                <a16:creationId xmlns:a16="http://schemas.microsoft.com/office/drawing/2014/main" id="{2C4019BF-722B-49DA-BD34-A3AC7DCDBF44}"/>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(3 of 3)</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60009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Proteins are synthesized by RNAs. </a:t>
            </a:r>
            <a:r>
              <a:rPr lang="en-US" sz="2400" dirty="0">
                <a:latin typeface="Arial" panose="020B0604020202020204" pitchFamily="34" charset="0"/>
                <a:cs typeface="Arial" panose="020B0604020202020204" pitchFamily="34" charset="0"/>
              </a:rPr>
              <a:t>The study of protein synthesis offers another important reward: a look at a world of RNA catalysts that may have existed in an RNA world before the dawn of life “as we know it.” Proteins are synthesized by a gigantic RNA enzyme. </a:t>
            </a:r>
          </a:p>
          <a:p>
            <a:endParaRPr lang="en-US" sz="2400" dirty="0"/>
          </a:p>
          <a:p>
            <a:endParaRPr lang="en-US" sz="2400" dirty="0"/>
          </a:p>
          <a:p>
            <a:endParaRPr lang="en-US" sz="2400" dirty="0"/>
          </a:p>
        </p:txBody>
      </p:sp>
    </p:spTree>
    <p:extLst>
      <p:ext uri="{BB962C8B-B14F-4D97-AF65-F5344CB8AC3E}">
        <p14:creationId xmlns:p14="http://schemas.microsoft.com/office/powerpoint/2010/main" val="249078875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ACAE5-58AF-4C3D-BFE8-D052A4BFEE5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Peptidyl Transferase Activity</a:t>
            </a:r>
            <a:endParaRPr lang="en-AU" dirty="0"/>
          </a:p>
        </p:txBody>
      </p:sp>
      <p:sp>
        <p:nvSpPr>
          <p:cNvPr id="7" name="Google Shape;390;g847cf01710_0_68">
            <a:extLst>
              <a:ext uri="{FF2B5EF4-FFF2-40B4-BE49-F238E27FC236}">
                <a16:creationId xmlns:a16="http://schemas.microsoft.com/office/drawing/2014/main" id="{EC50BD18-C3F0-F247-AA53-4F2A713BA54B}"/>
              </a:ext>
            </a:extLst>
          </p:cNvPr>
          <p:cNvSpPr txBox="1">
            <a:spLocks noChangeArrowheads="1"/>
          </p:cNvSpPr>
          <p:nvPr/>
        </p:nvSpPr>
        <p:spPr bwMode="auto">
          <a:xfrm>
            <a:off x="304800" y="1676400"/>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23S rRNA has </a:t>
            </a:r>
            <a:r>
              <a:rPr lang="en-US" sz="2400" b="1" dirty="0">
                <a:latin typeface="Arial" panose="020B0604020202020204" pitchFamily="34" charset="0"/>
                <a:cs typeface="Arial" panose="020B0604020202020204" pitchFamily="34" charset="0"/>
              </a:rPr>
              <a:t>peptidyl transferase </a:t>
            </a:r>
            <a:r>
              <a:rPr lang="en-US" sz="2400" dirty="0">
                <a:latin typeface="Arial" panose="020B0604020202020204" pitchFamily="34" charset="0"/>
                <a:cs typeface="Arial" panose="020B0604020202020204" pitchFamily="34" charset="0"/>
              </a:rPr>
              <a:t>activity that catalyzes peptide bond formation</a:t>
            </a:r>
          </a:p>
          <a:p>
            <a:pPr lvl="1"/>
            <a:r>
              <a:rPr lang="en-US" sz="2400" dirty="0">
                <a:latin typeface="Arial" panose="020B0604020202020204" pitchFamily="34" charset="0"/>
                <a:cs typeface="Arial" panose="020B0604020202020204" pitchFamily="34" charset="0"/>
              </a:rPr>
              <a:t>catalyzes the reaction by binding and aligning the tRNAs in the A and P sites in the proper orientations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 highly conserved active site A residue in 23S rRNA may facilitate the reaction by general base catalysis and transition state stabilization</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129435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4">
            <a:extLst>
              <a:ext uri="{FF2B5EF4-FFF2-40B4-BE49-F238E27FC236}">
                <a16:creationId xmlns:a16="http://schemas.microsoft.com/office/drawing/2014/main" id="{106734AD-71B9-40DF-9BE3-A45A5BD8715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88699" y="345187"/>
            <a:ext cx="1133954" cy="816935"/>
          </a:xfrm>
          <a:prstGeom prst="rect">
            <a:avLst/>
          </a:prstGeom>
        </p:spPr>
      </p:pic>
      <p:sp>
        <p:nvSpPr>
          <p:cNvPr id="2" name="Title 1">
            <a:extLst>
              <a:ext uri="{FF2B5EF4-FFF2-40B4-BE49-F238E27FC236}">
                <a16:creationId xmlns:a16="http://schemas.microsoft.com/office/drawing/2014/main" id="{53991E62-974E-4BFA-B19C-4E713CA63ACC}"/>
              </a:ext>
            </a:extLst>
          </p:cNvPr>
          <p:cNvSpPr>
            <a:spLocks noGrp="1"/>
          </p:cNvSpPr>
          <p:nvPr>
            <p:ph type="title"/>
          </p:nvPr>
        </p:nvSpPr>
        <p:spPr/>
        <p:txBody>
          <a:bodyPr/>
          <a:lstStyle/>
          <a:p>
            <a:r>
              <a:rPr lang="en-AU" dirty="0"/>
              <a:t>Clicker Question 26</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What catalyzes formation of the peptide bond?</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ribozyme</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peptidyltransferase</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23S rRNA</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All of the answers are correct.</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None of the answers is correct</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349819533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CE117-56B2-40AF-8CB4-C77C75E60FA2}"/>
              </a:ext>
            </a:extLst>
          </p:cNvPr>
          <p:cNvSpPr>
            <a:spLocks noGrp="1"/>
          </p:cNvSpPr>
          <p:nvPr>
            <p:ph type="title"/>
          </p:nvPr>
        </p:nvSpPr>
        <p:spPr/>
        <p:txBody>
          <a:bodyPr/>
          <a:lstStyle/>
          <a:p>
            <a:r>
              <a:rPr lang="en-AU" dirty="0"/>
              <a:t>Clicker Question 26,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What catalyzes formation of the peptide bond?</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All of the answers are correct</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The 23S rRNA is a ribozyme that catalyzes formation of the peptide bond. Peptidyl transferase is the name given to the enzyme activity</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9493180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9A50D-D371-4B73-9B40-3D0A1D5AD69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Elongation Step 3: Translocation</a:t>
            </a:r>
            <a:endParaRPr lang="en-AU" dirty="0"/>
          </a:p>
        </p:txBody>
      </p:sp>
      <p:sp>
        <p:nvSpPr>
          <p:cNvPr id="7" name="Google Shape;390;g847cf01710_0_68">
            <a:extLst>
              <a:ext uri="{FF2B5EF4-FFF2-40B4-BE49-F238E27FC236}">
                <a16:creationId xmlns:a16="http://schemas.microsoft.com/office/drawing/2014/main" id="{EC50BD18-C3F0-F247-AA53-4F2A713BA54B}"/>
              </a:ext>
            </a:extLst>
          </p:cNvPr>
          <p:cNvSpPr txBox="1">
            <a:spLocks noChangeArrowheads="1"/>
          </p:cNvSpPr>
          <p:nvPr/>
        </p:nvSpPr>
        <p:spPr bwMode="auto">
          <a:xfrm>
            <a:off x="304800" y="1524000"/>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in </a:t>
            </a:r>
            <a:r>
              <a:rPr lang="en-US" sz="2400" b="1" dirty="0">
                <a:latin typeface="Arial" panose="020B0604020202020204" pitchFamily="34" charset="0"/>
                <a:cs typeface="Arial" panose="020B0604020202020204" pitchFamily="34" charset="0"/>
              </a:rPr>
              <a:t>translocation</a:t>
            </a:r>
            <a:r>
              <a:rPr lang="en-US" sz="2400" dirty="0">
                <a:latin typeface="Arial" panose="020B0604020202020204" pitchFamily="34" charset="0"/>
                <a:cs typeface="Arial" panose="020B0604020202020204" pitchFamily="34" charset="0"/>
              </a:rPr>
              <a:t>, the ribosome moves one codon toward the 3′ end of the mRNA</a:t>
            </a:r>
          </a:p>
          <a:p>
            <a:pPr lvl="1"/>
            <a:r>
              <a:rPr lang="en-US" sz="2400" dirty="0">
                <a:latin typeface="Arial" panose="020B0604020202020204" pitchFamily="34" charset="0"/>
                <a:cs typeface="Arial" panose="020B0604020202020204" pitchFamily="34" charset="0"/>
              </a:rPr>
              <a:t>shifts the anticodon of the dipeptidyl-tRNA from the A site to the P site</a:t>
            </a:r>
          </a:p>
          <a:p>
            <a:pPr lvl="1"/>
            <a:r>
              <a:rPr lang="en-US" sz="2400" dirty="0">
                <a:latin typeface="Arial" panose="020B0604020202020204" pitchFamily="34" charset="0"/>
                <a:cs typeface="Arial" panose="020B0604020202020204" pitchFamily="34" charset="0"/>
              </a:rPr>
              <a:t>shifts the deacylated tRNA from the P site to the E site</a:t>
            </a:r>
          </a:p>
          <a:p>
            <a:pPr lvl="1"/>
            <a:r>
              <a:rPr lang="en-US" sz="2400" dirty="0">
                <a:latin typeface="Arial" panose="020B0604020202020204" pitchFamily="34" charset="0"/>
                <a:cs typeface="Arial" panose="020B0604020202020204" pitchFamily="34" charset="0"/>
              </a:rPr>
              <a:t>leaves the A site open for a new </a:t>
            </a:r>
            <a:r>
              <a:rPr lang="en-US" sz="2400" dirty="0" err="1">
                <a:latin typeface="Arial" panose="020B0604020202020204" pitchFamily="34" charset="0"/>
                <a:cs typeface="Arial" panose="020B0604020202020204" pitchFamily="34" charset="0"/>
              </a:rPr>
              <a:t>aminocyl</a:t>
            </a:r>
            <a:r>
              <a:rPr lang="en-US" sz="2400" dirty="0">
                <a:latin typeface="Arial" panose="020B0604020202020204" pitchFamily="34" charset="0"/>
                <a:cs typeface="Arial" panose="020B0604020202020204" pitchFamily="34" charset="0"/>
              </a:rPr>
              <a:t>-tRNA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ribosome translocation requires EF-G and energy provided GTP hydrolysis</a:t>
            </a:r>
          </a:p>
        </p:txBody>
      </p:sp>
    </p:spTree>
    <p:extLst>
      <p:ext uri="{BB962C8B-B14F-4D97-AF65-F5344CB8AC3E}">
        <p14:creationId xmlns:p14="http://schemas.microsoft.com/office/powerpoint/2010/main" val="3994807434"/>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432BD-FA75-4E73-B67D-D001242B6D20}"/>
              </a:ext>
            </a:extLst>
          </p:cNvPr>
          <p:cNvSpPr>
            <a:spLocks noGrp="1"/>
          </p:cNvSpPr>
          <p:nvPr>
            <p:ph type="title"/>
          </p:nvPr>
        </p:nvSpPr>
        <p:spPr>
          <a:xfrm>
            <a:off x="0" y="152400"/>
            <a:ext cx="9144000" cy="914400"/>
          </a:xfrm>
        </p:spPr>
        <p:txBody>
          <a:bodyPr/>
          <a:lstStyle/>
          <a:p>
            <a:r>
              <a:rPr lang="en-US" dirty="0">
                <a:solidFill>
                  <a:schemeClr val="tx1"/>
                </a:solidFill>
                <a:latin typeface="Arial" panose="020B0604020202020204" pitchFamily="34" charset="0"/>
                <a:cs typeface="Arial" panose="020B0604020202020204" pitchFamily="34" charset="0"/>
              </a:rPr>
              <a:t>Translocation in Bacteria</a:t>
            </a:r>
            <a:endParaRPr lang="en-AU" dirty="0"/>
          </a:p>
        </p:txBody>
      </p:sp>
      <p:pic>
        <p:nvPicPr>
          <p:cNvPr id="3" name="Picture 2" descr="Part a shows a roughly rectangular orange piece with rounded edges that is wider at the top than at the bottom beneath a yellow half-circle above it with its flat side against the orange piece below. Cutouts in the bottom of the yellow piece and top of the orange piece meet to form an opening divided into three parts. The left-hand part is labeled E, the middle part contains a t R N A with no amino acid attached to its purple tip, and the right-hand part contains a t R N A with its purple tip bonded to a bleu sphere labeled A A subscript 2 end subscript further bonded to a blue sphere labeled f M e t. Curved arrows point to the right to each purple tip. A green strand begins at its 5 prime end to the lower right and curves up to run beneath the three sites in the ribosome. The piece beneath the ribosome in the central site is dark green and reads A U G, which is complementary to U A C in the anticodon of the ribosome above. There is a yellow piece beneath right-hand t R N A bonded to a chain of two amino acids, then the green strand curves down and out of the ribosome before running horizontally to end on the right at its 3 prime end. An arrow point downward accompanied by a curved line showing the addition of a structure with a green rectangular part joined to a tan oval that is rounder on its right side, labeled E F- G, and that is bonded to G T P. This yields a similar structure in which the t R N A in the center site is now in the E site with its purple tip to the upper right. The green strand beneath has moved so that it is still above A U G with a yellow piece to the right beneath the second t R N A, which has moved into the central site and is still bound to a chain of two amino acids. E F-G bound to G T P is in the A site on the right with its rectangular green part extending down to meet the m R N A strand below. Arrows point from the base of E F-G to the center site and from the aminoacyl-t R N A in the center site to the E site. Continued.">
            <a:extLst>
              <a:ext uri="{FF2B5EF4-FFF2-40B4-BE49-F238E27FC236}">
                <a16:creationId xmlns:a16="http://schemas.microsoft.com/office/drawing/2014/main" id="{4C6FF04C-7A96-014F-A32B-57FDCB60BD3F}"/>
              </a:ext>
            </a:extLst>
          </p:cNvPr>
          <p:cNvPicPr>
            <a:picLocks noChangeAspect="1"/>
          </p:cNvPicPr>
          <p:nvPr/>
        </p:nvPicPr>
        <p:blipFill>
          <a:blip r:embed="rId3"/>
          <a:stretch>
            <a:fillRect/>
          </a:stretch>
        </p:blipFill>
        <p:spPr>
          <a:xfrm>
            <a:off x="2286000" y="1138310"/>
            <a:ext cx="1921985" cy="4986386"/>
          </a:xfrm>
          <a:prstGeom prst="rect">
            <a:avLst/>
          </a:prstGeom>
        </p:spPr>
      </p:pic>
      <p:pic>
        <p:nvPicPr>
          <p:cNvPr id="10" name="Picture 9" descr="An arrow labeled G T P hydrolysis points down accompanied by a curved arrow showing the loss of P subscript i end subscript. This yields a similar structure in which E F-G is bound to G D P. An arrow points down accompanied by a branched arrow showing the loss of E F-G bound to G D P. This yield a similar structure in which the A site is vacant. ">
            <a:extLst>
              <a:ext uri="{FF2B5EF4-FFF2-40B4-BE49-F238E27FC236}">
                <a16:creationId xmlns:a16="http://schemas.microsoft.com/office/drawing/2014/main" id="{1A30EE92-0CC7-A548-B4D1-DDE93D4DC7DD}"/>
              </a:ext>
            </a:extLst>
          </p:cNvPr>
          <p:cNvPicPr>
            <a:picLocks noChangeAspect="1"/>
          </p:cNvPicPr>
          <p:nvPr/>
        </p:nvPicPr>
        <p:blipFill>
          <a:blip r:embed="rId4"/>
          <a:stretch>
            <a:fillRect/>
          </a:stretch>
        </p:blipFill>
        <p:spPr>
          <a:xfrm>
            <a:off x="5664971" y="1138310"/>
            <a:ext cx="1887952" cy="5518895"/>
          </a:xfrm>
          <a:prstGeom prst="rect">
            <a:avLst/>
          </a:prstGeom>
        </p:spPr>
      </p:pic>
    </p:spTree>
    <p:extLst>
      <p:ext uri="{BB962C8B-B14F-4D97-AF65-F5344CB8AC3E}">
        <p14:creationId xmlns:p14="http://schemas.microsoft.com/office/powerpoint/2010/main" val="4017721227"/>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90B8C-F0B9-410F-BAE7-5D383971AE2B}"/>
              </a:ext>
            </a:extLst>
          </p:cNvPr>
          <p:cNvSpPr>
            <a:spLocks noGrp="1"/>
          </p:cNvSpPr>
          <p:nvPr>
            <p:ph type="title"/>
          </p:nvPr>
        </p:nvSpPr>
        <p:spPr/>
        <p:txBody>
          <a:bodyPr/>
          <a:lstStyle/>
          <a:p>
            <a:r>
              <a:rPr lang="en-US" sz="3400" dirty="0">
                <a:solidFill>
                  <a:schemeClr val="tx1"/>
                </a:solidFill>
                <a:latin typeface="Arial" panose="020B0604020202020204" pitchFamily="34" charset="0"/>
                <a:cs typeface="Arial" panose="020B0604020202020204" pitchFamily="34" charset="0"/>
              </a:rPr>
              <a:t>The Structure of EF-G Mimics </a:t>
            </a:r>
            <a:br>
              <a:rPr lang="en-US" sz="3400" dirty="0">
                <a:solidFill>
                  <a:schemeClr val="tx1"/>
                </a:solidFill>
                <a:latin typeface="Arial" panose="020B0604020202020204" pitchFamily="34" charset="0"/>
                <a:cs typeface="Arial" panose="020B0604020202020204" pitchFamily="34" charset="0"/>
              </a:rPr>
            </a:br>
            <a:r>
              <a:rPr lang="en-US" sz="3400" dirty="0">
                <a:solidFill>
                  <a:schemeClr val="tx1"/>
                </a:solidFill>
                <a:latin typeface="Arial" panose="020B0604020202020204" pitchFamily="34" charset="0"/>
                <a:cs typeface="Arial" panose="020B0604020202020204" pitchFamily="34" charset="0"/>
              </a:rPr>
              <a:t>the Structure of the EF-Tu–tRNA Complex</a:t>
            </a:r>
            <a:endParaRPr lang="en-AU" sz="3400" dirty="0"/>
          </a:p>
        </p:txBody>
      </p:sp>
      <p:sp>
        <p:nvSpPr>
          <p:cNvPr id="4" name="Google Shape;390;g847cf01710_0_68">
            <a:extLst>
              <a:ext uri="{FF2B5EF4-FFF2-40B4-BE49-F238E27FC236}">
                <a16:creationId xmlns:a16="http://schemas.microsoft.com/office/drawing/2014/main" id="{1ABF727B-ED9A-7C42-90D1-865C702809E1}"/>
              </a:ext>
            </a:extLst>
          </p:cNvPr>
          <p:cNvSpPr txBox="1">
            <a:spLocks noChangeArrowheads="1"/>
          </p:cNvSpPr>
          <p:nvPr/>
        </p:nvSpPr>
        <p:spPr bwMode="auto">
          <a:xfrm>
            <a:off x="457200" y="1524001"/>
            <a:ext cx="8305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EF-G binds the A site and displaces the peptidyl-tRNA</a:t>
            </a:r>
          </a:p>
          <a:p>
            <a:endParaRPr lang="en-US" sz="2400" dirty="0"/>
          </a:p>
          <a:p>
            <a:endParaRPr lang="en-US" sz="2400" dirty="0"/>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p:txBody>
      </p:sp>
      <p:pic>
        <p:nvPicPr>
          <p:cNvPr id="3" name="Picture 2" descr="Part b shows a tan oblong angled from the upper right to lower left labeled E F-G. It contains a space-filling model of G D P near its center, which blue spheres at the front right and many black and red spheres to the left and below. Its center and lower right is joined to the upper left of a linear green structure that angles down to the lower left. To its right, a tan structure is roughly oval with almost rectangular edges and has a green piece of t R N A at its bottom that runs from the upper left to lower right before bending down to run vertically down to a yellow tip. The upper left tip of the angled part is purple.">
            <a:extLst>
              <a:ext uri="{FF2B5EF4-FFF2-40B4-BE49-F238E27FC236}">
                <a16:creationId xmlns:a16="http://schemas.microsoft.com/office/drawing/2014/main" id="{A9E89ADB-59F1-FF4D-873C-3ACC4B07C9FA}"/>
              </a:ext>
            </a:extLst>
          </p:cNvPr>
          <p:cNvPicPr>
            <a:picLocks noChangeAspect="1"/>
          </p:cNvPicPr>
          <p:nvPr/>
        </p:nvPicPr>
        <p:blipFill>
          <a:blip r:embed="rId3"/>
          <a:stretch>
            <a:fillRect/>
          </a:stretch>
        </p:blipFill>
        <p:spPr>
          <a:xfrm>
            <a:off x="2523777" y="2362202"/>
            <a:ext cx="4096446" cy="4196709"/>
          </a:xfrm>
          <a:prstGeom prst="rect">
            <a:avLst/>
          </a:prstGeom>
        </p:spPr>
      </p:pic>
    </p:spTree>
    <p:extLst>
      <p:ext uri="{BB962C8B-B14F-4D97-AF65-F5344CB8AC3E}">
        <p14:creationId xmlns:p14="http://schemas.microsoft.com/office/powerpoint/2010/main" val="385308669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1">
            <a:extLst>
              <a:ext uri="{FF2B5EF4-FFF2-40B4-BE49-F238E27FC236}">
                <a16:creationId xmlns:a16="http://schemas.microsoft.com/office/drawing/2014/main" id="{BCB30685-AA9D-461D-A9ED-9DC43F486DE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93498" y="335459"/>
            <a:ext cx="1133954" cy="816935"/>
          </a:xfrm>
          <a:prstGeom prst="rect">
            <a:avLst/>
          </a:prstGeom>
        </p:spPr>
      </p:pic>
      <p:sp>
        <p:nvSpPr>
          <p:cNvPr id="2" name="Title 1">
            <a:extLst>
              <a:ext uri="{FF2B5EF4-FFF2-40B4-BE49-F238E27FC236}">
                <a16:creationId xmlns:a16="http://schemas.microsoft.com/office/drawing/2014/main" id="{948680A1-1FA7-4474-BFD5-98E06FE46875}"/>
              </a:ext>
            </a:extLst>
          </p:cNvPr>
          <p:cNvSpPr>
            <a:spLocks noGrp="1"/>
          </p:cNvSpPr>
          <p:nvPr>
            <p:ph type="title"/>
          </p:nvPr>
        </p:nvSpPr>
        <p:spPr/>
        <p:txBody>
          <a:bodyPr/>
          <a:lstStyle/>
          <a:p>
            <a:r>
              <a:rPr lang="en-AU" dirty="0"/>
              <a:t>Clicker Question 27</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In bacteria, translocation of the ribosome to the next codon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is caused by peptide bond formation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is possible because of the similarity in structure between the EF-Tu-tRNA complex and the EF-G elongation factor</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occurs in three steps, one for each nucleotide in the next codon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is powered by ribosomal catalysis of ATP hydrolysis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p:txBody>
      </p:sp>
    </p:spTree>
    <p:extLst>
      <p:ext uri="{BB962C8B-B14F-4D97-AF65-F5344CB8AC3E}">
        <p14:creationId xmlns:p14="http://schemas.microsoft.com/office/powerpoint/2010/main" val="3957652222"/>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D0254-45E5-4723-B675-22F9F888E5F2}"/>
              </a:ext>
            </a:extLst>
          </p:cNvPr>
          <p:cNvSpPr>
            <a:spLocks noGrp="1"/>
          </p:cNvSpPr>
          <p:nvPr>
            <p:ph type="title"/>
          </p:nvPr>
        </p:nvSpPr>
        <p:spPr/>
        <p:txBody>
          <a:bodyPr/>
          <a:lstStyle/>
          <a:p>
            <a:r>
              <a:rPr lang="en-AU" dirty="0"/>
              <a:t>Clicker Question 27,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In bacteria, translocation of the ribosome to the next codon</a:t>
            </a:r>
            <a:r>
              <a:rPr kumimoji="0" 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Calibri" charset="0"/>
              </a:rPr>
              <a:t>:</a:t>
            </a:r>
            <a:endParaRPr kumimoji="0" 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2"/>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is possible because of the similarity in structure between the EF-Tu-tRNA complex and the EF-G elongation factor</a:t>
            </a:r>
            <a:r>
              <a:rPr kumimoji="0" lang="en-US" sz="2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Calibri" charset="0"/>
              </a:rPr>
              <a:t>.</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2"/>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Because the structure of EF-G mimics the structure of the EF-Tu–tRNA complex, EF-G can bind the A site and, presumably, displace the peptidyl-tRNA.</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599735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1">
            <a:extLst>
              <a:ext uri="{FF2B5EF4-FFF2-40B4-BE49-F238E27FC236}">
                <a16:creationId xmlns:a16="http://schemas.microsoft.com/office/drawing/2014/main" id="{A0B99C0B-564C-430B-903B-B6EFD73160D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08025" y="335459"/>
            <a:ext cx="1133954" cy="816935"/>
          </a:xfrm>
          <a:prstGeom prst="rect">
            <a:avLst/>
          </a:prstGeom>
        </p:spPr>
      </p:pic>
      <p:sp>
        <p:nvSpPr>
          <p:cNvPr id="2" name="Title 1">
            <a:extLst>
              <a:ext uri="{FF2B5EF4-FFF2-40B4-BE49-F238E27FC236}">
                <a16:creationId xmlns:a16="http://schemas.microsoft.com/office/drawing/2014/main" id="{11FE6849-ACDB-46CD-AEAA-928B6142C1BC}"/>
              </a:ext>
            </a:extLst>
          </p:cNvPr>
          <p:cNvSpPr>
            <a:spLocks noGrp="1"/>
          </p:cNvSpPr>
          <p:nvPr>
            <p:ph type="title"/>
          </p:nvPr>
        </p:nvSpPr>
        <p:spPr/>
        <p:txBody>
          <a:bodyPr/>
          <a:lstStyle/>
          <a:p>
            <a:r>
              <a:rPr lang="en-AU" dirty="0"/>
              <a:t>Clicker Question 2</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Calibri" panose="020F0502020204030204" pitchFamily="34" charset="0"/>
              </a:rPr>
              <a:t>In principle, how many reading frames does any given single-stranded DNA or mRNA sequence possess?</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Calibri" charset="0"/>
              </a:rPr>
              <a:t>1</a:t>
            </a:r>
            <a:endParaRPr kumimoji="0" 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Calibri" charset="0"/>
              </a:rPr>
              <a:t>2</a:t>
            </a:r>
            <a:endParaRPr kumimoji="0" lang="en-US" sz="2400" b="0" i="1"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Calibri" charset="0"/>
              </a:rPr>
              <a:t>3</a:t>
            </a:r>
            <a:endParaRPr kumimoji="0" lang="en-US" sz="2400" b="0" i="0" u="none" strike="noStrike" kern="1200" cap="none" spc="0" normalizeH="0" baseline="0" noProof="0" dirty="0">
              <a:ln>
                <a:noFill/>
              </a:ln>
              <a:solidFill>
                <a:srgbClr val="000000"/>
              </a:solidFill>
              <a:effectLst/>
              <a:uLnTx/>
              <a:uFillTx/>
              <a:latin typeface="Arial"/>
              <a:ea typeface="Calibri" panose="020F0502020204030204" pitchFamily="34" charset="0"/>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Calibri" charset="0"/>
              </a:rPr>
              <a:t>4</a:t>
            </a:r>
            <a:endParaRPr kumimoji="0" 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665919359"/>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1721C-B378-416E-929C-3D0241D205B3}"/>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Elongation Cycle Repeats</a:t>
            </a:r>
            <a:endParaRPr lang="en-AU" dirty="0"/>
          </a:p>
        </p:txBody>
      </p:sp>
      <p:sp>
        <p:nvSpPr>
          <p:cNvPr id="7" name="Google Shape;390;g847cf01710_0_68">
            <a:extLst>
              <a:ext uri="{FF2B5EF4-FFF2-40B4-BE49-F238E27FC236}">
                <a16:creationId xmlns:a16="http://schemas.microsoft.com/office/drawing/2014/main" id="{EC50BD18-C3F0-F247-AA53-4F2A713BA54B}"/>
              </a:ext>
            </a:extLst>
          </p:cNvPr>
          <p:cNvSpPr txBox="1">
            <a:spLocks noChangeArrowheads="1"/>
          </p:cNvSpPr>
          <p:nvPr/>
        </p:nvSpPr>
        <p:spPr bwMode="auto">
          <a:xfrm>
            <a:off x="304800" y="1676400"/>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attachment of a third amino acid residue occurs in the same way as addition of the second residue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two GTPs are hydrolyzed for each amino acid residue added to the growing polypeptide</a:t>
            </a:r>
          </a:p>
          <a:p>
            <a:endParaRPr lang="en-US" sz="2400" dirty="0">
              <a:latin typeface="Arial" panose="020B0604020202020204" pitchFamily="34" charset="0"/>
              <a:cs typeface="Arial" panose="020B0604020202020204" pitchFamily="34" charset="0"/>
            </a:endParaRPr>
          </a:p>
          <a:p>
            <a:endParaRPr lang="en-US" sz="2400" dirty="0"/>
          </a:p>
          <a:p>
            <a:endParaRPr lang="en-US" sz="2400" dirty="0"/>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4784523"/>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1">
            <a:extLst>
              <a:ext uri="{FF2B5EF4-FFF2-40B4-BE49-F238E27FC236}">
                <a16:creationId xmlns:a16="http://schemas.microsoft.com/office/drawing/2014/main" id="{43AE6148-2843-4BF9-A078-811E0C2D682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93498" y="335459"/>
            <a:ext cx="1133954" cy="816935"/>
          </a:xfrm>
          <a:prstGeom prst="rect">
            <a:avLst/>
          </a:prstGeom>
        </p:spPr>
      </p:pic>
      <p:sp>
        <p:nvSpPr>
          <p:cNvPr id="2" name="Title 1">
            <a:extLst>
              <a:ext uri="{FF2B5EF4-FFF2-40B4-BE49-F238E27FC236}">
                <a16:creationId xmlns:a16="http://schemas.microsoft.com/office/drawing/2014/main" id="{6C438F25-B0AF-425B-8E9F-8216584510C5}"/>
              </a:ext>
            </a:extLst>
          </p:cNvPr>
          <p:cNvSpPr>
            <a:spLocks noGrp="1"/>
          </p:cNvSpPr>
          <p:nvPr>
            <p:ph type="title"/>
          </p:nvPr>
        </p:nvSpPr>
        <p:spPr/>
        <p:txBody>
          <a:bodyPr/>
          <a:lstStyle/>
          <a:p>
            <a:r>
              <a:rPr lang="en-AU" dirty="0"/>
              <a:t>Clicker Question 28</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441325" y="134549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Given the initiation and elongation phases of protein synthesis, how many nucleoside triphosphates (or their equivalents) are hydrolyzed to nucleoside diphosphates in order to make one peptide bond?</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solidFill>
                  <a:srgbClr val="000000"/>
                </a:solidFill>
                <a:latin typeface="Arial" panose="020B0604020202020204" pitchFamily="34" charset="0"/>
                <a:cs typeface="Arial" panose="020B0604020202020204" pitchFamily="34" charset="0"/>
              </a:rPr>
              <a:t>one</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two</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solidFill>
                  <a:srgbClr val="000000"/>
                </a:solidFill>
                <a:latin typeface="Arial" panose="020B0604020202020204" pitchFamily="34" charset="0"/>
                <a:cs typeface="Arial" panose="020B0604020202020204" pitchFamily="34" charset="0"/>
              </a:rPr>
              <a:t>more than 4</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solidFill>
                  <a:srgbClr val="000000"/>
                </a:solidFill>
                <a:latin typeface="Arial" panose="020B0604020202020204" pitchFamily="34" charset="0"/>
                <a:cs typeface="Arial" panose="020B0604020202020204" pitchFamily="34" charset="0"/>
              </a:rPr>
              <a:t>more than </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8</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There is no hydrolysis. All the reactions are phosphoryl transfers.</a:t>
            </a:r>
          </a:p>
        </p:txBody>
      </p:sp>
    </p:spTree>
    <p:extLst>
      <p:ext uri="{BB962C8B-B14F-4D97-AF65-F5344CB8AC3E}">
        <p14:creationId xmlns:p14="http://schemas.microsoft.com/office/powerpoint/2010/main" val="254587249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274E5-2377-4AAA-A35A-4C923D779BAC}"/>
              </a:ext>
            </a:extLst>
          </p:cNvPr>
          <p:cNvSpPr>
            <a:spLocks noGrp="1"/>
          </p:cNvSpPr>
          <p:nvPr>
            <p:ph type="title"/>
          </p:nvPr>
        </p:nvSpPr>
        <p:spPr/>
        <p:txBody>
          <a:bodyPr/>
          <a:lstStyle/>
          <a:p>
            <a:r>
              <a:rPr lang="en-AU" dirty="0"/>
              <a:t>Clicker Question 28,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4"/>
            <a:ext cx="8702675" cy="5292725"/>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Given the initiation and elongation phases of protein synthesis, how many nucleoside triphosphates (or their equivalents) are hydrolyzed to nucleoside diphosphates in order to make one peptide bond?</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3"/>
              <a:tabLst/>
              <a:defRPr/>
            </a:pPr>
            <a:r>
              <a:rPr lang="en-US" sz="2400" b="1" dirty="0">
                <a:solidFill>
                  <a:srgbClr val="000000"/>
                </a:solidFill>
                <a:latin typeface="Arial" panose="020B0604020202020204" pitchFamily="34" charset="0"/>
                <a:cs typeface="Arial" panose="020B0604020202020204" pitchFamily="34" charset="0"/>
              </a:rPr>
              <a:t>more than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4</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3"/>
              <a:tabLst/>
              <a:defRPr/>
            </a:pPr>
            <a:endParaRPr kumimoji="0" lang="en-US" altLang="en-US" sz="16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algn="l">
              <a:buNone/>
            </a:pPr>
            <a:r>
              <a:rPr lang="en-US" sz="2400" b="1" i="0" u="none" strike="noStrike" baseline="0" dirty="0">
                <a:latin typeface="Arial" panose="020B0604020202020204" pitchFamily="34" charset="0"/>
                <a:cs typeface="Arial" panose="020B0604020202020204" pitchFamily="34" charset="0"/>
              </a:rPr>
              <a:t>Formation of each aminoacyl-tRNA uses two high-energy phosphate groups. An additional ATP is consumed each time an incorrectly activated amino acid is hydrolyzed by the </a:t>
            </a:r>
            <a:r>
              <a:rPr lang="en-US" sz="2400" b="1" i="0" u="none" strike="noStrike" baseline="0" dirty="0" err="1">
                <a:latin typeface="Arial" panose="020B0604020202020204" pitchFamily="34" charset="0"/>
                <a:cs typeface="Arial" panose="020B0604020202020204" pitchFamily="34" charset="0"/>
              </a:rPr>
              <a:t>deacylation</a:t>
            </a:r>
            <a:r>
              <a:rPr lang="en-US" sz="2400" b="1" i="0" u="none" strike="noStrike" baseline="0" dirty="0">
                <a:latin typeface="Arial" panose="020B0604020202020204" pitchFamily="34" charset="0"/>
                <a:cs typeface="Arial" panose="020B0604020202020204" pitchFamily="34" charset="0"/>
              </a:rPr>
              <a:t> activity of an aminoacyl-tRNA synthetase as part of its proofreading activity. A GTP is cleaved to GDP and P</a:t>
            </a:r>
            <a:r>
              <a:rPr lang="en-US" sz="2400" b="1" u="none" strike="noStrike" baseline="-25000" dirty="0">
                <a:latin typeface="Arial" panose="020B0604020202020204" pitchFamily="34" charset="0"/>
                <a:cs typeface="Arial" panose="020B0604020202020204" pitchFamily="34" charset="0"/>
              </a:rPr>
              <a:t>i</a:t>
            </a:r>
            <a:r>
              <a:rPr lang="en-US" sz="2400" b="1" i="0" u="none" strike="noStrike" baseline="0" dirty="0">
                <a:latin typeface="Arial" panose="020B0604020202020204" pitchFamily="34" charset="0"/>
                <a:cs typeface="Arial" panose="020B0604020202020204" pitchFamily="34" charset="0"/>
              </a:rPr>
              <a:t> during the first elongation step, and another during the translocation step.</a:t>
            </a:r>
            <a:endParaRPr kumimoji="0" lang="en-US" altLang="en-US"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20877563"/>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F457B-84D6-4B4A-B7C4-388C7140B57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Eukaryotic Elongation Cycle</a:t>
            </a:r>
            <a:endParaRPr lang="en-AU" dirty="0"/>
          </a:p>
        </p:txBody>
      </p:sp>
      <p:sp>
        <p:nvSpPr>
          <p:cNvPr id="7" name="Google Shape;390;g847cf01710_0_68">
            <a:extLst>
              <a:ext uri="{FF2B5EF4-FFF2-40B4-BE49-F238E27FC236}">
                <a16:creationId xmlns:a16="http://schemas.microsoft.com/office/drawing/2014/main" id="{EC50BD18-C3F0-F247-AA53-4F2A713BA54B}"/>
              </a:ext>
            </a:extLst>
          </p:cNvPr>
          <p:cNvSpPr txBox="1">
            <a:spLocks noChangeArrowheads="1"/>
          </p:cNvSpPr>
          <p:nvPr/>
        </p:nvSpPr>
        <p:spPr bwMode="auto">
          <a:xfrm>
            <a:off x="304800" y="1524000"/>
            <a:ext cx="8534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elongation cycle steps are similar to those in bacteria</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eukaryotic elongation factors have analogous functions to the bacterial elongation factors</a:t>
            </a:r>
          </a:p>
          <a:p>
            <a:pPr lvl="1"/>
            <a:r>
              <a:rPr lang="en-US" sz="2400" dirty="0">
                <a:latin typeface="Arial" panose="020B0604020202020204" pitchFamily="34" charset="0"/>
                <a:cs typeface="Arial" panose="020B0604020202020204" pitchFamily="34" charset="0"/>
              </a:rPr>
              <a:t>eEF1</a:t>
            </a:r>
            <a:r>
              <a:rPr lang="el-GR" sz="2400" i="1" dirty="0">
                <a:latin typeface="Arial" panose="020B0604020202020204" pitchFamily="34" charset="0"/>
                <a:cs typeface="Arial" panose="020B0604020202020204" pitchFamily="34" charset="0"/>
              </a:rPr>
              <a:t>α</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is analogous to EF-Tu</a:t>
            </a:r>
          </a:p>
          <a:p>
            <a:pPr lvl="1"/>
            <a:r>
              <a:rPr lang="en-US" sz="2400" dirty="0">
                <a:latin typeface="Arial" panose="020B0604020202020204" pitchFamily="34" charset="0"/>
                <a:cs typeface="Arial" panose="020B0604020202020204" pitchFamily="34" charset="0"/>
              </a:rPr>
              <a:t>eEF1</a:t>
            </a:r>
            <a:r>
              <a:rPr lang="el-GR" sz="2400" i="1" dirty="0" err="1">
                <a:latin typeface="Arial" panose="020B0604020202020204" pitchFamily="34" charset="0"/>
                <a:cs typeface="Arial" panose="020B0604020202020204" pitchFamily="34" charset="0"/>
              </a:rPr>
              <a:t>βγ</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is analogous to EF-Ts</a:t>
            </a:r>
          </a:p>
          <a:p>
            <a:pPr lvl="1"/>
            <a:r>
              <a:rPr lang="en-US" sz="2400" dirty="0">
                <a:latin typeface="Arial" panose="020B0604020202020204" pitchFamily="34" charset="0"/>
                <a:cs typeface="Arial" panose="020B0604020202020204" pitchFamily="34" charset="0"/>
              </a:rPr>
              <a:t>eEF2 is analogous to EF-G</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when a new aminoacyl-tRNA binds to the A site, an allosteric interaction leads to ejection of the uncharged tRNA from the E site</a:t>
            </a:r>
          </a:p>
          <a:p>
            <a:endParaRPr lang="en-US" sz="2400" dirty="0">
              <a:latin typeface="Arial" panose="020B0604020202020204" pitchFamily="34" charset="0"/>
              <a:cs typeface="Arial" panose="020B0604020202020204" pitchFamily="34" charset="0"/>
            </a:endParaRPr>
          </a:p>
          <a:p>
            <a:endParaRPr lang="en-US" sz="2400" dirty="0"/>
          </a:p>
          <a:p>
            <a:endParaRPr lang="en-US" sz="2400" dirty="0"/>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530601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3D154-8B00-4657-A99C-977A3F92656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Proofreading on the Ribosome</a:t>
            </a:r>
            <a:endParaRPr lang="en-AU" dirty="0"/>
          </a:p>
        </p:txBody>
      </p:sp>
      <p:sp>
        <p:nvSpPr>
          <p:cNvPr id="7" name="Google Shape;390;g847cf01710_0_68">
            <a:extLst>
              <a:ext uri="{FF2B5EF4-FFF2-40B4-BE49-F238E27FC236}">
                <a16:creationId xmlns:a16="http://schemas.microsoft.com/office/drawing/2014/main" id="{EC50BD18-C3F0-F247-AA53-4F2A713BA54B}"/>
              </a:ext>
            </a:extLst>
          </p:cNvPr>
          <p:cNvSpPr txBox="1">
            <a:spLocks noChangeArrowheads="1"/>
          </p:cNvSpPr>
          <p:nvPr/>
        </p:nvSpPr>
        <p:spPr bwMode="auto">
          <a:xfrm>
            <a:off x="304800" y="1524000"/>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GTPase activity of EF-Tu contributes to the rate and fidelity of protein synthesis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EF-Tu–GTP and EF-Tu–GDP complexes exist for a few milliseconds before dissociation</a:t>
            </a:r>
          </a:p>
          <a:p>
            <a:pPr lvl="1"/>
            <a:r>
              <a:rPr lang="en-US" sz="2400" dirty="0">
                <a:latin typeface="Arial" panose="020B0604020202020204" pitchFamily="34" charset="0"/>
                <a:cs typeface="Arial" panose="020B0604020202020204" pitchFamily="34" charset="0"/>
              </a:rPr>
              <a:t>incorrect aminoacyl-tRNAs dissociate from the A site during one of these periods</a:t>
            </a: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941491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8D519-A5F0-47F2-9025-C59178B8751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GTP</a:t>
            </a:r>
            <a:r>
              <a:rPr lang="el-GR" i="1" dirty="0">
                <a:solidFill>
                  <a:schemeClr val="tx1"/>
                </a:solidFill>
                <a:latin typeface="Arial" panose="020B0604020202020204" pitchFamily="34" charset="0"/>
                <a:cs typeface="Arial" panose="020B0604020202020204" pitchFamily="34" charset="0"/>
              </a:rPr>
              <a:t>γ</a:t>
            </a:r>
            <a:r>
              <a:rPr lang="en-US" dirty="0">
                <a:solidFill>
                  <a:schemeClr val="tx1"/>
                </a:solidFill>
                <a:latin typeface="Arial" panose="020B0604020202020204" pitchFamily="34" charset="0"/>
                <a:cs typeface="Arial" panose="020B0604020202020204" pitchFamily="34" charset="0"/>
              </a:rPr>
              <a:t>S Improves Fidelity of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Protein Synthesis</a:t>
            </a:r>
            <a:endParaRPr lang="en-AU" dirty="0"/>
          </a:p>
        </p:txBody>
      </p:sp>
      <p:sp>
        <p:nvSpPr>
          <p:cNvPr id="7" name="Google Shape;390;g847cf01710_0_68">
            <a:extLst>
              <a:ext uri="{FF2B5EF4-FFF2-40B4-BE49-F238E27FC236}">
                <a16:creationId xmlns:a16="http://schemas.microsoft.com/office/drawing/2014/main" id="{EC50BD18-C3F0-F247-AA53-4F2A713BA54B}"/>
              </a:ext>
            </a:extLst>
          </p:cNvPr>
          <p:cNvSpPr txBox="1">
            <a:spLocks noChangeArrowheads="1"/>
          </p:cNvSpPr>
          <p:nvPr/>
        </p:nvSpPr>
        <p:spPr bwMode="auto">
          <a:xfrm>
            <a:off x="304800" y="1524000"/>
            <a:ext cx="35052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GTP analog guanosine 5′-</a:t>
            </a:r>
            <a:r>
              <a:rPr lang="en-US" sz="2400" i="1" dirty="0">
                <a:latin typeface="Arial" panose="020B0604020202020204" pitchFamily="34" charset="0"/>
                <a:cs typeface="Arial" panose="020B0604020202020204" pitchFamily="34" charset="0"/>
              </a:rPr>
              <a:t>O</a:t>
            </a:r>
            <a:r>
              <a:rPr lang="en-US" sz="2400" dirty="0">
                <a:latin typeface="Arial" panose="020B0604020202020204" pitchFamily="34" charset="0"/>
                <a:cs typeface="Arial" panose="020B0604020202020204" pitchFamily="34" charset="0"/>
              </a:rPr>
              <a:t>-(3-thiotriphosphate) (GTP</a:t>
            </a:r>
            <a:r>
              <a:rPr lang="el-GR" sz="2400" dirty="0">
                <a:latin typeface="Arial" panose="020B0604020202020204" pitchFamily="34" charset="0"/>
                <a:cs typeface="Arial" panose="020B0604020202020204" pitchFamily="34" charset="0"/>
              </a:rPr>
              <a:t>γ </a:t>
            </a:r>
            <a:r>
              <a:rPr lang="en-US" sz="2400" dirty="0">
                <a:latin typeface="Arial" panose="020B0604020202020204" pitchFamily="34" charset="0"/>
                <a:cs typeface="Arial" panose="020B0604020202020204" pitchFamily="34" charset="0"/>
              </a:rPr>
              <a:t>S): </a:t>
            </a:r>
          </a:p>
          <a:p>
            <a:pPr lvl="1"/>
            <a:r>
              <a:rPr lang="en-US" sz="2400" dirty="0">
                <a:latin typeface="Arial" panose="020B0604020202020204" pitchFamily="34" charset="0"/>
                <a:cs typeface="Arial" panose="020B0604020202020204" pitchFamily="34" charset="0"/>
              </a:rPr>
              <a:t>slows hydrolysis</a:t>
            </a:r>
          </a:p>
          <a:p>
            <a:pPr lvl="1"/>
            <a:r>
              <a:rPr lang="en-US" sz="2400" dirty="0">
                <a:latin typeface="Arial" panose="020B0604020202020204" pitchFamily="34" charset="0"/>
                <a:cs typeface="Arial" panose="020B0604020202020204" pitchFamily="34" charset="0"/>
              </a:rPr>
              <a:t>improves fidelity (by increasing the proofreading intervals)</a:t>
            </a:r>
          </a:p>
          <a:p>
            <a:pPr lvl="1"/>
            <a:r>
              <a:rPr lang="en-US" sz="2400" dirty="0">
                <a:latin typeface="Arial" panose="020B0604020202020204" pitchFamily="34" charset="0"/>
                <a:cs typeface="Arial" panose="020B0604020202020204" pitchFamily="34" charset="0"/>
              </a:rPr>
              <a:t>reduces the rate of protein synthesis</a:t>
            </a:r>
          </a:p>
          <a:p>
            <a:endParaRPr lang="en-US" sz="2400" dirty="0"/>
          </a:p>
          <a:p>
            <a:endParaRPr lang="en-US" sz="2400" dirty="0">
              <a:latin typeface="Arial" panose="020B0604020202020204" pitchFamily="34" charset="0"/>
              <a:cs typeface="Arial" panose="020B0604020202020204" pitchFamily="34" charset="0"/>
            </a:endParaRPr>
          </a:p>
          <a:p>
            <a:endParaRPr lang="en-US" sz="2400" dirty="0"/>
          </a:p>
          <a:p>
            <a:endParaRPr lang="en-US" sz="2400" dirty="0"/>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p:txBody>
      </p:sp>
      <p:pic>
        <p:nvPicPr>
          <p:cNvPr id="3" name="Picture 2" descr="A sugar ring has O at the top vertex; C 1 prime at the right side vertex bonded to N at the bottom vertex of a base above and H below; C 2 prime and C 3 prime each bonded to H above and O H below; C 4 prime bonded to C 5 prime above and H below; and C 5 prime bonded to 2 H and to O bonded to P double bonded to O above, bonded to O minus below, and bonded to O to the left further bonded to P double boned to O above, bonded to O minus below, and bonded to O to the left further bonded to P double bonded to red highlighted S above and bonded to O minus to the left and below. The base has a left-hand five-membered ring with N substituted for C at position 9 at the lower left vertex and bonded to C 1 prime of the sugar below, N substituted for C at position 7 at the upper left vertex, a double bond at the upper left side between C 7 and C 8, and a double bond at the right side between C 4 and C 5 shared with a six-membered ring to the right. The six-membered ring has N substituted for C at position 1 at the upper right vertex and bonded to H, N substituted for C at position 3 at the bottom vertex, a double bond at the lower right side between positions 2 and 3,  C 2 bonded to N H 2, and C 6 at the top vertex double bonded to O.">
            <a:extLst>
              <a:ext uri="{FF2B5EF4-FFF2-40B4-BE49-F238E27FC236}">
                <a16:creationId xmlns:a16="http://schemas.microsoft.com/office/drawing/2014/main" id="{8AD0F5E7-BBD5-F64D-A82F-F5E5E3C07DC8}"/>
              </a:ext>
            </a:extLst>
          </p:cNvPr>
          <p:cNvPicPr>
            <a:picLocks noChangeAspect="1"/>
          </p:cNvPicPr>
          <p:nvPr/>
        </p:nvPicPr>
        <p:blipFill>
          <a:blip r:embed="rId3"/>
          <a:stretch>
            <a:fillRect/>
          </a:stretch>
        </p:blipFill>
        <p:spPr>
          <a:xfrm>
            <a:off x="4191000" y="2419350"/>
            <a:ext cx="4657344" cy="2349500"/>
          </a:xfrm>
          <a:prstGeom prst="rect">
            <a:avLst/>
          </a:prstGeom>
        </p:spPr>
      </p:pic>
    </p:spTree>
    <p:extLst>
      <p:ext uri="{BB962C8B-B14F-4D97-AF65-F5344CB8AC3E}">
        <p14:creationId xmlns:p14="http://schemas.microsoft.com/office/powerpoint/2010/main" val="3018103198"/>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1">
            <a:extLst>
              <a:ext uri="{FF2B5EF4-FFF2-40B4-BE49-F238E27FC236}">
                <a16:creationId xmlns:a16="http://schemas.microsoft.com/office/drawing/2014/main" id="{97EF1AB2-3C06-4269-8B2E-76119B80C15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93498" y="335459"/>
            <a:ext cx="1133954" cy="816935"/>
          </a:xfrm>
          <a:prstGeom prst="rect">
            <a:avLst/>
          </a:prstGeom>
        </p:spPr>
      </p:pic>
      <p:sp>
        <p:nvSpPr>
          <p:cNvPr id="2" name="Title 1">
            <a:extLst>
              <a:ext uri="{FF2B5EF4-FFF2-40B4-BE49-F238E27FC236}">
                <a16:creationId xmlns:a16="http://schemas.microsoft.com/office/drawing/2014/main" id="{EDEF24B6-EAD5-4C26-818E-6DDE4E957A20}"/>
              </a:ext>
            </a:extLst>
          </p:cNvPr>
          <p:cNvSpPr>
            <a:spLocks noGrp="1"/>
          </p:cNvSpPr>
          <p:nvPr>
            <p:ph type="title"/>
          </p:nvPr>
        </p:nvSpPr>
        <p:spPr/>
        <p:txBody>
          <a:bodyPr/>
          <a:lstStyle/>
          <a:p>
            <a:r>
              <a:rPr lang="en-AU" dirty="0"/>
              <a:t>Clicker Question 29</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What reaction mechanism provides a role in bacterial cell proofreading during elongation, ensuring the correct aminoacyl-tRNA is added to the A-site?</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phosphorylation from ATP</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peptide bond formation</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formation of a temporary disulfide bond</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adenylylation</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GTP hydrolysis</a:t>
            </a:r>
          </a:p>
        </p:txBody>
      </p:sp>
    </p:spTree>
    <p:extLst>
      <p:ext uri="{BB962C8B-B14F-4D97-AF65-F5344CB8AC3E}">
        <p14:creationId xmlns:p14="http://schemas.microsoft.com/office/powerpoint/2010/main" val="862404522"/>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C8FC4-83E0-45C8-87A9-40737A2856C1}"/>
              </a:ext>
            </a:extLst>
          </p:cNvPr>
          <p:cNvSpPr>
            <a:spLocks noGrp="1"/>
          </p:cNvSpPr>
          <p:nvPr>
            <p:ph type="title"/>
          </p:nvPr>
        </p:nvSpPr>
        <p:spPr/>
        <p:txBody>
          <a:bodyPr/>
          <a:lstStyle/>
          <a:p>
            <a:r>
              <a:rPr lang="en-AU" dirty="0"/>
              <a:t>Clicker Question 29,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What reaction mechanism provides a role in bacterial cell proofreading during elongation, ensuring the correct aminoacyl-tRNA is added to the A-site?</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startAt="5"/>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GTP hydrolysis</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The GTPase activity of EF-Tu during the first step of elongation in bacterial cells makes an important contribution to the rate and fidelity of the overall biosynthetic process.</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61157524"/>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1">
            <a:extLst>
              <a:ext uri="{FF2B5EF4-FFF2-40B4-BE49-F238E27FC236}">
                <a16:creationId xmlns:a16="http://schemas.microsoft.com/office/drawing/2014/main" id="{A6F53473-E6FD-407F-B1B7-03BA5D1F887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93498" y="335459"/>
            <a:ext cx="1133954" cy="816935"/>
          </a:xfrm>
          <a:prstGeom prst="rect">
            <a:avLst/>
          </a:prstGeom>
        </p:spPr>
      </p:pic>
      <p:sp>
        <p:nvSpPr>
          <p:cNvPr id="2" name="Title 1">
            <a:extLst>
              <a:ext uri="{FF2B5EF4-FFF2-40B4-BE49-F238E27FC236}">
                <a16:creationId xmlns:a16="http://schemas.microsoft.com/office/drawing/2014/main" id="{89EDD827-7C14-46A1-A566-E5901314ED82}"/>
              </a:ext>
            </a:extLst>
          </p:cNvPr>
          <p:cNvSpPr>
            <a:spLocks noGrp="1"/>
          </p:cNvSpPr>
          <p:nvPr>
            <p:ph type="title"/>
          </p:nvPr>
        </p:nvSpPr>
        <p:spPr/>
        <p:txBody>
          <a:bodyPr/>
          <a:lstStyle/>
          <a:p>
            <a:r>
              <a:rPr lang="en-AU" dirty="0"/>
              <a:t>Clicker Question 30</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Use of GTP</a:t>
            </a:r>
            <a:r>
              <a:rPr kumimoji="0" lang="el-GR" sz="2400" b="0" i="1" u="none" strike="noStrike" kern="1200" cap="none" spc="0" normalizeH="0" baseline="0" noProof="0" dirty="0">
                <a:ln>
                  <a:noFill/>
                </a:ln>
                <a:solidFill>
                  <a:srgbClr val="000000"/>
                </a:solidFill>
                <a:effectLst/>
                <a:uLnTx/>
                <a:uFillTx/>
                <a:latin typeface="Arial" panose="020B0604020202020204" pitchFamily="34" charset="0"/>
                <a:ea typeface="Symbol" charset="2"/>
                <a:cs typeface="Arial" panose="020B0604020202020204" pitchFamily="34" charset="0"/>
              </a:rPr>
              <a:t>γ</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S during the elongation cycle of translation:</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increases fidelity</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slows GTP hydrolysis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reduces the rate of protein synthesis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All of the answers are correct</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None of the answers is correct.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699300877"/>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AC02B-B090-4180-AA38-653BD718FFA7}"/>
              </a:ext>
            </a:extLst>
          </p:cNvPr>
          <p:cNvSpPr>
            <a:spLocks noGrp="1"/>
          </p:cNvSpPr>
          <p:nvPr>
            <p:ph type="title"/>
          </p:nvPr>
        </p:nvSpPr>
        <p:spPr/>
        <p:txBody>
          <a:bodyPr/>
          <a:lstStyle/>
          <a:p>
            <a:r>
              <a:rPr lang="en-AU" dirty="0"/>
              <a:t>Clicker Question 30,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Use of GTP</a:t>
            </a:r>
            <a:r>
              <a:rPr kumimoji="0" lang="el-GR" sz="2400" b="0" i="1" u="none" strike="noStrike" kern="1200" cap="none" spc="0" normalizeH="0" baseline="0" noProof="0" dirty="0">
                <a:ln>
                  <a:noFill/>
                </a:ln>
                <a:solidFill>
                  <a:srgbClr val="000000"/>
                </a:solidFill>
                <a:effectLst/>
                <a:uLnTx/>
                <a:uFillTx/>
                <a:latin typeface="Arial" panose="020B0604020202020204" pitchFamily="34" charset="0"/>
                <a:ea typeface="Symbol" charset="2"/>
                <a:cs typeface="Arial" panose="020B0604020202020204" pitchFamily="34" charset="0"/>
              </a:rPr>
              <a:t>γ</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S during the elongation cycle of translation:</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All of the answers are correct</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If the GTP analog guanosine 5-</a:t>
            </a:r>
            <a:r>
              <a:rPr kumimoji="0" lang="en-US" sz="2400" b="1"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O</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-(3-thiotriphosphate) (GTP</a:t>
            </a:r>
            <a:r>
              <a:rPr kumimoji="0" lang="el-GR" sz="2400" b="1"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γ</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S) is used in place of GTP, hydrolysis is slowed, improving the fidelity (by increasing the proofreading intervals) but reducing the rate of protein synthesis.</a:t>
            </a:r>
            <a:endParaRPr kumimoji="0" lang="en-US" altLang="en-US" sz="32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202163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E6342-ACD8-46D6-BD30-8C8F99B805D4}"/>
              </a:ext>
            </a:extLst>
          </p:cNvPr>
          <p:cNvSpPr>
            <a:spLocks noGrp="1"/>
          </p:cNvSpPr>
          <p:nvPr>
            <p:ph type="title"/>
          </p:nvPr>
        </p:nvSpPr>
        <p:spPr/>
        <p:txBody>
          <a:bodyPr/>
          <a:lstStyle/>
          <a:p>
            <a:r>
              <a:rPr lang="en-AU" dirty="0"/>
              <a:t>Clicker Question 2,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Calibri" panose="020F0502020204030204" pitchFamily="34" charset="0"/>
              </a:rPr>
              <a:t>In principle, how many reading frames does any given single-stranded DNA or mRNA sequence possess?</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3"/>
              <a:tabLst/>
              <a:defRPr/>
            </a:pPr>
            <a:r>
              <a:rPr kumimoji="0" lang="en-US" sz="2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Calibri" charset="0"/>
              </a:rPr>
              <a:t>3</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3"/>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In principle, any given single-stranded DNA or mRNA sequence has three possible reading frames. Each reading frame gives a different sequence of codons, but only one is likely to encode a given protein.</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64890586"/>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33615-6B09-4269-B46B-2D12924C5FE6}"/>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Stage 4: Termination of Polypeptide </a:t>
            </a:r>
            <a:br>
              <a:rPr lang="en-US" dirty="0">
                <a:solidFill>
                  <a:srgbClr val="4E4CB4"/>
                </a:solidFill>
                <a:latin typeface="Arial" panose="020B0604020202020204" pitchFamily="34" charset="0"/>
                <a:cs typeface="Arial" panose="020B0604020202020204" pitchFamily="34" charset="0"/>
              </a:rPr>
            </a:br>
            <a:r>
              <a:rPr lang="en-US" dirty="0">
                <a:solidFill>
                  <a:srgbClr val="4E4CB4"/>
                </a:solidFill>
                <a:latin typeface="Arial" panose="020B0604020202020204" pitchFamily="34" charset="0"/>
                <a:cs typeface="Arial" panose="020B0604020202020204" pitchFamily="34" charset="0"/>
              </a:rPr>
              <a:t>Synthesis Requires a Special Signal</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38125" y="1752600"/>
            <a:ext cx="8601075"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termination </a:t>
            </a:r>
            <a:r>
              <a:rPr lang="en-US" sz="2400" dirty="0">
                <a:latin typeface="Arial" panose="020B0604020202020204" pitchFamily="34" charset="0"/>
                <a:cs typeface="Arial" panose="020B0604020202020204" pitchFamily="34" charset="0"/>
              </a:rPr>
              <a:t>is signaled by a termination codon in the mRNA (UAA, UAG, UGA) occupying the A site</a:t>
            </a:r>
          </a:p>
          <a:p>
            <a:pPr lvl="1"/>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termination factors</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release factors</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the proteins RF1, RF2, and RF3 which function to: </a:t>
            </a:r>
          </a:p>
          <a:p>
            <a:pPr lvl="1"/>
            <a:r>
              <a:rPr lang="en-US" sz="2400" dirty="0">
                <a:latin typeface="Arial" panose="020B0604020202020204" pitchFamily="34" charset="0"/>
                <a:cs typeface="Arial" panose="020B0604020202020204" pitchFamily="34" charset="0"/>
              </a:rPr>
              <a:t>hydrolyze the terminal peptidyl-tRNA bond</a:t>
            </a:r>
          </a:p>
          <a:p>
            <a:pPr lvl="1"/>
            <a:r>
              <a:rPr lang="en-US" sz="2400" dirty="0">
                <a:latin typeface="Arial" panose="020B0604020202020204" pitchFamily="34" charset="0"/>
                <a:cs typeface="Arial" panose="020B0604020202020204" pitchFamily="34" charset="0"/>
              </a:rPr>
              <a:t>release the polypeptide and the last uncharged tRNA </a:t>
            </a:r>
          </a:p>
          <a:p>
            <a:pPr lvl="1"/>
            <a:r>
              <a:rPr lang="en-US" sz="2400" dirty="0">
                <a:latin typeface="Arial" panose="020B0604020202020204" pitchFamily="34" charset="0"/>
                <a:cs typeface="Arial" panose="020B0604020202020204" pitchFamily="34" charset="0"/>
              </a:rPr>
              <a:t>cause dissociation of the 70S ribosome into its subunits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eukaryotes have a single release factor, </a:t>
            </a:r>
            <a:r>
              <a:rPr lang="en-US" sz="2400" dirty="0" err="1">
                <a:latin typeface="Arial" panose="020B0604020202020204" pitchFamily="34" charset="0"/>
                <a:cs typeface="Arial" panose="020B0604020202020204" pitchFamily="34" charset="0"/>
              </a:rPr>
              <a:t>eRF</a:t>
            </a: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24963530"/>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BBDBF-A2C3-4A24-8862-F15704987C3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Termination of Protein Synthesis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in Bacteria</a:t>
            </a:r>
            <a:endParaRPr lang="en-AU" dirty="0"/>
          </a:p>
        </p:txBody>
      </p:sp>
      <p:sp>
        <p:nvSpPr>
          <p:cNvPr id="9" name="Google Shape;390;g847cf01710_0_68">
            <a:extLst>
              <a:ext uri="{FF2B5EF4-FFF2-40B4-BE49-F238E27FC236}">
                <a16:creationId xmlns:a16="http://schemas.microsoft.com/office/drawing/2014/main" id="{8410FFFD-33A6-AA4D-8E4C-3D595F2E19B1}"/>
              </a:ext>
            </a:extLst>
          </p:cNvPr>
          <p:cNvSpPr txBox="1">
            <a:spLocks noChangeArrowheads="1"/>
          </p:cNvSpPr>
          <p:nvPr/>
        </p:nvSpPr>
        <p:spPr bwMode="auto">
          <a:xfrm>
            <a:off x="401976" y="1752600"/>
            <a:ext cx="5432256"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ribosome recycling factor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RRF</a:t>
            </a:r>
            <a:r>
              <a:rPr lang="en-US" sz="2400" dirty="0">
                <a:latin typeface="Arial" panose="020B0604020202020204" pitchFamily="34" charset="0"/>
                <a:cs typeface="Arial" panose="020B0604020202020204" pitchFamily="34" charset="0"/>
              </a:rPr>
              <a:t>) and energy from GTP hydrolysis aid in ribosome dissociation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IF3 promotes dissociation of the tRNA</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complex of IF3 and the 30S subunit is then ready to initiate another round</a:t>
            </a:r>
          </a:p>
        </p:txBody>
      </p:sp>
      <p:pic>
        <p:nvPicPr>
          <p:cNvPr id="6" name="Picture 5" descr="The figure shows a roughly rectangular orange piece with rounded edges that is wider at the top than at the bottom beneath a yellow half-circle above it with its flat side against the orange piece below. Cutouts in the bottom of the yellow piece and top of the orange piece meet to form an opening divided into three parts. The left-hand part is labeled E. The middle part contains a green t R N A with a yellow half-circle base with its flat side against a green strand of m R N A below, and with a purple tip bonded to a chain of eight blue spheres. The right-hand part, labeled A, is empty. A green piece of m R N A begins at its 5 prime end on the left, has two diagonal lines indicating a break, and curves up into the orange part of the ribosome to bend right beneath the three sites. It has a red piece labeled U A G beneath site A. It then becomes green again and runs down to the lower right before bending horizontally to end at its 3 prime end. A purple irregularly shaped structure labeled R F is shown to the upper right with an arrow pointing into the A site. It has a roughly rectangular vertical bottom piece, a protrusion to the upper left, and horizontal part to the right that branches into pieces that extend to the upper and lower right. Accompanying text reads, Release factor binds. An arrow points downward accompanied by text reading, peptidyl-t R N A link hydrolyzed. This yields a similar structure in which the purple R F is in the A site with its vertical piece aligned with the red piece of m R N A labeled A U G. The chain of blue spheres has detached from the t R N A and is now show to the right, where it is labeled polypeptide and ends at C O O minus on the lower right. An arrow points down accompanied by text reading components dissociate. It is accompanied by curved lines showing the addition of E R-G bonded to G T P and a purple sphere labeled I F 3. E F-G has a vertical roughly rectangular green piece joined with a tan horizontal oval piece that its wider on its right side. Next, a curved arrow shows the addition of R R F and loss of E F -G bonded to G D P plus P subscript i end subscript. Next, an arrow branches off to show the loss of a t R N A and of R F. Finally, a branched arrow shows the loss of R R F. This leads to a horizontal green strand of m R N A with its 5 prime end on the left next to two diagonal lines shown a break, a red piece labeled U A G to the center right, and its 3 prime end on the right. The yellow 50 S subunit and orange 30 S subunit are shown separately with a purple sphere labeled I F 3 attached to the top of the E site on the orange 30 S subunit.">
            <a:extLst>
              <a:ext uri="{FF2B5EF4-FFF2-40B4-BE49-F238E27FC236}">
                <a16:creationId xmlns:a16="http://schemas.microsoft.com/office/drawing/2014/main" id="{75419C4A-0026-1C44-8279-169B5008BC25}"/>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6477000" y="1707979"/>
            <a:ext cx="2252832" cy="4929676"/>
          </a:xfrm>
          <a:prstGeom prst="rect">
            <a:avLst/>
          </a:prstGeom>
        </p:spPr>
      </p:pic>
    </p:spTree>
    <p:extLst>
      <p:ext uri="{BB962C8B-B14F-4D97-AF65-F5344CB8AC3E}">
        <p14:creationId xmlns:p14="http://schemas.microsoft.com/office/powerpoint/2010/main" val="409697995"/>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1">
            <a:extLst>
              <a:ext uri="{FF2B5EF4-FFF2-40B4-BE49-F238E27FC236}">
                <a16:creationId xmlns:a16="http://schemas.microsoft.com/office/drawing/2014/main" id="{6B4B10A2-F195-488D-BF95-64EC98CD24D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93498" y="335459"/>
            <a:ext cx="1133954" cy="816935"/>
          </a:xfrm>
          <a:prstGeom prst="rect">
            <a:avLst/>
          </a:prstGeom>
        </p:spPr>
      </p:pic>
      <p:sp>
        <p:nvSpPr>
          <p:cNvPr id="2" name="Title 1">
            <a:extLst>
              <a:ext uri="{FF2B5EF4-FFF2-40B4-BE49-F238E27FC236}">
                <a16:creationId xmlns:a16="http://schemas.microsoft.com/office/drawing/2014/main" id="{476844A6-FCAD-49CD-BC55-23A7E5E5EF10}"/>
              </a:ext>
            </a:extLst>
          </p:cNvPr>
          <p:cNvSpPr>
            <a:spLocks noGrp="1"/>
          </p:cNvSpPr>
          <p:nvPr>
            <p:ph type="title"/>
          </p:nvPr>
        </p:nvSpPr>
        <p:spPr/>
        <p:txBody>
          <a:bodyPr/>
          <a:lstStyle/>
          <a:p>
            <a:r>
              <a:rPr lang="en-AU" dirty="0"/>
              <a:t>Clicker Question 31</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Termination of polypeptide synthesis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results from the release of a single release factor,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eRF</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in eukaryotes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requires the binding of a complex of RF1 and RF2 to the A site in bacteria</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requires ATP hydrolysis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requires binding of RF3 to the E site in bacteria</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p:txBody>
      </p:sp>
    </p:spTree>
    <p:extLst>
      <p:ext uri="{BB962C8B-B14F-4D97-AF65-F5344CB8AC3E}">
        <p14:creationId xmlns:p14="http://schemas.microsoft.com/office/powerpoint/2010/main" val="4285177467"/>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992FD-C7FD-4EB7-A7CD-3EE158D538FB}"/>
              </a:ext>
            </a:extLst>
          </p:cNvPr>
          <p:cNvSpPr>
            <a:spLocks noGrp="1"/>
          </p:cNvSpPr>
          <p:nvPr>
            <p:ph type="title"/>
          </p:nvPr>
        </p:nvSpPr>
        <p:spPr/>
        <p:txBody>
          <a:bodyPr/>
          <a:lstStyle/>
          <a:p>
            <a:r>
              <a:rPr lang="en-AU" dirty="0"/>
              <a:t>Clicker Question 31,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Termination of polypeptide synthesis</a:t>
            </a:r>
            <a:r>
              <a:rPr kumimoji="0" 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Calibri" charset="0"/>
              </a:rPr>
              <a:t>:</a:t>
            </a:r>
            <a:endParaRPr kumimoji="0" 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results from the release of a single release factor, </a:t>
            </a: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eRF</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in eukaryotes</a:t>
            </a:r>
            <a:r>
              <a:rPr kumimoji="0" lang="en-US" sz="2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Calibri" charset="0"/>
              </a:rPr>
              <a:t>.</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algn="l">
              <a:buNone/>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In eukaryotes, the termination factor, or release factor, </a:t>
            </a: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eRF</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recognizes all three termination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codons. </a:t>
            </a:r>
            <a:r>
              <a:rPr lang="en-US" sz="2400" b="1" i="0" u="none" strike="noStrike" baseline="0" dirty="0">
                <a:latin typeface="Arial" panose="020B0604020202020204" pitchFamily="34" charset="0"/>
                <a:cs typeface="Arial" panose="020B0604020202020204" pitchFamily="34" charset="0"/>
              </a:rPr>
              <a:t>In bacteria, once a termination codon occupies the ribosomal A site, three release factors — the proteins RF1, RF2, and RF3 — contribute to termination of polypeptide synthesis.</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93117501"/>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0;p2" descr="Icon P 1">
            <a:extLst>
              <a:ext uri="{FF2B5EF4-FFF2-40B4-BE49-F238E27FC236}">
                <a16:creationId xmlns:a16="http://schemas.microsoft.com/office/drawing/2014/main" id="{A0145E90-C727-427D-A2B2-AE02D93F79B6}"/>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8577" y="314325"/>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6B9733E-00B9-4877-B99D-B6381B1FF218}"/>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(7 of 8)</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676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000" b="1" dirty="0">
                <a:latin typeface="Arial" panose="020B0604020202020204" pitchFamily="34" charset="0"/>
                <a:cs typeface="Arial" panose="020B0604020202020204" pitchFamily="34" charset="0"/>
              </a:rPr>
              <a:t>Information is expensive. </a:t>
            </a:r>
            <a:r>
              <a:rPr lang="en-US" sz="2000" dirty="0">
                <a:latin typeface="Arial" panose="020B0604020202020204" pitchFamily="34" charset="0"/>
                <a:cs typeface="Arial" panose="020B0604020202020204" pitchFamily="34" charset="0"/>
              </a:rPr>
              <a:t>This principle, noted in earlier chapters, is particularly well illustrated by protein synthesis. Protein synthesis consumes more cellular resources than any other process in most cells. The 15,000 ribosomes, 100,000 molecules of protein synthesis–related protein factors and enzymes, and 200,000 tRNA molecules in a typical bacterial cell can account for more than 35% of the cell’s dry weight. Overall, almost 300 </a:t>
            </a:r>
            <a:r>
              <a:rPr lang="en-US" sz="2000" i="1" dirty="0">
                <a:latin typeface="Arial" panose="020B0604020202020204" pitchFamily="34" charset="0"/>
                <a:cs typeface="Arial" panose="020B0604020202020204" pitchFamily="34" charset="0"/>
              </a:rPr>
              <a:t>different </a:t>
            </a:r>
            <a:r>
              <a:rPr lang="en-US" sz="2000" dirty="0">
                <a:latin typeface="Arial" panose="020B0604020202020204" pitchFamily="34" charset="0"/>
                <a:cs typeface="Arial" panose="020B0604020202020204" pitchFamily="34" charset="0"/>
              </a:rPr>
              <a:t>macromolecules cooperate to synthesize polypeptides. Protein synthesis can account for up to 90% of the chemical energy used by a cell for all biosynthetic reactions. Why? The enzymatic synthesis of an amide bond should require little energetic input. However, the sequence of amino acids in a protein is a form of biological information. Synthesis of each amide (peptide) bond between two </a:t>
            </a:r>
            <a:r>
              <a:rPr lang="en-US" sz="2000" i="1" dirty="0">
                <a:latin typeface="Arial" panose="020B0604020202020204" pitchFamily="34" charset="0"/>
                <a:cs typeface="Arial" panose="020B0604020202020204" pitchFamily="34" charset="0"/>
              </a:rPr>
              <a:t>particular </a:t>
            </a:r>
            <a:r>
              <a:rPr lang="en-US" sz="2000" dirty="0">
                <a:latin typeface="Arial" panose="020B0604020202020204" pitchFamily="34" charset="0"/>
                <a:cs typeface="Arial" panose="020B0604020202020204" pitchFamily="34" charset="0"/>
              </a:rPr>
              <a:t>amino acids is ensured by the investment of more than four nucleoside triphosphates (NTPs). </a:t>
            </a:r>
          </a:p>
          <a:p>
            <a:endParaRPr lang="en-US" sz="2400" dirty="0">
              <a:latin typeface="Arial" panose="020B0604020202020204" pitchFamily="34" charset="0"/>
              <a:cs typeface="Arial" panose="020B0604020202020204" pitchFamily="34" charset="0"/>
            </a:endParaRPr>
          </a:p>
          <a:p>
            <a:pPr>
              <a:buNone/>
            </a:pPr>
            <a:r>
              <a:rPr lang="en-US" sz="2400" dirty="0">
                <a:latin typeface="Arial" panose="020B0604020202020204" pitchFamily="34" charset="0"/>
                <a:cs typeface="Arial" panose="020B0604020202020204" pitchFamily="34" charset="0"/>
              </a:rPr>
              <a:t> </a:t>
            </a:r>
          </a:p>
          <a:p>
            <a:endParaRPr lang="en-US" sz="2400" dirty="0"/>
          </a:p>
          <a:p>
            <a:pPr>
              <a:buNone/>
            </a:pPr>
            <a:r>
              <a:rPr lang="en-US" sz="2400" dirty="0">
                <a:latin typeface="Arial" panose="020B0604020202020204" pitchFamily="34" charset="0"/>
                <a:cs typeface="Arial" panose="020B0604020202020204" pitchFamily="34" charset="0"/>
              </a:rPr>
              <a:t> </a:t>
            </a:r>
          </a:p>
          <a:p>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extLst>
      <p:ext uri="{BB962C8B-B14F-4D97-AF65-F5344CB8AC3E}">
        <p14:creationId xmlns:p14="http://schemas.microsoft.com/office/powerpoint/2010/main" val="4259562528"/>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4B6BE-051B-4BBC-B284-82C12F75E10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Energy Cost of Fidelity in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Protein Synthesis</a:t>
            </a:r>
            <a:endParaRPr lang="en-AU" dirty="0"/>
          </a:p>
        </p:txBody>
      </p:sp>
      <p:sp>
        <p:nvSpPr>
          <p:cNvPr id="9" name="Google Shape;390;g847cf01710_0_68">
            <a:extLst>
              <a:ext uri="{FF2B5EF4-FFF2-40B4-BE49-F238E27FC236}">
                <a16:creationId xmlns:a16="http://schemas.microsoft.com/office/drawing/2014/main" id="{8410FFFD-33A6-AA4D-8E4C-3D595F2E19B1}"/>
              </a:ext>
            </a:extLst>
          </p:cNvPr>
          <p:cNvSpPr txBox="1">
            <a:spLocks noChangeArrowheads="1"/>
          </p:cNvSpPr>
          <p:nvPr/>
        </p:nvSpPr>
        <p:spPr bwMode="auto">
          <a:xfrm>
            <a:off x="315288" y="1676400"/>
            <a:ext cx="8513424"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at least four high-energy phosphate equivalents are required to generate each peptide bond</a:t>
            </a:r>
          </a:p>
          <a:p>
            <a:pPr lvl="1"/>
            <a:r>
              <a:rPr lang="en-US" sz="2400" dirty="0">
                <a:latin typeface="Arial" panose="020B0604020202020204" pitchFamily="34" charset="0"/>
                <a:cs typeface="Arial" panose="020B0604020202020204" pitchFamily="34" charset="0"/>
              </a:rPr>
              <a:t>aminoacyl-tRNA formation uses two high-energy phosphate groups</a:t>
            </a:r>
          </a:p>
          <a:p>
            <a:pPr lvl="1"/>
            <a:r>
              <a:rPr lang="en-US" sz="2400" dirty="0">
                <a:latin typeface="Arial" panose="020B0604020202020204" pitchFamily="34" charset="0"/>
                <a:cs typeface="Arial" panose="020B0604020202020204" pitchFamily="34" charset="0"/>
              </a:rPr>
              <a:t>a GTP is cleaved during the first elongation step</a:t>
            </a:r>
          </a:p>
          <a:p>
            <a:pPr lvl="1"/>
            <a:r>
              <a:rPr lang="en-US" sz="2400" dirty="0">
                <a:latin typeface="Arial" panose="020B0604020202020204" pitchFamily="34" charset="0"/>
                <a:cs typeface="Arial" panose="020B0604020202020204" pitchFamily="34" charset="0"/>
              </a:rPr>
              <a:t>a GTP is cleaved during translocation</a:t>
            </a:r>
          </a:p>
          <a:p>
            <a:pPr lvl="1"/>
            <a:r>
              <a:rPr lang="en-US" sz="2400" dirty="0">
                <a:latin typeface="Arial" panose="020B0604020202020204" pitchFamily="34" charset="0"/>
                <a:cs typeface="Arial" panose="020B0604020202020204" pitchFamily="34" charset="0"/>
              </a:rPr>
              <a:t>ATP is consumed each time an incorrectly activated amino acid is hydrolyzed during proofreading</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energy investment is required to guarantee fidelity</a:t>
            </a: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8173636"/>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bg>
      <p:bgPr>
        <a:solidFill>
          <a:srgbClr val="BADFE2"/>
        </a:solidFill>
        <a:effectLst/>
      </p:bgPr>
    </p:bg>
    <p:spTree>
      <p:nvGrpSpPr>
        <p:cNvPr id="1" name="Shape 365"/>
        <p:cNvGrpSpPr/>
        <p:nvPr/>
      </p:nvGrpSpPr>
      <p:grpSpPr>
        <a:xfrm>
          <a:off x="0" y="0"/>
          <a:ext cx="0" cy="0"/>
          <a:chOff x="0" y="0"/>
          <a:chExt cx="0" cy="0"/>
        </a:xfrm>
      </p:grpSpPr>
      <p:pic>
        <p:nvPicPr>
          <p:cNvPr id="6" name="Picture 5" descr="Icon P 1">
            <a:extLst>
              <a:ext uri="{FF2B5EF4-FFF2-40B4-BE49-F238E27FC236}">
                <a16:creationId xmlns:a16="http://schemas.microsoft.com/office/drawing/2014/main" id="{F017735C-F47A-4906-BE88-63720047AAD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78781"/>
            <a:ext cx="1133954" cy="816935"/>
          </a:xfrm>
          <a:prstGeom prst="rect">
            <a:avLst/>
          </a:prstGeom>
        </p:spPr>
      </p:pic>
      <p:sp>
        <p:nvSpPr>
          <p:cNvPr id="2" name="Title 1">
            <a:extLst>
              <a:ext uri="{FF2B5EF4-FFF2-40B4-BE49-F238E27FC236}">
                <a16:creationId xmlns:a16="http://schemas.microsoft.com/office/drawing/2014/main" id="{F491BF08-4B01-451F-89E7-D2C96DD4576E}"/>
              </a:ext>
            </a:extLst>
          </p:cNvPr>
          <p:cNvSpPr>
            <a:spLocks noGrp="1"/>
          </p:cNvSpPr>
          <p:nvPr>
            <p:ph type="title"/>
          </p:nvPr>
        </p:nvSpPr>
        <p:spPr/>
        <p:txBody>
          <a:bodyPr/>
          <a:lstStyle/>
          <a:p>
            <a:r>
              <a:rPr lang="en-US" sz="3600" dirty="0">
                <a:solidFill>
                  <a:srgbClr val="144652"/>
                </a:solidFill>
              </a:rPr>
              <a:t> </a:t>
            </a:r>
            <a:r>
              <a:rPr lang="en-US" sz="3600" dirty="0">
                <a:solidFill>
                  <a:srgbClr val="144652"/>
                </a:solidFill>
                <a:latin typeface="Arial" panose="020B0604020202020204" pitchFamily="34" charset="0"/>
                <a:cs typeface="Arial" panose="020B0604020202020204" pitchFamily="34" charset="0"/>
              </a:rPr>
              <a:t>Activity: Energy Cost of Protein Biosynthesis Muddiest Point</a:t>
            </a:r>
            <a:r>
              <a:rPr lang="en-US" sz="2000" b="0" dirty="0">
                <a:solidFill>
                  <a:srgbClr val="144652"/>
                </a:solidFill>
                <a:latin typeface="Arial" panose="020B0604020202020204" pitchFamily="34" charset="0"/>
                <a:cs typeface="Arial" panose="020B0604020202020204" pitchFamily="34" charset="0"/>
              </a:rPr>
              <a:t> (1 of 2)</a:t>
            </a:r>
            <a:endParaRPr lang="en-AU" sz="2000" b="0" dirty="0">
              <a:solidFill>
                <a:srgbClr val="144652"/>
              </a:solidFill>
            </a:endParaRPr>
          </a:p>
        </p:txBody>
      </p:sp>
      <p:sp>
        <p:nvSpPr>
          <p:cNvPr id="367" name="Google Shape;367;g847cf01710_0_29"/>
          <p:cNvSpPr txBox="1">
            <a:spLocks noGrp="1"/>
          </p:cNvSpPr>
          <p:nvPr>
            <p:ph type="body" idx="1"/>
          </p:nvPr>
        </p:nvSpPr>
        <p:spPr>
          <a:xfrm>
            <a:off x="690249" y="1524000"/>
            <a:ext cx="8034130" cy="1371600"/>
          </a:xfrm>
          <a:prstGeom prst="rect">
            <a:avLst/>
          </a:prstGeom>
        </p:spPr>
        <p:txBody>
          <a:bodyPr spcFirstLastPara="1" wrap="square" lIns="91425" tIns="45700" rIns="91425" bIns="45700" anchor="t" anchorCtr="0">
            <a:noAutofit/>
          </a:bodyPr>
          <a:lstStyle/>
          <a:p>
            <a:pPr marL="0" lvl="0" indent="0">
              <a:lnSpc>
                <a:spcPct val="115000"/>
              </a:lnSpc>
              <a:spcBef>
                <a:spcPts val="0"/>
              </a:spcBef>
              <a:buNone/>
            </a:pPr>
            <a:r>
              <a:rPr lang="en-US" sz="2400" dirty="0">
                <a:latin typeface="Arial" panose="020B0604020202020204" pitchFamily="34" charset="0"/>
                <a:ea typeface="Arial"/>
                <a:cs typeface="Arial" panose="020B0604020202020204" pitchFamily="34" charset="0"/>
                <a:sym typeface="Arial"/>
              </a:rPr>
              <a:t>Complete the Ch27 Student Activity, Day 1: </a:t>
            </a:r>
            <a:r>
              <a:rPr lang="en-US" sz="2400" dirty="0">
                <a:latin typeface="Arial" panose="020B0604020202020204" pitchFamily="34" charset="0"/>
                <a:cs typeface="Arial" panose="020B0604020202020204" pitchFamily="34" charset="0"/>
              </a:rPr>
              <a:t>Energy Cost of Protein Biosynthesis (Muddiest Point) Achieve assessment.</a:t>
            </a:r>
          </a:p>
        </p:txBody>
      </p:sp>
      <p:pic>
        <p:nvPicPr>
          <p:cNvPr id="3" name="Picture 2" descr="A screen capture shows a student assessment with a question and a text box for entering a response.">
            <a:extLst>
              <a:ext uri="{FF2B5EF4-FFF2-40B4-BE49-F238E27FC236}">
                <a16:creationId xmlns:a16="http://schemas.microsoft.com/office/drawing/2014/main" id="{55729612-3844-4F80-85DD-F33B9657FF46}"/>
              </a:ext>
            </a:extLst>
          </p:cNvPr>
          <p:cNvPicPr>
            <a:picLocks noChangeAspect="1"/>
          </p:cNvPicPr>
          <p:nvPr/>
        </p:nvPicPr>
        <p:blipFill>
          <a:blip r:embed="rId4"/>
          <a:stretch>
            <a:fillRect/>
          </a:stretch>
        </p:blipFill>
        <p:spPr>
          <a:xfrm>
            <a:off x="404356" y="3124200"/>
            <a:ext cx="8335287" cy="3168635"/>
          </a:xfrm>
          <a:prstGeom prst="rect">
            <a:avLst/>
          </a:prstGeom>
        </p:spPr>
      </p:pic>
    </p:spTree>
    <p:extLst>
      <p:ext uri="{BB962C8B-B14F-4D97-AF65-F5344CB8AC3E}">
        <p14:creationId xmlns:p14="http://schemas.microsoft.com/office/powerpoint/2010/main" val="382444763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bg>
      <p:bgPr>
        <a:solidFill>
          <a:srgbClr val="BADFE2"/>
        </a:solidFill>
        <a:effectLst/>
      </p:bgPr>
    </p:bg>
    <p:spTree>
      <p:nvGrpSpPr>
        <p:cNvPr id="1" name="Shape 365"/>
        <p:cNvGrpSpPr/>
        <p:nvPr/>
      </p:nvGrpSpPr>
      <p:grpSpPr>
        <a:xfrm>
          <a:off x="0" y="0"/>
          <a:ext cx="0" cy="0"/>
          <a:chOff x="0" y="0"/>
          <a:chExt cx="0" cy="0"/>
        </a:xfrm>
      </p:grpSpPr>
      <p:pic>
        <p:nvPicPr>
          <p:cNvPr id="8" name="Picture 7" descr="Icon P 1">
            <a:extLst>
              <a:ext uri="{FF2B5EF4-FFF2-40B4-BE49-F238E27FC236}">
                <a16:creationId xmlns:a16="http://schemas.microsoft.com/office/drawing/2014/main" id="{08C6F151-D411-4250-B7E3-CE36590A9AD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78781"/>
            <a:ext cx="1133954" cy="816935"/>
          </a:xfrm>
          <a:prstGeom prst="rect">
            <a:avLst/>
          </a:prstGeom>
        </p:spPr>
      </p:pic>
      <p:sp>
        <p:nvSpPr>
          <p:cNvPr id="10" name="Title 1">
            <a:extLst>
              <a:ext uri="{FF2B5EF4-FFF2-40B4-BE49-F238E27FC236}">
                <a16:creationId xmlns:a16="http://schemas.microsoft.com/office/drawing/2014/main" id="{89120DB6-1BDB-44A6-8D42-CF2A88B06510}"/>
              </a:ext>
            </a:extLst>
          </p:cNvPr>
          <p:cNvSpPr>
            <a:spLocks noGrp="1"/>
          </p:cNvSpPr>
          <p:nvPr>
            <p:ph type="title"/>
          </p:nvPr>
        </p:nvSpPr>
        <p:spPr>
          <a:xfrm>
            <a:off x="4763" y="152400"/>
            <a:ext cx="9139237" cy="1143000"/>
          </a:xfrm>
        </p:spPr>
        <p:txBody>
          <a:bodyPr/>
          <a:lstStyle/>
          <a:p>
            <a:r>
              <a:rPr lang="en-US" sz="3600" dirty="0">
                <a:solidFill>
                  <a:srgbClr val="144652"/>
                </a:solidFill>
              </a:rPr>
              <a:t> </a:t>
            </a:r>
            <a:r>
              <a:rPr lang="en-US" sz="3600" dirty="0">
                <a:solidFill>
                  <a:srgbClr val="144652"/>
                </a:solidFill>
                <a:latin typeface="Arial" panose="020B0604020202020204" pitchFamily="34" charset="0"/>
                <a:cs typeface="Arial" panose="020B0604020202020204" pitchFamily="34" charset="0"/>
              </a:rPr>
              <a:t>Activity: Energy Cost of Protein Biosynthesis Muddiest Point</a:t>
            </a:r>
            <a:r>
              <a:rPr lang="en-US" sz="2000" b="0" dirty="0">
                <a:solidFill>
                  <a:srgbClr val="144652"/>
                </a:solidFill>
                <a:latin typeface="Arial" panose="020B0604020202020204" pitchFamily="34" charset="0"/>
                <a:cs typeface="Arial" panose="020B0604020202020204" pitchFamily="34" charset="0"/>
              </a:rPr>
              <a:t> (2 of 2)</a:t>
            </a:r>
            <a:endParaRPr lang="en-AU" sz="2000" dirty="0">
              <a:solidFill>
                <a:srgbClr val="144652"/>
              </a:solidFill>
            </a:endParaRPr>
          </a:p>
        </p:txBody>
      </p:sp>
      <p:sp>
        <p:nvSpPr>
          <p:cNvPr id="367" name="Google Shape;367;g847cf01710_0_29"/>
          <p:cNvSpPr txBox="1">
            <a:spLocks noGrp="1"/>
          </p:cNvSpPr>
          <p:nvPr>
            <p:ph type="body" idx="1"/>
          </p:nvPr>
        </p:nvSpPr>
        <p:spPr>
          <a:xfrm>
            <a:off x="685799" y="1600200"/>
            <a:ext cx="8034130" cy="1447800"/>
          </a:xfrm>
          <a:prstGeom prst="rect">
            <a:avLst/>
          </a:prstGeom>
        </p:spPr>
        <p:txBody>
          <a:bodyPr spcFirstLastPara="1" wrap="square" lIns="91425" tIns="45700" rIns="91425" bIns="45700" anchor="t" anchorCtr="0">
            <a:noAutofit/>
          </a:bodyPr>
          <a:lstStyle/>
          <a:p>
            <a:pPr marL="0" lvl="0" indent="0">
              <a:lnSpc>
                <a:spcPct val="115000"/>
              </a:lnSpc>
              <a:spcBef>
                <a:spcPts val="0"/>
              </a:spcBef>
              <a:buNone/>
            </a:pPr>
            <a:r>
              <a:rPr lang="en-US" sz="2400" dirty="0">
                <a:latin typeface="Arial" panose="020B0604020202020204" pitchFamily="34" charset="0"/>
                <a:ea typeface="Arial"/>
                <a:cs typeface="Arial" panose="020B0604020202020204" pitchFamily="34" charset="0"/>
                <a:sym typeface="Arial"/>
              </a:rPr>
              <a:t>Complete the Ch27 Student Activity, Day 2: </a:t>
            </a:r>
            <a:r>
              <a:rPr lang="en-US" sz="2400" dirty="0">
                <a:latin typeface="Arial" panose="020B0604020202020204" pitchFamily="34" charset="0"/>
                <a:cs typeface="Arial" panose="020B0604020202020204" pitchFamily="34" charset="0"/>
              </a:rPr>
              <a:t>Energy Cost of Protein Biosynthesis (Muddiest Point) Achieve assessment.</a:t>
            </a:r>
          </a:p>
          <a:p>
            <a:pPr marL="0" lvl="0" indent="0" algn="ctr">
              <a:lnSpc>
                <a:spcPct val="115000"/>
              </a:lnSpc>
              <a:spcBef>
                <a:spcPts val="0"/>
              </a:spcBef>
              <a:buNone/>
            </a:pPr>
            <a:endParaRPr lang="en-US" sz="3000" dirty="0">
              <a:latin typeface="Arial"/>
              <a:ea typeface="Arial"/>
              <a:cs typeface="Arial"/>
              <a:sym typeface="Arial"/>
            </a:endParaRPr>
          </a:p>
          <a:p>
            <a:pPr marL="0" lvl="0" indent="0" algn="ctr" rtl="0">
              <a:lnSpc>
                <a:spcPct val="115000"/>
              </a:lnSpc>
              <a:spcBef>
                <a:spcPts val="0"/>
              </a:spcBef>
              <a:spcAft>
                <a:spcPts val="0"/>
              </a:spcAft>
              <a:buNone/>
            </a:pPr>
            <a:endParaRPr sz="2400" dirty="0">
              <a:latin typeface="Arial"/>
              <a:ea typeface="Arial"/>
              <a:cs typeface="Arial"/>
              <a:sym typeface="Arial"/>
            </a:endParaRPr>
          </a:p>
          <a:p>
            <a:pPr marL="0" lvl="0" indent="0" algn="l" rtl="0">
              <a:lnSpc>
                <a:spcPct val="115000"/>
              </a:lnSpc>
              <a:spcBef>
                <a:spcPts val="0"/>
              </a:spcBef>
              <a:spcAft>
                <a:spcPts val="0"/>
              </a:spcAft>
              <a:buNone/>
            </a:pPr>
            <a:endParaRPr sz="2400" dirty="0">
              <a:latin typeface="Arial"/>
              <a:ea typeface="Arial"/>
              <a:cs typeface="Arial"/>
              <a:sym typeface="Arial"/>
            </a:endParaRPr>
          </a:p>
          <a:p>
            <a:pPr marL="0" lvl="0" indent="0" algn="l" rtl="0">
              <a:spcBef>
                <a:spcPts val="360"/>
              </a:spcBef>
              <a:spcAft>
                <a:spcPts val="0"/>
              </a:spcAft>
              <a:buNone/>
            </a:pPr>
            <a:endParaRPr dirty="0"/>
          </a:p>
          <a:p>
            <a:pPr marL="0" lvl="0" indent="0" algn="l" rtl="0">
              <a:spcBef>
                <a:spcPts val="360"/>
              </a:spcBef>
              <a:spcAft>
                <a:spcPts val="0"/>
              </a:spcAft>
              <a:buNone/>
            </a:pPr>
            <a:endParaRPr dirty="0"/>
          </a:p>
        </p:txBody>
      </p:sp>
      <p:pic>
        <p:nvPicPr>
          <p:cNvPr id="3" name="Picture 2" descr="A screen capture shows a student assessment a questiona and text box for entering a response and a multiple choice question.">
            <a:extLst>
              <a:ext uri="{FF2B5EF4-FFF2-40B4-BE49-F238E27FC236}">
                <a16:creationId xmlns:a16="http://schemas.microsoft.com/office/drawing/2014/main" id="{166848AD-076B-426C-A348-4FA9E034B1BA}"/>
              </a:ext>
            </a:extLst>
          </p:cNvPr>
          <p:cNvPicPr>
            <a:picLocks noChangeAspect="1"/>
          </p:cNvPicPr>
          <p:nvPr/>
        </p:nvPicPr>
        <p:blipFill>
          <a:blip r:embed="rId4"/>
          <a:stretch>
            <a:fillRect/>
          </a:stretch>
        </p:blipFill>
        <p:spPr>
          <a:xfrm>
            <a:off x="1175355" y="3077183"/>
            <a:ext cx="7055017" cy="3109708"/>
          </a:xfrm>
          <a:prstGeom prst="rect">
            <a:avLst/>
          </a:prstGeom>
        </p:spPr>
      </p:pic>
    </p:spTree>
    <p:extLst>
      <p:ext uri="{BB962C8B-B14F-4D97-AF65-F5344CB8AC3E}">
        <p14:creationId xmlns:p14="http://schemas.microsoft.com/office/powerpoint/2010/main" val="1008509245"/>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59067-3689-4DAC-9C0B-27B1C918EAC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Rapid Translation of a Single Message by Polysomes</a:t>
            </a:r>
            <a:endParaRPr lang="en-AU" dirty="0"/>
          </a:p>
        </p:txBody>
      </p:sp>
      <p:sp>
        <p:nvSpPr>
          <p:cNvPr id="9" name="Google Shape;390;g847cf01710_0_68">
            <a:extLst>
              <a:ext uri="{FF2B5EF4-FFF2-40B4-BE49-F238E27FC236}">
                <a16:creationId xmlns:a16="http://schemas.microsoft.com/office/drawing/2014/main" id="{8410FFFD-33A6-AA4D-8E4C-3D595F2E19B1}"/>
              </a:ext>
            </a:extLst>
          </p:cNvPr>
          <p:cNvSpPr txBox="1">
            <a:spLocks noChangeArrowheads="1"/>
          </p:cNvSpPr>
          <p:nvPr/>
        </p:nvSpPr>
        <p:spPr bwMode="auto">
          <a:xfrm>
            <a:off x="315288" y="1676400"/>
            <a:ext cx="3951912"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polysome </a:t>
            </a:r>
            <a:r>
              <a:rPr lang="en-US" sz="2400" dirty="0">
                <a:latin typeface="Arial" panose="020B0604020202020204" pitchFamily="34" charset="0"/>
                <a:cs typeface="Arial" panose="020B0604020202020204" pitchFamily="34" charset="0"/>
              </a:rPr>
              <a:t>= cluster of ribosomes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 bacteria, transcription and translation are tightly coupled</a:t>
            </a:r>
          </a:p>
          <a:p>
            <a:endParaRPr lang="en-US" sz="2400" dirty="0">
              <a:latin typeface="Arial" panose="020B0604020202020204" pitchFamily="34" charset="0"/>
              <a:cs typeface="Arial" panose="020B0604020202020204" pitchFamily="34" charset="0"/>
            </a:endParaRPr>
          </a:p>
          <a:p>
            <a:r>
              <a:rPr lang="en-US" sz="2400" b="1" dirty="0" err="1">
                <a:latin typeface="Arial" panose="020B0604020202020204" pitchFamily="34" charset="0"/>
                <a:cs typeface="Arial" panose="020B0604020202020204" pitchFamily="34" charset="0"/>
              </a:rPr>
              <a:t>expressome</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a complex of ribosomes and RNA polymerase that begins translation during transcription</a:t>
            </a:r>
            <a:endParaRPr lang="en-US" sz="2400" dirty="0"/>
          </a:p>
          <a:p>
            <a:endParaRPr lang="en-US" sz="2400" dirty="0">
              <a:latin typeface="Arial" panose="020B0604020202020204" pitchFamily="34" charset="0"/>
              <a:cs typeface="Arial" panose="020B0604020202020204" pitchFamily="34" charset="0"/>
            </a:endParaRPr>
          </a:p>
        </p:txBody>
      </p:sp>
      <p:pic>
        <p:nvPicPr>
          <p:cNvPr id="3" name="Picture 2" descr="Part a is a micrograph about 0.5 micrometers in length with a long, roughly horizontal blue strand of D N A running from left to right. Chains of spheres connected by a green strands run up and down from the D N A. An arrow points down to D N A just to the left of the first of these, which appears to be a single sphere. The chains of spheres are surrounded by red outlines and labeled polysomes. An arrow points from a red circle enclosing three of these chains to an illustration showing detail. Part b shows a blue strand of D N A that runs from left to right through three green R N A polymerases. As D N A passes through each R N A polymerase, it separates to form a transcription bubble and rejoins as a double strand slightly lower than the previous double strand. Gray arrows point to the right from each R N A polymerase to indicate the direction of transcription. In the center of each R N A polymerase, there is a triangle with a green strand beneath it that extends out through a narrow passage to the lower left. This strand runs downward through multiple ribosomes. Gray arrows point upward from the top ribosome of each set to indicate the direction of translation. The first R N A polymerase has a ribosome beneath it oriented so that the yellow half-circle is to the left with its flat side on the right against an orange, roughly rectangular half. Two aminoacyl-t R N A molecules are visible inside angled with their anticodons to the right and their purple tips to the left. The upper t R N A molecule has a single blue sphere at its tip and the lower t R N A has a chain of eight blue spheres at its top. There is a strand of green m R N A running beneath these ribosomes that continues out to the right, then bends back to the left through a second, similar ribosome, then bends to the right, then bends left through the orange 30 S part of a ribosome with its 50 S yellow part to the left. A single aminoacyl-t R N A is in the 30 S subunit. It has a single blue sphere. These separate yellow and orange subunits are labeled incoming ribosomal subunits. The central R N A polymerase has a similar set of ribosomes below but has three fully assembled ribosomes instead of two. The right-hand R N A polymerase has four fully assembled ribosomes. The structure including the R N A polymerase and top ribosome at the right is labeled expressome.">
            <a:extLst>
              <a:ext uri="{FF2B5EF4-FFF2-40B4-BE49-F238E27FC236}">
                <a16:creationId xmlns:a16="http://schemas.microsoft.com/office/drawing/2014/main" id="{CD3721EB-99C4-CD4B-BDE4-3237BB4ED756}"/>
              </a:ext>
            </a:extLst>
          </p:cNvPr>
          <p:cNvPicPr>
            <a:picLocks noChangeAspect="1"/>
          </p:cNvPicPr>
          <p:nvPr/>
        </p:nvPicPr>
        <p:blipFill>
          <a:blip r:embed="rId3"/>
          <a:stretch>
            <a:fillRect/>
          </a:stretch>
        </p:blipFill>
        <p:spPr>
          <a:xfrm>
            <a:off x="4384236" y="1828800"/>
            <a:ext cx="4444476" cy="4419600"/>
          </a:xfrm>
          <a:prstGeom prst="rect">
            <a:avLst/>
          </a:prstGeom>
        </p:spPr>
      </p:pic>
    </p:spTree>
    <p:extLst>
      <p:ext uri="{BB962C8B-B14F-4D97-AF65-F5344CB8AC3E}">
        <p14:creationId xmlns:p14="http://schemas.microsoft.com/office/powerpoint/2010/main" val="2595001607"/>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1">
            <a:extLst>
              <a:ext uri="{FF2B5EF4-FFF2-40B4-BE49-F238E27FC236}">
                <a16:creationId xmlns:a16="http://schemas.microsoft.com/office/drawing/2014/main" id="{3DE586C7-4AAB-4012-8A40-8FFB411F18A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93498" y="335459"/>
            <a:ext cx="1133954" cy="816935"/>
          </a:xfrm>
          <a:prstGeom prst="rect">
            <a:avLst/>
          </a:prstGeom>
        </p:spPr>
      </p:pic>
      <p:sp>
        <p:nvSpPr>
          <p:cNvPr id="2" name="Title 1">
            <a:extLst>
              <a:ext uri="{FF2B5EF4-FFF2-40B4-BE49-F238E27FC236}">
                <a16:creationId xmlns:a16="http://schemas.microsoft.com/office/drawing/2014/main" id="{F640F7CB-C489-4B79-9F16-42E1C810A3BB}"/>
              </a:ext>
            </a:extLst>
          </p:cNvPr>
          <p:cNvSpPr>
            <a:spLocks noGrp="1"/>
          </p:cNvSpPr>
          <p:nvPr>
            <p:ph type="title"/>
          </p:nvPr>
        </p:nvSpPr>
        <p:spPr/>
        <p:txBody>
          <a:bodyPr/>
          <a:lstStyle/>
          <a:p>
            <a:r>
              <a:rPr lang="en-AU" dirty="0"/>
              <a:t>Clicker Question 32</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What is the biochemical (i.e. kinetic) advantage when a cell uses polysomes?</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many fewer translation errors</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far less energy expended per protein synthesized</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fewer molecules of ribosomal RNA needed</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much faster protein synthesis</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containment of all of the newly synthesized proteins in an organelle</a:t>
            </a:r>
          </a:p>
        </p:txBody>
      </p:sp>
    </p:spTree>
    <p:extLst>
      <p:ext uri="{BB962C8B-B14F-4D97-AF65-F5344CB8AC3E}">
        <p14:creationId xmlns:p14="http://schemas.microsoft.com/office/powerpoint/2010/main" val="10113403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Google Shape;170;p2" descr="Icon P 1">
            <a:extLst>
              <a:ext uri="{FF2B5EF4-FFF2-40B4-BE49-F238E27FC236}">
                <a16:creationId xmlns:a16="http://schemas.microsoft.com/office/drawing/2014/main" id="{25A9FCB7-3EC8-C244-B1C6-C994650E159B}"/>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8577" y="314325"/>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875849F-0DF7-4826-91E4-F02796D993A9}"/>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(1 of 8)</a:t>
            </a:r>
            <a:endParaRPr lang="en-AU" sz="2000" b="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676400"/>
            <a:ext cx="77724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000" b="1" dirty="0">
                <a:latin typeface="Arial" panose="020B0604020202020204" pitchFamily="34" charset="0"/>
                <a:cs typeface="Arial" panose="020B0604020202020204" pitchFamily="34" charset="0"/>
              </a:rPr>
              <a:t>Information is expensive. </a:t>
            </a:r>
            <a:r>
              <a:rPr lang="en-US" sz="2000" dirty="0">
                <a:latin typeface="Arial" panose="020B0604020202020204" pitchFamily="34" charset="0"/>
                <a:cs typeface="Arial" panose="020B0604020202020204" pitchFamily="34" charset="0"/>
              </a:rPr>
              <a:t>This principle, noted in earlier chapters, is particularly well illustrated by protein synthesis. Protein synthesis consumes more cellular resources than any other process in most cells. The 15,000 ribosomes, 100,000 molecules of protein synthesis–related protein factors and enzymes, and 200,000 tRNA molecules in a typical bacterial cell can account for more than 35% of the cell’s dry weight. Overall, almost 300 </a:t>
            </a:r>
            <a:r>
              <a:rPr lang="en-US" sz="2000" i="1" dirty="0">
                <a:latin typeface="Arial" panose="020B0604020202020204" pitchFamily="34" charset="0"/>
                <a:cs typeface="Arial" panose="020B0604020202020204" pitchFamily="34" charset="0"/>
              </a:rPr>
              <a:t>different </a:t>
            </a:r>
            <a:r>
              <a:rPr lang="en-US" sz="2000" dirty="0">
                <a:latin typeface="Arial" panose="020B0604020202020204" pitchFamily="34" charset="0"/>
                <a:cs typeface="Arial" panose="020B0604020202020204" pitchFamily="34" charset="0"/>
              </a:rPr>
              <a:t>macromolecules cooperate to synthesize polypeptides. Protein synthesis can account for up to 90% of the chemical energy used by a cell for all biosynthetic reactions. Why? The enzymatic synthesis of an amide bond should require little energetic input. However, the sequence of amino acids in a protein is a form of biological information. Synthesis of each amide (peptide) bond between two </a:t>
            </a:r>
            <a:r>
              <a:rPr lang="en-US" sz="2000" i="1" dirty="0">
                <a:latin typeface="Arial" panose="020B0604020202020204" pitchFamily="34" charset="0"/>
                <a:cs typeface="Arial" panose="020B0604020202020204" pitchFamily="34" charset="0"/>
              </a:rPr>
              <a:t>particular </a:t>
            </a:r>
            <a:r>
              <a:rPr lang="en-US" sz="2000" dirty="0">
                <a:latin typeface="Arial" panose="020B0604020202020204" pitchFamily="34" charset="0"/>
                <a:cs typeface="Arial" panose="020B0604020202020204" pitchFamily="34" charset="0"/>
              </a:rPr>
              <a:t>amino acids is ensured by the investment of more than four nucleoside triphosphates (NTPs). </a:t>
            </a:r>
          </a:p>
          <a:p>
            <a:endParaRPr lang="en-US" sz="2400" dirty="0">
              <a:latin typeface="Arial" panose="020B0604020202020204" pitchFamily="34" charset="0"/>
              <a:cs typeface="Arial" panose="020B0604020202020204" pitchFamily="34" charset="0"/>
            </a:endParaRPr>
          </a:p>
          <a:p>
            <a:pPr>
              <a:buNone/>
            </a:pPr>
            <a:r>
              <a:rPr lang="en-US" sz="2400" dirty="0">
                <a:latin typeface="Arial" panose="020B0604020202020204" pitchFamily="34" charset="0"/>
                <a:cs typeface="Arial" panose="020B0604020202020204" pitchFamily="34" charset="0"/>
              </a:rPr>
              <a:t> </a:t>
            </a:r>
          </a:p>
          <a:p>
            <a:endParaRPr lang="en-US" sz="2400" dirty="0"/>
          </a:p>
          <a:p>
            <a:pPr>
              <a:buNone/>
            </a:pPr>
            <a:r>
              <a:rPr lang="en-US" sz="2400" dirty="0">
                <a:latin typeface="Arial" panose="020B0604020202020204" pitchFamily="34" charset="0"/>
                <a:cs typeface="Arial" panose="020B0604020202020204" pitchFamily="34" charset="0"/>
              </a:rPr>
              <a:t> </a:t>
            </a:r>
          </a:p>
          <a:p>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ABFBD-F1D5-4DC0-86CE-1562F8F99883}"/>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First Breakthrough</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4800" y="1363662"/>
            <a:ext cx="8534400" cy="511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110000"/>
              </a:lnSpc>
            </a:pPr>
            <a:r>
              <a:rPr lang="en-US" altLang="en-US" sz="2400" dirty="0">
                <a:latin typeface="Arial" panose="020B0604020202020204" pitchFamily="34" charset="0"/>
                <a:cs typeface="Arial" panose="020B0604020202020204" pitchFamily="34" charset="0"/>
              </a:rPr>
              <a:t>Nirenberg and Matthaei fed poly(U) and 20 radiolabeled amino acids to </a:t>
            </a:r>
            <a:r>
              <a:rPr lang="en-US" altLang="en-US" sz="2400" i="1" dirty="0">
                <a:latin typeface="Arial" panose="020B0604020202020204" pitchFamily="34" charset="0"/>
                <a:cs typeface="Arial" panose="020B0604020202020204" pitchFamily="34" charset="0"/>
              </a:rPr>
              <a:t>E.coli</a:t>
            </a:r>
            <a:endParaRPr lang="en-US" altLang="en-US" sz="2400" dirty="0">
              <a:latin typeface="Arial" panose="020B0604020202020204" pitchFamily="34" charset="0"/>
              <a:cs typeface="Arial" panose="020B0604020202020204" pitchFamily="34" charset="0"/>
            </a:endParaRPr>
          </a:p>
          <a:p>
            <a:pPr lvl="1" eaLnBrk="1" hangingPunct="1">
              <a:lnSpc>
                <a:spcPct val="110000"/>
              </a:lnSpc>
            </a:pPr>
            <a:r>
              <a:rPr lang="en-US" altLang="en-US" sz="2400" dirty="0">
                <a:latin typeface="Arial" panose="020B0604020202020204" pitchFamily="34" charset="0"/>
                <a:cs typeface="Arial" panose="020B0604020202020204" pitchFamily="34" charset="0"/>
                <a:sym typeface="Wingdings" pitchFamily="2" charset="2"/>
              </a:rPr>
              <a:t>found that radioactive polypeptide only formed in the tube containing *</a:t>
            </a:r>
            <a:r>
              <a:rPr lang="en-US" altLang="en-US" sz="2400" dirty="0" err="1">
                <a:latin typeface="Arial" panose="020B0604020202020204" pitchFamily="34" charset="0"/>
                <a:cs typeface="Arial" panose="020B0604020202020204" pitchFamily="34" charset="0"/>
                <a:sym typeface="Wingdings" pitchFamily="2" charset="2"/>
              </a:rPr>
              <a:t>Phe</a:t>
            </a:r>
            <a:endParaRPr lang="en-US" altLang="en-US" sz="2400" dirty="0">
              <a:latin typeface="Arial" panose="020B0604020202020204" pitchFamily="34" charset="0"/>
              <a:cs typeface="Arial" panose="020B0604020202020204" pitchFamily="34" charset="0"/>
              <a:sym typeface="Wingdings" pitchFamily="2" charset="2"/>
            </a:endParaRPr>
          </a:p>
          <a:p>
            <a:pPr lvl="1" eaLnBrk="1" hangingPunct="1">
              <a:lnSpc>
                <a:spcPct val="110000"/>
              </a:lnSpc>
            </a:pPr>
            <a:r>
              <a:rPr lang="en-US" altLang="en-US" sz="2400" dirty="0">
                <a:latin typeface="Arial" panose="020B0604020202020204" pitchFamily="34" charset="0"/>
                <a:cs typeface="Arial" panose="020B0604020202020204" pitchFamily="34" charset="0"/>
                <a:sym typeface="Wingdings" pitchFamily="2" charset="2"/>
              </a:rPr>
              <a:t>thus UUU codes for </a:t>
            </a:r>
            <a:r>
              <a:rPr lang="en-US" altLang="en-US" sz="2400" dirty="0" err="1">
                <a:latin typeface="Arial" panose="020B0604020202020204" pitchFamily="34" charset="0"/>
                <a:cs typeface="Arial" panose="020B0604020202020204" pitchFamily="34" charset="0"/>
                <a:sym typeface="Wingdings" pitchFamily="2" charset="2"/>
              </a:rPr>
              <a:t>Phe</a:t>
            </a:r>
            <a:endParaRPr lang="en-US" altLang="en-US" sz="2400" dirty="0">
              <a:latin typeface="Arial" panose="020B0604020202020204" pitchFamily="34" charset="0"/>
              <a:cs typeface="Arial" panose="020B0604020202020204" pitchFamily="34" charset="0"/>
              <a:sym typeface="Wingdings" pitchFamily="2" charset="2"/>
            </a:endParaRPr>
          </a:p>
          <a:p>
            <a:pPr eaLnBrk="1" hangingPunct="1">
              <a:lnSpc>
                <a:spcPct val="110000"/>
              </a:lnSpc>
            </a:pPr>
            <a:endParaRPr lang="en-US" altLang="en-US" sz="2400" dirty="0">
              <a:latin typeface="Arial" panose="020B0604020202020204" pitchFamily="34" charset="0"/>
              <a:cs typeface="Arial" panose="020B0604020202020204" pitchFamily="34" charset="0"/>
            </a:endParaRPr>
          </a:p>
          <a:p>
            <a:pPr eaLnBrk="1" hangingPunct="1">
              <a:lnSpc>
                <a:spcPct val="110000"/>
              </a:lnSpc>
            </a:pPr>
            <a:r>
              <a:rPr lang="en-US" altLang="en-US" sz="2400" dirty="0">
                <a:latin typeface="Arial" panose="020B0604020202020204" pitchFamily="34" charset="0"/>
                <a:cs typeface="Arial" panose="020B0604020202020204" pitchFamily="34" charset="0"/>
              </a:rPr>
              <a:t>the same approach revealed:</a:t>
            </a:r>
          </a:p>
          <a:p>
            <a:pPr lvl="1" eaLnBrk="1" hangingPunct="1">
              <a:lnSpc>
                <a:spcPct val="110000"/>
              </a:lnSpc>
            </a:pPr>
            <a:r>
              <a:rPr lang="en-US" sz="2400" dirty="0">
                <a:latin typeface="Arial" panose="020B0604020202020204" pitchFamily="34" charset="0"/>
                <a:cs typeface="Arial" panose="020B0604020202020204" pitchFamily="34" charset="0"/>
              </a:rPr>
              <a:t>CCC codes for proline </a:t>
            </a:r>
          </a:p>
          <a:p>
            <a:pPr lvl="1" eaLnBrk="1" hangingPunct="1">
              <a:lnSpc>
                <a:spcPct val="110000"/>
              </a:lnSpc>
            </a:pPr>
            <a:r>
              <a:rPr lang="en-US" sz="2400" dirty="0">
                <a:latin typeface="Arial" panose="020B0604020202020204" pitchFamily="34" charset="0"/>
                <a:cs typeface="Arial" panose="020B0604020202020204" pitchFamily="34" charset="0"/>
              </a:rPr>
              <a:t>AAA codes for lysine </a:t>
            </a:r>
          </a:p>
          <a:p>
            <a:pPr lvl="1" eaLnBrk="1" hangingPunct="1">
              <a:lnSpc>
                <a:spcPct val="110000"/>
              </a:lnSpc>
            </a:pPr>
            <a:r>
              <a:rPr lang="en-US" sz="2400" dirty="0">
                <a:latin typeface="Arial" panose="020B0604020202020204" pitchFamily="34" charset="0"/>
                <a:cs typeface="Arial" panose="020B0604020202020204" pitchFamily="34" charset="0"/>
              </a:rPr>
              <a:t>GGG did not generate any polypeptide, because it forms tetraplexes that cannot be bound by ribosomes </a:t>
            </a:r>
          </a:p>
          <a:p>
            <a:pPr lvl="1" eaLnBrk="1" hangingPunct="1">
              <a:lnSpc>
                <a:spcPct val="110000"/>
              </a:lnSpc>
            </a:pPr>
            <a:endParaRPr lang="en-US" altLang="en-US" sz="2000" dirty="0">
              <a:latin typeface="Arial" panose="020B0604020202020204" pitchFamily="34" charset="0"/>
              <a:cs typeface="Arial" panose="020B0604020202020204" pitchFamily="34" charset="0"/>
            </a:endParaRPr>
          </a:p>
          <a:p>
            <a:pPr marL="533400" lvl="1" inden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53176558"/>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5B3EA-A7B5-48A1-803D-70CDEB47A28D}"/>
              </a:ext>
            </a:extLst>
          </p:cNvPr>
          <p:cNvSpPr>
            <a:spLocks noGrp="1"/>
          </p:cNvSpPr>
          <p:nvPr>
            <p:ph type="title"/>
          </p:nvPr>
        </p:nvSpPr>
        <p:spPr/>
        <p:txBody>
          <a:bodyPr/>
          <a:lstStyle/>
          <a:p>
            <a:r>
              <a:rPr lang="en-AU" dirty="0"/>
              <a:t>Clicker Question 32,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defRPr/>
            </a:pPr>
            <a:r>
              <a:rPr lang="en-US" sz="2400" dirty="0">
                <a:solidFill>
                  <a:srgbClr val="000000"/>
                </a:solidFill>
                <a:latin typeface="Arial" panose="020B0604020202020204" pitchFamily="34" charset="0"/>
                <a:cs typeface="Arial" panose="020B0604020202020204" pitchFamily="34" charset="0"/>
              </a:rPr>
              <a:t>What is the biochemical (i.e. kinetic) advantage when a cell uses polysomes?</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much faster protein synthesis</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 polysome, which consists of many ribosomes simultaneously translating the same mRNA, allows for faster protein synthesis.</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87750754"/>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6486A-562A-4B7D-849B-EB2A22336398}"/>
              </a:ext>
            </a:extLst>
          </p:cNvPr>
          <p:cNvSpPr>
            <a:spLocks noGrp="1"/>
          </p:cNvSpPr>
          <p:nvPr>
            <p:ph type="title"/>
          </p:nvPr>
        </p:nvSpPr>
        <p:spPr/>
        <p:txBody>
          <a:bodyPr/>
          <a:lstStyle/>
          <a:p>
            <a:r>
              <a:rPr lang="en-US" sz="3600" dirty="0">
                <a:solidFill>
                  <a:srgbClr val="4E4CB4"/>
                </a:solidFill>
                <a:latin typeface="Arial" panose="020B0604020202020204" pitchFamily="34" charset="0"/>
                <a:cs typeface="Arial" panose="020B0604020202020204" pitchFamily="34" charset="0"/>
              </a:rPr>
              <a:t>Stage 5: Newly Synthesized Polypeptide Chains Undergo Folding and Processing</a:t>
            </a:r>
            <a:endParaRPr lang="en-AU" sz="3600"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71462" y="1752600"/>
            <a:ext cx="860107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during or after synthesis, a polypeptide progressively assumes its native conformation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chaperones and chaperonins assist by restricting formation of unproductive aggregates and limiting the conformational space</a:t>
            </a:r>
          </a:p>
          <a:p>
            <a:pPr lvl="1"/>
            <a:r>
              <a:rPr lang="en-US" sz="2400" dirty="0">
                <a:latin typeface="Arial" panose="020B0604020202020204" pitchFamily="34" charset="0"/>
                <a:cs typeface="Arial" panose="020B0604020202020204" pitchFamily="34" charset="0"/>
              </a:rPr>
              <a:t>examples: </a:t>
            </a:r>
            <a:r>
              <a:rPr lang="en-US" sz="2400" dirty="0" err="1">
                <a:latin typeface="Arial" panose="020B0604020202020204" pitchFamily="34" charset="0"/>
                <a:cs typeface="Arial" panose="020B0604020202020204" pitchFamily="34" charset="0"/>
              </a:rPr>
              <a:t>GroEL</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GroES</a:t>
            </a:r>
            <a:r>
              <a:rPr lang="en-US" sz="2400" dirty="0">
                <a:latin typeface="Arial" panose="020B0604020202020204" pitchFamily="34" charset="0"/>
                <a:cs typeface="Arial" panose="020B0604020202020204" pitchFamily="34" charset="0"/>
              </a:rPr>
              <a:t> in bacteria and Hsp60 in eukaryotes </a:t>
            </a:r>
          </a:p>
          <a:p>
            <a:pPr lvl="1"/>
            <a:r>
              <a:rPr lang="en-US" sz="2400" dirty="0">
                <a:latin typeface="Arial" panose="020B0604020202020204" pitchFamily="34" charset="0"/>
                <a:cs typeface="Arial" panose="020B0604020202020204" pitchFamily="34" charset="0"/>
              </a:rPr>
              <a:t>requires ATP</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54229801"/>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A2CA2-9111-46AE-9367-8E44625B0DC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Chaperonins in Protein Folding</a:t>
            </a:r>
            <a:endParaRPr lang="en-AU" dirty="0"/>
          </a:p>
        </p:txBody>
      </p:sp>
      <p:pic>
        <p:nvPicPr>
          <p:cNvPr id="4" name="Picture 3" descr="Part a begins with a structure labeled G r o E l that has a ring of seven vertical blue ovals at the top above a similar ring of red ovals below with a clump of yellow half circles at the bottom. A beta strand and helix are visible in the red region. Each red oval has a gray sphere labeled A D P bound to it. Above, a purplish red helix attached to an upward-pointing beta strand is labeled folding intermediate delivered by H s p 70-A D P. An arrow points to the right joined by a curved line indicating the addition of 7 orange ovals labeled A T P. This yields a similar structure with A T P attached to each blue oval, with an arrow showing the departure of the clump of yellow spheres below, with no helix and beta strand visible in the red region, with a blue strand visible in the blue region bonded to a purplish-red helix to the upper right, and with an arrow showing the addition of a yellow clump of half-circles with a flat bottom labeled G r o E S to the top of the structure. Two arrows point away from this structure. A downward arrow points to a tan box showing a purplish red helix attached to a blue beta strand above text reading slow-folding intermediate. The word “or” separates this from the native protein, which has two helices and two beta strands. The second arrow from the top center structure points right accompanied by a curved arrow showing the loss of 7 gray ovals labeled A D P. This yields a similar structure in which there are no A D P bonded to the red ovals below, the beta strand and helix are in the blue region, and there is a rounded yellow piece on top made up of rounded subunits with flat bases. An arrow labeled A T P hydrolysis points downward accompanied by an arrow that branches away to show the loss of 7 P subscript i end subscript. This yield a similar structure in which the orange A T P ovals bound to the blue ovals have been replaced by gray A D P ovals. An arrow points down to show a similar structure at the lower left with two helices each attached to a beta strand in the blue region. To the lower right, a purplish red helix attached to a blue beta strand with the arrow pointing down is shown and labeled folding intermediate delivered by H s p 70-A D P. An arrows shows that this is added to the structure at the lower right, resulting in two helices and beta sheets in its blue region. An arrow points left accompanied by a curved arrow showing the addition of 7 orange ovals labeled A T P. This yields a similar structure with no helices or beta strands visible in the blue portion, a single beta strand in the red portion attached to a purplish red helix below, an arrow showing the addition of a reddish clump of spheres with a flat base labeled G r o E S below, and an arrow showing the loss of a similar yellow clump of spheres from the top. Two arrows point away from this structure. The top arrow points up to the tan box comparing the helices and beta strands of slow-folding intermediate compared with native proteins. The second arrow points left accompanied by an arrow that branches off to show the loss of 7 gray ovals labeled A D P. This yields a similar structure with a yellow clump of spheres at its bottom, a helix and beta strand in the red portion, and no A D P ovals attached to the blue ovals. An arrow labeled A T P hydrolysis points upward accompanied by an arrow that branches off to show the loss of 7 P subscript i end subscript. This yields a similar structure in which the orange ovals labeled A T P bonded to the red ovals have become gray ovals labeled A D P. An arrow points up to the starting structure at the upper left. Part b shows a yellow rounded horizontal structure containing cylinders and strands above a blue structure that has left and right sides, a horizontal piece at the bottom, and pieces visible in the back. This blue part contains many cylinders and strands. There is a red oval region in the venter that contains reddish cylinders and blue beta strands. This is labeled newly folded g p 23. A similar red structure is below with a horizontal top, vertical sides, and a horizontal bottom. It contains a green round irregular structure in the center without clearly visible cylinders or strands labeled non-native g p 23.">
            <a:extLst>
              <a:ext uri="{FF2B5EF4-FFF2-40B4-BE49-F238E27FC236}">
                <a16:creationId xmlns:a16="http://schemas.microsoft.com/office/drawing/2014/main" id="{49F94FA5-FD2E-F844-9372-D0F8D702590A}"/>
              </a:ext>
            </a:extLst>
          </p:cNvPr>
          <p:cNvPicPr>
            <a:picLocks noChangeAspect="1"/>
          </p:cNvPicPr>
          <p:nvPr/>
        </p:nvPicPr>
        <p:blipFill>
          <a:blip r:embed="rId3"/>
          <a:stretch>
            <a:fillRect/>
          </a:stretch>
        </p:blipFill>
        <p:spPr>
          <a:xfrm>
            <a:off x="1490637" y="1524000"/>
            <a:ext cx="6162725" cy="5088244"/>
          </a:xfrm>
          <a:prstGeom prst="rect">
            <a:avLst/>
          </a:prstGeom>
        </p:spPr>
      </p:pic>
    </p:spTree>
    <p:extLst>
      <p:ext uri="{BB962C8B-B14F-4D97-AF65-F5344CB8AC3E}">
        <p14:creationId xmlns:p14="http://schemas.microsoft.com/office/powerpoint/2010/main" val="3380230325"/>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6090C-B231-4E30-A339-2156440EBDEB}"/>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Posttranslational Modifications</a:t>
            </a:r>
            <a:endParaRPr lang="en-AU" dirty="0"/>
          </a:p>
        </p:txBody>
      </p:sp>
      <p:sp>
        <p:nvSpPr>
          <p:cNvPr id="9" name="Google Shape;390;g847cf01710_0_68">
            <a:extLst>
              <a:ext uri="{FF2B5EF4-FFF2-40B4-BE49-F238E27FC236}">
                <a16:creationId xmlns:a16="http://schemas.microsoft.com/office/drawing/2014/main" id="{8410FFFD-33A6-AA4D-8E4C-3D595F2E19B1}"/>
              </a:ext>
            </a:extLst>
          </p:cNvPr>
          <p:cNvSpPr txBox="1">
            <a:spLocks noChangeArrowheads="1"/>
          </p:cNvSpPr>
          <p:nvPr/>
        </p:nvSpPr>
        <p:spPr bwMode="auto">
          <a:xfrm>
            <a:off x="348144" y="1600200"/>
            <a:ext cx="844771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many proteins require further processing by </a:t>
            </a:r>
            <a:r>
              <a:rPr lang="en-US" sz="2400" b="1" dirty="0">
                <a:latin typeface="Arial" panose="020B0604020202020204" pitchFamily="34" charset="0"/>
                <a:cs typeface="Arial" panose="020B0604020202020204" pitchFamily="34" charset="0"/>
              </a:rPr>
              <a:t>posttranslational modifications </a:t>
            </a:r>
            <a:r>
              <a:rPr lang="en-US" sz="2400" dirty="0">
                <a:latin typeface="Arial" panose="020B0604020202020204" pitchFamily="34" charset="0"/>
                <a:cs typeface="Arial" panose="020B0604020202020204" pitchFamily="34" charset="0"/>
              </a:rPr>
              <a:t>to attain their final active conformation</a:t>
            </a:r>
          </a:p>
          <a:p>
            <a:pPr marL="50800" indent="0">
              <a:buNone/>
            </a:pPr>
            <a:endParaRPr lang="en-US" dirty="0"/>
          </a:p>
        </p:txBody>
      </p:sp>
    </p:spTree>
    <p:extLst>
      <p:ext uri="{BB962C8B-B14F-4D97-AF65-F5344CB8AC3E}">
        <p14:creationId xmlns:p14="http://schemas.microsoft.com/office/powerpoint/2010/main" val="3325617170"/>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8170D-BDB6-474D-8877-7D471D09F24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Amino-Terminal and Carboxyl-Terminal Modifications</a:t>
            </a:r>
            <a:endParaRPr lang="en-AU" dirty="0"/>
          </a:p>
        </p:txBody>
      </p:sp>
      <p:sp>
        <p:nvSpPr>
          <p:cNvPr id="9" name="Google Shape;390;g847cf01710_0_68">
            <a:extLst>
              <a:ext uri="{FF2B5EF4-FFF2-40B4-BE49-F238E27FC236}">
                <a16:creationId xmlns:a16="http://schemas.microsoft.com/office/drawing/2014/main" id="{8410FFFD-33A6-AA4D-8E4C-3D595F2E19B1}"/>
              </a:ext>
            </a:extLst>
          </p:cNvPr>
          <p:cNvSpPr txBox="1">
            <a:spLocks noChangeArrowheads="1"/>
          </p:cNvSpPr>
          <p:nvPr/>
        </p:nvSpPr>
        <p:spPr bwMode="auto">
          <a:xfrm>
            <a:off x="348144" y="1600200"/>
            <a:ext cx="8447712"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forming the final functional protein may include enzymatic removal of residues, including: </a:t>
            </a:r>
          </a:p>
          <a:p>
            <a:pPr lvl="1"/>
            <a:r>
              <a:rPr lang="en-US" sz="2400" dirty="0">
                <a:latin typeface="Arial" panose="020B0604020202020204" pitchFamily="34" charset="0"/>
                <a:cs typeface="Arial" panose="020B0604020202020204" pitchFamily="34" charset="0"/>
              </a:rPr>
              <a:t>the formyl group</a:t>
            </a:r>
          </a:p>
          <a:p>
            <a:pPr lvl="1"/>
            <a:r>
              <a:rPr lang="en-US" sz="2400" dirty="0">
                <a:latin typeface="Arial" panose="020B0604020202020204" pitchFamily="34" charset="0"/>
                <a:cs typeface="Arial" panose="020B0604020202020204" pitchFamily="34" charset="0"/>
              </a:rPr>
              <a:t>the amino-terminal Met residue</a:t>
            </a:r>
          </a:p>
          <a:p>
            <a:pPr lvl="1"/>
            <a:r>
              <a:rPr lang="en-US" sz="2400" dirty="0">
                <a:latin typeface="Arial" panose="020B0604020202020204" pitchFamily="34" charset="0"/>
                <a:cs typeface="Arial" panose="020B0604020202020204" pitchFamily="34" charset="0"/>
              </a:rPr>
              <a:t>additional amino-terminal residues</a:t>
            </a:r>
          </a:p>
          <a:p>
            <a:pPr lvl="1"/>
            <a:r>
              <a:rPr lang="en-US" sz="2400" dirty="0">
                <a:latin typeface="Arial" panose="020B0604020202020204" pitchFamily="34" charset="0"/>
                <a:cs typeface="Arial" panose="020B0604020202020204" pitchFamily="34" charset="0"/>
              </a:rPr>
              <a:t>carboxyl-terminal residues</a:t>
            </a:r>
          </a:p>
          <a:p>
            <a:pPr lvl="1"/>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amino group of the amino-terminal residue is            </a:t>
            </a:r>
            <a:r>
              <a:rPr lang="en-US" sz="2400" i="1" dirty="0">
                <a:latin typeface="Arial" panose="020B0604020202020204" pitchFamily="34" charset="0"/>
                <a:cs typeface="Arial" panose="020B0604020202020204" pitchFamily="34" charset="0"/>
              </a:rPr>
              <a:t>N</a:t>
            </a:r>
            <a:r>
              <a:rPr lang="en-US" sz="2400" dirty="0">
                <a:latin typeface="Arial" panose="020B0604020202020204" pitchFamily="34" charset="0"/>
                <a:cs typeface="Arial" panose="020B0604020202020204" pitchFamily="34" charset="0"/>
              </a:rPr>
              <a:t>-acetylated in up to 50% of eukaryotic proteins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carboxyl-terminal residues may also be modified</a:t>
            </a:r>
          </a:p>
          <a:p>
            <a:pPr marL="50800" indent="0">
              <a:buNone/>
            </a:pPr>
            <a:endParaRPr lang="en-US" dirty="0"/>
          </a:p>
        </p:txBody>
      </p:sp>
    </p:spTree>
    <p:extLst>
      <p:ext uri="{BB962C8B-B14F-4D97-AF65-F5344CB8AC3E}">
        <p14:creationId xmlns:p14="http://schemas.microsoft.com/office/powerpoint/2010/main" val="2811997859"/>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64748-D120-4F41-8BAF-3142FC70F8F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Loss of Signal Sequences</a:t>
            </a:r>
            <a:endParaRPr lang="en-AU" dirty="0"/>
          </a:p>
        </p:txBody>
      </p:sp>
      <p:sp>
        <p:nvSpPr>
          <p:cNvPr id="9" name="Google Shape;390;g847cf01710_0_68">
            <a:extLst>
              <a:ext uri="{FF2B5EF4-FFF2-40B4-BE49-F238E27FC236}">
                <a16:creationId xmlns:a16="http://schemas.microsoft.com/office/drawing/2014/main" id="{8410FFFD-33A6-AA4D-8E4C-3D595F2E19B1}"/>
              </a:ext>
            </a:extLst>
          </p:cNvPr>
          <p:cNvSpPr txBox="1">
            <a:spLocks noChangeArrowheads="1"/>
          </p:cNvSpPr>
          <p:nvPr/>
        </p:nvSpPr>
        <p:spPr bwMode="auto">
          <a:xfrm>
            <a:off x="348144" y="1600200"/>
            <a:ext cx="844771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signal sequences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the 15 to 30 residues at the amino-terminal end of some proteins </a:t>
            </a:r>
          </a:p>
          <a:p>
            <a:pPr lvl="1"/>
            <a:r>
              <a:rPr lang="en-US" sz="2400" dirty="0">
                <a:latin typeface="Arial" panose="020B0604020202020204" pitchFamily="34" charset="0"/>
                <a:cs typeface="Arial" panose="020B0604020202020204" pitchFamily="34" charset="0"/>
              </a:rPr>
              <a:t>play a role in directing the protein to its ultimate destination in the cell</a:t>
            </a:r>
          </a:p>
          <a:p>
            <a:pPr lvl="1"/>
            <a:r>
              <a:rPr lang="en-US" sz="2400" dirty="0">
                <a:latin typeface="Arial" panose="020B0604020202020204" pitchFamily="34" charset="0"/>
                <a:cs typeface="Arial" panose="020B0604020202020204" pitchFamily="34" charset="0"/>
              </a:rPr>
              <a:t>are eventually removed by specific peptidases</a:t>
            </a:r>
          </a:p>
          <a:p>
            <a:pPr marL="50800" indent="0">
              <a:buNone/>
            </a:pPr>
            <a:endParaRPr lang="en-US" dirty="0"/>
          </a:p>
        </p:txBody>
      </p:sp>
    </p:spTree>
    <p:extLst>
      <p:ext uri="{BB962C8B-B14F-4D97-AF65-F5344CB8AC3E}">
        <p14:creationId xmlns:p14="http://schemas.microsoft.com/office/powerpoint/2010/main" val="2489603284"/>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1">
            <a:extLst>
              <a:ext uri="{FF2B5EF4-FFF2-40B4-BE49-F238E27FC236}">
                <a16:creationId xmlns:a16="http://schemas.microsoft.com/office/drawing/2014/main" id="{6A5DFDAD-72A0-4E4F-99D6-C9AB23C7FBA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93498" y="335459"/>
            <a:ext cx="1133954" cy="816935"/>
          </a:xfrm>
          <a:prstGeom prst="rect">
            <a:avLst/>
          </a:prstGeom>
        </p:spPr>
      </p:pic>
      <p:sp>
        <p:nvSpPr>
          <p:cNvPr id="2" name="Title 1">
            <a:extLst>
              <a:ext uri="{FF2B5EF4-FFF2-40B4-BE49-F238E27FC236}">
                <a16:creationId xmlns:a16="http://schemas.microsoft.com/office/drawing/2014/main" id="{B728716D-4AC6-4E28-9C96-05655DA36D7D}"/>
              </a:ext>
            </a:extLst>
          </p:cNvPr>
          <p:cNvSpPr>
            <a:spLocks noGrp="1"/>
          </p:cNvSpPr>
          <p:nvPr>
            <p:ph type="title"/>
          </p:nvPr>
        </p:nvSpPr>
        <p:spPr/>
        <p:txBody>
          <a:bodyPr/>
          <a:lstStyle/>
          <a:p>
            <a:r>
              <a:rPr lang="en-AU" dirty="0"/>
              <a:t>Clicker Question 33</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Which statement about posttranslational modifications of newly</a:t>
            </a:r>
            <a:r>
              <a:rPr lang="en-US" sz="2400" dirty="0">
                <a:solidFill>
                  <a:srgbClr val="000000"/>
                </a:solidFill>
                <a:latin typeface="Arial" panose="020B0604020202020204" pitchFamily="34" charset="0"/>
                <a:cs typeface="Arial" panose="020B0604020202020204" pitchFamily="34" charset="0"/>
              </a:rPr>
              <a:t> synthesized proteins is false?</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The amino-terminal </a:t>
            </a:r>
            <a:r>
              <a:rPr lang="en-US" sz="2400" b="0" u="none" strike="noStrike" baseline="0" dirty="0" err="1">
                <a:latin typeface="Arial" panose="020B0604020202020204" pitchFamily="34" charset="0"/>
                <a:cs typeface="Arial" panose="020B0604020202020204" pitchFamily="34" charset="0"/>
              </a:rPr>
              <a:t>fMet</a:t>
            </a:r>
            <a:r>
              <a:rPr lang="en-US" sz="2400" b="0" u="none" strike="noStrike" baseline="0" dirty="0">
                <a:latin typeface="Arial" panose="020B0604020202020204" pitchFamily="34" charset="0"/>
                <a:cs typeface="Arial" panose="020B0604020202020204" pitchFamily="34" charset="0"/>
              </a:rPr>
              <a:t> or Met residue </a:t>
            </a:r>
            <a:r>
              <a:rPr lang="en-US" sz="2400" b="0" i="0" u="none" strike="noStrike" baseline="0" dirty="0">
                <a:latin typeface="Arial" panose="020B0604020202020204" pitchFamily="34" charset="0"/>
                <a:cs typeface="Arial" panose="020B0604020202020204" pitchFamily="34" charset="0"/>
              </a:rPr>
              <a:t>may be enzymatically removed</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The amino-terminal Met residue in eukaryotes may be      </a:t>
            </a:r>
            <a:r>
              <a:rPr kumimoji="0" lang="en-US" sz="24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-acetylated</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lang="en-US" sz="2400" i="1" dirty="0">
              <a:solidFill>
                <a:srgbClr val="000000"/>
              </a:solidFill>
              <a:latin typeface="Arial" panose="020B0604020202020204" pitchFamily="34" charset="0"/>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Carboxyl-terminal residues are never modified or removed</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p>
          <a:p>
            <a:pPr marL="457200" indent="-457200" eaLnBrk="1" fontAlgn="auto" hangingPunct="1">
              <a:spcAft>
                <a:spcPts val="0"/>
              </a:spcAft>
              <a:buFont typeface="+mj-lt"/>
              <a:buAutoNum type="alphaUcPeriod"/>
              <a:defRPr/>
            </a:pPr>
            <a:r>
              <a:rPr lang="en-US" sz="2400" dirty="0">
                <a:solidFill>
                  <a:srgbClr val="000000"/>
                </a:solidFill>
                <a:latin typeface="Arial" panose="020B0604020202020204" pitchFamily="34" charset="0"/>
                <a:cs typeface="Arial" panose="020B0604020202020204" pitchFamily="34" charset="0"/>
              </a:rPr>
              <a:t>Sequences that </a:t>
            </a:r>
            <a:r>
              <a:rPr lang="en-US" sz="2400" dirty="0">
                <a:latin typeface="Arial" panose="020B0604020202020204" pitchFamily="34" charset="0"/>
                <a:cs typeface="Arial" panose="020B0604020202020204" pitchFamily="34" charset="0"/>
              </a:rPr>
              <a:t>help direct the protein to its ultimate destination in the cell</a:t>
            </a:r>
            <a:r>
              <a:rPr lang="en-US" sz="2400" dirty="0">
                <a:solidFill>
                  <a:srgbClr val="000000"/>
                </a:solidFill>
                <a:latin typeface="Arial" panose="020B0604020202020204" pitchFamily="34" charset="0"/>
                <a:cs typeface="Arial" panose="020B0604020202020204" pitchFamily="34" charset="0"/>
              </a:rPr>
              <a:t> may be removed by specific peptidases.</a:t>
            </a:r>
          </a:p>
        </p:txBody>
      </p:sp>
    </p:spTree>
    <p:extLst>
      <p:ext uri="{BB962C8B-B14F-4D97-AF65-F5344CB8AC3E}">
        <p14:creationId xmlns:p14="http://schemas.microsoft.com/office/powerpoint/2010/main" val="2934368314"/>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4C4B9-6D5D-46CA-B17A-1BB5BAEA1BED}"/>
              </a:ext>
            </a:extLst>
          </p:cNvPr>
          <p:cNvSpPr>
            <a:spLocks noGrp="1"/>
          </p:cNvSpPr>
          <p:nvPr>
            <p:ph type="title"/>
          </p:nvPr>
        </p:nvSpPr>
        <p:spPr/>
        <p:txBody>
          <a:bodyPr/>
          <a:lstStyle/>
          <a:p>
            <a:r>
              <a:rPr lang="en-AU" dirty="0"/>
              <a:t>Clicker Question 33,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Which statement about posttranslational modifications of newly</a:t>
            </a:r>
            <a:r>
              <a:rPr lang="en-US" sz="2400" dirty="0">
                <a:solidFill>
                  <a:srgbClr val="000000"/>
                </a:solidFill>
                <a:latin typeface="Arial" panose="020B0604020202020204" pitchFamily="34" charset="0"/>
                <a:cs typeface="Arial" panose="020B0604020202020204" pitchFamily="34" charset="0"/>
              </a:rPr>
              <a:t> synthesized proteins is false?</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3"/>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Carboxyl-terminal residues are never modified or removed</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3"/>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algn="l">
              <a:buNone/>
            </a:pPr>
            <a:r>
              <a:rPr lang="en-US" sz="2400" b="1" dirty="0">
                <a:latin typeface="Arial" panose="020B0604020202020204" pitchFamily="34" charset="0"/>
                <a:cs typeface="Arial" panose="020B0604020202020204" pitchFamily="34" charset="0"/>
              </a:rPr>
              <a:t>I</a:t>
            </a:r>
            <a:r>
              <a:rPr lang="en-US" sz="2400" b="1" i="0" u="none" strike="noStrike" baseline="0" dirty="0">
                <a:latin typeface="Arial" panose="020B0604020202020204" pitchFamily="34" charset="0"/>
                <a:cs typeface="Arial" panose="020B0604020202020204" pitchFamily="34" charset="0"/>
              </a:rPr>
              <a:t>n some cases, carboxyl-terminal residues may be removed enzymatically or modified in formation of the final functional protein.</a:t>
            </a:r>
            <a:endParaRPr kumimoji="0" lang="en-US" altLang="en-US"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07831847"/>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B3A7E-B5CF-4F6C-9674-AADB4215893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Modification of Individual Amino Acid Residues</a:t>
            </a:r>
            <a:endParaRPr lang="en-AU" dirty="0"/>
          </a:p>
        </p:txBody>
      </p:sp>
      <p:sp>
        <p:nvSpPr>
          <p:cNvPr id="9" name="Google Shape;390;g847cf01710_0_68">
            <a:extLst>
              <a:ext uri="{FF2B5EF4-FFF2-40B4-BE49-F238E27FC236}">
                <a16:creationId xmlns:a16="http://schemas.microsoft.com/office/drawing/2014/main" id="{8410FFFD-33A6-AA4D-8E4C-3D595F2E19B1}"/>
              </a:ext>
            </a:extLst>
          </p:cNvPr>
          <p:cNvSpPr txBox="1">
            <a:spLocks noChangeArrowheads="1"/>
          </p:cNvSpPr>
          <p:nvPr/>
        </p:nvSpPr>
        <p:spPr bwMode="auto">
          <a:xfrm>
            <a:off x="348144" y="1600200"/>
            <a:ext cx="3766656"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-OH groups of certain Ser, </a:t>
            </a:r>
            <a:r>
              <a:rPr lang="en-US" sz="2400" dirty="0" err="1">
                <a:latin typeface="Arial" panose="020B0604020202020204" pitchFamily="34" charset="0"/>
                <a:cs typeface="Arial" panose="020B0604020202020204" pitchFamily="34" charset="0"/>
              </a:rPr>
              <a:t>Thr</a:t>
            </a:r>
            <a:r>
              <a:rPr lang="en-US" sz="2400" dirty="0">
                <a:latin typeface="Arial" panose="020B0604020202020204" pitchFamily="34" charset="0"/>
                <a:cs typeface="Arial" panose="020B0604020202020204" pitchFamily="34" charset="0"/>
              </a:rPr>
              <a:t>, and Tyr residues may be enzymatically phosphorylated by ATP</a:t>
            </a:r>
          </a:p>
          <a:p>
            <a:pPr lvl="1"/>
            <a:r>
              <a:rPr lang="en-US" sz="2400" dirty="0">
                <a:latin typeface="Arial" panose="020B0604020202020204" pitchFamily="34" charset="0"/>
                <a:cs typeface="Arial" panose="020B0604020202020204" pitchFamily="34" charset="0"/>
              </a:rPr>
              <a:t>adds negative charges to these polypeptides </a:t>
            </a:r>
          </a:p>
          <a:p>
            <a:pPr lvl="1"/>
            <a:r>
              <a:rPr lang="en-US" sz="2400" dirty="0">
                <a:latin typeface="Arial" panose="020B0604020202020204" pitchFamily="34" charset="0"/>
                <a:cs typeface="Arial" panose="020B0604020202020204" pitchFamily="34" charset="0"/>
              </a:rPr>
              <a:t>functional significance varies</a:t>
            </a:r>
          </a:p>
          <a:p>
            <a:endParaRPr lang="en-US" sz="2400" dirty="0"/>
          </a:p>
          <a:p>
            <a:pPr marL="50800" indent="0">
              <a:buNone/>
            </a:pPr>
            <a:endParaRPr lang="en-US" dirty="0"/>
          </a:p>
        </p:txBody>
      </p:sp>
      <p:pic>
        <p:nvPicPr>
          <p:cNvPr id="3" name="Picture 2" descr="Part a shows three phosphorylated amino acids. Phosphoserine: A three-carbon vertical chain has C 1 forming C O O minus, C 2 bonded to H on the right and to N H 3 with a positive charge on N to the left, and C 3 bonded to 2 H and further connected by a red bond to a red highlighted phosphate group of O bonded to P double bonded to O above and bonded to O minus to the right and below. Phosphothreonine: A four-carbon vertical chain has C 1 forming C O O minus, C 2 bonded to H on the right and to N H 3 with a positive charge on N to the left, and C 3 bonded to H and further connected by a red bond to a red highlighted phosphate group, and C 4 bonded to 3 H. The phosphate group consists of O bonded to P double bonded to O above and bonded to O minus to the right and below. Phosphotyrosine: A three-carbon vertical chain has C 1 forming C O O minus, C 2 bonded to H on the right and to N H 3 with a positive charge on N to the left, and C 3 bonded to 2 H and to the top vertex of a benzene ring below with its bottom vertex connected by a red bond to a red highlighted phosphate group of O bonded to P double bonded to O to the left and bonded to O minus to the right and below. ">
            <a:extLst>
              <a:ext uri="{FF2B5EF4-FFF2-40B4-BE49-F238E27FC236}">
                <a16:creationId xmlns:a16="http://schemas.microsoft.com/office/drawing/2014/main" id="{0BAC8CC4-27BF-A043-A3D4-FCF99A7D2259}"/>
              </a:ext>
            </a:extLst>
          </p:cNvPr>
          <p:cNvPicPr>
            <a:picLocks noChangeAspect="1"/>
          </p:cNvPicPr>
          <p:nvPr/>
        </p:nvPicPr>
        <p:blipFill>
          <a:blip r:embed="rId3"/>
          <a:stretch>
            <a:fillRect/>
          </a:stretch>
        </p:blipFill>
        <p:spPr>
          <a:xfrm>
            <a:off x="4491408" y="1709813"/>
            <a:ext cx="4304448" cy="4309987"/>
          </a:xfrm>
          <a:prstGeom prst="rect">
            <a:avLst/>
          </a:prstGeom>
        </p:spPr>
      </p:pic>
    </p:spTree>
    <p:extLst>
      <p:ext uri="{BB962C8B-B14F-4D97-AF65-F5344CB8AC3E}">
        <p14:creationId xmlns:p14="http://schemas.microsoft.com/office/powerpoint/2010/main" val="3928110987"/>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D42ED-2334-4B2C-A121-93845EC3C89B}"/>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Addition of Extra Carboxyl Groups to Glu Residues</a:t>
            </a:r>
            <a:endParaRPr lang="en-AU" dirty="0"/>
          </a:p>
        </p:txBody>
      </p:sp>
      <p:sp>
        <p:nvSpPr>
          <p:cNvPr id="9" name="Google Shape;390;g847cf01710_0_68">
            <a:extLst>
              <a:ext uri="{FF2B5EF4-FFF2-40B4-BE49-F238E27FC236}">
                <a16:creationId xmlns:a16="http://schemas.microsoft.com/office/drawing/2014/main" id="{8410FFFD-33A6-AA4D-8E4C-3D595F2E19B1}"/>
              </a:ext>
            </a:extLst>
          </p:cNvPr>
          <p:cNvSpPr txBox="1">
            <a:spLocks noChangeArrowheads="1"/>
          </p:cNvSpPr>
          <p:nvPr/>
        </p:nvSpPr>
        <p:spPr bwMode="auto">
          <a:xfrm>
            <a:off x="348144" y="1600200"/>
            <a:ext cx="3614256"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extra carboxyl groups may be added to Glu residues of some proteins</a:t>
            </a:r>
          </a:p>
          <a:p>
            <a:endParaRPr lang="en-US" sz="2400" dirty="0">
              <a:latin typeface="Arial" panose="020B0604020202020204" pitchFamily="34" charset="0"/>
              <a:cs typeface="Arial" panose="020B0604020202020204" pitchFamily="34" charset="0"/>
            </a:endParaRPr>
          </a:p>
          <a:p>
            <a:r>
              <a:rPr lang="el-GR" sz="2400" i="1" dirty="0">
                <a:latin typeface="Arial" panose="020B0604020202020204" pitchFamily="34" charset="0"/>
                <a:cs typeface="Arial" panose="020B0604020202020204" pitchFamily="34" charset="0"/>
              </a:rPr>
              <a:t>γ</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carboxyglutamate residues in the amino-terminal region of prothrombin bind Ca</a:t>
            </a:r>
            <a:r>
              <a:rPr lang="en-US" sz="2400" baseline="30000" dirty="0">
                <a:latin typeface="Arial" panose="020B0604020202020204" pitchFamily="34" charset="0"/>
                <a:cs typeface="Arial" panose="020B0604020202020204" pitchFamily="34" charset="0"/>
              </a:rPr>
              <a:t>2+ </a:t>
            </a:r>
            <a:r>
              <a:rPr lang="en-US" sz="2400" dirty="0">
                <a:latin typeface="Arial" panose="020B0604020202020204" pitchFamily="34" charset="0"/>
                <a:cs typeface="Arial" panose="020B0604020202020204" pitchFamily="34" charset="0"/>
              </a:rPr>
              <a:t>to initiate the clotting mechanism</a:t>
            </a:r>
          </a:p>
          <a:p>
            <a:pPr marL="50800" indent="0">
              <a:buNone/>
            </a:pPr>
            <a:endParaRPr lang="en-US" dirty="0"/>
          </a:p>
        </p:txBody>
      </p:sp>
      <p:pic>
        <p:nvPicPr>
          <p:cNvPr id="3" name="Picture 2" descr="Part b shows a carboxylated amino acid. Gamma-carboxyglutamate: A four-carbon vertical chain has C 1 forming C O O minus, C 2 bonded o H on the right and to N H 3 with a positive charge on N to the left, C 3 bonded to 2 H, and C 4 bonded to H, bonded to C O O minus to the lower left, and bonded to red highlighted C O O minus to the lower right. ">
            <a:extLst>
              <a:ext uri="{FF2B5EF4-FFF2-40B4-BE49-F238E27FC236}">
                <a16:creationId xmlns:a16="http://schemas.microsoft.com/office/drawing/2014/main" id="{0BAC8CC4-27BF-A043-A3D4-FCF99A7D2259}"/>
              </a:ext>
            </a:extLst>
          </p:cNvPr>
          <p:cNvPicPr>
            <a:picLocks noChangeAspect="1"/>
          </p:cNvPicPr>
          <p:nvPr/>
        </p:nvPicPr>
        <p:blipFill>
          <a:blip r:embed="rId3"/>
          <a:stretch>
            <a:fillRect/>
          </a:stretch>
        </p:blipFill>
        <p:spPr>
          <a:xfrm>
            <a:off x="4132717" y="2147166"/>
            <a:ext cx="4663139" cy="3036741"/>
          </a:xfrm>
          <a:prstGeom prst="rect">
            <a:avLst/>
          </a:prstGeom>
        </p:spPr>
      </p:pic>
    </p:spTree>
    <p:extLst>
      <p:ext uri="{BB962C8B-B14F-4D97-AF65-F5344CB8AC3E}">
        <p14:creationId xmlns:p14="http://schemas.microsoft.com/office/powerpoint/2010/main" val="11736156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0853F-2C5A-4A91-A311-71625E73E5E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Polynucleotide Phosphorylase</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4800" y="1524000"/>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polynucleotide phosphorylase = catalyzes the formation of RNA polymers with a base composition that reflects the relative concentrations of precursors in the medium </a:t>
            </a:r>
          </a:p>
          <a:p>
            <a:pPr lvl="1"/>
            <a:r>
              <a:rPr lang="en-US" altLang="en-US" sz="2400" dirty="0">
                <a:latin typeface="Arial" panose="020B0604020202020204" pitchFamily="34" charset="0"/>
                <a:cs typeface="Arial" panose="020B0604020202020204" pitchFamily="34" charset="0"/>
              </a:rPr>
              <a:t>discovered by Ochoa</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Nirenberg and Ochoa groups used artificial mRNAs made by polynucleotide phosphorylase to identify the base compositions of coding triplets</a:t>
            </a: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3860566"/>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13019-1D45-4DC1-B149-957A60E76B2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Methylated Amino Acids</a:t>
            </a:r>
            <a:endParaRPr lang="en-AU" dirty="0"/>
          </a:p>
        </p:txBody>
      </p:sp>
      <p:sp>
        <p:nvSpPr>
          <p:cNvPr id="9" name="Google Shape;390;g847cf01710_0_68">
            <a:extLst>
              <a:ext uri="{FF2B5EF4-FFF2-40B4-BE49-F238E27FC236}">
                <a16:creationId xmlns:a16="http://schemas.microsoft.com/office/drawing/2014/main" id="{8410FFFD-33A6-AA4D-8E4C-3D595F2E19B1}"/>
              </a:ext>
            </a:extLst>
          </p:cNvPr>
          <p:cNvSpPr txBox="1">
            <a:spLocks noChangeArrowheads="1"/>
          </p:cNvSpPr>
          <p:nvPr/>
        </p:nvSpPr>
        <p:spPr bwMode="auto">
          <a:xfrm>
            <a:off x="228600" y="1363662"/>
            <a:ext cx="4648200" cy="518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monomethyl- and </a:t>
            </a:r>
            <a:r>
              <a:rPr lang="en-US" sz="2400" dirty="0" err="1">
                <a:latin typeface="Arial" panose="020B0604020202020204" pitchFamily="34" charset="0"/>
                <a:cs typeface="Arial" panose="020B0604020202020204" pitchFamily="34" charset="0"/>
              </a:rPr>
              <a:t>dimethyllysine</a:t>
            </a:r>
            <a:r>
              <a:rPr lang="en-US" sz="2400" dirty="0">
                <a:latin typeface="Arial" panose="020B0604020202020204" pitchFamily="34" charset="0"/>
                <a:cs typeface="Arial" panose="020B0604020202020204" pitchFamily="34" charset="0"/>
              </a:rPr>
              <a:t> residues occur in some muscle proteins and in cytochrome </a:t>
            </a:r>
            <a:r>
              <a:rPr lang="en-US" sz="2400" i="1" dirty="0">
                <a:latin typeface="Arial" panose="020B0604020202020204" pitchFamily="34" charset="0"/>
                <a:cs typeface="Arial" panose="020B0604020202020204" pitchFamily="34" charset="0"/>
              </a:rPr>
              <a:t>c</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calmodulin contains </a:t>
            </a:r>
            <a:r>
              <a:rPr lang="en-US" sz="2400" dirty="0" err="1">
                <a:latin typeface="Arial" panose="020B0604020202020204" pitchFamily="34" charset="0"/>
                <a:cs typeface="Arial" panose="020B0604020202020204" pitchFamily="34" charset="0"/>
              </a:rPr>
              <a:t>trimethyllysine</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carboxyl groups of Glu residues may undergo methylation to remove their negative charge</a:t>
            </a:r>
          </a:p>
          <a:p>
            <a:pPr marL="50800" indent="0">
              <a:buNone/>
            </a:pPr>
            <a:endParaRPr lang="en-US" dirty="0"/>
          </a:p>
        </p:txBody>
      </p:sp>
      <p:pic>
        <p:nvPicPr>
          <p:cNvPr id="3" name="Picture 2" descr="Part c shows four methylated amino acids. Methyllysine: A six-carbon vertical chain has C 1 forming C O O minus; C 2 bonded to H to the right and to N H 3 with a positive charge on N to the left; C 3 through 5 each bonded to 2 H; and C 6 bonded to 2 H and to N H 2 below with a positive charge on N further bonded to red highlighted C H 3. Dimethyllysine: Similar to methyllysine except that C 6 is bonded to 2 H and to N H with a positive charge on N connected by red bonds to red highlighted C H 3 to the lower left and right. Trimethyllysine: Similar to methyllysine except that C 6 is bonded to 2 H and to N plus below further connected by three red bonds to three red highlighted C H 3. Methylglutamate: A four-carbon vertical chain has C 1 forming C O O minus, C 2 bonded to H on the right and to N H 3 on the left with a positive charge on N, C 3 bonded to 2 H, and C 4 bonded to 2 H and to C below double bonded to O to the right and bonded to O below connected by a red bond to red highlighted C H 3 below.">
            <a:extLst>
              <a:ext uri="{FF2B5EF4-FFF2-40B4-BE49-F238E27FC236}">
                <a16:creationId xmlns:a16="http://schemas.microsoft.com/office/drawing/2014/main" id="{0BAC8CC4-27BF-A043-A3D4-FCF99A7D2259}"/>
              </a:ext>
            </a:extLst>
          </p:cNvPr>
          <p:cNvPicPr>
            <a:picLocks noChangeAspect="1"/>
          </p:cNvPicPr>
          <p:nvPr/>
        </p:nvPicPr>
        <p:blipFill>
          <a:blip r:embed="rId3"/>
          <a:stretch>
            <a:fillRect/>
          </a:stretch>
        </p:blipFill>
        <p:spPr>
          <a:xfrm>
            <a:off x="5354974" y="1524000"/>
            <a:ext cx="3000144" cy="5278247"/>
          </a:xfrm>
          <a:prstGeom prst="rect">
            <a:avLst/>
          </a:prstGeom>
        </p:spPr>
      </p:pic>
    </p:spTree>
    <p:extLst>
      <p:ext uri="{BB962C8B-B14F-4D97-AF65-F5344CB8AC3E}">
        <p14:creationId xmlns:p14="http://schemas.microsoft.com/office/powerpoint/2010/main" val="1351095729"/>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30DA5-3C01-4AEC-AE3F-73EA3B41956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Attachment of Carbohydrate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Side Chains</a:t>
            </a:r>
            <a:endParaRPr lang="en-AU" dirty="0"/>
          </a:p>
        </p:txBody>
      </p:sp>
      <p:sp>
        <p:nvSpPr>
          <p:cNvPr id="9" name="Google Shape;390;g847cf01710_0_68">
            <a:extLst>
              <a:ext uri="{FF2B5EF4-FFF2-40B4-BE49-F238E27FC236}">
                <a16:creationId xmlns:a16="http://schemas.microsoft.com/office/drawing/2014/main" id="{8410FFFD-33A6-AA4D-8E4C-3D595F2E19B1}"/>
              </a:ext>
            </a:extLst>
          </p:cNvPr>
          <p:cNvSpPr txBox="1">
            <a:spLocks noChangeArrowheads="1"/>
          </p:cNvSpPr>
          <p:nvPr/>
        </p:nvSpPr>
        <p:spPr bwMode="auto">
          <a:xfrm>
            <a:off x="348144" y="1600200"/>
            <a:ext cx="844771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carbohydrate side chains of glycoproteins are attached covalently during or after polypeptide synthesis</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can be attached enzymatically to: </a:t>
            </a:r>
          </a:p>
          <a:p>
            <a:pPr lvl="1"/>
            <a:r>
              <a:rPr lang="en-US" sz="2400" dirty="0" err="1">
                <a:latin typeface="Arial" panose="020B0604020202020204" pitchFamily="34" charset="0"/>
                <a:cs typeface="Arial" panose="020B0604020202020204" pitchFamily="34" charset="0"/>
              </a:rPr>
              <a:t>Asn</a:t>
            </a:r>
            <a:r>
              <a:rPr lang="en-US" sz="2400" dirty="0">
                <a:latin typeface="Arial" panose="020B0604020202020204" pitchFamily="34" charset="0"/>
                <a:cs typeface="Arial" panose="020B0604020202020204" pitchFamily="34" charset="0"/>
              </a:rPr>
              <a:t> residues (</a:t>
            </a:r>
            <a:r>
              <a:rPr lang="en-US" sz="2400" i="1" dirty="0">
                <a:latin typeface="Arial" panose="020B0604020202020204" pitchFamily="34" charset="0"/>
                <a:cs typeface="Arial" panose="020B0604020202020204" pitchFamily="34" charset="0"/>
              </a:rPr>
              <a:t>N</a:t>
            </a:r>
            <a:r>
              <a:rPr lang="en-US" sz="2400" dirty="0">
                <a:latin typeface="Arial" panose="020B0604020202020204" pitchFamily="34" charset="0"/>
                <a:cs typeface="Arial" panose="020B0604020202020204" pitchFamily="34" charset="0"/>
              </a:rPr>
              <a:t>-linked oligosaccharides)</a:t>
            </a:r>
          </a:p>
          <a:p>
            <a:pPr lvl="1"/>
            <a:r>
              <a:rPr lang="en-US" sz="2400" dirty="0">
                <a:latin typeface="Arial" panose="020B0604020202020204" pitchFamily="34" charset="0"/>
                <a:cs typeface="Arial" panose="020B0604020202020204" pitchFamily="34" charset="0"/>
              </a:rPr>
              <a:t>Ser or </a:t>
            </a:r>
            <a:r>
              <a:rPr lang="en-US" sz="2400" dirty="0" err="1">
                <a:latin typeface="Arial" panose="020B0604020202020204" pitchFamily="34" charset="0"/>
                <a:cs typeface="Arial" panose="020B0604020202020204" pitchFamily="34" charset="0"/>
              </a:rPr>
              <a:t>Thr</a:t>
            </a:r>
            <a:r>
              <a:rPr lang="en-US" sz="2400" dirty="0">
                <a:latin typeface="Arial" panose="020B0604020202020204" pitchFamily="34" charset="0"/>
                <a:cs typeface="Arial" panose="020B0604020202020204" pitchFamily="34" charset="0"/>
              </a:rPr>
              <a:t> residues (</a:t>
            </a:r>
            <a:r>
              <a:rPr lang="en-US" sz="2400" i="1" dirty="0">
                <a:latin typeface="Arial" panose="020B0604020202020204" pitchFamily="34" charset="0"/>
                <a:cs typeface="Arial" panose="020B0604020202020204" pitchFamily="34" charset="0"/>
              </a:rPr>
              <a:t>O</a:t>
            </a:r>
            <a:r>
              <a:rPr lang="en-US" sz="2400" dirty="0">
                <a:latin typeface="Arial" panose="020B0604020202020204" pitchFamily="34" charset="0"/>
                <a:cs typeface="Arial" panose="020B0604020202020204" pitchFamily="34" charset="0"/>
              </a:rPr>
              <a:t>-linked oligosaccharides)</a:t>
            </a:r>
          </a:p>
          <a:p>
            <a:pPr marL="50800" indent="0">
              <a:buNone/>
            </a:pPr>
            <a:endParaRPr lang="en-US" dirty="0"/>
          </a:p>
        </p:txBody>
      </p:sp>
    </p:spTree>
    <p:extLst>
      <p:ext uri="{BB962C8B-B14F-4D97-AF65-F5344CB8AC3E}">
        <p14:creationId xmlns:p14="http://schemas.microsoft.com/office/powerpoint/2010/main" val="155176211"/>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D1E56-7210-4714-8C06-F17F0EC568A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Additional of </a:t>
            </a:r>
            <a:r>
              <a:rPr lang="en-US" dirty="0" err="1">
                <a:solidFill>
                  <a:schemeClr val="tx1"/>
                </a:solidFill>
                <a:latin typeface="Arial" panose="020B0604020202020204" pitchFamily="34" charset="0"/>
                <a:cs typeface="Arial" panose="020B0604020202020204" pitchFamily="34" charset="0"/>
              </a:rPr>
              <a:t>Isoprenyl</a:t>
            </a:r>
            <a:r>
              <a:rPr lang="en-US" dirty="0">
                <a:solidFill>
                  <a:schemeClr val="tx1"/>
                </a:solidFill>
                <a:latin typeface="Arial" panose="020B0604020202020204" pitchFamily="34" charset="0"/>
                <a:cs typeface="Arial" panose="020B0604020202020204" pitchFamily="34" charset="0"/>
              </a:rPr>
              <a:t> Groups</a:t>
            </a:r>
            <a:endParaRPr lang="en-AU" dirty="0"/>
          </a:p>
        </p:txBody>
      </p:sp>
      <p:sp>
        <p:nvSpPr>
          <p:cNvPr id="9" name="Google Shape;390;g847cf01710_0_68">
            <a:extLst>
              <a:ext uri="{FF2B5EF4-FFF2-40B4-BE49-F238E27FC236}">
                <a16:creationId xmlns:a16="http://schemas.microsoft.com/office/drawing/2014/main" id="{8410FFFD-33A6-AA4D-8E4C-3D595F2E19B1}"/>
              </a:ext>
            </a:extLst>
          </p:cNvPr>
          <p:cNvSpPr txBox="1">
            <a:spLocks noChangeArrowheads="1"/>
          </p:cNvSpPr>
          <p:nvPr/>
        </p:nvSpPr>
        <p:spPr bwMode="auto">
          <a:xfrm>
            <a:off x="348144" y="1600200"/>
            <a:ext cx="844771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err="1">
                <a:latin typeface="Arial" panose="020B0604020202020204" pitchFamily="34" charset="0"/>
                <a:cs typeface="Arial" panose="020B0604020202020204" pitchFamily="34" charset="0"/>
              </a:rPr>
              <a:t>isoprenyl</a:t>
            </a:r>
            <a:r>
              <a:rPr lang="en-US" sz="2400" dirty="0">
                <a:latin typeface="Arial" panose="020B0604020202020204" pitchFamily="34" charset="0"/>
                <a:cs typeface="Arial" panose="020B0604020202020204" pitchFamily="34" charset="0"/>
              </a:rPr>
              <a:t> groups are added to some eukaryotic proteins</a:t>
            </a:r>
          </a:p>
          <a:p>
            <a:pPr lvl="1"/>
            <a:r>
              <a:rPr lang="en-US" sz="2400" dirty="0">
                <a:latin typeface="Arial" panose="020B0604020202020204" pitchFamily="34" charset="0"/>
                <a:cs typeface="Arial" panose="020B0604020202020204" pitchFamily="34" charset="0"/>
              </a:rPr>
              <a:t>via a thioester bond between the </a:t>
            </a:r>
            <a:r>
              <a:rPr lang="en-US" sz="2400" dirty="0" err="1">
                <a:latin typeface="Arial" panose="020B0604020202020204" pitchFamily="34" charset="0"/>
                <a:cs typeface="Arial" panose="020B0604020202020204" pitchFamily="34" charset="0"/>
              </a:rPr>
              <a:t>isoprenyl</a:t>
            </a:r>
            <a:r>
              <a:rPr lang="en-US" sz="2400" dirty="0">
                <a:latin typeface="Arial" panose="020B0604020202020204" pitchFamily="34" charset="0"/>
                <a:cs typeface="Arial" panose="020B0604020202020204" pitchFamily="34" charset="0"/>
              </a:rPr>
              <a:t> group and a </a:t>
            </a:r>
            <a:r>
              <a:rPr lang="en-US" sz="2400" dirty="0" err="1">
                <a:latin typeface="Arial" panose="020B0604020202020204" pitchFamily="34" charset="0"/>
                <a:cs typeface="Arial" panose="020B0604020202020204" pitchFamily="34" charset="0"/>
              </a:rPr>
              <a:t>Cys</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resiude</a:t>
            </a:r>
            <a:endParaRPr lang="en-US" sz="2400"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helps anchor proteins in a membrane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proteins modified this way include Ras proteins and </a:t>
            </a:r>
            <a:r>
              <a:rPr lang="en-US" sz="2400" dirty="0" err="1">
                <a:latin typeface="Arial" panose="020B0604020202020204" pitchFamily="34" charset="0"/>
                <a:cs typeface="Arial" panose="020B0604020202020204" pitchFamily="34" charset="0"/>
              </a:rPr>
              <a:t>lamins</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1372574"/>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1">
            <a:extLst>
              <a:ext uri="{FF2B5EF4-FFF2-40B4-BE49-F238E27FC236}">
                <a16:creationId xmlns:a16="http://schemas.microsoft.com/office/drawing/2014/main" id="{5FC799B4-A50E-43B9-8376-5174711E327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93498" y="335459"/>
            <a:ext cx="1133954" cy="816935"/>
          </a:xfrm>
          <a:prstGeom prst="rect">
            <a:avLst/>
          </a:prstGeom>
        </p:spPr>
      </p:pic>
      <p:sp>
        <p:nvSpPr>
          <p:cNvPr id="2" name="Title 1">
            <a:extLst>
              <a:ext uri="{FF2B5EF4-FFF2-40B4-BE49-F238E27FC236}">
                <a16:creationId xmlns:a16="http://schemas.microsoft.com/office/drawing/2014/main" id="{55D82B72-4A6D-4CA7-BB00-194EC3A4DE38}"/>
              </a:ext>
            </a:extLst>
          </p:cNvPr>
          <p:cNvSpPr>
            <a:spLocks noGrp="1"/>
          </p:cNvSpPr>
          <p:nvPr>
            <p:ph type="title"/>
          </p:nvPr>
        </p:nvSpPr>
        <p:spPr/>
        <p:txBody>
          <a:bodyPr/>
          <a:lstStyle/>
          <a:p>
            <a:r>
              <a:rPr lang="en-AU" dirty="0"/>
              <a:t>Clicker Question 34</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Specific modification of amino acid residues in proteins does NOT include:</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phosphorylation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carboxylation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methylation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uridation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heranylgeranylation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p:txBody>
      </p:sp>
    </p:spTree>
    <p:extLst>
      <p:ext uri="{BB962C8B-B14F-4D97-AF65-F5344CB8AC3E}">
        <p14:creationId xmlns:p14="http://schemas.microsoft.com/office/powerpoint/2010/main" val="1750321549"/>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938A5-08E1-4393-9611-8752123201A8}"/>
              </a:ext>
            </a:extLst>
          </p:cNvPr>
          <p:cNvSpPr>
            <a:spLocks noGrp="1"/>
          </p:cNvSpPr>
          <p:nvPr>
            <p:ph type="title"/>
          </p:nvPr>
        </p:nvSpPr>
        <p:spPr/>
        <p:txBody>
          <a:bodyPr/>
          <a:lstStyle/>
          <a:p>
            <a:r>
              <a:rPr lang="en-AU" dirty="0"/>
              <a:t>Clicker Question 34,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Specific modification of amino acid residues in proteins does NOT include:</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uridation</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altLang="en-US" sz="2400" b="1"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Uridation</a:t>
            </a: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is fictitious; the rest are actual modifications</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22624597"/>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5BF6A-A2C8-411E-800C-13E86A265E84}"/>
              </a:ext>
            </a:extLst>
          </p:cNvPr>
          <p:cNvSpPr>
            <a:spLocks noGrp="1"/>
          </p:cNvSpPr>
          <p:nvPr>
            <p:ph type="title"/>
          </p:nvPr>
        </p:nvSpPr>
        <p:spPr/>
        <p:txBody>
          <a:bodyPr/>
          <a:lstStyle/>
          <a:p>
            <a:r>
              <a:rPr lang="en-US" dirty="0" err="1">
                <a:solidFill>
                  <a:schemeClr val="tx1"/>
                </a:solidFill>
                <a:latin typeface="Arial" panose="020B0604020202020204" pitchFamily="34" charset="0"/>
                <a:cs typeface="Arial" panose="020B0604020202020204" pitchFamily="34" charset="0"/>
              </a:rPr>
              <a:t>Farnesylation</a:t>
            </a:r>
            <a:r>
              <a:rPr lang="en-US" dirty="0">
                <a:solidFill>
                  <a:schemeClr val="tx1"/>
                </a:solidFill>
                <a:latin typeface="Arial" panose="020B0604020202020204" pitchFamily="34" charset="0"/>
                <a:cs typeface="Arial" panose="020B0604020202020204" pitchFamily="34" charset="0"/>
              </a:rPr>
              <a:t> of a </a:t>
            </a:r>
            <a:r>
              <a:rPr lang="en-US" dirty="0" err="1">
                <a:solidFill>
                  <a:schemeClr val="tx1"/>
                </a:solidFill>
                <a:latin typeface="Arial" panose="020B0604020202020204" pitchFamily="34" charset="0"/>
                <a:cs typeface="Arial" panose="020B0604020202020204" pitchFamily="34" charset="0"/>
              </a:rPr>
              <a:t>Cys</a:t>
            </a:r>
            <a:r>
              <a:rPr lang="en-US" dirty="0">
                <a:solidFill>
                  <a:schemeClr val="tx1"/>
                </a:solidFill>
                <a:latin typeface="Arial" panose="020B0604020202020204" pitchFamily="34" charset="0"/>
                <a:cs typeface="Arial" panose="020B0604020202020204" pitchFamily="34" charset="0"/>
              </a:rPr>
              <a:t> Residue</a:t>
            </a:r>
            <a:endParaRPr lang="en-AU" dirty="0"/>
          </a:p>
        </p:txBody>
      </p:sp>
      <p:pic>
        <p:nvPicPr>
          <p:cNvPr id="3" name="Picture 2" descr="On the left, O minus is bonded to P double bonded to O above, bonded to O minus below, and bonded to O to the right further bonded to P doubled to O above, bonded to O minus below, and bonded to O to the right further bonded to C H 2 bonded to a an eleven-carbon zigzag chain of C H double bonded to C bonded to C H and to C H 2 C H 2 C H double bonded to C bonded to C H 3 and to C H 2 C H 2 C H double bonded to C (C H 3) 2. This structure is labeled farnesyl pyrophosphate. A blue oval labeled R a s has a bond to S H to the right with a red pair of electrons on S and is labeled R a s protein. Red arrows point from the red pair of electrons on S to the left-hand C of farnesyl pyrophosphate and from the bond between the same C and O to its left. An arrow points downward accompanied by blue text reading, farnesyl transferase and a branched arrow showing the loss of P P subscript i end subscript. This yields farnesylated R a s protein, which is blue oval labeled R a s connected by a red bond to red highlighted S connected by a red bond to C H 2 connected to the same eleven-carbon zigzag chain as in the reactant.">
            <a:extLst>
              <a:ext uri="{FF2B5EF4-FFF2-40B4-BE49-F238E27FC236}">
                <a16:creationId xmlns:a16="http://schemas.microsoft.com/office/drawing/2014/main" id="{26A18A3B-03E6-414E-ADD3-8DA64F4AD0A0}"/>
              </a:ext>
            </a:extLst>
          </p:cNvPr>
          <p:cNvPicPr>
            <a:picLocks noChangeAspect="1"/>
          </p:cNvPicPr>
          <p:nvPr/>
        </p:nvPicPr>
        <p:blipFill>
          <a:blip r:embed="rId3"/>
          <a:stretch>
            <a:fillRect/>
          </a:stretch>
        </p:blipFill>
        <p:spPr>
          <a:xfrm>
            <a:off x="1162050" y="1676400"/>
            <a:ext cx="6819900" cy="3848100"/>
          </a:xfrm>
          <a:prstGeom prst="rect">
            <a:avLst/>
          </a:prstGeom>
        </p:spPr>
      </p:pic>
    </p:spTree>
    <p:extLst>
      <p:ext uri="{BB962C8B-B14F-4D97-AF65-F5344CB8AC3E}">
        <p14:creationId xmlns:p14="http://schemas.microsoft.com/office/powerpoint/2010/main" val="4284068982"/>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DE912-5743-40BD-A052-90CA77DE658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Additional of Prosthetic Groups</a:t>
            </a:r>
            <a:endParaRPr lang="en-AU" dirty="0"/>
          </a:p>
        </p:txBody>
      </p:sp>
      <p:sp>
        <p:nvSpPr>
          <p:cNvPr id="9" name="Google Shape;390;g847cf01710_0_68">
            <a:extLst>
              <a:ext uri="{FF2B5EF4-FFF2-40B4-BE49-F238E27FC236}">
                <a16:creationId xmlns:a16="http://schemas.microsoft.com/office/drawing/2014/main" id="{8410FFFD-33A6-AA4D-8E4C-3D595F2E19B1}"/>
              </a:ext>
            </a:extLst>
          </p:cNvPr>
          <p:cNvSpPr txBox="1">
            <a:spLocks noChangeArrowheads="1"/>
          </p:cNvSpPr>
          <p:nvPr/>
        </p:nvSpPr>
        <p:spPr bwMode="auto">
          <a:xfrm>
            <a:off x="348144" y="1600200"/>
            <a:ext cx="844771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many proteins require covalently bound prosthetic groups for their activity</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examples: </a:t>
            </a:r>
          </a:p>
          <a:p>
            <a:pPr lvl="1"/>
            <a:r>
              <a:rPr lang="en-US" sz="2400" dirty="0">
                <a:latin typeface="Arial" panose="020B0604020202020204" pitchFamily="34" charset="0"/>
                <a:cs typeface="Arial" panose="020B0604020202020204" pitchFamily="34" charset="0"/>
              </a:rPr>
              <a:t>the biotin molecule of acetyl-CoA carboxylase</a:t>
            </a:r>
          </a:p>
          <a:p>
            <a:pPr lvl="1"/>
            <a:r>
              <a:rPr lang="en-US" sz="2400" dirty="0">
                <a:latin typeface="Arial" panose="020B0604020202020204" pitchFamily="34" charset="0"/>
                <a:cs typeface="Arial" panose="020B0604020202020204" pitchFamily="34" charset="0"/>
              </a:rPr>
              <a:t>the heme group of hemoglobin or cytochrome </a:t>
            </a:r>
            <a:r>
              <a:rPr lang="en-US" sz="2400" i="1" dirty="0">
                <a:latin typeface="Arial" panose="020B0604020202020204" pitchFamily="34" charset="0"/>
                <a:cs typeface="Arial" panose="020B0604020202020204" pitchFamily="34" charset="0"/>
              </a:rPr>
              <a:t>c</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1039122"/>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57AD0-4257-4315-A996-D796D098E7D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Proteolytic Processing</a:t>
            </a:r>
            <a:endParaRPr lang="en-AU" dirty="0"/>
          </a:p>
        </p:txBody>
      </p:sp>
      <p:sp>
        <p:nvSpPr>
          <p:cNvPr id="9" name="Google Shape;390;g847cf01710_0_68">
            <a:extLst>
              <a:ext uri="{FF2B5EF4-FFF2-40B4-BE49-F238E27FC236}">
                <a16:creationId xmlns:a16="http://schemas.microsoft.com/office/drawing/2014/main" id="{8410FFFD-33A6-AA4D-8E4C-3D595F2E19B1}"/>
              </a:ext>
            </a:extLst>
          </p:cNvPr>
          <p:cNvSpPr txBox="1">
            <a:spLocks noChangeArrowheads="1"/>
          </p:cNvSpPr>
          <p:nvPr/>
        </p:nvSpPr>
        <p:spPr bwMode="auto">
          <a:xfrm>
            <a:off x="348144" y="1600200"/>
            <a:ext cx="844771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many proteins are synthesized as large, inactive precursor polypeptides</a:t>
            </a:r>
          </a:p>
          <a:p>
            <a:pPr lvl="1"/>
            <a:r>
              <a:rPr lang="en-US" sz="2400" dirty="0">
                <a:latin typeface="Arial" panose="020B0604020202020204" pitchFamily="34" charset="0"/>
                <a:cs typeface="Arial" panose="020B0604020202020204" pitchFamily="34" charset="0"/>
              </a:rPr>
              <a:t>proteolytic cleavage yields their active forms</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examples:</a:t>
            </a:r>
          </a:p>
          <a:p>
            <a:pPr lvl="1"/>
            <a:r>
              <a:rPr lang="en-US" sz="2400" dirty="0">
                <a:latin typeface="Arial" panose="020B0604020202020204" pitchFamily="34" charset="0"/>
                <a:cs typeface="Arial" panose="020B0604020202020204" pitchFamily="34" charset="0"/>
              </a:rPr>
              <a:t>proinsulin</a:t>
            </a:r>
          </a:p>
          <a:p>
            <a:pPr lvl="1"/>
            <a:r>
              <a:rPr lang="en-US" sz="2400" dirty="0">
                <a:latin typeface="Arial" panose="020B0604020202020204" pitchFamily="34" charset="0"/>
                <a:cs typeface="Arial" panose="020B0604020202020204" pitchFamily="34" charset="0"/>
              </a:rPr>
              <a:t>some viral proteins </a:t>
            </a:r>
          </a:p>
          <a:p>
            <a:pPr lvl="1"/>
            <a:r>
              <a:rPr lang="en-US" sz="2400" dirty="0">
                <a:latin typeface="Arial" panose="020B0604020202020204" pitchFamily="34" charset="0"/>
                <a:cs typeface="Arial" panose="020B0604020202020204" pitchFamily="34" charset="0"/>
              </a:rPr>
              <a:t>proteases (</a:t>
            </a:r>
            <a:r>
              <a:rPr lang="en-US" sz="2400" dirty="0" err="1">
                <a:latin typeface="Arial" panose="020B0604020202020204" pitchFamily="34" charset="0"/>
                <a:cs typeface="Arial" panose="020B0604020202020204" pitchFamily="34" charset="0"/>
              </a:rPr>
              <a:t>chymotrypsinogen</a:t>
            </a:r>
            <a:r>
              <a:rPr lang="en-US" sz="2400" dirty="0">
                <a:latin typeface="Arial" panose="020B0604020202020204" pitchFamily="34" charset="0"/>
                <a:cs typeface="Arial" panose="020B0604020202020204" pitchFamily="34" charset="0"/>
              </a:rPr>
              <a:t>, trypsinogen, etc.) </a:t>
            </a:r>
          </a:p>
        </p:txBody>
      </p:sp>
    </p:spTree>
    <p:extLst>
      <p:ext uri="{BB962C8B-B14F-4D97-AF65-F5344CB8AC3E}">
        <p14:creationId xmlns:p14="http://schemas.microsoft.com/office/powerpoint/2010/main" val="2183772148"/>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8147F-4FE7-4309-9C00-571CCECBC0B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Formation of Disulfide Cross-Links</a:t>
            </a:r>
            <a:endParaRPr lang="en-AU" dirty="0"/>
          </a:p>
        </p:txBody>
      </p:sp>
      <p:sp>
        <p:nvSpPr>
          <p:cNvPr id="9" name="Google Shape;390;g847cf01710_0_68">
            <a:extLst>
              <a:ext uri="{FF2B5EF4-FFF2-40B4-BE49-F238E27FC236}">
                <a16:creationId xmlns:a16="http://schemas.microsoft.com/office/drawing/2014/main" id="{8410FFFD-33A6-AA4D-8E4C-3D595F2E19B1}"/>
              </a:ext>
            </a:extLst>
          </p:cNvPr>
          <p:cNvSpPr txBox="1">
            <a:spLocks noChangeArrowheads="1"/>
          </p:cNvSpPr>
          <p:nvPr/>
        </p:nvSpPr>
        <p:spPr bwMode="auto">
          <a:xfrm>
            <a:off x="348144" y="1600200"/>
            <a:ext cx="844771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some proteins form intrachain or interchain disulfide bridges between </a:t>
            </a:r>
            <a:r>
              <a:rPr lang="en-US" sz="2400" dirty="0" err="1">
                <a:latin typeface="Arial" panose="020B0604020202020204" pitchFamily="34" charset="0"/>
                <a:cs typeface="Arial" panose="020B0604020202020204" pitchFamily="34" charset="0"/>
              </a:rPr>
              <a:t>Cys</a:t>
            </a:r>
            <a:r>
              <a:rPr lang="en-US" sz="2400" dirty="0">
                <a:latin typeface="Arial" panose="020B0604020202020204" pitchFamily="34" charset="0"/>
                <a:cs typeface="Arial" panose="020B0604020202020204" pitchFamily="34" charset="0"/>
              </a:rPr>
              <a:t> residues</a:t>
            </a:r>
          </a:p>
          <a:p>
            <a:pPr lvl="1"/>
            <a:r>
              <a:rPr lang="en-US" sz="2400" dirty="0">
                <a:latin typeface="Arial" panose="020B0604020202020204" pitchFamily="34" charset="0"/>
                <a:cs typeface="Arial" panose="020B0604020202020204" pitchFamily="34" charset="0"/>
              </a:rPr>
              <a:t>common in exported eukaryotic proteins </a:t>
            </a:r>
          </a:p>
          <a:p>
            <a:pPr lvl="1"/>
            <a:r>
              <a:rPr lang="en-US" sz="2400" dirty="0">
                <a:latin typeface="Arial" panose="020B0604020202020204" pitchFamily="34" charset="0"/>
                <a:cs typeface="Arial" panose="020B0604020202020204" pitchFamily="34" charset="0"/>
              </a:rPr>
              <a:t>helps protect the native conformation of the protein from the extracellular environment</a:t>
            </a:r>
          </a:p>
          <a:p>
            <a:endParaRPr lang="en-US" dirty="0"/>
          </a:p>
        </p:txBody>
      </p:sp>
    </p:spTree>
    <p:extLst>
      <p:ext uri="{BB962C8B-B14F-4D97-AF65-F5344CB8AC3E}">
        <p14:creationId xmlns:p14="http://schemas.microsoft.com/office/powerpoint/2010/main" val="424013145"/>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1">
            <a:extLst>
              <a:ext uri="{FF2B5EF4-FFF2-40B4-BE49-F238E27FC236}">
                <a16:creationId xmlns:a16="http://schemas.microsoft.com/office/drawing/2014/main" id="{D415FA94-9FBE-4BEA-8705-9EE881565AE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93498" y="335459"/>
            <a:ext cx="1133954" cy="816935"/>
          </a:xfrm>
          <a:prstGeom prst="rect">
            <a:avLst/>
          </a:prstGeom>
        </p:spPr>
      </p:pic>
      <p:sp>
        <p:nvSpPr>
          <p:cNvPr id="2" name="Title 1">
            <a:extLst>
              <a:ext uri="{FF2B5EF4-FFF2-40B4-BE49-F238E27FC236}">
                <a16:creationId xmlns:a16="http://schemas.microsoft.com/office/drawing/2014/main" id="{50DBCC22-4EAC-4943-AD65-BC4B66229CBA}"/>
              </a:ext>
            </a:extLst>
          </p:cNvPr>
          <p:cNvSpPr>
            <a:spLocks noGrp="1"/>
          </p:cNvSpPr>
          <p:nvPr>
            <p:ph type="title"/>
          </p:nvPr>
        </p:nvSpPr>
        <p:spPr/>
        <p:txBody>
          <a:bodyPr/>
          <a:lstStyle/>
          <a:p>
            <a:r>
              <a:rPr lang="en-AU" dirty="0"/>
              <a:t>Clicker Question 35</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Which function is NOT a part of posttranslational processing?</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formation of disulfide linkages</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addition of carbohydrates (i.e. glycosylation)</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addition of hydrophobic groups</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addition of prosthetic groups</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insertion of proteins into membranes</a:t>
            </a:r>
          </a:p>
        </p:txBody>
      </p:sp>
    </p:spTree>
    <p:extLst>
      <p:ext uri="{BB962C8B-B14F-4D97-AF65-F5344CB8AC3E}">
        <p14:creationId xmlns:p14="http://schemas.microsoft.com/office/powerpoint/2010/main" val="28683741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B2A5F-7838-4017-824D-DF05B39A7C9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Incorporation of Amino Acids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into Polypeptides</a:t>
            </a:r>
            <a:endParaRPr lang="en-AU" dirty="0"/>
          </a:p>
        </p:txBody>
      </p:sp>
      <p:sp>
        <p:nvSpPr>
          <p:cNvPr id="3" name="TextBox 2">
            <a:extLst>
              <a:ext uri="{FF2B5EF4-FFF2-40B4-BE49-F238E27FC236}">
                <a16:creationId xmlns:a16="http://schemas.microsoft.com/office/drawing/2014/main" id="{04927AFB-B509-47B5-8A1C-B3FDD88B9B02}"/>
              </a:ext>
            </a:extLst>
          </p:cNvPr>
          <p:cNvSpPr txBox="1"/>
          <p:nvPr/>
        </p:nvSpPr>
        <p:spPr>
          <a:xfrm>
            <a:off x="342900" y="1752600"/>
            <a:ext cx="8458200" cy="707886"/>
          </a:xfrm>
          <a:prstGeom prst="rect">
            <a:avLst/>
          </a:prstGeom>
          <a:solidFill>
            <a:srgbClr val="005F6A"/>
          </a:solidFill>
          <a:ln>
            <a:solidFill>
              <a:schemeClr val="tx1"/>
            </a:solidFill>
          </a:ln>
        </p:spPr>
        <p:txBody>
          <a:bodyPr wrap="square" rtlCol="0">
            <a:spAutoFit/>
          </a:bodyPr>
          <a:lstStyle/>
          <a:p>
            <a:r>
              <a:rPr lang="en-US" sz="2000" b="1" dirty="0">
                <a:solidFill>
                  <a:schemeClr val="bg1"/>
                </a:solidFill>
              </a:rPr>
              <a:t>Table 27-1 Incorporation of Amino Acids into Polypeptides in Response to Random Polymers of RNA</a:t>
            </a:r>
          </a:p>
        </p:txBody>
      </p:sp>
      <p:graphicFrame>
        <p:nvGraphicFramePr>
          <p:cNvPr id="4" name="Table Placeholder 3">
            <a:extLst>
              <a:ext uri="{FF2B5EF4-FFF2-40B4-BE49-F238E27FC236}">
                <a16:creationId xmlns:a16="http://schemas.microsoft.com/office/drawing/2014/main" id="{41DFE47D-71F3-4DA7-A5D7-49F51FF1F9CA}"/>
              </a:ext>
            </a:extLst>
          </p:cNvPr>
          <p:cNvGraphicFramePr>
            <a:graphicFrameLocks/>
          </p:cNvGraphicFramePr>
          <p:nvPr>
            <p:extLst>
              <p:ext uri="{D42A27DB-BD31-4B8C-83A1-F6EECF244321}">
                <p14:modId xmlns:p14="http://schemas.microsoft.com/office/powerpoint/2010/main" val="3785424618"/>
              </p:ext>
            </p:extLst>
          </p:nvPr>
        </p:nvGraphicFramePr>
        <p:xfrm>
          <a:off x="342900" y="2460486"/>
          <a:ext cx="8458200" cy="3638233"/>
        </p:xfrm>
        <a:graphic>
          <a:graphicData uri="http://schemas.openxmlformats.org/drawingml/2006/table">
            <a:tbl>
              <a:tblPr firstRow="1" firstCol="1" bandRow="1">
                <a:tableStyleId>{5940675A-B579-460E-94D1-54222C63F5DA}</a:tableStyleId>
              </a:tblPr>
              <a:tblGrid>
                <a:gridCol w="2013708">
                  <a:extLst>
                    <a:ext uri="{9D8B030D-6E8A-4147-A177-3AD203B41FA5}">
                      <a16:colId xmlns:a16="http://schemas.microsoft.com/office/drawing/2014/main" val="2125854599"/>
                    </a:ext>
                  </a:extLst>
                </a:gridCol>
                <a:gridCol w="2177292">
                  <a:extLst>
                    <a:ext uri="{9D8B030D-6E8A-4147-A177-3AD203B41FA5}">
                      <a16:colId xmlns:a16="http://schemas.microsoft.com/office/drawing/2014/main" val="674596924"/>
                    </a:ext>
                  </a:extLst>
                </a:gridCol>
                <a:gridCol w="1825624">
                  <a:extLst>
                    <a:ext uri="{9D8B030D-6E8A-4147-A177-3AD203B41FA5}">
                      <a16:colId xmlns:a16="http://schemas.microsoft.com/office/drawing/2014/main" val="928174463"/>
                    </a:ext>
                  </a:extLst>
                </a:gridCol>
                <a:gridCol w="2441576">
                  <a:extLst>
                    <a:ext uri="{9D8B030D-6E8A-4147-A177-3AD203B41FA5}">
                      <a16:colId xmlns:a16="http://schemas.microsoft.com/office/drawing/2014/main" val="2906022707"/>
                    </a:ext>
                  </a:extLst>
                </a:gridCol>
              </a:tblGrid>
              <a:tr h="930396">
                <a:tc>
                  <a:txBody>
                    <a:bodyPr/>
                    <a:lstStyle/>
                    <a:p>
                      <a:pPr marL="0" marR="0">
                        <a:lnSpc>
                          <a:spcPct val="107000"/>
                        </a:lnSpc>
                        <a:spcBef>
                          <a:spcPts val="0"/>
                        </a:spcBef>
                        <a:spcAft>
                          <a:spcPts val="0"/>
                        </a:spcAft>
                      </a:pPr>
                      <a:r>
                        <a:rPr lang="en-US" sz="1600" b="1" dirty="0">
                          <a:effectLst/>
                          <a:latin typeface="Arial" panose="020B0604020202020204" pitchFamily="34" charset="0"/>
                          <a:cs typeface="Arial" panose="020B0604020202020204" pitchFamily="34" charset="0"/>
                        </a:rPr>
                        <a:t>Amino acid</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anchor="b">
                    <a:solidFill>
                      <a:srgbClr val="D0E7D2"/>
                    </a:solidFill>
                  </a:tcPr>
                </a:tc>
                <a:tc>
                  <a:txBody>
                    <a:bodyPr/>
                    <a:lstStyle/>
                    <a:p>
                      <a:pPr marL="0" marR="0" algn="ctr">
                        <a:lnSpc>
                          <a:spcPct val="107000"/>
                        </a:lnSpc>
                        <a:spcBef>
                          <a:spcPts val="0"/>
                        </a:spcBef>
                        <a:spcAft>
                          <a:spcPts val="0"/>
                        </a:spcAft>
                      </a:pPr>
                      <a:r>
                        <a:rPr lang="en-US" sz="1600" b="1" dirty="0">
                          <a:effectLst/>
                          <a:latin typeface="Arial" panose="020B0604020202020204" pitchFamily="34" charset="0"/>
                          <a:cs typeface="Arial" panose="020B0604020202020204" pitchFamily="34" charset="0"/>
                        </a:rPr>
                        <a:t>Observed frequency of incorporation (Lys = 100)</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algn="ctr">
                        <a:lnSpc>
                          <a:spcPct val="107000"/>
                        </a:lnSpc>
                        <a:spcBef>
                          <a:spcPts val="0"/>
                        </a:spcBef>
                        <a:spcAft>
                          <a:spcPts val="0"/>
                        </a:spcAft>
                      </a:pPr>
                      <a:r>
                        <a:rPr lang="en-US" sz="1600" b="1" dirty="0">
                          <a:effectLst/>
                          <a:latin typeface="Arial" panose="020B0604020202020204" pitchFamily="34" charset="0"/>
                          <a:cs typeface="Arial" panose="020B0604020202020204" pitchFamily="34" charset="0"/>
                        </a:rPr>
                        <a:t>Tentative assignment for nucleotide composition of corresponding codon</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algn="ctr">
                        <a:lnSpc>
                          <a:spcPct val="107000"/>
                        </a:lnSpc>
                        <a:spcBef>
                          <a:spcPts val="0"/>
                        </a:spcBef>
                        <a:spcAft>
                          <a:spcPts val="0"/>
                        </a:spcAft>
                      </a:pPr>
                      <a:r>
                        <a:rPr lang="en-US" sz="1600" b="1" dirty="0">
                          <a:effectLst/>
                          <a:latin typeface="Arial" panose="020B0604020202020204" pitchFamily="34" charset="0"/>
                          <a:cs typeface="Arial" panose="020B0604020202020204" pitchFamily="34" charset="0"/>
                        </a:rPr>
                        <a:t>Expected frequency of incorporation based on assignment (Lys = 100)</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extLst>
                  <a:ext uri="{0D108BD9-81ED-4DB2-BD59-A6C34878D82A}">
                    <a16:rowId xmlns:a16="http://schemas.microsoft.com/office/drawing/2014/main" val="667580713"/>
                  </a:ext>
                </a:extLst>
              </a:tr>
              <a:tr h="189361">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Asparagine</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24</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A</a:t>
                      </a:r>
                      <a:r>
                        <a:rPr lang="en-US" sz="1600" baseline="-25000" dirty="0">
                          <a:effectLst/>
                          <a:latin typeface="Arial" panose="020B0604020202020204" pitchFamily="34" charset="0"/>
                          <a:cs typeface="Arial" panose="020B0604020202020204" pitchFamily="34" charset="0"/>
                        </a:rPr>
                        <a:t>2</a:t>
                      </a:r>
                      <a:r>
                        <a:rPr lang="en-US" sz="1600" dirty="0">
                          <a:effectLst/>
                          <a:latin typeface="Arial" panose="020B0604020202020204" pitchFamily="34" charset="0"/>
                          <a:cs typeface="Arial" panose="020B0604020202020204" pitchFamily="34" charset="0"/>
                        </a:rPr>
                        <a:t>C</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20</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302803968"/>
                  </a:ext>
                </a:extLst>
              </a:tr>
              <a:tr h="189361">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Glutamine</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24</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A</a:t>
                      </a:r>
                      <a:r>
                        <a:rPr lang="en-US" sz="1600" baseline="-25000" dirty="0">
                          <a:effectLst/>
                          <a:latin typeface="Arial" panose="020B0604020202020204" pitchFamily="34" charset="0"/>
                          <a:cs typeface="Arial" panose="020B0604020202020204" pitchFamily="34" charset="0"/>
                        </a:rPr>
                        <a:t>2</a:t>
                      </a:r>
                      <a:r>
                        <a:rPr lang="en-US" sz="1600" dirty="0">
                          <a:effectLst/>
                          <a:latin typeface="Arial" panose="020B0604020202020204" pitchFamily="34" charset="0"/>
                          <a:cs typeface="Arial" panose="020B0604020202020204" pitchFamily="34" charset="0"/>
                        </a:rPr>
                        <a:t>C</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20</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107467678"/>
                  </a:ext>
                </a:extLst>
              </a:tr>
              <a:tr h="189361">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Histidine</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   6</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AC</a:t>
                      </a:r>
                      <a:r>
                        <a:rPr lang="en-US" sz="1600" baseline="-25000" dirty="0">
                          <a:effectLst/>
                          <a:latin typeface="Arial" panose="020B0604020202020204" pitchFamily="34" charset="0"/>
                          <a:cs typeface="Arial" panose="020B0604020202020204" pitchFamily="34" charset="0"/>
                        </a:rPr>
                        <a:t>2</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  4</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911405267"/>
                  </a:ext>
                </a:extLst>
              </a:tr>
              <a:tr h="189361">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Lysine</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100</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AAA</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100</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4057739464"/>
                  </a:ext>
                </a:extLst>
              </a:tr>
              <a:tr h="189361">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Proline</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   7</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AC</a:t>
                      </a:r>
                      <a:r>
                        <a:rPr lang="en-US" sz="1600" baseline="-25000" dirty="0">
                          <a:effectLst/>
                          <a:latin typeface="Arial" panose="020B0604020202020204" pitchFamily="34" charset="0"/>
                          <a:cs typeface="Arial" panose="020B0604020202020204" pitchFamily="34" charset="0"/>
                        </a:rPr>
                        <a:t>2</a:t>
                      </a:r>
                      <a:r>
                        <a:rPr lang="en-US" sz="1600" dirty="0">
                          <a:effectLst/>
                          <a:latin typeface="Arial" panose="020B0604020202020204" pitchFamily="34" charset="0"/>
                          <a:cs typeface="Arial" panose="020B0604020202020204" pitchFamily="34" charset="0"/>
                        </a:rPr>
                        <a:t>, CCC</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4.8</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239398829"/>
                  </a:ext>
                </a:extLst>
              </a:tr>
              <a:tr h="189361">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Threonine</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a:effectLst/>
                          <a:latin typeface="Arial" panose="020B0604020202020204" pitchFamily="34" charset="0"/>
                          <a:cs typeface="Arial" panose="020B0604020202020204" pitchFamily="34" charset="0"/>
                        </a:rPr>
                        <a:t>26</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A</a:t>
                      </a:r>
                      <a:r>
                        <a:rPr lang="en-US" sz="1600" baseline="-25000" dirty="0">
                          <a:effectLst/>
                          <a:latin typeface="Arial" panose="020B0604020202020204" pitchFamily="34" charset="0"/>
                          <a:cs typeface="Arial" panose="020B0604020202020204" pitchFamily="34" charset="0"/>
                        </a:rPr>
                        <a:t>2</a:t>
                      </a:r>
                      <a:r>
                        <a:rPr lang="en-US" sz="1600" dirty="0">
                          <a:effectLst/>
                          <a:latin typeface="Arial" panose="020B0604020202020204" pitchFamily="34" charset="0"/>
                          <a:cs typeface="Arial" panose="020B0604020202020204" pitchFamily="34" charset="0"/>
                        </a:rPr>
                        <a:t>C, AC</a:t>
                      </a:r>
                      <a:r>
                        <a:rPr lang="en-US" sz="1600" baseline="-25000" dirty="0">
                          <a:effectLst/>
                          <a:latin typeface="Arial" panose="020B0604020202020204" pitchFamily="34" charset="0"/>
                          <a:cs typeface="Arial" panose="020B0604020202020204" pitchFamily="34" charset="0"/>
                        </a:rPr>
                        <a:t>2</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 24</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63906309"/>
                  </a:ext>
                </a:extLst>
              </a:tr>
            </a:tbl>
          </a:graphicData>
        </a:graphic>
      </p:graphicFrame>
    </p:spTree>
    <p:extLst>
      <p:ext uri="{BB962C8B-B14F-4D97-AF65-F5344CB8AC3E}">
        <p14:creationId xmlns:p14="http://schemas.microsoft.com/office/powerpoint/2010/main" val="1593738830"/>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9D703-42E2-4956-A614-E84EB544A704}"/>
              </a:ext>
            </a:extLst>
          </p:cNvPr>
          <p:cNvSpPr>
            <a:spLocks noGrp="1"/>
          </p:cNvSpPr>
          <p:nvPr>
            <p:ph type="title"/>
          </p:nvPr>
        </p:nvSpPr>
        <p:spPr/>
        <p:txBody>
          <a:bodyPr/>
          <a:lstStyle/>
          <a:p>
            <a:r>
              <a:rPr lang="en-AU" dirty="0"/>
              <a:t>Clicker Question 35,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Which function is NOT a part of posttranslational processing?</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5"/>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insertion of proteins into membranes</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5"/>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Insertion of proteins into membranes actually happens during translation</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P</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osttranslational modifications include the removal of signal sequences at the amino-terminal end, covalent attachment of carbohydrate side chains, addition of </a:t>
            </a: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isoprenyl</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groups, and formation of disulfide bridges between </a:t>
            </a: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Cys</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residues. </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89227504"/>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5E197-8D3E-4E36-BF8A-41058DE02C7F}"/>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Protein Synthesis Is Inhibited by Many Antibiotics and Toxins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64332" y="1676400"/>
            <a:ext cx="521493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puromycin </a:t>
            </a:r>
            <a:r>
              <a:rPr lang="en-US" sz="2400" dirty="0">
                <a:latin typeface="Arial" panose="020B0604020202020204" pitchFamily="34" charset="0"/>
                <a:cs typeface="Arial" panose="020B0604020202020204" pitchFamily="34" charset="0"/>
              </a:rPr>
              <a:t>= an inhibitory antibiotic that binds to the A site and terminates polypeptide synthesis</a:t>
            </a:r>
          </a:p>
          <a:p>
            <a:pPr lvl="1"/>
            <a:r>
              <a:rPr lang="en-US" sz="2400" dirty="0">
                <a:latin typeface="Arial" panose="020B0604020202020204" pitchFamily="34" charset="0"/>
                <a:cs typeface="Arial" panose="020B0604020202020204" pitchFamily="34" charset="0"/>
              </a:rPr>
              <a:t>made by the mold </a:t>
            </a:r>
            <a:r>
              <a:rPr lang="en-US" sz="2400" i="1" dirty="0">
                <a:latin typeface="Arial" panose="020B0604020202020204" pitchFamily="34" charset="0"/>
                <a:cs typeface="Arial" panose="020B0604020202020204" pitchFamily="34" charset="0"/>
              </a:rPr>
              <a:t>Streptomyces </a:t>
            </a:r>
            <a:r>
              <a:rPr lang="en-US" sz="2400" i="1" dirty="0" err="1">
                <a:latin typeface="Arial" panose="020B0604020202020204" pitchFamily="34" charset="0"/>
                <a:cs typeface="Arial" panose="020B0604020202020204" pitchFamily="34" charset="0"/>
              </a:rPr>
              <a:t>alboniger</a:t>
            </a:r>
            <a:endParaRPr lang="en-US" sz="2400" i="1"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structure similar to the 3′ end of an aminoacyl-tRNA</a:t>
            </a: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The figure shows a roughly rectangular orange piece with rounded edges that is wider at the top than at the bottom beneath a yellow half-circle above it with its flat side against the orange piece below. Cutouts in the bottom of the yellow piece and top of the orange piece meet to form an opening divided into three parts. The left-hand part is labeled E. The middle part contains a green t R N A with a yellow half-circle base with its flat side against a green strand of m R N A below, and with a purple tip bonded to a chain of eight blue spheres. The right-hand part, labeled A, has a small red oval labeled puromycin at its upper left corner. A green piece of m R N A begins at its 5 prime end on the left, has two diagonal lines indicating a break, and curves up into the orange part of the ribosome to bend beneath the three sites and then curve down again to end at its 3 prime end to the lower right. A close-up of tops of the P and A sites shows the interaction of puromycin with the amino acids to its left. A green strand in the vertical top of the P site connects to a purple piece containing a purine base with a six-membered ring on the left with its bottom vertex bonded to N H 2 that shares its right side with a five-membered ring that has an upper right base bonded to the right side vertex of a five-membered sugar ring with O at its bottom vertex, an upper right vertex bonded to O H, and upper left vertex bonded to O in the blue sphere above, and a left side vertex bonded to C H 2 below bonded to O bonded to a white circle labeled P with a vertical line of three dashes below. O in the blue sphere is bonded to C to the right double bonded to O to the right and bonded to C above bonded to R to the right, H to the left, and N above bonded to H to the right and further bonded to C above in the next blue sphere that is double bonded to O to the right and further bonded above. Text above reads, peptidyl-t R N A in P site. A red oval to the right is labeled puromycin in A site. At the bottom, it has N bonded to C H 3 to the lower left and right and to the bottom vertex of a benzene ring above that shares its right side with the left side of a five-membered ring that has an upper right vertex bonded to the right side vertex of a five-membered ring with O at its bottom vertex, an upper right vertex bonded to O H, a left side vertex bonded to C H 2 below further bonded to O, and an upper left vertex bonded to N H bonded to C above double bonded to O to the right and bonded to C above bonded to H to the right, N to the left with a red pair of electrons and further bonded to H above and below, and to C H 2 above bonded to the bottom vertex of a benzene ring with its top vertex bonded to O C H 3. Red arrows point from the red pair of electrons on N to the bottom C in the blue sphere to its left in the P C and from the bond between the same C and O to its left to the same O, which is bonded to the upper left vertex of the five-membered ring below. An arrow labeled blue highlighted peptidyl transferase points down to show that this yields a similar ribosome in which the chain of blue amino acids has transferred from the purple tip of t R N A in the P site to the top of puromycin in the A site. A close-up shows peptidyl puromycin as similar to puromycin except that N that had formerly had a red pair of electrons is now bonded to C at the bottom of a blue sphere to the left that is further double bonded to O to the left and bonded to C above bonded to R to the right, H to the left, and N above further bonded to H to the right and to an atom in the next in a chain of five A A above.">
            <a:extLst>
              <a:ext uri="{FF2B5EF4-FFF2-40B4-BE49-F238E27FC236}">
                <a16:creationId xmlns:a16="http://schemas.microsoft.com/office/drawing/2014/main" id="{934C6CAD-0DEE-864E-B17B-5F98D359BBE6}"/>
              </a:ext>
            </a:extLst>
          </p:cNvPr>
          <p:cNvPicPr>
            <a:picLocks noChangeAspect="1"/>
          </p:cNvPicPr>
          <p:nvPr/>
        </p:nvPicPr>
        <p:blipFill>
          <a:blip r:embed="rId3"/>
          <a:stretch>
            <a:fillRect/>
          </a:stretch>
        </p:blipFill>
        <p:spPr>
          <a:xfrm>
            <a:off x="6172200" y="1801745"/>
            <a:ext cx="2228763" cy="4719987"/>
          </a:xfrm>
          <a:prstGeom prst="rect">
            <a:avLst/>
          </a:prstGeom>
        </p:spPr>
      </p:pic>
    </p:spTree>
    <p:extLst>
      <p:ext uri="{BB962C8B-B14F-4D97-AF65-F5344CB8AC3E}">
        <p14:creationId xmlns:p14="http://schemas.microsoft.com/office/powerpoint/2010/main" val="477281563"/>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EEAD6-69B5-476F-B36B-C88AD91F655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Tetracycline and Chloramphenicol</a:t>
            </a:r>
            <a:endParaRPr lang="en-AU" dirty="0"/>
          </a:p>
        </p:txBody>
      </p:sp>
      <p:sp>
        <p:nvSpPr>
          <p:cNvPr id="9" name="Google Shape;390;g847cf01710_0_68">
            <a:extLst>
              <a:ext uri="{FF2B5EF4-FFF2-40B4-BE49-F238E27FC236}">
                <a16:creationId xmlns:a16="http://schemas.microsoft.com/office/drawing/2014/main" id="{8410FFFD-33A6-AA4D-8E4C-3D595F2E19B1}"/>
              </a:ext>
            </a:extLst>
          </p:cNvPr>
          <p:cNvSpPr txBox="1">
            <a:spLocks noChangeArrowheads="1"/>
          </p:cNvSpPr>
          <p:nvPr/>
        </p:nvSpPr>
        <p:spPr bwMode="auto">
          <a:xfrm>
            <a:off x="348144" y="1600200"/>
            <a:ext cx="4604856"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tetracyclines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inhibit bacterial protein by blocking the A site </a:t>
            </a:r>
          </a:p>
          <a:p>
            <a:pPr lvl="1"/>
            <a:r>
              <a:rPr lang="en-US" sz="2400" dirty="0">
                <a:latin typeface="Arial" panose="020B0604020202020204" pitchFamily="34" charset="0"/>
                <a:cs typeface="Arial" panose="020B0604020202020204" pitchFamily="34" charset="0"/>
              </a:rPr>
              <a:t>prevent aminoacyl-tRNA binding</a:t>
            </a:r>
          </a:p>
          <a:p>
            <a:pPr lvl="1"/>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chloramphenicol </a:t>
            </a:r>
            <a:r>
              <a:rPr lang="en-US" sz="2400" dirty="0">
                <a:latin typeface="Arial" panose="020B0604020202020204" pitchFamily="34" charset="0"/>
                <a:cs typeface="Arial" panose="020B0604020202020204" pitchFamily="34" charset="0"/>
              </a:rPr>
              <a:t>= inhibits bacterial, mitochondrial, and chloroplast protein synthesis blocking peptidyl transfer </a:t>
            </a:r>
          </a:p>
          <a:p>
            <a:pPr lvl="1"/>
            <a:r>
              <a:rPr lang="en-US" sz="2400" dirty="0">
                <a:latin typeface="Arial" panose="020B0604020202020204" pitchFamily="34" charset="0"/>
                <a:cs typeface="Arial" panose="020B0604020202020204" pitchFamily="34" charset="0"/>
              </a:rPr>
              <a:t>does not affect eukaryotic protein synthesis </a:t>
            </a:r>
          </a:p>
          <a:p>
            <a:pPr marL="50800" indent="0">
              <a:buNone/>
            </a:pPr>
            <a:endParaRPr lang="en-US" dirty="0"/>
          </a:p>
        </p:txBody>
      </p:sp>
      <p:pic>
        <p:nvPicPr>
          <p:cNvPr id="3" name="Picture 2" descr="Tetracycline: A left-hand benzene ring has a bottom vertex bonded to O H and shares its right side with the left side of a six-membered ring that has a top vertex bonded to C H 3 and O H, a bottom vertex double bonded to O, and a right side shared with the left side of an adjacent six-membered ring. This third ring has a double bond at its lower left side, a bottom vertex bonded to O H, and a right side shared with the left side of an adjacent six-membered ring. The upper right vertex of the third ring, which is the upper left vertex of the fourth ring, is boned to H above. The lower right vertex of the third ring, which is the lower left vertex of the fourth ring, is bonded to O H below. The right-hand ring has a double bond at its right side, a bottom vertex double bonded to O, a lower right vertex bonded to C O N H 2, an upper right vertex bonded to O H, and a top vertex bonded to N bonded to 2 C H 3. Chloramphenicol: A benzene ring has a left side vertex bonded to N O 2 and a right side vertex bonded to C H bonded to O H below and to C H to the right bonded to C H 2 further bonded to O H below and bonded to N H above further bonded to C double bonded to O below and bonded to C H C l 2 to the right. ">
            <a:extLst>
              <a:ext uri="{FF2B5EF4-FFF2-40B4-BE49-F238E27FC236}">
                <a16:creationId xmlns:a16="http://schemas.microsoft.com/office/drawing/2014/main" id="{60E22469-EEF8-034F-ACCF-7016070FC51E}"/>
              </a:ext>
            </a:extLst>
          </p:cNvPr>
          <p:cNvPicPr>
            <a:picLocks noChangeAspect="1"/>
          </p:cNvPicPr>
          <p:nvPr/>
        </p:nvPicPr>
        <p:blipFill rotWithShape="1">
          <a:blip r:embed="rId3"/>
          <a:srcRect r="36418" b="44444"/>
          <a:stretch/>
        </p:blipFill>
        <p:spPr>
          <a:xfrm>
            <a:off x="5257800" y="1560011"/>
            <a:ext cx="3736912" cy="4916989"/>
          </a:xfrm>
          <a:prstGeom prst="rect">
            <a:avLst/>
          </a:prstGeom>
        </p:spPr>
      </p:pic>
    </p:spTree>
    <p:extLst>
      <p:ext uri="{BB962C8B-B14F-4D97-AF65-F5344CB8AC3E}">
        <p14:creationId xmlns:p14="http://schemas.microsoft.com/office/powerpoint/2010/main" val="2275880937"/>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C9A21-3173-43B8-AD80-3E2248D233A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Cycloheximide and Streptomycin</a:t>
            </a:r>
            <a:endParaRPr lang="en-AU" dirty="0"/>
          </a:p>
        </p:txBody>
      </p:sp>
      <p:sp>
        <p:nvSpPr>
          <p:cNvPr id="9" name="Google Shape;390;g847cf01710_0_68">
            <a:extLst>
              <a:ext uri="{FF2B5EF4-FFF2-40B4-BE49-F238E27FC236}">
                <a16:creationId xmlns:a16="http://schemas.microsoft.com/office/drawing/2014/main" id="{8410FFFD-33A6-AA4D-8E4C-3D595F2E19B1}"/>
              </a:ext>
            </a:extLst>
          </p:cNvPr>
          <p:cNvSpPr txBox="1">
            <a:spLocks noChangeArrowheads="1"/>
          </p:cNvSpPr>
          <p:nvPr/>
        </p:nvSpPr>
        <p:spPr bwMode="auto">
          <a:xfrm>
            <a:off x="381000" y="1363662"/>
            <a:ext cx="4724400" cy="511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cycloheximide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blocks the peptidyl transferase of 80S eukaryotic ribosomes </a:t>
            </a:r>
          </a:p>
          <a:p>
            <a:pPr lvl="1"/>
            <a:r>
              <a:rPr lang="en-US" sz="2400" dirty="0">
                <a:latin typeface="Arial" panose="020B0604020202020204" pitchFamily="34" charset="0"/>
                <a:cs typeface="Arial" panose="020B0604020202020204" pitchFamily="34" charset="0"/>
              </a:rPr>
              <a:t>does not affect 70S bacterial, mitochondrial, and chloroplast ribosomes</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streptomycin</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causes misreading of the genetic code in bacteria at low concentrations and inhibits initiation at higher concentrations </a:t>
            </a:r>
          </a:p>
          <a:p>
            <a:endParaRPr lang="en-US" dirty="0"/>
          </a:p>
        </p:txBody>
      </p:sp>
      <p:pic>
        <p:nvPicPr>
          <p:cNvPr id="3" name="Picture 2" descr="Cycloheximide: A six-carbon ring has a left vertex bonded to C H 3, an upper right vertex bonded to CH 3, a right vertex double bonded to O, and a lower right vertex bonded to C H O H bonded to C H 2 below bonded to the top vertex of a six-membered ring with its lower left and right vertices each double bonded to O and N substituted for C at its bottom vertex and bonded to H. ">
            <a:extLst>
              <a:ext uri="{FF2B5EF4-FFF2-40B4-BE49-F238E27FC236}">
                <a16:creationId xmlns:a16="http://schemas.microsoft.com/office/drawing/2014/main" id="{60E22469-EEF8-034F-ACCF-7016070FC51E}"/>
              </a:ext>
            </a:extLst>
          </p:cNvPr>
          <p:cNvPicPr>
            <a:picLocks noChangeAspect="1"/>
          </p:cNvPicPr>
          <p:nvPr/>
        </p:nvPicPr>
        <p:blipFill rotWithShape="1">
          <a:blip r:embed="rId3"/>
          <a:srcRect l="62269" t="14445" b="44444"/>
          <a:stretch/>
        </p:blipFill>
        <p:spPr>
          <a:xfrm>
            <a:off x="6114716" y="1303909"/>
            <a:ext cx="1718313" cy="2819400"/>
          </a:xfrm>
          <a:prstGeom prst="rect">
            <a:avLst/>
          </a:prstGeom>
        </p:spPr>
      </p:pic>
      <p:pic>
        <p:nvPicPr>
          <p:cNvPr id="5" name="Picture 4" descr="Streptomycin: A six-membered ring has O substituted for C at it upper right vertex; an upper left vertex bonded to H above and C H 2 O H below; a left side vertex bonded to O H above and H below; a lower left vertex bonded to H above and O H below; a lower right vertex bonded to H below and to N above bonded to H and to C H 3; and a right side vertex boned to H below and to O above further bonded to the let side-vertex of a five-membered ring. This five-membered ring has a left side vertex that is also bonded to H below; a bottom vertex bonded to O H above and C H O below; a right side vertex bonded to CH 3 above and H below, O substituted for C at its upper right vertex; and an upper left vertex bonded to H below and bonded to O above further bonded to the left side verted of a six-membered ring. The upper six-membered ring has a left side vertex that is also bonded to H above; an upper left vertex bonded to H below and to N H above further bonded to C double bonded to N H above and bonded to N H 2 to the left; an upper right vertex bonded to H above and O H below; a right side vertex bonded to H below and to N H above further bonded to C double bonded to N H above and bonded to N H 2 to the right; a lower right vertex bonded to H above and O H below; and a lower left vertex bonded to O H above and H below.">
            <a:extLst>
              <a:ext uri="{FF2B5EF4-FFF2-40B4-BE49-F238E27FC236}">
                <a16:creationId xmlns:a16="http://schemas.microsoft.com/office/drawing/2014/main" id="{99D3179A-952F-E045-B28C-D91B87813E3E}"/>
              </a:ext>
            </a:extLst>
          </p:cNvPr>
          <p:cNvPicPr>
            <a:picLocks noChangeAspect="1"/>
          </p:cNvPicPr>
          <p:nvPr/>
        </p:nvPicPr>
        <p:blipFill rotWithShape="1">
          <a:blip r:embed="rId3"/>
          <a:srcRect t="53333"/>
          <a:stretch/>
        </p:blipFill>
        <p:spPr>
          <a:xfrm>
            <a:off x="5184746" y="4144391"/>
            <a:ext cx="3578254" cy="2514600"/>
          </a:xfrm>
          <a:prstGeom prst="rect">
            <a:avLst/>
          </a:prstGeom>
        </p:spPr>
      </p:pic>
    </p:spTree>
    <p:extLst>
      <p:ext uri="{BB962C8B-B14F-4D97-AF65-F5344CB8AC3E}">
        <p14:creationId xmlns:p14="http://schemas.microsoft.com/office/powerpoint/2010/main" val="709469217"/>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1">
            <a:extLst>
              <a:ext uri="{FF2B5EF4-FFF2-40B4-BE49-F238E27FC236}">
                <a16:creationId xmlns:a16="http://schemas.microsoft.com/office/drawing/2014/main" id="{D1A7A3B2-799E-412A-9EC0-C0362767B2E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93498" y="335459"/>
            <a:ext cx="1133954" cy="816935"/>
          </a:xfrm>
          <a:prstGeom prst="rect">
            <a:avLst/>
          </a:prstGeom>
        </p:spPr>
      </p:pic>
      <p:sp>
        <p:nvSpPr>
          <p:cNvPr id="2" name="Title 1">
            <a:extLst>
              <a:ext uri="{FF2B5EF4-FFF2-40B4-BE49-F238E27FC236}">
                <a16:creationId xmlns:a16="http://schemas.microsoft.com/office/drawing/2014/main" id="{A1C5EB70-98AC-44D3-B43B-40C9CDEA6E49}"/>
              </a:ext>
            </a:extLst>
          </p:cNvPr>
          <p:cNvSpPr>
            <a:spLocks noGrp="1"/>
          </p:cNvSpPr>
          <p:nvPr>
            <p:ph type="title"/>
          </p:nvPr>
        </p:nvSpPr>
        <p:spPr/>
        <p:txBody>
          <a:bodyPr/>
          <a:lstStyle/>
          <a:p>
            <a:r>
              <a:rPr lang="en-AU" dirty="0"/>
              <a:t>Clicker Question 36</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Which antibiotic or toxin mechanism is INCORRECT</a:t>
            </a:r>
            <a:r>
              <a:rPr lang="en-US" sz="2400" dirty="0">
                <a:solidFill>
                  <a:srgbClr val="000000"/>
                </a:solidFill>
                <a:latin typeface="Arial" panose="020B0604020202020204" pitchFamily="34" charset="0"/>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Tetracyclines block the A site of the ribosome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Cycloheximide blocks the peptidyl transferase activity of eukaryotic ribosomes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Chloramphenicol blocks peptidyl transfer in bacteria</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Puromycin blocks the P site of bacterial ribosomes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p:txBody>
      </p:sp>
    </p:spTree>
    <p:extLst>
      <p:ext uri="{BB962C8B-B14F-4D97-AF65-F5344CB8AC3E}">
        <p14:creationId xmlns:p14="http://schemas.microsoft.com/office/powerpoint/2010/main" val="297860188"/>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EA171-3768-4191-9980-406F593C6E4F}"/>
              </a:ext>
            </a:extLst>
          </p:cNvPr>
          <p:cNvSpPr>
            <a:spLocks noGrp="1"/>
          </p:cNvSpPr>
          <p:nvPr>
            <p:ph type="title"/>
          </p:nvPr>
        </p:nvSpPr>
        <p:spPr/>
        <p:txBody>
          <a:bodyPr/>
          <a:lstStyle/>
          <a:p>
            <a:r>
              <a:rPr lang="en-AU" dirty="0"/>
              <a:t>Clicker Question 36,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Which antibiotic or toxin mechanism is INCORRECT</a:t>
            </a:r>
            <a:r>
              <a:rPr kumimoji="0" lang="en-US" sz="2400" b="0" i="0" u="none" strike="noStrike" kern="1200" cap="none" spc="0" normalizeH="0" baseline="0" noProof="0" dirty="0">
                <a:ln>
                  <a:noFill/>
                </a:ln>
                <a:solidFill>
                  <a:srgbClr val="000000"/>
                </a:solidFill>
                <a:effectLst/>
                <a:uLnTx/>
                <a:uFillTx/>
                <a:latin typeface="Arial"/>
                <a:ea typeface="Calibri" panose="020F0502020204030204" pitchFamily="34" charset="0"/>
                <a:cs typeface="Calibri" charset="0"/>
              </a:rPr>
              <a:t>?</a:t>
            </a:r>
            <a:endParaRPr kumimoji="0" 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Puromycin blocks the P site of bacterial ribosomes</a:t>
            </a:r>
            <a:r>
              <a:rPr kumimoji="0" lang="en-US" sz="2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Calibri" charset="0"/>
              </a:rPr>
              <a:t>.</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Puromycin resembles the aminoacyl end of a charged tRNA, and it can bind to the ribosomal A site and participate in peptide bond formation. The product of this reaction, peptidyl puromycin, is not translocated to the P site. Instead, it dissociates from the ribosome, causing premature chain termination.</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09705785"/>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7A330-E187-41F9-9B5A-F4D9FBD39C8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Diphtheria Toxin and Ricin</a:t>
            </a:r>
            <a:endParaRPr lang="en-AU" dirty="0"/>
          </a:p>
        </p:txBody>
      </p:sp>
      <p:sp>
        <p:nvSpPr>
          <p:cNvPr id="9" name="Google Shape;390;g847cf01710_0_68">
            <a:extLst>
              <a:ext uri="{FF2B5EF4-FFF2-40B4-BE49-F238E27FC236}">
                <a16:creationId xmlns:a16="http://schemas.microsoft.com/office/drawing/2014/main" id="{8410FFFD-33A6-AA4D-8E4C-3D595F2E19B1}"/>
              </a:ext>
            </a:extLst>
          </p:cNvPr>
          <p:cNvSpPr txBox="1">
            <a:spLocks noChangeArrowheads="1"/>
          </p:cNvSpPr>
          <p:nvPr/>
        </p:nvSpPr>
        <p:spPr bwMode="auto">
          <a:xfrm>
            <a:off x="342900" y="1363662"/>
            <a:ext cx="84582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diphtheria toxin </a:t>
            </a:r>
            <a:r>
              <a:rPr lang="en-US" sz="2400" dirty="0">
                <a:latin typeface="Arial" panose="020B0604020202020204" pitchFamily="34" charset="0"/>
                <a:cs typeface="Arial" panose="020B0604020202020204" pitchFamily="34" charset="0"/>
              </a:rPr>
              <a:t>= catalyzes the ADP-ribosylation of a diphthamide (a modified histidine) residue of eEF2 to inactivate it</a:t>
            </a:r>
          </a:p>
          <a:p>
            <a:pPr lvl="1"/>
            <a:r>
              <a:rPr lang="en-US" sz="2400" dirty="0">
                <a:latin typeface="Arial" panose="020B0604020202020204" pitchFamily="34" charset="0"/>
                <a:cs typeface="Arial" panose="020B0604020202020204" pitchFamily="34" charset="0"/>
              </a:rPr>
              <a:t>released by the bacterium </a:t>
            </a:r>
            <a:r>
              <a:rPr lang="en-US" sz="2400" i="1" dirty="0">
                <a:latin typeface="Arial" panose="020B0604020202020204" pitchFamily="34" charset="0"/>
                <a:cs typeface="Arial" panose="020B0604020202020204" pitchFamily="34" charset="0"/>
              </a:rPr>
              <a:t>Corynebacterium diphtheriae</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ricin</a:t>
            </a:r>
            <a:r>
              <a:rPr lang="en-US" sz="2400" dirty="0">
                <a:latin typeface="Arial" panose="020B0604020202020204" pitchFamily="34" charset="0"/>
                <a:cs typeface="Arial" panose="020B0604020202020204" pitchFamily="34" charset="0"/>
              </a:rPr>
              <a:t> = a toxic protein of the castor bean that inactivates the 60S subunit of eukaryotic ribosomes by </a:t>
            </a:r>
            <a:r>
              <a:rPr lang="en-US" sz="2400" dirty="0" err="1">
                <a:latin typeface="Arial" panose="020B0604020202020204" pitchFamily="34" charset="0"/>
                <a:cs typeface="Arial" panose="020B0604020202020204" pitchFamily="34" charset="0"/>
              </a:rPr>
              <a:t>depurinating</a:t>
            </a:r>
            <a:r>
              <a:rPr lang="en-US" sz="2400" dirty="0">
                <a:latin typeface="Arial" panose="020B0604020202020204" pitchFamily="34" charset="0"/>
                <a:cs typeface="Arial" panose="020B0604020202020204" pitchFamily="34" charset="0"/>
              </a:rPr>
              <a:t> a specific A residue in 28S rRNA</a:t>
            </a:r>
            <a:endParaRPr lang="en-US" sz="2400" dirty="0"/>
          </a:p>
          <a:p>
            <a:endParaRPr lang="en-US" dirty="0"/>
          </a:p>
        </p:txBody>
      </p:sp>
    </p:spTree>
    <p:extLst>
      <p:ext uri="{BB962C8B-B14F-4D97-AF65-F5344CB8AC3E}">
        <p14:creationId xmlns:p14="http://schemas.microsoft.com/office/powerpoint/2010/main" val="1888608893"/>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37E29-E182-4D1C-97F9-E3BCEB7305C4}"/>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27.3</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Protein Targeting and Degradation</a:t>
            </a:r>
            <a:endParaRPr lang="en-AU" dirty="0"/>
          </a:p>
        </p:txBody>
      </p:sp>
    </p:spTree>
    <p:extLst>
      <p:ext uri="{BB962C8B-B14F-4D97-AF65-F5344CB8AC3E}">
        <p14:creationId xmlns:p14="http://schemas.microsoft.com/office/powerpoint/2010/main" val="4161904338"/>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0;p2" descr="Icon P 1">
            <a:extLst>
              <a:ext uri="{FF2B5EF4-FFF2-40B4-BE49-F238E27FC236}">
                <a16:creationId xmlns:a16="http://schemas.microsoft.com/office/drawing/2014/main" id="{BBFFF847-A528-4CCA-998D-8DBF4883E1DD}"/>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8577" y="314325"/>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13FE1FF-DB00-452C-A7CE-62DF1EC3A02D}"/>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(8 of 8)</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676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000" b="1" dirty="0">
                <a:latin typeface="Arial" panose="020B0604020202020204" pitchFamily="34" charset="0"/>
                <a:cs typeface="Arial" panose="020B0604020202020204" pitchFamily="34" charset="0"/>
              </a:rPr>
              <a:t>Information is expensive. </a:t>
            </a:r>
            <a:r>
              <a:rPr lang="en-US" sz="2000" dirty="0">
                <a:latin typeface="Arial" panose="020B0604020202020204" pitchFamily="34" charset="0"/>
                <a:cs typeface="Arial" panose="020B0604020202020204" pitchFamily="34" charset="0"/>
              </a:rPr>
              <a:t>This principle, noted in earlier chapters, is particularly well illustrated by protein synthesis. Protein synthesis consumes more cellular resources than any other process in most cells. The 15,000 ribosomes, 100,000 molecules of protein synthesis–related protein factors and enzymes, and 200,000 tRNA molecules in a typical bacterial cell can account for more than 35% of the cell’s dry weight. Overall, almost 300 </a:t>
            </a:r>
            <a:r>
              <a:rPr lang="en-US" sz="2000" i="1" dirty="0">
                <a:latin typeface="Arial" panose="020B0604020202020204" pitchFamily="34" charset="0"/>
                <a:cs typeface="Arial" panose="020B0604020202020204" pitchFamily="34" charset="0"/>
              </a:rPr>
              <a:t>different </a:t>
            </a:r>
            <a:r>
              <a:rPr lang="en-US" sz="2000" dirty="0">
                <a:latin typeface="Arial" panose="020B0604020202020204" pitchFamily="34" charset="0"/>
                <a:cs typeface="Arial" panose="020B0604020202020204" pitchFamily="34" charset="0"/>
              </a:rPr>
              <a:t>macromolecules cooperate to synthesize polypeptides. Protein synthesis can account for up to 90% of the chemical energy used by a cell for all biosynthetic reactions. Why? The enzymatic synthesis of an amide bond should require little energetic input. However, the sequence of amino acids in a protein is a form of biological information. Synthesis of each amide (peptide) bond between two </a:t>
            </a:r>
            <a:r>
              <a:rPr lang="en-US" sz="2000" i="1" dirty="0">
                <a:latin typeface="Arial" panose="020B0604020202020204" pitchFamily="34" charset="0"/>
                <a:cs typeface="Arial" panose="020B0604020202020204" pitchFamily="34" charset="0"/>
              </a:rPr>
              <a:t>particular </a:t>
            </a:r>
            <a:r>
              <a:rPr lang="en-US" sz="2000" dirty="0">
                <a:latin typeface="Arial" panose="020B0604020202020204" pitchFamily="34" charset="0"/>
                <a:cs typeface="Arial" panose="020B0604020202020204" pitchFamily="34" charset="0"/>
              </a:rPr>
              <a:t>amino acids is ensured by the investment of more than four nucleoside triphosphates (NTPs). </a:t>
            </a:r>
          </a:p>
          <a:p>
            <a:endParaRPr lang="en-US" sz="2400" dirty="0">
              <a:latin typeface="Arial" panose="020B0604020202020204" pitchFamily="34" charset="0"/>
              <a:cs typeface="Arial" panose="020B0604020202020204" pitchFamily="34" charset="0"/>
            </a:endParaRPr>
          </a:p>
          <a:p>
            <a:pPr>
              <a:buNone/>
            </a:pPr>
            <a:r>
              <a:rPr lang="en-US" sz="2400" dirty="0">
                <a:latin typeface="Arial" panose="020B0604020202020204" pitchFamily="34" charset="0"/>
                <a:cs typeface="Arial" panose="020B0604020202020204" pitchFamily="34" charset="0"/>
              </a:rPr>
              <a:t> </a:t>
            </a:r>
          </a:p>
          <a:p>
            <a:endParaRPr lang="en-US" sz="2400" dirty="0"/>
          </a:p>
          <a:p>
            <a:pPr>
              <a:buNone/>
            </a:pPr>
            <a:r>
              <a:rPr lang="en-US" sz="2400" dirty="0">
                <a:latin typeface="Arial" panose="020B0604020202020204" pitchFamily="34" charset="0"/>
                <a:cs typeface="Arial" panose="020B0604020202020204" pitchFamily="34" charset="0"/>
              </a:rPr>
              <a:t> </a:t>
            </a:r>
          </a:p>
          <a:p>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extLst>
      <p:ext uri="{BB962C8B-B14F-4D97-AF65-F5344CB8AC3E}">
        <p14:creationId xmlns:p14="http://schemas.microsoft.com/office/powerpoint/2010/main" val="1851567346"/>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2B75E-6029-432B-9A1E-1B5253B14DA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Thermodynamic Cost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of Transport</a:t>
            </a:r>
            <a:endParaRPr lang="en-AU" dirty="0"/>
          </a:p>
        </p:txBody>
      </p:sp>
      <p:sp>
        <p:nvSpPr>
          <p:cNvPr id="9" name="Google Shape;390;g847cf01710_0_68">
            <a:extLst>
              <a:ext uri="{FF2B5EF4-FFF2-40B4-BE49-F238E27FC236}">
                <a16:creationId xmlns:a16="http://schemas.microsoft.com/office/drawing/2014/main" id="{8410FFFD-33A6-AA4D-8E4C-3D595F2E19B1}"/>
              </a:ext>
            </a:extLst>
          </p:cNvPr>
          <p:cNvSpPr txBox="1">
            <a:spLocks noChangeArrowheads="1"/>
          </p:cNvSpPr>
          <p:nvPr/>
        </p:nvSpPr>
        <p:spPr bwMode="auto">
          <a:xfrm>
            <a:off x="342900" y="1676400"/>
            <a:ext cx="84582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thermodynamic cost of protein synthesis is magnified by cellular processes to transport proteins to their correct  locations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occurs in </a:t>
            </a:r>
            <a:r>
              <a:rPr lang="en-US" altLang="en-US" sz="2400" dirty="0">
                <a:latin typeface="Arial" panose="020B0604020202020204" pitchFamily="34" charset="0"/>
                <a:cs typeface="Arial" panose="020B0604020202020204" pitchFamily="34" charset="0"/>
              </a:rPr>
              <a:t>eukaryotic cells</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6073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23E79F-DC59-4153-BDDF-02F3F54B4168}"/>
              </a:ext>
            </a:extLst>
          </p:cNvPr>
          <p:cNvSpPr>
            <a:spLocks noGrp="1"/>
          </p:cNvSpPr>
          <p:nvPr>
            <p:ph type="title"/>
          </p:nvPr>
        </p:nvSpPr>
        <p:spPr/>
        <p:txBody>
          <a:bodyPr/>
          <a:lstStyle/>
          <a:p>
            <a:r>
              <a:rPr lang="en-US" sz="3400" dirty="0">
                <a:solidFill>
                  <a:schemeClr val="tx1"/>
                </a:solidFill>
                <a:latin typeface="Arial" panose="020B0604020202020204" pitchFamily="34" charset="0"/>
                <a:cs typeface="Arial" panose="020B0604020202020204" pitchFamily="34" charset="0"/>
              </a:rPr>
              <a:t>Trinucleotides That Induce Specific Binding of Aminoacyl-tRNAs to Ribosomes</a:t>
            </a:r>
            <a:endParaRPr lang="en-AU" sz="3400"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84922" y="1603521"/>
            <a:ext cx="8574156" cy="1215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isolated </a:t>
            </a:r>
            <a:r>
              <a:rPr lang="en-US" sz="2400" i="1" dirty="0">
                <a:latin typeface="Arial" panose="020B0604020202020204" pitchFamily="34" charset="0"/>
                <a:cs typeface="Arial" panose="020B0604020202020204" pitchFamily="34" charset="0"/>
              </a:rPr>
              <a:t>E. coli </a:t>
            </a:r>
            <a:r>
              <a:rPr lang="en-US" sz="2400" dirty="0">
                <a:latin typeface="Arial" panose="020B0604020202020204" pitchFamily="34" charset="0"/>
                <a:cs typeface="Arial" panose="020B0604020202020204" pitchFamily="34" charset="0"/>
              </a:rPr>
              <a:t>ribosomes bind a specific aminoacyl-tRNA in the presence of the corresponding synthetic polynucleotide messenger</a:t>
            </a: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p>
          <a:p>
            <a:pPr lvl="1"/>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2" name="TextBox 1">
            <a:extLst>
              <a:ext uri="{FF2B5EF4-FFF2-40B4-BE49-F238E27FC236}">
                <a16:creationId xmlns:a16="http://schemas.microsoft.com/office/drawing/2014/main" id="{2B6BF120-7F94-486E-8DF8-92B5AC6AE6B9}"/>
              </a:ext>
            </a:extLst>
          </p:cNvPr>
          <p:cNvSpPr txBox="1"/>
          <p:nvPr/>
        </p:nvSpPr>
        <p:spPr>
          <a:xfrm>
            <a:off x="543719" y="2971800"/>
            <a:ext cx="8056562" cy="707886"/>
          </a:xfrm>
          <a:prstGeom prst="rect">
            <a:avLst/>
          </a:prstGeom>
          <a:solidFill>
            <a:srgbClr val="005F6A"/>
          </a:solidFill>
          <a:ln>
            <a:solidFill>
              <a:schemeClr val="tx1"/>
            </a:solidFill>
          </a:ln>
        </p:spPr>
        <p:txBody>
          <a:bodyPr wrap="square" rtlCol="0">
            <a:spAutoFit/>
          </a:bodyPr>
          <a:lstStyle/>
          <a:p>
            <a:r>
              <a:rPr lang="en-US" sz="2000" b="1" dirty="0">
                <a:solidFill>
                  <a:schemeClr val="bg1"/>
                </a:solidFill>
              </a:rPr>
              <a:t>Table 27-2 Trinucleotides That Induce Specific Binding of Aminoacyl-tRNAs to Ribosomes</a:t>
            </a:r>
          </a:p>
        </p:txBody>
      </p:sp>
      <p:graphicFrame>
        <p:nvGraphicFramePr>
          <p:cNvPr id="5" name="Table Placeholder 3">
            <a:extLst>
              <a:ext uri="{FF2B5EF4-FFF2-40B4-BE49-F238E27FC236}">
                <a16:creationId xmlns:a16="http://schemas.microsoft.com/office/drawing/2014/main" id="{C5080BA1-403C-41BC-A26E-2D9DB6098F97}"/>
              </a:ext>
            </a:extLst>
          </p:cNvPr>
          <p:cNvGraphicFramePr>
            <a:graphicFrameLocks/>
          </p:cNvGraphicFramePr>
          <p:nvPr>
            <p:extLst>
              <p:ext uri="{D42A27DB-BD31-4B8C-83A1-F6EECF244321}">
                <p14:modId xmlns:p14="http://schemas.microsoft.com/office/powerpoint/2010/main" val="2936541149"/>
              </p:ext>
            </p:extLst>
          </p:nvPr>
        </p:nvGraphicFramePr>
        <p:xfrm>
          <a:off x="543719" y="3679686"/>
          <a:ext cx="8056562" cy="2638108"/>
        </p:xfrm>
        <a:graphic>
          <a:graphicData uri="http://schemas.openxmlformats.org/drawingml/2006/table">
            <a:tbl>
              <a:tblPr firstRow="1" firstCol="1" bandRow="1">
                <a:tableStyleId>{5940675A-B579-460E-94D1-54222C63F5DA}</a:tableStyleId>
              </a:tblPr>
              <a:tblGrid>
                <a:gridCol w="2013708">
                  <a:extLst>
                    <a:ext uri="{9D8B030D-6E8A-4147-A177-3AD203B41FA5}">
                      <a16:colId xmlns:a16="http://schemas.microsoft.com/office/drawing/2014/main" val="2125854599"/>
                    </a:ext>
                  </a:extLst>
                </a:gridCol>
                <a:gridCol w="2013708">
                  <a:extLst>
                    <a:ext uri="{9D8B030D-6E8A-4147-A177-3AD203B41FA5}">
                      <a16:colId xmlns:a16="http://schemas.microsoft.com/office/drawing/2014/main" val="674596924"/>
                    </a:ext>
                  </a:extLst>
                </a:gridCol>
                <a:gridCol w="2014573">
                  <a:extLst>
                    <a:ext uri="{9D8B030D-6E8A-4147-A177-3AD203B41FA5}">
                      <a16:colId xmlns:a16="http://schemas.microsoft.com/office/drawing/2014/main" val="928174463"/>
                    </a:ext>
                  </a:extLst>
                </a:gridCol>
                <a:gridCol w="2014573">
                  <a:extLst>
                    <a:ext uri="{9D8B030D-6E8A-4147-A177-3AD203B41FA5}">
                      <a16:colId xmlns:a16="http://schemas.microsoft.com/office/drawing/2014/main" val="2906022707"/>
                    </a:ext>
                  </a:extLst>
                </a:gridCol>
              </a:tblGrid>
              <a:tr h="154463">
                <a:tc>
                  <a:txBody>
                    <a:bodyPr/>
                    <a:lstStyle/>
                    <a:p>
                      <a:pPr marL="0" marR="0">
                        <a:lnSpc>
                          <a:spcPct val="107000"/>
                        </a:lnSpc>
                        <a:spcBef>
                          <a:spcPts val="0"/>
                        </a:spcBef>
                        <a:spcAft>
                          <a:spcPts val="0"/>
                        </a:spcAft>
                      </a:pPr>
                      <a:r>
                        <a:rPr lang="en-US" sz="1600" b="1" i="0" u="none" strike="noStrike" kern="1200" baseline="0" dirty="0">
                          <a:solidFill>
                            <a:schemeClr val="tx1"/>
                          </a:solidFill>
                          <a:latin typeface="Arial" panose="020B0604020202020204" pitchFamily="34" charset="0"/>
                          <a:ea typeface="+mn-ea"/>
                          <a:cs typeface="Arial" panose="020B0604020202020204" pitchFamily="34" charset="0"/>
                        </a:rPr>
                        <a:t>Trinucleotide</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anchor="b">
                    <a:solidFill>
                      <a:srgbClr val="D0E7D2"/>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b="1" i="0" u="none" strike="noStrike" kern="1200" baseline="0" dirty="0">
                          <a:solidFill>
                            <a:schemeClr val="tx1"/>
                          </a:solidFill>
                          <a:latin typeface="Arial" panose="020B0604020202020204" pitchFamily="34" charset="0"/>
                          <a:ea typeface="+mn-ea"/>
                          <a:cs typeface="Arial" panose="020B0604020202020204" pitchFamily="34" charset="0"/>
                        </a:rPr>
                        <a:t>Relative increase in </a:t>
                      </a:r>
                      <a:r>
                        <a:rPr lang="en-US" sz="1600" b="1" i="0" u="none" strike="noStrike" kern="1200" baseline="30000" dirty="0">
                          <a:solidFill>
                            <a:schemeClr val="tx1"/>
                          </a:solidFill>
                          <a:latin typeface="Arial" panose="020B0604020202020204" pitchFamily="34" charset="0"/>
                          <a:ea typeface="+mn-ea"/>
                          <a:cs typeface="Arial" panose="020B0604020202020204" pitchFamily="34" charset="0"/>
                        </a:rPr>
                        <a:t>14</a:t>
                      </a:r>
                      <a:r>
                        <a:rPr lang="en-US" sz="1600" b="1" i="0" u="none" strike="noStrike" kern="1200" baseline="0" dirty="0">
                          <a:solidFill>
                            <a:schemeClr val="tx1"/>
                          </a:solidFill>
                          <a:latin typeface="Arial" panose="020B0604020202020204" pitchFamily="34" charset="0"/>
                          <a:ea typeface="+mn-ea"/>
                          <a:cs typeface="Arial" panose="020B0604020202020204" pitchFamily="34" charset="0"/>
                        </a:rPr>
                        <a:t>C-labeled aminoacyl-tRNA bound to ribosome: </a:t>
                      </a:r>
                    </a:p>
                    <a:p>
                      <a:pPr marL="0" marR="0" algn="ctr">
                        <a:lnSpc>
                          <a:spcPct val="107000"/>
                        </a:lnSpc>
                        <a:spcBef>
                          <a:spcPts val="0"/>
                        </a:spcBef>
                        <a:spcAft>
                          <a:spcPts val="0"/>
                        </a:spcAft>
                      </a:pPr>
                      <a:r>
                        <a:rPr lang="en-US" sz="1600" b="1" i="0" u="none" strike="noStrike" kern="1200" baseline="0" dirty="0" err="1">
                          <a:solidFill>
                            <a:schemeClr val="tx1"/>
                          </a:solidFill>
                          <a:latin typeface="Arial" panose="020B0604020202020204" pitchFamily="34" charset="0"/>
                          <a:ea typeface="+mn-ea"/>
                          <a:cs typeface="Arial" panose="020B0604020202020204" pitchFamily="34" charset="0"/>
                        </a:rPr>
                        <a:t>Phe-tRNA</a:t>
                      </a:r>
                      <a:r>
                        <a:rPr lang="en-US" sz="1600" b="1" i="0" u="none" strike="noStrike" kern="1200" baseline="30000" dirty="0" err="1">
                          <a:solidFill>
                            <a:schemeClr val="tx1"/>
                          </a:solidFill>
                          <a:latin typeface="Arial" panose="020B0604020202020204" pitchFamily="34" charset="0"/>
                          <a:ea typeface="+mn-ea"/>
                          <a:cs typeface="Arial" panose="020B0604020202020204" pitchFamily="34" charset="0"/>
                        </a:rPr>
                        <a:t>Phe</a:t>
                      </a:r>
                      <a:endParaRPr lang="en-US" sz="1600" b="1" baseline="30000"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b="1" i="0" u="none" strike="noStrike" kern="1200" baseline="0" dirty="0">
                          <a:solidFill>
                            <a:schemeClr val="tx1"/>
                          </a:solidFill>
                          <a:latin typeface="Arial" panose="020B0604020202020204" pitchFamily="34" charset="0"/>
                          <a:ea typeface="+mn-ea"/>
                          <a:cs typeface="Arial" panose="020B0604020202020204" pitchFamily="34" charset="0"/>
                        </a:rPr>
                        <a:t>Relative increase in </a:t>
                      </a:r>
                      <a:r>
                        <a:rPr lang="en-US" sz="1600" b="1" i="0" u="none" strike="noStrike" kern="1200" baseline="30000" dirty="0">
                          <a:solidFill>
                            <a:schemeClr val="tx1"/>
                          </a:solidFill>
                          <a:latin typeface="Arial" panose="020B0604020202020204" pitchFamily="34" charset="0"/>
                          <a:ea typeface="+mn-ea"/>
                          <a:cs typeface="Arial" panose="020B0604020202020204" pitchFamily="34" charset="0"/>
                        </a:rPr>
                        <a:t>14</a:t>
                      </a:r>
                      <a:r>
                        <a:rPr lang="en-US" sz="1600" b="1" i="0" u="none" strike="noStrike" kern="1200" baseline="0" dirty="0">
                          <a:solidFill>
                            <a:schemeClr val="tx1"/>
                          </a:solidFill>
                          <a:latin typeface="Arial" panose="020B0604020202020204" pitchFamily="34" charset="0"/>
                          <a:ea typeface="+mn-ea"/>
                          <a:cs typeface="Arial" panose="020B0604020202020204" pitchFamily="34" charset="0"/>
                        </a:rPr>
                        <a:t>C-labeled aminoacyl-tRNA bound to ribosome: </a:t>
                      </a:r>
                    </a:p>
                    <a:p>
                      <a:pPr marL="0" marR="0" algn="ctr">
                        <a:lnSpc>
                          <a:spcPct val="107000"/>
                        </a:lnSpc>
                        <a:spcBef>
                          <a:spcPts val="0"/>
                        </a:spcBef>
                        <a:spcAft>
                          <a:spcPts val="0"/>
                        </a:spcAft>
                      </a:pPr>
                      <a:r>
                        <a:rPr lang="en-US" sz="1600" b="1" i="0" u="none" strike="noStrike" kern="1200" baseline="0" dirty="0">
                          <a:solidFill>
                            <a:schemeClr val="tx1"/>
                          </a:solidFill>
                          <a:latin typeface="Arial" panose="020B0604020202020204" pitchFamily="34" charset="0"/>
                          <a:ea typeface="+mn-ea"/>
                          <a:cs typeface="Arial" panose="020B0604020202020204" pitchFamily="34" charset="0"/>
                        </a:rPr>
                        <a:t>Lys-</a:t>
                      </a:r>
                      <a:r>
                        <a:rPr lang="en-US" sz="1600" b="1" i="0" u="none" strike="noStrike" kern="1200" baseline="0" dirty="0" err="1">
                          <a:solidFill>
                            <a:schemeClr val="tx1"/>
                          </a:solidFill>
                          <a:latin typeface="Arial" panose="020B0604020202020204" pitchFamily="34" charset="0"/>
                          <a:ea typeface="+mn-ea"/>
                          <a:cs typeface="Arial" panose="020B0604020202020204" pitchFamily="34" charset="0"/>
                        </a:rPr>
                        <a:t>tRNA</a:t>
                      </a:r>
                      <a:r>
                        <a:rPr lang="en-US" sz="1600" b="1" i="0" u="none" strike="noStrike" kern="1200" baseline="30000" dirty="0" err="1">
                          <a:solidFill>
                            <a:schemeClr val="tx1"/>
                          </a:solidFill>
                          <a:latin typeface="Arial" panose="020B0604020202020204" pitchFamily="34" charset="0"/>
                          <a:ea typeface="+mn-ea"/>
                          <a:cs typeface="Arial" panose="020B0604020202020204" pitchFamily="34" charset="0"/>
                        </a:rPr>
                        <a:t>Lys</a:t>
                      </a:r>
                      <a:endParaRPr lang="en-US" sz="1600" b="1" baseline="30000"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b="1" i="0" u="none" strike="noStrike" kern="1200" baseline="0" dirty="0">
                          <a:solidFill>
                            <a:schemeClr val="tx1"/>
                          </a:solidFill>
                          <a:latin typeface="Arial" panose="020B0604020202020204" pitchFamily="34" charset="0"/>
                          <a:ea typeface="+mn-ea"/>
                          <a:cs typeface="Arial" panose="020B0604020202020204" pitchFamily="34" charset="0"/>
                        </a:rPr>
                        <a:t>Relative increase in </a:t>
                      </a:r>
                      <a:r>
                        <a:rPr lang="en-US" sz="1600" b="1" i="0" u="none" strike="noStrike" kern="1200" baseline="30000" dirty="0">
                          <a:solidFill>
                            <a:schemeClr val="tx1"/>
                          </a:solidFill>
                          <a:latin typeface="Arial" panose="020B0604020202020204" pitchFamily="34" charset="0"/>
                          <a:ea typeface="+mn-ea"/>
                          <a:cs typeface="Arial" panose="020B0604020202020204" pitchFamily="34" charset="0"/>
                        </a:rPr>
                        <a:t>14</a:t>
                      </a:r>
                      <a:r>
                        <a:rPr lang="en-US" sz="1600" b="1" i="0" u="none" strike="noStrike" kern="1200" baseline="0" dirty="0">
                          <a:solidFill>
                            <a:schemeClr val="tx1"/>
                          </a:solidFill>
                          <a:latin typeface="Arial" panose="020B0604020202020204" pitchFamily="34" charset="0"/>
                          <a:ea typeface="+mn-ea"/>
                          <a:cs typeface="Arial" panose="020B0604020202020204" pitchFamily="34" charset="0"/>
                        </a:rPr>
                        <a:t>C-labeled aminoacyl-tRNA bound to ribosome: </a:t>
                      </a:r>
                    </a:p>
                    <a:p>
                      <a:pPr marL="0" marR="0" algn="ctr">
                        <a:lnSpc>
                          <a:spcPct val="107000"/>
                        </a:lnSpc>
                        <a:spcBef>
                          <a:spcPts val="0"/>
                        </a:spcBef>
                        <a:spcAft>
                          <a:spcPts val="0"/>
                        </a:spcAft>
                      </a:pPr>
                      <a:r>
                        <a:rPr lang="en-US" sz="1600" b="1" i="0" u="none" strike="noStrike" kern="1200" baseline="0" dirty="0">
                          <a:solidFill>
                            <a:schemeClr val="tx1"/>
                          </a:solidFill>
                          <a:latin typeface="Arial" panose="020B0604020202020204" pitchFamily="34" charset="0"/>
                          <a:ea typeface="+mn-ea"/>
                          <a:cs typeface="Arial" panose="020B0604020202020204" pitchFamily="34" charset="0"/>
                        </a:rPr>
                        <a:t>Pro-</a:t>
                      </a:r>
                      <a:r>
                        <a:rPr lang="en-US" sz="1600" b="1" i="0" u="none" strike="noStrike" kern="1200" baseline="0" dirty="0" err="1">
                          <a:solidFill>
                            <a:schemeClr val="tx1"/>
                          </a:solidFill>
                          <a:latin typeface="Arial" panose="020B0604020202020204" pitchFamily="34" charset="0"/>
                          <a:ea typeface="+mn-ea"/>
                          <a:cs typeface="Arial" panose="020B0604020202020204" pitchFamily="34" charset="0"/>
                        </a:rPr>
                        <a:t>tRNA</a:t>
                      </a:r>
                      <a:r>
                        <a:rPr lang="en-US" sz="1600" b="1" i="0" u="none" strike="noStrike" kern="1200" baseline="30000" dirty="0" err="1">
                          <a:solidFill>
                            <a:schemeClr val="tx1"/>
                          </a:solidFill>
                          <a:latin typeface="Arial" panose="020B0604020202020204" pitchFamily="34" charset="0"/>
                          <a:ea typeface="+mn-ea"/>
                          <a:cs typeface="Arial" panose="020B0604020202020204" pitchFamily="34" charset="0"/>
                        </a:rPr>
                        <a:t>Pro</a:t>
                      </a:r>
                      <a:endParaRPr lang="en-US" sz="1600" b="1" baseline="30000"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extLst>
                  <a:ext uri="{0D108BD9-81ED-4DB2-BD59-A6C34878D82A}">
                    <a16:rowId xmlns:a16="http://schemas.microsoft.com/office/drawing/2014/main" val="667580713"/>
                  </a:ext>
                </a:extLst>
              </a:tr>
              <a:tr h="154463">
                <a:tc>
                  <a:txBody>
                    <a:bodyPr/>
                    <a:lstStyle/>
                    <a:p>
                      <a:pPr marL="0" marR="0">
                        <a:lnSpc>
                          <a:spcPct val="107000"/>
                        </a:lnSpc>
                        <a:spcBef>
                          <a:spcPts val="0"/>
                        </a:spcBef>
                        <a:spcAft>
                          <a:spcPts val="0"/>
                        </a:spcAft>
                      </a:pPr>
                      <a:r>
                        <a:rPr lang="en-US" sz="1600" b="0" i="0" u="none" strike="noStrike" kern="1200" baseline="0" dirty="0" err="1">
                          <a:solidFill>
                            <a:schemeClr val="tx1"/>
                          </a:solidFill>
                          <a:latin typeface="Arial" panose="020B0604020202020204" pitchFamily="34" charset="0"/>
                          <a:ea typeface="+mn-ea"/>
                          <a:cs typeface="Arial" panose="020B0604020202020204" pitchFamily="34" charset="0"/>
                        </a:rPr>
                        <a:t>UUU</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   4.6</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0</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0</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302803968"/>
                  </a:ext>
                </a:extLst>
              </a:tr>
              <a:tr h="154463">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AAA</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0</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   7.7</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0</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107467678"/>
                  </a:ext>
                </a:extLst>
              </a:tr>
              <a:tr h="154463">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CCC</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0</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0</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    3.1</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911405267"/>
                  </a:ext>
                </a:extLst>
              </a:tr>
            </a:tbl>
          </a:graphicData>
        </a:graphic>
      </p:graphicFrame>
    </p:spTree>
    <p:extLst>
      <p:ext uri="{BB962C8B-B14F-4D97-AF65-F5344CB8AC3E}">
        <p14:creationId xmlns:p14="http://schemas.microsoft.com/office/powerpoint/2010/main" val="2417430896"/>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3F889-E6AE-48B2-A210-171AF4D628D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Signal Sequences</a:t>
            </a:r>
            <a:endParaRPr lang="en-AU" dirty="0"/>
          </a:p>
        </p:txBody>
      </p:sp>
      <p:sp>
        <p:nvSpPr>
          <p:cNvPr id="9" name="Google Shape;390;g847cf01710_0_68">
            <a:extLst>
              <a:ext uri="{FF2B5EF4-FFF2-40B4-BE49-F238E27FC236}">
                <a16:creationId xmlns:a16="http://schemas.microsoft.com/office/drawing/2014/main" id="{8410FFFD-33A6-AA4D-8E4C-3D595F2E19B1}"/>
              </a:ext>
            </a:extLst>
          </p:cNvPr>
          <p:cNvSpPr txBox="1">
            <a:spLocks noChangeArrowheads="1"/>
          </p:cNvSpPr>
          <p:nvPr/>
        </p:nvSpPr>
        <p:spPr bwMode="auto">
          <a:xfrm>
            <a:off x="342900" y="1676400"/>
            <a:ext cx="84582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signal sequence</a:t>
            </a:r>
            <a:r>
              <a:rPr lang="en-US" sz="2400" dirty="0">
                <a:latin typeface="Arial" panose="020B0604020202020204" pitchFamily="34" charset="0"/>
                <a:cs typeface="Arial" panose="020B0604020202020204" pitchFamily="34" charset="0"/>
              </a:rPr>
              <a:t> = a short sequence of amino acids that directs a protein to its appropriate location in the cell </a:t>
            </a:r>
          </a:p>
          <a:p>
            <a:pPr lvl="1"/>
            <a:r>
              <a:rPr lang="en-US" sz="2400" dirty="0">
                <a:latin typeface="Arial" panose="020B0604020202020204" pitchFamily="34" charset="0"/>
                <a:cs typeface="Arial" panose="020B0604020202020204" pitchFamily="34" charset="0"/>
              </a:rPr>
              <a:t>typically removed during transport or after reaching the final destination</a:t>
            </a:r>
          </a:p>
          <a:p>
            <a:pPr lvl="1"/>
            <a:r>
              <a:rPr lang="en-US" sz="2400" dirty="0">
                <a:latin typeface="Arial" panose="020B0604020202020204" pitchFamily="34" charset="0"/>
                <a:cs typeface="Arial" panose="020B0604020202020204" pitchFamily="34" charset="0"/>
              </a:rPr>
              <a:t>at the amino terminus for proteins slated for transport into mitochondria, chloroplasts, or the ER</a:t>
            </a:r>
          </a:p>
          <a:p>
            <a:endParaRPr lang="en-US" sz="24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297609002"/>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33C71-200B-449D-8994-2A91965EF751}"/>
              </a:ext>
            </a:extLst>
          </p:cNvPr>
          <p:cNvSpPr>
            <a:spLocks noGrp="1"/>
          </p:cNvSpPr>
          <p:nvPr>
            <p:ph type="title"/>
          </p:nvPr>
        </p:nvSpPr>
        <p:spPr>
          <a:xfrm>
            <a:off x="0" y="152400"/>
            <a:ext cx="9144000" cy="1524000"/>
          </a:xfrm>
        </p:spPr>
        <p:txBody>
          <a:bodyPr/>
          <a:lstStyle/>
          <a:p>
            <a:r>
              <a:rPr lang="en-US" sz="3400" dirty="0">
                <a:solidFill>
                  <a:srgbClr val="4E4CB4"/>
                </a:solidFill>
                <a:latin typeface="Arial" panose="020B0604020202020204" pitchFamily="34" charset="0"/>
                <a:cs typeface="Arial" panose="020B0604020202020204" pitchFamily="34" charset="0"/>
              </a:rPr>
              <a:t>Posttranslational Modification of Many Eukaryotic Proteins Begins in the Endoplasmic Reticulum</a:t>
            </a:r>
            <a:endParaRPr lang="en-AU" sz="3400"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4800" y="1981200"/>
            <a:ext cx="85344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signal sequences mark most lysosomal, membrane, or secreted proteins for translocation into the ER lumen</a:t>
            </a:r>
          </a:p>
        </p:txBody>
      </p:sp>
      <p:pic>
        <p:nvPicPr>
          <p:cNvPr id="7" name="Picture 6" descr="The sequences are shown in five rows. From top to bottom, the rows are labeled human influenza virus A, human preproinsulin, bovine growth hormone, bee promellitin, and italicized Drosophila end italics glue protein. The sequences are aligned with a total of 28 spaces possible. A red arrow indicating a cleavage site points between the amino acids in the twenty sixth and twenty seventh positions of each sequence. Human influenza virus A: The sequence begins after 11 spaces and consists of 17 amino acids. The sequence is yellow M e t blue L y s yellow A l a blue L y s, then a yellow region of L e u L e u V a l L e u L e u T y r A l a P h e V al A la, then the yellow region ends and the sequence continues as G l y cleavage site A s p G ln three dashes. Human preproinsulin: The sequence begins after two spaces and consists of 26 amino acids. The sequence is M e t A l a L e u T r p M e t blue A r g L e u L e u P r o, then a yellow region of L e u L e u A l a L e u L e u A l a L e u T r p, then the yellow region ends and the sequence continues as G l y P r o A s p P r o A l a A l a A l a cleavage site P h e V a l three dashes. Bovine growth hormone: The sequence begins without any spaces and consists of 28 amino acids. The sequence is M e t M e t A l a A l a G l y P r o blue A r g T h r S e r, then a yellow region begins of L e u L e u L e u A l a P h e A l a L e u L e u C y s L e u P r o T r p, then the yellow region ends and the sequence continues as T h r G l n V al V al G l y cleavage site A l a P h e three dashes. Bee promellitin: The sequence begins after five spaces and consists of 23 amino acids. The sequence is M e t blue L y s P h e L e u V a l, then a yellow region of A s n V a l A l a L e u V a l P h e M e t V a l V a l T y r I l e, then the yellow region ends and the sequence continues as S e r T y r I l e T y r A l cleavage site A l a P r o three dashes. Italicized Drosophila end italics glue protein: The sequence begins after four spaces and consists of 24 amino acids. The sequence is M e t blue L y s, then a yellow region of L e u L e u V a l V a l A l a V a l I l e A l a C y s M e t L e u I l e G l y P h e A l a, then the yellow region ends and the sequence continues as A s p P r o A l a S e r G l y cleavage site C y s L y s three dashes.">
            <a:extLst>
              <a:ext uri="{FF2B5EF4-FFF2-40B4-BE49-F238E27FC236}">
                <a16:creationId xmlns:a16="http://schemas.microsoft.com/office/drawing/2014/main" id="{EDDDEC33-62C2-9F4F-8285-7EE597019A6D}"/>
              </a:ext>
            </a:extLst>
          </p:cNvPr>
          <p:cNvPicPr>
            <a:picLocks noChangeAspect="1"/>
          </p:cNvPicPr>
          <p:nvPr/>
        </p:nvPicPr>
        <p:blipFill>
          <a:blip r:embed="rId3"/>
          <a:stretch>
            <a:fillRect/>
          </a:stretch>
        </p:blipFill>
        <p:spPr>
          <a:xfrm>
            <a:off x="475177" y="3316287"/>
            <a:ext cx="8193645" cy="1865313"/>
          </a:xfrm>
          <a:prstGeom prst="rect">
            <a:avLst/>
          </a:prstGeom>
        </p:spPr>
      </p:pic>
    </p:spTree>
    <p:extLst>
      <p:ext uri="{BB962C8B-B14F-4D97-AF65-F5344CB8AC3E}">
        <p14:creationId xmlns:p14="http://schemas.microsoft.com/office/powerpoint/2010/main" val="3547501680"/>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680E1-0EB3-4C64-B966-1F46B7A6A58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Features of Signal Sequences</a:t>
            </a:r>
            <a:endParaRPr lang="en-AU" dirty="0"/>
          </a:p>
        </p:txBody>
      </p:sp>
      <p:sp>
        <p:nvSpPr>
          <p:cNvPr id="9" name="Google Shape;390;g847cf01710_0_68">
            <a:extLst>
              <a:ext uri="{FF2B5EF4-FFF2-40B4-BE49-F238E27FC236}">
                <a16:creationId xmlns:a16="http://schemas.microsoft.com/office/drawing/2014/main" id="{8410FFFD-33A6-AA4D-8E4C-3D595F2E19B1}"/>
              </a:ext>
            </a:extLst>
          </p:cNvPr>
          <p:cNvSpPr txBox="1">
            <a:spLocks noChangeArrowheads="1"/>
          </p:cNvSpPr>
          <p:nvPr/>
        </p:nvSpPr>
        <p:spPr bwMode="auto">
          <a:xfrm>
            <a:off x="342900" y="1363662"/>
            <a:ext cx="84582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signal sequences: </a:t>
            </a:r>
          </a:p>
          <a:p>
            <a:pPr lvl="1"/>
            <a:r>
              <a:rPr lang="en-US" sz="2400" dirty="0">
                <a:latin typeface="Arial" panose="020B0604020202020204" pitchFamily="34" charset="0"/>
                <a:cs typeface="Arial" panose="020B0604020202020204" pitchFamily="34" charset="0"/>
              </a:rPr>
              <a:t>vary in length from 13 to 36 amino acid residues</a:t>
            </a:r>
          </a:p>
          <a:p>
            <a:pPr lvl="1"/>
            <a:r>
              <a:rPr lang="en-US" sz="2400" dirty="0">
                <a:latin typeface="Arial" panose="020B0604020202020204" pitchFamily="34" charset="0"/>
                <a:cs typeface="Arial" panose="020B0604020202020204" pitchFamily="34" charset="0"/>
              </a:rPr>
              <a:t>have ~10 to 15 hydrophobic amino acid residues</a:t>
            </a:r>
          </a:p>
          <a:p>
            <a:pPr lvl="1"/>
            <a:r>
              <a:rPr lang="en-US" sz="2400" dirty="0">
                <a:latin typeface="Arial" panose="020B0604020202020204" pitchFamily="34" charset="0"/>
                <a:cs typeface="Arial" panose="020B0604020202020204" pitchFamily="34" charset="0"/>
              </a:rPr>
              <a:t>have 1+ positively charged residues, usually near the amino terminus</a:t>
            </a:r>
          </a:p>
          <a:p>
            <a:pPr lvl="1"/>
            <a:r>
              <a:rPr lang="en-US" sz="2400" dirty="0">
                <a:latin typeface="Arial" panose="020B0604020202020204" pitchFamily="34" charset="0"/>
                <a:cs typeface="Arial" panose="020B0604020202020204" pitchFamily="34" charset="0"/>
              </a:rPr>
              <a:t>have a short, polar sequence at the carboxyl terminus</a:t>
            </a:r>
          </a:p>
          <a:p>
            <a:endParaRPr lang="en-US" dirty="0"/>
          </a:p>
        </p:txBody>
      </p:sp>
    </p:spTree>
    <p:extLst>
      <p:ext uri="{BB962C8B-B14F-4D97-AF65-F5344CB8AC3E}">
        <p14:creationId xmlns:p14="http://schemas.microsoft.com/office/powerpoint/2010/main" val="2947046"/>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5">
            <a:extLst>
              <a:ext uri="{FF2B5EF4-FFF2-40B4-BE49-F238E27FC236}">
                <a16:creationId xmlns:a16="http://schemas.microsoft.com/office/drawing/2014/main" id="{6100E734-68F7-4645-8E78-E06477AD696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98297" y="335459"/>
            <a:ext cx="1133954" cy="816935"/>
          </a:xfrm>
          <a:prstGeom prst="rect">
            <a:avLst/>
          </a:prstGeom>
        </p:spPr>
      </p:pic>
      <p:sp>
        <p:nvSpPr>
          <p:cNvPr id="2" name="Title 1">
            <a:extLst>
              <a:ext uri="{FF2B5EF4-FFF2-40B4-BE49-F238E27FC236}">
                <a16:creationId xmlns:a16="http://schemas.microsoft.com/office/drawing/2014/main" id="{5B4394DA-D17D-43F9-9EE6-1C0ED67F14C1}"/>
              </a:ext>
            </a:extLst>
          </p:cNvPr>
          <p:cNvSpPr>
            <a:spLocks noGrp="1"/>
          </p:cNvSpPr>
          <p:nvPr>
            <p:ph type="title"/>
          </p:nvPr>
        </p:nvSpPr>
        <p:spPr/>
        <p:txBody>
          <a:bodyPr/>
          <a:lstStyle/>
          <a:p>
            <a:r>
              <a:rPr lang="en-AU" dirty="0"/>
              <a:t>Clicker Question 37</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What is the actual function of the signal sequence in translation?</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to designate a protein for transport to Golgi, rather than stay within endoplasmic reticulum</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to indicate that a specific protein will be soluble within the endoplasmic reticulum</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to indicate proteins that should be glycosylated</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to indicate proteins that must bind molecular chaperones in order to fold properly</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to assist a protein with folding and retention in a membrane</a:t>
            </a:r>
          </a:p>
        </p:txBody>
      </p:sp>
    </p:spTree>
    <p:extLst>
      <p:ext uri="{BB962C8B-B14F-4D97-AF65-F5344CB8AC3E}">
        <p14:creationId xmlns:p14="http://schemas.microsoft.com/office/powerpoint/2010/main" val="2376587080"/>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52BB3-F227-4E7D-9CCB-1E77E0626A14}"/>
              </a:ext>
            </a:extLst>
          </p:cNvPr>
          <p:cNvSpPr>
            <a:spLocks noGrp="1"/>
          </p:cNvSpPr>
          <p:nvPr>
            <p:ph type="title"/>
          </p:nvPr>
        </p:nvSpPr>
        <p:spPr/>
        <p:txBody>
          <a:bodyPr/>
          <a:lstStyle/>
          <a:p>
            <a:r>
              <a:rPr lang="en-AU" dirty="0"/>
              <a:t>Clicker Question 37,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What is the actual function of the signal sequence in translation?</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2"/>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to indicate that a specific protein will be soluble within the endoplasmic reticulum</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2"/>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Most lysosomal, membrane, or secreted proteins have an amino-terminal signal sequence that marks them for translocation into the lumen of the endoplasmic reticulum.</a:t>
            </a:r>
            <a:endParaRPr kumimoji="0" lang="en-US" altLang="en-US" sz="32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51282090"/>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E1403-09AB-44B3-802A-6739CB8F309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ER Targeting Pathway</a:t>
            </a:r>
            <a:endParaRPr lang="en-AU" dirty="0"/>
          </a:p>
        </p:txBody>
      </p:sp>
      <p:sp>
        <p:nvSpPr>
          <p:cNvPr id="9" name="Google Shape;390;g847cf01710_0_68">
            <a:extLst>
              <a:ext uri="{FF2B5EF4-FFF2-40B4-BE49-F238E27FC236}">
                <a16:creationId xmlns:a16="http://schemas.microsoft.com/office/drawing/2014/main" id="{8410FFFD-33A6-AA4D-8E4C-3D595F2E19B1}"/>
              </a:ext>
            </a:extLst>
          </p:cNvPr>
          <p:cNvSpPr txBox="1">
            <a:spLocks noChangeArrowheads="1"/>
          </p:cNvSpPr>
          <p:nvPr/>
        </p:nvSpPr>
        <p:spPr bwMode="auto">
          <a:xfrm>
            <a:off x="342900" y="1363662"/>
            <a:ext cx="8458200" cy="511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signal sequence is synthesized first</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signal recognition particle (SRP) </a:t>
            </a:r>
            <a:r>
              <a:rPr lang="en-US" sz="2400" dirty="0">
                <a:latin typeface="Arial" panose="020B0604020202020204" pitchFamily="34" charset="0"/>
                <a:cs typeface="Arial" panose="020B0604020202020204" pitchFamily="34" charset="0"/>
              </a:rPr>
              <a:t>= a large complex that binds the signal sequence and the ribosome</a:t>
            </a:r>
          </a:p>
          <a:p>
            <a:pPr lvl="1"/>
            <a:r>
              <a:rPr lang="en-US" sz="2400" dirty="0">
                <a:latin typeface="Arial" panose="020B0604020202020204" pitchFamily="34" charset="0"/>
                <a:cs typeface="Arial" panose="020B0604020202020204" pitchFamily="34" charset="0"/>
              </a:rPr>
              <a:t>binds GTP and halts elongation at ~70 amino acids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GTP-bound SRP directs the ribosome, the mRNA, and the incomplete polypeptide to GTP-bound SRP receptors in the cytosolic face of the ER</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peptide translocation complex </a:t>
            </a:r>
            <a:r>
              <a:rPr lang="en-US" sz="2400" dirty="0">
                <a:latin typeface="Arial" panose="020B0604020202020204" pitchFamily="34" charset="0"/>
                <a:cs typeface="Arial" panose="020B0604020202020204" pitchFamily="34" charset="0"/>
              </a:rPr>
              <a:t>= interacts directly with the ribosome and accepts the nascent polypeptide </a:t>
            </a:r>
          </a:p>
          <a:p>
            <a:endParaRPr lang="en-US" sz="24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811358603"/>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DF97E-CE8D-4890-85FF-BE85B12F2C17}"/>
              </a:ext>
            </a:extLst>
          </p:cNvPr>
          <p:cNvSpPr>
            <a:spLocks noGrp="1"/>
          </p:cNvSpPr>
          <p:nvPr>
            <p:ph type="title"/>
          </p:nvPr>
        </p:nvSpPr>
        <p:spPr>
          <a:xfrm>
            <a:off x="0" y="152400"/>
            <a:ext cx="9144000" cy="1219200"/>
          </a:xfrm>
        </p:spPr>
        <p:txBody>
          <a:bodyPr/>
          <a:lstStyle/>
          <a:p>
            <a:r>
              <a:rPr lang="en-US" dirty="0">
                <a:solidFill>
                  <a:schemeClr val="tx1"/>
                </a:solidFill>
                <a:latin typeface="Arial" panose="020B0604020202020204" pitchFamily="34" charset="0"/>
                <a:cs typeface="Arial" panose="020B0604020202020204" pitchFamily="34" charset="0"/>
              </a:rPr>
              <a:t>The ER Targeting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Pathway, Continued</a:t>
            </a:r>
            <a:endParaRPr lang="en-AU" dirty="0"/>
          </a:p>
        </p:txBody>
      </p:sp>
      <p:sp>
        <p:nvSpPr>
          <p:cNvPr id="9" name="Google Shape;390;g847cf01710_0_68">
            <a:extLst>
              <a:ext uri="{FF2B5EF4-FFF2-40B4-BE49-F238E27FC236}">
                <a16:creationId xmlns:a16="http://schemas.microsoft.com/office/drawing/2014/main" id="{8410FFFD-33A6-AA4D-8E4C-3D595F2E19B1}"/>
              </a:ext>
            </a:extLst>
          </p:cNvPr>
          <p:cNvSpPr txBox="1">
            <a:spLocks noChangeArrowheads="1"/>
          </p:cNvSpPr>
          <p:nvPr/>
        </p:nvSpPr>
        <p:spPr bwMode="auto">
          <a:xfrm>
            <a:off x="342900" y="1676400"/>
            <a:ext cx="84582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SRP dissociates from the ribosome</a:t>
            </a:r>
          </a:p>
          <a:p>
            <a:pPr lvl="1"/>
            <a:r>
              <a:rPr lang="en-US" sz="2400" dirty="0">
                <a:latin typeface="Arial" panose="020B0604020202020204" pitchFamily="34" charset="0"/>
                <a:cs typeface="Arial" panose="020B0604020202020204" pitchFamily="34" charset="0"/>
              </a:rPr>
              <a:t>accompanied by GTP hydrolysis</a:t>
            </a:r>
          </a:p>
          <a:p>
            <a:pPr marL="533400" lvl="1"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elongation of the polypeptide resumes</a:t>
            </a:r>
          </a:p>
          <a:p>
            <a:pPr lvl="1"/>
            <a:r>
              <a:rPr lang="en-US" sz="2400" dirty="0">
                <a:latin typeface="Arial" panose="020B0604020202020204" pitchFamily="34" charset="0"/>
                <a:cs typeface="Arial" panose="020B0604020202020204" pitchFamily="34" charset="0"/>
              </a:rPr>
              <a:t>the growing polypeptide is fed into the ER lumen</a:t>
            </a:r>
          </a:p>
          <a:p>
            <a:pPr marL="533400" lvl="1"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signal sequence is removed by a signal peptidase within the ER lumen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ribosome dissociates and is recycled</a:t>
            </a:r>
          </a:p>
          <a:p>
            <a:endParaRPr lang="en-US" sz="24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150344283"/>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85658-731D-45F8-9820-752B9BEECC19}"/>
              </a:ext>
            </a:extLst>
          </p:cNvPr>
          <p:cNvSpPr>
            <a:spLocks noGrp="1"/>
          </p:cNvSpPr>
          <p:nvPr>
            <p:ph type="title"/>
          </p:nvPr>
        </p:nvSpPr>
        <p:spPr>
          <a:xfrm>
            <a:off x="0" y="152400"/>
            <a:ext cx="9144000" cy="1219200"/>
          </a:xfrm>
        </p:spPr>
        <p:txBody>
          <a:bodyPr/>
          <a:lstStyle/>
          <a:p>
            <a:r>
              <a:rPr lang="en-US" dirty="0">
                <a:solidFill>
                  <a:schemeClr val="tx1"/>
                </a:solidFill>
                <a:latin typeface="Arial" panose="020B0604020202020204" pitchFamily="34" charset="0"/>
                <a:cs typeface="Arial" panose="020B0604020202020204" pitchFamily="34" charset="0"/>
              </a:rPr>
              <a:t>Directing Eukaryotic Proteins With the Appropriate Signals to the ER</a:t>
            </a:r>
            <a:endParaRPr lang="en-AU" dirty="0"/>
          </a:p>
        </p:txBody>
      </p:sp>
      <p:pic>
        <p:nvPicPr>
          <p:cNvPr id="3" name="Picture 2" descr="An oval bar with a yellow membrane is labeled endoplasmic reticulum and the purple interior is labeled E R lumen. A piece of m R N A is shown with a short red 5 prime cap at the one o’clock position that becomes green and loops all the way around in an oval to the five o’clock position to end at A A A (A) italicized subscript n end italics end subscript 3 prime. Arrow 1 points to a ribosome near the start of this m R N A that has a pink half-circle on top with its flat base against a purple roughly rectangular piece below. m R N A runs through this purple part, where it is dark green and reads G U A. An arrow points left to a similar ribosome with a growing blue polypeptide extending into the pink region that ends with an orange piece labeled signal sequence. Arrow 2 points down to another ribosome at the nine o’clock position that has a longer blue polypeptide with the orange piece extending beyond the pink piece. A green rectangle labeled S R P is nearby and has a half-circle cutout at its lower end. Arrow 3 points down to a similar ribosome at the seven o’clock position that has a longer polypeptide and green S R P in the lower right pink part with its cutout facing outward. This is shown above structures in the yellow E R membrane. There are two adjacent vertical brown bars labeled ribosome receptor that each have curved cutouts on top, with the left-hand one curving down to the right and the right-hand one curving up to the left. A brown triangle is at the lower left of the left-hand brown bar. Each of these brown bars is connected to a brown vertical oval that crosses the membrane and that is labeled peptide translocation complex. There is a white oval vertical bar extending up from the membrane to the right of these brown bars. This white bar is shorter and more rounded and is labeled S R P receptor. An arrow labeled 4 points right and is accompanied by a curved line showing the addition of G T P. This yields a ribosome that is pushed against the ribosome receptors, which fit against its rounded lower pink side, and which has the S R P receptor fitted into he cutout in S R P. A bright blue diamond labeled signal peptidase is shown to the lower right of a brown oval peptide translocation complex. The blue polypeptide extends through the space between eh two ribosome receptors and coils within the lumen, ending at the orange signal sequence. Two arrows point from this ribosome. Arrow 5 curves upward accompanied by an arrow that branches off to show the loss of G D P plus P subscript i end subscript. It then continues up to show S R P and then loops back to the ribosome at the nine o’clock position that had not yet bound S R P. This is labeled the S R P cycle. Arrow 6 points to the right from the ribosome bound to the ribosome receptors. This yields a similar ribosome with a longer polypeptide inside the lumen that ends near the bright blue triangle with the orange signal sequence now separate beneath number 7. To the lower right, the full polypeptide is shown beneath empty ribosome receptors and an empty S R P receptor. Arrow 8 points up to show the pink and purple subunits of the ribosome separated at the three o’clock position. Arrow 9 points back up through m R N A to the start of arrow 1 to restart the cycle. All data are approximate.">
            <a:extLst>
              <a:ext uri="{FF2B5EF4-FFF2-40B4-BE49-F238E27FC236}">
                <a16:creationId xmlns:a16="http://schemas.microsoft.com/office/drawing/2014/main" id="{AC60FE39-FA3D-BD4E-98DF-5692A89B2F2F}"/>
              </a:ext>
            </a:extLst>
          </p:cNvPr>
          <p:cNvPicPr>
            <a:picLocks noChangeAspect="1"/>
          </p:cNvPicPr>
          <p:nvPr/>
        </p:nvPicPr>
        <p:blipFill>
          <a:blip r:embed="rId3"/>
          <a:stretch>
            <a:fillRect/>
          </a:stretch>
        </p:blipFill>
        <p:spPr>
          <a:xfrm>
            <a:off x="442394" y="1676400"/>
            <a:ext cx="8259212" cy="4699000"/>
          </a:xfrm>
          <a:prstGeom prst="rect">
            <a:avLst/>
          </a:prstGeom>
        </p:spPr>
      </p:pic>
    </p:spTree>
    <p:extLst>
      <p:ext uri="{BB962C8B-B14F-4D97-AF65-F5344CB8AC3E}">
        <p14:creationId xmlns:p14="http://schemas.microsoft.com/office/powerpoint/2010/main" val="2157460950"/>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A09C9-4247-4742-AC27-B76A9FF8CA97}"/>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Glycosylation Plays a Key Role in Protein Targeting</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4800" y="1905000"/>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i="1" dirty="0">
                <a:latin typeface="Arial" panose="020B0604020202020204" pitchFamily="34" charset="0"/>
                <a:cs typeface="Arial" panose="020B0604020202020204" pitchFamily="34" charset="0"/>
              </a:rPr>
              <a:t>N</a:t>
            </a:r>
            <a:r>
              <a:rPr lang="en-US" sz="2400" dirty="0">
                <a:latin typeface="Arial" panose="020B0604020202020204" pitchFamily="34" charset="0"/>
                <a:cs typeface="Arial" panose="020B0604020202020204" pitchFamily="34" charset="0"/>
              </a:rPr>
              <a:t>-glycosylation occurs in the in the ER lumen</a:t>
            </a:r>
          </a:p>
          <a:p>
            <a:pPr lvl="1"/>
            <a:r>
              <a:rPr lang="en-US" sz="2400" dirty="0">
                <a:latin typeface="Arial" panose="020B0604020202020204" pitchFamily="34" charset="0"/>
                <a:cs typeface="Arial" panose="020B0604020202020204" pitchFamily="34" charset="0"/>
              </a:rPr>
              <a:t>involves a 14-residue core oligosaccharide that is built up stepwise</a:t>
            </a:r>
          </a:p>
          <a:p>
            <a:pPr lvl="1"/>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most </a:t>
            </a:r>
            <a:r>
              <a:rPr lang="en-US" sz="2400" i="1" dirty="0">
                <a:latin typeface="Arial" panose="020B0604020202020204" pitchFamily="34" charset="0"/>
                <a:cs typeface="Arial" panose="020B0604020202020204" pitchFamily="34" charset="0"/>
              </a:rPr>
              <a:t>O</a:t>
            </a:r>
            <a:r>
              <a:rPr lang="en-US" sz="2400" dirty="0">
                <a:latin typeface="Arial" panose="020B0604020202020204" pitchFamily="34" charset="0"/>
                <a:cs typeface="Arial" panose="020B0604020202020204" pitchFamily="34" charset="0"/>
              </a:rPr>
              <a:t>-glycosylation occurs in the Golgi complex or in the cytosol</a:t>
            </a: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4004885831"/>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5">
            <a:extLst>
              <a:ext uri="{FF2B5EF4-FFF2-40B4-BE49-F238E27FC236}">
                <a16:creationId xmlns:a16="http://schemas.microsoft.com/office/drawing/2014/main" id="{0E3E2655-2FE8-4972-AD05-5C1E41C3E1C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98297" y="345187"/>
            <a:ext cx="1133954" cy="816935"/>
          </a:xfrm>
          <a:prstGeom prst="rect">
            <a:avLst/>
          </a:prstGeom>
        </p:spPr>
      </p:pic>
      <p:sp>
        <p:nvSpPr>
          <p:cNvPr id="2" name="Title 1">
            <a:extLst>
              <a:ext uri="{FF2B5EF4-FFF2-40B4-BE49-F238E27FC236}">
                <a16:creationId xmlns:a16="http://schemas.microsoft.com/office/drawing/2014/main" id="{72788A5A-9C29-4CD6-832D-5E1871557ECA}"/>
              </a:ext>
            </a:extLst>
          </p:cNvPr>
          <p:cNvSpPr>
            <a:spLocks noGrp="1"/>
          </p:cNvSpPr>
          <p:nvPr>
            <p:ph type="title"/>
          </p:nvPr>
        </p:nvSpPr>
        <p:spPr/>
        <p:txBody>
          <a:bodyPr/>
          <a:lstStyle/>
          <a:p>
            <a:r>
              <a:rPr lang="en-AU" dirty="0"/>
              <a:t>Clicker Question 38</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-glycosylation of proteins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begins in the Golgi complex and continues as the proteins are trafficked to the ER</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occurs initially by transfer of a core oligosaccharide structure from dolichol phosphate to an asparagine side chain of the protein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only occurs on proteins destined for secretion from the cell</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occurs primarily in the cytosol</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p:txBody>
      </p:sp>
    </p:spTree>
    <p:extLst>
      <p:ext uri="{BB962C8B-B14F-4D97-AF65-F5344CB8AC3E}">
        <p14:creationId xmlns:p14="http://schemas.microsoft.com/office/powerpoint/2010/main" val="29623262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1">
            <a:extLst>
              <a:ext uri="{FF2B5EF4-FFF2-40B4-BE49-F238E27FC236}">
                <a16:creationId xmlns:a16="http://schemas.microsoft.com/office/drawing/2014/main" id="{5FF763CB-3613-4B85-9616-D45A27F1403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93498" y="335459"/>
            <a:ext cx="1133954" cy="816935"/>
          </a:xfrm>
          <a:prstGeom prst="rect">
            <a:avLst/>
          </a:prstGeom>
        </p:spPr>
      </p:pic>
      <p:sp>
        <p:nvSpPr>
          <p:cNvPr id="2" name="Title 1">
            <a:extLst>
              <a:ext uri="{FF2B5EF4-FFF2-40B4-BE49-F238E27FC236}">
                <a16:creationId xmlns:a16="http://schemas.microsoft.com/office/drawing/2014/main" id="{5715081E-8954-4664-97A8-934B948A1CE0}"/>
              </a:ext>
            </a:extLst>
          </p:cNvPr>
          <p:cNvSpPr>
            <a:spLocks noGrp="1"/>
          </p:cNvSpPr>
          <p:nvPr>
            <p:ph type="title"/>
          </p:nvPr>
        </p:nvSpPr>
        <p:spPr/>
        <p:txBody>
          <a:bodyPr/>
          <a:lstStyle/>
          <a:p>
            <a:r>
              <a:rPr lang="en-AU" dirty="0"/>
              <a:t>Clicker Question 3</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l">
              <a:buNone/>
            </a:pPr>
            <a:r>
              <a:rPr lang="en-US" altLang="en-US" sz="2400" dirty="0">
                <a:latin typeface="Arial" panose="020B0604020202020204" pitchFamily="34" charset="0"/>
                <a:cs typeface="Arial" panose="020B0604020202020204" pitchFamily="34" charset="0"/>
              </a:rPr>
              <a:t>Nirenberg and Matthaei </a:t>
            </a:r>
            <a:r>
              <a:rPr lang="en-US" sz="2400" b="0" i="0" u="none" strike="noStrike" baseline="0" dirty="0">
                <a:latin typeface="Arial" panose="020B0604020202020204" pitchFamily="34" charset="0"/>
                <a:cs typeface="Arial" panose="020B0604020202020204" pitchFamily="34" charset="0"/>
              </a:rPr>
              <a:t>incubated either synthetic poly(A), poly(C), poly(G), and poly(U) and a mixture of the 20 amino acids in 20 different tubes, each tube containing a different radioactively labeled amino acid.</a:t>
            </a:r>
            <a:r>
              <a:rPr lang="en-US" sz="2400" dirty="0">
                <a:solidFill>
                  <a:srgbClr val="000000"/>
                </a:solidFill>
                <a:latin typeface="Arial" panose="020B0604020202020204" pitchFamily="34" charset="0"/>
                <a:cs typeface="Arial" panose="020B0604020202020204" pitchFamily="34" charset="0"/>
              </a:rPr>
              <a:t> However, this approach did NOT reveal that: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solidFill>
                  <a:srgbClr val="000000"/>
                </a:solidFill>
                <a:latin typeface="Arial"/>
                <a:cs typeface="Calibri" charset="0"/>
              </a:rPr>
              <a:t>AAA codes for lysine.</a:t>
            </a:r>
            <a:endParaRPr kumimoji="0" 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solidFill>
                  <a:srgbClr val="000000"/>
                </a:solidFill>
                <a:latin typeface="Arial"/>
                <a:cs typeface="Calibri" charset="0"/>
              </a:rPr>
              <a:t>CCC codes for proline.</a:t>
            </a:r>
            <a:endParaRPr kumimoji="0" 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solidFill>
                  <a:srgbClr val="000000"/>
                </a:solidFill>
                <a:latin typeface="Arial"/>
                <a:cs typeface="Calibri" charset="0"/>
              </a:rPr>
              <a:t>GGG codes for glycine.</a:t>
            </a:r>
            <a:endParaRPr kumimoji="0" 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solidFill>
                  <a:srgbClr val="000000"/>
                </a:solidFill>
                <a:latin typeface="Arial"/>
                <a:cs typeface="Calibri" charset="0"/>
              </a:rPr>
              <a:t>UUU codes for phenylalanine.</a:t>
            </a:r>
            <a:endParaRPr kumimoji="0" 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3767641304"/>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B81CC-869F-4ABB-8F86-06558135A9E5}"/>
              </a:ext>
            </a:extLst>
          </p:cNvPr>
          <p:cNvSpPr>
            <a:spLocks noGrp="1"/>
          </p:cNvSpPr>
          <p:nvPr>
            <p:ph type="title"/>
          </p:nvPr>
        </p:nvSpPr>
        <p:spPr/>
        <p:txBody>
          <a:bodyPr/>
          <a:lstStyle/>
          <a:p>
            <a:r>
              <a:rPr lang="en-AU" dirty="0"/>
              <a:t>Clicker Question 38,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-glycosylation of proteins</a:t>
            </a:r>
            <a:r>
              <a:rPr kumimoji="0" 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Calibri" charset="0"/>
              </a:rPr>
              <a:t>:</a:t>
            </a:r>
            <a:endParaRPr kumimoji="0" 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2"/>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occurs initially by transfer of a core oligosaccharide structure from dolichol phosphate to an asparagine side chain of the protein</a:t>
            </a:r>
            <a:r>
              <a:rPr kumimoji="0" lang="en-US" sz="2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Calibri" charset="0"/>
              </a:rPr>
              <a:t>.</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2"/>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 14 residue core oligosaccharide is built up stepwise, first on the cytosolic face of the ER membrane and then on the </a:t>
            </a: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lumenal</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face. Once completed, it is transferred from a dolichol phosphate donor molecule to certain </a:t>
            </a: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Asn</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residues in the protein.</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60645213"/>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D27F4-7F65-4EE4-BF70-30D32C6DB1E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Synthesis of the Core Oligosaccharide of Glycoproteins</a:t>
            </a:r>
            <a:endParaRPr lang="en-AU" dirty="0"/>
          </a:p>
        </p:txBody>
      </p:sp>
      <p:pic>
        <p:nvPicPr>
          <p:cNvPr id="3" name="Picture 2" descr="An oval with a yellow membrane is labeled endoplasmic reticulum and the surrounding region is labeled cytosol. The interior of the E R is purple. A yet at the upper left shows that a blue square represents italicized N end italics-acetylglucosamine (G l c N A c), a green circle represents mannose (M a n), and a blue circle represents glucose (G l c). The structure of dolichol phosphate (italicized n end italics equals 9 to 22) is shown as a circle labeled P bonded to a zigzag chain of C H 2 C H 2 C H bonded to C H 3 above bonded to C H 2 bonded through an open parenthesis to C H 2 bonded to C H double bonded to C bonded to C H 3 below and bonded to C H 2 above bonded across the close parenthesis with subscript italicized n end subscript end italics to C H 2 bonded to C H double bonded to C (C H 3) 2. Dolichol bonded to a circle labeled P is shown as an orange diamond with its top vertex at the base of the top E R membrane and a gray strand extending across the membrane to P on the other side. Arrow 1 points left to similar structure with P bonded to another P above further bonded to a chain of two blue squares. A curved arrow above arrow 1 shows the addition of 2 U D P-G l c N A c and loss of U M P plus U D P. A red “X” in a red circle above the inflection point of this arrow is indicated by a dashed arrow from tunicamycin. Arrow 2 is accompanied by a curved arrow showing the addition of 5 G D P-M a n and loss of 5 G D P. This yields a similar structure in which the top blue square is bonded to a green circle bonded to one green circle on the right and to a chain of three green circles to the left. An arrow labeled 3 accompanied by the word translocation points down to the upper right side of the membrane to a similar structure that has changed position. The orange diamond is outside of the membrane and connected by a gray strand to P bonded to the rest of the same molecule inside of the E R. Arrow 4 points down and curves to the right accompanied by two curved arrows. The first curved arrow shows the addition of 4 dolichol bonded to a circle labeled P bonded to M a n and loss of 4 dolichol bonded to a circle labeled P. The second curved arrow shows the addition of 3 dolichol bonded to a circle labeled P bonded to G l y and loss of 3 dolichol bonded to a circle labeled P. This yields a similar molecule in which the bottom green circle is now bonded to a green circle on the right further bonded to two chains of two green circles each and is bonded to a green circle on the left further bonded to a chain of two green circles further bonded to a chain of three blue circles. Arrow 5 points right to show a blue polypeptide extending through the membrane to N H 3 with a positive charge on N at the top within the E R  and with the bottom extending down to a ribosome on a green strand of m R N A running from its 5 prime end on the left to its 3 prime end on the right. Just above the place that the blue polypeptide crosses the membrane, it has a bond to A s n with a red pair of electrons. A red arrow points from this red pair of electrons back to the top P of the structure before arrow 5. Arrow 6 points to a similar polypeptide extending up from a ribosome but the polypeptide is longer and there is a bond from the piece of the strand where A s n had been shown previously to a blue square bonded to a blue square bonded to a green circle bonded to a green circle on the right further bonded to two chains of two green circles each and bonded to a green circle on the left further bonded to a chain of two green circles further bonded to a chain of three blue circles. Arrow 7 points right to show the polypeptide loose inside the E R. The two blue squares bonded to a green circle bonded to green circles to the upper left and right is highlighted in yellow. An orange diamond in the cytosol has its top vertex against the membrane and is connected by a gray strand to a chain of to circles labeled P within the E R. An arrow numbered 1 points right to show the same structure inverted at the three o’clock position so that the diamond is inside the membrane and the phosphates are outside of the membrane. An arrow points up with a curved arrow branching off labeled 9 dolichol phosphate recycled that shows the loss of P subscript i end subscript. The arrow points back to the original orange diamond within the E R with its top vertex against the lumen connected by a gray strand to a single P outside of the membrane. All data are approximate.">
            <a:extLst>
              <a:ext uri="{FF2B5EF4-FFF2-40B4-BE49-F238E27FC236}">
                <a16:creationId xmlns:a16="http://schemas.microsoft.com/office/drawing/2014/main" id="{62B85DD4-D4F5-294E-A5EB-FC8BF4270907}"/>
              </a:ext>
            </a:extLst>
          </p:cNvPr>
          <p:cNvPicPr>
            <a:picLocks noChangeAspect="1"/>
          </p:cNvPicPr>
          <p:nvPr/>
        </p:nvPicPr>
        <p:blipFill>
          <a:blip r:embed="rId3"/>
          <a:stretch>
            <a:fillRect/>
          </a:stretch>
        </p:blipFill>
        <p:spPr>
          <a:xfrm>
            <a:off x="689595" y="1752600"/>
            <a:ext cx="7764810" cy="4857232"/>
          </a:xfrm>
          <a:prstGeom prst="rect">
            <a:avLst/>
          </a:prstGeom>
        </p:spPr>
      </p:pic>
    </p:spTree>
    <p:extLst>
      <p:ext uri="{BB962C8B-B14F-4D97-AF65-F5344CB8AC3E}">
        <p14:creationId xmlns:p14="http://schemas.microsoft.com/office/powerpoint/2010/main" val="3480299262"/>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049E1-49EB-4B47-92D2-FE831C3F3D2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Tunicamycin</a:t>
            </a:r>
            <a:endParaRPr lang="en-AU" dirty="0"/>
          </a:p>
        </p:txBody>
      </p:sp>
      <p:sp>
        <p:nvSpPr>
          <p:cNvPr id="9" name="Google Shape;390;g847cf01710_0_68">
            <a:extLst>
              <a:ext uri="{FF2B5EF4-FFF2-40B4-BE49-F238E27FC236}">
                <a16:creationId xmlns:a16="http://schemas.microsoft.com/office/drawing/2014/main" id="{8410FFFD-33A6-AA4D-8E4C-3D595F2E19B1}"/>
              </a:ext>
            </a:extLst>
          </p:cNvPr>
          <p:cNvSpPr txBox="1">
            <a:spLocks noChangeArrowheads="1"/>
          </p:cNvSpPr>
          <p:nvPr/>
        </p:nvSpPr>
        <p:spPr bwMode="auto">
          <a:xfrm>
            <a:off x="480646" y="1676400"/>
            <a:ext cx="393895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tunicamycin </a:t>
            </a:r>
            <a:r>
              <a:rPr lang="en-US" sz="2400" dirty="0">
                <a:latin typeface="Arial" panose="020B0604020202020204" pitchFamily="34" charset="0"/>
                <a:cs typeface="Arial" panose="020B0604020202020204" pitchFamily="34" charset="0"/>
              </a:rPr>
              <a:t>= blocks the first step in the synthesis of the core oligosaccharide</a:t>
            </a:r>
          </a:p>
          <a:p>
            <a:pPr lvl="1"/>
            <a:r>
              <a:rPr lang="en-US" sz="2400" dirty="0">
                <a:latin typeface="Arial" panose="020B0604020202020204" pitchFamily="34" charset="0"/>
                <a:cs typeface="Arial" panose="020B0604020202020204" pitchFamily="34" charset="0"/>
              </a:rPr>
              <a:t>mimics the structure of UDP-</a:t>
            </a:r>
            <a:r>
              <a:rPr lang="en-US" sz="2400" i="1" dirty="0">
                <a:latin typeface="Arial" panose="020B0604020202020204" pitchFamily="34" charset="0"/>
                <a:cs typeface="Arial" panose="020B0604020202020204" pitchFamily="34" charset="0"/>
              </a:rPr>
              <a:t>N</a:t>
            </a:r>
            <a:r>
              <a:rPr lang="en-US" sz="2400" dirty="0">
                <a:latin typeface="Arial" panose="020B0604020202020204" pitchFamily="34" charset="0"/>
                <a:cs typeface="Arial" panose="020B0604020202020204" pitchFamily="34" charset="0"/>
              </a:rPr>
              <a:t>-acetylglucosamine</a:t>
            </a:r>
          </a:p>
          <a:p>
            <a:endParaRPr lang="en-US" dirty="0"/>
          </a:p>
        </p:txBody>
      </p:sp>
      <p:pic>
        <p:nvPicPr>
          <p:cNvPr id="3" name="Picture 2" descr="The molecule is shown with four highlighted regions. A light red region at the upper left is labeled italicized N end italics-acetylglucosamine, a central green region is labeled tunicamine, a blue region to the upper right of the green region is labeled uracil, and a yellow vertical region to the lower left is labeled fatty acyl side chain. The light red region, italicized N end italics-acetylglucosamine, contains a six-membered sugar with O at the upper right vertex; the upper left vertex bonded to C H 2 O H above and H below; the left side vertex bonded to H above and O H below; the lower left vertex bonded to O H above and H below; and lower right vertex bonded to H above and to N H below further bonded to C double bonded to O to the left and bonded to C H 3 below; and the right side vertex bonded to H above and to O in the green region below (tunicamine) that is bonded to the upper left vertex of a six-membered ring. This six-membered ring has O at the upper right vertex; an upper left vertex bonded to O above further bonded to the part in the light red region and bonded to H below; a left side vertex bonded to H above and to N H below further bonded to C at the top of the fatty acyl side chain the yellow region; a lower left vertex bonded to O H above and H below; a lower right vertex bonded to H above and O H below; and a right side vertex bonded to H above and to C H 2 below further bonded to C H O H bonded to the left side vertex of a five-membered ring with O at its top vertex. This five-membered ring has a left side vertex that is also bonded to H below; a lower left vertex boned to H above and O H below; a lower right vertex bonded to H above and O H below, and a right side vertex bonded to H below and bonded to N at the bottom vertex of a six-membered ring in the blue region above, uracil. This six-membered ring has N substituted for C at position 1 at the bottom vertex bonded to the right side vertex of the sugar ring below, C 2 at the lower left vertex double bonded to O, N substituted for C at position 3 at the upper left vertex and bonded to H, C 4 at the top vertex double bonded to O, and a double bond between C 5 and C 6 at the right side. The fatty acyl side chain, highlighted in yellow, begins with the C that is bonded above to N H in the green region. This C is double bonded to O and boned to C subscript alpha end subscript below that is bonded to H to the left and double bonded to C subscript beta end subscript below that I bonded to H to the left and bonded to (C H 2) subscript italicized n end subscript end italics below that is further bonded to C H bonded to C H 3 to the lower left and right. (italicized n end italics equals 8 to 11).">
            <a:extLst>
              <a:ext uri="{FF2B5EF4-FFF2-40B4-BE49-F238E27FC236}">
                <a16:creationId xmlns:a16="http://schemas.microsoft.com/office/drawing/2014/main" id="{2DD711B7-6C24-DC44-87ED-D8AD69B1FD8B}"/>
              </a:ext>
            </a:extLst>
          </p:cNvPr>
          <p:cNvPicPr>
            <a:picLocks noChangeAspect="1"/>
          </p:cNvPicPr>
          <p:nvPr/>
        </p:nvPicPr>
        <p:blipFill>
          <a:blip r:embed="rId3"/>
          <a:stretch>
            <a:fillRect/>
          </a:stretch>
        </p:blipFill>
        <p:spPr>
          <a:xfrm>
            <a:off x="4800600" y="1618342"/>
            <a:ext cx="3862754" cy="4782457"/>
          </a:xfrm>
          <a:prstGeom prst="rect">
            <a:avLst/>
          </a:prstGeom>
        </p:spPr>
      </p:pic>
    </p:spTree>
    <p:extLst>
      <p:ext uri="{BB962C8B-B14F-4D97-AF65-F5344CB8AC3E}">
        <p14:creationId xmlns:p14="http://schemas.microsoft.com/office/powerpoint/2010/main" val="2029177233"/>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D2D13-CF61-47A9-A89E-ECEE6AE7F8AB}"/>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Proteins Destined for Lysosomes, the Plasma Membrane, or Secretion</a:t>
            </a:r>
            <a:endParaRPr lang="en-AU" dirty="0"/>
          </a:p>
        </p:txBody>
      </p:sp>
      <p:sp>
        <p:nvSpPr>
          <p:cNvPr id="9" name="Google Shape;390;g847cf01710_0_68">
            <a:extLst>
              <a:ext uri="{FF2B5EF4-FFF2-40B4-BE49-F238E27FC236}">
                <a16:creationId xmlns:a16="http://schemas.microsoft.com/office/drawing/2014/main" id="{8410FFFD-33A6-AA4D-8E4C-3D595F2E19B1}"/>
              </a:ext>
            </a:extLst>
          </p:cNvPr>
          <p:cNvSpPr txBox="1">
            <a:spLocks noChangeArrowheads="1"/>
          </p:cNvSpPr>
          <p:nvPr/>
        </p:nvSpPr>
        <p:spPr bwMode="auto">
          <a:xfrm>
            <a:off x="480646" y="1676400"/>
            <a:ext cx="409135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proteins travel from the ER to the cis side of the Golgi complex in transport vesicles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sorting occurs in the trans side of the Golgi complex</a:t>
            </a:r>
          </a:p>
          <a:p>
            <a:endParaRPr lang="en-US" dirty="0"/>
          </a:p>
        </p:txBody>
      </p:sp>
      <p:pic>
        <p:nvPicPr>
          <p:cNvPr id="4" name="Picture 3" descr="Within a background of mostly yellow cytosol, an irregularly-shaped blue nucleus is shown near the top of the figure with a dashed line representing the nuclear envelope and many blue lines inside. It is surrounded by bars representing the rough E R. These bars curve around the nucleus and are connected by small vertical pieces. There are three to four layers of bars. The bars have dots on their external surfaces. The interior of the bars is pinkish purple. A circular protrusion from one of these bars contains a blue thread and is near irregular pieces with rounded and curved shapes. This is labeled smooth E R. An arrow points from this protrusion to a circle containing a blue thread, from which an arrow points to a crescent-shaped piece that contains the same blue thread, from which an arrow points to another circle containing the same blue thread and labeled transport vesicle. The transport vesicle has a more purple color that resembles the color of most of the Golgi complex. An arrow points from this transport vesicle to a rounded protrusion from the cis side of the Golgi complex. This protrusion contains the blue thread. The Golgi complex consists of four layers of bars that all curve down on their left and right sides. They become progressively shorter from top to bottom. The bottom piece is more pink than the others, which are more purple in color. An empty protrusion is on the upper right side of the top bar of the Golgi complex. The third bar from the top has a similar blue thread in its right side and a sphere to the right. The bottom piece of the Golgi has text below reading sorting with arrows pointing to the left and right. This is labeled the trans side of the Golgi complex. The left side contains many green dots and an arrow pointing from it splits to point to a green sphere labeled lysosome and to a pinkish sphere containing green dots labeled secretory granule. An arrow points from the secretory granule to a protrusion up from the plasma membrane that contains the green dots, which are leaving the protrusion and spreading out. The right side of the bottom piece of the Golgi is rounded and tan. AN arrow points from it to a tan irregular oval shape from which an arrow points to a larger tan oval. These are labeled transport vesicles. A small tan oval is nearby.">
            <a:extLst>
              <a:ext uri="{FF2B5EF4-FFF2-40B4-BE49-F238E27FC236}">
                <a16:creationId xmlns:a16="http://schemas.microsoft.com/office/drawing/2014/main" id="{B4B8E01C-25E3-DB45-8588-1DF89CDFA586}"/>
              </a:ext>
            </a:extLst>
          </p:cNvPr>
          <p:cNvPicPr>
            <a:picLocks noChangeAspect="1"/>
          </p:cNvPicPr>
          <p:nvPr/>
        </p:nvPicPr>
        <p:blipFill>
          <a:blip r:embed="rId3"/>
          <a:stretch>
            <a:fillRect/>
          </a:stretch>
        </p:blipFill>
        <p:spPr>
          <a:xfrm>
            <a:off x="4895688" y="1676400"/>
            <a:ext cx="3597047" cy="4800622"/>
          </a:xfrm>
          <a:prstGeom prst="rect">
            <a:avLst/>
          </a:prstGeom>
        </p:spPr>
      </p:pic>
    </p:spTree>
    <p:extLst>
      <p:ext uri="{BB962C8B-B14F-4D97-AF65-F5344CB8AC3E}">
        <p14:creationId xmlns:p14="http://schemas.microsoft.com/office/powerpoint/2010/main" val="4152593556"/>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B15DB-ABA6-403F-BC49-F2BF9E305DFF}"/>
              </a:ext>
            </a:extLst>
          </p:cNvPr>
          <p:cNvSpPr>
            <a:spLocks noGrp="1"/>
          </p:cNvSpPr>
          <p:nvPr>
            <p:ph type="title"/>
          </p:nvPr>
        </p:nvSpPr>
        <p:spPr/>
        <p:txBody>
          <a:bodyPr/>
          <a:lstStyle/>
          <a:p>
            <a:r>
              <a:rPr lang="en-US" sz="3400" dirty="0">
                <a:solidFill>
                  <a:schemeClr val="tx1"/>
                </a:solidFill>
                <a:latin typeface="Arial" panose="020B0604020202020204" pitchFamily="34" charset="0"/>
                <a:cs typeface="Arial" panose="020B0604020202020204" pitchFamily="34" charset="0"/>
              </a:rPr>
              <a:t>Phosphorylation of Mannose Residues on Lysosome-Targeted Enzymes</a:t>
            </a:r>
            <a:endParaRPr lang="en-AU" sz="3400" dirty="0"/>
          </a:p>
        </p:txBody>
      </p:sp>
      <p:sp>
        <p:nvSpPr>
          <p:cNvPr id="9" name="Google Shape;390;g847cf01710_0_68">
            <a:extLst>
              <a:ext uri="{FF2B5EF4-FFF2-40B4-BE49-F238E27FC236}">
                <a16:creationId xmlns:a16="http://schemas.microsoft.com/office/drawing/2014/main" id="{8410FFFD-33A6-AA4D-8E4C-3D595F2E19B1}"/>
              </a:ext>
            </a:extLst>
          </p:cNvPr>
          <p:cNvSpPr txBox="1">
            <a:spLocks noChangeArrowheads="1"/>
          </p:cNvSpPr>
          <p:nvPr/>
        </p:nvSpPr>
        <p:spPr bwMode="auto">
          <a:xfrm>
            <a:off x="309709" y="1752600"/>
            <a:ext cx="348175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i="1" dirty="0">
                <a:latin typeface="Arial" panose="020B0604020202020204" pitchFamily="34" charset="0"/>
                <a:cs typeface="Arial" panose="020B0604020202020204" pitchFamily="34" charset="0"/>
              </a:rPr>
              <a:t>N</a:t>
            </a:r>
            <a:r>
              <a:rPr lang="en-US" sz="2400" dirty="0">
                <a:latin typeface="Arial" panose="020B0604020202020204" pitchFamily="34" charset="0"/>
                <a:cs typeface="Arial" panose="020B0604020202020204" pitchFamily="34" charset="0"/>
              </a:rPr>
              <a:t>-acetylglucosamine phosphotransferase recognizes an unknown structural feature of hydrolases destined for lysosomes</a:t>
            </a:r>
          </a:p>
          <a:p>
            <a:endParaRPr lang="en-US" dirty="0"/>
          </a:p>
        </p:txBody>
      </p:sp>
      <p:pic>
        <p:nvPicPr>
          <p:cNvPr id="3" name="Picture 2" descr="U D P-italicized N end italics-acetylglucosamine (U D P-G l c N A c) is a six-membered ring with O at the upper right vertex, the upper left vertex bonded to C H 2 O H above and H below, the left side vertex bonded to H above and O H below, the lower left vertex bonded to O H above and H below, the lower right vertex bonded to H above and to N H below further bonded to C double boned to O to the right and to C H 3 below, and the right side vertex bonded to H above and to O to the right in a light red box further bonded to P double bonded to O above, bonded to O minus below, and bonded to O to the right that is partially in the light red box and partially in the green box to the right, where it is bonded to P double bonded to O above, bonded to O minus below, and bonded to O to the right further bonded to a box labeled uridine all within the green box. This is added to a mannose residue. It is a six-membered ring with O at the upper right vertex, the upper left vertex bonded to C H 2 O H above and H below, the left side vertex bonded to H above and O H below, the lower left vertex bonded to O H above and H below, the lower right vertex bonded to O H above and H below, and the right side vertex bonded to H above and to O to the lower right bonded to a box labeled oligosaccharide further bonded to N H bonded to a blue oval labeled enzyme above the word hydrolase. An arrow points downward accompanied by blue text reading italicized N end italics-acetylglucosamine phosphotransferase and by an arrow branching off to show the loss of a green box labeled U M P. This yields a structure similar to U D P-G l c N A c except that there is only one phosphate with its right-hand O in the light red box and further bonded to C H 2 bonded to the upper left vertex of the six-membered ring of a mannose residue similar to the original residue except that C H 2 O H has been replaced by C H 2 bonded to phosphate. An arrow pointing downward is accompanied by blue text reading phosphodiesterase and an arrow that branches off to show the loss of G l c N A c. This yields mannose 6-phosphate residue, which is similar to the mannose residue except that the upper left vertex of the ring is bonded to C H 2 above further bonded to O in a light red box bonded to P double bonded to O above and bonded to O minus to the left and below, all within the light red box.">
            <a:extLst>
              <a:ext uri="{FF2B5EF4-FFF2-40B4-BE49-F238E27FC236}">
                <a16:creationId xmlns:a16="http://schemas.microsoft.com/office/drawing/2014/main" id="{66177EEA-1378-1A45-B596-E732B60B8544}"/>
              </a:ext>
            </a:extLst>
          </p:cNvPr>
          <p:cNvPicPr>
            <a:picLocks noChangeAspect="1"/>
          </p:cNvPicPr>
          <p:nvPr/>
        </p:nvPicPr>
        <p:blipFill>
          <a:blip r:embed="rId3"/>
          <a:stretch>
            <a:fillRect/>
          </a:stretch>
        </p:blipFill>
        <p:spPr>
          <a:xfrm>
            <a:off x="4038600" y="1905000"/>
            <a:ext cx="4896210" cy="4310641"/>
          </a:xfrm>
          <a:prstGeom prst="rect">
            <a:avLst/>
          </a:prstGeom>
        </p:spPr>
      </p:pic>
    </p:spTree>
    <p:extLst>
      <p:ext uri="{BB962C8B-B14F-4D97-AF65-F5344CB8AC3E}">
        <p14:creationId xmlns:p14="http://schemas.microsoft.com/office/powerpoint/2010/main" val="1528915479"/>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5">
            <a:extLst>
              <a:ext uri="{FF2B5EF4-FFF2-40B4-BE49-F238E27FC236}">
                <a16:creationId xmlns:a16="http://schemas.microsoft.com/office/drawing/2014/main" id="{7424B6E3-3304-4F8C-B3DB-91900D3535A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98297" y="335459"/>
            <a:ext cx="1133954" cy="816935"/>
          </a:xfrm>
          <a:prstGeom prst="rect">
            <a:avLst/>
          </a:prstGeom>
        </p:spPr>
      </p:pic>
      <p:sp>
        <p:nvSpPr>
          <p:cNvPr id="2" name="Title 1">
            <a:extLst>
              <a:ext uri="{FF2B5EF4-FFF2-40B4-BE49-F238E27FC236}">
                <a16:creationId xmlns:a16="http://schemas.microsoft.com/office/drawing/2014/main" id="{10647416-463A-4809-909E-E13CB9DF1AC0}"/>
              </a:ext>
            </a:extLst>
          </p:cNvPr>
          <p:cNvSpPr>
            <a:spLocks noGrp="1"/>
          </p:cNvSpPr>
          <p:nvPr>
            <p:ph type="title"/>
          </p:nvPr>
        </p:nvSpPr>
        <p:spPr/>
        <p:txBody>
          <a:bodyPr/>
          <a:lstStyle/>
          <a:p>
            <a:r>
              <a:rPr lang="en-AU" dirty="0"/>
              <a:t>Clicker Question 39</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What is the structural signal that targets proteins to lysosomes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ubiquitin</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mannose 6-phosphate residues in </a:t>
            </a:r>
            <a:r>
              <a:rPr lang="en-US" sz="24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-linked oligosaccharides</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signal sequence of 10–15 hydrophobic amino acids</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one or more positively charged residues, usually near the amino terminus, preceding the hydrophobic sequence</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4281332"/>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DF1C3-6D2B-4C02-B123-94F6DE0DA461}"/>
              </a:ext>
            </a:extLst>
          </p:cNvPr>
          <p:cNvSpPr>
            <a:spLocks noGrp="1"/>
          </p:cNvSpPr>
          <p:nvPr>
            <p:ph type="title"/>
          </p:nvPr>
        </p:nvSpPr>
        <p:spPr/>
        <p:txBody>
          <a:bodyPr/>
          <a:lstStyle/>
          <a:p>
            <a:r>
              <a:rPr lang="en-AU" dirty="0"/>
              <a:t>Clicker Question 39,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What is the structural signal that targets proteins to lysosomes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Calibri" panose="020F0502020204030204" pitchFamily="34" charset="0"/>
              </a:rPr>
              <a:t>?</a:t>
            </a:r>
            <a:endParaRPr kumimoji="0" 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indent="-457200">
              <a:buFont typeface="+mj-lt"/>
              <a:buAutoNum type="alphaUcPeriod" startAt="2"/>
              <a:defRPr/>
            </a:pPr>
            <a:r>
              <a:rPr lang="en-US" sz="2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mannose 6-phosphate residues in </a:t>
            </a:r>
            <a:r>
              <a:rPr lang="en-US" sz="24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a:t>
            </a:r>
            <a:r>
              <a:rPr lang="en-US" sz="2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-linked oligosaccharides</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2"/>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algn="l">
              <a:buNone/>
            </a:pPr>
            <a:r>
              <a:rPr lang="en-US" sz="2400" b="1" i="0" u="none" strike="noStrike" baseline="0" dirty="0">
                <a:latin typeface="Arial" panose="020B0604020202020204" pitchFamily="34" charset="0"/>
                <a:cs typeface="Arial" panose="020B0604020202020204" pitchFamily="34" charset="0"/>
              </a:rPr>
              <a:t>In the Golgi complex, a phosphotransferase phosphorylates a terminal mannose residue in the oligosaccharide of a glycoproteins such as a hydrolase. The presence of one or more mannose 6-phosphate residues in its </a:t>
            </a:r>
            <a:r>
              <a:rPr lang="en-US" sz="2400" b="1" i="1" u="none" strike="noStrike" baseline="0" dirty="0">
                <a:latin typeface="Arial" panose="020B0604020202020204" pitchFamily="34" charset="0"/>
                <a:cs typeface="Arial" panose="020B0604020202020204" pitchFamily="34" charset="0"/>
              </a:rPr>
              <a:t>N</a:t>
            </a:r>
            <a:r>
              <a:rPr lang="en-US" sz="2400" b="1" i="0" u="none" strike="noStrike" baseline="0" dirty="0">
                <a:latin typeface="Arial" panose="020B0604020202020204" pitchFamily="34" charset="0"/>
                <a:cs typeface="Arial" panose="020B0604020202020204" pitchFamily="34" charset="0"/>
              </a:rPr>
              <a:t>-linked</a:t>
            </a:r>
            <a:r>
              <a:rPr lang="en-US" sz="2400" b="1" dirty="0">
                <a:solidFill>
                  <a:srgbClr val="000000"/>
                </a:solidFill>
                <a:latin typeface="Arial" panose="020B0604020202020204" pitchFamily="34" charset="0"/>
                <a:cs typeface="Arial" panose="020B0604020202020204" pitchFamily="34" charset="0"/>
              </a:rPr>
              <a:t> </a:t>
            </a:r>
            <a:r>
              <a:rPr lang="en-US" sz="2400" b="1" i="0" u="none" strike="noStrike" baseline="0" dirty="0">
                <a:latin typeface="Arial" panose="020B0604020202020204" pitchFamily="34" charset="0"/>
                <a:cs typeface="Arial" panose="020B0604020202020204" pitchFamily="34" charset="0"/>
              </a:rPr>
              <a:t>oligosaccharide is the structural signal that targets a protein to lysosomes</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6393549"/>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85E15-1A12-4029-8836-2858E01B1886}"/>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Signal Sequences for Nuclear Transport Are Not Cleaved</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4800" y="1905000"/>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b="1" dirty="0">
                <a:latin typeface="Arial" panose="020B0604020202020204" pitchFamily="34" charset="0"/>
                <a:cs typeface="Arial" panose="020B0604020202020204" pitchFamily="34" charset="0"/>
              </a:rPr>
              <a:t>nuclear localization sequence (NLS) </a:t>
            </a:r>
            <a:r>
              <a:rPr lang="en-US" altLang="en-US" sz="2400" dirty="0">
                <a:latin typeface="Arial" panose="020B0604020202020204" pitchFamily="34" charset="0"/>
                <a:cs typeface="Arial" panose="020B0604020202020204" pitchFamily="34" charset="0"/>
              </a:rPr>
              <a:t>= a signal sequence that targets a protein to the nucleus</a:t>
            </a:r>
          </a:p>
          <a:p>
            <a:pPr lvl="1"/>
            <a:r>
              <a:rPr lang="en-US" sz="2400" dirty="0">
                <a:latin typeface="Arial" panose="020B0604020202020204" pitchFamily="34" charset="0"/>
                <a:cs typeface="Arial" panose="020B0604020202020204" pitchFamily="34" charset="0"/>
              </a:rPr>
              <a:t>not cleaved to allow for repeated nuclear importation following nuclear envelope breakdown </a:t>
            </a:r>
          </a:p>
          <a:p>
            <a:pPr marL="50800" indent="0">
              <a:buNone/>
            </a:pPr>
            <a:endParaRPr lang="en-US" altLang="en-US" sz="24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nuclear importation is mediated by: </a:t>
            </a:r>
          </a:p>
          <a:p>
            <a:pPr lvl="1"/>
            <a:r>
              <a:rPr lang="en-US" altLang="en-US" sz="2400" dirty="0">
                <a:latin typeface="Arial" panose="020B0604020202020204" pitchFamily="34" charset="0"/>
                <a:cs typeface="Arial" panose="020B0604020202020204" pitchFamily="34" charset="0"/>
              </a:rPr>
              <a:t>importin </a:t>
            </a:r>
            <a:r>
              <a:rPr lang="en-US" altLang="en-US" sz="2400" i="1" dirty="0">
                <a:latin typeface="Arial" panose="020B0604020202020204" pitchFamily="34" charset="0"/>
                <a:cs typeface="Arial" panose="020B0604020202020204" pitchFamily="34" charset="0"/>
                <a:sym typeface="Symbol" pitchFamily="2" charset="2"/>
              </a:rPr>
              <a:t></a:t>
            </a:r>
            <a:r>
              <a:rPr lang="en-US" altLang="en-US" sz="2400" dirty="0">
                <a:latin typeface="Arial" panose="020B0604020202020204" pitchFamily="34" charset="0"/>
                <a:cs typeface="Arial" panose="020B0604020202020204" pitchFamily="34" charset="0"/>
                <a:sym typeface="Symbol" pitchFamily="2" charset="2"/>
              </a:rPr>
              <a:t> and </a:t>
            </a:r>
            <a:r>
              <a:rPr lang="en-US" altLang="en-US" sz="2400" i="1" dirty="0">
                <a:latin typeface="Arial" panose="020B0604020202020204" pitchFamily="34" charset="0"/>
                <a:cs typeface="Arial" panose="020B0604020202020204" pitchFamily="34" charset="0"/>
                <a:sym typeface="Symbol" pitchFamily="2" charset="2"/>
              </a:rPr>
              <a:t></a:t>
            </a:r>
            <a:r>
              <a:rPr lang="en-US" altLang="en-US" sz="2400" dirty="0">
                <a:latin typeface="Arial" panose="020B0604020202020204" pitchFamily="34" charset="0"/>
                <a:cs typeface="Arial" panose="020B0604020202020204" pitchFamily="34" charset="0"/>
                <a:sym typeface="Symbol" pitchFamily="2" charset="2"/>
              </a:rPr>
              <a:t> </a:t>
            </a:r>
          </a:p>
          <a:p>
            <a:pPr lvl="1"/>
            <a:r>
              <a:rPr lang="en-US" altLang="en-US" sz="2400" dirty="0">
                <a:latin typeface="Arial" panose="020B0604020202020204" pitchFamily="34" charset="0"/>
                <a:cs typeface="Arial" panose="020B0604020202020204" pitchFamily="34" charset="0"/>
                <a:sym typeface="Symbol" pitchFamily="2" charset="2"/>
              </a:rPr>
              <a:t>a GTPase called Ran</a:t>
            </a:r>
          </a:p>
          <a:p>
            <a:pPr marL="533400" lvl="1" indent="0">
              <a:buNone/>
            </a:pPr>
            <a:endParaRPr lang="en-US" altLang="en-US" sz="2400" dirty="0">
              <a:latin typeface="Arial" panose="020B0604020202020204" pitchFamily="34" charset="0"/>
              <a:cs typeface="Arial" panose="020B0604020202020204" pitchFamily="34" charset="0"/>
              <a:sym typeface="Symbol" pitchFamily="2" charset="2"/>
            </a:endParaRPr>
          </a:p>
          <a:p>
            <a:endParaRPr lang="en-US" dirty="0"/>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600281923"/>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54D6A-3642-44D0-A466-E6C6911837C8}"/>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Targeting of Nuclear Proteins</a:t>
            </a:r>
            <a:endParaRPr lang="en-AU" dirty="0"/>
          </a:p>
        </p:txBody>
      </p:sp>
      <p:pic>
        <p:nvPicPr>
          <p:cNvPr id="4" name="Picture 3" descr="Part a has a top half labeled cytosol and a bottom half labeled nucleoplasm. These are separated by a horizontal boundary with ovals with yellow boundaries in between cylindrical structures. The ovals are labeled nuclear envelope. The cylindrical structures are labeled nuclear pore complex. Each is wider at the top and bottom, has sides made of ovals, has four vertical wavy threads extending upward, and has four vertical lines extending down to meet a curved horizontal line across the bottom boundary. Step 1: A nuclear protein is shown as a coiled blue strand with a red region labeled N L S. An arrow from this nuclear protein joins an arrow from two structures labeled importin. One is a dark green structure labeled beta that resembles an oval with a cutout in the top. It has a rectangular cutout in the center with angled sides to the left and right. The second is a light green structure labeled alpha with a rectangular base and protrusions to the upper left and right. These come together so that alpha fits into the cutout in beta and the red part of the nuclear protein fits against the curved top of alpha. An arrow points down to the left to show this structure above a nuclear pore complex next to the arrow 2 with an arrow pointing down through the nuclear pore complex to show the structure in the nucleoplasm. Two arrows point fro this structure. Arrow 3 points to a light green circle labeled R a n – G T P attached to the top of beta, from which another arrow labeled 5 points up through a second nuclear pore to show beta next to alpha, together labeled importin, ready to repeat the cycle. The other arrow points down to show alpha with the protein still attached. Arrow 4 points right and splits to show that the protein separates and alpha binds to a light green circle labeled R a n – G T P above and to an orange rectangle labeled C A S below. An arrow points from this structure back through a nuclear pore complex to show alpha ready to repeat the process. Two arrows point away from alpha and beta above the nuclear pore complex to the left. Both arrows point to a light green circle labeled R a n – G D P, but the bottom arrow has an arrow that branches off to show the loss of an orange rectangle labeled C A S. An arrow points to the right from R a n – G D P and is joined by a curved line from blue N T F 2, which resembles a rectangular with a half-circle cutout. These join together so that the curved bottom of N T F 2 fits against the top of R a n – G T P. This is labeled 6 and an arrow points through a nuclear pore complex to show the same structure in the nucleoplasm. Arrow 7 points down and is accompanied by a curved line showing the addition of G T P, next to a purple oval labeled R a n – G E F, and then two arrows that branch away to show the loss of N T F 2 and G D P. This yields R a n - G T P. Two arrows point away from R an – G T P. One points to the structure produced by arrow 4 in which R a n – G T P binds to alpha below, which is bound to C A S below, before this structure moves back through a nuclear pore complex to produce alpha ready to repeat the process. The second arrow points up to the product of arrow 3, R a n G T P bonded to beta below ready to follow arrow 5 back across the nuclear pore complex to produce beta ready to repeat the process. In part b, a micrograph shows a rough background containing many circular structures that are each about 0.2 micrometers in diameter. All data are approximate.">
            <a:extLst>
              <a:ext uri="{FF2B5EF4-FFF2-40B4-BE49-F238E27FC236}">
                <a16:creationId xmlns:a16="http://schemas.microsoft.com/office/drawing/2014/main" id="{CD34BB90-85C5-7340-9278-C7498F7FE984}"/>
              </a:ext>
            </a:extLst>
          </p:cNvPr>
          <p:cNvPicPr>
            <a:picLocks noChangeAspect="1"/>
          </p:cNvPicPr>
          <p:nvPr/>
        </p:nvPicPr>
        <p:blipFill>
          <a:blip r:embed="rId3"/>
          <a:stretch>
            <a:fillRect/>
          </a:stretch>
        </p:blipFill>
        <p:spPr>
          <a:xfrm>
            <a:off x="761701" y="1676400"/>
            <a:ext cx="7620598" cy="4820974"/>
          </a:xfrm>
          <a:prstGeom prst="rect">
            <a:avLst/>
          </a:prstGeom>
        </p:spPr>
      </p:pic>
    </p:spTree>
    <p:extLst>
      <p:ext uri="{BB962C8B-B14F-4D97-AF65-F5344CB8AC3E}">
        <p14:creationId xmlns:p14="http://schemas.microsoft.com/office/powerpoint/2010/main" val="1720433954"/>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30B54-0B5A-4CF5-97B8-2CEEF3E6AE1E}"/>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Bacteria Also Use Signal Sequences for Protein Targeting</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4800" y="1600201"/>
            <a:ext cx="85344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bacteria use amino terminus signal sequences to target proteins to:</a:t>
            </a:r>
          </a:p>
          <a:p>
            <a:pPr lvl="1"/>
            <a:r>
              <a:rPr lang="en-US" sz="2400" dirty="0">
                <a:latin typeface="Arial" panose="020B0604020202020204" pitchFamily="34" charset="0"/>
                <a:cs typeface="Arial" panose="020B0604020202020204" pitchFamily="34" charset="0"/>
              </a:rPr>
              <a:t>their inner or outer membranes</a:t>
            </a:r>
          </a:p>
          <a:p>
            <a:pPr lvl="1"/>
            <a:r>
              <a:rPr lang="en-US" sz="2400" dirty="0">
                <a:latin typeface="Arial" panose="020B0604020202020204" pitchFamily="34" charset="0"/>
                <a:cs typeface="Arial" panose="020B0604020202020204" pitchFamily="34" charset="0"/>
              </a:rPr>
              <a:t>the periplasmic space between these membranes</a:t>
            </a:r>
          </a:p>
          <a:p>
            <a:pPr lvl="1"/>
            <a:r>
              <a:rPr lang="en-US" sz="2400" dirty="0">
                <a:latin typeface="Arial" panose="020B0604020202020204" pitchFamily="34" charset="0"/>
                <a:cs typeface="Arial" panose="020B0604020202020204" pitchFamily="34" charset="0"/>
              </a:rPr>
              <a:t>the extracellular medium</a:t>
            </a: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dirty="0"/>
          </a:p>
        </p:txBody>
      </p:sp>
      <p:pic>
        <p:nvPicPr>
          <p:cNvPr id="3" name="Picture 2" descr="The sequences are shown in eight rows separated into three categories. The top category is inner membrane proteins and includes phage fd, major coat protein and phage fd, minor coat protein. The middle category is periplasmic proteins and includes alkaline phosphatase, leucine-specific binding protein, and beta-lactamase of p B R 322. The bottom category is outer membrane proteins and includes lipoprotein, L a m B, and O m p A. The sequences are aligned with a total of 25 spaces possible. A red arrow indicating a cleavage site points between the twenty third and twenty fourth amino acids of each sequence. The two inner membrane proteins are listed first. Phage fd, minor coat protein: M e t, blue L y s, blue L y s, S e r, L e u, V a l, L e u, blue L y s, then a yellow region of A l a S e r V a l A l a V a l A l a T h r L e u V a l P r o, then the yellow region ends and the sequence continues as M e t L e u S e r P h e A l a cleavage site A la a G l u three dashes. Phage fd, minor coat protein: The sequence begins after five spaces and consists of 20 amino acids. The sequence is M e t blue L y s blue L y s, then a yellow region of L e u L e u P h e A l A I l e P r o L e u V a l V a l P r o P h e, then the yellow region ends and the sequence continues as T y r S e r H i s S e r cleavage site A l a G l u three dashes. The three periplasmic proteins are listed next. Alkaline phosphatase: The sequence begins after two spaces and consists of 23 proteins. The sequence is M e t blue L y s G l n S e r T h r, then a yellow region of I l e A l A L e u A l a L e u L e u P r o L e u L e u P h e, then the yellow region ends and the sequence continues as T h r P r o V a l T h r L y s A l a cleavage site A r g T h r three dashes. Leucine-specific binding protein: The sequence begins with no spaces as M e t blue L y s A l a A s n A l a blue L y s T h r I l e, then a yellow region of I l e A l a G l y M e t I l e A l a L e u A l a I l e, then the yellow region ends and the sequence continues as S e r H i s T h r A l a M e t A l a cleavage site A s p A s p three dashes. Beta-lactamase of p BR322: The sequence begins with no spaces as M e t S e r I l e G l n blue H i s P h e blue A r g, then a yellow region of V a l A l a L e u I l e P r o P h e P h e A l a A l a P h e, then the yellow region ends and the sequence continues as C y s L e u P r o V a l P h e A l a cleavage site H i s P r o three dashes. The three outer membrane proteins are listed next. Lipoprotein: The sequence begins after three spaces and consists of 22 amino acids. The sequence is M e t blue L y s A l a T h r blue L y s, then a yellow region of L e u V a l L e u G l y A l a V a l I l e L e u G l y, then the yellow region ends and the sequence continues as S e r T h r L e u L e u A l a G l y cleavage site C y s S e r three dashes. L a m B begins after two spaces and consists of 23 amino acids. The sequence is L e u blue A r g blue L y s, then a yellow region of L e u P r o L e u A l a V a l A l a V a l A l a A l a G l y V a l, then the yellow region ends and the sequence continues as M e t S e r A l a G l n A l a M e t A l a cleavage site V al A s p three dashes. O m p A: The sequence begins with no spaces as M e t M et I l e T h r M e t blue L y s blue L y s, then a yellow region of T h r A l a I l e A l a I l e A l a V a l A l a L e u A l a G l y P h e A l a, then the yellow region ends and the sequence continues as T h r V a l A l a G l n A l a cleavage site A l a P r o three dashes.">
            <a:extLst>
              <a:ext uri="{FF2B5EF4-FFF2-40B4-BE49-F238E27FC236}">
                <a16:creationId xmlns:a16="http://schemas.microsoft.com/office/drawing/2014/main" id="{4A8CD263-B758-E440-B661-D6FCD3AE530F}"/>
              </a:ext>
            </a:extLst>
          </p:cNvPr>
          <p:cNvPicPr>
            <a:picLocks noChangeAspect="1"/>
          </p:cNvPicPr>
          <p:nvPr/>
        </p:nvPicPr>
        <p:blipFill>
          <a:blip r:embed="rId3"/>
          <a:stretch>
            <a:fillRect/>
          </a:stretch>
        </p:blipFill>
        <p:spPr>
          <a:xfrm>
            <a:off x="1243346" y="3978275"/>
            <a:ext cx="6657307" cy="2559050"/>
          </a:xfrm>
          <a:prstGeom prst="rect">
            <a:avLst/>
          </a:prstGeom>
        </p:spPr>
      </p:pic>
    </p:spTree>
    <p:extLst>
      <p:ext uri="{BB962C8B-B14F-4D97-AF65-F5344CB8AC3E}">
        <p14:creationId xmlns:p14="http://schemas.microsoft.com/office/powerpoint/2010/main" val="1570649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4AF7E-4A97-4E41-BB48-E7640A9CEC51}"/>
              </a:ext>
            </a:extLst>
          </p:cNvPr>
          <p:cNvSpPr>
            <a:spLocks noGrp="1"/>
          </p:cNvSpPr>
          <p:nvPr>
            <p:ph type="title"/>
          </p:nvPr>
        </p:nvSpPr>
        <p:spPr/>
        <p:txBody>
          <a:bodyPr/>
          <a:lstStyle/>
          <a:p>
            <a:r>
              <a:rPr lang="en-AU" dirty="0"/>
              <a:t>Clicker Question 3,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altLang="en-US" sz="2400" dirty="0">
                <a:latin typeface="Arial" panose="020B0604020202020204" pitchFamily="34" charset="0"/>
                <a:cs typeface="Arial" panose="020B0604020202020204" pitchFamily="34" charset="0"/>
              </a:rPr>
              <a:t>Nirenberg and Matthaei </a:t>
            </a:r>
            <a:r>
              <a:rPr lang="en-US" sz="2400" b="0" i="0" u="none" strike="noStrike" baseline="0" dirty="0">
                <a:latin typeface="Arial" panose="020B0604020202020204" pitchFamily="34" charset="0"/>
                <a:cs typeface="Arial" panose="020B0604020202020204" pitchFamily="34" charset="0"/>
              </a:rPr>
              <a:t>incubated either synthetic poly(A), poly(C), poly(G), and poly(U) and a mixture of the 20 amino acids in 20 different tubes, each tube containing a different radioactively labeled amino acid.</a:t>
            </a:r>
            <a:r>
              <a:rPr lang="en-US" sz="2400" dirty="0">
                <a:solidFill>
                  <a:srgbClr val="000000"/>
                </a:solidFill>
                <a:latin typeface="Arial" panose="020B0604020202020204" pitchFamily="34" charset="0"/>
                <a:cs typeface="Arial" panose="020B0604020202020204" pitchFamily="34" charset="0"/>
              </a:rPr>
              <a:t> However, this approach did NOT reveal that: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3"/>
              <a:tabLst/>
              <a:defRPr/>
            </a:pPr>
            <a:r>
              <a:rPr lang="en-US" sz="2400" b="1" dirty="0">
                <a:solidFill>
                  <a:srgbClr val="000000"/>
                </a:solidFill>
                <a:latin typeface="Arial"/>
                <a:cs typeface="Calibri" charset="0"/>
              </a:rPr>
              <a:t>GGG codes for glycine.</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3"/>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a:buNone/>
            </a:pPr>
            <a:r>
              <a:rPr lang="en-US" sz="2400" b="1" dirty="0">
                <a:latin typeface="Arial" panose="020B0604020202020204" pitchFamily="34" charset="0"/>
                <a:cs typeface="Arial" panose="020B0604020202020204" pitchFamily="34" charset="0"/>
              </a:rPr>
              <a:t>Poly(G) did not generate any polypeptide because it forms tetraplexes that cannot be bound by ribosomes</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US" altLang="en-US" sz="32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59156354"/>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AEBFD-185F-417B-ACA8-6673248111CB}"/>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Model for Protein Export in Bacteria</a:t>
            </a:r>
            <a:endParaRPr lang="en-AU" dirty="0"/>
          </a:p>
        </p:txBody>
      </p:sp>
      <p:sp>
        <p:nvSpPr>
          <p:cNvPr id="6" name="Google Shape;390;g847cf01710_0_68">
            <a:extLst>
              <a:ext uri="{FF2B5EF4-FFF2-40B4-BE49-F238E27FC236}">
                <a16:creationId xmlns:a16="http://schemas.microsoft.com/office/drawing/2014/main" id="{4D600824-6242-E44D-874C-C3C2BCB1E010}"/>
              </a:ext>
            </a:extLst>
          </p:cNvPr>
          <p:cNvSpPr txBox="1">
            <a:spLocks noChangeArrowheads="1"/>
          </p:cNvSpPr>
          <p:nvPr/>
        </p:nvSpPr>
        <p:spPr bwMode="auto">
          <a:xfrm>
            <a:off x="304800" y="1600200"/>
            <a:ext cx="33528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err="1">
                <a:latin typeface="Arial" panose="020B0604020202020204" pitchFamily="34" charset="0"/>
                <a:cs typeface="Arial" panose="020B0604020202020204" pitchFamily="34" charset="0"/>
              </a:rPr>
              <a:t>SecB</a:t>
            </a:r>
            <a:r>
              <a:rPr lang="en-US" sz="2400" dirty="0">
                <a:latin typeface="Arial" panose="020B0604020202020204" pitchFamily="34" charset="0"/>
                <a:cs typeface="Arial" panose="020B0604020202020204" pitchFamily="34" charset="0"/>
              </a:rPr>
              <a:t> = chaperone protein </a:t>
            </a:r>
          </a:p>
          <a:p>
            <a:endParaRPr lang="en-US" sz="2400" dirty="0">
              <a:latin typeface="Arial" panose="020B0604020202020204" pitchFamily="34" charset="0"/>
              <a:cs typeface="Arial" panose="020B0604020202020204" pitchFamily="34" charset="0"/>
            </a:endParaRPr>
          </a:p>
          <a:p>
            <a:r>
              <a:rPr lang="en-US" sz="2400" dirty="0" err="1">
                <a:latin typeface="Arial" panose="020B0604020202020204" pitchFamily="34" charset="0"/>
                <a:cs typeface="Arial" panose="020B0604020202020204" pitchFamily="34" charset="0"/>
              </a:rPr>
              <a:t>SecA</a:t>
            </a:r>
            <a:r>
              <a:rPr lang="en-US" sz="2400" dirty="0">
                <a:latin typeface="Arial" panose="020B0604020202020204" pitchFamily="34" charset="0"/>
                <a:cs typeface="Arial" panose="020B0604020202020204" pitchFamily="34" charset="0"/>
              </a:rPr>
              <a:t> = a receptor and a translocating ATPase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translocation complex = made up of </a:t>
            </a:r>
            <a:r>
              <a:rPr lang="en-US" sz="2400" dirty="0" err="1">
                <a:latin typeface="Arial" panose="020B0604020202020204" pitchFamily="34" charset="0"/>
                <a:cs typeface="Arial" panose="020B0604020202020204" pitchFamily="34" charset="0"/>
              </a:rPr>
              <a:t>SecY</a:t>
            </a:r>
            <a:r>
              <a:rPr lang="en-US" sz="2400" dirty="0">
                <a:latin typeface="Arial" panose="020B0604020202020204" pitchFamily="34" charset="0"/>
                <a:cs typeface="Arial" panose="020B0604020202020204" pitchFamily="34" charset="0"/>
              </a:rPr>
              <a:t>, E, and G</a:t>
            </a:r>
          </a:p>
          <a:p>
            <a:pPr marL="50800" indent="0">
              <a:buNone/>
            </a:pPr>
            <a:endParaRPr lang="en-US" sz="2400" dirty="0">
              <a:latin typeface="Arial" panose="020B0604020202020204" pitchFamily="34" charset="0"/>
              <a:cs typeface="Arial" panose="020B0604020202020204" pitchFamily="34" charset="0"/>
            </a:endParaRPr>
          </a:p>
          <a:p>
            <a:endParaRPr lang="en-US" dirty="0"/>
          </a:p>
        </p:txBody>
      </p:sp>
      <p:pic>
        <p:nvPicPr>
          <p:cNvPr id="3" name="Picture 2" descr="The figure shows a horizontal membrane with cytosol above and the periplasmic space below. A blue folded polypeptide is shown next to a blue sphere labeled S e c B at the upper left. Arrow 1 points down to show the polypeptide bound to S e c B. Arrow 2 points down to show S e c B with bound polypeptide attached to a vertical rectangular orange bar in the membrane immediately adjacent to a similar bar labeled S e c Y E C that is bound to S e c A above. S e c A overlaps the blue sphere of S e c B and has a horizontal rectangle at the bottom with a vertical protrusion at the right side. To the left, three plus symbols are shown above the membrane and three minus symbols are shown beneath the membrane. In step 3, an arrow points right accompanied by a curved arrow showing the addition of A T P and loss of S e c B. This yields two vertical orange bars with S e c A inverted so that its right side extends down over the bar instead of upward. The polypeptide is shown passing through the space between the two orange vertical bars. Arrow 4 points right accompanied by an arrow that branches to show the loss of A D P plus P subscript i end subscript. This yields a similar structure in which S e c A now has its right side protruding upward again. Arrow 5 points right accompanied by a curved lien showing the addition of A T P . S e c A is shown with its right side protruding downward and the polypeptide has moved much farther through the opening so that only a small amount is still in the cytosol.">
            <a:extLst>
              <a:ext uri="{FF2B5EF4-FFF2-40B4-BE49-F238E27FC236}">
                <a16:creationId xmlns:a16="http://schemas.microsoft.com/office/drawing/2014/main" id="{1543B64E-08D8-FD4F-A515-CBD6DA9E33FC}"/>
              </a:ext>
            </a:extLst>
          </p:cNvPr>
          <p:cNvPicPr>
            <a:picLocks noChangeAspect="1"/>
          </p:cNvPicPr>
          <p:nvPr/>
        </p:nvPicPr>
        <p:blipFill>
          <a:blip r:embed="rId3"/>
          <a:stretch>
            <a:fillRect/>
          </a:stretch>
        </p:blipFill>
        <p:spPr>
          <a:xfrm>
            <a:off x="3813050" y="1703387"/>
            <a:ext cx="5026150" cy="3451225"/>
          </a:xfrm>
          <a:prstGeom prst="rect">
            <a:avLst/>
          </a:prstGeom>
        </p:spPr>
      </p:pic>
    </p:spTree>
    <p:extLst>
      <p:ext uri="{BB962C8B-B14F-4D97-AF65-F5344CB8AC3E}">
        <p14:creationId xmlns:p14="http://schemas.microsoft.com/office/powerpoint/2010/main" val="2801918408"/>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5">
            <a:extLst>
              <a:ext uri="{FF2B5EF4-FFF2-40B4-BE49-F238E27FC236}">
                <a16:creationId xmlns:a16="http://schemas.microsoft.com/office/drawing/2014/main" id="{65AF7D39-538E-47EF-ADF4-DB0CB33BFD5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98297" y="335459"/>
            <a:ext cx="1133954" cy="816935"/>
          </a:xfrm>
          <a:prstGeom prst="rect">
            <a:avLst/>
          </a:prstGeom>
        </p:spPr>
      </p:pic>
      <p:sp>
        <p:nvSpPr>
          <p:cNvPr id="2" name="Title 1">
            <a:extLst>
              <a:ext uri="{FF2B5EF4-FFF2-40B4-BE49-F238E27FC236}">
                <a16:creationId xmlns:a16="http://schemas.microsoft.com/office/drawing/2014/main" id="{E9BE586F-8C25-44EA-B108-E4A93B7EA1EB}"/>
              </a:ext>
            </a:extLst>
          </p:cNvPr>
          <p:cNvSpPr>
            <a:spLocks noGrp="1"/>
          </p:cNvSpPr>
          <p:nvPr>
            <p:ph type="title"/>
          </p:nvPr>
        </p:nvSpPr>
        <p:spPr/>
        <p:txBody>
          <a:bodyPr/>
          <a:lstStyle/>
          <a:p>
            <a:r>
              <a:rPr lang="en-AU" dirty="0"/>
              <a:t>Clicker Question 40</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solidFill>
                  <a:srgbClr val="000000"/>
                </a:solidFill>
                <a:effectLst/>
                <a:latin typeface="Arial" panose="020B0604020202020204" pitchFamily="34" charset="0"/>
                <a:ea typeface="Times New Roman" panose="02020603050405020304" pitchFamily="18" charset="0"/>
              </a:rPr>
              <a:t>What is the function of </a:t>
            </a:r>
            <a:r>
              <a:rPr lang="en-US" sz="2400" dirty="0" err="1">
                <a:solidFill>
                  <a:srgbClr val="000000"/>
                </a:solidFill>
                <a:effectLst/>
                <a:latin typeface="Arial" panose="020B0604020202020204" pitchFamily="34" charset="0"/>
                <a:ea typeface="Times New Roman" panose="02020603050405020304" pitchFamily="18" charset="0"/>
              </a:rPr>
              <a:t>SecA</a:t>
            </a:r>
            <a:r>
              <a:rPr lang="en-US" sz="2400" dirty="0">
                <a:solidFill>
                  <a:srgbClr val="000000"/>
                </a:solidFill>
                <a:effectLst/>
                <a:latin typeface="Arial" panose="020B0604020202020204" pitchFamily="34" charset="0"/>
                <a:ea typeface="Times New Roman" panose="02020603050405020304" pitchFamily="18" charset="0"/>
              </a:rPr>
              <a:t> in bacterial protein export?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solidFill>
                  <a:srgbClr val="000000"/>
                </a:solidFill>
                <a:latin typeface="Arial" panose="020B0604020202020204" pitchFamily="34" charset="0"/>
                <a:cs typeface="Arial" panose="020B0604020202020204" pitchFamily="34" charset="0"/>
              </a:rPr>
              <a:t>It </a:t>
            </a:r>
            <a:r>
              <a:rPr lang="en-US" sz="2400" b="0" i="0" u="none" strike="noStrike" baseline="0" dirty="0">
                <a:latin typeface="Arial" panose="020B0604020202020204" pitchFamily="34" charset="0"/>
                <a:cs typeface="Arial" panose="020B0604020202020204" pitchFamily="34" charset="0"/>
              </a:rPr>
              <a:t>delivers a newly translated polypeptide to the interior side of the membrane.</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It pushes exported proteins through a membrane pore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It forms a membrane pore in the </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plasma</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membrane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solidFill>
                  <a:srgbClr val="000000"/>
                </a:solidFill>
                <a:effectLst/>
                <a:latin typeface="Arial" panose="020B0604020202020204" pitchFamily="34" charset="0"/>
                <a:ea typeface="Times New Roman" panose="02020603050405020304" pitchFamily="18" charset="0"/>
              </a:rPr>
              <a:t>It targets proteins for export via glycosylation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p:txBody>
      </p:sp>
    </p:spTree>
    <p:extLst>
      <p:ext uri="{BB962C8B-B14F-4D97-AF65-F5344CB8AC3E}">
        <p14:creationId xmlns:p14="http://schemas.microsoft.com/office/powerpoint/2010/main" val="767397656"/>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9B821-2795-4127-B9D4-87CF4ABB42E2}"/>
              </a:ext>
            </a:extLst>
          </p:cNvPr>
          <p:cNvSpPr>
            <a:spLocks noGrp="1"/>
          </p:cNvSpPr>
          <p:nvPr>
            <p:ph type="title"/>
          </p:nvPr>
        </p:nvSpPr>
        <p:spPr/>
        <p:txBody>
          <a:bodyPr/>
          <a:lstStyle/>
          <a:p>
            <a:r>
              <a:rPr lang="en-AU" dirty="0"/>
              <a:t>Clicker Question 40,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solidFill>
                  <a:srgbClr val="000000"/>
                </a:solidFill>
                <a:effectLst/>
                <a:latin typeface="Arial" panose="020B0604020202020204" pitchFamily="34" charset="0"/>
                <a:ea typeface="Times New Roman" panose="02020603050405020304" pitchFamily="18" charset="0"/>
              </a:rPr>
              <a:t>What is the function of </a:t>
            </a:r>
            <a:r>
              <a:rPr lang="en-US" sz="2400" dirty="0" err="1">
                <a:solidFill>
                  <a:srgbClr val="000000"/>
                </a:solidFill>
                <a:effectLst/>
                <a:latin typeface="Arial" panose="020B0604020202020204" pitchFamily="34" charset="0"/>
                <a:ea typeface="Times New Roman" panose="02020603050405020304" pitchFamily="18" charset="0"/>
              </a:rPr>
              <a:t>SecA</a:t>
            </a:r>
            <a:r>
              <a:rPr lang="en-US" sz="2400" dirty="0">
                <a:solidFill>
                  <a:srgbClr val="000000"/>
                </a:solidFill>
                <a:effectLst/>
                <a:latin typeface="Arial" panose="020B0604020202020204" pitchFamily="34" charset="0"/>
                <a:ea typeface="Times New Roman" panose="02020603050405020304" pitchFamily="18" charset="0"/>
              </a:rPr>
              <a:t> in bacterial protein export?</a:t>
            </a:r>
            <a:endParaRPr kumimoji="0" 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2"/>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It pushes exported proteins through a membrane pore</a:t>
            </a:r>
            <a:r>
              <a:rPr kumimoji="0" lang="en-US" sz="2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Calibri" charset="0"/>
              </a:rPr>
              <a:t>.</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2"/>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algn="l">
              <a:buNone/>
            </a:pPr>
            <a:r>
              <a:rPr lang="en-US" sz="2400" b="1" i="0" u="none" strike="noStrike" baseline="0" dirty="0">
                <a:latin typeface="Arial" panose="020B0604020202020204" pitchFamily="34" charset="0"/>
                <a:cs typeface="Arial" panose="020B0604020202020204" pitchFamily="34" charset="0"/>
              </a:rPr>
              <a:t>The soluble chaperone protein </a:t>
            </a:r>
            <a:r>
              <a:rPr lang="en-US" sz="2400" b="1" i="0" u="none" strike="noStrike" baseline="0" dirty="0" err="1">
                <a:latin typeface="Arial" panose="020B0604020202020204" pitchFamily="34" charset="0"/>
                <a:cs typeface="Arial" panose="020B0604020202020204" pitchFamily="34" charset="0"/>
              </a:rPr>
              <a:t>SecB</a:t>
            </a:r>
            <a:r>
              <a:rPr lang="en-US" sz="2400" b="1" i="0" u="none" strike="noStrike" baseline="0" dirty="0">
                <a:latin typeface="Arial" panose="020B0604020202020204" pitchFamily="34" charset="0"/>
                <a:cs typeface="Arial" panose="020B0604020202020204" pitchFamily="34" charset="0"/>
              </a:rPr>
              <a:t> delivers the bound protein to </a:t>
            </a:r>
            <a:r>
              <a:rPr lang="en-US" sz="2400" b="1" i="0" u="none" strike="noStrike" baseline="0" dirty="0" err="1">
                <a:latin typeface="Arial" panose="020B0604020202020204" pitchFamily="34" charset="0"/>
                <a:cs typeface="Arial" panose="020B0604020202020204" pitchFamily="34" charset="0"/>
              </a:rPr>
              <a:t>SecA</a:t>
            </a:r>
            <a:r>
              <a:rPr lang="en-US" sz="2400" b="1" dirty="0">
                <a:latin typeface="Arial" panose="020B0604020202020204" pitchFamily="34" charset="0"/>
                <a:cs typeface="Arial" panose="020B0604020202020204" pitchFamily="34" charset="0"/>
              </a:rPr>
              <a:t> on </a:t>
            </a:r>
            <a:r>
              <a:rPr lang="en-US" sz="2400" b="1" i="0" u="none" strike="noStrike" baseline="0" dirty="0">
                <a:latin typeface="Arial" panose="020B0604020202020204" pitchFamily="34" charset="0"/>
                <a:cs typeface="Arial" panose="020B0604020202020204" pitchFamily="34" charset="0"/>
              </a:rPr>
              <a:t>the inner surface of the plasma membrane. </a:t>
            </a:r>
            <a:r>
              <a:rPr lang="en-US" sz="2400" b="1" i="0" u="none" strike="noStrike" baseline="0" dirty="0" err="1">
                <a:latin typeface="Arial" panose="020B0604020202020204" pitchFamily="34" charset="0"/>
                <a:cs typeface="Arial" panose="020B0604020202020204" pitchFamily="34" charset="0"/>
              </a:rPr>
              <a:t>SecA</a:t>
            </a:r>
            <a:r>
              <a:rPr lang="en-US" sz="2400" b="1" i="0" u="none" strike="noStrike" baseline="0" dirty="0">
                <a:latin typeface="Arial" panose="020B0604020202020204" pitchFamily="34" charset="0"/>
                <a:cs typeface="Arial" panose="020B0604020202020204" pitchFamily="34" charset="0"/>
              </a:rPr>
              <a:t> acts as both a receptor and a translocating ATPase, pushing the exported protein through a membrane pore formed by the </a:t>
            </a:r>
            <a:r>
              <a:rPr lang="en-US" sz="2400" b="1" i="0" u="none" strike="noStrike" baseline="0" dirty="0" err="1">
                <a:latin typeface="Arial" panose="020B0604020202020204" pitchFamily="34" charset="0"/>
                <a:cs typeface="Arial" panose="020B0604020202020204" pitchFamily="34" charset="0"/>
              </a:rPr>
              <a:t>SecYEG</a:t>
            </a:r>
            <a:r>
              <a:rPr lang="en-US" sz="2400" b="1" i="0" u="none" strike="noStrike" baseline="0" dirty="0">
                <a:latin typeface="Arial" panose="020B0604020202020204" pitchFamily="34" charset="0"/>
                <a:cs typeface="Arial" panose="020B0604020202020204" pitchFamily="34" charset="0"/>
              </a:rPr>
              <a:t> complex</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94654499"/>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08CF2-FEBE-47A5-931E-A6C5D1C19E1B}"/>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Cells Import Proteins by Receptor-Mediated Endocytosis</a:t>
            </a:r>
            <a:endParaRPr lang="en-AU" dirty="0">
              <a:solidFill>
                <a:srgbClr val="4E4CB4"/>
              </a:solidFill>
            </a:endParaRPr>
          </a:p>
        </p:txBody>
      </p:sp>
      <p:pic>
        <p:nvPicPr>
          <p:cNvPr id="4" name="Picture 3" descr="A figure shows a membrane across the top. Across the bottom, a long bar is labeled early endosome. At the left, clathirin-dependent endocytosis is shown. A small opening in the membrane extends down through a ring of yellow spheres labeled dynamin to a sphere surrounded by hexagonal structures labeled clathrin that form an outer coat around an inner spherical membrane. An arrow points down to show the same structure with pieces of the hexagonal structures coming off. This is labeled uncoating. An arrow points down to the early endosome. To the right, caveolin-dependent endocytosis is shown. A smaller membranous sphere is attached to the membrane by a small opening surrounded by a ring of yellow spheres. The membrane is surrounded by blue paired structures. Each structure, labeled caveolin, has a thicker outer part that curves down and out to form a piece that crosses the membrane and a thinner piece that runs up across the membrane. These pairs have long thin pieces that project in opposite directions. Two arrows point away from this structure. One points to a similar structure below that is fully enclosed, from which an arrow points to the early endosome. The second arrow points to a very large sphere labeled a caveosome that has a small protrusion to the upper left with caveolin along its borders. An arrow points down from the caveosome to the early endosome. To the right, clathrin- and caveolin-independent pathways are shown. The left-hand pathway shows a sphere with a small opening to the outside connecting it with the membrane and surrounded by a ring of yellow spheres. An arrow points down to a circular structure below, from which an arrow points to the early endosome. To its right, a similar process is shown except that the structure in the first step does not have a ring of yellow spheres around its opening at its place of attachment to the membrane.">
            <a:extLst>
              <a:ext uri="{FF2B5EF4-FFF2-40B4-BE49-F238E27FC236}">
                <a16:creationId xmlns:a16="http://schemas.microsoft.com/office/drawing/2014/main" id="{D4C10CD7-85E3-0544-839D-0FFC3CD38270}"/>
              </a:ext>
            </a:extLst>
          </p:cNvPr>
          <p:cNvPicPr>
            <a:picLocks noChangeAspect="1"/>
          </p:cNvPicPr>
          <p:nvPr/>
        </p:nvPicPr>
        <p:blipFill>
          <a:blip r:embed="rId3"/>
          <a:stretch>
            <a:fillRect/>
          </a:stretch>
        </p:blipFill>
        <p:spPr>
          <a:xfrm>
            <a:off x="549379" y="1676400"/>
            <a:ext cx="8045242" cy="4603750"/>
          </a:xfrm>
          <a:prstGeom prst="rect">
            <a:avLst/>
          </a:prstGeom>
        </p:spPr>
      </p:pic>
    </p:spTree>
    <p:extLst>
      <p:ext uri="{BB962C8B-B14F-4D97-AF65-F5344CB8AC3E}">
        <p14:creationId xmlns:p14="http://schemas.microsoft.com/office/powerpoint/2010/main" val="3862010478"/>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5E80F-10C2-40D2-B6AA-2FF6533F359C}"/>
              </a:ext>
            </a:extLst>
          </p:cNvPr>
          <p:cNvSpPr>
            <a:spLocks noGrp="1"/>
          </p:cNvSpPr>
          <p:nvPr>
            <p:ph type="title"/>
          </p:nvPr>
        </p:nvSpPr>
        <p:spPr/>
        <p:txBody>
          <a:bodyPr/>
          <a:lstStyle/>
          <a:p>
            <a:r>
              <a:rPr lang="en-US" dirty="0" err="1">
                <a:solidFill>
                  <a:schemeClr val="tx1"/>
                </a:solidFill>
                <a:latin typeface="Arial" panose="020B0604020202020204" pitchFamily="34" charset="0"/>
                <a:cs typeface="Arial" panose="020B0604020202020204" pitchFamily="34" charset="0"/>
              </a:rPr>
              <a:t>Clathrin</a:t>
            </a:r>
            <a:r>
              <a:rPr lang="en-US" dirty="0">
                <a:solidFill>
                  <a:schemeClr val="tx1"/>
                </a:solidFill>
                <a:latin typeface="Arial" panose="020B0604020202020204" pitchFamily="34" charset="0"/>
                <a:cs typeface="Arial" panose="020B0604020202020204" pitchFamily="34" charset="0"/>
              </a:rPr>
              <a:t>-Dependent Endocytosis</a:t>
            </a:r>
            <a:endParaRPr lang="en-AU" dirty="0"/>
          </a:p>
        </p:txBody>
      </p:sp>
      <p:sp>
        <p:nvSpPr>
          <p:cNvPr id="6" name="Google Shape;390;g847cf01710_0_68">
            <a:extLst>
              <a:ext uri="{FF2B5EF4-FFF2-40B4-BE49-F238E27FC236}">
                <a16:creationId xmlns:a16="http://schemas.microsoft.com/office/drawing/2014/main" id="{4D600824-6242-E44D-874C-C3C2BCB1E010}"/>
              </a:ext>
            </a:extLst>
          </p:cNvPr>
          <p:cNvSpPr txBox="1">
            <a:spLocks noChangeArrowheads="1"/>
          </p:cNvSpPr>
          <p:nvPr/>
        </p:nvSpPr>
        <p:spPr bwMode="auto">
          <a:xfrm>
            <a:off x="304800" y="1528762"/>
            <a:ext cx="3886200" cy="494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coated pits </a:t>
            </a:r>
            <a:r>
              <a:rPr lang="en-US" sz="2400" dirty="0">
                <a:latin typeface="Arial" panose="020B0604020202020204" pitchFamily="34" charset="0"/>
                <a:cs typeface="Arial" panose="020B0604020202020204" pitchFamily="34" charset="0"/>
              </a:rPr>
              <a:t>= invaginations of the membrane which concentrate endocytic receptors </a:t>
            </a:r>
          </a:p>
          <a:p>
            <a:pPr lvl="1"/>
            <a:r>
              <a:rPr lang="en-US" sz="2400" dirty="0">
                <a:latin typeface="Arial" panose="020B0604020202020204" pitchFamily="34" charset="0"/>
                <a:cs typeface="Arial" panose="020B0604020202020204" pitchFamily="34" charset="0"/>
              </a:rPr>
              <a:t>coated on their cytosolic side with the protein </a:t>
            </a:r>
            <a:r>
              <a:rPr lang="en-US" sz="2400" b="1" dirty="0" err="1">
                <a:latin typeface="Arial" panose="020B0604020202020204" pitchFamily="34" charset="0"/>
                <a:cs typeface="Arial" panose="020B0604020202020204" pitchFamily="34" charset="0"/>
              </a:rPr>
              <a:t>clathrin</a:t>
            </a:r>
            <a:endParaRPr lang="en-US" sz="2400" dirty="0">
              <a:latin typeface="Arial" panose="020B0604020202020204" pitchFamily="34" charset="0"/>
              <a:cs typeface="Arial" panose="020B0604020202020204" pitchFamily="34" charset="0"/>
            </a:endParaRPr>
          </a:p>
          <a:p>
            <a:endParaRPr lang="en-US" dirty="0"/>
          </a:p>
          <a:p>
            <a:r>
              <a:rPr lang="en-US" sz="2400" b="1" dirty="0">
                <a:latin typeface="Arial" panose="020B0604020202020204" pitchFamily="34" charset="0"/>
                <a:cs typeface="Arial" panose="020B0604020202020204" pitchFamily="34" charset="0"/>
              </a:rPr>
              <a:t>dynamin </a:t>
            </a:r>
            <a:r>
              <a:rPr lang="en-US" sz="2400" dirty="0">
                <a:latin typeface="Arial" panose="020B0604020202020204" pitchFamily="34" charset="0"/>
                <a:cs typeface="Arial" panose="020B0604020202020204" pitchFamily="34" charset="0"/>
              </a:rPr>
              <a:t>= a GTPase that pinches off the endocytic vesicle</a:t>
            </a:r>
            <a:endParaRPr lang="en-US" sz="2400" b="1" dirty="0">
              <a:latin typeface="Arial" panose="020B0604020202020204" pitchFamily="34" charset="0"/>
              <a:cs typeface="Arial" panose="020B0604020202020204" pitchFamily="34" charset="0"/>
            </a:endParaRPr>
          </a:p>
        </p:txBody>
      </p:sp>
      <p:pic>
        <p:nvPicPr>
          <p:cNvPr id="4" name="Picture 3" descr="Part a shows a structure with many hexagonal structures joined together to make up its side. It is approximately 80 n m in diameter. Red highlighting shows that a heavy chain runs from a central point to the upper left and then vertically up before bending to a rounded point, to the upper right before bending to the lower left to curve to end at a rounded point, and vertically down before bending to the lower left before curving to form a rounded point. These structures join together to make the overall highly structured sphere. From the central point, blue lines labeled light chain run to the upper left, upper right, and vertically down. Part b shows a circular structure in a micrograph with many evenly spaced rounded structures. The diameter of the entire sphere is 0.3 micrometers. All data are approximate.">
            <a:extLst>
              <a:ext uri="{FF2B5EF4-FFF2-40B4-BE49-F238E27FC236}">
                <a16:creationId xmlns:a16="http://schemas.microsoft.com/office/drawing/2014/main" id="{A33AD9DD-B6A4-5D43-9ECE-82DCFC26FFF3}"/>
              </a:ext>
            </a:extLst>
          </p:cNvPr>
          <p:cNvPicPr>
            <a:picLocks noChangeAspect="1"/>
          </p:cNvPicPr>
          <p:nvPr/>
        </p:nvPicPr>
        <p:blipFill>
          <a:blip r:embed="rId3"/>
          <a:stretch>
            <a:fillRect/>
          </a:stretch>
        </p:blipFill>
        <p:spPr>
          <a:xfrm>
            <a:off x="4375562" y="2362199"/>
            <a:ext cx="4463638" cy="2463800"/>
          </a:xfrm>
          <a:prstGeom prst="rect">
            <a:avLst/>
          </a:prstGeom>
        </p:spPr>
      </p:pic>
    </p:spTree>
    <p:extLst>
      <p:ext uri="{BB962C8B-B14F-4D97-AF65-F5344CB8AC3E}">
        <p14:creationId xmlns:p14="http://schemas.microsoft.com/office/powerpoint/2010/main" val="494660151"/>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5">
            <a:extLst>
              <a:ext uri="{FF2B5EF4-FFF2-40B4-BE49-F238E27FC236}">
                <a16:creationId xmlns:a16="http://schemas.microsoft.com/office/drawing/2014/main" id="{32F47C5B-5A55-4B58-A721-8222F40D190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98297" y="335459"/>
            <a:ext cx="1133954" cy="816935"/>
          </a:xfrm>
          <a:prstGeom prst="rect">
            <a:avLst/>
          </a:prstGeom>
        </p:spPr>
      </p:pic>
      <p:sp>
        <p:nvSpPr>
          <p:cNvPr id="2" name="Title 1">
            <a:extLst>
              <a:ext uri="{FF2B5EF4-FFF2-40B4-BE49-F238E27FC236}">
                <a16:creationId xmlns:a16="http://schemas.microsoft.com/office/drawing/2014/main" id="{57847C4F-DE05-48A7-B2F1-1A147C2D01DD}"/>
              </a:ext>
            </a:extLst>
          </p:cNvPr>
          <p:cNvSpPr>
            <a:spLocks noGrp="1"/>
          </p:cNvSpPr>
          <p:nvPr>
            <p:ph type="title"/>
          </p:nvPr>
        </p:nvSpPr>
        <p:spPr/>
        <p:txBody>
          <a:bodyPr/>
          <a:lstStyle/>
          <a:p>
            <a:r>
              <a:rPr lang="en-AU" dirty="0"/>
              <a:t>Clicker Question 41</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Targeting of proteins to specific locations does NOT involve:</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 signal peptide, causing the nascent polypeptide chain to be imported into the ER</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nuclear localization sequences, amino acid sequences usually four to eight amino acid residues in length</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phosphorylation of </a:t>
            </a:r>
            <a:r>
              <a:rPr kumimoji="0" lang="el-GR" sz="2400" b="0"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α</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and </a:t>
            </a:r>
            <a:r>
              <a:rPr kumimoji="0" lang="el-GR" sz="2400" b="0"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β</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importins, causing them to translocate nuclear-targeted proteins through nuclear pore complexes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clathrin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-coated pits, which import proteins into the cell</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p:txBody>
      </p:sp>
    </p:spTree>
    <p:extLst>
      <p:ext uri="{BB962C8B-B14F-4D97-AF65-F5344CB8AC3E}">
        <p14:creationId xmlns:p14="http://schemas.microsoft.com/office/powerpoint/2010/main" val="3500042587"/>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A2CA6-B8FF-49BB-8BC3-8C2754DEE46E}"/>
              </a:ext>
            </a:extLst>
          </p:cNvPr>
          <p:cNvSpPr>
            <a:spLocks noGrp="1"/>
          </p:cNvSpPr>
          <p:nvPr>
            <p:ph type="title"/>
          </p:nvPr>
        </p:nvSpPr>
        <p:spPr/>
        <p:txBody>
          <a:bodyPr/>
          <a:lstStyle/>
          <a:p>
            <a:r>
              <a:rPr lang="en-AU" dirty="0"/>
              <a:t>Clicker Question 41,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Targeting of proteins to specific locations does NOT involve:</a:t>
            </a:r>
            <a:endParaRPr kumimoji="0" 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3"/>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phosphorylation of </a:t>
            </a:r>
            <a:r>
              <a:rPr kumimoji="0" lang="el-GR" sz="2400" b="1"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α</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and </a:t>
            </a:r>
            <a:r>
              <a:rPr kumimoji="0" lang="el-GR" sz="2400" b="1"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β</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importins, causing them to translocate nuclear-targeted proteins through nuclear pore complexes</a:t>
            </a:r>
            <a:r>
              <a:rPr kumimoji="0" lang="en-US" sz="2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Calibri" charset="0"/>
              </a:rPr>
              <a:t>.</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3"/>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The heterodimer of importin </a:t>
            </a:r>
            <a:r>
              <a:rPr kumimoji="0" lang="el-GR" sz="2400" b="1"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α</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and </a:t>
            </a:r>
            <a:r>
              <a:rPr kumimoji="0" lang="el-GR" sz="2400" b="1"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β</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functions as a soluble receptor for proteins targeted to the nucleus. Phosphorylation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of </a:t>
            </a:r>
            <a:r>
              <a:rPr kumimoji="0" lang="el-GR" sz="2400" b="1"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α</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and </a:t>
            </a:r>
            <a:r>
              <a:rPr kumimoji="0" lang="el-GR" sz="2400" b="1"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β</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importins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would likely inhibit this process. </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06335196"/>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2E643-4794-4626-ABB3-81CE0D162ED3}"/>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Protein Degradation Is Mediated by </a:t>
            </a:r>
            <a:br>
              <a:rPr lang="en-US" dirty="0">
                <a:solidFill>
                  <a:srgbClr val="4E4CB4"/>
                </a:solidFill>
                <a:latin typeface="Arial" panose="020B0604020202020204" pitchFamily="34" charset="0"/>
                <a:cs typeface="Arial" panose="020B0604020202020204" pitchFamily="34" charset="0"/>
              </a:rPr>
            </a:br>
            <a:r>
              <a:rPr lang="en-US" dirty="0">
                <a:solidFill>
                  <a:srgbClr val="4E4CB4"/>
                </a:solidFill>
                <a:latin typeface="Arial" panose="020B0604020202020204" pitchFamily="34" charset="0"/>
                <a:cs typeface="Arial" panose="020B0604020202020204" pitchFamily="34" charset="0"/>
              </a:rPr>
              <a:t>Specialized Systems in All Cells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4800" y="1752600"/>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protein degradation is critical to cellular </a:t>
            </a:r>
            <a:r>
              <a:rPr lang="en-US" sz="2400" dirty="0" err="1">
                <a:latin typeface="Arial" panose="020B0604020202020204" pitchFamily="34" charset="0"/>
                <a:cs typeface="Arial" panose="020B0604020202020204" pitchFamily="34" charset="0"/>
              </a:rPr>
              <a:t>proteostasis</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half-lives of eukaryotic proteins vary from 30 seconds to many days</a:t>
            </a:r>
          </a:p>
          <a:p>
            <a:pPr lvl="1"/>
            <a:r>
              <a:rPr lang="en-US" sz="2400" dirty="0">
                <a:latin typeface="Arial" panose="020B0604020202020204" pitchFamily="34" charset="0"/>
                <a:cs typeface="Arial" panose="020B0604020202020204" pitchFamily="34" charset="0"/>
              </a:rPr>
              <a:t>defective proteins are short-lived</a:t>
            </a:r>
          </a:p>
          <a:p>
            <a:pPr lvl="1"/>
            <a:r>
              <a:rPr lang="en-US" sz="2400" dirty="0">
                <a:latin typeface="Arial" panose="020B0604020202020204" pitchFamily="34" charset="0"/>
                <a:cs typeface="Arial" panose="020B0604020202020204" pitchFamily="34" charset="0"/>
              </a:rPr>
              <a:t>enzymes at key regulatory points in metabolic pathways are short-lived</a:t>
            </a:r>
          </a:p>
          <a:p>
            <a:pPr lvl="1"/>
            <a:r>
              <a:rPr lang="en-US" sz="2400" dirty="0">
                <a:latin typeface="Arial" panose="020B0604020202020204" pitchFamily="34" charset="0"/>
                <a:cs typeface="Arial" panose="020B0604020202020204" pitchFamily="34" charset="0"/>
              </a:rPr>
              <a:t>hemoglobin is long-lived</a:t>
            </a: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9308179"/>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6BBB1-EFD9-498A-917A-46E2010C031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Protein Degradation in </a:t>
            </a:r>
            <a:r>
              <a:rPr lang="en-US" i="1" dirty="0">
                <a:solidFill>
                  <a:schemeClr val="tx1"/>
                </a:solidFill>
                <a:latin typeface="Arial" panose="020B0604020202020204" pitchFamily="34" charset="0"/>
                <a:cs typeface="Arial" panose="020B0604020202020204" pitchFamily="34" charset="0"/>
              </a:rPr>
              <a:t>E. coli</a:t>
            </a:r>
            <a:endParaRPr lang="en-AU" dirty="0"/>
          </a:p>
        </p:txBody>
      </p:sp>
      <p:sp>
        <p:nvSpPr>
          <p:cNvPr id="6" name="Google Shape;390;g847cf01710_0_68">
            <a:extLst>
              <a:ext uri="{FF2B5EF4-FFF2-40B4-BE49-F238E27FC236}">
                <a16:creationId xmlns:a16="http://schemas.microsoft.com/office/drawing/2014/main" id="{4D600824-6242-E44D-874C-C3C2BCB1E010}"/>
              </a:ext>
            </a:extLst>
          </p:cNvPr>
          <p:cNvSpPr txBox="1">
            <a:spLocks noChangeArrowheads="1"/>
          </p:cNvSpPr>
          <p:nvPr/>
        </p:nvSpPr>
        <p:spPr bwMode="auto">
          <a:xfrm>
            <a:off x="304800" y="1528762"/>
            <a:ext cx="8382000" cy="479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proteins are degraded by proteolytic systems that contain AAA+ ATPases, including:</a:t>
            </a:r>
          </a:p>
          <a:p>
            <a:pPr lvl="1"/>
            <a:r>
              <a:rPr lang="en-US" sz="2400" dirty="0">
                <a:latin typeface="Arial" panose="020B0604020202020204" pitchFamily="34" charset="0"/>
                <a:cs typeface="Arial" panose="020B0604020202020204" pitchFamily="34" charset="0"/>
              </a:rPr>
              <a:t>Lon</a:t>
            </a:r>
          </a:p>
          <a:p>
            <a:pPr lvl="1"/>
            <a:r>
              <a:rPr lang="en-US" sz="2400" dirty="0" err="1">
                <a:latin typeface="Arial" panose="020B0604020202020204" pitchFamily="34" charset="0"/>
                <a:cs typeface="Arial" panose="020B0604020202020204" pitchFamily="34" charset="0"/>
              </a:rPr>
              <a:t>ClpXP</a:t>
            </a:r>
            <a:endParaRPr lang="en-US" sz="2400" dirty="0">
              <a:latin typeface="Arial" panose="020B0604020202020204" pitchFamily="34" charset="0"/>
              <a:cs typeface="Arial" panose="020B0604020202020204" pitchFamily="34" charset="0"/>
            </a:endParaRPr>
          </a:p>
          <a:p>
            <a:pPr lvl="1"/>
            <a:r>
              <a:rPr lang="en-US" sz="2400" dirty="0" err="1">
                <a:latin typeface="Arial" panose="020B0604020202020204" pitchFamily="34" charset="0"/>
                <a:cs typeface="Arial" panose="020B0604020202020204" pitchFamily="34" charset="0"/>
              </a:rPr>
              <a:t>ClpAP</a:t>
            </a:r>
            <a:endParaRPr lang="en-US" sz="2400" dirty="0">
              <a:latin typeface="Arial" panose="020B0604020202020204" pitchFamily="34" charset="0"/>
              <a:cs typeface="Arial" panose="020B0604020202020204" pitchFamily="34" charset="0"/>
            </a:endParaRPr>
          </a:p>
          <a:p>
            <a:pPr lvl="1"/>
            <a:r>
              <a:rPr lang="en-US" sz="2400" dirty="0" err="1">
                <a:latin typeface="Arial" panose="020B0604020202020204" pitchFamily="34" charset="0"/>
                <a:cs typeface="Arial" panose="020B0604020202020204" pitchFamily="34" charset="0"/>
              </a:rPr>
              <a:t>ClpCP</a:t>
            </a:r>
            <a:endParaRPr lang="en-US" sz="2400" dirty="0">
              <a:latin typeface="Arial" panose="020B0604020202020204" pitchFamily="34" charset="0"/>
              <a:cs typeface="Arial" panose="020B0604020202020204" pitchFamily="34" charset="0"/>
            </a:endParaRPr>
          </a:p>
          <a:p>
            <a:pPr lvl="1"/>
            <a:r>
              <a:rPr lang="en-US" sz="2400" dirty="0" err="1">
                <a:latin typeface="Arial" panose="020B0604020202020204" pitchFamily="34" charset="0"/>
                <a:cs typeface="Arial" panose="020B0604020202020204" pitchFamily="34" charset="0"/>
              </a:rPr>
              <a:t>ClpYQ</a:t>
            </a:r>
            <a:endParaRPr lang="en-US" sz="2400" dirty="0">
              <a:latin typeface="Arial" panose="020B0604020202020204" pitchFamily="34" charset="0"/>
              <a:cs typeface="Arial" panose="020B0604020202020204" pitchFamily="34" charset="0"/>
            </a:endParaRPr>
          </a:p>
          <a:p>
            <a:pPr lvl="1"/>
            <a:r>
              <a:rPr lang="en-US" sz="2400" dirty="0" err="1">
                <a:latin typeface="Arial" panose="020B0604020202020204" pitchFamily="34" charset="0"/>
                <a:cs typeface="Arial" panose="020B0604020202020204" pitchFamily="34" charset="0"/>
              </a:rPr>
              <a:t>FtsH</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ATP hydrolysis maneuvers a target protein through a pore into a proteolytic chamber where they are cleaved</a:t>
            </a:r>
          </a:p>
        </p:txBody>
      </p:sp>
    </p:spTree>
    <p:extLst>
      <p:ext uri="{BB962C8B-B14F-4D97-AF65-F5344CB8AC3E}">
        <p14:creationId xmlns:p14="http://schemas.microsoft.com/office/powerpoint/2010/main" val="1138546625"/>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14921-99F9-41D6-96F8-664B37B5F48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Protein Degradation in Eukaryotes</a:t>
            </a:r>
            <a:endParaRPr lang="en-AU" dirty="0"/>
          </a:p>
        </p:txBody>
      </p:sp>
      <p:sp>
        <p:nvSpPr>
          <p:cNvPr id="6" name="Google Shape;390;g847cf01710_0_68">
            <a:extLst>
              <a:ext uri="{FF2B5EF4-FFF2-40B4-BE49-F238E27FC236}">
                <a16:creationId xmlns:a16="http://schemas.microsoft.com/office/drawing/2014/main" id="{4D600824-6242-E44D-874C-C3C2BCB1E010}"/>
              </a:ext>
            </a:extLst>
          </p:cNvPr>
          <p:cNvSpPr txBox="1">
            <a:spLocks noChangeArrowheads="1"/>
          </p:cNvSpPr>
          <p:nvPr/>
        </p:nvSpPr>
        <p:spPr bwMode="auto">
          <a:xfrm>
            <a:off x="304800" y="1524000"/>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ubiquitin </a:t>
            </a:r>
            <a:r>
              <a:rPr lang="en-US" sz="2400" dirty="0">
                <a:latin typeface="Arial" panose="020B0604020202020204" pitchFamily="34" charset="0"/>
                <a:cs typeface="Arial" panose="020B0604020202020204" pitchFamily="34" charset="0"/>
              </a:rPr>
              <a:t>= protein that is covalently linked to proteins slated for destruction via an ATP-dependent pathway</a:t>
            </a:r>
          </a:p>
          <a:p>
            <a:pPr lvl="1"/>
            <a:r>
              <a:rPr lang="en-US" sz="2400" dirty="0">
                <a:latin typeface="Arial" panose="020B0604020202020204" pitchFamily="34" charset="0"/>
                <a:cs typeface="Arial" panose="020B0604020202020204" pitchFamily="34" charset="0"/>
              </a:rPr>
              <a:t>highly conserved protein</a:t>
            </a:r>
          </a:p>
          <a:p>
            <a:pPr lvl="1"/>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ATP-dependent pathway includes three enzyme types:</a:t>
            </a:r>
          </a:p>
          <a:p>
            <a:pPr lvl="1"/>
            <a:r>
              <a:rPr lang="en-US" sz="2400" dirty="0">
                <a:latin typeface="Arial" panose="020B0604020202020204" pitchFamily="34" charset="0"/>
                <a:cs typeface="Arial" panose="020B0604020202020204" pitchFamily="34" charset="0"/>
              </a:rPr>
              <a:t>E1 activating enzymes</a:t>
            </a:r>
          </a:p>
          <a:p>
            <a:pPr lvl="1"/>
            <a:r>
              <a:rPr lang="en-US" sz="2400" dirty="0">
                <a:latin typeface="Arial" panose="020B0604020202020204" pitchFamily="34" charset="0"/>
                <a:cs typeface="Arial" panose="020B0604020202020204" pitchFamily="34" charset="0"/>
              </a:rPr>
              <a:t>E2 conjugating enzymes</a:t>
            </a:r>
          </a:p>
          <a:p>
            <a:pPr lvl="1"/>
            <a:r>
              <a:rPr lang="en-US" sz="2400" dirty="0">
                <a:latin typeface="Arial" panose="020B0604020202020204" pitchFamily="34" charset="0"/>
                <a:cs typeface="Arial" panose="020B0604020202020204" pitchFamily="34" charset="0"/>
              </a:rPr>
              <a:t>E3 ligases </a:t>
            </a:r>
          </a:p>
        </p:txBody>
      </p:sp>
    </p:spTree>
    <p:extLst>
      <p:ext uri="{BB962C8B-B14F-4D97-AF65-F5344CB8AC3E}">
        <p14:creationId xmlns:p14="http://schemas.microsoft.com/office/powerpoint/2010/main" val="23512832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23265-E56E-4157-B407-D8E54BD0FF2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 Complementary Approach</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4800" y="1524000"/>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110000"/>
              </a:lnSpc>
            </a:pPr>
            <a:r>
              <a:rPr lang="en-US" altLang="en-US" sz="2400" dirty="0">
                <a:latin typeface="Arial" panose="020B0604020202020204" pitchFamily="34" charset="0"/>
                <a:cs typeface="Arial" panose="020B0604020202020204" pitchFamily="34" charset="0"/>
              </a:rPr>
              <a:t>Khorana used defined mRNAs in planned patterns to produce polypeptides with repeating patterns</a:t>
            </a:r>
          </a:p>
          <a:p>
            <a:pPr lvl="1" eaLnBrk="1" hangingPunct="1">
              <a:lnSpc>
                <a:spcPct val="110000"/>
              </a:lnSpc>
            </a:pPr>
            <a:r>
              <a:rPr lang="en-US" altLang="en-US" sz="2400" dirty="0">
                <a:latin typeface="Arial" panose="020B0604020202020204" pitchFamily="34" charset="0"/>
                <a:cs typeface="Arial" panose="020B0604020202020204" pitchFamily="34" charset="0"/>
              </a:rPr>
              <a:t>(AC)</a:t>
            </a:r>
            <a:r>
              <a:rPr lang="en-US" altLang="en-US" sz="2400" i="1" baseline="-25000" dirty="0">
                <a:latin typeface="Arial" panose="020B0604020202020204" pitchFamily="34" charset="0"/>
                <a:cs typeface="Arial" panose="020B0604020202020204" pitchFamily="34" charset="0"/>
              </a:rPr>
              <a:t>n</a:t>
            </a:r>
            <a:r>
              <a:rPr lang="en-US" altLang="en-US" sz="2400" baseline="-25000" dirty="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(alternating ACA and CAC codons) produced a polypeptide with equal amounts of </a:t>
            </a:r>
            <a:r>
              <a:rPr lang="en-US" altLang="en-US" sz="2400" dirty="0">
                <a:latin typeface="Arial" panose="020B0604020202020204" pitchFamily="34" charset="0"/>
                <a:cs typeface="Arial" panose="020B0604020202020204" pitchFamily="34" charset="0"/>
                <a:sym typeface="Wingdings" pitchFamily="2" charset="2"/>
              </a:rPr>
              <a:t>His and </a:t>
            </a:r>
            <a:r>
              <a:rPr lang="en-US" altLang="en-US" sz="2400" dirty="0" err="1">
                <a:latin typeface="Arial" panose="020B0604020202020204" pitchFamily="34" charset="0"/>
                <a:cs typeface="Arial" panose="020B0604020202020204" pitchFamily="34" charset="0"/>
                <a:sym typeface="Wingdings" pitchFamily="2" charset="2"/>
              </a:rPr>
              <a:t>Thr</a:t>
            </a:r>
            <a:endParaRPr lang="en-US"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8733816"/>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4B382-AC02-42A9-AA27-33FDD631EEFB}"/>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Attachment of Ubiquitin to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Target Proteins</a:t>
            </a:r>
            <a:endParaRPr lang="en-AU" dirty="0"/>
          </a:p>
        </p:txBody>
      </p:sp>
      <p:pic>
        <p:nvPicPr>
          <p:cNvPr id="3" name="Picture 2" descr="A box labeled ubiquitin is bonded to C to the right double bonded to O to the upper right and bonded to O minus to the lower right. An arrow points downward accompanied by a curved arrow showing the addition of H red highlighted S bonded to a purple oval labeled E 1 plus an orange oval labeled A T P and the loss of A M P plus P P subscript i end subscript. This yields ubiquitin bonded to C double bonded to O above and bonded to red highlighted S to the right further bonded to the purple oval labeled E 1. Continued.">
            <a:extLst>
              <a:ext uri="{FF2B5EF4-FFF2-40B4-BE49-F238E27FC236}">
                <a16:creationId xmlns:a16="http://schemas.microsoft.com/office/drawing/2014/main" id="{64EEE207-3698-3F48-B91E-E94FBCB60364}"/>
              </a:ext>
            </a:extLst>
          </p:cNvPr>
          <p:cNvPicPr>
            <a:picLocks noChangeAspect="1"/>
          </p:cNvPicPr>
          <p:nvPr/>
        </p:nvPicPr>
        <p:blipFill>
          <a:blip r:embed="rId3"/>
          <a:stretch>
            <a:fillRect/>
          </a:stretch>
        </p:blipFill>
        <p:spPr>
          <a:xfrm>
            <a:off x="1604345" y="1752600"/>
            <a:ext cx="2233731" cy="3762074"/>
          </a:xfrm>
          <a:prstGeom prst="rect">
            <a:avLst/>
          </a:prstGeom>
        </p:spPr>
      </p:pic>
      <p:pic>
        <p:nvPicPr>
          <p:cNvPr id="7" name="Picture 6" descr="An arrow points down accompanied by a curved arrow showing the addition of H red highlighted S bonded to a small vertical purple oval labeled E 2 and shows the loss of H red highlighted S bonded to E 1. This yields ubiquitin bonded to C double bonded to O above and bonded to red highlighted S to the right further bonded to E 2. An arrow points down ward accompanied by purple oval E 3 and a curved arrow showing the addition of H 2 N bonded to L y s bonded to a long light purple oval labeled target protein and loss of H red highlighted S bonded to E 2. This yields ubiquitin bonded to double bonded to O above and bonded to N H bonded to L y s bonded to the target protein. An arrow points down to text that reads, Repeated cycles lead to attachment of additional ubiquitin.">
            <a:extLst>
              <a:ext uri="{FF2B5EF4-FFF2-40B4-BE49-F238E27FC236}">
                <a16:creationId xmlns:a16="http://schemas.microsoft.com/office/drawing/2014/main" id="{A9C8BFA0-40D2-7440-8916-E9126E458891}"/>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4880945" y="1599541"/>
            <a:ext cx="2658710" cy="5106059"/>
          </a:xfrm>
          <a:prstGeom prst="rect">
            <a:avLst/>
          </a:prstGeom>
        </p:spPr>
      </p:pic>
    </p:spTree>
    <p:extLst>
      <p:ext uri="{BB962C8B-B14F-4D97-AF65-F5344CB8AC3E}">
        <p14:creationId xmlns:p14="http://schemas.microsoft.com/office/powerpoint/2010/main" val="956534942"/>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159B9-2D80-4B00-BF37-A3DEF9D9A15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26S Proteasome</a:t>
            </a:r>
            <a:endParaRPr lang="en-AU" dirty="0"/>
          </a:p>
        </p:txBody>
      </p:sp>
      <p:sp>
        <p:nvSpPr>
          <p:cNvPr id="6" name="Google Shape;390;g847cf01710_0_68">
            <a:extLst>
              <a:ext uri="{FF2B5EF4-FFF2-40B4-BE49-F238E27FC236}">
                <a16:creationId xmlns:a16="http://schemas.microsoft.com/office/drawing/2014/main" id="{4D600824-6242-E44D-874C-C3C2BCB1E010}"/>
              </a:ext>
            </a:extLst>
          </p:cNvPr>
          <p:cNvSpPr txBox="1">
            <a:spLocks noChangeArrowheads="1"/>
          </p:cNvSpPr>
          <p:nvPr/>
        </p:nvSpPr>
        <p:spPr bwMode="auto">
          <a:xfrm>
            <a:off x="381000" y="1630044"/>
            <a:ext cx="264964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26S proteasome </a:t>
            </a:r>
            <a:r>
              <a:rPr lang="en-US" sz="2400" dirty="0">
                <a:latin typeface="Arial" panose="020B0604020202020204" pitchFamily="34" charset="0"/>
                <a:cs typeface="Arial" panose="020B0604020202020204" pitchFamily="34" charset="0"/>
              </a:rPr>
              <a:t>= a large complex that degrades ubiquitinated proteins</a:t>
            </a:r>
          </a:p>
          <a:p>
            <a:pPr lvl="1"/>
            <a:r>
              <a:rPr lang="en-US" sz="2400" dirty="0">
                <a:latin typeface="Arial" panose="020B0604020202020204" pitchFamily="34" charset="0"/>
                <a:cs typeface="Arial" panose="020B0604020202020204" pitchFamily="34" charset="0"/>
              </a:rPr>
              <a:t>highly conserved</a:t>
            </a:r>
          </a:p>
        </p:txBody>
      </p:sp>
      <p:pic>
        <p:nvPicPr>
          <p:cNvPr id="3" name="Picture 2" descr="Part a shows a surface contour view of a vertical oval structure that has a white rounded region at the top, a narrow light brown region, a rounded dark red central region, another narrow light brown region, and then another white rounded region. Part b shows a central region labeled beta that consists of brown ovals arranged in two horizontal layers. Above and below there are single layers of light brown ovals. These layers are labeled alpha. The layers of alpha and beta subunits combined are labeled 20 S core. A gray oval that is pointed toward the lower right is at the upper right corner overlapping the top light brown layer and is labeled 19 S regulatory particle. A similar piece is shown at the bottom with its rounded part facing downward and its top embedded in the lower layer of alpha subunits. To the left of the upper 19 S regulatory particle, there is a rounded blue structure containing a blue strand. This is labeled substrate protein interacts with proteasome. Between this blue region and the gray 19 S regulatory particle, there are four orange spheres labeled polyubiquitin that form a chain that runs along the top of the blue protein as it enters the structure. Once it passes into the layer of alpha subunits, the blue strand becomes dashed to show it is inside. The blue strand ends in the top layer of beta subunits.">
            <a:extLst>
              <a:ext uri="{FF2B5EF4-FFF2-40B4-BE49-F238E27FC236}">
                <a16:creationId xmlns:a16="http://schemas.microsoft.com/office/drawing/2014/main" id="{09718DE3-F120-274C-98E5-54E6BB1EFA67}"/>
              </a:ext>
            </a:extLst>
          </p:cNvPr>
          <p:cNvPicPr>
            <a:picLocks noChangeAspect="1"/>
          </p:cNvPicPr>
          <p:nvPr/>
        </p:nvPicPr>
        <p:blipFill>
          <a:blip r:embed="rId3"/>
          <a:stretch>
            <a:fillRect/>
          </a:stretch>
        </p:blipFill>
        <p:spPr>
          <a:xfrm>
            <a:off x="3429000" y="1447800"/>
            <a:ext cx="5481092" cy="4657344"/>
          </a:xfrm>
          <a:prstGeom prst="rect">
            <a:avLst/>
          </a:prstGeom>
        </p:spPr>
      </p:pic>
    </p:spTree>
    <p:extLst>
      <p:ext uri="{BB962C8B-B14F-4D97-AF65-F5344CB8AC3E}">
        <p14:creationId xmlns:p14="http://schemas.microsoft.com/office/powerpoint/2010/main" val="920119475"/>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5">
            <a:extLst>
              <a:ext uri="{FF2B5EF4-FFF2-40B4-BE49-F238E27FC236}">
                <a16:creationId xmlns:a16="http://schemas.microsoft.com/office/drawing/2014/main" id="{FFA6DCDA-5D53-45C5-AB61-61DD9C5F623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98297" y="335459"/>
            <a:ext cx="1133954" cy="816935"/>
          </a:xfrm>
          <a:prstGeom prst="rect">
            <a:avLst/>
          </a:prstGeom>
        </p:spPr>
      </p:pic>
      <p:sp>
        <p:nvSpPr>
          <p:cNvPr id="2" name="Title 1">
            <a:extLst>
              <a:ext uri="{FF2B5EF4-FFF2-40B4-BE49-F238E27FC236}">
                <a16:creationId xmlns:a16="http://schemas.microsoft.com/office/drawing/2014/main" id="{6BCCB573-2D8B-48CE-AE51-80376FFA40C0}"/>
              </a:ext>
            </a:extLst>
          </p:cNvPr>
          <p:cNvSpPr>
            <a:spLocks noGrp="1"/>
          </p:cNvSpPr>
          <p:nvPr>
            <p:ph type="title"/>
          </p:nvPr>
        </p:nvSpPr>
        <p:spPr/>
        <p:txBody>
          <a:bodyPr/>
          <a:lstStyle/>
          <a:p>
            <a:r>
              <a:rPr lang="en-AU" dirty="0"/>
              <a:t>Clicker Question 42</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In the 26S proteasomal degradation pathway, which enzyme provides the specificity for a target protein?</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E1</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E2</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E3</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19S regulatory particle</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AAA + ATPases</a:t>
            </a:r>
          </a:p>
        </p:txBody>
      </p:sp>
    </p:spTree>
    <p:extLst>
      <p:ext uri="{BB962C8B-B14F-4D97-AF65-F5344CB8AC3E}">
        <p14:creationId xmlns:p14="http://schemas.microsoft.com/office/powerpoint/2010/main" val="2509082235"/>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5D3F9-94B4-4343-A8D5-44F37A85BB08}"/>
              </a:ext>
            </a:extLst>
          </p:cNvPr>
          <p:cNvSpPr>
            <a:spLocks noGrp="1"/>
          </p:cNvSpPr>
          <p:nvPr>
            <p:ph type="title"/>
          </p:nvPr>
        </p:nvSpPr>
        <p:spPr/>
        <p:txBody>
          <a:bodyPr/>
          <a:lstStyle/>
          <a:p>
            <a:r>
              <a:rPr lang="en-AU" dirty="0"/>
              <a:t>Clicker Question 42,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In the 26S proteasomal degradation pathway, which enzyme provides the specificity for a target protein?</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3"/>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E3</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3"/>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An E3 ligase catalyzes transfer of the ubiquitin from E2 to the target protein.</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86638867"/>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FED438-DAB7-49CD-9774-05454F3A0DC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 Simple Signal for Ubiquitination</a:t>
            </a:r>
            <a:endParaRPr lang="en-AU" dirty="0"/>
          </a:p>
        </p:txBody>
      </p:sp>
      <p:sp>
        <p:nvSpPr>
          <p:cNvPr id="6" name="Google Shape;390;g847cf01710_0_68">
            <a:extLst>
              <a:ext uri="{FF2B5EF4-FFF2-40B4-BE49-F238E27FC236}">
                <a16:creationId xmlns:a16="http://schemas.microsoft.com/office/drawing/2014/main" id="{4D600824-6242-E44D-874C-C3C2BCB1E010}"/>
              </a:ext>
            </a:extLst>
          </p:cNvPr>
          <p:cNvSpPr txBox="1">
            <a:spLocks noChangeArrowheads="1"/>
          </p:cNvSpPr>
          <p:nvPr/>
        </p:nvSpPr>
        <p:spPr bwMode="auto">
          <a:xfrm>
            <a:off x="365760" y="1617281"/>
            <a:ext cx="2667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identity of the first residue has a profound influence on half-life</a:t>
            </a:r>
          </a:p>
        </p:txBody>
      </p:sp>
      <p:pic>
        <p:nvPicPr>
          <p:cNvPr id="2" name="Picture 1" descr="The table has 6 rows and 2 columns. The columns have the following headings from left to right. Amino-terminal residue, Half-life. The table is divided into two sections, stabilizing residue and destabilizing residue. The row entries are as follows. Stabilizing. Row 1. Amino-terminal residue, A l a, G l y, M e t, S e r, T h r, V a l. Half-life, greater than 20 hours. Destabilizing. Row 2. Amino-terminal residue, G l n, I l e. Half-life, about 30 minutes. Row 3. Amino-terminal residue, G l u, T y r. Half-life, about 10 minutes. Row 4. Amino-terminal residue, P r o. Half-life, about 7 minutes. Row 5. Amino-terminal residue, A s p, L e u, L y s, P h e. Half-life, about 3 minutes. Row 6. Amino-terminal residue, A r g. Half-life, about 2 minutes.">
            <a:extLst>
              <a:ext uri="{FF2B5EF4-FFF2-40B4-BE49-F238E27FC236}">
                <a16:creationId xmlns:a16="http://schemas.microsoft.com/office/drawing/2014/main" id="{D60A689F-1C18-C84E-8E7F-7305BBFE43E3}"/>
              </a:ext>
            </a:extLst>
          </p:cNvPr>
          <p:cNvPicPr>
            <a:picLocks noChangeAspect="1"/>
          </p:cNvPicPr>
          <p:nvPr/>
        </p:nvPicPr>
        <p:blipFill>
          <a:blip r:embed="rId3"/>
          <a:stretch>
            <a:fillRect/>
          </a:stretch>
        </p:blipFill>
        <p:spPr>
          <a:xfrm>
            <a:off x="3475162" y="1549019"/>
            <a:ext cx="5303078" cy="4267200"/>
          </a:xfrm>
          <a:prstGeom prst="rect">
            <a:avLst/>
          </a:prstGeom>
        </p:spPr>
      </p:pic>
    </p:spTree>
    <p:extLst>
      <p:ext uri="{BB962C8B-B14F-4D97-AF65-F5344CB8AC3E}">
        <p14:creationId xmlns:p14="http://schemas.microsoft.com/office/powerpoint/2010/main" val="2111807068"/>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5">
            <a:extLst>
              <a:ext uri="{FF2B5EF4-FFF2-40B4-BE49-F238E27FC236}">
                <a16:creationId xmlns:a16="http://schemas.microsoft.com/office/drawing/2014/main" id="{F7C1B170-ECFC-4C2F-B63F-3D0F6BDE821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98297" y="335459"/>
            <a:ext cx="1133954" cy="816935"/>
          </a:xfrm>
          <a:prstGeom prst="rect">
            <a:avLst/>
          </a:prstGeom>
        </p:spPr>
      </p:pic>
      <p:sp>
        <p:nvSpPr>
          <p:cNvPr id="2" name="Title 1">
            <a:extLst>
              <a:ext uri="{FF2B5EF4-FFF2-40B4-BE49-F238E27FC236}">
                <a16:creationId xmlns:a16="http://schemas.microsoft.com/office/drawing/2014/main" id="{0DA3B7BD-B761-4E75-9D72-DABCF11A3492}"/>
              </a:ext>
            </a:extLst>
          </p:cNvPr>
          <p:cNvSpPr>
            <a:spLocks noGrp="1"/>
          </p:cNvSpPr>
          <p:nvPr>
            <p:ph type="title"/>
          </p:nvPr>
        </p:nvSpPr>
        <p:spPr/>
        <p:txBody>
          <a:bodyPr/>
          <a:lstStyle/>
          <a:p>
            <a:r>
              <a:rPr lang="en-AU" dirty="0"/>
              <a:t>Clicker Question 43</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Which factor is NOT associated with protein degradation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the identity of the </a:t>
            </a:r>
            <a:r>
              <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-terminal amino acid residue of some proteins</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covalent attachment of ubiquitin to some proteins</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the 26S proteasome</a:t>
            </a:r>
          </a:p>
          <a:p>
            <a:pPr marL="457200" lvl="0" indent="-457200" eaLnBrk="1" fontAlgn="auto" hangingPunct="1">
              <a:spcAft>
                <a:spcPts val="0"/>
              </a:spcAft>
              <a:buFont typeface="+mj-lt"/>
              <a:buAutoNum type="alphaUcPeriod"/>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the proportion of </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tryptophan residues in the </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protein</a:t>
            </a:r>
          </a:p>
        </p:txBody>
      </p:sp>
    </p:spTree>
    <p:extLst>
      <p:ext uri="{BB962C8B-B14F-4D97-AF65-F5344CB8AC3E}">
        <p14:creationId xmlns:p14="http://schemas.microsoft.com/office/powerpoint/2010/main" val="762220668"/>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AF456-A32E-4675-A99D-44C62028499C}"/>
              </a:ext>
            </a:extLst>
          </p:cNvPr>
          <p:cNvSpPr>
            <a:spLocks noGrp="1"/>
          </p:cNvSpPr>
          <p:nvPr>
            <p:ph type="title"/>
          </p:nvPr>
        </p:nvSpPr>
        <p:spPr/>
        <p:txBody>
          <a:bodyPr/>
          <a:lstStyle/>
          <a:p>
            <a:r>
              <a:rPr lang="en-AU" dirty="0"/>
              <a:t>Clicker Question 43,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Which factor is NOT associated with protein degradation</a:t>
            </a:r>
            <a:r>
              <a:rPr kumimoji="0" 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Calibri" charset="0"/>
              </a:rPr>
              <a:t>?</a:t>
            </a:r>
            <a:endParaRPr kumimoji="0" 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lvl="0" indent="-457200" eaLnBrk="1" fontAlgn="auto" hangingPunct="1">
              <a:spcAft>
                <a:spcPts val="0"/>
              </a:spcAft>
              <a:buFont typeface="+mj-lt"/>
              <a:buAutoNum type="alphaUcPeriod" startAt="4"/>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the proportion of </a:t>
            </a:r>
            <a:r>
              <a:rPr lang="en-US" sz="2400" b="1" dirty="0">
                <a:solidFill>
                  <a:srgbClr val="000000"/>
                </a:solidFill>
                <a:latin typeface="Arial" panose="020B0604020202020204" pitchFamily="34" charset="0"/>
                <a:ea typeface="Calibri" panose="020F0502020204030204" pitchFamily="34" charset="0"/>
                <a:cs typeface="Arial" panose="020B0604020202020204" pitchFamily="34" charset="0"/>
              </a:rPr>
              <a:t>tryptophan residues in the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protein</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eaLnBrk="1" fontAlgn="auto" hangingPunct="1">
              <a:spcAft>
                <a:spcPts val="0"/>
              </a:spcAft>
              <a:buNone/>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For many proteins, the identity of the first residue that remains after removal of the amino-terminal Met residue, and any other posttranslational proteolytic processing of the amino-terminal end, has a profound influence on half-life. Ubiquitinated proteins are degraded by a large complex known as the 26S proteasome.</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The proportion of </a:t>
            </a:r>
            <a:r>
              <a:rPr lang="en-US" sz="2400" b="1" dirty="0">
                <a:solidFill>
                  <a:srgbClr val="000000"/>
                </a:solidFill>
                <a:latin typeface="Arial" panose="020B0604020202020204" pitchFamily="34" charset="0"/>
                <a:ea typeface="Calibri" panose="020F0502020204030204" pitchFamily="34" charset="0"/>
                <a:cs typeface="Arial" panose="020B0604020202020204" pitchFamily="34" charset="0"/>
              </a:rPr>
              <a:t>tryptophan residues in the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protein is not a factor in protein degradation.</a:t>
            </a:r>
          </a:p>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53203552"/>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
        <p:cNvGrpSpPr/>
        <p:nvPr/>
      </p:nvGrpSpPr>
      <p:grpSpPr>
        <a:xfrm>
          <a:off x="0" y="0"/>
          <a:ext cx="0" cy="0"/>
          <a:chOff x="0" y="0"/>
          <a:chExt cx="0" cy="0"/>
        </a:xfrm>
      </p:grpSpPr>
      <p:pic>
        <p:nvPicPr>
          <p:cNvPr id="5" name="Picture 4" descr="Icon P 5">
            <a:extLst>
              <a:ext uri="{FF2B5EF4-FFF2-40B4-BE49-F238E27FC236}">
                <a16:creationId xmlns:a16="http://schemas.microsoft.com/office/drawing/2014/main" id="{11BBB160-388C-4473-80A5-7B565C3E66B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01473" y="30993"/>
            <a:ext cx="1133954" cy="816935"/>
          </a:xfrm>
          <a:prstGeom prst="rect">
            <a:avLst/>
          </a:prstGeom>
        </p:spPr>
      </p:pic>
      <p:sp>
        <p:nvSpPr>
          <p:cNvPr id="2" name="Title 1">
            <a:extLst>
              <a:ext uri="{FF2B5EF4-FFF2-40B4-BE49-F238E27FC236}">
                <a16:creationId xmlns:a16="http://schemas.microsoft.com/office/drawing/2014/main" id="{081BD174-3CCD-4377-8E43-E68EA99C2345}"/>
              </a:ext>
            </a:extLst>
          </p:cNvPr>
          <p:cNvSpPr>
            <a:spLocks noGrp="1"/>
          </p:cNvSpPr>
          <p:nvPr>
            <p:ph type="title"/>
          </p:nvPr>
        </p:nvSpPr>
        <p:spPr/>
        <p:txBody>
          <a:bodyPr/>
          <a:lstStyle/>
          <a:p>
            <a:pPr lvl="0">
              <a:spcBef>
                <a:spcPts val="0"/>
              </a:spcBef>
              <a:spcAft>
                <a:spcPts val="0"/>
              </a:spcAft>
              <a:defRPr/>
            </a:pPr>
            <a:r>
              <a:rPr lang="en-US" dirty="0">
                <a:solidFill>
                  <a:srgbClr val="144652"/>
                </a:solidFill>
                <a:latin typeface="Arial" panose="020B0604020202020204" pitchFamily="34" charset="0"/>
                <a:ea typeface="ＭＳ Ｐゴシック" charset="-128"/>
                <a:cs typeface="Arial" panose="020B0604020202020204" pitchFamily="34" charset="0"/>
              </a:rPr>
              <a:t> Activity: Relating </a:t>
            </a:r>
            <a:br>
              <a:rPr lang="en-US" dirty="0">
                <a:solidFill>
                  <a:srgbClr val="144652"/>
                </a:solidFill>
                <a:latin typeface="Arial" panose="020B0604020202020204" pitchFamily="34" charset="0"/>
                <a:ea typeface="ＭＳ Ｐゴシック" charset="-128"/>
                <a:cs typeface="Arial" panose="020B0604020202020204" pitchFamily="34" charset="0"/>
              </a:rPr>
            </a:br>
            <a:r>
              <a:rPr lang="en-US" dirty="0">
                <a:solidFill>
                  <a:srgbClr val="144652"/>
                </a:solidFill>
                <a:latin typeface="Arial" panose="020B0604020202020204" pitchFamily="34" charset="0"/>
                <a:ea typeface="ＭＳ Ｐゴシック" charset="-128"/>
                <a:cs typeface="Arial" panose="020B0604020202020204" pitchFamily="34" charset="0"/>
              </a:rPr>
              <a:t>Terms within the Chapter</a:t>
            </a:r>
            <a:endParaRPr lang="en-AU" dirty="0">
              <a:solidFill>
                <a:srgbClr val="144652"/>
              </a:solidFill>
            </a:endParaRPr>
          </a:p>
        </p:txBody>
      </p:sp>
      <p:sp>
        <p:nvSpPr>
          <p:cNvPr id="8" name="Google Shape;172;p31">
            <a:extLst>
              <a:ext uri="{FF2B5EF4-FFF2-40B4-BE49-F238E27FC236}">
                <a16:creationId xmlns:a16="http://schemas.microsoft.com/office/drawing/2014/main" id="{9601FA64-7607-EB49-9DC6-82E83915D9F3}"/>
              </a:ext>
            </a:extLst>
          </p:cNvPr>
          <p:cNvSpPr txBox="1">
            <a:spLocks/>
          </p:cNvSpPr>
          <p:nvPr/>
        </p:nvSpPr>
        <p:spPr bwMode="auto">
          <a:xfrm>
            <a:off x="685800" y="1770330"/>
            <a:ext cx="7772400" cy="1353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pitchFamily="-112"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pitchFamily="-112"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a:lstStyle>
          <a:p>
            <a:pPr marL="0" marR="0" lvl="0" indent="0" algn="l" defTabSz="914400" rtl="0" eaLnBrk="0" fontAlgn="base" latinLnBrk="0" hangingPunct="0">
              <a:lnSpc>
                <a:spcPct val="115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0000"/>
                </a:solidFill>
                <a:effectLst/>
                <a:uLnTx/>
                <a:uFillTx/>
                <a:latin typeface="Arial" panose="020B0604020202020204" pitchFamily="34" charset="0"/>
                <a:ea typeface="Arial"/>
                <a:cs typeface="Arial" panose="020B0604020202020204" pitchFamily="34" charset="0"/>
                <a:sym typeface="Arial"/>
              </a:rPr>
              <a:t>A concept map displays the relationships between different concepts. Observe the following example of a concept map.</a:t>
            </a:r>
          </a:p>
          <a:p>
            <a:pPr marL="0" marR="0" lvl="0" indent="0" algn="l" defTabSz="914400" rtl="0" eaLnBrk="0" fontAlgn="base" latinLnBrk="0" hangingPunct="0">
              <a:lnSpc>
                <a:spcPct val="100000"/>
              </a:lnSpc>
              <a:spcBef>
                <a:spcPts val="360"/>
              </a:spcBef>
              <a:spcAft>
                <a:spcPts val="0"/>
              </a:spcAft>
              <a:buClrTx/>
              <a:buSzTx/>
              <a:buFontTx/>
              <a:buNone/>
              <a:tabLst/>
              <a:defRPr/>
            </a:pPr>
            <a:endParaRPr kumimoji="0" lang="en-GB"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ts val="360"/>
              </a:spcBef>
              <a:spcAft>
                <a:spcPts val="0"/>
              </a:spcAft>
              <a:buClrTx/>
              <a:buSzTx/>
              <a:buFontTx/>
              <a:buNone/>
              <a:tabLst/>
              <a:defRPr/>
            </a:pPr>
            <a:endParaRPr kumimoji="0" lang="en-GB"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3" name="Picture 2" descr="The map starts with a box labeled, fire. An arrow labeled, is, leads to a box labeled combustion reaction. Three arrows labeled, requires, branch from combustion reaction to three boxes labeled heat, oxidizing agent, and fuel, respectively. An arrow labeled, such as, leads from the oxidizing agent to a box labeled, oxygen. An arrow labeled, such as, leads from fuel to a box labeled, wood. ">
            <a:extLst>
              <a:ext uri="{FF2B5EF4-FFF2-40B4-BE49-F238E27FC236}">
                <a16:creationId xmlns:a16="http://schemas.microsoft.com/office/drawing/2014/main" id="{26A8F3AA-D8DB-4FDB-A150-D484950555F5}"/>
              </a:ext>
            </a:extLst>
          </p:cNvPr>
          <p:cNvPicPr>
            <a:picLocks noChangeAspect="1"/>
          </p:cNvPicPr>
          <p:nvPr/>
        </p:nvPicPr>
        <p:blipFill>
          <a:blip r:embed="rId4"/>
          <a:stretch>
            <a:fillRect/>
          </a:stretch>
        </p:blipFill>
        <p:spPr>
          <a:xfrm>
            <a:off x="533400" y="3581400"/>
            <a:ext cx="8077200" cy="2266950"/>
          </a:xfrm>
          <a:prstGeom prst="rect">
            <a:avLst/>
          </a:prstGeom>
        </p:spPr>
      </p:pic>
    </p:spTree>
    <p:extLst>
      <p:ext uri="{BB962C8B-B14F-4D97-AF65-F5344CB8AC3E}">
        <p14:creationId xmlns:p14="http://schemas.microsoft.com/office/powerpoint/2010/main" val="2389732278"/>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5AC46-DFCC-4CDE-B9C5-E0DF176E901C}"/>
              </a:ext>
            </a:extLst>
          </p:cNvPr>
          <p:cNvSpPr>
            <a:spLocks noGrp="1"/>
          </p:cNvSpPr>
          <p:nvPr>
            <p:ph type="title"/>
          </p:nvPr>
        </p:nvSpPr>
        <p:spPr/>
        <p:txBody>
          <a:bodyPr/>
          <a:lstStyle/>
          <a:p>
            <a:r>
              <a:rPr lang="en-US" altLang="en-US" dirty="0">
                <a:solidFill>
                  <a:srgbClr val="144652"/>
                </a:solidFill>
                <a:latin typeface="Arial" panose="020B0604020202020204" pitchFamily="34" charset="0"/>
                <a:ea typeface="ＭＳ Ｐゴシック" panose="020B0600070205080204" pitchFamily="34" charset="-128"/>
                <a:cs typeface="Arial" panose="020B0604020202020204" pitchFamily="34" charset="0"/>
              </a:rPr>
              <a:t>Activity Instructions</a:t>
            </a:r>
            <a:r>
              <a:rPr lang="en-US" altLang="en-US" sz="2000" b="0" dirty="0">
                <a:solidFill>
                  <a:srgbClr val="144652"/>
                </a:solidFill>
                <a:latin typeface="Arial" panose="020B0604020202020204" pitchFamily="34" charset="0"/>
                <a:ea typeface="ＭＳ Ｐゴシック" panose="020B0600070205080204" pitchFamily="34" charset="-128"/>
                <a:cs typeface="Arial" panose="020B0604020202020204" pitchFamily="34" charset="0"/>
              </a:rPr>
              <a:t> (4 of 4)</a:t>
            </a:r>
            <a:endParaRPr lang="en-AU" sz="2000" dirty="0">
              <a:solidFill>
                <a:srgbClr val="144652"/>
              </a:solidFill>
            </a:endParaRPr>
          </a:p>
        </p:txBody>
      </p:sp>
      <p:sp>
        <p:nvSpPr>
          <p:cNvPr id="7" name="Google Shape;199;p32">
            <a:extLst>
              <a:ext uri="{FF2B5EF4-FFF2-40B4-BE49-F238E27FC236}">
                <a16:creationId xmlns:a16="http://schemas.microsoft.com/office/drawing/2014/main" id="{37E5A66A-5CEB-CF45-BAE8-7285F0BE32C6}"/>
              </a:ext>
            </a:extLst>
          </p:cNvPr>
          <p:cNvSpPr txBox="1"/>
          <p:nvPr/>
        </p:nvSpPr>
        <p:spPr>
          <a:xfrm>
            <a:off x="639358" y="1397850"/>
            <a:ext cx="7923900" cy="1345350"/>
          </a:xfrm>
          <a:prstGeom prst="rect">
            <a:avLst/>
          </a:prstGeom>
          <a:noFill/>
          <a:ln>
            <a:noFill/>
          </a:ln>
        </p:spPr>
        <p:txBody>
          <a:bodyPr spcFirstLastPara="1" wrap="square" lIns="91425" tIns="45700" rIns="91425" bIns="45700" anchor="t" anchorCtr="0">
            <a:noAutofit/>
          </a:bodyPr>
          <a:lstStyle/>
          <a:p>
            <a:pPr marL="0" marR="0" lvl="0" indent="0" algn="l" defTabSz="914400" rtl="0" eaLnBrk="0" fontAlgn="base" latinLnBrk="0" hangingPunct="0">
              <a:lnSpc>
                <a:spcPct val="115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Think </a:t>
            </a:r>
            <a:r>
              <a:rPr kumimoji="0" lang="en-GB"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about how the following terms and phrases relate to each other and then use scratch paper to draw a concept map using these terms and phrases. (3 minutes)</a:t>
            </a:r>
            <a:endParaRPr kumimoji="0" sz="2400" b="0"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endParaRPr>
          </a:p>
        </p:txBody>
      </p:sp>
      <p:sp>
        <p:nvSpPr>
          <p:cNvPr id="5" name="Google Shape;197;p32">
            <a:extLst>
              <a:ext uri="{FF2B5EF4-FFF2-40B4-BE49-F238E27FC236}">
                <a16:creationId xmlns:a16="http://schemas.microsoft.com/office/drawing/2014/main" id="{4AAD4FC3-FCBB-B941-9318-1D2B0D347C2E}"/>
              </a:ext>
            </a:extLst>
          </p:cNvPr>
          <p:cNvSpPr txBox="1">
            <a:spLocks/>
          </p:cNvSpPr>
          <p:nvPr/>
        </p:nvSpPr>
        <p:spPr bwMode="auto">
          <a:xfrm>
            <a:off x="609600" y="2942750"/>
            <a:ext cx="3991886" cy="232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pitchFamily="-112"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pitchFamily="-112"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a:lstStyle>
          <a:p>
            <a:pPr marL="457200" lvl="0" indent="-355600">
              <a:lnSpc>
                <a:spcPct val="115000"/>
              </a:lnSpc>
              <a:spcBef>
                <a:spcPts val="0"/>
              </a:spcBef>
              <a:spcAft>
                <a:spcPts val="0"/>
              </a:spcAft>
              <a:buSzPts val="2000"/>
              <a:buFont typeface="Arial"/>
              <a:buChar char="•"/>
            </a:pPr>
            <a:r>
              <a:rPr lang="en-GB" sz="2400" dirty="0">
                <a:latin typeface="Arial"/>
                <a:ea typeface="Arial"/>
                <a:cs typeface="Arial"/>
                <a:sym typeface="Arial"/>
              </a:rPr>
              <a:t>protein metabolism</a:t>
            </a:r>
          </a:p>
          <a:p>
            <a:pPr marL="457200" lvl="0" indent="-355600">
              <a:lnSpc>
                <a:spcPct val="115000"/>
              </a:lnSpc>
              <a:spcBef>
                <a:spcPts val="0"/>
              </a:spcBef>
              <a:spcAft>
                <a:spcPts val="0"/>
              </a:spcAft>
              <a:buSzPts val="2000"/>
              <a:buFont typeface="Arial"/>
              <a:buChar char="•"/>
            </a:pPr>
            <a:r>
              <a:rPr lang="en-GB" sz="2400" dirty="0">
                <a:latin typeface="Arial"/>
                <a:ea typeface="Arial"/>
                <a:cs typeface="Arial"/>
                <a:sym typeface="Arial"/>
              </a:rPr>
              <a:t>regulated at many levels</a:t>
            </a:r>
          </a:p>
          <a:p>
            <a:pPr marL="457200" lvl="0" indent="-355600">
              <a:lnSpc>
                <a:spcPct val="115000"/>
              </a:lnSpc>
              <a:spcBef>
                <a:spcPts val="0"/>
              </a:spcBef>
              <a:spcAft>
                <a:spcPts val="0"/>
              </a:spcAft>
              <a:buSzPts val="2000"/>
              <a:buFont typeface="Arial"/>
              <a:buChar char="•"/>
            </a:pPr>
            <a:r>
              <a:rPr lang="en-GB" sz="2400" dirty="0">
                <a:latin typeface="Arial"/>
                <a:ea typeface="Arial"/>
                <a:cs typeface="Arial"/>
                <a:sym typeface="Arial"/>
              </a:rPr>
              <a:t>resource investment in protein synthesis</a:t>
            </a:r>
          </a:p>
        </p:txBody>
      </p:sp>
      <p:sp>
        <p:nvSpPr>
          <p:cNvPr id="6" name="Google Shape;198;p32">
            <a:extLst>
              <a:ext uri="{FF2B5EF4-FFF2-40B4-BE49-F238E27FC236}">
                <a16:creationId xmlns:a16="http://schemas.microsoft.com/office/drawing/2014/main" id="{99A39BC6-F8EB-214F-B257-97A438293CE3}"/>
              </a:ext>
            </a:extLst>
          </p:cNvPr>
          <p:cNvSpPr txBox="1">
            <a:spLocks/>
          </p:cNvSpPr>
          <p:nvPr/>
        </p:nvSpPr>
        <p:spPr bwMode="auto">
          <a:xfrm>
            <a:off x="4671814" y="2942750"/>
            <a:ext cx="4172700" cy="251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pitchFamily="-112"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pitchFamily="-112"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a:lstStyle>
          <a:p>
            <a:pPr marL="457200" lvl="0" indent="-355600">
              <a:lnSpc>
                <a:spcPct val="115000"/>
              </a:lnSpc>
              <a:spcBef>
                <a:spcPts val="0"/>
              </a:spcBef>
              <a:spcAft>
                <a:spcPts val="0"/>
              </a:spcAft>
              <a:buSzPts val="2000"/>
              <a:buFont typeface="Arial"/>
              <a:buChar char="•"/>
            </a:pPr>
            <a:r>
              <a:rPr lang="en-GB" sz="2400" dirty="0">
                <a:latin typeface="Arial"/>
                <a:ea typeface="Arial"/>
                <a:cs typeface="Arial"/>
                <a:sym typeface="Arial"/>
              </a:rPr>
              <a:t>spatial and temporal regulation</a:t>
            </a:r>
          </a:p>
          <a:p>
            <a:pPr marL="457200" lvl="0" indent="-355600">
              <a:lnSpc>
                <a:spcPct val="115000"/>
              </a:lnSpc>
              <a:spcBef>
                <a:spcPts val="0"/>
              </a:spcBef>
              <a:spcAft>
                <a:spcPts val="0"/>
              </a:spcAft>
              <a:buSzPts val="2000"/>
              <a:buFont typeface="Arial"/>
              <a:buChar char="•"/>
            </a:pPr>
            <a:r>
              <a:rPr lang="en-GB" sz="2400" dirty="0">
                <a:latin typeface="Arial"/>
                <a:ea typeface="Arial"/>
                <a:cs typeface="Arial"/>
                <a:sym typeface="Arial"/>
              </a:rPr>
              <a:t>protein targeting</a:t>
            </a:r>
          </a:p>
          <a:p>
            <a:pPr marL="457200" lvl="0" indent="-355600">
              <a:lnSpc>
                <a:spcPct val="115000"/>
              </a:lnSpc>
              <a:spcBef>
                <a:spcPts val="0"/>
              </a:spcBef>
              <a:spcAft>
                <a:spcPts val="0"/>
              </a:spcAft>
              <a:buSzPts val="2000"/>
              <a:buFont typeface="Arial"/>
              <a:buChar char="•"/>
            </a:pPr>
            <a:r>
              <a:rPr lang="en-GB" sz="2400" dirty="0">
                <a:latin typeface="Arial"/>
                <a:ea typeface="Arial"/>
                <a:cs typeface="Arial"/>
                <a:sym typeface="Arial"/>
              </a:rPr>
              <a:t>protein activation</a:t>
            </a:r>
          </a:p>
          <a:p>
            <a:pPr marL="457200" lvl="0" indent="-355600">
              <a:lnSpc>
                <a:spcPct val="115000"/>
              </a:lnSpc>
              <a:spcBef>
                <a:spcPts val="0"/>
              </a:spcBef>
              <a:spcAft>
                <a:spcPts val="0"/>
              </a:spcAft>
              <a:buSzPts val="2000"/>
              <a:buFont typeface="Arial"/>
              <a:buChar char="•"/>
            </a:pPr>
            <a:r>
              <a:rPr lang="en-GB" sz="2400" dirty="0">
                <a:latin typeface="Arial"/>
                <a:ea typeface="Arial"/>
                <a:cs typeface="Arial"/>
                <a:sym typeface="Arial"/>
              </a:rPr>
              <a:t>protein degradation</a:t>
            </a:r>
          </a:p>
        </p:txBody>
      </p:sp>
    </p:spTree>
    <p:extLst>
      <p:ext uri="{BB962C8B-B14F-4D97-AF65-F5344CB8AC3E}">
        <p14:creationId xmlns:p14="http://schemas.microsoft.com/office/powerpoint/2010/main" val="681677814"/>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204"/>
        <p:cNvGrpSpPr/>
        <p:nvPr/>
      </p:nvGrpSpPr>
      <p:grpSpPr>
        <a:xfrm>
          <a:off x="0" y="0"/>
          <a:ext cx="0" cy="0"/>
          <a:chOff x="0" y="0"/>
          <a:chExt cx="0" cy="0"/>
        </a:xfrm>
      </p:grpSpPr>
      <p:sp>
        <p:nvSpPr>
          <p:cNvPr id="2" name="Title 1">
            <a:extLst>
              <a:ext uri="{FF2B5EF4-FFF2-40B4-BE49-F238E27FC236}">
                <a16:creationId xmlns:a16="http://schemas.microsoft.com/office/drawing/2014/main" id="{4525F05E-FEE5-45E2-871A-9BA91807C7EA}"/>
              </a:ext>
            </a:extLst>
          </p:cNvPr>
          <p:cNvSpPr>
            <a:spLocks noGrp="1"/>
          </p:cNvSpPr>
          <p:nvPr>
            <p:ph type="title"/>
          </p:nvPr>
        </p:nvSpPr>
        <p:spPr/>
        <p:txBody>
          <a:bodyPr/>
          <a:lstStyle/>
          <a:p>
            <a:r>
              <a:rPr lang="en-US" altLang="en-US" dirty="0">
                <a:solidFill>
                  <a:srgbClr val="144652"/>
                </a:solidFill>
                <a:latin typeface="Arial" panose="020B0604020202020204" pitchFamily="34" charset="0"/>
                <a:ea typeface="ＭＳ Ｐゴシック" panose="020B0600070205080204" pitchFamily="34" charset="-128"/>
                <a:cs typeface="Arial" panose="020B0604020202020204" pitchFamily="34" charset="0"/>
              </a:rPr>
              <a:t>Activity Solution</a:t>
            </a:r>
            <a:r>
              <a:rPr lang="en-US" altLang="en-US" sz="2000" b="0" dirty="0">
                <a:solidFill>
                  <a:srgbClr val="144652"/>
                </a:solidFill>
                <a:latin typeface="Arial" panose="020B0604020202020204" pitchFamily="34" charset="0"/>
                <a:ea typeface="ＭＳ Ｐゴシック" panose="020B0600070205080204" pitchFamily="34" charset="-128"/>
                <a:cs typeface="Arial" panose="020B0604020202020204" pitchFamily="34" charset="0"/>
              </a:rPr>
              <a:t> (5 of 5)</a:t>
            </a:r>
            <a:endParaRPr lang="en-AU" sz="2000" dirty="0">
              <a:solidFill>
                <a:srgbClr val="144652"/>
              </a:solidFill>
            </a:endParaRPr>
          </a:p>
        </p:txBody>
      </p:sp>
      <p:sp>
        <p:nvSpPr>
          <p:cNvPr id="44" name="Google Shape;209;p33">
            <a:extLst>
              <a:ext uri="{FF2B5EF4-FFF2-40B4-BE49-F238E27FC236}">
                <a16:creationId xmlns:a16="http://schemas.microsoft.com/office/drawing/2014/main" id="{E1CB5E54-4A1E-B243-99CE-0EDC8A18ECA9}"/>
              </a:ext>
            </a:extLst>
          </p:cNvPr>
          <p:cNvSpPr txBox="1">
            <a:spLocks/>
          </p:cNvSpPr>
          <p:nvPr/>
        </p:nvSpPr>
        <p:spPr bwMode="auto">
          <a:xfrm>
            <a:off x="315462" y="1447800"/>
            <a:ext cx="8497200" cy="87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pitchFamily="-112"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pitchFamily="-112"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00FF"/>
                </a:solidFill>
                <a:effectLst/>
                <a:uLnTx/>
                <a:uFillTx/>
                <a:latin typeface="Arial"/>
                <a:ea typeface="Arial"/>
                <a:cs typeface="Arial"/>
                <a:sym typeface="Arial"/>
              </a:rPr>
              <a:t>Pair</a:t>
            </a:r>
            <a:r>
              <a:rPr kumimoji="0" lang="en-GB" sz="2400" b="0" i="0" u="none" strike="noStrike" kern="0" cap="none" spc="0" normalizeH="0" baseline="0" noProof="0" dirty="0">
                <a:ln>
                  <a:noFill/>
                </a:ln>
                <a:solidFill>
                  <a:srgbClr val="000000"/>
                </a:solidFill>
                <a:effectLst/>
                <a:uLnTx/>
                <a:uFillTx/>
                <a:latin typeface="Arial"/>
                <a:ea typeface="Arial"/>
                <a:cs typeface="Arial"/>
                <a:sym typeface="Arial"/>
              </a:rPr>
              <a:t> up and </a:t>
            </a:r>
            <a:r>
              <a:rPr kumimoji="0" lang="en-GB" sz="2400" b="0" i="0" u="none" strike="noStrike" kern="0" cap="none" spc="0" normalizeH="0" baseline="0" noProof="0" dirty="0">
                <a:ln>
                  <a:noFill/>
                </a:ln>
                <a:solidFill>
                  <a:srgbClr val="0000FF"/>
                </a:solidFill>
                <a:effectLst/>
                <a:uLnTx/>
                <a:uFillTx/>
                <a:latin typeface="Arial"/>
                <a:ea typeface="Arial"/>
                <a:cs typeface="Arial"/>
                <a:sym typeface="Arial"/>
              </a:rPr>
              <a:t>share</a:t>
            </a:r>
            <a:r>
              <a:rPr kumimoji="0" lang="en-GB" sz="2400" b="0" i="0" u="none" strike="noStrike" kern="0" cap="none" spc="0" normalizeH="0" baseline="0" noProof="0" dirty="0">
                <a:ln>
                  <a:noFill/>
                </a:ln>
                <a:solidFill>
                  <a:srgbClr val="000000"/>
                </a:solidFill>
                <a:effectLst/>
                <a:uLnTx/>
                <a:uFillTx/>
                <a:latin typeface="Arial"/>
                <a:ea typeface="Arial"/>
                <a:cs typeface="Arial"/>
                <a:sym typeface="Arial"/>
              </a:rPr>
              <a:t> how this possible concept map might differ from yours. (2 minutes)</a:t>
            </a:r>
            <a:endParaRPr kumimoji="0" lang="en-GB" sz="2400" b="0" i="0" u="none" strike="noStrike" kern="0" cap="none" spc="0" normalizeH="0" baseline="0" noProof="0" dirty="0">
              <a:ln>
                <a:noFill/>
              </a:ln>
              <a:solidFill>
                <a:srgbClr val="000000"/>
              </a:solidFill>
              <a:effectLst/>
              <a:uLnTx/>
              <a:uFillTx/>
              <a:latin typeface="Calibri" pitchFamily="34" charset="0"/>
              <a:ea typeface="ＭＳ Ｐゴシック" charset="-128"/>
              <a:cs typeface="Calibri" pitchFamily="34" charset="0"/>
            </a:endParaRPr>
          </a:p>
        </p:txBody>
      </p:sp>
      <p:pic>
        <p:nvPicPr>
          <p:cNvPr id="3" name="Picture 2" descr="The map starts with box, protein metabolism. Arrow, is, leads to box, regulated at many levels. From there, arrows, through, branch to boxes, resource investment in protein synthesis, and, spatial and temporal regulation. From spatial and temporal regulation, arrows, such as, branch to boxes, protein targeting, protein activation, and protein degradation.">
            <a:extLst>
              <a:ext uri="{FF2B5EF4-FFF2-40B4-BE49-F238E27FC236}">
                <a16:creationId xmlns:a16="http://schemas.microsoft.com/office/drawing/2014/main" id="{DE9BC5AB-0E95-4BF2-B672-C5C977EEB87D}"/>
              </a:ext>
            </a:extLst>
          </p:cNvPr>
          <p:cNvPicPr>
            <a:picLocks noChangeAspect="1"/>
          </p:cNvPicPr>
          <p:nvPr/>
        </p:nvPicPr>
        <p:blipFill>
          <a:blip r:embed="rId3"/>
          <a:stretch>
            <a:fillRect/>
          </a:stretch>
        </p:blipFill>
        <p:spPr>
          <a:xfrm>
            <a:off x="1285875" y="2691563"/>
            <a:ext cx="6572250" cy="3686175"/>
          </a:xfrm>
          <a:prstGeom prst="rect">
            <a:avLst/>
          </a:prstGeom>
        </p:spPr>
      </p:pic>
    </p:spTree>
    <p:extLst>
      <p:ext uri="{BB962C8B-B14F-4D97-AF65-F5344CB8AC3E}">
        <p14:creationId xmlns:p14="http://schemas.microsoft.com/office/powerpoint/2010/main" val="5702101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3BE0D-3072-4ACE-ADEA-B29496E153F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Effect of a Termination Codon</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4800" y="1524001"/>
            <a:ext cx="8534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three codons disrupted amino acid coding patterns when they occurred in a synthetic RNA polymer</a:t>
            </a:r>
          </a:p>
          <a:p>
            <a:pPr lvl="1"/>
            <a:r>
              <a:rPr lang="en-US" sz="2400" dirty="0">
                <a:latin typeface="Arial" panose="020B0604020202020204" pitchFamily="34" charset="0"/>
                <a:cs typeface="Arial" panose="020B0604020202020204" pitchFamily="34" charset="0"/>
              </a:rPr>
              <a:t>synthesized dipeptides or tripeptides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these codons were identified as termination codons</a:t>
            </a: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Three horizontal rows show three different reading frames. From top to bottom, these are labeled reading from 1, reading frame 2, and reading frame 3. All of the reading frames show the same sequence of bases, but the bases are divided up into different codons. Note, U A A is highlighted in each as the termination codons. Reading frame 1 begins with 5 prime followed by three dashes and then the following three gray boxes with three nucleotides each as follows: G U A, A G U, and A A G. It then has a red box containing U A A, then a gray box containing G U A followed by a gray box containing A G U. It ends with A A outside of a box followed by three dashes to 3 prime. Reading frame 2 begins with three dashes, then G outside of a box, then a red box containing U A A. It then has three blue boxes reading G U A, A G U, and A A G. Next, it has a red box reading U A A, then a blue box reading G U A followed by A outside of a box followed by three dashes. Reading frame 3 begins with three dashes followed by G U outside of a box, then a yellow box containing A A G, then a red box containing U A A, then yellow boxes containing G U A, A G U, and A A G, followed by a red box containing U A A followed by three dashes.">
            <a:extLst>
              <a:ext uri="{FF2B5EF4-FFF2-40B4-BE49-F238E27FC236}">
                <a16:creationId xmlns:a16="http://schemas.microsoft.com/office/drawing/2014/main" id="{42EE10D3-1C65-0B44-A4AC-03656ECFE26C}"/>
              </a:ext>
            </a:extLst>
          </p:cNvPr>
          <p:cNvPicPr>
            <a:picLocks noChangeAspect="1"/>
          </p:cNvPicPr>
          <p:nvPr/>
        </p:nvPicPr>
        <p:blipFill>
          <a:blip r:embed="rId3"/>
          <a:stretch>
            <a:fillRect/>
          </a:stretch>
        </p:blipFill>
        <p:spPr>
          <a:xfrm>
            <a:off x="304800" y="4145470"/>
            <a:ext cx="8534400" cy="1263268"/>
          </a:xfrm>
          <a:prstGeom prst="rect">
            <a:avLst/>
          </a:prstGeom>
        </p:spPr>
      </p:pic>
      <p:cxnSp>
        <p:nvCxnSpPr>
          <p:cNvPr id="7" name="Straight Arrow Connector 6" descr="arrow">
            <a:extLst>
              <a:ext uri="{FF2B5EF4-FFF2-40B4-BE49-F238E27FC236}">
                <a16:creationId xmlns:a16="http://schemas.microsoft.com/office/drawing/2014/main" id="{6E77AE1D-3134-4244-9DBB-F18C4A347EBE}"/>
              </a:ext>
              <a:ext uri="{C183D7F6-B498-43B3-948B-1728B52AA6E4}">
                <adec:decorative xmlns:adec="http://schemas.microsoft.com/office/drawing/2017/decorative" val="1"/>
              </a:ext>
            </a:extLst>
          </p:cNvPr>
          <p:cNvCxnSpPr>
            <a:cxnSpLocks/>
          </p:cNvCxnSpPr>
          <p:nvPr/>
        </p:nvCxnSpPr>
        <p:spPr bwMode="auto">
          <a:xfrm flipH="1" flipV="1">
            <a:off x="3904130" y="5424947"/>
            <a:ext cx="1525120" cy="415497"/>
          </a:xfrm>
          <a:prstGeom prst="straightConnector1">
            <a:avLst/>
          </a:prstGeom>
          <a:ln>
            <a:headEnd type="none" w="med" len="med"/>
            <a:tailEnd type="triangle"/>
          </a:ln>
        </p:spPr>
        <p:style>
          <a:lnRef idx="3">
            <a:schemeClr val="dk1"/>
          </a:lnRef>
          <a:fillRef idx="0">
            <a:schemeClr val="dk1"/>
          </a:fillRef>
          <a:effectRef idx="2">
            <a:schemeClr val="dk1"/>
          </a:effectRef>
          <a:fontRef idx="minor">
            <a:schemeClr val="tx1"/>
          </a:fontRef>
        </p:style>
      </p:cxnSp>
      <p:cxnSp>
        <p:nvCxnSpPr>
          <p:cNvPr id="12" name="Straight Arrow Connector 11" descr="arrow">
            <a:extLst>
              <a:ext uri="{FF2B5EF4-FFF2-40B4-BE49-F238E27FC236}">
                <a16:creationId xmlns:a16="http://schemas.microsoft.com/office/drawing/2014/main" id="{3943EF0A-1C25-5B40-9313-3F23F712E223}"/>
              </a:ext>
              <a:ext uri="{C183D7F6-B498-43B3-948B-1728B52AA6E4}">
                <adec:decorative xmlns:adec="http://schemas.microsoft.com/office/drawing/2017/decorative" val="1"/>
              </a:ext>
            </a:extLst>
          </p:cNvPr>
          <p:cNvCxnSpPr>
            <a:cxnSpLocks/>
          </p:cNvCxnSpPr>
          <p:nvPr/>
        </p:nvCxnSpPr>
        <p:spPr bwMode="auto">
          <a:xfrm flipV="1">
            <a:off x="5429250" y="5408739"/>
            <a:ext cx="1352550" cy="431705"/>
          </a:xfrm>
          <a:prstGeom prst="straightConnector1">
            <a:avLst/>
          </a:prstGeom>
          <a:ln>
            <a:headEnd type="none" w="med" len="med"/>
            <a:tailEnd type="triangle"/>
          </a:ln>
        </p:spPr>
        <p:style>
          <a:lnRef idx="3">
            <a:schemeClr val="dk1"/>
          </a:lnRef>
          <a:fillRef idx="0">
            <a:schemeClr val="dk1"/>
          </a:fillRef>
          <a:effectRef idx="2">
            <a:schemeClr val="dk1"/>
          </a:effectRef>
          <a:fontRef idx="minor">
            <a:schemeClr val="tx1"/>
          </a:fontRef>
        </p:style>
      </p:cxnSp>
      <p:sp>
        <p:nvSpPr>
          <p:cNvPr id="13" name="TextBox 12">
            <a:extLst>
              <a:ext uri="{FF2B5EF4-FFF2-40B4-BE49-F238E27FC236}">
                <a16:creationId xmlns:a16="http://schemas.microsoft.com/office/drawing/2014/main" id="{9B8466F7-9621-5B42-B207-79A941823C49}"/>
              </a:ext>
            </a:extLst>
          </p:cNvPr>
          <p:cNvSpPr txBox="1"/>
          <p:nvPr/>
        </p:nvSpPr>
        <p:spPr>
          <a:xfrm>
            <a:off x="4495800" y="5856652"/>
            <a:ext cx="1866900" cy="830997"/>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termination codons</a:t>
            </a:r>
          </a:p>
        </p:txBody>
      </p:sp>
    </p:spTree>
    <p:extLst>
      <p:ext uri="{BB962C8B-B14F-4D97-AF65-F5344CB8AC3E}">
        <p14:creationId xmlns:p14="http://schemas.microsoft.com/office/powerpoint/2010/main" val="10950700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61719-EA7C-4760-8FF3-A0218214A5F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“Dictionary” of Amino Acid Code Words in mRNAs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81000" y="1657850"/>
            <a:ext cx="3505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110000"/>
              </a:lnSpc>
            </a:pPr>
            <a:r>
              <a:rPr lang="en-US" altLang="en-US" sz="2400" dirty="0">
                <a:latin typeface="Arial" panose="020B0604020202020204" pitchFamily="34" charset="0"/>
                <a:cs typeface="Arial" panose="020B0604020202020204" pitchFamily="34" charset="0"/>
              </a:rPr>
              <a:t>61 codons code for amino acids</a:t>
            </a:r>
          </a:p>
          <a:p>
            <a:pPr eaLnBrk="1" hangingPunct="1">
              <a:lnSpc>
                <a:spcPct val="110000"/>
              </a:lnSpc>
            </a:pPr>
            <a:endParaRPr lang="en-US" altLang="en-US" sz="2400" dirty="0">
              <a:latin typeface="Arial" panose="020B0604020202020204" pitchFamily="34" charset="0"/>
              <a:cs typeface="Arial" panose="020B0604020202020204" pitchFamily="34" charset="0"/>
            </a:endParaRPr>
          </a:p>
          <a:p>
            <a:pPr eaLnBrk="1" hangingPunct="1">
              <a:lnSpc>
                <a:spcPct val="110000"/>
              </a:lnSpc>
            </a:pPr>
            <a:r>
              <a:rPr lang="en-US" altLang="en-US" sz="2400" dirty="0">
                <a:latin typeface="Arial" panose="020B0604020202020204" pitchFamily="34" charset="0"/>
                <a:cs typeface="Arial" panose="020B0604020202020204" pitchFamily="34" charset="0"/>
              </a:rPr>
              <a:t>3 codons (UAA, UGA, UAG) are termination codons</a:t>
            </a:r>
          </a:p>
          <a:p>
            <a:pPr eaLnBrk="1" hangingPunct="1">
              <a:lnSpc>
                <a:spcPct val="110000"/>
              </a:lnSpc>
            </a:pPr>
            <a:endParaRPr lang="en-US" altLang="en-US" sz="2400" dirty="0">
              <a:latin typeface="Arial" panose="020B0604020202020204" pitchFamily="34" charset="0"/>
              <a:cs typeface="Arial" panose="020B0604020202020204" pitchFamily="34" charset="0"/>
            </a:endParaRPr>
          </a:p>
          <a:p>
            <a:pPr eaLnBrk="1" hangingPunct="1">
              <a:lnSpc>
                <a:spcPct val="110000"/>
              </a:lnSpc>
            </a:pPr>
            <a:r>
              <a:rPr lang="en-US" altLang="en-US" sz="2400" dirty="0">
                <a:latin typeface="Arial" panose="020B0604020202020204" pitchFamily="34" charset="0"/>
                <a:cs typeface="Arial" panose="020B0604020202020204" pitchFamily="34" charset="0"/>
              </a:rPr>
              <a:t>1 codon (AUG) is the start codon (as well as the Met codon)</a:t>
            </a:r>
          </a:p>
          <a:p>
            <a:pPr marL="533400" lvl="1" inden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The table has four columns and four major rows each subdivided into four sub-rows. The headings of the four columns are U, C, A, and G and an arrow pointing horizontally to the right across them reads, second letter of codon. From top to bottom, the four major rows are labeled U, C, A, and G and an arrow pointing downward from above it reads, first letter of codon (5 prime end). Each of the sixteen squares created by these four columns and four rows contains four rows that each show one codon and one nucleotide. Data in the table is as follows with each square listed with its four rows of codons followed by corresponding amino acids. Column 1 U, row 1 U: U U bolded U end bold, P h e; U U bolded C end bold, P h e; U U bolded A end bold, L e u; U U bolded G end bold, L e u. Column 2 C, row 1 U: U C bolded U end bold, S e r; U C bolded C end bold, S e r; U C bolded A end bold, S e r; U C bolded G end bold, S e r. Column 3 A, row 1 U: U A bolded U end bold, T y r; U A bolded C end bold, T y r; U A bolded A end bold in a light red box, Stop; U A bolded G end bold in a light red box, Stop. Column 4 G, row 1 U: U G bolded U end bold, C y s, U G bolded C end bold, C y s; U G bolded A end bold in a light red box, Stop; U G bolded G end bold, S e r. Column 1 U, row 2 C: C U bolded U end bold, L e u; C U bolded C end bold, L e u; C U bolded A end bold, L e u; C U bolded G end bold, L e u. Column 2 C, row 2 C: C C bolded U end bold, P r o; C C bolded C end bold, P r o; C C bolded A end bold, P r o; C C bolded G end bold, P r o. Column 3 A, row 2 C: C A bolded U end bold, H i s; C A bolded C end bold, H i s; C A bolded A end bold, G l n; C A bolded G end bold, G l n. Column 4 G, row 2 C: C G bolded U end bold, A r g; C G bolded C end bold, A r g; C G bolded A end bold, A r g; C G bolded G end bold, A r g. Column 1 U, row 3 A: A U bolded U end bold, I l e; A U bolded C end bold, I l e; A U bolded A end bold, I l e; A U bolded G end bold in a light green box, M e t. Column 2 C, row 3 A: A C bolded U end bold, T h r; A C bolded C end bold, T h r; A C bolded A end bold, T h r; A C bolded G end bold, T h r. Column 3 A, row 3 A: A A bolded U end bold, A s n; A A bolded C end bold, A s n; A A bolded A end bold, L y s; A A bolded G end bold, L y s. Column 4 G, row 3 A: A G bolded U end bold, S e r; A G bolded C end bold, S e r; A G bolded A end bold, A r g; A G bolded G end bold, A r g. Column 1 U, row 4 G: G U bolded U end bold, V a l; G U bolded C end bold, V a l; G U bolded A end bold, V a l; G U bolded G end bold, V a l. Column 2 C, row 4 G: G C bolded U end bold, A l a; G C bolded C end bold, A l a; G C bolded A end bold, A l a; G C bolded G end bold, A l a. Column 3 A, row 4 G: G A bolded U end bold, A s p; G A bolded C end bold, A s p; G A bolded A end bold, G l u; G A bolded G end bold, G l u. Column 4 G, row 4 G: G G bolded U end bold, G l y; G G bolded C end bold, G l y; G G bolded A end bold, G l y; GA G bolded G end bold, G l y.">
            <a:extLst>
              <a:ext uri="{FF2B5EF4-FFF2-40B4-BE49-F238E27FC236}">
                <a16:creationId xmlns:a16="http://schemas.microsoft.com/office/drawing/2014/main" id="{6AEFEB99-0E57-144A-99DB-DC6E5CABCF88}"/>
              </a:ext>
            </a:extLst>
          </p:cNvPr>
          <p:cNvPicPr>
            <a:picLocks noChangeAspect="1"/>
          </p:cNvPicPr>
          <p:nvPr/>
        </p:nvPicPr>
        <p:blipFill>
          <a:blip r:embed="rId3"/>
          <a:stretch>
            <a:fillRect/>
          </a:stretch>
        </p:blipFill>
        <p:spPr>
          <a:xfrm>
            <a:off x="4572000" y="1788697"/>
            <a:ext cx="3967401" cy="4827256"/>
          </a:xfrm>
          <a:prstGeom prst="rect">
            <a:avLst/>
          </a:prstGeom>
        </p:spPr>
      </p:pic>
    </p:spTree>
    <p:extLst>
      <p:ext uri="{BB962C8B-B14F-4D97-AF65-F5344CB8AC3E}">
        <p14:creationId xmlns:p14="http://schemas.microsoft.com/office/powerpoint/2010/main" val="11489489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1">
            <a:extLst>
              <a:ext uri="{FF2B5EF4-FFF2-40B4-BE49-F238E27FC236}">
                <a16:creationId xmlns:a16="http://schemas.microsoft.com/office/drawing/2014/main" id="{3D352AB0-80C2-41EB-87A0-F88804E722A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98297" y="335459"/>
            <a:ext cx="1133954" cy="816935"/>
          </a:xfrm>
          <a:prstGeom prst="rect">
            <a:avLst/>
          </a:prstGeom>
        </p:spPr>
      </p:pic>
      <p:sp>
        <p:nvSpPr>
          <p:cNvPr id="2" name="Title 1">
            <a:extLst>
              <a:ext uri="{FF2B5EF4-FFF2-40B4-BE49-F238E27FC236}">
                <a16:creationId xmlns:a16="http://schemas.microsoft.com/office/drawing/2014/main" id="{82084FD4-060A-465B-BF2F-2C06C719D1BA}"/>
              </a:ext>
            </a:extLst>
          </p:cNvPr>
          <p:cNvSpPr>
            <a:spLocks noGrp="1"/>
          </p:cNvSpPr>
          <p:nvPr>
            <p:ph type="title"/>
          </p:nvPr>
        </p:nvSpPr>
        <p:spPr/>
        <p:txBody>
          <a:bodyPr/>
          <a:lstStyle/>
          <a:p>
            <a:r>
              <a:rPr lang="en-AU" dirty="0"/>
              <a:t>Clicker Question 4</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solidFill>
                  <a:srgbClr val="000000"/>
                </a:solidFill>
                <a:effectLst/>
                <a:latin typeface="Arial" panose="020B0604020202020204" pitchFamily="34" charset="0"/>
                <a:ea typeface="Times New Roman" panose="02020603050405020304" pitchFamily="18" charset="0"/>
              </a:rPr>
              <a:t>How many codon combinations actually encode amino acids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Calibri" panose="020F0502020204030204" pitchFamily="34"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Calibri" charset="0"/>
              </a:rPr>
              <a:t>20</a:t>
            </a:r>
            <a:endParaRPr kumimoji="0" 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solidFill>
                  <a:srgbClr val="000000"/>
                </a:solidFill>
                <a:latin typeface="Arial"/>
                <a:cs typeface="Calibri" charset="0"/>
              </a:rPr>
              <a:t>32</a:t>
            </a:r>
            <a:endParaRPr kumimoji="0" lang="en-US" sz="2400" b="0" i="1"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solidFill>
                  <a:srgbClr val="000000"/>
                </a:solidFill>
                <a:latin typeface="Arial"/>
                <a:cs typeface="Calibri" charset="0"/>
              </a:rPr>
              <a:t>61</a:t>
            </a:r>
            <a:endParaRPr kumimoji="0" lang="en-US" sz="2400" b="0" i="0" u="none" strike="noStrike" kern="1200" cap="none" spc="0" normalizeH="0" baseline="0" noProof="0" dirty="0">
              <a:ln>
                <a:noFill/>
              </a:ln>
              <a:solidFill>
                <a:srgbClr val="000000"/>
              </a:solidFill>
              <a:effectLst/>
              <a:uLnTx/>
              <a:uFillTx/>
              <a:latin typeface="Arial"/>
              <a:ea typeface="Calibri" panose="020F0502020204030204" pitchFamily="34" charset="0"/>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Calibri" charset="0"/>
              </a:rPr>
              <a:t>64</a:t>
            </a:r>
            <a:endParaRPr kumimoji="0" 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6598153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Google Shape;177;g7fe2cbe272_0_8" descr="Icon P 2">
            <a:extLst>
              <a:ext uri="{FF2B5EF4-FFF2-40B4-BE49-F238E27FC236}">
                <a16:creationId xmlns:a16="http://schemas.microsoft.com/office/drawing/2014/main" id="{8669A368-8A1F-F942-A36D-848FE583F121}"/>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1288" y="299631"/>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1850340-B944-4151-B079-742DE9962AE8}"/>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(1 of 3)</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genetic code is nearly universal and arose early in evolution. </a:t>
            </a:r>
            <a:r>
              <a:rPr lang="en-US" sz="2400" dirty="0">
                <a:latin typeface="Arial" panose="020B0604020202020204" pitchFamily="34" charset="0"/>
                <a:cs typeface="Arial" panose="020B0604020202020204" pitchFamily="34" charset="0"/>
              </a:rPr>
              <a:t>This is one of the many characteristics of living systems that ties all of them to a common ancestor. Even the rare exceptions to code universality reinforce this rule. </a:t>
            </a:r>
          </a:p>
          <a:p>
            <a:endParaRPr lang="en-US" sz="24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B4D51-B11B-4943-B871-802210F19DBC}"/>
              </a:ext>
            </a:extLst>
          </p:cNvPr>
          <p:cNvSpPr>
            <a:spLocks noGrp="1"/>
          </p:cNvSpPr>
          <p:nvPr>
            <p:ph type="title"/>
          </p:nvPr>
        </p:nvSpPr>
        <p:spPr/>
        <p:txBody>
          <a:bodyPr/>
          <a:lstStyle/>
          <a:p>
            <a:r>
              <a:rPr lang="en-AU" dirty="0"/>
              <a:t>Clicker Question 4,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solidFill>
                  <a:srgbClr val="000000"/>
                </a:solidFill>
                <a:effectLst/>
                <a:latin typeface="Arial" panose="020B0604020202020204" pitchFamily="34" charset="0"/>
                <a:ea typeface="Times New Roman" panose="02020603050405020304" pitchFamily="18" charset="0"/>
              </a:rPr>
              <a:t>How many codon combinations actually encode amino acids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Calibri" panose="020F0502020204030204" pitchFamily="34"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3"/>
              <a:tabLst/>
              <a:defRPr/>
            </a:pPr>
            <a:r>
              <a:rPr kumimoji="0" lang="en-US" sz="2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Calibri" charset="0"/>
              </a:rPr>
              <a:t>61</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3"/>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algn="l">
              <a:buNone/>
            </a:pPr>
            <a:r>
              <a:rPr lang="en-US" sz="2400" b="1" i="0" u="none" strike="noStrike" baseline="0" dirty="0">
                <a:latin typeface="Arial" panose="020B0604020202020204" pitchFamily="34" charset="0"/>
                <a:cs typeface="Arial" panose="020B0604020202020204" pitchFamily="34" charset="0"/>
              </a:rPr>
              <a:t>Consolidation of the results from many experiments permitted assignment of 61 of the 64 possible codons. The other three were identified as termination codons.</a:t>
            </a:r>
            <a:endParaRPr kumimoji="0" lang="en-US" altLang="en-US"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907147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7;g7fe2cbe272_0_8" descr="Icon P 2">
            <a:extLst>
              <a:ext uri="{FF2B5EF4-FFF2-40B4-BE49-F238E27FC236}">
                <a16:creationId xmlns:a16="http://schemas.microsoft.com/office/drawing/2014/main" id="{D1245C63-EB62-46F4-B0DC-40C179D89AE4}"/>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1288" y="299631"/>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8A8F29A-C331-4558-B892-7791DEA5DAD9}"/>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(2 of 3)</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genetic code is nearly universal and arose early in evolution. </a:t>
            </a:r>
            <a:r>
              <a:rPr lang="en-US" sz="2400" dirty="0">
                <a:latin typeface="Arial" panose="020B0604020202020204" pitchFamily="34" charset="0"/>
                <a:cs typeface="Arial" panose="020B0604020202020204" pitchFamily="34" charset="0"/>
              </a:rPr>
              <a:t>This is one of the many characteristics of living systems that ties all of them to a common ancestor. Even the rare exceptions to code universality reinforce this rule. </a:t>
            </a:r>
          </a:p>
          <a:p>
            <a:endParaRPr lang="en-US" sz="2400" dirty="0"/>
          </a:p>
        </p:txBody>
      </p:sp>
    </p:spTree>
    <p:extLst>
      <p:ext uri="{BB962C8B-B14F-4D97-AF65-F5344CB8AC3E}">
        <p14:creationId xmlns:p14="http://schemas.microsoft.com/office/powerpoint/2010/main" val="32866598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C99D7-A18A-423D-8723-A97249A421F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Setting and Maintaining the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Reading Frame</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4800" y="1600200"/>
            <a:ext cx="85344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reading frame is set when translation of an mRNA molecule begins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reading frame is maintained as triplets are read sequentially</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 “missense” protein with a garbled amino acid sequence forms if:</a:t>
            </a:r>
          </a:p>
          <a:p>
            <a:pPr lvl="1"/>
            <a:r>
              <a:rPr lang="en-US" sz="2400" dirty="0">
                <a:latin typeface="Arial" panose="020B0604020202020204" pitchFamily="34" charset="0"/>
                <a:cs typeface="Arial" panose="020B0604020202020204" pitchFamily="34" charset="0"/>
              </a:rPr>
              <a:t>the initial reading frame is off by one or two bases</a:t>
            </a:r>
          </a:p>
          <a:p>
            <a:pPr lvl="1"/>
            <a:r>
              <a:rPr lang="en-US" sz="2400" dirty="0">
                <a:latin typeface="Arial" panose="020B0604020202020204" pitchFamily="34" charset="0"/>
                <a:cs typeface="Arial" panose="020B0604020202020204" pitchFamily="34" charset="0"/>
              </a:rPr>
              <a:t>translation skips a nucleotide in the mRNA</a:t>
            </a:r>
          </a:p>
          <a:p>
            <a:endParaRPr lang="en-US" sz="2400" dirty="0"/>
          </a:p>
          <a:p>
            <a:pPr eaLnBrk="1" hangingPunct="1">
              <a:lnSpc>
                <a:spcPct val="110000"/>
              </a:lnSpc>
            </a:pPr>
            <a:endParaRPr lang="en-US" altLang="en-US" sz="2400" dirty="0">
              <a:latin typeface="Arial" panose="020B0604020202020204" pitchFamily="34" charset="0"/>
              <a:cs typeface="Arial" panose="020B0604020202020204" pitchFamily="34" charset="0"/>
            </a:endParaRPr>
          </a:p>
          <a:p>
            <a:pPr marL="533400" lvl="1" inden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074375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062BA-4335-4DA6-951D-3F967AC99DC8}"/>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Several Codons Serve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Special Functions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4800" y="1828800"/>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initiation codon </a:t>
            </a:r>
            <a:r>
              <a:rPr lang="en-US" sz="2400" dirty="0">
                <a:latin typeface="Arial" panose="020B0604020202020204" pitchFamily="34" charset="0"/>
                <a:cs typeface="Arial" panose="020B0604020202020204" pitchFamily="34" charset="0"/>
              </a:rPr>
              <a:t>(AUG) = signal the beginning of a polypeptide in all cells</a:t>
            </a:r>
          </a:p>
          <a:p>
            <a:pPr lvl="1"/>
            <a:r>
              <a:rPr lang="en-US" sz="2400" dirty="0">
                <a:latin typeface="Arial" panose="020B0604020202020204" pitchFamily="34" charset="0"/>
                <a:cs typeface="Arial" panose="020B0604020202020204" pitchFamily="34" charset="0"/>
              </a:rPr>
              <a:t>also codes for Met in internal positions of polypeptides</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termination codons </a:t>
            </a:r>
            <a:r>
              <a:rPr lang="en-US" sz="2400" dirty="0">
                <a:latin typeface="Arial" panose="020B0604020202020204" pitchFamily="34" charset="0"/>
                <a:cs typeface="Arial" panose="020B0604020202020204" pitchFamily="34" charset="0"/>
              </a:rPr>
              <a:t>(UAA, UAG, and UGA) = normally signal the end of polypeptide synthesis</a:t>
            </a:r>
          </a:p>
          <a:p>
            <a:pPr lvl="1"/>
            <a:r>
              <a:rPr lang="en-US" sz="2400" dirty="0">
                <a:latin typeface="Arial" panose="020B0604020202020204" pitchFamily="34" charset="0"/>
                <a:cs typeface="Arial" panose="020B0604020202020204" pitchFamily="34" charset="0"/>
              </a:rPr>
              <a:t>also called stop codons or nonsense codons</a:t>
            </a:r>
          </a:p>
          <a:p>
            <a:pPr lvl="1"/>
            <a:r>
              <a:rPr lang="en-US" sz="2400" dirty="0">
                <a:latin typeface="Arial" panose="020B0604020202020204" pitchFamily="34" charset="0"/>
                <a:cs typeface="Arial" panose="020B0604020202020204" pitchFamily="34" charset="0"/>
              </a:rPr>
              <a:t>do not code for any known amino acids</a:t>
            </a:r>
          </a:p>
          <a:p>
            <a:endParaRPr lang="en-US" sz="2400" dirty="0"/>
          </a:p>
          <a:p>
            <a:pPr eaLnBrk="1" hangingPunct="1">
              <a:lnSpc>
                <a:spcPct val="110000"/>
              </a:lnSpc>
            </a:pPr>
            <a:endParaRPr lang="en-US" altLang="en-US" sz="2400" dirty="0">
              <a:latin typeface="Arial" panose="020B0604020202020204" pitchFamily="34" charset="0"/>
              <a:cs typeface="Arial" panose="020B0604020202020204" pitchFamily="34" charset="0"/>
            </a:endParaRPr>
          </a:p>
          <a:p>
            <a:pPr marL="533400" lvl="1" inden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271725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0;p2" descr="Icon P 1">
            <a:extLst>
              <a:ext uri="{FF2B5EF4-FFF2-40B4-BE49-F238E27FC236}">
                <a16:creationId xmlns:a16="http://schemas.microsoft.com/office/drawing/2014/main" id="{5FE5E36D-2C93-4702-AEDF-BA8C02AEAA74}"/>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8577" y="314325"/>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8894A82-2EBC-429A-BFB2-AA88EC7830A5}"/>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(2 of 8)</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676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000" b="1" dirty="0">
                <a:latin typeface="Arial" panose="020B0604020202020204" pitchFamily="34" charset="0"/>
                <a:cs typeface="Arial" panose="020B0604020202020204" pitchFamily="34" charset="0"/>
              </a:rPr>
              <a:t>Information is expensive. </a:t>
            </a:r>
            <a:r>
              <a:rPr lang="en-US" sz="2000" dirty="0">
                <a:latin typeface="Arial" panose="020B0604020202020204" pitchFamily="34" charset="0"/>
                <a:cs typeface="Arial" panose="020B0604020202020204" pitchFamily="34" charset="0"/>
              </a:rPr>
              <a:t>This principle, noted in earlier chapters, is particularly well illustrated by protein synthesis. Protein synthesis consumes more cellular resources than any other process in most cells. The 15,000 ribosomes, 100,000 molecules of protein synthesis–related protein factors and enzymes, and 200,000 tRNA molecules in a typical bacterial cell can account for more than 35% of the cell’s dry weight. Overall, almost 300 </a:t>
            </a:r>
            <a:r>
              <a:rPr lang="en-US" sz="2000" i="1" dirty="0">
                <a:latin typeface="Arial" panose="020B0604020202020204" pitchFamily="34" charset="0"/>
                <a:cs typeface="Arial" panose="020B0604020202020204" pitchFamily="34" charset="0"/>
              </a:rPr>
              <a:t>different </a:t>
            </a:r>
            <a:r>
              <a:rPr lang="en-US" sz="2000" dirty="0">
                <a:latin typeface="Arial" panose="020B0604020202020204" pitchFamily="34" charset="0"/>
                <a:cs typeface="Arial" panose="020B0604020202020204" pitchFamily="34" charset="0"/>
              </a:rPr>
              <a:t>macromolecules cooperate to synthesize polypeptides. Protein synthesis can account for up to 90% of the chemical energy used by a cell for all biosynthetic reactions. Why? The enzymatic synthesis of an amide bond should require little energetic input. However, the sequence of amino acids in a protein is a form of biological information. Synthesis of each amide (peptide) bond between two </a:t>
            </a:r>
            <a:r>
              <a:rPr lang="en-US" sz="2000" i="1" dirty="0">
                <a:latin typeface="Arial" panose="020B0604020202020204" pitchFamily="34" charset="0"/>
                <a:cs typeface="Arial" panose="020B0604020202020204" pitchFamily="34" charset="0"/>
              </a:rPr>
              <a:t>particular </a:t>
            </a:r>
            <a:r>
              <a:rPr lang="en-US" sz="2000" dirty="0">
                <a:latin typeface="Arial" panose="020B0604020202020204" pitchFamily="34" charset="0"/>
                <a:cs typeface="Arial" panose="020B0604020202020204" pitchFamily="34" charset="0"/>
              </a:rPr>
              <a:t>amino acids is ensured by the investment of more than four nucleoside triphosphates (NTPs). </a:t>
            </a:r>
          </a:p>
          <a:p>
            <a:endParaRPr lang="en-US" sz="2400" dirty="0">
              <a:latin typeface="Arial" panose="020B0604020202020204" pitchFamily="34" charset="0"/>
              <a:cs typeface="Arial" panose="020B0604020202020204" pitchFamily="34" charset="0"/>
            </a:endParaRPr>
          </a:p>
          <a:p>
            <a:pPr>
              <a:buNone/>
            </a:pPr>
            <a:r>
              <a:rPr lang="en-US" sz="2400" dirty="0">
                <a:latin typeface="Arial" panose="020B0604020202020204" pitchFamily="34" charset="0"/>
                <a:cs typeface="Arial" panose="020B0604020202020204" pitchFamily="34" charset="0"/>
              </a:rPr>
              <a:t> </a:t>
            </a:r>
          </a:p>
          <a:p>
            <a:endParaRPr lang="en-US" sz="2400" dirty="0"/>
          </a:p>
          <a:p>
            <a:pPr>
              <a:buNone/>
            </a:pPr>
            <a:r>
              <a:rPr lang="en-US" sz="2400" dirty="0">
                <a:latin typeface="Arial" panose="020B0604020202020204" pitchFamily="34" charset="0"/>
                <a:cs typeface="Arial" panose="020B0604020202020204" pitchFamily="34" charset="0"/>
              </a:rPr>
              <a:t> </a:t>
            </a:r>
          </a:p>
          <a:p>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extLst>
      <p:ext uri="{BB962C8B-B14F-4D97-AF65-F5344CB8AC3E}">
        <p14:creationId xmlns:p14="http://schemas.microsoft.com/office/powerpoint/2010/main" val="31119382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0733F-6B42-429C-A922-8CFA306D77A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Initiation of Protein Synthesis is an Elaborate Process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4800" y="1828800"/>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initiation of protein synthesis in the cell relies on initiation codons and other signals in the mRNA</a:t>
            </a:r>
          </a:p>
          <a:p>
            <a:pPr marL="50800" indent="0">
              <a:buNone/>
            </a:pPr>
            <a:r>
              <a:rPr lang="en-US" sz="2400" dirty="0">
                <a:latin typeface="Arial" panose="020B0604020202020204" pitchFamily="34" charset="0"/>
                <a:cs typeface="Arial" panose="020B0604020202020204" pitchFamily="34" charset="0"/>
              </a:rPr>
              <a:t> </a:t>
            </a:r>
          </a:p>
          <a:p>
            <a:r>
              <a:rPr lang="en-US" sz="2400" dirty="0">
                <a:latin typeface="Arial" panose="020B0604020202020204" pitchFamily="34" charset="0"/>
                <a:cs typeface="Arial" panose="020B0604020202020204" pitchFamily="34" charset="0"/>
              </a:rPr>
              <a:t>in retrospect, the experiments to identify codon function should not have worked without initiation codons</a:t>
            </a:r>
          </a:p>
          <a:p>
            <a:pPr lvl="1"/>
            <a:r>
              <a:rPr lang="en-US" sz="2400" dirty="0">
                <a:latin typeface="Arial" panose="020B0604020202020204" pitchFamily="34" charset="0"/>
                <a:cs typeface="Arial" panose="020B0604020202020204" pitchFamily="34" charset="0"/>
              </a:rPr>
              <a:t>experimental conditions caused the initiation requirements for protein synthesis to be relaxed</a:t>
            </a:r>
          </a:p>
          <a:p>
            <a:endParaRPr lang="en-US" sz="2400" dirty="0"/>
          </a:p>
          <a:p>
            <a:pPr eaLnBrk="1" hangingPunct="1">
              <a:lnSpc>
                <a:spcPct val="110000"/>
              </a:lnSpc>
            </a:pPr>
            <a:endParaRPr lang="en-US" altLang="en-US" sz="2400" dirty="0">
              <a:latin typeface="Arial" panose="020B0604020202020204" pitchFamily="34" charset="0"/>
              <a:cs typeface="Arial" panose="020B0604020202020204" pitchFamily="34" charset="0"/>
            </a:endParaRPr>
          </a:p>
          <a:p>
            <a:pPr marL="533400" lvl="1" inden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502645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D486E-329F-4BB7-9AB6-A52567BADD43}"/>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Open Reading Frame (ORF)</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76200" y="1676400"/>
            <a:ext cx="89916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open reading frame (ORF)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 reading frame without a termination codon among 50+ consecutive codons</a:t>
            </a:r>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long ORFs usually correspond to genes that encode proteins</a:t>
            </a:r>
          </a:p>
          <a:p>
            <a:pPr lvl="1"/>
            <a:r>
              <a:rPr lang="en-US" sz="2400" dirty="0">
                <a:latin typeface="Arial" panose="020B0604020202020204" pitchFamily="34" charset="0"/>
                <a:cs typeface="Arial" panose="020B0604020202020204" pitchFamily="34" charset="0"/>
              </a:rPr>
              <a:t>a typical protein requires an ORF with 500+ codons</a:t>
            </a:r>
          </a:p>
          <a:p>
            <a:endParaRPr lang="en-US" sz="2400" dirty="0"/>
          </a:p>
          <a:p>
            <a:pPr eaLnBrk="1" hangingPunct="1">
              <a:lnSpc>
                <a:spcPct val="110000"/>
              </a:lnSpc>
            </a:pPr>
            <a:endParaRPr lang="en-US" altLang="en-US" sz="2400" dirty="0">
              <a:latin typeface="Arial" panose="020B0604020202020204" pitchFamily="34" charset="0"/>
              <a:cs typeface="Arial" panose="020B0604020202020204" pitchFamily="34" charset="0"/>
            </a:endParaRPr>
          </a:p>
          <a:p>
            <a:pPr marL="533400" lvl="1" inden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165204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ECE03-1B25-4594-BA3A-BC95C40FB4A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Genetic Code is Degenerate</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453050" y="1199687"/>
            <a:ext cx="8382000" cy="1695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degenerate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an amino acid may be specified by more than one codon</a:t>
            </a:r>
          </a:p>
          <a:p>
            <a:pPr lvl="1"/>
            <a:r>
              <a:rPr lang="en-US" sz="2400" dirty="0">
                <a:latin typeface="Arial" panose="020B0604020202020204" pitchFamily="34" charset="0"/>
                <a:cs typeface="Arial" panose="020B0604020202020204" pitchFamily="34" charset="0"/>
              </a:rPr>
              <a:t>degeneracy of the code is not uniform</a:t>
            </a:r>
          </a:p>
          <a:p>
            <a:r>
              <a:rPr lang="en-US" sz="2400" dirty="0">
                <a:latin typeface="Arial" panose="020B0604020202020204" pitchFamily="34" charset="0"/>
                <a:cs typeface="Arial" panose="020B0604020202020204" pitchFamily="34" charset="0"/>
              </a:rPr>
              <a:t>each codon specifies only one amino acid</a:t>
            </a: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3" name="TextBox 2">
            <a:extLst>
              <a:ext uri="{FF2B5EF4-FFF2-40B4-BE49-F238E27FC236}">
                <a16:creationId xmlns:a16="http://schemas.microsoft.com/office/drawing/2014/main" id="{128A6EFA-F129-4CAD-9DD0-FBE7CDBC7EA5}"/>
              </a:ext>
            </a:extLst>
          </p:cNvPr>
          <p:cNvSpPr txBox="1"/>
          <p:nvPr/>
        </p:nvSpPr>
        <p:spPr>
          <a:xfrm>
            <a:off x="543720" y="3018257"/>
            <a:ext cx="8056561" cy="400110"/>
          </a:xfrm>
          <a:prstGeom prst="rect">
            <a:avLst/>
          </a:prstGeom>
          <a:solidFill>
            <a:srgbClr val="005F6A"/>
          </a:solidFill>
          <a:ln>
            <a:solidFill>
              <a:schemeClr val="tx1"/>
            </a:solidFill>
          </a:ln>
        </p:spPr>
        <p:txBody>
          <a:bodyPr wrap="square" rtlCol="0">
            <a:spAutoFit/>
          </a:bodyPr>
          <a:lstStyle/>
          <a:p>
            <a:r>
              <a:rPr lang="en-US" sz="2000" b="1" dirty="0">
                <a:solidFill>
                  <a:schemeClr val="bg1"/>
                </a:solidFill>
              </a:rPr>
              <a:t>Table 27-3 Degeneracy of the Genetic Code</a:t>
            </a:r>
          </a:p>
        </p:txBody>
      </p:sp>
      <p:graphicFrame>
        <p:nvGraphicFramePr>
          <p:cNvPr id="5" name="Table Placeholder 3">
            <a:extLst>
              <a:ext uri="{FF2B5EF4-FFF2-40B4-BE49-F238E27FC236}">
                <a16:creationId xmlns:a16="http://schemas.microsoft.com/office/drawing/2014/main" id="{EE5AC30E-8EB8-4034-B0AA-026258CEA94B}"/>
              </a:ext>
            </a:extLst>
          </p:cNvPr>
          <p:cNvGraphicFramePr>
            <a:graphicFrameLocks/>
          </p:cNvGraphicFramePr>
          <p:nvPr>
            <p:extLst>
              <p:ext uri="{D42A27DB-BD31-4B8C-83A1-F6EECF244321}">
                <p14:modId xmlns:p14="http://schemas.microsoft.com/office/powerpoint/2010/main" val="2014912764"/>
              </p:ext>
            </p:extLst>
          </p:nvPr>
        </p:nvGraphicFramePr>
        <p:xfrm>
          <a:off x="543719" y="3429000"/>
          <a:ext cx="8056562" cy="3334639"/>
        </p:xfrm>
        <a:graphic>
          <a:graphicData uri="http://schemas.openxmlformats.org/drawingml/2006/table">
            <a:tbl>
              <a:tblPr firstRow="1" firstCol="1" bandRow="1">
                <a:tableStyleId>{5940675A-B579-460E-94D1-54222C63F5DA}</a:tableStyleId>
              </a:tblPr>
              <a:tblGrid>
                <a:gridCol w="2013708">
                  <a:extLst>
                    <a:ext uri="{9D8B030D-6E8A-4147-A177-3AD203B41FA5}">
                      <a16:colId xmlns:a16="http://schemas.microsoft.com/office/drawing/2014/main" val="2125854599"/>
                    </a:ext>
                  </a:extLst>
                </a:gridCol>
                <a:gridCol w="2013708">
                  <a:extLst>
                    <a:ext uri="{9D8B030D-6E8A-4147-A177-3AD203B41FA5}">
                      <a16:colId xmlns:a16="http://schemas.microsoft.com/office/drawing/2014/main" val="674596924"/>
                    </a:ext>
                  </a:extLst>
                </a:gridCol>
                <a:gridCol w="2014573">
                  <a:extLst>
                    <a:ext uri="{9D8B030D-6E8A-4147-A177-3AD203B41FA5}">
                      <a16:colId xmlns:a16="http://schemas.microsoft.com/office/drawing/2014/main" val="928174463"/>
                    </a:ext>
                  </a:extLst>
                </a:gridCol>
                <a:gridCol w="2014573">
                  <a:extLst>
                    <a:ext uri="{9D8B030D-6E8A-4147-A177-3AD203B41FA5}">
                      <a16:colId xmlns:a16="http://schemas.microsoft.com/office/drawing/2014/main" val="2906022707"/>
                    </a:ext>
                  </a:extLst>
                </a:gridCol>
              </a:tblGrid>
              <a:tr h="154463">
                <a:tc>
                  <a:txBody>
                    <a:bodyPr/>
                    <a:lstStyle/>
                    <a:p>
                      <a:pPr marL="0" marR="0">
                        <a:lnSpc>
                          <a:spcPct val="107000"/>
                        </a:lnSpc>
                        <a:spcBef>
                          <a:spcPts val="0"/>
                        </a:spcBef>
                        <a:spcAft>
                          <a:spcPts val="0"/>
                        </a:spcAft>
                      </a:pPr>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Amino acid</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nchor="b">
                    <a:solidFill>
                      <a:srgbClr val="D0E7D2"/>
                    </a:solidFill>
                  </a:tcPr>
                </a:tc>
                <a:tc>
                  <a:txBody>
                    <a:bodyPr/>
                    <a:lstStyle/>
                    <a:p>
                      <a:pPr marL="0" marR="0" algn="ctr">
                        <a:lnSpc>
                          <a:spcPct val="107000"/>
                        </a:lnSpc>
                        <a:spcBef>
                          <a:spcPts val="0"/>
                        </a:spcBef>
                        <a:spcAft>
                          <a:spcPts val="0"/>
                        </a:spcAft>
                      </a:pPr>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Number of codons</a:t>
                      </a:r>
                      <a:endParaRPr lang="en-US" sz="1400" b="1" baseline="30000"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algn="ctr">
                        <a:lnSpc>
                          <a:spcPct val="107000"/>
                        </a:lnSpc>
                        <a:spcBef>
                          <a:spcPts val="0"/>
                        </a:spcBef>
                        <a:spcAft>
                          <a:spcPts val="0"/>
                        </a:spcAft>
                      </a:pPr>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Amino acid</a:t>
                      </a:r>
                      <a:endParaRPr lang="en-US" sz="1400" b="1" baseline="30000"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algn="ctr">
                        <a:lnSpc>
                          <a:spcPct val="107000"/>
                        </a:lnSpc>
                        <a:spcBef>
                          <a:spcPts val="0"/>
                        </a:spcBef>
                        <a:spcAft>
                          <a:spcPts val="0"/>
                        </a:spcAft>
                      </a:pPr>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Number of codons</a:t>
                      </a:r>
                      <a:endParaRPr lang="en-US" sz="1400" b="1" baseline="30000"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extLst>
                  <a:ext uri="{0D108BD9-81ED-4DB2-BD59-A6C34878D82A}">
                    <a16:rowId xmlns:a16="http://schemas.microsoft.com/office/drawing/2014/main" val="667580713"/>
                  </a:ext>
                </a:extLst>
              </a:tr>
              <a:tr h="0">
                <a:tc>
                  <a:txBody>
                    <a:bodyPr/>
                    <a:lstStyle/>
                    <a:p>
                      <a:pPr marL="0" marR="0">
                        <a:lnSpc>
                          <a:spcPct val="107000"/>
                        </a:lnSpc>
                        <a:spcBef>
                          <a:spcPts val="0"/>
                        </a:spcBef>
                        <a:spcAft>
                          <a:spcPts val="0"/>
                        </a:spcAft>
                      </a:pPr>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Met</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1</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Tyr</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2</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302803968"/>
                  </a:ext>
                </a:extLst>
              </a:tr>
              <a:tr h="154463">
                <a:tc>
                  <a:txBody>
                    <a:bodyPr/>
                    <a:lstStyle/>
                    <a:p>
                      <a:pPr marL="0" marR="0">
                        <a:lnSpc>
                          <a:spcPct val="107000"/>
                        </a:lnSpc>
                        <a:spcBef>
                          <a:spcPts val="0"/>
                        </a:spcBef>
                        <a:spcAft>
                          <a:spcPts val="0"/>
                        </a:spcAft>
                      </a:pPr>
                      <a:r>
                        <a:rPr lang="en-US" sz="1400" dirty="0" err="1">
                          <a:effectLst/>
                          <a:latin typeface="Arial" panose="020B0604020202020204" pitchFamily="34" charset="0"/>
                          <a:cs typeface="Arial" panose="020B0604020202020204" pitchFamily="34" charset="0"/>
                        </a:rPr>
                        <a:t>Trp</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1</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Ile</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3</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107467678"/>
                  </a:ext>
                </a:extLst>
              </a:tr>
              <a:tr h="154463">
                <a:tc>
                  <a:txBody>
                    <a:bodyPr/>
                    <a:lstStyle/>
                    <a:p>
                      <a:pPr marL="0" marR="0">
                        <a:lnSpc>
                          <a:spcPct val="107000"/>
                        </a:lnSpc>
                        <a:spcBef>
                          <a:spcPts val="0"/>
                        </a:spcBef>
                        <a:spcAft>
                          <a:spcPts val="0"/>
                        </a:spcAft>
                      </a:pPr>
                      <a:r>
                        <a:rPr lang="en-US" sz="1400" dirty="0" err="1">
                          <a:effectLst/>
                          <a:latin typeface="Arial" panose="020B0604020202020204" pitchFamily="34" charset="0"/>
                          <a:cs typeface="Arial" panose="020B0604020202020204" pitchFamily="34" charset="0"/>
                        </a:rPr>
                        <a:t>Asn</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2</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Ala</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cs typeface="Arial" panose="020B0604020202020204" pitchFamily="34" charset="0"/>
                        </a:rPr>
                        <a:t>4</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911405267"/>
                  </a:ext>
                </a:extLst>
              </a:tr>
              <a:tr h="154463">
                <a:tc>
                  <a:txBody>
                    <a:bodyPr/>
                    <a:lstStyle/>
                    <a:p>
                      <a:pPr marL="0" marR="0">
                        <a:lnSpc>
                          <a:spcPct val="107000"/>
                        </a:lnSpc>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Asp</a:t>
                      </a: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2</a:t>
                      </a:r>
                    </a:p>
                  </a:txBody>
                  <a:tcPr/>
                </a:tc>
                <a:tc>
                  <a:txBody>
                    <a:bodyPr/>
                    <a:lstStyle/>
                    <a:p>
                      <a:pPr marL="0" marR="0" algn="ctr">
                        <a:lnSpc>
                          <a:spcPct val="107000"/>
                        </a:lnSpc>
                        <a:spcBef>
                          <a:spcPts val="0"/>
                        </a:spcBef>
                        <a:spcAft>
                          <a:spcPts val="0"/>
                        </a:spcAft>
                      </a:pPr>
                      <a:r>
                        <a:rPr lang="en-US" sz="1400" dirty="0" err="1">
                          <a:effectLst/>
                          <a:latin typeface="Arial" panose="020B0604020202020204" pitchFamily="34" charset="0"/>
                          <a:ea typeface="Calibri" panose="020F0502020204030204" pitchFamily="34" charset="0"/>
                          <a:cs typeface="Arial" panose="020B0604020202020204" pitchFamily="34" charset="0"/>
                        </a:rPr>
                        <a:t>Gly</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4</a:t>
                      </a:r>
                    </a:p>
                  </a:txBody>
                  <a:tcPr/>
                </a:tc>
                <a:extLst>
                  <a:ext uri="{0D108BD9-81ED-4DB2-BD59-A6C34878D82A}">
                    <a16:rowId xmlns:a16="http://schemas.microsoft.com/office/drawing/2014/main" val="3997107111"/>
                  </a:ext>
                </a:extLst>
              </a:tr>
              <a:tr h="154463">
                <a:tc>
                  <a:txBody>
                    <a:bodyPr/>
                    <a:lstStyle/>
                    <a:p>
                      <a:pPr marL="0" marR="0">
                        <a:lnSpc>
                          <a:spcPct val="107000"/>
                        </a:lnSpc>
                        <a:spcBef>
                          <a:spcPts val="0"/>
                        </a:spcBef>
                        <a:spcAft>
                          <a:spcPts val="0"/>
                        </a:spcAft>
                      </a:pPr>
                      <a:r>
                        <a:rPr lang="en-US" sz="1400" dirty="0" err="1">
                          <a:effectLst/>
                          <a:latin typeface="Arial" panose="020B0604020202020204" pitchFamily="34" charset="0"/>
                          <a:ea typeface="Calibri" panose="020F0502020204030204" pitchFamily="34" charset="0"/>
                          <a:cs typeface="Arial" panose="020B0604020202020204" pitchFamily="34" charset="0"/>
                        </a:rPr>
                        <a:t>Cys</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2</a:t>
                      </a: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Pro</a:t>
                      </a: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4</a:t>
                      </a:r>
                    </a:p>
                  </a:txBody>
                  <a:tcPr/>
                </a:tc>
                <a:extLst>
                  <a:ext uri="{0D108BD9-81ED-4DB2-BD59-A6C34878D82A}">
                    <a16:rowId xmlns:a16="http://schemas.microsoft.com/office/drawing/2014/main" val="1974685516"/>
                  </a:ext>
                </a:extLst>
              </a:tr>
              <a:tr h="154463">
                <a:tc>
                  <a:txBody>
                    <a:bodyPr/>
                    <a:lstStyle/>
                    <a:p>
                      <a:pPr marL="0" marR="0">
                        <a:lnSpc>
                          <a:spcPct val="107000"/>
                        </a:lnSpc>
                        <a:spcBef>
                          <a:spcPts val="0"/>
                        </a:spcBef>
                        <a:spcAft>
                          <a:spcPts val="0"/>
                        </a:spcAft>
                      </a:pPr>
                      <a:r>
                        <a:rPr lang="en-US" sz="1400" dirty="0" err="1">
                          <a:effectLst/>
                          <a:latin typeface="Arial" panose="020B0604020202020204" pitchFamily="34" charset="0"/>
                          <a:ea typeface="Calibri" panose="020F0502020204030204" pitchFamily="34" charset="0"/>
                          <a:cs typeface="Arial" panose="020B0604020202020204" pitchFamily="34" charset="0"/>
                        </a:rPr>
                        <a:t>Gln</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2</a:t>
                      </a:r>
                    </a:p>
                  </a:txBody>
                  <a:tcPr/>
                </a:tc>
                <a:tc>
                  <a:txBody>
                    <a:bodyPr/>
                    <a:lstStyle/>
                    <a:p>
                      <a:pPr marL="0" marR="0" algn="ctr">
                        <a:lnSpc>
                          <a:spcPct val="107000"/>
                        </a:lnSpc>
                        <a:spcBef>
                          <a:spcPts val="0"/>
                        </a:spcBef>
                        <a:spcAft>
                          <a:spcPts val="0"/>
                        </a:spcAft>
                      </a:pPr>
                      <a:r>
                        <a:rPr lang="en-US" sz="1400" dirty="0" err="1">
                          <a:effectLst/>
                          <a:latin typeface="Arial" panose="020B0604020202020204" pitchFamily="34" charset="0"/>
                          <a:ea typeface="Calibri" panose="020F0502020204030204" pitchFamily="34" charset="0"/>
                          <a:cs typeface="Arial" panose="020B0604020202020204" pitchFamily="34" charset="0"/>
                        </a:rPr>
                        <a:t>Thr</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4</a:t>
                      </a:r>
                    </a:p>
                  </a:txBody>
                  <a:tcPr/>
                </a:tc>
                <a:extLst>
                  <a:ext uri="{0D108BD9-81ED-4DB2-BD59-A6C34878D82A}">
                    <a16:rowId xmlns:a16="http://schemas.microsoft.com/office/drawing/2014/main" val="2048665380"/>
                  </a:ext>
                </a:extLst>
              </a:tr>
              <a:tr h="154463">
                <a:tc>
                  <a:txBody>
                    <a:bodyPr/>
                    <a:lstStyle/>
                    <a:p>
                      <a:pPr marL="0" marR="0">
                        <a:lnSpc>
                          <a:spcPct val="107000"/>
                        </a:lnSpc>
                        <a:spcBef>
                          <a:spcPts val="0"/>
                        </a:spcBef>
                        <a:spcAft>
                          <a:spcPts val="0"/>
                        </a:spcAft>
                      </a:pPr>
                      <a:r>
                        <a:rPr lang="en-US" sz="1400" dirty="0" err="1">
                          <a:effectLst/>
                          <a:latin typeface="Arial" panose="020B0604020202020204" pitchFamily="34" charset="0"/>
                          <a:ea typeface="Calibri" panose="020F0502020204030204" pitchFamily="34" charset="0"/>
                          <a:cs typeface="Arial" panose="020B0604020202020204" pitchFamily="34" charset="0"/>
                        </a:rPr>
                        <a:t>Glu</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2</a:t>
                      </a: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Val</a:t>
                      </a: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4</a:t>
                      </a:r>
                    </a:p>
                  </a:txBody>
                  <a:tcPr/>
                </a:tc>
                <a:extLst>
                  <a:ext uri="{0D108BD9-81ED-4DB2-BD59-A6C34878D82A}">
                    <a16:rowId xmlns:a16="http://schemas.microsoft.com/office/drawing/2014/main" val="2513692602"/>
                  </a:ext>
                </a:extLst>
              </a:tr>
              <a:tr h="154463">
                <a:tc>
                  <a:txBody>
                    <a:bodyPr/>
                    <a:lstStyle/>
                    <a:p>
                      <a:pPr marL="0" marR="0">
                        <a:lnSpc>
                          <a:spcPct val="107000"/>
                        </a:lnSpc>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His</a:t>
                      </a: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2</a:t>
                      </a:r>
                    </a:p>
                  </a:txBody>
                  <a:tcPr/>
                </a:tc>
                <a:tc>
                  <a:txBody>
                    <a:bodyPr/>
                    <a:lstStyle/>
                    <a:p>
                      <a:pPr marL="0" marR="0" algn="ctr">
                        <a:lnSpc>
                          <a:spcPct val="107000"/>
                        </a:lnSpc>
                        <a:spcBef>
                          <a:spcPts val="0"/>
                        </a:spcBef>
                        <a:spcAft>
                          <a:spcPts val="0"/>
                        </a:spcAft>
                      </a:pPr>
                      <a:r>
                        <a:rPr lang="en-US" sz="1400" dirty="0" err="1">
                          <a:effectLst/>
                          <a:latin typeface="Arial" panose="020B0604020202020204" pitchFamily="34" charset="0"/>
                          <a:ea typeface="Calibri" panose="020F0502020204030204" pitchFamily="34" charset="0"/>
                          <a:cs typeface="Arial" panose="020B0604020202020204" pitchFamily="34" charset="0"/>
                        </a:rPr>
                        <a:t>Arg</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6</a:t>
                      </a:r>
                    </a:p>
                  </a:txBody>
                  <a:tcPr/>
                </a:tc>
                <a:extLst>
                  <a:ext uri="{0D108BD9-81ED-4DB2-BD59-A6C34878D82A}">
                    <a16:rowId xmlns:a16="http://schemas.microsoft.com/office/drawing/2014/main" val="2883810284"/>
                  </a:ext>
                </a:extLst>
              </a:tr>
              <a:tr h="154463">
                <a:tc>
                  <a:txBody>
                    <a:bodyPr/>
                    <a:lstStyle/>
                    <a:p>
                      <a:pPr marL="0" marR="0">
                        <a:lnSpc>
                          <a:spcPct val="107000"/>
                        </a:lnSpc>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Lys</a:t>
                      </a: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2</a:t>
                      </a:r>
                    </a:p>
                  </a:txBody>
                  <a:tcPr/>
                </a:tc>
                <a:tc>
                  <a:txBody>
                    <a:bodyPr/>
                    <a:lstStyle/>
                    <a:p>
                      <a:pPr marL="0" marR="0" algn="ctr">
                        <a:lnSpc>
                          <a:spcPct val="107000"/>
                        </a:lnSpc>
                        <a:spcBef>
                          <a:spcPts val="0"/>
                        </a:spcBef>
                        <a:spcAft>
                          <a:spcPts val="0"/>
                        </a:spcAft>
                      </a:pPr>
                      <a:r>
                        <a:rPr lang="en-US" sz="1400" dirty="0" err="1">
                          <a:effectLst/>
                          <a:latin typeface="Arial" panose="020B0604020202020204" pitchFamily="34" charset="0"/>
                          <a:ea typeface="Calibri" panose="020F0502020204030204" pitchFamily="34" charset="0"/>
                          <a:cs typeface="Arial" panose="020B0604020202020204" pitchFamily="34" charset="0"/>
                        </a:rPr>
                        <a:t>Leu</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6</a:t>
                      </a:r>
                    </a:p>
                  </a:txBody>
                  <a:tcPr/>
                </a:tc>
                <a:extLst>
                  <a:ext uri="{0D108BD9-81ED-4DB2-BD59-A6C34878D82A}">
                    <a16:rowId xmlns:a16="http://schemas.microsoft.com/office/drawing/2014/main" val="2053008557"/>
                  </a:ext>
                </a:extLst>
              </a:tr>
              <a:tr h="154463">
                <a:tc>
                  <a:txBody>
                    <a:bodyPr/>
                    <a:lstStyle/>
                    <a:p>
                      <a:pPr marL="0" marR="0">
                        <a:lnSpc>
                          <a:spcPct val="107000"/>
                        </a:lnSpc>
                        <a:spcBef>
                          <a:spcPts val="0"/>
                        </a:spcBef>
                        <a:spcAft>
                          <a:spcPts val="0"/>
                        </a:spcAft>
                      </a:pPr>
                      <a:r>
                        <a:rPr lang="en-US" sz="1400" dirty="0" err="1">
                          <a:effectLst/>
                          <a:latin typeface="Arial" panose="020B0604020202020204" pitchFamily="34" charset="0"/>
                          <a:ea typeface="Calibri" panose="020F0502020204030204" pitchFamily="34" charset="0"/>
                          <a:cs typeface="Arial" panose="020B0604020202020204" pitchFamily="34" charset="0"/>
                        </a:rPr>
                        <a:t>Phe</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2</a:t>
                      </a:r>
                    </a:p>
                  </a:txBody>
                  <a:tcPr/>
                </a:tc>
                <a:tc>
                  <a:txBody>
                    <a:bodyPr/>
                    <a:lstStyle/>
                    <a:p>
                      <a:pPr marL="0" marR="0" algn="ctr">
                        <a:lnSpc>
                          <a:spcPct val="107000"/>
                        </a:lnSpc>
                        <a:spcBef>
                          <a:spcPts val="0"/>
                        </a:spcBef>
                        <a:spcAft>
                          <a:spcPts val="0"/>
                        </a:spcAft>
                      </a:pPr>
                      <a:r>
                        <a:rPr lang="en-US" sz="1400" dirty="0" err="1">
                          <a:effectLst/>
                          <a:latin typeface="Arial" panose="020B0604020202020204" pitchFamily="34" charset="0"/>
                          <a:ea typeface="Calibri" panose="020F0502020204030204" pitchFamily="34" charset="0"/>
                          <a:cs typeface="Arial" panose="020B0604020202020204" pitchFamily="34" charset="0"/>
                        </a:rPr>
                        <a:t>Ser</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6</a:t>
                      </a:r>
                    </a:p>
                  </a:txBody>
                  <a:tcPr/>
                </a:tc>
                <a:extLst>
                  <a:ext uri="{0D108BD9-81ED-4DB2-BD59-A6C34878D82A}">
                    <a16:rowId xmlns:a16="http://schemas.microsoft.com/office/drawing/2014/main" val="3256989321"/>
                  </a:ext>
                </a:extLst>
              </a:tr>
            </a:tbl>
          </a:graphicData>
        </a:graphic>
      </p:graphicFrame>
    </p:spTree>
    <p:extLst>
      <p:ext uri="{BB962C8B-B14F-4D97-AF65-F5344CB8AC3E}">
        <p14:creationId xmlns:p14="http://schemas.microsoft.com/office/powerpoint/2010/main" val="33547102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1">
            <a:extLst>
              <a:ext uri="{FF2B5EF4-FFF2-40B4-BE49-F238E27FC236}">
                <a16:creationId xmlns:a16="http://schemas.microsoft.com/office/drawing/2014/main" id="{55EEB364-D547-4DDD-8F99-DBDC4AAFFB7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08155" y="355058"/>
            <a:ext cx="1133954" cy="816935"/>
          </a:xfrm>
          <a:prstGeom prst="rect">
            <a:avLst/>
          </a:prstGeom>
        </p:spPr>
      </p:pic>
      <p:sp>
        <p:nvSpPr>
          <p:cNvPr id="2" name="Title 1">
            <a:extLst>
              <a:ext uri="{FF2B5EF4-FFF2-40B4-BE49-F238E27FC236}">
                <a16:creationId xmlns:a16="http://schemas.microsoft.com/office/drawing/2014/main" id="{D37A3908-9FAF-4846-B55D-9CCD1590B6B7}"/>
              </a:ext>
            </a:extLst>
          </p:cNvPr>
          <p:cNvSpPr>
            <a:spLocks noGrp="1"/>
          </p:cNvSpPr>
          <p:nvPr>
            <p:ph type="title"/>
          </p:nvPr>
        </p:nvSpPr>
        <p:spPr/>
        <p:txBody>
          <a:bodyPr/>
          <a:lstStyle/>
          <a:p>
            <a:r>
              <a:rPr lang="en-AU" dirty="0"/>
              <a:t>Clicker Question 5</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4"/>
            <a:ext cx="8702675" cy="5292725"/>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Calibri" charset="0"/>
              </a:rPr>
              <a:t>Why is the genetic code said to be “degenerate”</a:t>
            </a:r>
            <a:r>
              <a:rPr kumimoji="0" 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Calibri" charset="0"/>
              </a:rPr>
              <a:t>The first base in a codon is the most important for coding, followed by the second base, and the third base is least important</a:t>
            </a:r>
            <a:r>
              <a:rPr kumimoji="0" lang="en-US" sz="2400" b="0" i="0" u="none" strike="noStrike" kern="1200" cap="none" spc="0" normalizeH="0" baseline="0" noProof="0" dirty="0">
                <a:ln>
                  <a:noFill/>
                </a:ln>
                <a:solidFill>
                  <a:srgbClr val="000000"/>
                </a:solidFill>
                <a:effectLst/>
                <a:uLnTx/>
                <a:uFillTx/>
                <a:latin typeface="Arial"/>
                <a:ea typeface="Calibri" panose="020F0502020204030204" pitchFamily="34" charset="0"/>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Calibri" charset="0"/>
              </a:rPr>
              <a:t>Each amino acid can be specified by more than one codon</a:t>
            </a:r>
            <a:r>
              <a:rPr kumimoji="0" lang="en-US" sz="2400" b="0" i="0" u="none" strike="noStrike" kern="1200" cap="none" spc="0" normalizeH="0" baseline="0" noProof="0" dirty="0">
                <a:ln>
                  <a:noFill/>
                </a:ln>
                <a:solidFill>
                  <a:srgbClr val="000000"/>
                </a:solidFill>
                <a:effectLst/>
                <a:uLnTx/>
                <a:uFillTx/>
                <a:latin typeface="Arial"/>
                <a:ea typeface="Calibri" panose="020F0502020204030204" pitchFamily="34" charset="0"/>
                <a:cs typeface="Arial" panose="020B0604020202020204" pitchFamily="34" charset="0"/>
              </a:rPr>
              <a:t>.</a:t>
            </a:r>
            <a:endParaRPr kumimoji="0" lang="en-US" sz="2400" b="0" i="1"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Calibri" charset="0"/>
              </a:rPr>
              <a:t>Fewer amino acids are coded by the four bases than was expected</a:t>
            </a:r>
            <a:r>
              <a:rPr kumimoji="0" lang="en-US" sz="2400" b="0" i="0" u="none" strike="noStrike" kern="1200" cap="none" spc="0" normalizeH="0" baseline="0" noProof="0" dirty="0">
                <a:ln>
                  <a:noFill/>
                </a:ln>
                <a:solidFill>
                  <a:srgbClr val="000000"/>
                </a:solidFill>
                <a:effectLst/>
                <a:uLnTx/>
                <a:uFillTx/>
                <a:latin typeface="Arial"/>
                <a:ea typeface="Calibri" panose="020F0502020204030204" pitchFamily="34" charset="0"/>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Calibri" charset="0"/>
              </a:rPr>
              <a:t>The less complexity in an organism, the fewer codons are specified</a:t>
            </a:r>
            <a:r>
              <a:rPr kumimoji="0" 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Calibri" charset="0"/>
              </a:rPr>
              <a:t>The genetic code deteriorates with each replication (generation), unless proofreading functions correct for errors</a:t>
            </a:r>
            <a:r>
              <a:rPr kumimoji="0" lang="en-US" sz="2400" b="0" i="0" u="none" strike="noStrike" kern="1200" cap="none" spc="0" normalizeH="0" baseline="0" noProof="0" dirty="0">
                <a:ln>
                  <a:noFill/>
                </a:ln>
                <a:solidFill>
                  <a:srgbClr val="000000"/>
                </a:solidFill>
                <a:effectLst/>
                <a:uLnTx/>
                <a:uFillTx/>
                <a:latin typeface="Arial"/>
                <a:ea typeface="Calibri" panose="020F0502020204030204" pitchFamily="34" charset="0"/>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38015007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EE0B0-1BEE-4F53-8487-39A936FF5363}"/>
              </a:ext>
            </a:extLst>
          </p:cNvPr>
          <p:cNvSpPr>
            <a:spLocks noGrp="1"/>
          </p:cNvSpPr>
          <p:nvPr>
            <p:ph type="title"/>
          </p:nvPr>
        </p:nvSpPr>
        <p:spPr/>
        <p:txBody>
          <a:bodyPr/>
          <a:lstStyle/>
          <a:p>
            <a:r>
              <a:rPr lang="en-AU" dirty="0"/>
              <a:t>Clicker Question 5,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Calibri" charset="0"/>
              </a:rPr>
              <a:t>Why is the genetic code said to be “degenerate”</a:t>
            </a:r>
            <a:r>
              <a:rPr kumimoji="0" 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2"/>
              <a:tabLst/>
              <a:defRPr/>
            </a:pPr>
            <a:r>
              <a:rPr kumimoji="0" lang="en-US" sz="2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Calibri" charset="0"/>
              </a:rPr>
              <a:t>Each amino acid can be specified by more than one codon</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2"/>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 striking feature of the genetic code is that an amino acid may be specified by more than one codon, so the code is described as degenerate.</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418499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Google Shape;184;g7fe2cbe272_0_35" descr="Icon P 3">
            <a:extLst>
              <a:ext uri="{FF2B5EF4-FFF2-40B4-BE49-F238E27FC236}">
                <a16:creationId xmlns:a16="http://schemas.microsoft.com/office/drawing/2014/main" id="{118B4E8E-3091-0742-A5DF-30BEC1101363}"/>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0744" y="294463"/>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F47CF3F-B24A-4ABB-95C3-780F155F42C6}"/>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(1 of 6)</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genetic code functions via linker molecules. </a:t>
            </a:r>
            <a:r>
              <a:rPr lang="en-US" sz="2400" dirty="0">
                <a:latin typeface="Arial" panose="020B0604020202020204" pitchFamily="34" charset="0"/>
                <a:cs typeface="Arial" panose="020B0604020202020204" pitchFamily="34" charset="0"/>
              </a:rPr>
              <a:t>The tRNAs are the crucial adaptor, matching amino acids with DNA codons. </a:t>
            </a:r>
          </a:p>
          <a:p>
            <a:pPr>
              <a:buNone/>
            </a:pPr>
            <a:endParaRPr lang="en-US" sz="2400" dirty="0">
              <a:effectLst/>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E6C0A-7DCA-4400-B35C-4979BF98580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Genetic Code is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Nearly Universal</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28600" y="1676400"/>
            <a:ext cx="86868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amino acid codons are identical in nearly all species examined so far</a:t>
            </a:r>
          </a:p>
          <a:p>
            <a:pPr lvl="1"/>
            <a:r>
              <a:rPr lang="en-US" sz="2400" dirty="0">
                <a:latin typeface="Arial" panose="020B0604020202020204" pitchFamily="34" charset="0"/>
                <a:cs typeface="Arial" panose="020B0604020202020204" pitchFamily="34" charset="0"/>
              </a:rPr>
              <a:t>exceptions include minor variations in mitochondria, some bacteria, and some single-celled eukaryotes</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suggests that all life-forms have a common evolutionary ancestor</a:t>
            </a:r>
          </a:p>
          <a:p>
            <a:pPr eaLnBrk="1" hangingPunct="1">
              <a:lnSpc>
                <a:spcPct val="110000"/>
              </a:lnSpc>
            </a:pPr>
            <a:endParaRPr lang="en-US" altLang="en-US" sz="2400" dirty="0">
              <a:latin typeface="Arial" panose="020B0604020202020204" pitchFamily="34" charset="0"/>
              <a:cs typeface="Arial" panose="020B0604020202020204" pitchFamily="34" charset="0"/>
            </a:endParaRPr>
          </a:p>
          <a:p>
            <a:pPr marL="533400" lvl="1" inden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000486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2">
            <a:extLst>
              <a:ext uri="{FF2B5EF4-FFF2-40B4-BE49-F238E27FC236}">
                <a16:creationId xmlns:a16="http://schemas.microsoft.com/office/drawing/2014/main" id="{DAAB6866-ED15-4493-8220-F816640DA44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04911" y="354344"/>
            <a:ext cx="1133954" cy="816935"/>
          </a:xfrm>
          <a:prstGeom prst="rect">
            <a:avLst/>
          </a:prstGeom>
        </p:spPr>
      </p:pic>
      <p:sp>
        <p:nvSpPr>
          <p:cNvPr id="2" name="Title 1">
            <a:extLst>
              <a:ext uri="{FF2B5EF4-FFF2-40B4-BE49-F238E27FC236}">
                <a16:creationId xmlns:a16="http://schemas.microsoft.com/office/drawing/2014/main" id="{1D63094C-051E-4ED2-9087-8C6AE609CD8F}"/>
              </a:ext>
            </a:extLst>
          </p:cNvPr>
          <p:cNvSpPr>
            <a:spLocks noGrp="1"/>
          </p:cNvSpPr>
          <p:nvPr>
            <p:ph type="title"/>
          </p:nvPr>
        </p:nvSpPr>
        <p:spPr/>
        <p:txBody>
          <a:bodyPr/>
          <a:lstStyle/>
          <a:p>
            <a:r>
              <a:rPr lang="en-AU" dirty="0"/>
              <a:t>Clicker Question 6</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Which statement does NOT describe a feature of the genetic code?</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It consists of nonoverlapping triplet codons, with three possible reading frames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Bacteria have a slightly different code than do eukaryotes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It is degenerate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Base-pairing of the 3′ base of the mRNA codon to the 5′ base of the tRNA anticodon is often not “normal” Watson-Crick base-pairing.</a:t>
            </a:r>
          </a:p>
        </p:txBody>
      </p:sp>
    </p:spTree>
    <p:extLst>
      <p:ext uri="{BB962C8B-B14F-4D97-AF65-F5344CB8AC3E}">
        <p14:creationId xmlns:p14="http://schemas.microsoft.com/office/powerpoint/2010/main" val="25155177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500CA-6A39-4C15-AFF1-5A7A83604804}"/>
              </a:ext>
            </a:extLst>
          </p:cNvPr>
          <p:cNvSpPr>
            <a:spLocks noGrp="1"/>
          </p:cNvSpPr>
          <p:nvPr>
            <p:ph type="title"/>
          </p:nvPr>
        </p:nvSpPr>
        <p:spPr/>
        <p:txBody>
          <a:bodyPr/>
          <a:lstStyle/>
          <a:p>
            <a:r>
              <a:rPr lang="en-AU" dirty="0"/>
              <a:t>Clicker Question 6,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Which statement does NOT describe a feature of the genetic code?</a:t>
            </a:r>
            <a:endParaRPr kumimoji="0" 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2"/>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Bacteria have a slightly different code than do eukaryotes</a:t>
            </a:r>
            <a:r>
              <a:rPr kumimoji="0" lang="en-US" sz="2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Calibri" charset="0"/>
              </a:rPr>
              <a:t>.</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2"/>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The genetic code is nearly universal. With the intriguing exception of a few minor variations in mitochondria, some bacteria, and some single-celled eukaryotes, amino acid codons are identical in all species examined so far.</a:t>
            </a:r>
            <a:endParaRPr kumimoji="0" lang="en-US" altLang="en-US" sz="32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606716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02CB0-A0C4-46A9-AE5A-0990322A9909}"/>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Wobble Allows Some tRNAs to Recognize More than One Codon</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0" y="1752600"/>
            <a:ext cx="84963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when several different codons specify one amino acid, the difference usually lies at the third base position</a:t>
            </a:r>
          </a:p>
          <a:p>
            <a:pPr lvl="1"/>
            <a:r>
              <a:rPr lang="en-US" sz="2400" dirty="0">
                <a:latin typeface="Arial" panose="020B0604020202020204" pitchFamily="34" charset="0"/>
                <a:cs typeface="Arial" panose="020B0604020202020204" pitchFamily="34" charset="0"/>
              </a:rPr>
              <a:t>for example, alanine is encoded by GCU, GCC, GCA, and GCG</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third position in each codon is much less specific and is said to “wobble” </a:t>
            </a:r>
          </a:p>
          <a:p>
            <a:pPr lvl="1"/>
            <a:r>
              <a:rPr lang="en-US" sz="2400" dirty="0">
                <a:latin typeface="Arial" panose="020B0604020202020204" pitchFamily="34" charset="0"/>
                <a:cs typeface="Arial" panose="020B0604020202020204" pitchFamily="34" charset="0"/>
              </a:rPr>
              <a:t>this allows certain tRNAs to recognize more than one codon</a:t>
            </a:r>
          </a:p>
          <a:p>
            <a:endParaRPr lang="en-US" sz="2400" dirty="0">
              <a:latin typeface="Arial" panose="020B0604020202020204" pitchFamily="34" charset="0"/>
              <a:cs typeface="Arial" panose="020B0604020202020204" pitchFamily="34" charset="0"/>
            </a:endParaRPr>
          </a:p>
          <a:p>
            <a:pPr lvl="1"/>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090539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84;g7fe2cbe272_0_35" descr="Icon P 3">
            <a:extLst>
              <a:ext uri="{FF2B5EF4-FFF2-40B4-BE49-F238E27FC236}">
                <a16:creationId xmlns:a16="http://schemas.microsoft.com/office/drawing/2014/main" id="{F44BEAE9-E214-4853-8C5F-B9086FEC9517}"/>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0744" y="304191"/>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40455C7-91F2-46B2-94AE-DE7E5DD5D9F4}"/>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(2 of 6)</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genetic code functions via linker molecules. </a:t>
            </a:r>
            <a:r>
              <a:rPr lang="en-US" sz="2400" dirty="0">
                <a:latin typeface="Arial" panose="020B0604020202020204" pitchFamily="34" charset="0"/>
                <a:cs typeface="Arial" panose="020B0604020202020204" pitchFamily="34" charset="0"/>
              </a:rPr>
              <a:t>The tRNAs are the crucial adaptor, matching amino acids with DNA codons. </a:t>
            </a:r>
          </a:p>
          <a:p>
            <a:pPr>
              <a:buNone/>
            </a:pPr>
            <a:endParaRPr lang="en-US" sz="2400" dirty="0">
              <a:effectLst/>
            </a:endParaRPr>
          </a:p>
        </p:txBody>
      </p:sp>
    </p:spTree>
    <p:extLst>
      <p:ext uri="{BB962C8B-B14F-4D97-AF65-F5344CB8AC3E}">
        <p14:creationId xmlns:p14="http://schemas.microsoft.com/office/powerpoint/2010/main" val="10887116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1D410-0934-412B-805D-AD5C4BDB1AB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Pairing Relationship of Codon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and Anticodon</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28600" y="1676400"/>
            <a:ext cx="46482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anticodon </a:t>
            </a:r>
            <a:r>
              <a:rPr lang="en-US" sz="2400" dirty="0">
                <a:latin typeface="Arial" panose="020B0604020202020204" pitchFamily="34" charset="0"/>
                <a:cs typeface="Arial" panose="020B0604020202020204" pitchFamily="34" charset="0"/>
              </a:rPr>
              <a:t>= a three-base sequence on the tRNA that base pairs with mRNA codons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base pairing occurs via hydrogen bonding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alignment of the two RNA segments is antiparallel</a:t>
            </a: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eaLnBrk="1" hangingPunct="1">
              <a:lnSpc>
                <a:spcPct val="110000"/>
              </a:lnSpc>
            </a:pPr>
            <a:endParaRPr lang="en-US" altLang="en-US" sz="2400" dirty="0">
              <a:latin typeface="Arial" panose="020B0604020202020204" pitchFamily="34" charset="0"/>
              <a:cs typeface="Arial" panose="020B0604020202020204" pitchFamily="34" charset="0"/>
            </a:endParaRPr>
          </a:p>
          <a:p>
            <a:pPr marL="533400" lvl="1" inden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a shows a horizontal green m R N A strand that runs from its 5 prime end on the left to its 3 prime end on the right. In the center, it has a light green rectangle containing bases A U C. These bases are labeled beneath so A is 1, U is 2, and C is 3 and a bracket enclosing them indicates that they represent a codon. Sets of three short blue horizontal lines representing hydrogen bonds connect each of these bases to bases in the anticodon of t R N A. A bracket encloses the three bases of the anticodon. From left to right, the anticodon contains U A G. U bonds with A below, A bonds with U below, and G bonds with C below. The bases of the anticodon are labeled from right to left so G is 1, A is 2, and U is 3. The anticodon is at the bottom of a dark green partial circle of t R N A. The two sides of the circle come close above the anticodon, then each bends to run up vertically instead of meeting to close the circle. The left-hand side bends slight to the lower left, then back to the right, then runs horizontally left to form a loop before running back horizontally above the lower horizontal strand. This top horizontal strand then bends vertically upward and continues up until it reaches its 3 prime end. The right-hand vertical strand above the anticodon bends horizontally, forms a loop, and then runs back horizontally above the lower strand before bending vertically to run parallel to the left-hand t R N A strand. It reaches it 5 prime end below the 3 prime end of the left-hand strand. ">
            <a:extLst>
              <a:ext uri="{FF2B5EF4-FFF2-40B4-BE49-F238E27FC236}">
                <a16:creationId xmlns:a16="http://schemas.microsoft.com/office/drawing/2014/main" id="{A3303C58-3BEC-004E-A911-E2359BF20266}"/>
              </a:ext>
            </a:extLst>
          </p:cNvPr>
          <p:cNvPicPr>
            <a:picLocks noChangeAspect="1"/>
          </p:cNvPicPr>
          <p:nvPr/>
        </p:nvPicPr>
        <p:blipFill>
          <a:blip r:embed="rId3"/>
          <a:stretch>
            <a:fillRect/>
          </a:stretch>
        </p:blipFill>
        <p:spPr>
          <a:xfrm>
            <a:off x="5161506" y="1984883"/>
            <a:ext cx="3213951" cy="3733800"/>
          </a:xfrm>
          <a:prstGeom prst="rect">
            <a:avLst/>
          </a:prstGeom>
        </p:spPr>
      </p:pic>
    </p:spTree>
    <p:extLst>
      <p:ext uri="{BB962C8B-B14F-4D97-AF65-F5344CB8AC3E}">
        <p14:creationId xmlns:p14="http://schemas.microsoft.com/office/powerpoint/2010/main" val="16886973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01BAD-1B88-4C3D-AFC1-BFCD9BF74F7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Inosinate in Anticodons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72796" y="1400239"/>
            <a:ext cx="8598408" cy="17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anticodons in some tRNAs include the nucleotide inosinate (designated I)</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inosinate can form weak hydrogen bonds with A, U, and C </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eaLnBrk="1" hangingPunct="1">
              <a:lnSpc>
                <a:spcPct val="110000"/>
              </a:lnSpc>
            </a:pPr>
            <a:endParaRPr lang="en-US" altLang="en-US" sz="2400" dirty="0">
              <a:latin typeface="Arial" panose="020B0604020202020204" pitchFamily="34" charset="0"/>
              <a:cs typeface="Arial" panose="020B0604020202020204" pitchFamily="34" charset="0"/>
            </a:endParaRPr>
          </a:p>
          <a:p>
            <a:pPr marL="533400" lvl="1" inden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b shows three different codon pairing relationships arranged horizontally. The top strand of each pair is labeled anticodon and the bottom strand is labeled codon. The left-hand pair has a top half of (3 prime) G bonded to C bonded to bolded I with G numbered 3, C numbered 2, and I numbered 1. These bases are each connected by three short blue horizonal lines representing hydrogen bonds to the bases of the codon below. The bottom half of the left-hand pair, representing the codon, has (5 prime) C bonded to G bonded to bolded A with C labeled 1, G labeled 2, and A labeled 3. The center pair is similar except that the right-hand set of bases includes bolded I end bold in the anticodon and bolded U end bold in the codon. The right-hand pair is similar except that the right-hand set of bases includes bolded I end bold in the anticodon and bolded C end bold in the codon. In the right-hand pair, the anticodon ends at (5 prime) and the codon ends at (3 prime).">
            <a:extLst>
              <a:ext uri="{FF2B5EF4-FFF2-40B4-BE49-F238E27FC236}">
                <a16:creationId xmlns:a16="http://schemas.microsoft.com/office/drawing/2014/main" id="{A3303C58-3BEC-004E-A911-E2359BF20266}"/>
              </a:ext>
            </a:extLst>
          </p:cNvPr>
          <p:cNvPicPr>
            <a:picLocks noChangeAspect="1"/>
          </p:cNvPicPr>
          <p:nvPr/>
        </p:nvPicPr>
        <p:blipFill>
          <a:blip r:embed="rId3"/>
          <a:stretch>
            <a:fillRect/>
          </a:stretch>
        </p:blipFill>
        <p:spPr>
          <a:xfrm>
            <a:off x="878633" y="3581400"/>
            <a:ext cx="7386734" cy="2286000"/>
          </a:xfrm>
          <a:prstGeom prst="rect">
            <a:avLst/>
          </a:prstGeom>
        </p:spPr>
      </p:pic>
    </p:spTree>
    <p:extLst>
      <p:ext uri="{BB962C8B-B14F-4D97-AF65-F5344CB8AC3E}">
        <p14:creationId xmlns:p14="http://schemas.microsoft.com/office/powerpoint/2010/main" val="34753920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10" name="Picture 9" descr="Icon P 3">
            <a:extLst>
              <a:ext uri="{FF2B5EF4-FFF2-40B4-BE49-F238E27FC236}">
                <a16:creationId xmlns:a16="http://schemas.microsoft.com/office/drawing/2014/main" id="{15355EDC-A5ED-4ABF-BFA8-2DC96ED23C6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16131" y="355057"/>
            <a:ext cx="1133954" cy="816935"/>
          </a:xfrm>
          <a:prstGeom prst="rect">
            <a:avLst/>
          </a:prstGeom>
        </p:spPr>
      </p:pic>
      <p:sp>
        <p:nvSpPr>
          <p:cNvPr id="2" name="Title 1">
            <a:extLst>
              <a:ext uri="{FF2B5EF4-FFF2-40B4-BE49-F238E27FC236}">
                <a16:creationId xmlns:a16="http://schemas.microsoft.com/office/drawing/2014/main" id="{330E6A03-2AF3-4332-A202-1F2FA2E6751A}"/>
              </a:ext>
            </a:extLst>
          </p:cNvPr>
          <p:cNvSpPr>
            <a:spLocks noGrp="1"/>
          </p:cNvSpPr>
          <p:nvPr>
            <p:ph type="title"/>
          </p:nvPr>
        </p:nvSpPr>
        <p:spPr/>
        <p:txBody>
          <a:bodyPr/>
          <a:lstStyle/>
          <a:p>
            <a:r>
              <a:rPr lang="en-AU" dirty="0"/>
              <a:t>Clicker Question 7</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solidFill>
                  <a:srgbClr val="000000"/>
                </a:solidFill>
                <a:effectLst/>
                <a:latin typeface="Arial" panose="020B0604020202020204" pitchFamily="34" charset="0"/>
                <a:ea typeface="Times New Roman" panose="02020603050405020304" pitchFamily="18" charset="0"/>
              </a:rPr>
              <a:t>What mediates the interaction between the nucleotide triplets present on tRNA molecules and triplet codons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ionic bonds</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solidFill>
                  <a:srgbClr val="000000"/>
                </a:solidFill>
                <a:effectLst/>
                <a:latin typeface="Arial" panose="020B0604020202020204" pitchFamily="34" charset="0"/>
                <a:ea typeface="Times New Roman" panose="02020603050405020304" pitchFamily="18" charset="0"/>
              </a:rPr>
              <a:t>hydrogen bonds</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solidFill>
                  <a:srgbClr val="000000"/>
                </a:solidFill>
                <a:effectLst/>
                <a:latin typeface="Arial" panose="020B0604020202020204" pitchFamily="34" charset="0"/>
                <a:ea typeface="Times New Roman" panose="02020603050405020304" pitchFamily="18" charset="0"/>
              </a:rPr>
              <a:t>covalent bonds</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solidFill>
                  <a:srgbClr val="000000"/>
                </a:solidFill>
                <a:effectLst/>
                <a:latin typeface="Arial" panose="020B0604020202020204" pitchFamily="34" charset="0"/>
                <a:ea typeface="Times New Roman" panose="02020603050405020304" pitchFamily="18" charset="0"/>
              </a:rPr>
              <a:t>peptide bonds</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38000872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56688-FB00-4B41-A2C9-3D101BB3A409}"/>
              </a:ext>
            </a:extLst>
          </p:cNvPr>
          <p:cNvSpPr>
            <a:spLocks noGrp="1"/>
          </p:cNvSpPr>
          <p:nvPr>
            <p:ph type="title"/>
          </p:nvPr>
        </p:nvSpPr>
        <p:spPr/>
        <p:txBody>
          <a:bodyPr/>
          <a:lstStyle/>
          <a:p>
            <a:r>
              <a:rPr lang="en-AU" dirty="0"/>
              <a:t>Clicker Question 7,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solidFill>
                  <a:srgbClr val="000000"/>
                </a:solidFill>
                <a:effectLst/>
                <a:latin typeface="Arial" panose="020B0604020202020204" pitchFamily="34" charset="0"/>
                <a:ea typeface="Times New Roman" panose="02020603050405020304" pitchFamily="18" charset="0"/>
              </a:rPr>
              <a:t>What mediates the interaction between the nucleotide triplets present on tRNA molecules and triplet codons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startAt="2"/>
              <a:tabLst/>
              <a:defRPr/>
            </a:pPr>
            <a:r>
              <a:rPr lang="en-US" sz="2400" b="1" dirty="0">
                <a:solidFill>
                  <a:srgbClr val="000000"/>
                </a:solidFill>
                <a:effectLst/>
                <a:latin typeface="Arial" panose="020B0604020202020204" pitchFamily="34" charset="0"/>
                <a:ea typeface="Times New Roman" panose="02020603050405020304" pitchFamily="18" charset="0"/>
              </a:rPr>
              <a:t>hydrogen bonds</a:t>
            </a:r>
            <a:endParaRPr kumimoji="0" lang="en-US" sz="2400" b="1"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2"/>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a:buNone/>
            </a:pPr>
            <a:r>
              <a:rPr lang="en-US" sz="2400" b="1" i="0" u="none" strike="noStrike" baseline="0" dirty="0">
                <a:latin typeface="Arial" panose="020B0604020202020204" pitchFamily="34" charset="0"/>
                <a:cs typeface="Arial" panose="020B0604020202020204" pitchFamily="34" charset="0"/>
              </a:rPr>
              <a:t>Transfer RNAs base-pair with mRNA codons at a three-base sequence on the tRNA called the anticodon</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As in DNA, </a:t>
            </a:r>
            <a:r>
              <a:rPr lang="en-US" sz="2400" b="1" dirty="0">
                <a:latin typeface="Arial" panose="020B0604020202020204" pitchFamily="34" charset="0"/>
                <a:cs typeface="Arial" panose="020B0604020202020204" pitchFamily="34" charset="0"/>
              </a:rPr>
              <a:t>base pairing occurs via hydrogen bonding.</a:t>
            </a:r>
          </a:p>
          <a:p>
            <a:pPr algn="l">
              <a:buNone/>
            </a:pPr>
            <a:endParaRPr kumimoji="0" lang="en-US" altLang="en-US" sz="32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079930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139CE-3577-471B-BA22-E523A51681F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Wobble Hypothesis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4800" y="1524000"/>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the wobble hypothesis </a:t>
            </a:r>
            <a:r>
              <a:rPr lang="en-US" sz="2400" dirty="0">
                <a:latin typeface="Arial" panose="020B0604020202020204" pitchFamily="34" charset="0"/>
                <a:cs typeface="Arial" panose="020B0604020202020204" pitchFamily="34" charset="0"/>
              </a:rPr>
              <a:t>= proposes the third base of most codons pairs loosely with the corresponding anticodon base </a:t>
            </a:r>
          </a:p>
          <a:p>
            <a:pPr lvl="1"/>
            <a:r>
              <a:rPr lang="en-US" sz="2400" dirty="0">
                <a:latin typeface="Arial" panose="020B0604020202020204" pitchFamily="34" charset="0"/>
                <a:cs typeface="Arial" panose="020B0604020202020204" pitchFamily="34" charset="0"/>
              </a:rPr>
              <a:t>permits rapid dissociation of the tRNA from its codon during protein synthesis </a:t>
            </a:r>
          </a:p>
          <a:p>
            <a:pPr lvl="1"/>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3663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 P 4">
            <a:extLst>
              <a:ext uri="{FF2B5EF4-FFF2-40B4-BE49-F238E27FC236}">
                <a16:creationId xmlns:a16="http://schemas.microsoft.com/office/drawing/2014/main" id="{3114F026-4BC9-4550-B6B8-AC4C2585C73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72056" y="419801"/>
            <a:ext cx="944962" cy="701101"/>
          </a:xfrm>
          <a:prstGeom prst="rect">
            <a:avLst/>
          </a:prstGeom>
        </p:spPr>
      </p:pic>
      <p:sp>
        <p:nvSpPr>
          <p:cNvPr id="2" name="Title 1">
            <a:extLst>
              <a:ext uri="{FF2B5EF4-FFF2-40B4-BE49-F238E27FC236}">
                <a16:creationId xmlns:a16="http://schemas.microsoft.com/office/drawing/2014/main" id="{45219DF3-B48F-4CBA-B1A5-E6E28085F1B9}"/>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(1 of 3)</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Proteins are synthesized by RNAs. </a:t>
            </a:r>
            <a:r>
              <a:rPr lang="en-US" sz="2400" dirty="0">
                <a:latin typeface="Arial" panose="020B0604020202020204" pitchFamily="34" charset="0"/>
                <a:cs typeface="Arial" panose="020B0604020202020204" pitchFamily="34" charset="0"/>
              </a:rPr>
              <a:t>The study of protein synthesis offers another important reward: a look at a world of RNA catalysts that may have existed in an RNA world before the dawn of life “as we know it.” Proteins are synthesized by a gigantic RNA enzyme. </a:t>
            </a:r>
          </a:p>
          <a:p>
            <a:endParaRPr lang="en-US" sz="2400" dirty="0"/>
          </a:p>
          <a:p>
            <a:endParaRPr lang="en-US" sz="2400" dirty="0"/>
          </a:p>
          <a:p>
            <a:endParaRPr lang="en-US" sz="2400" dirty="0"/>
          </a:p>
        </p:txBody>
      </p:sp>
    </p:spTree>
    <p:extLst>
      <p:ext uri="{BB962C8B-B14F-4D97-AF65-F5344CB8AC3E}">
        <p14:creationId xmlns:p14="http://schemas.microsoft.com/office/powerpoint/2010/main" val="20179645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3">
            <a:extLst>
              <a:ext uri="{FF2B5EF4-FFF2-40B4-BE49-F238E27FC236}">
                <a16:creationId xmlns:a16="http://schemas.microsoft.com/office/drawing/2014/main" id="{6C465FEF-AD13-42F6-880C-04C1A7FA65E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16131" y="355057"/>
            <a:ext cx="1133954" cy="816935"/>
          </a:xfrm>
          <a:prstGeom prst="rect">
            <a:avLst/>
          </a:prstGeom>
        </p:spPr>
      </p:pic>
      <p:sp>
        <p:nvSpPr>
          <p:cNvPr id="2" name="Title 1">
            <a:extLst>
              <a:ext uri="{FF2B5EF4-FFF2-40B4-BE49-F238E27FC236}">
                <a16:creationId xmlns:a16="http://schemas.microsoft.com/office/drawing/2014/main" id="{E04FCE70-2F9E-40B9-B977-F3C356355824}"/>
              </a:ext>
            </a:extLst>
          </p:cNvPr>
          <p:cNvSpPr>
            <a:spLocks noGrp="1"/>
          </p:cNvSpPr>
          <p:nvPr>
            <p:ph type="title"/>
          </p:nvPr>
        </p:nvSpPr>
        <p:spPr/>
        <p:txBody>
          <a:bodyPr/>
          <a:lstStyle/>
          <a:p>
            <a:r>
              <a:rPr lang="en-AU" dirty="0"/>
              <a:t>Clicker Question 8</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The wobble hypothesis of Francis Crick concerns what association?</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specific pairing of purines with pyrimidines</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binding of large and small ribosomal subunits</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binding of codon with anticodon</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binding of tRNA with the A-site on ribosomes</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specific binding of mRNA to ribosomes</a:t>
            </a:r>
          </a:p>
        </p:txBody>
      </p:sp>
    </p:spTree>
    <p:extLst>
      <p:ext uri="{BB962C8B-B14F-4D97-AF65-F5344CB8AC3E}">
        <p14:creationId xmlns:p14="http://schemas.microsoft.com/office/powerpoint/2010/main" val="11794225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BC8CC-E734-4A6A-9CE8-85BCC5D043CA}"/>
              </a:ext>
            </a:extLst>
          </p:cNvPr>
          <p:cNvSpPr>
            <a:spLocks noGrp="1"/>
          </p:cNvSpPr>
          <p:nvPr>
            <p:ph type="title"/>
          </p:nvPr>
        </p:nvSpPr>
        <p:spPr/>
        <p:txBody>
          <a:bodyPr/>
          <a:lstStyle/>
          <a:p>
            <a:r>
              <a:rPr lang="en-AU" dirty="0"/>
              <a:t>Clicker Question 8,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The wobble hypothesis of Francis Crick concerns what association?</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3"/>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binding of codon with anticodon</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3"/>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Examination of codon-anticodon pairings led Crick to conclude that the third base of most codons pairs rather loosely with the corresponding base of its anticodon.</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441716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95EA36-1FAE-45F5-8FE9-8129C8072E23}"/>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Relationships of the Wobble Hypothesis</a:t>
            </a:r>
            <a:r>
              <a:rPr lang="en-US" sz="2000" b="0" dirty="0">
                <a:solidFill>
                  <a:schemeClr val="tx1"/>
                </a:solidFill>
                <a:latin typeface="Arial" panose="020B0604020202020204" pitchFamily="34" charset="0"/>
                <a:cs typeface="Arial" panose="020B0604020202020204" pitchFamily="34" charset="0"/>
              </a:rPr>
              <a:t> (1 of 2)</a:t>
            </a:r>
            <a:endParaRPr lang="en-AU" sz="2000" b="0" dirty="0"/>
          </a:p>
        </p:txBody>
      </p:sp>
      <mc:AlternateContent xmlns:mc="http://schemas.openxmlformats.org/markup-compatibility/2006" xmlns:a14="http://schemas.microsoft.com/office/drawing/2010/main">
        <mc:Choice Requires="a14">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4800" y="1600200"/>
                <a:ext cx="4419600" cy="47244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first two bases of the codon form strong Watson-Crick base pairs with the anticodon</a:t>
                </a:r>
              </a:p>
              <a:p>
                <a:pPr lvl="1"/>
                <a:r>
                  <a:rPr lang="en-US" sz="2400" dirty="0">
                    <a:latin typeface="Arial" panose="020B0604020202020204" pitchFamily="34" charset="0"/>
                    <a:cs typeface="Arial" panose="020B0604020202020204" pitchFamily="34" charset="0"/>
                  </a:rPr>
                  <a:t>confers most of the coding specificity</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first base of the anticodon (read in the 5′</a:t>
                </a:r>
                <a14:m>
                  <m:oMath xmlns:m="http://schemas.openxmlformats.org/officeDocument/2006/math">
                    <m:r>
                      <a:rPr lang="en-US" sz="24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2400" dirty="0">
                    <a:latin typeface="Arial" panose="020B0604020202020204" pitchFamily="34" charset="0"/>
                    <a:cs typeface="Arial" panose="020B0604020202020204" pitchFamily="34" charset="0"/>
                  </a:rPr>
                  <a:t>3′ direction) determines the number of codons recognized by the tRNA</a:t>
                </a:r>
              </a:p>
              <a:p>
                <a:pPr lvl="1"/>
                <a:endParaRPr lang="en-US" sz="2000" dirty="0">
                  <a:latin typeface="Arial" panose="020B0604020202020204" pitchFamily="34" charset="0"/>
                  <a:cs typeface="Arial" panose="020B0604020202020204" pitchFamily="34" charset="0"/>
                </a:endParaRPr>
              </a:p>
            </p:txBody>
          </p:sp>
        </mc:Choice>
        <mc:Fallback xmlns="">
          <p:sp>
            <p:nvSpPr>
              <p:cNvPr id="6" name="Google Shape;390;g847cf01710_0_68">
                <a:extLst>
                  <a:ext uri="{FF2B5EF4-FFF2-40B4-BE49-F238E27FC236}">
                    <a16:creationId xmlns:a16="http://schemas.microsoft.com/office/drawing/2014/main" id="{77DF4214-618D-B149-A911-4F9C337C912F}"/>
                  </a:ext>
                </a:extLst>
              </p:cNvPr>
              <p:cNvSpPr txBox="1">
                <a:spLocks noRot="1" noChangeAspect="1" noMove="1" noResize="1" noEditPoints="1" noAdjustHandles="1" noChangeArrowheads="1" noChangeShapeType="1" noTextEdit="1"/>
              </p:cNvSpPr>
              <p:nvPr/>
            </p:nvSpPr>
            <p:spPr bwMode="auto">
              <a:xfrm>
                <a:off x="304800" y="1600200"/>
                <a:ext cx="4419600" cy="4724400"/>
              </a:xfrm>
              <a:prstGeom prst="rect">
                <a:avLst/>
              </a:prstGeom>
              <a:blipFill>
                <a:blip r:embed="rId3"/>
                <a:stretch>
                  <a:fillRect l="-828" t="-1032" r="-3310" b="-245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pic>
        <p:nvPicPr>
          <p:cNvPr id="2" name="Picture 1" descr="The table shows three figures that illustrate bonding between an anticodon and codon when one, two, and three codons are recognized. 1. One codon recognized. A top row is labeled anti codon and a bottom row is labeled codon. On the left, the anticodon row contains (3 prime) X bonded to Y bonded to bolded A end bold (5 prime). Beneath, the codon row shows (5 prime) X prime bonded to Y prime bonded to bolded U end bold (3 prime). Three short blue horizontal lines connect X with X prime, Y with Y prime, and A with U. A gray rectangle encloses the right-hand A and U and the region between them. To the right, a similar pair is shown. 2. Two codons recognized. A top row is labeled anti codon and a bottom row is labeled codon. On the left, the anticodon row contains (3 prime) X bonded to Y bonded to bolded U end bold (5 prime). Beneath, the codon row shows (5 prime) X prime bonded to Y prime bonded to bolded A above G end bold (3 prime). A is shown above G to indicate that either base can fill the position. Three short blue horizontal lines connect X with X prime, Y with Y prime, and A with U. A gray rectangle encloses the U above, A above G below, and the region between them. To the right, a similar pair is shown except that the right-hand base of the anticodon is bolded G end bold and the right-hand base of the codon is bolded C above U end bold, indicating that C or U can fill the position. 3. Three codons recognized. A top row is labeled anti codon and a bottom row is labeled codon. The anticodon row contains (3 prime) X bonded to Y bonded to bolded I end bold (5 prime). Beneath, the codon row shows (5 prime) X prime bonded to Y prime bonded to bolded A above U above C end bold (3 prime). A is shown above U and above C to indicate that any of these bases can fill the position. Three short blue horizontal lines connect X with X prime, Y with Y prime, and A with U. A gray rectangle encloses the I above, A above U above C below, and the region between them.">
            <a:extLst>
              <a:ext uri="{FF2B5EF4-FFF2-40B4-BE49-F238E27FC236}">
                <a16:creationId xmlns:a16="http://schemas.microsoft.com/office/drawing/2014/main" id="{2DD1BFDD-0F4B-8A46-BE13-F250B0ABE9B8}"/>
              </a:ext>
            </a:extLst>
          </p:cNvPr>
          <p:cNvPicPr>
            <a:picLocks noChangeAspect="1"/>
          </p:cNvPicPr>
          <p:nvPr/>
        </p:nvPicPr>
        <p:blipFill>
          <a:blip r:embed="rId4"/>
          <a:stretch>
            <a:fillRect/>
          </a:stretch>
        </p:blipFill>
        <p:spPr>
          <a:xfrm>
            <a:off x="4876800" y="1981200"/>
            <a:ext cx="4018437" cy="3756025"/>
          </a:xfrm>
          <a:prstGeom prst="rect">
            <a:avLst/>
          </a:prstGeom>
        </p:spPr>
      </p:pic>
    </p:spTree>
    <p:extLst>
      <p:ext uri="{BB962C8B-B14F-4D97-AF65-F5344CB8AC3E}">
        <p14:creationId xmlns:p14="http://schemas.microsoft.com/office/powerpoint/2010/main" val="24832036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94F28-ACCC-4E68-8CDB-3EA4E80E027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Relationships of the Wobble Hypothesis</a:t>
            </a:r>
            <a:r>
              <a:rPr lang="en-US" sz="2000" b="0" dirty="0">
                <a:solidFill>
                  <a:schemeClr val="tx1"/>
                </a:solidFill>
                <a:latin typeface="Arial" panose="020B0604020202020204" pitchFamily="34" charset="0"/>
                <a:cs typeface="Arial" panose="020B0604020202020204" pitchFamily="34" charset="0"/>
              </a:rPr>
              <a:t> (2 of 2)</a:t>
            </a:r>
            <a:endParaRPr lang="en-AU" sz="2000"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4800" y="1752600"/>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when an amino acid is specified by several different codons, the codons that differ in either of the first two bases require different tRNAs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at least 32 tRNAs are required to translate all 61 codons (31 to encode the amino acids, 1 for initiation)</a:t>
            </a:r>
          </a:p>
          <a:p>
            <a:endParaRPr lang="en-US" dirty="0"/>
          </a:p>
          <a:p>
            <a:pPr lvl="1"/>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14815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3">
            <a:extLst>
              <a:ext uri="{FF2B5EF4-FFF2-40B4-BE49-F238E27FC236}">
                <a16:creationId xmlns:a16="http://schemas.microsoft.com/office/drawing/2014/main" id="{A1DCC91D-FD0E-407D-BEB0-FC66820E3CE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16131" y="355057"/>
            <a:ext cx="1133954" cy="816935"/>
          </a:xfrm>
          <a:prstGeom prst="rect">
            <a:avLst/>
          </a:prstGeom>
        </p:spPr>
      </p:pic>
      <p:sp>
        <p:nvSpPr>
          <p:cNvPr id="2" name="Title 1">
            <a:extLst>
              <a:ext uri="{FF2B5EF4-FFF2-40B4-BE49-F238E27FC236}">
                <a16:creationId xmlns:a16="http://schemas.microsoft.com/office/drawing/2014/main" id="{61AE7CE4-E5C3-4DEE-BFC2-29B5F60E61E2}"/>
              </a:ext>
            </a:extLst>
          </p:cNvPr>
          <p:cNvSpPr>
            <a:spLocks noGrp="1"/>
          </p:cNvSpPr>
          <p:nvPr>
            <p:ph type="title"/>
          </p:nvPr>
        </p:nvSpPr>
        <p:spPr/>
        <p:txBody>
          <a:bodyPr/>
          <a:lstStyle/>
          <a:p>
            <a:r>
              <a:rPr lang="en-AU" dirty="0"/>
              <a:t>Clicker Question 9</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Mutation of the codon GAU to which codon would MOST likely result in a protein with unaltered or minimally altered function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GAG</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GUG</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GCG</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GGG</a:t>
            </a:r>
          </a:p>
        </p:txBody>
      </p:sp>
    </p:spTree>
    <p:extLst>
      <p:ext uri="{BB962C8B-B14F-4D97-AF65-F5344CB8AC3E}">
        <p14:creationId xmlns:p14="http://schemas.microsoft.com/office/powerpoint/2010/main" val="27289164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DF1EA-0402-4CFC-B656-8F196E55D028}"/>
              </a:ext>
            </a:extLst>
          </p:cNvPr>
          <p:cNvSpPr>
            <a:spLocks noGrp="1"/>
          </p:cNvSpPr>
          <p:nvPr>
            <p:ph type="title"/>
          </p:nvPr>
        </p:nvSpPr>
        <p:spPr/>
        <p:txBody>
          <a:bodyPr/>
          <a:lstStyle/>
          <a:p>
            <a:r>
              <a:rPr lang="en-AU" dirty="0"/>
              <a:t>Clicker Question 9,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Mutation of the codon GAU to which codon would MOST likely result in a protein with unaltered or minimally altered function?</a:t>
            </a:r>
            <a:endParaRPr kumimoji="0" 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GAG</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In the third, or wobble, position of the codon, single base substitutions produce a change in the encoded amino acid only about 25% of the time. Most such changes are thus </a:t>
            </a: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silent</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mutations, in which the nucleotide is different but the encoded amino acid remains the same.</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197341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84;g7fe2cbe272_0_35" descr="Icon P 3">
            <a:extLst>
              <a:ext uri="{FF2B5EF4-FFF2-40B4-BE49-F238E27FC236}">
                <a16:creationId xmlns:a16="http://schemas.microsoft.com/office/drawing/2014/main" id="{344D3202-9DAE-4B48-9D0C-2C89F729A93B}"/>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0744" y="304191"/>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CBC09B8-B954-4BAA-82CB-CF9E233C907C}"/>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(3 of 6)</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genetic code functions via linker molecules. </a:t>
            </a:r>
            <a:r>
              <a:rPr lang="en-US" sz="2400" dirty="0">
                <a:latin typeface="Arial" panose="020B0604020202020204" pitchFamily="34" charset="0"/>
                <a:cs typeface="Arial" panose="020B0604020202020204" pitchFamily="34" charset="0"/>
              </a:rPr>
              <a:t>The tRNAs are the crucial adaptor, matching amino acids with DNA codons. </a:t>
            </a:r>
          </a:p>
          <a:p>
            <a:pPr>
              <a:buNone/>
            </a:pPr>
            <a:endParaRPr lang="en-US" sz="2400" dirty="0">
              <a:effectLst/>
            </a:endParaRPr>
          </a:p>
        </p:txBody>
      </p:sp>
    </p:spTree>
    <p:extLst>
      <p:ext uri="{BB962C8B-B14F-4D97-AF65-F5344CB8AC3E}">
        <p14:creationId xmlns:p14="http://schemas.microsoft.com/office/powerpoint/2010/main" val="26433805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CAFFC-DFC5-47A8-B6B6-F78EF66A896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Number of tRNAs in </a:t>
            </a:r>
            <a:r>
              <a:rPr lang="en-US" i="1" dirty="0">
                <a:solidFill>
                  <a:schemeClr val="tx1"/>
                </a:solidFill>
                <a:latin typeface="Arial" panose="020B0604020202020204" pitchFamily="34" charset="0"/>
                <a:cs typeface="Arial" panose="020B0604020202020204" pitchFamily="34" charset="0"/>
              </a:rPr>
              <a:t>E. coli</a:t>
            </a:r>
            <a:r>
              <a:rPr lang="en-US" dirty="0">
                <a:solidFill>
                  <a:schemeClr val="tx1"/>
                </a:solidFill>
                <a:latin typeface="Arial" panose="020B0604020202020204" pitchFamily="34" charset="0"/>
                <a:cs typeface="Arial" panose="020B0604020202020204" pitchFamily="34" charset="0"/>
              </a:rPr>
              <a:t> Cells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4800" y="1524000"/>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most cells have more tRNAs than the 32 tRNAs required to translate all codons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there are 86 total tRNA genes in the </a:t>
            </a:r>
            <a:r>
              <a:rPr lang="en-US" sz="2400" i="1" dirty="0">
                <a:latin typeface="Arial" panose="020B0604020202020204" pitchFamily="34" charset="0"/>
                <a:cs typeface="Arial" panose="020B0604020202020204" pitchFamily="34" charset="0"/>
              </a:rPr>
              <a:t>E. coli </a:t>
            </a:r>
            <a:r>
              <a:rPr lang="en-US" sz="2400" dirty="0">
                <a:latin typeface="Arial" panose="020B0604020202020204" pitchFamily="34" charset="0"/>
                <a:cs typeface="Arial" panose="020B0604020202020204" pitchFamily="34" charset="0"/>
              </a:rPr>
              <a:t>genome</a:t>
            </a:r>
          </a:p>
          <a:p>
            <a:endParaRPr lang="en-US" dirty="0"/>
          </a:p>
          <a:p>
            <a:pPr lvl="1"/>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41755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2768C-68C4-43FC-980E-7D64EBDDAD9D}"/>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The Genetic Code Is </a:t>
            </a:r>
            <a:br>
              <a:rPr lang="en-US" dirty="0">
                <a:solidFill>
                  <a:srgbClr val="4E4CB4"/>
                </a:solidFill>
                <a:latin typeface="Arial" panose="020B0604020202020204" pitchFamily="34" charset="0"/>
                <a:cs typeface="Arial" panose="020B0604020202020204" pitchFamily="34" charset="0"/>
              </a:rPr>
            </a:br>
            <a:r>
              <a:rPr lang="en-US" dirty="0">
                <a:solidFill>
                  <a:srgbClr val="4E4CB4"/>
                </a:solidFill>
                <a:latin typeface="Arial" panose="020B0604020202020204" pitchFamily="34" charset="0"/>
                <a:cs typeface="Arial" panose="020B0604020202020204" pitchFamily="34" charset="0"/>
              </a:rPr>
              <a:t>Mutation-Resistant</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0" y="1676400"/>
            <a:ext cx="84963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missense mutations </a:t>
            </a:r>
            <a:r>
              <a:rPr lang="en-US" sz="2400" dirty="0">
                <a:latin typeface="Arial" panose="020B0604020202020204" pitchFamily="34" charset="0"/>
                <a:cs typeface="Arial" panose="020B0604020202020204" pitchFamily="34" charset="0"/>
              </a:rPr>
              <a:t>= mutations in which a single new base pair replaces another</a:t>
            </a:r>
          </a:p>
          <a:p>
            <a:pPr lvl="1"/>
            <a:r>
              <a:rPr lang="en-US" sz="2400" dirty="0">
                <a:latin typeface="Arial" panose="020B0604020202020204" pitchFamily="34" charset="0"/>
                <a:cs typeface="Arial" panose="020B0604020202020204" pitchFamily="34" charset="0"/>
              </a:rPr>
              <a:t>most common type of mutation</a:t>
            </a:r>
          </a:p>
          <a:p>
            <a:pPr lvl="1"/>
            <a:r>
              <a:rPr lang="en-US" sz="2400" dirty="0">
                <a:latin typeface="Arial" panose="020B0604020202020204" pitchFamily="34" charset="0"/>
                <a:cs typeface="Arial" panose="020B0604020202020204" pitchFamily="34" charset="0"/>
              </a:rPr>
              <a:t>in the third position of the codon, single base substitutions change the amino acid ~25% of the time</a:t>
            </a:r>
          </a:p>
          <a:p>
            <a:pPr lvl="1"/>
            <a:endParaRPr lang="en-US" sz="20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silent mutations </a:t>
            </a:r>
            <a:r>
              <a:rPr lang="en-US" sz="2400" dirty="0">
                <a:latin typeface="Arial" panose="020B0604020202020204" pitchFamily="34" charset="0"/>
                <a:cs typeface="Arial" panose="020B0604020202020204" pitchFamily="34" charset="0"/>
              </a:rPr>
              <a:t>= mutations in which the nucleotide is different but the encoded amino acid stays the same</a:t>
            </a:r>
          </a:p>
          <a:p>
            <a:endParaRPr lang="en-US" sz="2400" dirty="0">
              <a:latin typeface="Arial" panose="020B0604020202020204" pitchFamily="34" charset="0"/>
              <a:cs typeface="Arial" panose="020B0604020202020204" pitchFamily="34" charset="0"/>
            </a:endParaRPr>
          </a:p>
          <a:p>
            <a:pPr marL="533400" lvl="1" inden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680542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1710D-D2AA-4B2E-96A5-815429449A2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Transition Mutations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4800" y="1524000"/>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transition mutation </a:t>
            </a:r>
            <a:r>
              <a:rPr lang="en-US" sz="2400" dirty="0">
                <a:latin typeface="Arial" panose="020B0604020202020204" pitchFamily="34" charset="0"/>
                <a:cs typeface="Arial" panose="020B0604020202020204" pitchFamily="34" charset="0"/>
              </a:rPr>
              <a:t>= a missense mutation in which a a purine is replaced by a purine, or a pyrimidine by a pyrimidine </a:t>
            </a:r>
          </a:p>
          <a:p>
            <a:pPr lvl="1"/>
            <a:r>
              <a:rPr lang="en-US" sz="2400" dirty="0">
                <a:latin typeface="Arial" panose="020B0604020202020204" pitchFamily="34" charset="0"/>
                <a:cs typeface="Arial" panose="020B0604020202020204" pitchFamily="34" charset="0"/>
              </a:rPr>
              <a:t>all three codon positions have some resistance to these mutations</a:t>
            </a:r>
          </a:p>
          <a:p>
            <a:endParaRPr lang="en-US" altLang="en-US" sz="24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mutation in the first base of a codon usually produces a conservative substitution</a:t>
            </a:r>
          </a:p>
          <a:p>
            <a:pPr lvl="1"/>
            <a:r>
              <a:rPr lang="en-US" altLang="en-US" sz="2400" dirty="0">
                <a:latin typeface="Arial" panose="020B0604020202020204" pitchFamily="34" charset="0"/>
                <a:cs typeface="Arial" panose="020B0604020202020204" pitchFamily="34" charset="0"/>
              </a:rPr>
              <a:t>for example, changing GUU (Val) to AUU (Ile) substitutes one hydrophobic amino acid for another</a:t>
            </a:r>
            <a:endParaRPr lang="en-US" dirty="0"/>
          </a:p>
          <a:p>
            <a:pPr lvl="1"/>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09448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 P 5">
            <a:extLst>
              <a:ext uri="{FF2B5EF4-FFF2-40B4-BE49-F238E27FC236}">
                <a16:creationId xmlns:a16="http://schemas.microsoft.com/office/drawing/2014/main" id="{D9CA5DBF-4E00-499F-9469-6C006374CB7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192139" y="383524"/>
            <a:ext cx="993734" cy="695004"/>
          </a:xfrm>
          <a:prstGeom prst="rect">
            <a:avLst/>
          </a:prstGeom>
        </p:spPr>
      </p:pic>
      <p:sp>
        <p:nvSpPr>
          <p:cNvPr id="2" name="Title 1">
            <a:extLst>
              <a:ext uri="{FF2B5EF4-FFF2-40B4-BE49-F238E27FC236}">
                <a16:creationId xmlns:a16="http://schemas.microsoft.com/office/drawing/2014/main" id="{1F7D73AF-B643-439C-923E-286F2582DAE1}"/>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endParaRPr lang="en-AU"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526524"/>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Protein metabolism is regulated at many levels. </a:t>
            </a:r>
            <a:r>
              <a:rPr lang="en-US" sz="2400" dirty="0">
                <a:latin typeface="Arial" panose="020B0604020202020204" pitchFamily="34" charset="0"/>
                <a:cs typeface="Arial" panose="020B0604020202020204" pitchFamily="34" charset="0"/>
              </a:rPr>
              <a:t>The resource investment in protein synthesis ensures that many layers of regulation work together to determine which proteins are synthesized at any given moment. However, proteins often function only in particular cellular locations and at particular times. Mechanisms for spatial and temporal regulation — protein targeting, activation, and eventual degradation — exhibit complexities that can approach those of the biosynthetic processes.</a:t>
            </a:r>
          </a:p>
          <a:p>
            <a:pPr>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24605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3">
            <a:extLst>
              <a:ext uri="{FF2B5EF4-FFF2-40B4-BE49-F238E27FC236}">
                <a16:creationId xmlns:a16="http://schemas.microsoft.com/office/drawing/2014/main" id="{01238E19-9AE9-4BA7-AB5B-9FBA9411275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16131" y="355057"/>
            <a:ext cx="1133954" cy="816935"/>
          </a:xfrm>
          <a:prstGeom prst="rect">
            <a:avLst/>
          </a:prstGeom>
        </p:spPr>
      </p:pic>
      <p:sp>
        <p:nvSpPr>
          <p:cNvPr id="2" name="Title 1">
            <a:extLst>
              <a:ext uri="{FF2B5EF4-FFF2-40B4-BE49-F238E27FC236}">
                <a16:creationId xmlns:a16="http://schemas.microsoft.com/office/drawing/2014/main" id="{1B79B701-9163-491A-AD35-AF78C5181186}"/>
              </a:ext>
            </a:extLst>
          </p:cNvPr>
          <p:cNvSpPr>
            <a:spLocks noGrp="1"/>
          </p:cNvSpPr>
          <p:nvPr>
            <p:ph type="title"/>
          </p:nvPr>
        </p:nvSpPr>
        <p:spPr/>
        <p:txBody>
          <a:bodyPr/>
          <a:lstStyle/>
          <a:p>
            <a:r>
              <a:rPr lang="en-AU" dirty="0"/>
              <a:t>Clicker Question 10</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solidFill>
                  <a:srgbClr val="000000"/>
                </a:solidFill>
                <a:effectLst/>
                <a:latin typeface="Arial" panose="020B0604020202020204" pitchFamily="34" charset="0"/>
                <a:ea typeface="Times New Roman" panose="02020603050405020304" pitchFamily="18" charset="0"/>
              </a:rPr>
              <a:t>Which </a:t>
            </a:r>
            <a:r>
              <a:rPr lang="en-US" sz="2400" dirty="0">
                <a:effectLst/>
                <a:latin typeface="Arial" panose="020B0604020202020204" pitchFamily="34" charset="0"/>
                <a:ea typeface="Times New Roman" panose="02020603050405020304" pitchFamily="18" charset="0"/>
              </a:rPr>
              <a:t>mutation </a:t>
            </a:r>
            <a:r>
              <a:rPr lang="en-US" sz="2400" dirty="0">
                <a:solidFill>
                  <a:srgbClr val="000000"/>
                </a:solidFill>
                <a:effectLst/>
                <a:latin typeface="Arial" panose="020B0604020202020204" pitchFamily="34" charset="0"/>
                <a:ea typeface="Times New Roman" panose="02020603050405020304" pitchFamily="18" charset="0"/>
              </a:rPr>
              <a:t>is an example of a transition mutation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solidFill>
                  <a:srgbClr val="000000"/>
                </a:solidFill>
                <a:effectLst/>
                <a:latin typeface="Arial" panose="020B0604020202020204" pitchFamily="34" charset="0"/>
                <a:ea typeface="Times New Roman" panose="02020603050405020304" pitchFamily="18" charset="0"/>
              </a:rPr>
              <a:t>G→A</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solidFill>
                  <a:srgbClr val="000000"/>
                </a:solidFill>
                <a:effectLst/>
                <a:latin typeface="Arial" panose="020B0604020202020204" pitchFamily="34" charset="0"/>
                <a:ea typeface="Times New Roman" panose="02020603050405020304" pitchFamily="18" charset="0"/>
              </a:rPr>
              <a:t>G→T</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solidFill>
                  <a:srgbClr val="000000"/>
                </a:solidFill>
                <a:effectLst/>
                <a:latin typeface="Arial" panose="020B0604020202020204" pitchFamily="34" charset="0"/>
                <a:ea typeface="Times New Roman" panose="02020603050405020304" pitchFamily="18" charset="0"/>
              </a:rPr>
              <a:t>A→</a:t>
            </a:r>
            <a:r>
              <a:rPr lang="en-US" sz="2400" dirty="0">
                <a:solidFill>
                  <a:srgbClr val="000000"/>
                </a:solidFill>
                <a:latin typeface="Arial" panose="020B0604020202020204" pitchFamily="34" charset="0"/>
                <a:ea typeface="Times New Roman" panose="02020603050405020304" pitchFamily="18" charset="0"/>
              </a:rPr>
              <a:t>C</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solidFill>
                  <a:srgbClr val="000000"/>
                </a:solidFill>
                <a:effectLst/>
                <a:latin typeface="Arial" panose="020B0604020202020204" pitchFamily="34" charset="0"/>
                <a:ea typeface="Times New Roman" panose="02020603050405020304" pitchFamily="18" charset="0"/>
              </a:rPr>
              <a:t>A→T</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9084750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B26D3-E6DE-4137-B9FD-ECAD46C89701}"/>
              </a:ext>
            </a:extLst>
          </p:cNvPr>
          <p:cNvSpPr>
            <a:spLocks noGrp="1"/>
          </p:cNvSpPr>
          <p:nvPr>
            <p:ph type="title"/>
          </p:nvPr>
        </p:nvSpPr>
        <p:spPr/>
        <p:txBody>
          <a:bodyPr/>
          <a:lstStyle/>
          <a:p>
            <a:r>
              <a:rPr lang="en-AU" dirty="0"/>
              <a:t>Clicker Question 10,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solidFill>
                  <a:srgbClr val="000000"/>
                </a:solidFill>
                <a:effectLst/>
                <a:latin typeface="Arial" panose="020B0604020202020204" pitchFamily="34" charset="0"/>
                <a:ea typeface="Times New Roman" panose="02020603050405020304" pitchFamily="18" charset="0"/>
              </a:rPr>
              <a:t>Which </a:t>
            </a:r>
            <a:r>
              <a:rPr lang="en-US" sz="2400" dirty="0">
                <a:effectLst/>
                <a:latin typeface="Arial" panose="020B0604020202020204" pitchFamily="34" charset="0"/>
                <a:ea typeface="Times New Roman" panose="02020603050405020304" pitchFamily="18" charset="0"/>
              </a:rPr>
              <a:t>mutation </a:t>
            </a:r>
            <a:r>
              <a:rPr lang="en-US" sz="2400" dirty="0">
                <a:solidFill>
                  <a:srgbClr val="000000"/>
                </a:solidFill>
                <a:effectLst/>
                <a:latin typeface="Arial" panose="020B0604020202020204" pitchFamily="34" charset="0"/>
                <a:ea typeface="Times New Roman" panose="02020603050405020304" pitchFamily="18" charset="0"/>
              </a:rPr>
              <a:t>is an example of a transition mutation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b="1" dirty="0">
                <a:solidFill>
                  <a:srgbClr val="000000"/>
                </a:solidFill>
                <a:effectLst/>
                <a:latin typeface="Arial" panose="020B0604020202020204" pitchFamily="34" charset="0"/>
                <a:ea typeface="Times New Roman" panose="02020603050405020304" pitchFamily="18" charset="0"/>
              </a:rPr>
              <a:t>G→A</a:t>
            </a:r>
            <a:endParaRPr kumimoji="0" lang="en-US" sz="2400" b="1"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lang="en-US" sz="2400" b="1" dirty="0">
                <a:solidFill>
                  <a:srgbClr val="000000"/>
                </a:solidFill>
                <a:effectLst/>
                <a:latin typeface="Arial" panose="020B0604020202020204" pitchFamily="34" charset="0"/>
                <a:ea typeface="Times New Roman" panose="02020603050405020304" pitchFamily="18" charset="0"/>
              </a:rPr>
              <a:t>A transition mutation is when a purine is replaced by another purine or a pyrimidine is replaced by another pyrimidine</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039844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7;g7fe2cbe272_0_8" descr="Icon P 2">
            <a:extLst>
              <a:ext uri="{FF2B5EF4-FFF2-40B4-BE49-F238E27FC236}">
                <a16:creationId xmlns:a16="http://schemas.microsoft.com/office/drawing/2014/main" id="{419389CC-AA40-4932-B18F-AEB296711077}"/>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1288" y="299631"/>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2AEC9F9-0B9B-466D-A592-3CFA39A40C77}"/>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(3 of 3)</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genetic code is nearly universal and arose early in evolution. </a:t>
            </a:r>
            <a:r>
              <a:rPr lang="en-US" sz="2400" dirty="0">
                <a:latin typeface="Arial" panose="020B0604020202020204" pitchFamily="34" charset="0"/>
                <a:cs typeface="Arial" panose="020B0604020202020204" pitchFamily="34" charset="0"/>
              </a:rPr>
              <a:t>This is one of the many characteristics of living systems that ties all of them to a common ancestor. Even the rare exceptions to code universality reinforce this rule. </a:t>
            </a:r>
          </a:p>
          <a:p>
            <a:endParaRPr lang="en-US" sz="2400" dirty="0"/>
          </a:p>
        </p:txBody>
      </p:sp>
    </p:spTree>
    <p:extLst>
      <p:ext uri="{BB962C8B-B14F-4D97-AF65-F5344CB8AC3E}">
        <p14:creationId xmlns:p14="http://schemas.microsoft.com/office/powerpoint/2010/main" val="33754538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938A5-A1AD-40A3-9327-353049DA0A2B}"/>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Alternative Genetic Codes Are Less Resistant to Mutation</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4800" y="1676400"/>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alternative genetic codes, delineated at random, are almost always less resistant to mutation than the existing genetic code</a:t>
            </a:r>
          </a:p>
        </p:txBody>
      </p:sp>
    </p:spTree>
    <p:extLst>
      <p:ext uri="{BB962C8B-B14F-4D97-AF65-F5344CB8AC3E}">
        <p14:creationId xmlns:p14="http://schemas.microsoft.com/office/powerpoint/2010/main" val="23485459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4A6D1-DD8C-4A35-AACF-C4D998D9B39C}"/>
              </a:ext>
            </a:extLst>
          </p:cNvPr>
          <p:cNvSpPr>
            <a:spLocks noGrp="1"/>
          </p:cNvSpPr>
          <p:nvPr>
            <p:ph type="title"/>
          </p:nvPr>
        </p:nvSpPr>
        <p:spPr/>
        <p:txBody>
          <a:bodyPr/>
          <a:lstStyle/>
          <a:p>
            <a:pPr>
              <a:spcBef>
                <a:spcPts val="0"/>
              </a:spcBef>
              <a:spcAft>
                <a:spcPts val="0"/>
              </a:spcAft>
              <a:defRPr/>
            </a:pPr>
            <a:r>
              <a:rPr lang="en-US" dirty="0">
                <a:solidFill>
                  <a:srgbClr val="144652"/>
                </a:solidFill>
              </a:rPr>
              <a:t> </a:t>
            </a:r>
            <a:r>
              <a:rPr lang="en-US" dirty="0">
                <a:solidFill>
                  <a:srgbClr val="144652"/>
                </a:solidFill>
                <a:latin typeface="Arial" panose="020B0604020202020204" pitchFamily="34" charset="0"/>
                <a:cs typeface="Arial" panose="020B0604020202020204" pitchFamily="34" charset="0"/>
              </a:rPr>
              <a:t>Activity: The </a:t>
            </a:r>
            <a:br>
              <a:rPr lang="en-US" dirty="0">
                <a:solidFill>
                  <a:srgbClr val="144652"/>
                </a:solidFill>
                <a:latin typeface="Arial" panose="020B0604020202020204" pitchFamily="34" charset="0"/>
                <a:cs typeface="Arial" panose="020B0604020202020204" pitchFamily="34" charset="0"/>
              </a:rPr>
            </a:br>
            <a:r>
              <a:rPr lang="en-US" dirty="0">
                <a:solidFill>
                  <a:srgbClr val="144652"/>
                </a:solidFill>
                <a:latin typeface="Arial" panose="020B0604020202020204" pitchFamily="34" charset="0"/>
                <a:cs typeface="Arial" panose="020B0604020202020204" pitchFamily="34" charset="0"/>
              </a:rPr>
              <a:t>Genetic Code</a:t>
            </a:r>
            <a:endParaRPr lang="en-AU" dirty="0">
              <a:solidFill>
                <a:srgbClr val="144652"/>
              </a:solidFill>
            </a:endParaRPr>
          </a:p>
        </p:txBody>
      </p:sp>
      <p:sp>
        <p:nvSpPr>
          <p:cNvPr id="290818" name="Google Shape;166;p30">
            <a:extLst>
              <a:ext uri="{FF2B5EF4-FFF2-40B4-BE49-F238E27FC236}">
                <a16:creationId xmlns:a16="http://schemas.microsoft.com/office/drawing/2014/main" id="{6066E6E6-5790-1147-9B07-810DEE9DE61E}"/>
              </a:ext>
            </a:extLst>
          </p:cNvPr>
          <p:cNvSpPr>
            <a:spLocks noGrp="1" noChangeArrowheads="1"/>
          </p:cNvSpPr>
          <p:nvPr>
            <p:ph type="body" idx="4294967295"/>
          </p:nvPr>
        </p:nvSpPr>
        <p:spPr>
          <a:xfrm>
            <a:off x="571500" y="1793875"/>
            <a:ext cx="8001000" cy="568325"/>
          </a:xfrm>
        </p:spPr>
        <p:txBody>
          <a:bodyPr lIns="91425" tIns="45700" rIns="91425" bIns="45700"/>
          <a:lstStyle/>
          <a:p>
            <a:pPr marL="0" indent="0" algn="ctr">
              <a:spcBef>
                <a:spcPts val="360"/>
              </a:spcBef>
              <a:spcAft>
                <a:spcPts val="0"/>
              </a:spcAft>
              <a:buSzPts val="1800"/>
              <a:buNone/>
            </a:pPr>
            <a:r>
              <a:rPr lang="en-US" dirty="0">
                <a:latin typeface="Arial"/>
                <a:ea typeface="Arial"/>
                <a:cs typeface="Arial"/>
                <a:sym typeface="Arial"/>
              </a:rPr>
              <a:t>Watch the Animated Technique video titled “CRISPR.”</a:t>
            </a:r>
            <a:endParaRPr lang="en-US" altLang="en-US" sz="3000" dirty="0">
              <a:latin typeface="Arial" panose="020B0604020202020204" pitchFamily="34" charset="0"/>
              <a:ea typeface="ＭＳ Ｐゴシック" panose="020B0600070205080204" pitchFamily="34" charset="-128"/>
              <a:cs typeface="Arial" panose="020B0604020202020204" pitchFamily="34" charset="0"/>
              <a:sym typeface="Arial" panose="020B0604020202020204" pitchFamily="34" charset="0"/>
            </a:endParaRPr>
          </a:p>
          <a:p>
            <a:pPr marL="0" indent="0">
              <a:spcBef>
                <a:spcPts val="363"/>
              </a:spcBef>
              <a:buFontTx/>
              <a:buNone/>
            </a:pPr>
            <a:endParaRPr lang="en-US" altLang="en-US" sz="3000" dirty="0">
              <a:ea typeface="ＭＳ Ｐゴシック" panose="020B0600070205080204" pitchFamily="34" charset="-128"/>
            </a:endParaRPr>
          </a:p>
          <a:p>
            <a:pPr marL="0" indent="0">
              <a:spcBef>
                <a:spcPts val="363"/>
              </a:spcBef>
              <a:buFontTx/>
              <a:buNone/>
            </a:pPr>
            <a:endParaRPr lang="en-US" altLang="en-US" sz="3000" dirty="0">
              <a:ea typeface="ＭＳ Ｐゴシック" panose="020B0600070205080204" pitchFamily="34" charset="-128"/>
            </a:endParaRPr>
          </a:p>
        </p:txBody>
      </p:sp>
      <p:pic>
        <p:nvPicPr>
          <p:cNvPr id="7" name="Google Shape;168;p30" descr="A screen capture of a video on the CRISPR Cas system.">
            <a:extLst>
              <a:ext uri="{FF2B5EF4-FFF2-40B4-BE49-F238E27FC236}">
                <a16:creationId xmlns:a16="http://schemas.microsoft.com/office/drawing/2014/main" id="{FBEE9179-15D8-9344-9A52-A782248480D2}"/>
              </a:ext>
            </a:extLst>
          </p:cNvPr>
          <p:cNvPicPr preferRelativeResize="0"/>
          <p:nvPr/>
        </p:nvPicPr>
        <p:blipFill>
          <a:blip r:embed="rId3">
            <a:alphaModFix/>
          </a:blip>
          <a:stretch>
            <a:fillRect/>
          </a:stretch>
        </p:blipFill>
        <p:spPr>
          <a:xfrm>
            <a:off x="1871664" y="3124614"/>
            <a:ext cx="5400675" cy="2352675"/>
          </a:xfrm>
          <a:prstGeom prst="rect">
            <a:avLst/>
          </a:prstGeom>
          <a:noFill/>
          <a:ln>
            <a:noFill/>
          </a:ln>
        </p:spPr>
      </p:pic>
      <p:pic>
        <p:nvPicPr>
          <p:cNvPr id="5" name="Picture 4" descr="Icon P 2">
            <a:extLst>
              <a:ext uri="{FF2B5EF4-FFF2-40B4-BE49-F238E27FC236}">
                <a16:creationId xmlns:a16="http://schemas.microsoft.com/office/drawing/2014/main" id="{83CFA5BC-525C-4279-9BE0-B4CD4883FD6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790700" y="59985"/>
            <a:ext cx="1133954" cy="816935"/>
          </a:xfrm>
          <a:prstGeom prst="rect">
            <a:avLst/>
          </a:prstGeom>
        </p:spPr>
      </p:pic>
    </p:spTree>
    <p:extLst>
      <p:ext uri="{BB962C8B-B14F-4D97-AF65-F5344CB8AC3E}">
        <p14:creationId xmlns:p14="http://schemas.microsoft.com/office/powerpoint/2010/main" val="23724740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8F432-ADBF-4F6A-B7A2-5604059150F2}"/>
              </a:ext>
            </a:extLst>
          </p:cNvPr>
          <p:cNvSpPr>
            <a:spLocks noGrp="1"/>
          </p:cNvSpPr>
          <p:nvPr>
            <p:ph type="title"/>
          </p:nvPr>
        </p:nvSpPr>
        <p:spPr/>
        <p:txBody>
          <a:bodyPr/>
          <a:lstStyle/>
          <a:p>
            <a:r>
              <a:rPr lang="en-US" altLang="en-US" dirty="0">
                <a:solidFill>
                  <a:srgbClr val="144652"/>
                </a:solidFill>
                <a:latin typeface="Arial" panose="020B0604020202020204" pitchFamily="34" charset="0"/>
                <a:ea typeface="ＭＳ Ｐゴシック" panose="020B0600070205080204" pitchFamily="34" charset="-128"/>
                <a:cs typeface="Arial" panose="020B0604020202020204" pitchFamily="34" charset="0"/>
              </a:rPr>
              <a:t>Activity Instructions</a:t>
            </a:r>
            <a:r>
              <a:rPr lang="en-US" altLang="en-US" sz="2000" b="0" dirty="0">
                <a:solidFill>
                  <a:srgbClr val="144652"/>
                </a:solidFill>
                <a:latin typeface="Arial" panose="020B0604020202020204" pitchFamily="34" charset="0"/>
                <a:ea typeface="ＭＳ Ｐゴシック" panose="020B0600070205080204" pitchFamily="34" charset="-128"/>
                <a:cs typeface="Arial" panose="020B0604020202020204" pitchFamily="34" charset="0"/>
              </a:rPr>
              <a:t> (1 of 4)</a:t>
            </a:r>
            <a:endParaRPr lang="en-AU" sz="2000" b="0" dirty="0">
              <a:solidFill>
                <a:srgbClr val="144652"/>
              </a:solidFill>
            </a:endParaRPr>
          </a:p>
        </p:txBody>
      </p:sp>
      <p:sp>
        <p:nvSpPr>
          <p:cNvPr id="175" name="Google Shape;175;p31">
            <a:extLst>
              <a:ext uri="{FF2B5EF4-FFF2-40B4-BE49-F238E27FC236}">
                <a16:creationId xmlns:a16="http://schemas.microsoft.com/office/drawing/2014/main" id="{A74371BA-1CE1-264A-841E-5F174A5AFD83}"/>
              </a:ext>
            </a:extLst>
          </p:cNvPr>
          <p:cNvSpPr txBox="1">
            <a:spLocks noGrp="1"/>
          </p:cNvSpPr>
          <p:nvPr>
            <p:ph type="body" idx="1"/>
          </p:nvPr>
        </p:nvSpPr>
        <p:spPr>
          <a:xfrm>
            <a:off x="672305" y="1524000"/>
            <a:ext cx="7783513" cy="4572000"/>
          </a:xfrm>
        </p:spPr>
        <p:txBody>
          <a:bodyPr spcFirstLastPara="1" lIns="91425" tIns="45700" rIns="91425" bIns="45700">
            <a:noAutofit/>
          </a:bodyPr>
          <a:lstStyle/>
          <a:p>
            <a:pPr marL="457200" indent="-355600">
              <a:lnSpc>
                <a:spcPct val="115000"/>
              </a:lnSpc>
              <a:spcBef>
                <a:spcPts val="0"/>
              </a:spcBef>
              <a:spcAft>
                <a:spcPts val="0"/>
              </a:spcAft>
              <a:buSzPts val="2000"/>
              <a:buFont typeface="Arial"/>
              <a:buChar char="•"/>
              <a:defRPr/>
            </a:pPr>
            <a:r>
              <a:rPr lang="en-GB" sz="2400" dirty="0">
                <a:latin typeface="Arial" panose="020B0604020202020204" pitchFamily="34" charset="0"/>
                <a:ea typeface="Arial"/>
                <a:cs typeface="Arial" panose="020B0604020202020204" pitchFamily="34" charset="0"/>
                <a:sym typeface="Arial"/>
              </a:rPr>
              <a:t>On your own, </a:t>
            </a:r>
            <a:r>
              <a:rPr lang="en-GB" sz="2400" dirty="0">
                <a:solidFill>
                  <a:srgbClr val="0000FF"/>
                </a:solidFill>
                <a:latin typeface="Arial" panose="020B0604020202020204" pitchFamily="34" charset="0"/>
                <a:ea typeface="Arial"/>
                <a:cs typeface="Arial" panose="020B0604020202020204" pitchFamily="34" charset="0"/>
                <a:sym typeface="Arial"/>
              </a:rPr>
              <a:t>think </a:t>
            </a:r>
            <a:r>
              <a:rPr lang="en-GB" sz="2400" dirty="0">
                <a:latin typeface="Arial" panose="020B0604020202020204" pitchFamily="34" charset="0"/>
                <a:ea typeface="Arial"/>
                <a:cs typeface="Arial" panose="020B0604020202020204" pitchFamily="34" charset="0"/>
                <a:sym typeface="Arial"/>
              </a:rPr>
              <a:t>of answers to the question:</a:t>
            </a:r>
            <a:endParaRPr sz="2400" dirty="0">
              <a:latin typeface="Arial" panose="020B0604020202020204" pitchFamily="34" charset="0"/>
              <a:ea typeface="Arial"/>
              <a:cs typeface="Arial" panose="020B0604020202020204" pitchFamily="34" charset="0"/>
              <a:sym typeface="Arial"/>
            </a:endParaRPr>
          </a:p>
          <a:p>
            <a:pPr marL="914400" lvl="1" indent="-355600">
              <a:lnSpc>
                <a:spcPct val="115000"/>
              </a:lnSpc>
              <a:spcBef>
                <a:spcPts val="0"/>
              </a:spcBef>
              <a:spcAft>
                <a:spcPts val="0"/>
              </a:spcAft>
              <a:buSzPts val="2000"/>
              <a:buFont typeface="Arial"/>
              <a:buChar char="–"/>
              <a:defRPr/>
            </a:pPr>
            <a:r>
              <a:rPr lang="en-GB" dirty="0">
                <a:latin typeface="Arial"/>
                <a:ea typeface="Arial"/>
                <a:cs typeface="Arial"/>
                <a:sym typeface="Arial"/>
              </a:rPr>
              <a:t>Consider </a:t>
            </a:r>
            <a:r>
              <a:rPr lang="en" dirty="0">
                <a:latin typeface="Arial"/>
                <a:ea typeface="Arial"/>
                <a:cs typeface="Arial"/>
                <a:sym typeface="Arial"/>
              </a:rPr>
              <a:t>the innate function of the CRISPR-Cas system in bacteria. Why did bacteria evolve the CRISPR-Cas system and why is it effective?</a:t>
            </a:r>
            <a:endParaRPr lang="en-GB" sz="2400" dirty="0">
              <a:latin typeface="Arial"/>
              <a:ea typeface="Arial"/>
              <a:cs typeface="Arial"/>
              <a:sym typeface="Arial"/>
            </a:endParaRPr>
          </a:p>
          <a:p>
            <a:pPr marL="558800" lvl="1" indent="0">
              <a:lnSpc>
                <a:spcPct val="115000"/>
              </a:lnSpc>
              <a:spcBef>
                <a:spcPts val="0"/>
              </a:spcBef>
              <a:spcAft>
                <a:spcPts val="0"/>
              </a:spcAft>
              <a:buSzPts val="2000"/>
              <a:buNone/>
              <a:defRPr/>
            </a:pPr>
            <a:r>
              <a:rPr lang="en-GB" dirty="0">
                <a:latin typeface="Arial"/>
                <a:ea typeface="Arial"/>
                <a:cs typeface="Arial"/>
                <a:sym typeface="Arial"/>
              </a:rPr>
              <a:t>	</a:t>
            </a:r>
            <a:r>
              <a:rPr lang="en-GB" sz="2400" dirty="0">
                <a:latin typeface="Arial" panose="020B0604020202020204" pitchFamily="34" charset="0"/>
                <a:ea typeface="Arial"/>
                <a:cs typeface="Arial" panose="020B0604020202020204" pitchFamily="34" charset="0"/>
                <a:sym typeface="Arial"/>
              </a:rPr>
              <a:t>(2 minutes)</a:t>
            </a:r>
            <a:br>
              <a:rPr lang="en-GB" sz="2400" dirty="0">
                <a:latin typeface="Arial" panose="020B0604020202020204" pitchFamily="34" charset="0"/>
                <a:ea typeface="Arial"/>
                <a:cs typeface="Arial" panose="020B0604020202020204" pitchFamily="34" charset="0"/>
                <a:sym typeface="Arial"/>
              </a:rPr>
            </a:br>
            <a:endParaRPr sz="2400" dirty="0">
              <a:latin typeface="Arial" panose="020B0604020202020204" pitchFamily="34" charset="0"/>
              <a:ea typeface="Arial"/>
              <a:cs typeface="Arial" panose="020B0604020202020204" pitchFamily="34" charset="0"/>
              <a:sym typeface="Arial"/>
            </a:endParaRPr>
          </a:p>
          <a:p>
            <a:pPr marL="457200" indent="-355600">
              <a:lnSpc>
                <a:spcPct val="115000"/>
              </a:lnSpc>
              <a:spcBef>
                <a:spcPts val="0"/>
              </a:spcBef>
              <a:spcAft>
                <a:spcPts val="0"/>
              </a:spcAft>
              <a:buSzPts val="2000"/>
              <a:buFont typeface="Arial"/>
              <a:buChar char="•"/>
              <a:defRPr/>
            </a:pPr>
            <a:r>
              <a:rPr lang="en-GB" sz="2400" dirty="0">
                <a:solidFill>
                  <a:srgbClr val="0000FF"/>
                </a:solidFill>
                <a:latin typeface="Arial" panose="020B0604020202020204" pitchFamily="34" charset="0"/>
                <a:ea typeface="Arial"/>
                <a:cs typeface="Arial" panose="020B0604020202020204" pitchFamily="34" charset="0"/>
                <a:sym typeface="Arial"/>
              </a:rPr>
              <a:t>Pair</a:t>
            </a:r>
            <a:r>
              <a:rPr lang="en-GB" sz="2400" dirty="0">
                <a:latin typeface="Arial" panose="020B0604020202020204" pitchFamily="34" charset="0"/>
                <a:ea typeface="Arial"/>
                <a:cs typeface="Arial" panose="020B0604020202020204" pitchFamily="34" charset="0"/>
                <a:sym typeface="Arial"/>
              </a:rPr>
              <a:t> up to discuss your ideas. (2 minutes)</a:t>
            </a:r>
            <a:br>
              <a:rPr lang="en-GB" sz="2400" dirty="0">
                <a:latin typeface="Arial" panose="020B0604020202020204" pitchFamily="34" charset="0"/>
                <a:ea typeface="Arial"/>
                <a:cs typeface="Arial" panose="020B0604020202020204" pitchFamily="34" charset="0"/>
                <a:sym typeface="Arial"/>
              </a:rPr>
            </a:br>
            <a:endParaRPr sz="2400" dirty="0">
              <a:latin typeface="Arial" panose="020B0604020202020204" pitchFamily="34" charset="0"/>
              <a:ea typeface="Arial"/>
              <a:cs typeface="Arial" panose="020B0604020202020204" pitchFamily="34" charset="0"/>
              <a:sym typeface="Arial"/>
            </a:endParaRPr>
          </a:p>
          <a:p>
            <a:pPr marL="457200" indent="-355600">
              <a:lnSpc>
                <a:spcPct val="115000"/>
              </a:lnSpc>
              <a:spcBef>
                <a:spcPts val="0"/>
              </a:spcBef>
              <a:spcAft>
                <a:spcPts val="0"/>
              </a:spcAft>
              <a:buSzPts val="2000"/>
              <a:buFont typeface="Arial"/>
              <a:buChar char="•"/>
              <a:defRPr/>
            </a:pPr>
            <a:r>
              <a:rPr lang="en-GB" sz="2400" dirty="0">
                <a:solidFill>
                  <a:srgbClr val="0000FF"/>
                </a:solidFill>
                <a:latin typeface="Arial" panose="020B0604020202020204" pitchFamily="34" charset="0"/>
                <a:ea typeface="Arial"/>
                <a:cs typeface="Arial" panose="020B0604020202020204" pitchFamily="34" charset="0"/>
                <a:sym typeface="Arial"/>
              </a:rPr>
              <a:t>Share</a:t>
            </a:r>
            <a:r>
              <a:rPr lang="en-GB" sz="2400" dirty="0">
                <a:latin typeface="Arial" panose="020B0604020202020204" pitchFamily="34" charset="0"/>
                <a:ea typeface="Arial"/>
                <a:cs typeface="Arial" panose="020B0604020202020204" pitchFamily="34" charset="0"/>
                <a:sym typeface="Arial"/>
              </a:rPr>
              <a:t> your ideas with the class in group discussion. (3 minutes)</a:t>
            </a:r>
            <a:endParaRPr sz="2400" dirty="0">
              <a:solidFill>
                <a:srgbClr val="0000FF"/>
              </a:solidFill>
              <a:latin typeface="Arial" panose="020B0604020202020204" pitchFamily="34" charset="0"/>
              <a:ea typeface="Arial"/>
              <a:cs typeface="Arial" panose="020B0604020202020204" pitchFamily="34" charset="0"/>
              <a:sym typeface="Arial"/>
            </a:endParaRPr>
          </a:p>
          <a:p>
            <a:pPr marL="0" indent="0">
              <a:spcBef>
                <a:spcPts val="360"/>
              </a:spcBef>
              <a:spcAft>
                <a:spcPts val="0"/>
              </a:spcAft>
              <a:buFontTx/>
              <a:buNone/>
              <a:defRPr/>
            </a:pPr>
            <a:endParaRPr sz="2000" dirty="0"/>
          </a:p>
          <a:p>
            <a:pPr marL="0" indent="0">
              <a:spcBef>
                <a:spcPts val="360"/>
              </a:spcBef>
              <a:spcAft>
                <a:spcPts val="0"/>
              </a:spcAft>
              <a:buFontTx/>
              <a:buNone/>
              <a:defRPr/>
            </a:pPr>
            <a:endParaRPr sz="2000" dirty="0"/>
          </a:p>
        </p:txBody>
      </p:sp>
    </p:spTree>
    <p:extLst>
      <p:ext uri="{BB962C8B-B14F-4D97-AF65-F5344CB8AC3E}">
        <p14:creationId xmlns:p14="http://schemas.microsoft.com/office/powerpoint/2010/main" val="35923780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F686E-5524-400A-B64C-9B1BC097E24B}"/>
              </a:ext>
            </a:extLst>
          </p:cNvPr>
          <p:cNvSpPr>
            <a:spLocks noGrp="1"/>
          </p:cNvSpPr>
          <p:nvPr>
            <p:ph type="title"/>
          </p:nvPr>
        </p:nvSpPr>
        <p:spPr/>
        <p:txBody>
          <a:bodyPr/>
          <a:lstStyle/>
          <a:p>
            <a:r>
              <a:rPr lang="en-US" altLang="en-US" dirty="0">
                <a:solidFill>
                  <a:srgbClr val="144652"/>
                </a:solidFill>
                <a:latin typeface="Arial" panose="020B0604020202020204" pitchFamily="34" charset="0"/>
                <a:ea typeface="ＭＳ Ｐゴシック" panose="020B0600070205080204" pitchFamily="34" charset="-128"/>
                <a:cs typeface="Arial" panose="020B0604020202020204" pitchFamily="34" charset="0"/>
              </a:rPr>
              <a:t>Activity Solution</a:t>
            </a:r>
            <a:r>
              <a:rPr lang="en-US" altLang="en-US" sz="2000" b="0" dirty="0">
                <a:solidFill>
                  <a:srgbClr val="144652"/>
                </a:solidFill>
                <a:latin typeface="Arial" panose="020B0604020202020204" pitchFamily="34" charset="0"/>
                <a:ea typeface="ＭＳ Ｐゴシック" panose="020B0600070205080204" pitchFamily="34" charset="-128"/>
                <a:cs typeface="Arial" panose="020B0604020202020204" pitchFamily="34" charset="0"/>
              </a:rPr>
              <a:t> (1 of 5)</a:t>
            </a:r>
            <a:endParaRPr lang="en-AU" sz="2000" b="0" dirty="0">
              <a:solidFill>
                <a:srgbClr val="144652"/>
              </a:solidFill>
            </a:endParaRPr>
          </a:p>
        </p:txBody>
      </p:sp>
      <p:sp>
        <p:nvSpPr>
          <p:cNvPr id="4" name="Google Shape;376;g847cf01710_0_48">
            <a:extLst>
              <a:ext uri="{FF2B5EF4-FFF2-40B4-BE49-F238E27FC236}">
                <a16:creationId xmlns:a16="http://schemas.microsoft.com/office/drawing/2014/main" id="{BF56E702-C09F-6A44-A0A7-6FD0CFE5BB42}"/>
              </a:ext>
            </a:extLst>
          </p:cNvPr>
          <p:cNvSpPr txBox="1">
            <a:spLocks/>
          </p:cNvSpPr>
          <p:nvPr/>
        </p:nvSpPr>
        <p:spPr bwMode="auto">
          <a:xfrm>
            <a:off x="241299" y="1295400"/>
            <a:ext cx="8645526" cy="5114925"/>
          </a:xfrm>
          <a:prstGeom prst="rect">
            <a:avLst/>
          </a:prstGeom>
          <a:noFill/>
          <a:ln>
            <a:noFill/>
          </a:ln>
        </p:spPr>
        <p:txBody>
          <a:bodyPr lIns="91425" tIns="45700" rIns="91425" bIns="45700"/>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914400" indent="-3810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lvl="1" indent="-355600">
              <a:lnSpc>
                <a:spcPct val="115000"/>
              </a:lnSpc>
              <a:spcBef>
                <a:spcPts val="0"/>
              </a:spcBef>
              <a:spcAft>
                <a:spcPts val="0"/>
              </a:spcAft>
              <a:buSzPts val="2000"/>
              <a:buFont typeface="Arial"/>
              <a:buChar char="–"/>
              <a:defRPr/>
            </a:pPr>
            <a:r>
              <a:rPr lang="en" sz="2400" dirty="0">
                <a:latin typeface="Arial"/>
                <a:ea typeface="Arial"/>
                <a:cs typeface="Arial"/>
                <a:sym typeface="Arial"/>
              </a:rPr>
              <a:t>Why did bacteria evolve the CRISPR-Cas system and why is it effective?</a:t>
            </a:r>
            <a:r>
              <a:rPr lang="en-US" sz="2400" dirty="0">
                <a:latin typeface="Arial"/>
                <a:ea typeface="Arial"/>
                <a:cs typeface="Arial"/>
                <a:sym typeface="Arial"/>
              </a:rPr>
              <a:t> </a:t>
            </a:r>
            <a:r>
              <a:rPr lang="en-US" sz="2400" b="1" dirty="0">
                <a:latin typeface="Arial"/>
                <a:ea typeface="Arial"/>
                <a:cs typeface="Arial"/>
                <a:sym typeface="Arial"/>
              </a:rPr>
              <a:t>In bacteria, the CRISPR-Cas system evolved as an adaptive immune system in response to bacteriophages (viruses) in the environment, where the system allows bacteria to cleave the invading viral genome. This system is effective because viruses contain genetic material composed of nucleic acids just like bacteria and all other life forms on Earth. </a:t>
            </a:r>
            <a:endParaRPr lang="en-US" sz="2400" b="1" dirty="0">
              <a:highlight>
                <a:srgbClr val="FFFFFF"/>
              </a:highlight>
              <a:latin typeface="Arial"/>
              <a:ea typeface="Arial"/>
              <a:cs typeface="Arial"/>
              <a:sym typeface="Arial"/>
            </a:endParaRPr>
          </a:p>
          <a:p>
            <a:pPr lvl="1" indent="-355600">
              <a:lnSpc>
                <a:spcPct val="115000"/>
              </a:lnSpc>
              <a:spcBef>
                <a:spcPts val="0"/>
              </a:spcBef>
              <a:spcAft>
                <a:spcPts val="0"/>
              </a:spcAft>
              <a:buSzPts val="2000"/>
              <a:buFont typeface="Arial"/>
              <a:buChar char="–"/>
              <a:defRPr/>
            </a:pPr>
            <a:endParaRPr lang="en-GB" sz="2400" dirty="0">
              <a:latin typeface="Arial"/>
              <a:ea typeface="Arial"/>
              <a:cs typeface="Arial"/>
              <a:sym typeface="Arial"/>
            </a:endParaRPr>
          </a:p>
          <a:p>
            <a:pPr lvl="1" indent="-355600">
              <a:lnSpc>
                <a:spcPct val="115000"/>
              </a:lnSpc>
              <a:spcBef>
                <a:spcPts val="0"/>
              </a:spcBef>
              <a:spcAft>
                <a:spcPts val="0"/>
              </a:spcAft>
              <a:buSzPts val="2000"/>
              <a:buFont typeface="Arial"/>
              <a:buChar char="–"/>
              <a:defRPr/>
            </a:pPr>
            <a:endParaRPr lang="en-GB" sz="2400" dirty="0">
              <a:latin typeface="Arial"/>
              <a:ea typeface="Arial"/>
              <a:cs typeface="Arial"/>
              <a:sym typeface="Arial"/>
            </a:endParaRPr>
          </a:p>
          <a:p>
            <a:pPr lvl="1" indent="-355600">
              <a:lnSpc>
                <a:spcPct val="115000"/>
              </a:lnSpc>
              <a:spcBef>
                <a:spcPts val="0"/>
              </a:spcBef>
              <a:spcAft>
                <a:spcPts val="0"/>
              </a:spcAft>
              <a:buSzPts val="2000"/>
              <a:buFont typeface="Arial"/>
              <a:buChar char="–"/>
              <a:defRPr/>
            </a:pPr>
            <a:endParaRPr lang="en-GB" sz="200" b="1" dirty="0">
              <a:highlight>
                <a:srgbClr val="FFFFFF"/>
              </a:highlight>
              <a:latin typeface="Arial"/>
              <a:ea typeface="Arial"/>
              <a:cs typeface="Arial"/>
              <a:sym typeface="Arial"/>
            </a:endParaRPr>
          </a:p>
          <a:p>
            <a:pPr lvl="1" indent="-355600">
              <a:lnSpc>
                <a:spcPct val="115000"/>
              </a:lnSpc>
              <a:spcBef>
                <a:spcPts val="0"/>
              </a:spcBef>
              <a:spcAft>
                <a:spcPts val="0"/>
              </a:spcAft>
              <a:buSzPts val="2000"/>
              <a:buFont typeface="Arial"/>
              <a:buChar char="–"/>
              <a:defRPr/>
            </a:pPr>
            <a:endParaRPr lang="en-GB" sz="2400" b="0" dirty="0">
              <a:solidFill>
                <a:schemeClr val="dk1"/>
              </a:solidFill>
              <a:cs typeface="Arial" panose="020B0604020202020204" pitchFamily="34" charset="0"/>
            </a:endParaRPr>
          </a:p>
          <a:p>
            <a:pPr lvl="1">
              <a:lnSpc>
                <a:spcPct val="115000"/>
              </a:lnSpc>
              <a:spcBef>
                <a:spcPct val="0"/>
              </a:spcBef>
              <a:buSzPts val="2400"/>
            </a:pPr>
            <a:endParaRPr lang="en-US" altLang="en-US" sz="2400" b="0" dirty="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183704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4BB69-89E8-43B7-8C7A-8A79FF4295BC}"/>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Translational Frameshifting Affects How the Code Is Read</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0" y="1676401"/>
            <a:ext cx="84963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translational frameshifting </a:t>
            </a:r>
            <a:r>
              <a:rPr lang="en-US" sz="2400" dirty="0">
                <a:latin typeface="Arial" panose="020B0604020202020204" pitchFamily="34" charset="0"/>
                <a:cs typeface="Arial" panose="020B0604020202020204" pitchFamily="34" charset="0"/>
              </a:rPr>
              <a:t>= “hiccupping” of ribosomes at a certain point in the translation to change the reading frame </a:t>
            </a:r>
          </a:p>
          <a:p>
            <a:pPr lvl="1"/>
            <a:r>
              <a:rPr lang="en-US" sz="2400" dirty="0">
                <a:latin typeface="Arial" panose="020B0604020202020204" pitchFamily="34" charset="0"/>
                <a:cs typeface="Arial" panose="020B0604020202020204" pitchFamily="34" charset="0"/>
              </a:rPr>
              <a:t>allows 2+ related but distinct proteins to be produced from a single transcript</a:t>
            </a:r>
          </a:p>
          <a:p>
            <a:pPr lvl="1"/>
            <a:r>
              <a:rPr lang="en-US" sz="2400" dirty="0">
                <a:latin typeface="Arial" panose="020B0604020202020204" pitchFamily="34" charset="0"/>
                <a:cs typeface="Arial" panose="020B0604020202020204" pitchFamily="34" charset="0"/>
              </a:rPr>
              <a:t>occurs during translation for the overlapping </a:t>
            </a:r>
            <a:r>
              <a:rPr lang="en-US" sz="2400" i="1" dirty="0">
                <a:latin typeface="Arial" panose="020B0604020202020204" pitchFamily="34" charset="0"/>
                <a:cs typeface="Arial" panose="020B0604020202020204" pitchFamily="34" charset="0"/>
              </a:rPr>
              <a:t>gag </a:t>
            </a:r>
            <a:r>
              <a:rPr lang="en-US" sz="2400" dirty="0">
                <a:latin typeface="Arial" panose="020B0604020202020204" pitchFamily="34" charset="0"/>
                <a:cs typeface="Arial" panose="020B0604020202020204" pitchFamily="34" charset="0"/>
              </a:rPr>
              <a:t>and </a:t>
            </a:r>
            <a:r>
              <a:rPr lang="en-US" sz="2400" i="1" dirty="0">
                <a:latin typeface="Arial" panose="020B0604020202020204" pitchFamily="34" charset="0"/>
                <a:cs typeface="Arial" panose="020B0604020202020204" pitchFamily="34" charset="0"/>
              </a:rPr>
              <a:t>pol </a:t>
            </a:r>
            <a:r>
              <a:rPr lang="en-US" sz="2400" dirty="0">
                <a:latin typeface="Arial" panose="020B0604020202020204" pitchFamily="34" charset="0"/>
                <a:cs typeface="Arial" panose="020B0604020202020204" pitchFamily="34" charset="0"/>
              </a:rPr>
              <a:t>genes of the retrovirus Rous sarcoma virus</a:t>
            </a:r>
          </a:p>
          <a:p>
            <a:endParaRPr lang="en-US" b="1" dirty="0"/>
          </a:p>
          <a:p>
            <a:endParaRPr lang="en-US" dirty="0"/>
          </a:p>
          <a:p>
            <a:endParaRPr lang="en-US" dirty="0"/>
          </a:p>
          <a:p>
            <a:endParaRPr lang="en-US" sz="2400" dirty="0">
              <a:latin typeface="Arial" panose="020B0604020202020204" pitchFamily="34" charset="0"/>
              <a:cs typeface="Arial" panose="020B0604020202020204" pitchFamily="34" charset="0"/>
            </a:endParaRPr>
          </a:p>
          <a:p>
            <a:pPr marL="533400" lvl="1" inden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The top portion is labeled italicized g a g end italics reading frame. A top horizontal strand begins at 5 prime, then there are three dashes followed by eight gray boxes. These boxes read C U A, G G G, C U C, C G C, U U G, A C A, A A U, and U U A. To the right of the eighth box, there is a light red box containing U A G. To its right, bases are shown outside of boxes. These are G G A G G G C C A followed by three dashes and then 3 prime. Amino acids are shown above the gray boxes following three dashes as follows: L e u, G l y, L e u, A r g, L e u, T h r, A s n, and L e u. The red box containing U A G is beneath the word stop. The bottom portion is labeled blue highlighted italicized p o l end italics reading frame. It begins with three dashes and then with the same sequence as above but not in boxes. From left to right, this is C U A G G G C U C C G C U U G A C A A A U U U. A blue box begins with the next base, A, which is the final base in the gray box labeled L e u above. There are four blue boxes. From left to right, these are A U A, G G G, A G G, and G C C followed by A outside of a box and three dashes to the right. From left to right, the blue boxes are labeled as I l e, G l y, A r g, and A l a followed by three dashes.">
            <a:extLst>
              <a:ext uri="{FF2B5EF4-FFF2-40B4-BE49-F238E27FC236}">
                <a16:creationId xmlns:a16="http://schemas.microsoft.com/office/drawing/2014/main" id="{30E6F989-09E7-2040-A496-3CA58CF175E3}"/>
              </a:ext>
            </a:extLst>
          </p:cNvPr>
          <p:cNvPicPr>
            <a:picLocks noChangeAspect="1"/>
          </p:cNvPicPr>
          <p:nvPr/>
        </p:nvPicPr>
        <p:blipFill>
          <a:blip r:embed="rId3"/>
          <a:stretch>
            <a:fillRect/>
          </a:stretch>
        </p:blipFill>
        <p:spPr>
          <a:xfrm>
            <a:off x="952500" y="4873558"/>
            <a:ext cx="7239000" cy="1257300"/>
          </a:xfrm>
          <a:prstGeom prst="rect">
            <a:avLst/>
          </a:prstGeom>
        </p:spPr>
      </p:pic>
    </p:spTree>
    <p:extLst>
      <p:ext uri="{BB962C8B-B14F-4D97-AF65-F5344CB8AC3E}">
        <p14:creationId xmlns:p14="http://schemas.microsoft.com/office/powerpoint/2010/main" val="39377497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3">
            <a:extLst>
              <a:ext uri="{FF2B5EF4-FFF2-40B4-BE49-F238E27FC236}">
                <a16:creationId xmlns:a16="http://schemas.microsoft.com/office/drawing/2014/main" id="{9F1C899F-B775-456F-ABA8-5E33B73C148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16131" y="355057"/>
            <a:ext cx="1133954" cy="816935"/>
          </a:xfrm>
          <a:prstGeom prst="rect">
            <a:avLst/>
          </a:prstGeom>
        </p:spPr>
      </p:pic>
      <p:sp>
        <p:nvSpPr>
          <p:cNvPr id="2" name="Title 1">
            <a:extLst>
              <a:ext uri="{FF2B5EF4-FFF2-40B4-BE49-F238E27FC236}">
                <a16:creationId xmlns:a16="http://schemas.microsoft.com/office/drawing/2014/main" id="{C38CAEBC-A913-447D-B172-C8D2E2518048}"/>
              </a:ext>
            </a:extLst>
          </p:cNvPr>
          <p:cNvSpPr>
            <a:spLocks noGrp="1"/>
          </p:cNvSpPr>
          <p:nvPr>
            <p:ph type="title"/>
          </p:nvPr>
        </p:nvSpPr>
        <p:spPr/>
        <p:txBody>
          <a:bodyPr/>
          <a:lstStyle/>
          <a:p>
            <a:r>
              <a:rPr lang="en-AU" dirty="0"/>
              <a:t>Clicker Question 11</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effectLst/>
                <a:latin typeface="Arial" panose="020B0604020202020204" pitchFamily="34" charset="0"/>
                <a:ea typeface="Times New Roman" panose="02020603050405020304" pitchFamily="18" charset="0"/>
              </a:rPr>
              <a:t>Which term describes the production of two or more related but distinct proteins from a single transcript</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effectLst/>
                <a:latin typeface="Arial" panose="020B0604020202020204" pitchFamily="34" charset="0"/>
                <a:ea typeface="Times New Roman" panose="02020603050405020304" pitchFamily="18" charset="0"/>
              </a:rPr>
              <a:t>transition mutation</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effectLst/>
                <a:latin typeface="Arial" panose="020B0604020202020204" pitchFamily="34" charset="0"/>
                <a:ea typeface="Times New Roman" panose="02020603050405020304" pitchFamily="18" charset="0"/>
              </a:rPr>
              <a:t>third base wobble</a:t>
            </a:r>
            <a:endParaRPr lang="en-US" sz="2400" dirty="0">
              <a:latin typeface="Arial" panose="020B0604020202020204" pitchFamily="34" charset="0"/>
              <a:ea typeface="Times New Roman" panose="02020603050405020304" pitchFamily="18"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effectLst/>
                <a:latin typeface="Arial" panose="020B0604020202020204" pitchFamily="34" charset="0"/>
                <a:ea typeface="Times New Roman" panose="02020603050405020304" pitchFamily="18" charset="0"/>
              </a:rPr>
              <a:t>translational frameshifting</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effectLst/>
                <a:latin typeface="Arial" panose="020B0604020202020204" pitchFamily="34" charset="0"/>
                <a:ea typeface="Times New Roman" panose="02020603050405020304" pitchFamily="18" charset="0"/>
              </a:rPr>
              <a:t>RNA editing</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12993067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4EFA6-78EE-40E5-9DC3-76224D5681B3}"/>
              </a:ext>
            </a:extLst>
          </p:cNvPr>
          <p:cNvSpPr>
            <a:spLocks noGrp="1"/>
          </p:cNvSpPr>
          <p:nvPr>
            <p:ph type="title"/>
          </p:nvPr>
        </p:nvSpPr>
        <p:spPr/>
        <p:txBody>
          <a:bodyPr/>
          <a:lstStyle/>
          <a:p>
            <a:r>
              <a:rPr lang="en-AU" dirty="0"/>
              <a:t>Clicker Question 11,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effectLst/>
                <a:latin typeface="Arial" panose="020B0604020202020204" pitchFamily="34" charset="0"/>
                <a:ea typeface="Times New Roman" panose="02020603050405020304" pitchFamily="18" charset="0"/>
              </a:rPr>
              <a:t>Which term describes the production of two or more related but distinct proteins from a single transcript</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3"/>
              <a:tabLst/>
              <a:defRPr/>
            </a:pPr>
            <a:r>
              <a:rPr lang="en-US" sz="2400" b="1" dirty="0">
                <a:effectLst/>
                <a:latin typeface="Arial" panose="020B0604020202020204" pitchFamily="34" charset="0"/>
                <a:ea typeface="Times New Roman" panose="02020603050405020304" pitchFamily="18" charset="0"/>
              </a:rPr>
              <a:t>translational frameshifting</a:t>
            </a:r>
            <a:endParaRPr kumimoji="0" lang="en-US" sz="2400" b="1"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3"/>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a:buNone/>
            </a:pPr>
            <a:r>
              <a:rPr lang="en-US" sz="2400" b="1" dirty="0">
                <a:latin typeface="Arial" panose="020B0604020202020204" pitchFamily="34" charset="0"/>
                <a:cs typeface="Arial" panose="020B0604020202020204" pitchFamily="34" charset="0"/>
              </a:rPr>
              <a:t>A</a:t>
            </a:r>
            <a:r>
              <a:rPr lang="en-US" sz="2400" b="1" i="0" u="none" strike="noStrike" baseline="0" dirty="0">
                <a:latin typeface="Arial" panose="020B0604020202020204" pitchFamily="34" charset="0"/>
                <a:cs typeface="Arial" panose="020B0604020202020204" pitchFamily="34" charset="0"/>
              </a:rPr>
              <a:t> few genes are structured so that ribosomes “hiccup” at a certain point in the translation of their mRNAs, changing the reading frame from that point on. This process, called </a:t>
            </a:r>
            <a:r>
              <a:rPr lang="en-US" sz="2400" b="1" dirty="0">
                <a:effectLst/>
                <a:latin typeface="Arial" panose="020B0604020202020204" pitchFamily="34" charset="0"/>
                <a:ea typeface="Times New Roman" panose="02020603050405020304" pitchFamily="18" charset="0"/>
              </a:rPr>
              <a:t>translational frameshifting, </a:t>
            </a:r>
            <a:r>
              <a:rPr lang="en-US" sz="2400" b="1" i="0" u="none" strike="noStrike" baseline="0" dirty="0">
                <a:latin typeface="Arial" panose="020B0604020202020204" pitchFamily="34" charset="0"/>
                <a:cs typeface="Arial" panose="020B0604020202020204" pitchFamily="34" charset="0"/>
              </a:rPr>
              <a:t>allows two or more related but distinct proteins to be produced from a single transcript</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807449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EA905-505A-49B3-ADBB-9E08629BFF4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Timeline for Elucidating Protein Biosynthetic Pathways</a:t>
            </a:r>
            <a:endParaRPr lang="en-AU" dirty="0"/>
          </a:p>
        </p:txBody>
      </p:sp>
      <p:pic>
        <p:nvPicPr>
          <p:cNvPr id="4" name="Picture 3" descr="A diagram shows the timeline for elucidation of protein biosynthetic pathways from the 1950s until 2020 and beyond.">
            <a:extLst>
              <a:ext uri="{FF2B5EF4-FFF2-40B4-BE49-F238E27FC236}">
                <a16:creationId xmlns:a16="http://schemas.microsoft.com/office/drawing/2014/main" id="{D527104B-A007-584A-B125-238636BC40A3}"/>
              </a:ext>
            </a:extLst>
          </p:cNvPr>
          <p:cNvPicPr>
            <a:picLocks noChangeAspect="1"/>
          </p:cNvPicPr>
          <p:nvPr/>
        </p:nvPicPr>
        <p:blipFill>
          <a:blip r:embed="rId3"/>
          <a:stretch>
            <a:fillRect/>
          </a:stretch>
        </p:blipFill>
        <p:spPr>
          <a:xfrm>
            <a:off x="3332016" y="1676400"/>
            <a:ext cx="2479967" cy="4832988"/>
          </a:xfrm>
          <a:prstGeom prst="rect">
            <a:avLst/>
          </a:prstGeom>
        </p:spPr>
      </p:pic>
    </p:spTree>
    <p:extLst>
      <p:ext uri="{BB962C8B-B14F-4D97-AF65-F5344CB8AC3E}">
        <p14:creationId xmlns:p14="http://schemas.microsoft.com/office/powerpoint/2010/main" val="22596981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7B657-3C3B-4133-9B75-559827C0888A}"/>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Some mRNAs Are Edited </a:t>
            </a:r>
            <a:br>
              <a:rPr lang="en-US" dirty="0">
                <a:solidFill>
                  <a:srgbClr val="4E4CB4"/>
                </a:solidFill>
                <a:latin typeface="Arial" panose="020B0604020202020204" pitchFamily="34" charset="0"/>
                <a:cs typeface="Arial" panose="020B0604020202020204" pitchFamily="34" charset="0"/>
              </a:rPr>
            </a:br>
            <a:r>
              <a:rPr lang="en-US" dirty="0">
                <a:solidFill>
                  <a:srgbClr val="4E4CB4"/>
                </a:solidFill>
                <a:latin typeface="Arial" panose="020B0604020202020204" pitchFamily="34" charset="0"/>
                <a:cs typeface="Arial" panose="020B0604020202020204" pitchFamily="34" charset="0"/>
              </a:rPr>
              <a:t>before Translation</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0" y="1676400"/>
            <a:ext cx="84963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RNA editing </a:t>
            </a:r>
            <a:r>
              <a:rPr lang="en-US" sz="2400" dirty="0">
                <a:latin typeface="Arial" panose="020B0604020202020204" pitchFamily="34" charset="0"/>
                <a:cs typeface="Arial" panose="020B0604020202020204" pitchFamily="34" charset="0"/>
              </a:rPr>
              <a:t>= the addition, deletion, or alteration of RNA nucleotides in a manner that affects the meaning of the transcript during translation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addition or deletion of nucleotides is common in RNAs from mitochondrial and chloroplast genomes</a:t>
            </a:r>
            <a:endParaRPr lang="en-US" b="1" dirty="0"/>
          </a:p>
          <a:p>
            <a:endParaRPr lang="en-US" dirty="0"/>
          </a:p>
          <a:p>
            <a:endParaRPr lang="en-US" dirty="0"/>
          </a:p>
          <a:p>
            <a:endParaRPr lang="en-US" sz="2400" dirty="0">
              <a:latin typeface="Arial" panose="020B0604020202020204" pitchFamily="34" charset="0"/>
              <a:cs typeface="Arial" panose="020B0604020202020204" pitchFamily="34" charset="0"/>
            </a:endParaRPr>
          </a:p>
          <a:p>
            <a:pPr marL="533400" lvl="1" inden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705113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F1FBF-0FE9-4C12-AE8E-3F7701C0DE8E}"/>
              </a:ext>
            </a:extLst>
          </p:cNvPr>
          <p:cNvSpPr>
            <a:spLocks noGrp="1"/>
          </p:cNvSpPr>
          <p:nvPr>
            <p:ph type="title"/>
          </p:nvPr>
        </p:nvSpPr>
        <p:spPr/>
        <p:txBody>
          <a:bodyPr/>
          <a:lstStyle/>
          <a:p>
            <a:r>
              <a:rPr lang="en-US" sz="3600" dirty="0">
                <a:solidFill>
                  <a:schemeClr val="tx1"/>
                </a:solidFill>
                <a:latin typeface="Arial" panose="020B0604020202020204" pitchFamily="34" charset="0"/>
                <a:cs typeface="Arial" panose="020B0604020202020204" pitchFamily="34" charset="0"/>
              </a:rPr>
              <a:t>RNA Editing of the Transcripts Encoding Cytochrome Oxidase Subunit II</a:t>
            </a:r>
            <a:endParaRPr lang="en-AU" sz="3600"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4800" y="1981200"/>
            <a:ext cx="31242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posttranscriptional editing inserts four U residues</a:t>
            </a:r>
          </a:p>
          <a:p>
            <a:pPr lvl="1"/>
            <a:r>
              <a:rPr lang="en-US" sz="2400" dirty="0">
                <a:latin typeface="Arial" panose="020B0604020202020204" pitchFamily="34" charset="0"/>
                <a:cs typeface="Arial" panose="020B0604020202020204" pitchFamily="34" charset="0"/>
              </a:rPr>
              <a:t>revises the reading frame</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guide RNAs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gRNAs</a:t>
            </a:r>
            <a:r>
              <a:rPr lang="en-US" sz="2400" dirty="0">
                <a:latin typeface="Arial" panose="020B0604020202020204" pitchFamily="34" charset="0"/>
                <a:cs typeface="Arial" panose="020B0604020202020204" pitchFamily="34" charset="0"/>
              </a:rPr>
              <a:t>) = act as templates for the editing process</a:t>
            </a:r>
          </a:p>
        </p:txBody>
      </p:sp>
      <p:pic>
        <p:nvPicPr>
          <p:cNvPr id="3" name="Picture 2" descr="Part a shows a horizontal D N A coding strand above a horizontal strand labeled edited m R N A. The D N A coding strand begins with 5 prime followed by three dashes, then has a series of six gray boxes labeled as follows: A A A , G T A, G A G, A A C, C T G, and G T A followed by three dashes and then 3 prime. The amino acid sequence is shown below as six amino acids that correspond to the gray boxes. From left to right, these are three dashes followed by L y s, V a l, G l u, A s n, L e u, and V a l followed by three more dashes. There is a horizontal line connecting L y s to V a l. The edited m R N A is similar except that four red Us have been added and this shifts the reading frame. The boxes are as follows: three dashes, a gray box reading A A A and a gray box reading G U A. These are followed by five blue boxes that read as follows: G A red highlighted U end highlighting, red highlighted U end highlighting G red highlighted U end highlighting, A red highlighted U end highlighting A, C C U, and G G U, followed by three dashes. From left to right, the amino acids are as follows: three dashes followed by L y s, V al, A s p, C y s, I l e, P r o, and G l y followed by three dashes. There are lines connecting all of the amino acids. A vertical line extends down from the line between V al and A s p and joins a horizontal arrow pointing to the right. Part b shows a horizontal strand of m R N A above a horizontal strand of guide R N A. The m R N A is begins with 5 prime followed by three dashes, then has A A A G U A G A red highlighted U U end highlighted G red highlighted U end highlighting A red highlighted U end highlighting A C C U G G U, then three dashes to 3 prime. The guide R N A begins with the 3 prime end of a green strand that coils up to meet the bottom horizontal strand paired with the m R N A. It consists of U U A U A U C U A A U A U A U G G A U A U, follows by a green strand to the 5 prime end. There are blue lines joining most of the nucleotides of the top and bottom strands as follows. In the m R N A, the first two A nucleotides are joined with the first two Us below, then A in m R N A is not bonded to A in guide R N A, then G in m R N A has a blue dot between it and U in guide R N A, then there are bonds between U A G A U U in m R N A and A U C G A A in guide R N A, then G in m R N A has a blue dot between it and U in guide R N A, then there are bonds between U A U A C C U in m R N A and A U A U G G A in guide R N A, then there is a blue dot between G in m R N A and U in guide R N A, then the bases to the right are unpaired.">
            <a:extLst>
              <a:ext uri="{FF2B5EF4-FFF2-40B4-BE49-F238E27FC236}">
                <a16:creationId xmlns:a16="http://schemas.microsoft.com/office/drawing/2014/main" id="{AF426F57-B705-CD46-8B6A-7F29AD8FF376}"/>
              </a:ext>
            </a:extLst>
          </p:cNvPr>
          <p:cNvPicPr>
            <a:picLocks noChangeAspect="1"/>
          </p:cNvPicPr>
          <p:nvPr/>
        </p:nvPicPr>
        <p:blipFill>
          <a:blip r:embed="rId3"/>
          <a:stretch>
            <a:fillRect/>
          </a:stretch>
        </p:blipFill>
        <p:spPr>
          <a:xfrm>
            <a:off x="3475852" y="2852787"/>
            <a:ext cx="5409552" cy="2709813"/>
          </a:xfrm>
          <a:prstGeom prst="rect">
            <a:avLst/>
          </a:prstGeom>
        </p:spPr>
      </p:pic>
    </p:spTree>
    <p:extLst>
      <p:ext uri="{BB962C8B-B14F-4D97-AF65-F5344CB8AC3E}">
        <p14:creationId xmlns:p14="http://schemas.microsoft.com/office/powerpoint/2010/main" val="39101091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891EF-1669-4E00-9F28-E2501AC869D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RNA Editing by Alteration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of Nucleotides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81000" y="1752600"/>
            <a:ext cx="2438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commonly involves enzymatic deamination of adenosine or cytidine to form inosine or uridine, respectively </a:t>
            </a:r>
          </a:p>
          <a:p>
            <a:endParaRPr lang="en-US" sz="2400" dirty="0">
              <a:latin typeface="Arial" panose="020B0604020202020204" pitchFamily="34" charset="0"/>
              <a:cs typeface="Arial" panose="020B0604020202020204" pitchFamily="34" charset="0"/>
            </a:endParaRPr>
          </a:p>
        </p:txBody>
      </p:sp>
      <p:pic>
        <p:nvPicPr>
          <p:cNvPr id="4" name="Picture 3" descr="Part a shows the conversion of adenosine into inosine. Adenosine is shown as a five-membered sugar ring with O at the top vertex, C 1 prime at the right side vertex bonded to N at the lower left vertex of the five-membered ring of a base above and bonded to H below, C 2 prime bonded to H above and O H below, C 3 prime bonded to H above and to O below further connected by a dashed line below, C 4 prime bonded to C 5 prime above and H below, and C 5 prime bonded to 2 H and to O to the left further connected by a dashed line. The base is a five-membered ring that shares its right side with an adjacent six-membered ring. The five-membered ring has N substituted for C at position 7 at the upper left vertex, a double bond between positions 7 and 8 at the left right side, and N substituted for C at position 9 at the bottom vertex and further bonded to C 1 prime of the sugar below, and a double bond between positions 4 and 5 on the right side shared with the left side of the adjacent six-membered ring. The six-membered ring has N substituted for C at position 1 at the upper right vertex, N substituted for C at position 3 at the bottom vertex, a double bond at the lower right side between positions 2 and 3, a double bond at the upper right side between positions 1 and 6, and C 6 at the top vertex bonded to N H 2. Right-and left-pointing arrows indicate a reversible reaction. The right-pointing arrow is accompanied by a curved arrow showing the addition of H 2 O and loss of N H 3. The left-pointing arrow is accompanied by a curved arrow showing the addition of N H 2 and loss of H 2 O. This yields inosine, which is a similar molecule in which the six-membered ring has N substituted for C at position 1 at the upper right vertex and bonded to H, N substituted for C at position 3 at the bottom vertex, a double bond at the lower right side between positions 2 and 3, and C 6 at the top vertex double bonded to O. Part b shows the conversion of cytidine into uridine. Cytidine is shown as a five-membered sugar ring with O at the top vertex, C 1 prime at the right side vertex bonded to N at the lower left vertex of the six-membered ring of a base above and bonded to H below, C 2 prime bonded to H above and O H below, C 3 prime bonded to H above and to O below connected by a dashed line below, C 4 prime bonded to C 5 prime above and H below, and C 5 prime bonded to 2 H and to O to the left further connected by a dashed line. The base is a six-membered ring that has N substituted for C at position 1 at the bottom vertex bonded to C 1 prime of the sugar below, C 2 at the lower right vertex double bonded to O, N substituted for C at position 3 at the upper right vertex, C 4 at the top vertex bonded to N H 2, a double bond between C 3 and C 4 at the left side, and a double bond between C 5 and C 6 at the upper right side. Right-and left-pointing arrows indicate a reversible reaction. The right-pointing arrow is accompanied by a curved arrow showing the addition of H 2 O and loss of N H 3. The left-pointing arrow is accompanied by a curved arrow showing the addition of N H 2 and loss of H 2 O. This yields uridine, which is a similar molecule except that the C at position 3 at the upper right vertex is bonded to H, there is no double bond between C 3 and C 4 at the upper left side, and C 4 at the top vertex is double bonded to O.">
            <a:extLst>
              <a:ext uri="{FF2B5EF4-FFF2-40B4-BE49-F238E27FC236}">
                <a16:creationId xmlns:a16="http://schemas.microsoft.com/office/drawing/2014/main" id="{3EF12FA2-F2CF-A94E-BCB6-F22DB05CE51B}"/>
              </a:ext>
            </a:extLst>
          </p:cNvPr>
          <p:cNvPicPr>
            <a:picLocks noChangeAspect="1"/>
          </p:cNvPicPr>
          <p:nvPr/>
        </p:nvPicPr>
        <p:blipFill>
          <a:blip r:embed="rId3"/>
          <a:stretch>
            <a:fillRect/>
          </a:stretch>
        </p:blipFill>
        <p:spPr>
          <a:xfrm>
            <a:off x="3581400" y="1808872"/>
            <a:ext cx="4724400" cy="4789244"/>
          </a:xfrm>
          <a:prstGeom prst="rect">
            <a:avLst/>
          </a:prstGeom>
        </p:spPr>
      </p:pic>
    </p:spTree>
    <p:extLst>
      <p:ext uri="{BB962C8B-B14F-4D97-AF65-F5344CB8AC3E}">
        <p14:creationId xmlns:p14="http://schemas.microsoft.com/office/powerpoint/2010/main" val="419450423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1">
            <a:extLst>
              <a:ext uri="{FF2B5EF4-FFF2-40B4-BE49-F238E27FC236}">
                <a16:creationId xmlns:a16="http://schemas.microsoft.com/office/drawing/2014/main" id="{3105DE65-28F5-4E92-852E-24EE45FE9BB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08025" y="345187"/>
            <a:ext cx="1133954" cy="816935"/>
          </a:xfrm>
          <a:prstGeom prst="rect">
            <a:avLst/>
          </a:prstGeom>
        </p:spPr>
      </p:pic>
      <p:sp>
        <p:nvSpPr>
          <p:cNvPr id="2" name="Title 1">
            <a:extLst>
              <a:ext uri="{FF2B5EF4-FFF2-40B4-BE49-F238E27FC236}">
                <a16:creationId xmlns:a16="http://schemas.microsoft.com/office/drawing/2014/main" id="{CF0CC379-56B0-485F-A8E2-E6C06E34A248}"/>
              </a:ext>
            </a:extLst>
          </p:cNvPr>
          <p:cNvSpPr>
            <a:spLocks noGrp="1"/>
          </p:cNvSpPr>
          <p:nvPr>
            <p:ph type="title"/>
          </p:nvPr>
        </p:nvSpPr>
        <p:spPr/>
        <p:txBody>
          <a:bodyPr/>
          <a:lstStyle/>
          <a:p>
            <a:r>
              <a:rPr lang="en-AU" dirty="0"/>
              <a:t>Clicker Question 12</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RNA editing:</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occurs in a complex known as the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editosome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does not occur in vertebrates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results in translational frameshifting</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usually occurs by deamination of A or C</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p:txBody>
      </p:sp>
    </p:spTree>
    <p:extLst>
      <p:ext uri="{BB962C8B-B14F-4D97-AF65-F5344CB8AC3E}">
        <p14:creationId xmlns:p14="http://schemas.microsoft.com/office/powerpoint/2010/main" val="72269101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9B929-B8E3-4126-9208-0D72541EAB6E}"/>
              </a:ext>
            </a:extLst>
          </p:cNvPr>
          <p:cNvSpPr>
            <a:spLocks noGrp="1"/>
          </p:cNvSpPr>
          <p:nvPr>
            <p:ph type="title"/>
          </p:nvPr>
        </p:nvSpPr>
        <p:spPr/>
        <p:txBody>
          <a:bodyPr/>
          <a:lstStyle/>
          <a:p>
            <a:r>
              <a:rPr lang="en-AU" dirty="0"/>
              <a:t>Clicker Question 12,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RNA editing:</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usually occurs by deamination of A or C</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RNA editing by alteration of nucleotides most commonly involves the enzymatic deamination of adenosine or cytidine residues, forming inosine or uridine, respectively.</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6529586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32EC2-685C-4B0E-A3C0-DA2EB542AE0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ADARs and APOBEC Enzymes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4800" y="1376195"/>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ADARs </a:t>
            </a:r>
            <a:r>
              <a:rPr lang="en-US" sz="2400" dirty="0">
                <a:latin typeface="Arial" panose="020B0604020202020204" pitchFamily="34" charset="0"/>
                <a:cs typeface="Arial" panose="020B0604020202020204" pitchFamily="34" charset="0"/>
              </a:rPr>
              <a:t>(</a:t>
            </a:r>
            <a:r>
              <a:rPr lang="en-US" sz="2400" i="1" dirty="0">
                <a:latin typeface="Arial" panose="020B0604020202020204" pitchFamily="34" charset="0"/>
                <a:cs typeface="Arial" panose="020B0604020202020204" pitchFamily="34" charset="0"/>
              </a:rPr>
              <a:t>a</a:t>
            </a:r>
            <a:r>
              <a:rPr lang="en-US" sz="2400" dirty="0">
                <a:latin typeface="Arial" panose="020B0604020202020204" pitchFamily="34" charset="0"/>
                <a:cs typeface="Arial" panose="020B0604020202020204" pitchFamily="34" charset="0"/>
              </a:rPr>
              <a:t>denosine </a:t>
            </a:r>
            <a:r>
              <a:rPr lang="en-US" sz="2400" i="1" dirty="0">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eaminases that </a:t>
            </a:r>
            <a:r>
              <a:rPr lang="en-US" sz="2400" i="1" dirty="0">
                <a:latin typeface="Arial" panose="020B0604020202020204" pitchFamily="34" charset="0"/>
                <a:cs typeface="Arial" panose="020B0604020202020204" pitchFamily="34" charset="0"/>
              </a:rPr>
              <a:t>a</a:t>
            </a:r>
            <a:r>
              <a:rPr lang="en-US" sz="2400" dirty="0">
                <a:latin typeface="Arial" panose="020B0604020202020204" pitchFamily="34" charset="0"/>
                <a:cs typeface="Arial" panose="020B0604020202020204" pitchFamily="34" charset="0"/>
              </a:rPr>
              <a:t>ct on </a:t>
            </a:r>
            <a:r>
              <a:rPr lang="en-US" sz="2400" i="1" dirty="0">
                <a:latin typeface="Arial" panose="020B0604020202020204" pitchFamily="34" charset="0"/>
                <a:cs typeface="Arial" panose="020B0604020202020204" pitchFamily="34" charset="0"/>
              </a:rPr>
              <a:t>R</a:t>
            </a:r>
            <a:r>
              <a:rPr lang="en-US" sz="2400" dirty="0">
                <a:latin typeface="Arial" panose="020B0604020202020204" pitchFamily="34" charset="0"/>
                <a:cs typeface="Arial" panose="020B0604020202020204" pitchFamily="34" charset="0"/>
              </a:rPr>
              <a:t>NA) = carry out adenosine deamination reactions</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APOBEC </a:t>
            </a:r>
            <a:r>
              <a:rPr lang="en-US" sz="2400" dirty="0">
                <a:latin typeface="Arial" panose="020B0604020202020204" pitchFamily="34" charset="0"/>
                <a:cs typeface="Arial" panose="020B0604020202020204" pitchFamily="34" charset="0"/>
              </a:rPr>
              <a:t>(</a:t>
            </a:r>
            <a:r>
              <a:rPr lang="en-US" sz="2400" i="1" dirty="0" err="1">
                <a:latin typeface="Arial" panose="020B0604020202020204" pitchFamily="34" charset="0"/>
                <a:cs typeface="Arial" panose="020B0604020202020204" pitchFamily="34" charset="0"/>
              </a:rPr>
              <a:t>apoB</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mRNA </a:t>
            </a:r>
            <a:r>
              <a:rPr lang="en-US" sz="2400" i="1" dirty="0">
                <a:latin typeface="Arial" panose="020B0604020202020204" pitchFamily="34" charset="0"/>
                <a:cs typeface="Arial" panose="020B0604020202020204" pitchFamily="34" charset="0"/>
              </a:rPr>
              <a:t>e</a:t>
            </a:r>
            <a:r>
              <a:rPr lang="en-US" sz="2400" dirty="0">
                <a:latin typeface="Arial" panose="020B0604020202020204" pitchFamily="34" charset="0"/>
                <a:cs typeface="Arial" panose="020B0604020202020204" pitchFamily="34" charset="0"/>
              </a:rPr>
              <a:t>diting </a:t>
            </a:r>
            <a:r>
              <a:rPr lang="en-US" sz="2400" i="1" dirty="0">
                <a:latin typeface="Arial" panose="020B0604020202020204" pitchFamily="34" charset="0"/>
                <a:cs typeface="Arial" panose="020B0604020202020204" pitchFamily="34" charset="0"/>
              </a:rPr>
              <a:t>c</a:t>
            </a:r>
            <a:r>
              <a:rPr lang="en-US" sz="2400" dirty="0">
                <a:latin typeface="Arial" panose="020B0604020202020204" pitchFamily="34" charset="0"/>
                <a:cs typeface="Arial" panose="020B0604020202020204" pitchFamily="34" charset="0"/>
              </a:rPr>
              <a:t>atalytic peptide) family of enzymes = carry out cytidine </a:t>
            </a:r>
            <a:r>
              <a:rPr lang="en-US" sz="2400" dirty="0" err="1">
                <a:latin typeface="Arial" panose="020B0604020202020204" pitchFamily="34" charset="0"/>
                <a:cs typeface="Arial" panose="020B0604020202020204" pitchFamily="34" charset="0"/>
              </a:rPr>
              <a:t>deaminations</a:t>
            </a:r>
            <a:endParaRPr lang="en-US" sz="2400"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includes </a:t>
            </a:r>
            <a:r>
              <a:rPr lang="en-US" sz="2400" b="1" dirty="0">
                <a:latin typeface="Arial" panose="020B0604020202020204" pitchFamily="34" charset="0"/>
                <a:cs typeface="Arial" panose="020B0604020202020204" pitchFamily="34" charset="0"/>
              </a:rPr>
              <a:t>AID (</a:t>
            </a:r>
            <a:r>
              <a:rPr lang="en-US" sz="2400" i="1" dirty="0">
                <a:latin typeface="Arial" panose="020B0604020202020204" pitchFamily="34" charset="0"/>
                <a:cs typeface="Arial" panose="020B0604020202020204" pitchFamily="34" charset="0"/>
              </a:rPr>
              <a:t>a</a:t>
            </a:r>
            <a:r>
              <a:rPr lang="en-US" sz="2400" dirty="0">
                <a:latin typeface="Arial" panose="020B0604020202020204" pitchFamily="34" charset="0"/>
                <a:cs typeface="Arial" panose="020B0604020202020204" pitchFamily="34" charset="0"/>
              </a:rPr>
              <a:t>ctivation-</a:t>
            </a:r>
            <a:r>
              <a:rPr lang="en-US" sz="2400" i="1" dirty="0">
                <a:latin typeface="Arial" panose="020B0604020202020204" pitchFamily="34" charset="0"/>
                <a:cs typeface="Arial" panose="020B0604020202020204" pitchFamily="34" charset="0"/>
              </a:rPr>
              <a:t>i</a:t>
            </a:r>
            <a:r>
              <a:rPr lang="en-US" sz="2400" dirty="0">
                <a:latin typeface="Arial" panose="020B0604020202020204" pitchFamily="34" charset="0"/>
                <a:cs typeface="Arial" panose="020B0604020202020204" pitchFamily="34" charset="0"/>
              </a:rPr>
              <a:t>nduced </a:t>
            </a:r>
            <a:r>
              <a:rPr lang="en-US" sz="2400" i="1" dirty="0">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eaminase)</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enzymes</a:t>
            </a:r>
          </a:p>
        </p:txBody>
      </p:sp>
    </p:spTree>
    <p:extLst>
      <p:ext uri="{BB962C8B-B14F-4D97-AF65-F5344CB8AC3E}">
        <p14:creationId xmlns:p14="http://schemas.microsoft.com/office/powerpoint/2010/main" val="212662763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1">
            <a:extLst>
              <a:ext uri="{FF2B5EF4-FFF2-40B4-BE49-F238E27FC236}">
                <a16:creationId xmlns:a16="http://schemas.microsoft.com/office/drawing/2014/main" id="{FB902F98-8B78-4623-B62F-39976B0D86E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08025" y="345187"/>
            <a:ext cx="1133954" cy="816935"/>
          </a:xfrm>
          <a:prstGeom prst="rect">
            <a:avLst/>
          </a:prstGeom>
        </p:spPr>
      </p:pic>
      <p:sp>
        <p:nvSpPr>
          <p:cNvPr id="2" name="Title 1">
            <a:extLst>
              <a:ext uri="{FF2B5EF4-FFF2-40B4-BE49-F238E27FC236}">
                <a16:creationId xmlns:a16="http://schemas.microsoft.com/office/drawing/2014/main" id="{0EBA90AF-8169-43B2-A6D1-DA3E82D6CC49}"/>
              </a:ext>
            </a:extLst>
          </p:cNvPr>
          <p:cNvSpPr>
            <a:spLocks noGrp="1"/>
          </p:cNvSpPr>
          <p:nvPr>
            <p:ph type="title"/>
          </p:nvPr>
        </p:nvSpPr>
        <p:spPr/>
        <p:txBody>
          <a:bodyPr/>
          <a:lstStyle/>
          <a:p>
            <a:r>
              <a:rPr lang="en-AU" dirty="0"/>
              <a:t>Clicker Question 13</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APOBEC1:</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deaminates cytosine to uracil</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introduces a premature stop codon in the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apoB</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mRNA</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is beneficial because it suppresses pathogenic retroviruses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is harmful because it causes mutations in proteins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All of the answers are correct.</a:t>
            </a:r>
          </a:p>
        </p:txBody>
      </p:sp>
    </p:spTree>
    <p:extLst>
      <p:ext uri="{BB962C8B-B14F-4D97-AF65-F5344CB8AC3E}">
        <p14:creationId xmlns:p14="http://schemas.microsoft.com/office/powerpoint/2010/main" val="360730357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B803E-2550-484C-9816-1E7AD1F37DBA}"/>
              </a:ext>
            </a:extLst>
          </p:cNvPr>
          <p:cNvSpPr>
            <a:spLocks noGrp="1"/>
          </p:cNvSpPr>
          <p:nvPr>
            <p:ph type="title"/>
          </p:nvPr>
        </p:nvSpPr>
        <p:spPr/>
        <p:txBody>
          <a:bodyPr/>
          <a:lstStyle/>
          <a:p>
            <a:r>
              <a:rPr lang="en-AU" dirty="0"/>
              <a:t>Clicker Question 13,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APOBEC1:</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5"/>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All of the answers are correct</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p>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The cytidine deaminase APOBEC1 converts C to U, creating the stop codon UAA in the mRNA produced from the gene for apoB-100. This permits tissue-specific synthesis of two different proteins from one gene. APOBEC enzymes also provide a mechanism for introducing multiple mutations into a targeted segment of a chromosome. Many of these enzymes also suppress retroviruses and retrotransposons by targeting DNA.</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1895199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0;p2" descr="Icon P 1">
            <a:extLst>
              <a:ext uri="{FF2B5EF4-FFF2-40B4-BE49-F238E27FC236}">
                <a16:creationId xmlns:a16="http://schemas.microsoft.com/office/drawing/2014/main" id="{D4A2E516-74C2-460B-A5FF-656B23A71D5E}"/>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8577" y="314325"/>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2CCF332-8195-495A-95A1-6AC9D7848F05}"/>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(3 of 8)</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676399"/>
            <a:ext cx="7772400" cy="486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000" b="1" dirty="0">
                <a:latin typeface="Arial" panose="020B0604020202020204" pitchFamily="34" charset="0"/>
                <a:cs typeface="Arial" panose="020B0604020202020204" pitchFamily="34" charset="0"/>
              </a:rPr>
              <a:t>Information is expensive. </a:t>
            </a:r>
            <a:r>
              <a:rPr lang="en-US" sz="2000" dirty="0">
                <a:latin typeface="Arial" panose="020B0604020202020204" pitchFamily="34" charset="0"/>
                <a:cs typeface="Arial" panose="020B0604020202020204" pitchFamily="34" charset="0"/>
              </a:rPr>
              <a:t>This principle, noted in earlier chapters, is particularly well illustrated by protein synthesis. Protein synthesis consumes more cellular resources than any other process in most cells. The 15,000 ribosomes, 100,000 molecules of protein synthesis–related protein factors and enzymes, and 200,000 tRNA molecules in a typical bacterial cell can account for more than 35% of the cell’s dry weight. Overall, almost 300 </a:t>
            </a:r>
            <a:r>
              <a:rPr lang="en-US" sz="2000" i="1" dirty="0">
                <a:latin typeface="Arial" panose="020B0604020202020204" pitchFamily="34" charset="0"/>
                <a:cs typeface="Arial" panose="020B0604020202020204" pitchFamily="34" charset="0"/>
              </a:rPr>
              <a:t>different </a:t>
            </a:r>
            <a:r>
              <a:rPr lang="en-US" sz="2000" dirty="0">
                <a:latin typeface="Arial" panose="020B0604020202020204" pitchFamily="34" charset="0"/>
                <a:cs typeface="Arial" panose="020B0604020202020204" pitchFamily="34" charset="0"/>
              </a:rPr>
              <a:t>macromolecules cooperate to synthesize polypeptides. Protein synthesis can account for up to 90% of the chemical energy used by a cell for all biosynthetic reactions. Why? The enzymatic synthesis of an amide bond should require little energetic input. However, the sequence of amino acids in a protein is a form of biological information. Synthesis of each amide (peptide) bond between two </a:t>
            </a:r>
            <a:r>
              <a:rPr lang="en-US" sz="2000" i="1" dirty="0">
                <a:latin typeface="Arial" panose="020B0604020202020204" pitchFamily="34" charset="0"/>
                <a:cs typeface="Arial" panose="020B0604020202020204" pitchFamily="34" charset="0"/>
              </a:rPr>
              <a:t>particular </a:t>
            </a:r>
            <a:r>
              <a:rPr lang="en-US" sz="2000" dirty="0">
                <a:latin typeface="Arial" panose="020B0604020202020204" pitchFamily="34" charset="0"/>
                <a:cs typeface="Arial" panose="020B0604020202020204" pitchFamily="34" charset="0"/>
              </a:rPr>
              <a:t>amino acids is ensured by the investment of more than four nucleoside triphosphates (NTPs). </a:t>
            </a:r>
          </a:p>
          <a:p>
            <a:endParaRPr lang="en-US" sz="2400" dirty="0">
              <a:latin typeface="Arial" panose="020B0604020202020204" pitchFamily="34" charset="0"/>
              <a:cs typeface="Arial" panose="020B0604020202020204" pitchFamily="34" charset="0"/>
            </a:endParaRPr>
          </a:p>
          <a:p>
            <a:pPr>
              <a:buNone/>
            </a:pPr>
            <a:r>
              <a:rPr lang="en-US" sz="2400" dirty="0">
                <a:latin typeface="Arial" panose="020B0604020202020204" pitchFamily="34" charset="0"/>
                <a:cs typeface="Arial" panose="020B0604020202020204" pitchFamily="34" charset="0"/>
              </a:rPr>
              <a:t> </a:t>
            </a:r>
          </a:p>
          <a:p>
            <a:endParaRPr lang="en-US" sz="2400" dirty="0"/>
          </a:p>
          <a:p>
            <a:pPr>
              <a:buNone/>
            </a:pPr>
            <a:r>
              <a:rPr lang="en-US" sz="2400" dirty="0">
                <a:latin typeface="Arial" panose="020B0604020202020204" pitchFamily="34" charset="0"/>
                <a:cs typeface="Arial" panose="020B0604020202020204" pitchFamily="34" charset="0"/>
              </a:rPr>
              <a:t> </a:t>
            </a:r>
          </a:p>
          <a:p>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extLst>
      <p:ext uri="{BB962C8B-B14F-4D97-AF65-F5344CB8AC3E}">
        <p14:creationId xmlns:p14="http://schemas.microsoft.com/office/powerpoint/2010/main" val="122042950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FBDD5-5290-416E-B9AF-99FD161B56B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RNA Editing of the Gene Transcript for the apoB-100 Component of LDL</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4800" y="1600201"/>
            <a:ext cx="8534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an APOBEC cytidine deaminase found only in the intestine binds to the apoB-100 mRNA and changes a Gln codon to a stop codon</a:t>
            </a:r>
          </a:p>
          <a:p>
            <a:pPr lvl="1"/>
            <a:r>
              <a:rPr lang="en-US" sz="2400" dirty="0">
                <a:latin typeface="Arial" panose="020B0604020202020204" pitchFamily="34" charset="0"/>
                <a:cs typeface="Arial" panose="020B0604020202020204" pitchFamily="34" charset="0"/>
              </a:rPr>
              <a:t>produces a truncated protein</a:t>
            </a:r>
          </a:p>
          <a:p>
            <a:pPr lvl="1"/>
            <a:r>
              <a:rPr lang="en-US" sz="2400" dirty="0">
                <a:latin typeface="Arial" panose="020B0604020202020204" pitchFamily="34" charset="0"/>
                <a:cs typeface="Arial" panose="020B0604020202020204" pitchFamily="34" charset="0"/>
              </a:rPr>
              <a:t>reaction permits tissue-specific synthesis of two different proteins from one gene</a:t>
            </a:r>
            <a:br>
              <a:rPr lang="en-US" dirty="0"/>
            </a:br>
            <a:endParaRPr lang="en-US" sz="2400" dirty="0"/>
          </a:p>
          <a:p>
            <a:endParaRPr lang="en-US" sz="2400" dirty="0"/>
          </a:p>
          <a:p>
            <a:endParaRPr lang="en-US" sz="2400" dirty="0"/>
          </a:p>
        </p:txBody>
      </p:sp>
      <p:pic>
        <p:nvPicPr>
          <p:cNvPr id="3" name="Picture 2" descr="A top horizontal strand is labeled human liver (a p o B-100) and a bottom horizontal strand is labeled human intestine (a p o B-48). These strands are made up of boxes that are mostly gray with amino acids listed below and residue numbers listed above. Human liver (a p o B-100): 5 prime followed by three dashes is followed by 7 gray boxes, 1 blue box, and then four more gray boxes before ending with three dashes to 3 prime. From left to right, the boxes are as follows: C A A beneath 2,146, C U G, C A G beneath 2,148, A C A, U A U beneath 2,150, A U G, A U A beneath 2,152, blue C A A, U U U beneath 2,154, G A U, C A G beneath 2,156, and U A U. From left to right, the corresponding amino acids are as follows: G l n, L e u, G l n, T h r, T y r, M e t, I l e, G l n beneath the blue box, P h e, A s p, G l n, and T y r. Human intestine (a p o B-48): three dashes are followed by seven gray boxes before a light red box before four more gray boxes before ending with three dashes. From left to right, the boxes are as follows: C A A beneath 2,146, C U G, C A G beneath 2,148, A C A, U A U beneath 2,150, A U G, A U A beneath 2,152, light red U A A, U U U beneath 2,154, G A U, C A G beneath 2,156, and U A U. From left to right, the corresponding amino acids are as follows: G l n, L e u, G l n, T h r, T y r, M e t, and I l e. The word stop is beneath the red codon, then no amino acids are shown beneath the remaining four gray boxes.">
            <a:extLst>
              <a:ext uri="{FF2B5EF4-FFF2-40B4-BE49-F238E27FC236}">
                <a16:creationId xmlns:a16="http://schemas.microsoft.com/office/drawing/2014/main" id="{FF802457-5B8C-CD4F-B652-B33CBD51B06E}"/>
              </a:ext>
            </a:extLst>
          </p:cNvPr>
          <p:cNvPicPr>
            <a:picLocks noChangeAspect="1"/>
          </p:cNvPicPr>
          <p:nvPr/>
        </p:nvPicPr>
        <p:blipFill>
          <a:blip r:embed="rId3"/>
          <a:stretch>
            <a:fillRect/>
          </a:stretch>
        </p:blipFill>
        <p:spPr>
          <a:xfrm>
            <a:off x="152400" y="4821612"/>
            <a:ext cx="8839200" cy="1187356"/>
          </a:xfrm>
          <a:prstGeom prst="rect">
            <a:avLst/>
          </a:prstGeom>
        </p:spPr>
      </p:pic>
    </p:spTree>
    <p:extLst>
      <p:ext uri="{BB962C8B-B14F-4D97-AF65-F5344CB8AC3E}">
        <p14:creationId xmlns:p14="http://schemas.microsoft.com/office/powerpoint/2010/main" val="23246494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E5881-4291-4789-9492-1E082B6157D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Crick’s Adaptor Hypothesis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10403" y="1473525"/>
            <a:ext cx="357579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adaptor hypothesis = postulation that a small nucleic acid could act as an adaptor, binding to both a specific amino acid and the mRNA sequence encoding that amino acid</a:t>
            </a:r>
          </a:p>
          <a:p>
            <a:pPr lvl="1"/>
            <a:r>
              <a:rPr lang="en-US" sz="2400" dirty="0">
                <a:latin typeface="Arial" panose="020B0604020202020204" pitchFamily="34" charset="0"/>
                <a:cs typeface="Arial" panose="020B0604020202020204" pitchFamily="34" charset="0"/>
              </a:rPr>
              <a:t>verified with the discovery of tRNA </a:t>
            </a:r>
          </a:p>
          <a:p>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strand of m R N A is shown horizontally across the bottom as a blue green line with bases extending up to it. The bases are rectangular below but have different shapes on top. The tops are as follows. Tan C has a triangular cutout, brown U has a rectangular protrusion, blue A has a rectangular cutout, and green G has a triangular protrusion. From left to right, the sequence of nucleotides is C U A U G A C U A G U C G G. A bracket enclosing A C U in the center of the strand is labeled, nucleotide triplet coding for an amino acid. Directly above this triplet, a vertical light green rectangle labeled adaptor (t R N A) is positioned so that protrusions and cutouts in its lower end match the cutouts and protrusions of the bases. It has a rectangular protrusion above the rectangular cutout in A, a triangular protrusion above the triangular cutout in C, and a rectangular cutout above the rectangular protrusion in U. The top of this green vertical rectangle is a concave shape that fits against a blue sphere above labeled amino acid. Within the blue sphere, the amino acid is shown as R bonded to C below bonded to H to the right, N H 3 with a positive charge on N to the left, and to C below double bonded to O to the lower left and bonded to O minus to the lower right.">
            <a:extLst>
              <a:ext uri="{FF2B5EF4-FFF2-40B4-BE49-F238E27FC236}">
                <a16:creationId xmlns:a16="http://schemas.microsoft.com/office/drawing/2014/main" id="{86EBADA6-D058-3644-AB7A-9B73C9ABD06C}"/>
              </a:ext>
            </a:extLst>
          </p:cNvPr>
          <p:cNvPicPr>
            <a:picLocks noChangeAspect="1"/>
          </p:cNvPicPr>
          <p:nvPr/>
        </p:nvPicPr>
        <p:blipFill>
          <a:blip r:embed="rId3"/>
          <a:stretch>
            <a:fillRect/>
          </a:stretch>
        </p:blipFill>
        <p:spPr>
          <a:xfrm>
            <a:off x="4038600" y="1508499"/>
            <a:ext cx="4641362" cy="4473388"/>
          </a:xfrm>
          <a:prstGeom prst="rect">
            <a:avLst/>
          </a:prstGeom>
        </p:spPr>
      </p:pic>
    </p:spTree>
    <p:extLst>
      <p:ext uri="{BB962C8B-B14F-4D97-AF65-F5344CB8AC3E}">
        <p14:creationId xmlns:p14="http://schemas.microsoft.com/office/powerpoint/2010/main" val="363297037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B38A2-FA99-4C72-B63B-5E6781BFDAD2}"/>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27.2</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Protein Synthesis</a:t>
            </a:r>
            <a:endParaRPr lang="en-AU" dirty="0"/>
          </a:p>
        </p:txBody>
      </p:sp>
    </p:spTree>
    <p:extLst>
      <p:ext uri="{BB962C8B-B14F-4D97-AF65-F5344CB8AC3E}">
        <p14:creationId xmlns:p14="http://schemas.microsoft.com/office/powerpoint/2010/main" val="401876666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29DCB-6B6F-4DA1-A94B-23A4A1BC292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An Overview of the Five Stages of Protein Synthesis</a:t>
            </a:r>
            <a:endParaRPr lang="en-AU" dirty="0"/>
          </a:p>
        </p:txBody>
      </p:sp>
      <p:pic>
        <p:nvPicPr>
          <p:cNvPr id="4" name="Picture 3" descr="A t R N A is shown as a green coiled structure that is vertical to a thicker top part that extends to a purple upper right tip and that has a half-circle yellow base with the flat side facing down. Step 1: Activation of amino acids: the t R N A is aminoacylated. An arrow points right accompanied by a curved line showing the addition of a blue sphere. This yields a similar t R N A with a blue sphere attached to the purple tip at the upper right. It is adjacent to a roughly rectangular orange structure that is wider at the top than at the bottom with rounded edges. An arrow shows that these join a cycle of reactions by meeting an arrow from m R N A at just before the nine o’clock position that runs to the eleven o’clock position. The m R N A is green with a dark green bar near the left labeled start and a red bar near the right labeled stop. This reaction yields a structure in which the green R N A strand has its 5 prime end at the lower left of the orange structure, curves up, runs horizontally, and then bends down again to exit at the lower right to run horizontally to its 3 prime end just past the red piece. The green piece is at the top horizontal piece within the orange structure directly beneath the yellow base of aminoacyl-t R N A. The t R N A extends above the orange structure. Step 2: Initiation: the m R N A and the aminoacylated t R N A bind to the small ribosomal subunit. The large subunit then binds. An arrow points right to the two o’clock position and is joined by a curve line showing the addition of a large yellow half-circle. This produces a similar structure in which the yellow piece is on top of the orange piece with the t R N A extending into the yellow structure. An arrow points from this structure to the four o’clock position accompanied by a curved line showing the addition of another aminoacyl-t R N A. This yields a similar structure in which there is a second t R N A just to the right of the first t R N A. The blue spheres of the two t R N A s are touching. An arrow points right from this position to the six o’clock position. Step 3: Elongation: successive cycles of aminoacyl-t R N A binding and peptide bond formation occur until the ribosome reaches a stop codon. This yields a similar structure in which most of the green R N A is outside of the ribosome, forming a long horizontal piece with a green bar at its left side. This R N A curves up and runs almost horizontally across the orange piece of the ribosome, then curves down slightly. A t R N A is bound just to the left of the red piece of this R N A. A long strand of blue spheres extends up from the purple tip of the t R N A. An arrow points from this position back to the original m R N A at just before the nine o’clock position accompanied by a branched arrow showing the departure of the two halves of the ribosome. A wavy chain of blue spheres is below. Step 4: Termination: translation stops when a stop codon is encountered. The m R N A and protein dissociate, and the ribosomal subunits are recycled. An arrow points down from the chain of blue spheres to show the same spheres arranged into a spherical structure. Step 5: Protein folding and posttranslational processing. An arrow points down accompanied by a curved line showing the addition of two light red spheres. This yields a similar structure with two light red spheres attached. All data are approximate.">
            <a:extLst>
              <a:ext uri="{FF2B5EF4-FFF2-40B4-BE49-F238E27FC236}">
                <a16:creationId xmlns:a16="http://schemas.microsoft.com/office/drawing/2014/main" id="{A3048DF1-0D3C-4F4C-A150-2787E2C4D5CC}"/>
              </a:ext>
            </a:extLst>
          </p:cNvPr>
          <p:cNvPicPr>
            <a:picLocks noChangeAspect="1"/>
          </p:cNvPicPr>
          <p:nvPr/>
        </p:nvPicPr>
        <p:blipFill>
          <a:blip r:embed="rId3"/>
          <a:stretch>
            <a:fillRect/>
          </a:stretch>
        </p:blipFill>
        <p:spPr>
          <a:xfrm>
            <a:off x="1035050" y="1447800"/>
            <a:ext cx="7073900" cy="5014926"/>
          </a:xfrm>
          <a:prstGeom prst="rect">
            <a:avLst/>
          </a:prstGeom>
        </p:spPr>
      </p:pic>
    </p:spTree>
    <p:extLst>
      <p:ext uri="{BB962C8B-B14F-4D97-AF65-F5344CB8AC3E}">
        <p14:creationId xmlns:p14="http://schemas.microsoft.com/office/powerpoint/2010/main" val="50536013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0;p2" descr="Icon P 1">
            <a:extLst>
              <a:ext uri="{FF2B5EF4-FFF2-40B4-BE49-F238E27FC236}">
                <a16:creationId xmlns:a16="http://schemas.microsoft.com/office/drawing/2014/main" id="{CC4BF24F-6AFF-4479-B604-1A2BC495437B}"/>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8577" y="314325"/>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30C5A3F-4B24-48BC-A65B-12BE37EC7EC7}"/>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(4 of 8)</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676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000" b="1" dirty="0">
                <a:latin typeface="Arial" panose="020B0604020202020204" pitchFamily="34" charset="0"/>
                <a:cs typeface="Arial" panose="020B0604020202020204" pitchFamily="34" charset="0"/>
              </a:rPr>
              <a:t>Information is expensive. </a:t>
            </a:r>
            <a:r>
              <a:rPr lang="en-US" sz="2000" dirty="0">
                <a:latin typeface="Arial" panose="020B0604020202020204" pitchFamily="34" charset="0"/>
                <a:cs typeface="Arial" panose="020B0604020202020204" pitchFamily="34" charset="0"/>
              </a:rPr>
              <a:t>This principle, noted in earlier chapters, is particularly well illustrated by protein synthesis. Protein synthesis consumes more cellular resources than any other process in most cells. The 15,000 ribosomes, 100,000 molecules of protein synthesis–related protein factors and enzymes, and 200,000 tRNA molecules in a typical bacterial cell can account for more than 35% of the cell’s dry weight. Overall, almost 300 </a:t>
            </a:r>
            <a:r>
              <a:rPr lang="en-US" sz="2000" i="1" dirty="0">
                <a:latin typeface="Arial" panose="020B0604020202020204" pitchFamily="34" charset="0"/>
                <a:cs typeface="Arial" panose="020B0604020202020204" pitchFamily="34" charset="0"/>
              </a:rPr>
              <a:t>different </a:t>
            </a:r>
            <a:r>
              <a:rPr lang="en-US" sz="2000" dirty="0">
                <a:latin typeface="Arial" panose="020B0604020202020204" pitchFamily="34" charset="0"/>
                <a:cs typeface="Arial" panose="020B0604020202020204" pitchFamily="34" charset="0"/>
              </a:rPr>
              <a:t>macromolecules cooperate to synthesize polypeptides. Protein synthesis can account for up to 90% of the chemical energy used by a cell for all biosynthetic reactions. Why? The enzymatic synthesis of an amide bond should require little energetic input. However, the sequence of amino acids in a protein is a form of biological information. Synthesis of each amide (peptide) bond between two </a:t>
            </a:r>
            <a:r>
              <a:rPr lang="en-US" sz="2000" i="1" dirty="0">
                <a:latin typeface="Arial" panose="020B0604020202020204" pitchFamily="34" charset="0"/>
                <a:cs typeface="Arial" panose="020B0604020202020204" pitchFamily="34" charset="0"/>
              </a:rPr>
              <a:t>particular </a:t>
            </a:r>
            <a:r>
              <a:rPr lang="en-US" sz="2000" dirty="0">
                <a:latin typeface="Arial" panose="020B0604020202020204" pitchFamily="34" charset="0"/>
                <a:cs typeface="Arial" panose="020B0604020202020204" pitchFamily="34" charset="0"/>
              </a:rPr>
              <a:t>amino acids is ensured by the investment of more than four nucleoside triphosphates (NTPs). </a:t>
            </a:r>
          </a:p>
          <a:p>
            <a:endParaRPr lang="en-US" sz="2400" dirty="0">
              <a:latin typeface="Arial" panose="020B0604020202020204" pitchFamily="34" charset="0"/>
              <a:cs typeface="Arial" panose="020B0604020202020204" pitchFamily="34" charset="0"/>
            </a:endParaRPr>
          </a:p>
          <a:p>
            <a:pPr>
              <a:buNone/>
            </a:pPr>
            <a:r>
              <a:rPr lang="en-US" sz="2400" dirty="0">
                <a:latin typeface="Arial" panose="020B0604020202020204" pitchFamily="34" charset="0"/>
                <a:cs typeface="Arial" panose="020B0604020202020204" pitchFamily="34" charset="0"/>
              </a:rPr>
              <a:t> </a:t>
            </a:r>
          </a:p>
          <a:p>
            <a:endParaRPr lang="en-US" sz="2400" dirty="0"/>
          </a:p>
          <a:p>
            <a:pPr>
              <a:buNone/>
            </a:pPr>
            <a:r>
              <a:rPr lang="en-US" sz="2400" dirty="0">
                <a:latin typeface="Arial" panose="020B0604020202020204" pitchFamily="34" charset="0"/>
                <a:cs typeface="Arial" panose="020B0604020202020204" pitchFamily="34" charset="0"/>
              </a:rPr>
              <a:t> </a:t>
            </a:r>
          </a:p>
          <a:p>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extLst>
      <p:ext uri="{BB962C8B-B14F-4D97-AF65-F5344CB8AC3E}">
        <p14:creationId xmlns:p14="http://schemas.microsoft.com/office/powerpoint/2010/main" val="321277535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F44B9-661F-422F-9156-AFBF591598D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Components Required for Protein Synthesis in </a:t>
            </a:r>
            <a:r>
              <a:rPr lang="en-US" i="1" dirty="0">
                <a:solidFill>
                  <a:schemeClr val="tx1"/>
                </a:solidFill>
                <a:latin typeface="Arial" panose="020B0604020202020204" pitchFamily="34" charset="0"/>
                <a:cs typeface="Arial" panose="020B0604020202020204" pitchFamily="34" charset="0"/>
              </a:rPr>
              <a:t>E. coli</a:t>
            </a:r>
            <a:endParaRPr lang="en-AU" dirty="0"/>
          </a:p>
        </p:txBody>
      </p:sp>
      <p:sp>
        <p:nvSpPr>
          <p:cNvPr id="3" name="TextBox 2">
            <a:extLst>
              <a:ext uri="{FF2B5EF4-FFF2-40B4-BE49-F238E27FC236}">
                <a16:creationId xmlns:a16="http://schemas.microsoft.com/office/drawing/2014/main" id="{D334E904-DA97-4FFB-B65C-4B8589183B61}"/>
              </a:ext>
            </a:extLst>
          </p:cNvPr>
          <p:cNvSpPr txBox="1"/>
          <p:nvPr/>
        </p:nvSpPr>
        <p:spPr>
          <a:xfrm>
            <a:off x="381000" y="1487269"/>
            <a:ext cx="8382000" cy="646331"/>
          </a:xfrm>
          <a:prstGeom prst="rect">
            <a:avLst/>
          </a:prstGeom>
          <a:solidFill>
            <a:srgbClr val="005F6A"/>
          </a:solidFill>
          <a:ln>
            <a:solidFill>
              <a:schemeClr val="tx1"/>
            </a:solidFill>
          </a:ln>
        </p:spPr>
        <p:txBody>
          <a:bodyPr wrap="square" rtlCol="0">
            <a:spAutoFit/>
          </a:bodyPr>
          <a:lstStyle/>
          <a:p>
            <a:r>
              <a:rPr lang="en-US" sz="1800" b="1" dirty="0">
                <a:solidFill>
                  <a:schemeClr val="bg1"/>
                </a:solidFill>
              </a:rPr>
              <a:t>Table 27-5 Components Required for the Five Major Stages of Protein Synthesis in </a:t>
            </a:r>
            <a:r>
              <a:rPr lang="en-US" sz="1800" b="1" i="1" dirty="0">
                <a:solidFill>
                  <a:schemeClr val="bg1"/>
                </a:solidFill>
              </a:rPr>
              <a:t>E.coli</a:t>
            </a:r>
            <a:endParaRPr lang="en-US" sz="1800" b="1" dirty="0">
              <a:solidFill>
                <a:schemeClr val="bg1"/>
              </a:solidFill>
            </a:endParaRPr>
          </a:p>
        </p:txBody>
      </p:sp>
      <p:graphicFrame>
        <p:nvGraphicFramePr>
          <p:cNvPr id="4" name="Table Placeholder 3">
            <a:extLst>
              <a:ext uri="{FF2B5EF4-FFF2-40B4-BE49-F238E27FC236}">
                <a16:creationId xmlns:a16="http://schemas.microsoft.com/office/drawing/2014/main" id="{E96A4D03-0FBD-49F3-8960-7C0ADCC1CA84}"/>
              </a:ext>
            </a:extLst>
          </p:cNvPr>
          <p:cNvGraphicFramePr>
            <a:graphicFrameLocks/>
          </p:cNvGraphicFramePr>
          <p:nvPr>
            <p:extLst>
              <p:ext uri="{D42A27DB-BD31-4B8C-83A1-F6EECF244321}">
                <p14:modId xmlns:p14="http://schemas.microsoft.com/office/powerpoint/2010/main" val="642356149"/>
              </p:ext>
            </p:extLst>
          </p:nvPr>
        </p:nvGraphicFramePr>
        <p:xfrm>
          <a:off x="381000" y="2133600"/>
          <a:ext cx="8382000" cy="4587176"/>
        </p:xfrm>
        <a:graphic>
          <a:graphicData uri="http://schemas.openxmlformats.org/drawingml/2006/table">
            <a:tbl>
              <a:tblPr firstRow="1" firstCol="1" bandRow="1">
                <a:tableStyleId>{5940675A-B579-460E-94D1-54222C63F5DA}</a:tableStyleId>
              </a:tblPr>
              <a:tblGrid>
                <a:gridCol w="2895600">
                  <a:extLst>
                    <a:ext uri="{9D8B030D-6E8A-4147-A177-3AD203B41FA5}">
                      <a16:colId xmlns:a16="http://schemas.microsoft.com/office/drawing/2014/main" val="2125854599"/>
                    </a:ext>
                  </a:extLst>
                </a:gridCol>
                <a:gridCol w="3065462">
                  <a:extLst>
                    <a:ext uri="{9D8B030D-6E8A-4147-A177-3AD203B41FA5}">
                      <a16:colId xmlns:a16="http://schemas.microsoft.com/office/drawing/2014/main" val="674596924"/>
                    </a:ext>
                  </a:extLst>
                </a:gridCol>
                <a:gridCol w="2420938">
                  <a:extLst>
                    <a:ext uri="{9D8B030D-6E8A-4147-A177-3AD203B41FA5}">
                      <a16:colId xmlns:a16="http://schemas.microsoft.com/office/drawing/2014/main" val="928174463"/>
                    </a:ext>
                  </a:extLst>
                </a:gridCol>
              </a:tblGrid>
              <a:tr h="225017">
                <a:tc>
                  <a:txBody>
                    <a:bodyPr/>
                    <a:lstStyle/>
                    <a:p>
                      <a:pPr marL="0" marR="0">
                        <a:lnSpc>
                          <a:spcPct val="107000"/>
                        </a:lnSpc>
                        <a:spcBef>
                          <a:spcPts val="0"/>
                        </a:spcBef>
                        <a:spcAft>
                          <a:spcPts val="0"/>
                        </a:spcAft>
                      </a:pPr>
                      <a:r>
                        <a:rPr lang="en-US" sz="1200" b="1" i="0" u="none" strike="noStrike" kern="1200" baseline="0" dirty="0">
                          <a:solidFill>
                            <a:schemeClr val="tx1"/>
                          </a:solidFill>
                          <a:latin typeface="Arial" panose="020B0604020202020204" pitchFamily="34" charset="0"/>
                          <a:ea typeface="+mn-ea"/>
                          <a:cs typeface="Arial" panose="020B0604020202020204" pitchFamily="34" charset="0"/>
                        </a:rPr>
                        <a:t>Stage</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200" b="1" i="0" u="none" strike="noStrike" kern="1200" baseline="0" dirty="0">
                          <a:solidFill>
                            <a:schemeClr val="tx1"/>
                          </a:solidFill>
                          <a:latin typeface="Arial" panose="020B0604020202020204" pitchFamily="34" charset="0"/>
                          <a:ea typeface="+mn-ea"/>
                          <a:cs typeface="Arial" panose="020B0604020202020204" pitchFamily="34" charset="0"/>
                        </a:rPr>
                        <a:t>Essential components</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algn="ctr">
                        <a:lnSpc>
                          <a:spcPct val="107000"/>
                        </a:lnSpc>
                        <a:spcBef>
                          <a:spcPts val="0"/>
                        </a:spcBef>
                        <a:spcAft>
                          <a:spcPts val="0"/>
                        </a:spcAft>
                      </a:pPr>
                      <a:r>
                        <a:rPr lang="en-US" sz="1200" b="1" i="0" u="none" strike="noStrike" kern="1200" baseline="0" dirty="0">
                          <a:solidFill>
                            <a:schemeClr val="tx1"/>
                          </a:solidFill>
                          <a:latin typeface="Arial" panose="020B0604020202020204" pitchFamily="34" charset="0"/>
                          <a:ea typeface="+mn-ea"/>
                          <a:cs typeface="Arial" panose="020B0604020202020204" pitchFamily="34" charset="0"/>
                        </a:rPr>
                        <a:t>Essential components</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extLst>
                  <a:ext uri="{0D108BD9-81ED-4DB2-BD59-A6C34878D82A}">
                    <a16:rowId xmlns:a16="http://schemas.microsoft.com/office/drawing/2014/main" val="2302803968"/>
                  </a:ext>
                </a:extLst>
              </a:tr>
              <a:tr h="492722">
                <a:tc>
                  <a:txBody>
                    <a:bodyPr/>
                    <a:lstStyle/>
                    <a:p>
                      <a:pPr marL="0" marR="0">
                        <a:lnSpc>
                          <a:spcPct val="107000"/>
                        </a:lnSpc>
                        <a:spcBef>
                          <a:spcPts val="0"/>
                        </a:spcBef>
                        <a:spcAft>
                          <a:spcPts val="0"/>
                        </a:spcAft>
                      </a:pP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1. Activation of amino acids</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20 amino acids</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20 aminoacyl-</a:t>
                      </a:r>
                      <a:r>
                        <a:rPr lang="en-US" sz="1200" b="0" i="0" u="none" strike="noStrike" kern="1200" baseline="0" dirty="0" err="1">
                          <a:solidFill>
                            <a:schemeClr val="tx1"/>
                          </a:solidFill>
                          <a:latin typeface="Arial" panose="020B0604020202020204" pitchFamily="34" charset="0"/>
                          <a:ea typeface="+mn-ea"/>
                          <a:cs typeface="Arial" panose="020B0604020202020204" pitchFamily="34" charset="0"/>
                        </a:rPr>
                        <a:t>tRNA</a:t>
                      </a: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 synthases</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32 or more </a:t>
                      </a:r>
                      <a:r>
                        <a:rPr lang="en-US" sz="1200" b="0" i="0" u="none" strike="noStrike" kern="1200" baseline="0" dirty="0" err="1">
                          <a:solidFill>
                            <a:schemeClr val="tx1"/>
                          </a:solidFill>
                          <a:latin typeface="Arial" panose="020B0604020202020204" pitchFamily="34" charset="0"/>
                          <a:ea typeface="+mn-ea"/>
                          <a:cs typeface="Arial" panose="020B0604020202020204" pitchFamily="34" charset="0"/>
                        </a:rPr>
                        <a:t>tRNAs</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ATP</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Mg</a:t>
                      </a:r>
                      <a:r>
                        <a:rPr lang="en-US" sz="1200" b="0" i="0" u="none" strike="noStrike" kern="1200" baseline="30000" dirty="0">
                          <a:solidFill>
                            <a:schemeClr val="tx1"/>
                          </a:solidFill>
                          <a:latin typeface="Arial" panose="020B0604020202020204" pitchFamily="34" charset="0"/>
                          <a:ea typeface="+mn-ea"/>
                          <a:cs typeface="Arial" panose="020B0604020202020204" pitchFamily="34" charset="0"/>
                        </a:rPr>
                        <a:t>2+</a:t>
                      </a:r>
                      <a:endParaRPr lang="en-US" sz="1200" baseline="30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107467678"/>
                  </a:ext>
                </a:extLst>
              </a:tr>
              <a:tr h="839469">
                <a:tc>
                  <a:txBody>
                    <a:bodyPr/>
                    <a:lstStyle/>
                    <a:p>
                      <a:pPr marL="0" marR="0">
                        <a:lnSpc>
                          <a:spcPct val="107000"/>
                        </a:lnSpc>
                        <a:spcBef>
                          <a:spcPts val="0"/>
                        </a:spcBef>
                        <a:spcAft>
                          <a:spcPts val="0"/>
                        </a:spcAft>
                      </a:pP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2. Initiation</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mRNA</a:t>
                      </a:r>
                    </a:p>
                    <a:p>
                      <a:r>
                        <a:rPr lang="en-US" sz="1200" b="0" i="1" u="none" strike="noStrike" kern="1200" baseline="0" dirty="0">
                          <a:solidFill>
                            <a:schemeClr val="tx1"/>
                          </a:solidFill>
                          <a:latin typeface="Arial" panose="020B0604020202020204" pitchFamily="34" charset="0"/>
                          <a:ea typeface="+mn-ea"/>
                          <a:cs typeface="Arial" panose="020B0604020202020204" pitchFamily="34" charset="0"/>
                        </a:rPr>
                        <a:t>N</a:t>
                      </a: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a:t>
                      </a:r>
                      <a:r>
                        <a:rPr lang="en-US" sz="1200" b="0" i="0" u="none" strike="noStrike" kern="1200" baseline="0" dirty="0" err="1">
                          <a:solidFill>
                            <a:schemeClr val="tx1"/>
                          </a:solidFill>
                          <a:latin typeface="Arial" panose="020B0604020202020204" pitchFamily="34" charset="0"/>
                          <a:ea typeface="+mn-ea"/>
                          <a:cs typeface="Arial" panose="020B0604020202020204" pitchFamily="34" charset="0"/>
                        </a:rPr>
                        <a:t>Formylmethionyl</a:t>
                      </a: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a:t>
                      </a:r>
                      <a:r>
                        <a:rPr lang="en-US" sz="1200" b="0" i="0" u="none" strike="noStrike" kern="1200" baseline="0" dirty="0" err="1">
                          <a:solidFill>
                            <a:schemeClr val="tx1"/>
                          </a:solidFill>
                          <a:latin typeface="Arial" panose="020B0604020202020204" pitchFamily="34" charset="0"/>
                          <a:ea typeface="+mn-ea"/>
                          <a:cs typeface="Arial" panose="020B0604020202020204" pitchFamily="34" charset="0"/>
                        </a:rPr>
                        <a:t>tRNA</a:t>
                      </a:r>
                      <a:r>
                        <a:rPr lang="en-US" sz="1200" b="0" i="0" u="none" strike="noStrike" kern="1200" baseline="30000" dirty="0" err="1">
                          <a:solidFill>
                            <a:schemeClr val="tx1"/>
                          </a:solidFill>
                          <a:latin typeface="Arial" panose="020B0604020202020204" pitchFamily="34" charset="0"/>
                          <a:ea typeface="+mn-ea"/>
                          <a:cs typeface="Arial" panose="020B0604020202020204" pitchFamily="34" charset="0"/>
                        </a:rPr>
                        <a:t>fMet</a:t>
                      </a:r>
                      <a:endParaRPr lang="en-US" sz="1200" b="0" i="0" u="none" strike="noStrike" kern="1200" baseline="30000" dirty="0">
                        <a:solidFill>
                          <a:schemeClr val="tx1"/>
                        </a:solidFill>
                        <a:latin typeface="Arial" panose="020B0604020202020204" pitchFamily="34" charset="0"/>
                        <a:ea typeface="+mn-ea"/>
                        <a:cs typeface="Arial" panose="020B0604020202020204" pitchFamily="34" charset="0"/>
                      </a:endParaRP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Initiation codon in mRNA (AUG)</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30S ribosomal subunit</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50S ribosomal subunit</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Initiation factors (IF1, IF2, IF3)</a:t>
                      </a:r>
                    </a:p>
                    <a:p>
                      <a:r>
                        <a:rPr lang="en-US" sz="1200" b="0" i="0" u="none" strike="noStrike" kern="1200" baseline="0" dirty="0" err="1">
                          <a:solidFill>
                            <a:schemeClr val="tx1"/>
                          </a:solidFill>
                          <a:latin typeface="Arial" panose="020B0604020202020204" pitchFamily="34" charset="0"/>
                          <a:ea typeface="+mn-ea"/>
                          <a:cs typeface="Arial" panose="020B0604020202020204" pitchFamily="34" charset="0"/>
                        </a:rPr>
                        <a:t>GTP</a:t>
                      </a:r>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Mg</a:t>
                      </a:r>
                      <a:r>
                        <a:rPr lang="en-US" sz="1200" b="0" i="0" u="none" strike="noStrike" kern="1200" baseline="30000" dirty="0">
                          <a:solidFill>
                            <a:schemeClr val="tx1"/>
                          </a:solidFill>
                          <a:latin typeface="Arial" panose="020B0604020202020204" pitchFamily="34" charset="0"/>
                          <a:ea typeface="+mn-ea"/>
                          <a:cs typeface="Arial" panose="020B0604020202020204" pitchFamily="34" charset="0"/>
                        </a:rPr>
                        <a:t>2+</a:t>
                      </a:r>
                      <a:endParaRPr lang="en-US" sz="1200" baseline="30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997107111"/>
                  </a:ext>
                </a:extLst>
              </a:tr>
              <a:tr h="720053">
                <a:tc>
                  <a:txBody>
                    <a:bodyPr/>
                    <a:lstStyle/>
                    <a:p>
                      <a:pPr marL="0" marR="0">
                        <a:lnSpc>
                          <a:spcPct val="107000"/>
                        </a:lnSpc>
                        <a:spcBef>
                          <a:spcPts val="0"/>
                        </a:spcBef>
                        <a:spcAft>
                          <a:spcPts val="0"/>
                        </a:spcAft>
                      </a:pP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3. Elongation</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Functional 70S ribosomes (initiation complex)</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Aminoacyl-</a:t>
                      </a:r>
                      <a:r>
                        <a:rPr lang="en-US" sz="1200" b="0" i="0" u="none" strike="noStrike" kern="1200" baseline="0" dirty="0" err="1">
                          <a:solidFill>
                            <a:schemeClr val="tx1"/>
                          </a:solidFill>
                          <a:latin typeface="Arial" panose="020B0604020202020204" pitchFamily="34" charset="0"/>
                          <a:ea typeface="+mn-ea"/>
                          <a:cs typeface="Arial" panose="020B0604020202020204" pitchFamily="34" charset="0"/>
                        </a:rPr>
                        <a:t>tRNAs</a:t>
                      </a: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 specified by codons</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r>
                        <a:rPr lang="fr-FR" sz="1200" b="0" i="0" u="none" strike="noStrike" kern="1200" baseline="0" dirty="0">
                          <a:solidFill>
                            <a:schemeClr val="tx1"/>
                          </a:solidFill>
                          <a:latin typeface="Arial" panose="020B0604020202020204" pitchFamily="34" charset="0"/>
                          <a:ea typeface="+mn-ea"/>
                          <a:cs typeface="Arial" panose="020B0604020202020204" pitchFamily="34" charset="0"/>
                        </a:rPr>
                        <a:t>Elongation </a:t>
                      </a:r>
                      <a:r>
                        <a:rPr lang="fr-FR" sz="1200" b="0" i="0" u="none" strike="noStrike" kern="1200" baseline="0" dirty="0" err="1">
                          <a:solidFill>
                            <a:schemeClr val="tx1"/>
                          </a:solidFill>
                          <a:latin typeface="Arial" panose="020B0604020202020204" pitchFamily="34" charset="0"/>
                          <a:ea typeface="+mn-ea"/>
                          <a:cs typeface="Arial" panose="020B0604020202020204" pitchFamily="34" charset="0"/>
                        </a:rPr>
                        <a:t>factors</a:t>
                      </a:r>
                      <a:r>
                        <a:rPr lang="fr-FR" sz="1200" b="0" i="0" u="none" strike="noStrike" kern="1200" baseline="0" dirty="0">
                          <a:solidFill>
                            <a:schemeClr val="tx1"/>
                          </a:solidFill>
                          <a:latin typeface="Arial" panose="020B0604020202020204" pitchFamily="34" charset="0"/>
                          <a:ea typeface="+mn-ea"/>
                          <a:cs typeface="Arial" panose="020B0604020202020204" pitchFamily="34" charset="0"/>
                        </a:rPr>
                        <a:t> (</a:t>
                      </a:r>
                      <a:r>
                        <a:rPr lang="fr-FR" sz="1200" b="0" i="0" u="none" strike="noStrike" kern="1200" baseline="0" dirty="0" err="1">
                          <a:solidFill>
                            <a:schemeClr val="tx1"/>
                          </a:solidFill>
                          <a:latin typeface="Arial" panose="020B0604020202020204" pitchFamily="34" charset="0"/>
                          <a:ea typeface="+mn-ea"/>
                          <a:cs typeface="Arial" panose="020B0604020202020204" pitchFamily="34" charset="0"/>
                        </a:rPr>
                        <a:t>EF</a:t>
                      </a:r>
                      <a:r>
                        <a:rPr lang="fr-FR" sz="1200" b="0" i="0" u="none" strike="noStrike" kern="1200" baseline="0" dirty="0">
                          <a:solidFill>
                            <a:schemeClr val="tx1"/>
                          </a:solidFill>
                          <a:latin typeface="Arial" panose="020B0604020202020204" pitchFamily="34" charset="0"/>
                          <a:ea typeface="+mn-ea"/>
                          <a:cs typeface="Arial" panose="020B0604020202020204" pitchFamily="34" charset="0"/>
                        </a:rPr>
                        <a:t>-Tu, </a:t>
                      </a:r>
                      <a:r>
                        <a:rPr lang="fr-FR" sz="1200" b="0" i="0" u="none" strike="noStrike" kern="1200" baseline="0" dirty="0" err="1">
                          <a:solidFill>
                            <a:schemeClr val="tx1"/>
                          </a:solidFill>
                          <a:latin typeface="Arial" panose="020B0604020202020204" pitchFamily="34" charset="0"/>
                          <a:ea typeface="+mn-ea"/>
                          <a:cs typeface="Arial" panose="020B0604020202020204" pitchFamily="34" charset="0"/>
                        </a:rPr>
                        <a:t>EF-Ts</a:t>
                      </a:r>
                      <a:r>
                        <a:rPr lang="fr-FR" sz="1200" b="0" i="0" u="none" strike="noStrike" kern="1200" baseline="0" dirty="0">
                          <a:solidFill>
                            <a:schemeClr val="tx1"/>
                          </a:solidFill>
                          <a:latin typeface="Arial" panose="020B0604020202020204" pitchFamily="34" charset="0"/>
                          <a:ea typeface="+mn-ea"/>
                          <a:cs typeface="Arial" panose="020B0604020202020204" pitchFamily="34" charset="0"/>
                        </a:rPr>
                        <a:t>, </a:t>
                      </a:r>
                      <a:r>
                        <a:rPr lang="fr-FR" sz="1200" b="0" i="0" u="none" strike="noStrike" kern="1200" baseline="0" dirty="0" err="1">
                          <a:solidFill>
                            <a:schemeClr val="tx1"/>
                          </a:solidFill>
                          <a:latin typeface="Arial" panose="020B0604020202020204" pitchFamily="34" charset="0"/>
                          <a:ea typeface="+mn-ea"/>
                          <a:cs typeface="Arial" panose="020B0604020202020204" pitchFamily="34" charset="0"/>
                        </a:rPr>
                        <a:t>EF</a:t>
                      </a:r>
                      <a:r>
                        <a:rPr lang="fr-FR" sz="1200" b="0" i="0" u="none" strike="noStrike" kern="1200" baseline="0" dirty="0">
                          <a:solidFill>
                            <a:schemeClr val="tx1"/>
                          </a:solidFill>
                          <a:latin typeface="Arial" panose="020B0604020202020204" pitchFamily="34" charset="0"/>
                          <a:ea typeface="+mn-ea"/>
                          <a:cs typeface="Arial" panose="020B0604020202020204" pitchFamily="34" charset="0"/>
                        </a:rPr>
                        <a:t>-G)</a:t>
                      </a:r>
                    </a:p>
                    <a:p>
                      <a:r>
                        <a:rPr lang="en-US" sz="1200" b="0" i="0" u="none" strike="noStrike" kern="1200" baseline="0" dirty="0" err="1">
                          <a:solidFill>
                            <a:schemeClr val="tx1"/>
                          </a:solidFill>
                          <a:latin typeface="Arial" panose="020B0604020202020204" pitchFamily="34" charset="0"/>
                          <a:ea typeface="+mn-ea"/>
                          <a:cs typeface="Arial" panose="020B0604020202020204" pitchFamily="34" charset="0"/>
                        </a:rPr>
                        <a:t>GTP</a:t>
                      </a:r>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Mg</a:t>
                      </a:r>
                      <a:r>
                        <a:rPr lang="en-US" sz="1200" b="0" i="0" u="none" strike="noStrike" kern="1200" baseline="30000" dirty="0">
                          <a:solidFill>
                            <a:schemeClr val="tx1"/>
                          </a:solidFill>
                          <a:latin typeface="Arial" panose="020B0604020202020204" pitchFamily="34" charset="0"/>
                          <a:ea typeface="+mn-ea"/>
                          <a:cs typeface="Arial" panose="020B0604020202020204" pitchFamily="34" charset="0"/>
                        </a:rPr>
                        <a:t>2+</a:t>
                      </a:r>
                      <a:endParaRPr lang="en-US" sz="1200" baseline="30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974685516"/>
                  </a:ext>
                </a:extLst>
              </a:tr>
              <a:tr h="415089">
                <a:tc>
                  <a:txBody>
                    <a:bodyPr/>
                    <a:lstStyle/>
                    <a:p>
                      <a:pPr marL="0" marR="0">
                        <a:lnSpc>
                          <a:spcPct val="107000"/>
                        </a:lnSpc>
                        <a:spcBef>
                          <a:spcPts val="0"/>
                        </a:spcBef>
                        <a:spcAft>
                          <a:spcPts val="0"/>
                        </a:spcAft>
                      </a:pP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4. Termination and ribosome recycling</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Termination codon in mRNA</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Release factors (RF1, RF2, RF3, </a:t>
                      </a:r>
                      <a:r>
                        <a:rPr lang="en-US" sz="1200" b="0" i="0" u="none" strike="noStrike" kern="1200" baseline="0" dirty="0" err="1">
                          <a:solidFill>
                            <a:schemeClr val="tx1"/>
                          </a:solidFill>
                          <a:latin typeface="Arial" panose="020B0604020202020204" pitchFamily="34" charset="0"/>
                          <a:ea typeface="+mn-ea"/>
                          <a:cs typeface="Arial" panose="020B0604020202020204" pitchFamily="34" charset="0"/>
                        </a:rPr>
                        <a:t>RRF</a:t>
                      </a: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r>
                        <a:rPr lang="en-US" sz="1200" b="0" i="0" u="none" strike="noStrike" kern="1200" baseline="0" dirty="0" err="1">
                          <a:solidFill>
                            <a:schemeClr val="tx1"/>
                          </a:solidFill>
                          <a:latin typeface="Arial" panose="020B0604020202020204" pitchFamily="34" charset="0"/>
                          <a:ea typeface="+mn-ea"/>
                          <a:cs typeface="Arial" panose="020B0604020202020204" pitchFamily="34" charset="0"/>
                        </a:rPr>
                        <a:t>EF</a:t>
                      </a: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-G</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IF3</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513692602"/>
                  </a:ext>
                </a:extLst>
              </a:tr>
              <a:tr h="720053">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5. Folding and posttranslational processing</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Chaperones and folding enzymes (PPI, PDI); specific enzymes, cofactors, and other components for removal of initiating residues and signal sequences, additional proteolytic processing, modification of terminal residues, and attachment of acetyl, phosphoryl, methyl, carboxyl, carbohydrate, or prosthetic groups</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508178566"/>
                  </a:ext>
                </a:extLst>
              </a:tr>
            </a:tbl>
          </a:graphicData>
        </a:graphic>
      </p:graphicFrame>
    </p:spTree>
    <p:extLst>
      <p:ext uri="{BB962C8B-B14F-4D97-AF65-F5344CB8AC3E}">
        <p14:creationId xmlns:p14="http://schemas.microsoft.com/office/powerpoint/2010/main" val="65487303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4">
            <a:extLst>
              <a:ext uri="{FF2B5EF4-FFF2-40B4-BE49-F238E27FC236}">
                <a16:creationId xmlns:a16="http://schemas.microsoft.com/office/drawing/2014/main" id="{DEB62267-B12D-4494-9BF0-2FBA7301F54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72056" y="419801"/>
            <a:ext cx="944962" cy="701101"/>
          </a:xfrm>
          <a:prstGeom prst="rect">
            <a:avLst/>
          </a:prstGeom>
        </p:spPr>
      </p:pic>
      <p:sp>
        <p:nvSpPr>
          <p:cNvPr id="2" name="Title 1">
            <a:extLst>
              <a:ext uri="{FF2B5EF4-FFF2-40B4-BE49-F238E27FC236}">
                <a16:creationId xmlns:a16="http://schemas.microsoft.com/office/drawing/2014/main" id="{9C84E533-1D0A-4863-9FE3-36EFC8698CB0}"/>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(2 of 3)</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11430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Proteins are synthesized by RNAs. </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The study of protein synthesis offers another important reward: a look at a world of RNA catalysts that may have existed in an RNA world before the dawn of life “as we know it.” Proteins are synthesized by a gigantic RNA enzyme. </a:t>
            </a:r>
          </a:p>
          <a:p>
            <a:pPr marL="114300" marR="0" lvl="0" indent="0" algn="l" defTabSz="914400" rtl="0" eaLnBrk="0" fontAlgn="base" latinLnBrk="0" hangingPunct="0">
              <a:lnSpc>
                <a:spcPct val="100000"/>
              </a:lnSpc>
              <a:spcBef>
                <a:spcPct val="20000"/>
              </a:spcBef>
              <a:spcAft>
                <a:spcPct val="0"/>
              </a:spcAft>
              <a:buClrTx/>
              <a:buSzTx/>
              <a:buFontTx/>
              <a:buChar char="•"/>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a:p>
            <a:pPr marL="114300" marR="0" lvl="0" indent="0" algn="l" defTabSz="914400" rtl="0" eaLnBrk="0" fontAlgn="base" latinLnBrk="0" hangingPunct="0">
              <a:lnSpc>
                <a:spcPct val="100000"/>
              </a:lnSpc>
              <a:spcBef>
                <a:spcPct val="20000"/>
              </a:spcBef>
              <a:spcAft>
                <a:spcPct val="0"/>
              </a:spcAft>
              <a:buClrTx/>
              <a:buSzTx/>
              <a:buFontTx/>
              <a:buChar char="•"/>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a:p>
            <a:pPr marL="114300" marR="0" lvl="0" indent="0" algn="l" defTabSz="914400" rtl="0" eaLnBrk="0" fontAlgn="base" latinLnBrk="0" hangingPunct="0">
              <a:lnSpc>
                <a:spcPct val="100000"/>
              </a:lnSpc>
              <a:spcBef>
                <a:spcPct val="20000"/>
              </a:spcBef>
              <a:spcAft>
                <a:spcPct val="0"/>
              </a:spcAft>
              <a:buClrTx/>
              <a:buSzTx/>
              <a:buFontTx/>
              <a:buChar char="•"/>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Tree>
    <p:extLst>
      <p:ext uri="{BB962C8B-B14F-4D97-AF65-F5344CB8AC3E}">
        <p14:creationId xmlns:p14="http://schemas.microsoft.com/office/powerpoint/2010/main" val="302953671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B9542-44CA-423B-B089-C49A7E109B1E}"/>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The Ribosome Is a Complex Supramolecular Machine</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0" y="1447801"/>
            <a:ext cx="84963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each </a:t>
            </a:r>
            <a:r>
              <a:rPr lang="en-US" sz="2400" i="1" dirty="0">
                <a:latin typeface="Arial" panose="020B0604020202020204" pitchFamily="34" charset="0"/>
                <a:cs typeface="Arial" panose="020B0604020202020204" pitchFamily="34" charset="0"/>
              </a:rPr>
              <a:t>E. coli </a:t>
            </a:r>
            <a:r>
              <a:rPr lang="en-US" sz="2400" dirty="0">
                <a:latin typeface="Arial" panose="020B0604020202020204" pitchFamily="34" charset="0"/>
                <a:cs typeface="Arial" panose="020B0604020202020204" pitchFamily="34" charset="0"/>
              </a:rPr>
              <a:t>cell contains 15,000+ ribosomes</a:t>
            </a:r>
          </a:p>
          <a:p>
            <a:pPr lvl="1"/>
            <a:r>
              <a:rPr lang="en-US" sz="2400" dirty="0">
                <a:latin typeface="Arial" panose="020B0604020202020204" pitchFamily="34" charset="0"/>
                <a:cs typeface="Arial" panose="020B0604020202020204" pitchFamily="34" charset="0"/>
              </a:rPr>
              <a:t>~25% of the dry weight of bacteria</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bacterial ribosomes:</a:t>
            </a:r>
          </a:p>
          <a:p>
            <a:pPr lvl="1"/>
            <a:r>
              <a:rPr lang="en-US" sz="2400" dirty="0">
                <a:latin typeface="Arial" panose="020B0604020202020204" pitchFamily="34" charset="0"/>
                <a:cs typeface="Arial" panose="020B0604020202020204" pitchFamily="34" charset="0"/>
              </a:rPr>
              <a:t>contain ~65% rRNA (forms the core and catalyzes peptide bond formation) and ~35% protein</a:t>
            </a:r>
          </a:p>
          <a:p>
            <a:pPr lvl="1"/>
            <a:r>
              <a:rPr lang="en-US" sz="2400" dirty="0">
                <a:latin typeface="Arial" panose="020B0604020202020204" pitchFamily="34" charset="0"/>
                <a:cs typeface="Arial" panose="020B0604020202020204" pitchFamily="34" charset="0"/>
              </a:rPr>
              <a:t>have two unequal subunits (30S and 50S)</a:t>
            </a:r>
            <a:endParaRPr lang="en-US" dirty="0"/>
          </a:p>
          <a:p>
            <a:endParaRPr lang="en-US" dirty="0"/>
          </a:p>
          <a:p>
            <a:endParaRPr lang="en-US" sz="2400" dirty="0">
              <a:latin typeface="Arial" panose="020B0604020202020204" pitchFamily="34" charset="0"/>
              <a:cs typeface="Arial" panose="020B0604020202020204" pitchFamily="34" charset="0"/>
            </a:endParaRPr>
          </a:p>
          <a:p>
            <a:pPr marL="533400" lvl="1" inden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3" name="TextBox 2">
            <a:extLst>
              <a:ext uri="{FF2B5EF4-FFF2-40B4-BE49-F238E27FC236}">
                <a16:creationId xmlns:a16="http://schemas.microsoft.com/office/drawing/2014/main" id="{8AC4B71D-0081-4DD1-BAC3-30944FCCEAE7}"/>
              </a:ext>
            </a:extLst>
          </p:cNvPr>
          <p:cNvSpPr txBox="1"/>
          <p:nvPr/>
        </p:nvSpPr>
        <p:spPr>
          <a:xfrm>
            <a:off x="800100" y="4572000"/>
            <a:ext cx="7543800" cy="400110"/>
          </a:xfrm>
          <a:prstGeom prst="rect">
            <a:avLst/>
          </a:prstGeom>
          <a:solidFill>
            <a:srgbClr val="005F6A"/>
          </a:solidFill>
          <a:ln>
            <a:solidFill>
              <a:schemeClr val="tx1"/>
            </a:solidFill>
          </a:ln>
        </p:spPr>
        <p:txBody>
          <a:bodyPr wrap="square" rtlCol="0">
            <a:spAutoFit/>
          </a:bodyPr>
          <a:lstStyle/>
          <a:p>
            <a:r>
              <a:rPr lang="en-US" sz="2000" b="1" dirty="0">
                <a:solidFill>
                  <a:schemeClr val="bg1"/>
                </a:solidFill>
              </a:rPr>
              <a:t>Table 27-6 RNA and Protein Components of the </a:t>
            </a:r>
            <a:r>
              <a:rPr lang="en-US" sz="2000" b="1" i="1" dirty="0">
                <a:solidFill>
                  <a:schemeClr val="bg1"/>
                </a:solidFill>
              </a:rPr>
              <a:t>E.coli</a:t>
            </a:r>
            <a:r>
              <a:rPr lang="en-US" sz="2000" b="1" dirty="0">
                <a:solidFill>
                  <a:schemeClr val="bg1"/>
                </a:solidFill>
              </a:rPr>
              <a:t> Ribosome</a:t>
            </a:r>
          </a:p>
        </p:txBody>
      </p:sp>
      <p:graphicFrame>
        <p:nvGraphicFramePr>
          <p:cNvPr id="5" name="Table Placeholder 2">
            <a:extLst>
              <a:ext uri="{FF2B5EF4-FFF2-40B4-BE49-F238E27FC236}">
                <a16:creationId xmlns:a16="http://schemas.microsoft.com/office/drawing/2014/main" id="{42B36425-6EE4-4F79-8EEB-B133F244B8D2}"/>
              </a:ext>
            </a:extLst>
          </p:cNvPr>
          <p:cNvGraphicFramePr>
            <a:graphicFrameLocks/>
          </p:cNvGraphicFramePr>
          <p:nvPr>
            <p:extLst>
              <p:ext uri="{D42A27DB-BD31-4B8C-83A1-F6EECF244321}">
                <p14:modId xmlns:p14="http://schemas.microsoft.com/office/powerpoint/2010/main" val="1820821149"/>
              </p:ext>
            </p:extLst>
          </p:nvPr>
        </p:nvGraphicFramePr>
        <p:xfrm>
          <a:off x="800100" y="4953000"/>
          <a:ext cx="7543800" cy="1782890"/>
        </p:xfrm>
        <a:graphic>
          <a:graphicData uri="http://schemas.openxmlformats.org/drawingml/2006/table">
            <a:tbl>
              <a:tblPr firstRow="1" firstCol="1" bandRow="1">
                <a:tableStyleId>{5940675A-B579-460E-94D1-54222C63F5DA}</a:tableStyleId>
              </a:tblPr>
              <a:tblGrid>
                <a:gridCol w="1508760">
                  <a:extLst>
                    <a:ext uri="{9D8B030D-6E8A-4147-A177-3AD203B41FA5}">
                      <a16:colId xmlns:a16="http://schemas.microsoft.com/office/drawing/2014/main" val="96781239"/>
                    </a:ext>
                  </a:extLst>
                </a:gridCol>
                <a:gridCol w="1508760">
                  <a:extLst>
                    <a:ext uri="{9D8B030D-6E8A-4147-A177-3AD203B41FA5}">
                      <a16:colId xmlns:a16="http://schemas.microsoft.com/office/drawing/2014/main" val="1646659438"/>
                    </a:ext>
                  </a:extLst>
                </a:gridCol>
                <a:gridCol w="1508760">
                  <a:extLst>
                    <a:ext uri="{9D8B030D-6E8A-4147-A177-3AD203B41FA5}">
                      <a16:colId xmlns:a16="http://schemas.microsoft.com/office/drawing/2014/main" val="3641694879"/>
                    </a:ext>
                  </a:extLst>
                </a:gridCol>
                <a:gridCol w="1508760">
                  <a:extLst>
                    <a:ext uri="{9D8B030D-6E8A-4147-A177-3AD203B41FA5}">
                      <a16:colId xmlns:a16="http://schemas.microsoft.com/office/drawing/2014/main" val="1740410291"/>
                    </a:ext>
                  </a:extLst>
                </a:gridCol>
                <a:gridCol w="1508760">
                  <a:extLst>
                    <a:ext uri="{9D8B030D-6E8A-4147-A177-3AD203B41FA5}">
                      <a16:colId xmlns:a16="http://schemas.microsoft.com/office/drawing/2014/main" val="2927234253"/>
                    </a:ext>
                  </a:extLst>
                </a:gridCol>
              </a:tblGrid>
              <a:tr h="510929">
                <a:tc>
                  <a:txBody>
                    <a:bodyPr/>
                    <a:lstStyle/>
                    <a:p>
                      <a:pPr marL="0" marR="0">
                        <a:lnSpc>
                          <a:spcPct val="107000"/>
                        </a:lnSpc>
                        <a:spcBef>
                          <a:spcPts val="0"/>
                        </a:spcBef>
                        <a:spcAft>
                          <a:spcPts val="0"/>
                        </a:spcAft>
                      </a:pPr>
                      <a:r>
                        <a:rPr lang="en-US" sz="1600" b="1" dirty="0">
                          <a:effectLst/>
                          <a:latin typeface="Arial" panose="020B0604020202020204" pitchFamily="34" charset="0"/>
                          <a:cs typeface="Arial" panose="020B0604020202020204" pitchFamily="34" charset="0"/>
                        </a:rPr>
                        <a:t>Subunit</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algn="ctr">
                        <a:lnSpc>
                          <a:spcPct val="107000"/>
                        </a:lnSpc>
                        <a:spcBef>
                          <a:spcPts val="0"/>
                        </a:spcBef>
                        <a:spcAft>
                          <a:spcPts val="0"/>
                        </a:spcAft>
                      </a:pPr>
                      <a:r>
                        <a:rPr lang="en-US" sz="1600" b="1" dirty="0">
                          <a:effectLst/>
                          <a:latin typeface="Arial" panose="020B0604020202020204" pitchFamily="34" charset="0"/>
                          <a:cs typeface="Arial" panose="020B0604020202020204" pitchFamily="34" charset="0"/>
                        </a:rPr>
                        <a:t>Number of different proteins</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algn="ctr">
                        <a:lnSpc>
                          <a:spcPct val="107000"/>
                        </a:lnSpc>
                        <a:spcBef>
                          <a:spcPts val="0"/>
                        </a:spcBef>
                        <a:spcAft>
                          <a:spcPts val="0"/>
                        </a:spcAft>
                      </a:pPr>
                      <a:r>
                        <a:rPr lang="en-US" sz="1600" b="1" dirty="0">
                          <a:effectLst/>
                          <a:latin typeface="Arial" panose="020B0604020202020204" pitchFamily="34" charset="0"/>
                          <a:cs typeface="Arial" panose="020B0604020202020204" pitchFamily="34" charset="0"/>
                        </a:rPr>
                        <a:t>Total number of proteins</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algn="ctr">
                        <a:lnSpc>
                          <a:spcPct val="107000"/>
                        </a:lnSpc>
                        <a:spcBef>
                          <a:spcPts val="0"/>
                        </a:spcBef>
                        <a:spcAft>
                          <a:spcPts val="0"/>
                        </a:spcAft>
                      </a:pPr>
                      <a:r>
                        <a:rPr lang="en-US" sz="1600" b="1" dirty="0">
                          <a:effectLst/>
                          <a:latin typeface="Arial" panose="020B0604020202020204" pitchFamily="34" charset="0"/>
                          <a:cs typeface="Arial" panose="020B0604020202020204" pitchFamily="34" charset="0"/>
                        </a:rPr>
                        <a:t>Protein designations</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algn="ctr">
                        <a:lnSpc>
                          <a:spcPct val="107000"/>
                        </a:lnSpc>
                        <a:spcBef>
                          <a:spcPts val="0"/>
                        </a:spcBef>
                        <a:spcAft>
                          <a:spcPts val="0"/>
                        </a:spcAft>
                      </a:pPr>
                      <a:r>
                        <a:rPr lang="en-US" sz="1600" b="1" dirty="0">
                          <a:effectLst/>
                          <a:latin typeface="Arial" panose="020B0604020202020204" pitchFamily="34" charset="0"/>
                          <a:cs typeface="Arial" panose="020B0604020202020204" pitchFamily="34" charset="0"/>
                        </a:rPr>
                        <a:t>Number and type of </a:t>
                      </a:r>
                      <a:r>
                        <a:rPr lang="en-US" sz="1600" b="1" dirty="0" err="1">
                          <a:effectLst/>
                          <a:latin typeface="Arial" panose="020B0604020202020204" pitchFamily="34" charset="0"/>
                          <a:cs typeface="Arial" panose="020B0604020202020204" pitchFamily="34" charset="0"/>
                        </a:rPr>
                        <a:t>rRNAs</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extLst>
                  <a:ext uri="{0D108BD9-81ED-4DB2-BD59-A6C34878D82A}">
                    <a16:rowId xmlns:a16="http://schemas.microsoft.com/office/drawing/2014/main" val="1833210137"/>
                  </a:ext>
                </a:extLst>
              </a:tr>
              <a:tr h="199167">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30S</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21</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21</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S1–S21</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1 (16S rRNA)</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257241621"/>
                  </a:ext>
                </a:extLst>
              </a:tr>
              <a:tr h="355048">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50S</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33</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36</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L1–L36</a:t>
                      </a:r>
                      <a:r>
                        <a:rPr lang="en-US" sz="1600" baseline="30000" dirty="0">
                          <a:effectLst/>
                          <a:latin typeface="Arial" panose="020B0604020202020204" pitchFamily="34" charset="0"/>
                          <a:cs typeface="Arial" panose="020B0604020202020204" pitchFamily="34" charset="0"/>
                        </a:rPr>
                        <a:t>a</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2 (5S and 23S rRNAs)</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928702481"/>
                  </a:ext>
                </a:extLst>
              </a:tr>
            </a:tbl>
          </a:graphicData>
        </a:graphic>
      </p:graphicFrame>
    </p:spTree>
    <p:extLst>
      <p:ext uri="{BB962C8B-B14F-4D97-AF65-F5344CB8AC3E}">
        <p14:creationId xmlns:p14="http://schemas.microsoft.com/office/powerpoint/2010/main" val="276079230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7E106-48AD-4C5A-93FD-79D9ABA49A8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Ribosomal Subunits are Identified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by Their S Values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4800" y="1600200"/>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 (Svedberg unit) values = sedimentation coefficients that refer to their rate of sedimentation in a centrifuge</a:t>
            </a: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bacterial ribosomes have 30S and 50S subunits</a:t>
            </a:r>
          </a:p>
          <a:p>
            <a:pPr lvl="1"/>
            <a:r>
              <a:rPr lang="en-US" sz="2400" dirty="0">
                <a:latin typeface="Arial" panose="020B0604020202020204" pitchFamily="34" charset="0"/>
                <a:cs typeface="Arial" panose="020B0604020202020204" pitchFamily="34" charset="0"/>
              </a:rPr>
              <a:t>the combined sedimentation coefficient is 70S</a:t>
            </a:r>
          </a:p>
          <a:p>
            <a:endParaRPr lang="en-US" sz="2400" dirty="0"/>
          </a:p>
          <a:p>
            <a:endParaRPr lang="en-US" sz="2400" dirty="0"/>
          </a:p>
        </p:txBody>
      </p:sp>
    </p:spTree>
    <p:extLst>
      <p:ext uri="{BB962C8B-B14F-4D97-AF65-F5344CB8AC3E}">
        <p14:creationId xmlns:p14="http://schemas.microsoft.com/office/powerpoint/2010/main" val="266729094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4">
            <a:extLst>
              <a:ext uri="{FF2B5EF4-FFF2-40B4-BE49-F238E27FC236}">
                <a16:creationId xmlns:a16="http://schemas.microsoft.com/office/drawing/2014/main" id="{4AF153A1-EFDA-408A-8925-B78FE36DE5E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98426" y="354915"/>
            <a:ext cx="1133954" cy="816935"/>
          </a:xfrm>
          <a:prstGeom prst="rect">
            <a:avLst/>
          </a:prstGeom>
        </p:spPr>
      </p:pic>
      <p:sp>
        <p:nvSpPr>
          <p:cNvPr id="2" name="Title 1">
            <a:extLst>
              <a:ext uri="{FF2B5EF4-FFF2-40B4-BE49-F238E27FC236}">
                <a16:creationId xmlns:a16="http://schemas.microsoft.com/office/drawing/2014/main" id="{9CA31998-F737-41E5-BE99-C08B41CF58A7}"/>
              </a:ext>
            </a:extLst>
          </p:cNvPr>
          <p:cNvSpPr>
            <a:spLocks noGrp="1"/>
          </p:cNvSpPr>
          <p:nvPr>
            <p:ph type="title"/>
          </p:nvPr>
        </p:nvSpPr>
        <p:spPr/>
        <p:txBody>
          <a:bodyPr/>
          <a:lstStyle/>
          <a:p>
            <a:r>
              <a:rPr lang="en-AU" dirty="0"/>
              <a:t>Clicker Question 14</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solidFill>
                  <a:srgbClr val="000000"/>
                </a:solidFill>
                <a:effectLst/>
                <a:latin typeface="Arial" panose="020B0604020202020204" pitchFamily="34" charset="0"/>
                <a:ea typeface="Times New Roman" panose="02020603050405020304" pitchFamily="18" charset="0"/>
              </a:rPr>
              <a:t>What type of rRNA is present in the 30S subunit of the </a:t>
            </a:r>
            <a:r>
              <a:rPr lang="en-US" sz="2400" i="1" dirty="0">
                <a:solidFill>
                  <a:srgbClr val="000000"/>
                </a:solidFill>
                <a:effectLst/>
                <a:latin typeface="Arial" panose="020B0604020202020204" pitchFamily="34" charset="0"/>
                <a:ea typeface="Times New Roman" panose="02020603050405020304" pitchFamily="18" charset="0"/>
              </a:rPr>
              <a:t>E. coli </a:t>
            </a:r>
            <a:r>
              <a:rPr lang="en-US" sz="2400" dirty="0">
                <a:solidFill>
                  <a:srgbClr val="000000"/>
                </a:solidFill>
                <a:effectLst/>
                <a:latin typeface="Arial" panose="020B0604020202020204" pitchFamily="34" charset="0"/>
                <a:ea typeface="Times New Roman" panose="02020603050405020304" pitchFamily="18" charset="0"/>
              </a:rPr>
              <a:t>ribosome?</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5S</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23S</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16S</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lang="en-US" sz="2400" dirty="0">
                <a:solidFill>
                  <a:srgbClr val="000000"/>
                </a:solidFill>
                <a:effectLst/>
                <a:latin typeface="Arial" panose="020B0604020202020204" pitchFamily="34" charset="0"/>
                <a:ea typeface="Times New Roman" panose="02020603050405020304" pitchFamily="18" charset="0"/>
              </a:rPr>
              <a:t>The 30S subunit does not contain rRNA</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p:txBody>
      </p:sp>
    </p:spTree>
    <p:extLst>
      <p:ext uri="{BB962C8B-B14F-4D97-AF65-F5344CB8AC3E}">
        <p14:creationId xmlns:p14="http://schemas.microsoft.com/office/powerpoint/2010/main" val="415210570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FC9C3-D25D-4CDE-A028-EA9740FCBB4E}"/>
              </a:ext>
            </a:extLst>
          </p:cNvPr>
          <p:cNvSpPr>
            <a:spLocks noGrp="1"/>
          </p:cNvSpPr>
          <p:nvPr>
            <p:ph type="title"/>
          </p:nvPr>
        </p:nvSpPr>
        <p:spPr/>
        <p:txBody>
          <a:bodyPr/>
          <a:lstStyle/>
          <a:p>
            <a:r>
              <a:rPr lang="en-AU" dirty="0"/>
              <a:t>Clicker Question 14,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solidFill>
                  <a:srgbClr val="000000"/>
                </a:solidFill>
                <a:effectLst/>
                <a:latin typeface="Arial" panose="020B0604020202020204" pitchFamily="34" charset="0"/>
                <a:ea typeface="Times New Roman" panose="02020603050405020304" pitchFamily="18" charset="0"/>
              </a:rPr>
              <a:t>What type of rRNA is present in the 30S subunit of the </a:t>
            </a:r>
            <a:r>
              <a:rPr lang="en-US" sz="2400" i="1" dirty="0">
                <a:solidFill>
                  <a:srgbClr val="000000"/>
                </a:solidFill>
                <a:effectLst/>
                <a:latin typeface="Arial" panose="020B0604020202020204" pitchFamily="34" charset="0"/>
                <a:ea typeface="Times New Roman" panose="02020603050405020304" pitchFamily="18" charset="0"/>
              </a:rPr>
              <a:t>E. coli </a:t>
            </a:r>
            <a:r>
              <a:rPr lang="en-US" sz="2400" dirty="0">
                <a:solidFill>
                  <a:srgbClr val="000000"/>
                </a:solidFill>
                <a:effectLst/>
                <a:latin typeface="Arial" panose="020B0604020202020204" pitchFamily="34" charset="0"/>
                <a:ea typeface="Times New Roman" panose="02020603050405020304" pitchFamily="18" charset="0"/>
              </a:rPr>
              <a:t>ribosome?</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3"/>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16S</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Each </a:t>
            </a:r>
            <a:r>
              <a:rPr lang="en-US" sz="2400" b="1" dirty="0">
                <a:solidFill>
                  <a:srgbClr val="000000"/>
                </a:solidFill>
                <a:effectLst/>
                <a:latin typeface="Arial" panose="020B0604020202020204" pitchFamily="34" charset="0"/>
                <a:ea typeface="Times New Roman" panose="02020603050405020304" pitchFamily="18" charset="0"/>
              </a:rPr>
              <a:t>30S ribosomal subunit contains one 16S rRNA</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Each 50S subunit contains two 5S and two 23S rRNAs.</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4769978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FAF7B-1BF5-47D1-95B6-B2F35A291AC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Bacterial Ribosomal Structure</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4799" y="1524000"/>
            <a:ext cx="4249271"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50S and 30S subunits come together to form a cleft through which mRNA passes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there is no protein within 18 Å of the active site for peptide bond formation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high-resolution structure confirms that the ribosome is a ribozyme</a:t>
            </a:r>
          </a:p>
          <a:p>
            <a:endParaRPr lang="en-US" sz="2400" dirty="0">
              <a:latin typeface="Arial" panose="020B0604020202020204" pitchFamily="34" charset="0"/>
              <a:cs typeface="Arial" panose="020B0604020202020204" pitchFamily="34" charset="0"/>
            </a:endParaRPr>
          </a:p>
          <a:p>
            <a:endParaRPr lang="en-US" sz="2400" dirty="0"/>
          </a:p>
          <a:p>
            <a:endParaRPr lang="en-US" sz="2400" dirty="0"/>
          </a:p>
        </p:txBody>
      </p:sp>
      <p:pic>
        <p:nvPicPr>
          <p:cNvPr id="3" name="Picture 2" descr="Part a shows a structure with two major pieces, a yellow top piece and orange bottom piece. Brackets indicate that the bottom piece is the 30 S subunit and the top piece is the 50 S subunit. The overall structure has the shape of a “C” opened to the left. The yellow top piece curves from left to right and has many yellow strands across it. The strands are labeled protein and the solid material around them is labeled R N A. The bottom piece is similar but more horizontal to the left and center before bending upward to the right. The opening in the venter is labeled cleft. ">
            <a:extLst>
              <a:ext uri="{FF2B5EF4-FFF2-40B4-BE49-F238E27FC236}">
                <a16:creationId xmlns:a16="http://schemas.microsoft.com/office/drawing/2014/main" id="{1907D4EF-E8D5-A547-B9EC-C328497CB635}"/>
              </a:ext>
            </a:extLst>
          </p:cNvPr>
          <p:cNvPicPr>
            <a:picLocks noChangeAspect="1"/>
          </p:cNvPicPr>
          <p:nvPr/>
        </p:nvPicPr>
        <p:blipFill>
          <a:blip r:embed="rId3"/>
          <a:stretch>
            <a:fillRect/>
          </a:stretch>
        </p:blipFill>
        <p:spPr>
          <a:xfrm>
            <a:off x="4751613" y="1779587"/>
            <a:ext cx="4056266" cy="3619500"/>
          </a:xfrm>
          <a:prstGeom prst="rect">
            <a:avLst/>
          </a:prstGeom>
        </p:spPr>
      </p:pic>
    </p:spTree>
    <p:extLst>
      <p:ext uri="{BB962C8B-B14F-4D97-AF65-F5344CB8AC3E}">
        <p14:creationId xmlns:p14="http://schemas.microsoft.com/office/powerpoint/2010/main" val="5388712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487BD-4E78-4BDE-8A65-1FFA2655633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Process of Translation</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45701" y="1600200"/>
            <a:ext cx="845259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translation </a:t>
            </a:r>
            <a:r>
              <a:rPr lang="en-US" sz="2400" dirty="0">
                <a:latin typeface="Arial" panose="020B0604020202020204" pitchFamily="34" charset="0"/>
                <a:cs typeface="Arial" panose="020B0604020202020204" pitchFamily="34" charset="0"/>
              </a:rPr>
              <a:t>= the overall process of mRNA-guided protein synthesis </a:t>
            </a:r>
          </a:p>
          <a:p>
            <a:endParaRPr lang="en-US" sz="2400" b="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tRNA adaptor “translates” the nucleotide sequence of an mRNA into the amino acid sequence of a polypeptide </a:t>
            </a:r>
          </a:p>
          <a:p>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marL="50800" indent="0">
              <a:buNone/>
            </a:pPr>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8474198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D0DA0-DEAA-47A8-A10B-71A68E7E4AD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Eukaryotic Ribosomal Structure</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4800" y="1524000"/>
            <a:ext cx="25908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eukaryotic ribosomes have a similar structure to bacterial ribosomes with somewhat increased complexity</a:t>
            </a:r>
          </a:p>
          <a:p>
            <a:endParaRPr lang="en-US" sz="2400" dirty="0">
              <a:latin typeface="Arial" panose="020B0604020202020204" pitchFamily="34" charset="0"/>
              <a:cs typeface="Arial" panose="020B0604020202020204" pitchFamily="34" charset="0"/>
            </a:endParaRPr>
          </a:p>
          <a:p>
            <a:endParaRPr lang="en-US" sz="2400" dirty="0"/>
          </a:p>
          <a:p>
            <a:endParaRPr lang="en-US" sz="2400" dirty="0"/>
          </a:p>
        </p:txBody>
      </p:sp>
      <p:pic>
        <p:nvPicPr>
          <p:cNvPr id="3" name="Picture 2" descr="Part b shows a structure with two major pieces, a pink top piece and a purple bottom piece. The top piece is almost spherical and has both solid R N A and strands of protein. The bottom half is relatively horizontal and wider on the right with no curve upward. The structure still has an opening on the left and a wider opening deeper inside labeled cleft.">
            <a:extLst>
              <a:ext uri="{FF2B5EF4-FFF2-40B4-BE49-F238E27FC236}">
                <a16:creationId xmlns:a16="http://schemas.microsoft.com/office/drawing/2014/main" id="{1907D4EF-E8D5-A547-B9EC-C328497CB635}"/>
              </a:ext>
            </a:extLst>
          </p:cNvPr>
          <p:cNvPicPr>
            <a:picLocks noChangeAspect="1"/>
          </p:cNvPicPr>
          <p:nvPr/>
        </p:nvPicPr>
        <p:blipFill>
          <a:blip r:embed="rId3"/>
          <a:stretch>
            <a:fillRect/>
          </a:stretch>
        </p:blipFill>
        <p:spPr>
          <a:xfrm>
            <a:off x="3276600" y="1524000"/>
            <a:ext cx="4939209" cy="4621213"/>
          </a:xfrm>
          <a:prstGeom prst="rect">
            <a:avLst/>
          </a:prstGeom>
        </p:spPr>
      </p:pic>
    </p:spTree>
    <p:extLst>
      <p:ext uri="{BB962C8B-B14F-4D97-AF65-F5344CB8AC3E}">
        <p14:creationId xmlns:p14="http://schemas.microsoft.com/office/powerpoint/2010/main" val="414329879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C065A-0E56-4BDA-B31F-BAC84725E6A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Conservation of Secondary Structure in Small Subunit rRNAs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4800" y="1973008"/>
            <a:ext cx="21336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folding patterns of rRNAs are highly conserved in all organisms</a:t>
            </a:r>
          </a:p>
          <a:p>
            <a:endParaRPr lang="en-US" sz="2400" dirty="0"/>
          </a:p>
          <a:p>
            <a:pPr marL="50800" indent="0">
              <a:buNone/>
            </a:pPr>
            <a:endParaRPr lang="en-US" sz="2400" dirty="0"/>
          </a:p>
          <a:p>
            <a:endParaRPr lang="en-US" sz="2400" dirty="0"/>
          </a:p>
        </p:txBody>
      </p:sp>
      <p:pic>
        <p:nvPicPr>
          <p:cNvPr id="3" name="Picture 2" descr="Three structures are shown that all consist of complex structures consisting of pieces of double stranded D N A interspersed with loops and open regions. Most of the structures are green. However, all of the structures have a purple piece at the lower right that varies slightly in shape. This purple structure has a somewhat triangular opening with a protrusion to the right. In bacteria and eukaryotes, there is a longer protrusion to the left than in archaea. The purple structure is larger and more open in eukaryotes with more complex structures around its sides. All of the structures have a yellow piece that extends to the left near the upper left, but this structure is horizontal in bacteria and archaea and rounded in eukaryotes. There is a red piece near the top upper right that is slightly narrower in eukaryotes than in archaea, but similar in shape in both. In bacteria, this piece branches at its left side. The majority of all three structures are green and very similar.">
            <a:extLst>
              <a:ext uri="{FF2B5EF4-FFF2-40B4-BE49-F238E27FC236}">
                <a16:creationId xmlns:a16="http://schemas.microsoft.com/office/drawing/2014/main" id="{06E76E3C-E010-0641-9903-FC70D7E22645}"/>
              </a:ext>
            </a:extLst>
          </p:cNvPr>
          <p:cNvPicPr>
            <a:picLocks noChangeAspect="1"/>
          </p:cNvPicPr>
          <p:nvPr/>
        </p:nvPicPr>
        <p:blipFill>
          <a:blip r:embed="rId3"/>
          <a:stretch>
            <a:fillRect/>
          </a:stretch>
        </p:blipFill>
        <p:spPr>
          <a:xfrm>
            <a:off x="2895600" y="1620878"/>
            <a:ext cx="5715000" cy="4834933"/>
          </a:xfrm>
          <a:prstGeom prst="rect">
            <a:avLst/>
          </a:prstGeom>
        </p:spPr>
      </p:pic>
    </p:spTree>
    <p:extLst>
      <p:ext uri="{BB962C8B-B14F-4D97-AF65-F5344CB8AC3E}">
        <p14:creationId xmlns:p14="http://schemas.microsoft.com/office/powerpoint/2010/main" val="77768038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860FA-F81A-48DB-9323-99AB237CA9A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Summary of Eukaryotic Ribosomes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4800" y="1293085"/>
            <a:ext cx="4572000" cy="5288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overall very similar to bacterial ribosomes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eukaryotic ribosomes: </a:t>
            </a:r>
          </a:p>
          <a:p>
            <a:pPr lvl="1"/>
            <a:r>
              <a:rPr lang="en-US" sz="2400" dirty="0">
                <a:latin typeface="Arial" panose="020B0604020202020204" pitchFamily="34" charset="0"/>
                <a:cs typeface="Arial" panose="020B0604020202020204" pitchFamily="34" charset="0"/>
              </a:rPr>
              <a:t>are larger (~80S) and more complex than bacterial ribosomes </a:t>
            </a:r>
          </a:p>
          <a:p>
            <a:pPr lvl="1"/>
            <a:r>
              <a:rPr lang="en-US" sz="2400" dirty="0">
                <a:latin typeface="Arial" panose="020B0604020202020204" pitchFamily="34" charset="0"/>
                <a:cs typeface="Arial" panose="020B0604020202020204" pitchFamily="34" charset="0"/>
              </a:rPr>
              <a:t>have two subunits (60S and 40S on average)</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chloroplasts and mitochondria have simpler ribosomes than bacteria</a:t>
            </a:r>
          </a:p>
          <a:p>
            <a:endParaRPr lang="en-US" sz="2400" dirty="0"/>
          </a:p>
        </p:txBody>
      </p:sp>
      <p:pic>
        <p:nvPicPr>
          <p:cNvPr id="4" name="Picture 3" descr="The bacterial ribosome is shown on the left and the eukaryotic ribosome is shown on the right. The bacterial ribosome is labeled 70 S, M lowercase r end lowercase 2.7 x 10 superscript 6 end superscript. A large yellow half-circle is shown with its flattened bottom against an orange piece that resembles a rectangle with rounded edges that is wider at its top than at its bottom. Arrows point down from each half. The arrow pointing down from the orange half points to the orange half by itself, which is labeled 30 S. Accompanying text reads, M lowercase r end lowercase 0.9 times 10 superscript 6 end superscript, 16 S r R N A (1,650 nucleotides), 21 proteins. The arrow pointing down from the yellow half points to the yellow half by itself, which is labeled 50 S. Accompanying text reads, M lowercase r end lowercase 1.8 times 10 superscript 6 end superscript, 5 S r R N A (120 nucleotides), 23 S r R N A (3,200 nucleotides), 36 proteins. The eukaryotic ribosome is labeled 80 S, M lowercase r end lowercase 4.2 x 10 superscript 6 end superscript. A large pink half-circle is shown with its flattened bottom against a purple piece that resembles a rectangle with rounded edges that is wider at its top than at its bottom. Arrows point down from each half. The arrow pointing down from the pink half points to the pink half by itself, which is labeled 60 S. Accompanying text reads, M lowercase r end lowercase 2.8 times 10 superscript 6 end superscript, 5 S r R N A (120 nucleotides), 28 S r R N A (4,700 nucleotides), 5.8 S r R N A (160 nucleotides), 36 proteins. The arrow pointing down from the purple half points to the purple half by itself, which is labeled 40 S. Accompanying text reads, M lowercase r end lowercase 1.4 times 10 superscript 6 end superscript, 18 S r R N A (1,900 nucleotides), 33 proteins.">
            <a:extLst>
              <a:ext uri="{FF2B5EF4-FFF2-40B4-BE49-F238E27FC236}">
                <a16:creationId xmlns:a16="http://schemas.microsoft.com/office/drawing/2014/main" id="{D4E4B5FB-D70A-EE48-9C0B-D81744CBA28E}"/>
              </a:ext>
            </a:extLst>
          </p:cNvPr>
          <p:cNvPicPr>
            <a:picLocks noChangeAspect="1"/>
          </p:cNvPicPr>
          <p:nvPr/>
        </p:nvPicPr>
        <p:blipFill>
          <a:blip r:embed="rId3"/>
          <a:stretch>
            <a:fillRect/>
          </a:stretch>
        </p:blipFill>
        <p:spPr>
          <a:xfrm>
            <a:off x="5105400" y="1494771"/>
            <a:ext cx="3421789" cy="5087147"/>
          </a:xfrm>
          <a:prstGeom prst="rect">
            <a:avLst/>
          </a:prstGeom>
        </p:spPr>
      </p:pic>
    </p:spTree>
    <p:extLst>
      <p:ext uri="{BB962C8B-B14F-4D97-AF65-F5344CB8AC3E}">
        <p14:creationId xmlns:p14="http://schemas.microsoft.com/office/powerpoint/2010/main" val="117387387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4">
            <a:extLst>
              <a:ext uri="{FF2B5EF4-FFF2-40B4-BE49-F238E27FC236}">
                <a16:creationId xmlns:a16="http://schemas.microsoft.com/office/drawing/2014/main" id="{854E89E1-9C93-4954-AC15-03BD50C32A4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98426" y="354915"/>
            <a:ext cx="1133954" cy="816935"/>
          </a:xfrm>
          <a:prstGeom prst="rect">
            <a:avLst/>
          </a:prstGeom>
        </p:spPr>
      </p:pic>
      <p:sp>
        <p:nvSpPr>
          <p:cNvPr id="2" name="Title 1">
            <a:extLst>
              <a:ext uri="{FF2B5EF4-FFF2-40B4-BE49-F238E27FC236}">
                <a16:creationId xmlns:a16="http://schemas.microsoft.com/office/drawing/2014/main" id="{E6ADF01D-6319-4460-8578-491D489A6035}"/>
              </a:ext>
            </a:extLst>
          </p:cNvPr>
          <p:cNvSpPr>
            <a:spLocks noGrp="1"/>
          </p:cNvSpPr>
          <p:nvPr>
            <p:ph type="title"/>
          </p:nvPr>
        </p:nvSpPr>
        <p:spPr/>
        <p:txBody>
          <a:bodyPr/>
          <a:lstStyle/>
          <a:p>
            <a:r>
              <a:rPr lang="en-AU" dirty="0"/>
              <a:t>Clicker Question 15</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Which statement regarding rRNAs is false?</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rRNAs have conserved secondary and tertiary structures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rRNA catalyzes peptide bond formation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Both bacterial and eukaryotic ribosomes contain only three rRNAs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0" indent="-45720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Ribosomal proteins are incorporated into nascent ribosomes as the rRNA is being synthesized and processed</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p:txBody>
      </p:sp>
    </p:spTree>
    <p:extLst>
      <p:ext uri="{BB962C8B-B14F-4D97-AF65-F5344CB8AC3E}">
        <p14:creationId xmlns:p14="http://schemas.microsoft.com/office/powerpoint/2010/main" val="207524161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FFB69-F9DD-4032-B5D9-104133DF154B}"/>
              </a:ext>
            </a:extLst>
          </p:cNvPr>
          <p:cNvSpPr>
            <a:spLocks noGrp="1"/>
          </p:cNvSpPr>
          <p:nvPr>
            <p:ph type="title"/>
          </p:nvPr>
        </p:nvSpPr>
        <p:spPr/>
        <p:txBody>
          <a:bodyPr/>
          <a:lstStyle/>
          <a:p>
            <a:r>
              <a:rPr lang="en-AU" dirty="0"/>
              <a:t>Clicker Question 15,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Which statement regarding rRNAs is false?</a:t>
            </a:r>
            <a:endParaRPr kumimoji="0" 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3"/>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Both bacterial and eukaryotic ribosomes contain only three rRNAs</a:t>
            </a:r>
            <a:r>
              <a:rPr kumimoji="0" lang="en-US" sz="2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Calibri" charset="0"/>
              </a:rPr>
              <a:t>.</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3"/>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Bacterial ribosomes have three rRNAs (5S, 23S, and 16S), whereas eukaryotic ribosomes have four rRNAs (5S, 28S, 5.8S, and 18S).</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3060986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EFB90-B1B5-4FF4-B5A5-50D785998A6D}"/>
              </a:ext>
            </a:extLst>
          </p:cNvPr>
          <p:cNvSpPr>
            <a:spLocks noGrp="1"/>
          </p:cNvSpPr>
          <p:nvPr>
            <p:ph type="title"/>
          </p:nvPr>
        </p:nvSpPr>
        <p:spPr/>
        <p:txBody>
          <a:bodyPr/>
          <a:lstStyle/>
          <a:p>
            <a:pPr>
              <a:spcBef>
                <a:spcPts val="0"/>
              </a:spcBef>
              <a:spcAft>
                <a:spcPts val="0"/>
              </a:spcAft>
              <a:defRPr/>
            </a:pPr>
            <a:r>
              <a:rPr lang="en-US" dirty="0">
                <a:solidFill>
                  <a:srgbClr val="144652"/>
                </a:solidFill>
              </a:rPr>
              <a:t> </a:t>
            </a:r>
            <a:r>
              <a:rPr lang="en-US" dirty="0">
                <a:solidFill>
                  <a:srgbClr val="144652"/>
                </a:solidFill>
                <a:latin typeface="Arial" panose="020B0604020202020204" pitchFamily="34" charset="0"/>
                <a:cs typeface="Arial" panose="020B0604020202020204" pitchFamily="34" charset="0"/>
              </a:rPr>
              <a:t>Activity: Protein</a:t>
            </a:r>
            <a:br>
              <a:rPr lang="en-US" dirty="0">
                <a:solidFill>
                  <a:srgbClr val="144652"/>
                </a:solidFill>
                <a:latin typeface="Arial" panose="020B0604020202020204" pitchFamily="34" charset="0"/>
                <a:cs typeface="Arial" panose="020B0604020202020204" pitchFamily="34" charset="0"/>
              </a:rPr>
            </a:br>
            <a:r>
              <a:rPr lang="en-US" dirty="0">
                <a:solidFill>
                  <a:srgbClr val="144652"/>
                </a:solidFill>
                <a:latin typeface="Arial" panose="020B0604020202020204" pitchFamily="34" charset="0"/>
                <a:cs typeface="Arial" panose="020B0604020202020204" pitchFamily="34" charset="0"/>
              </a:rPr>
              <a:t>Composition</a:t>
            </a:r>
            <a:endParaRPr lang="en-AU" dirty="0">
              <a:solidFill>
                <a:srgbClr val="144652"/>
              </a:solidFill>
            </a:endParaRPr>
          </a:p>
        </p:txBody>
      </p:sp>
      <p:sp>
        <p:nvSpPr>
          <p:cNvPr id="290818" name="Google Shape;166;p30">
            <a:extLst>
              <a:ext uri="{FF2B5EF4-FFF2-40B4-BE49-F238E27FC236}">
                <a16:creationId xmlns:a16="http://schemas.microsoft.com/office/drawing/2014/main" id="{6066E6E6-5790-1147-9B07-810DEE9DE61E}"/>
              </a:ext>
            </a:extLst>
          </p:cNvPr>
          <p:cNvSpPr>
            <a:spLocks noGrp="1" noChangeArrowheads="1"/>
          </p:cNvSpPr>
          <p:nvPr>
            <p:ph type="body" idx="4294967295"/>
          </p:nvPr>
        </p:nvSpPr>
        <p:spPr>
          <a:xfrm>
            <a:off x="571500" y="1793875"/>
            <a:ext cx="8001000" cy="568325"/>
          </a:xfrm>
        </p:spPr>
        <p:txBody>
          <a:bodyPr lIns="91425" tIns="45700" rIns="91425" bIns="45700"/>
          <a:lstStyle/>
          <a:p>
            <a:pPr marL="0" indent="0" algn="ctr">
              <a:spcBef>
                <a:spcPts val="360"/>
              </a:spcBef>
              <a:spcAft>
                <a:spcPts val="0"/>
              </a:spcAft>
              <a:buSzPts val="1800"/>
              <a:buNone/>
            </a:pPr>
            <a:r>
              <a:rPr lang="en-US" dirty="0">
                <a:latin typeface="Arial"/>
                <a:ea typeface="Arial"/>
                <a:cs typeface="Arial"/>
                <a:sym typeface="Arial"/>
              </a:rPr>
              <a:t>Watch the Animated Technique video titled “</a:t>
            </a:r>
            <a:r>
              <a:rPr lang="en-US" dirty="0"/>
              <a:t>Tandem Mass Spectroscopy</a:t>
            </a:r>
            <a:r>
              <a:rPr lang="en-US" dirty="0">
                <a:latin typeface="Arial"/>
                <a:cs typeface="Arial"/>
                <a:sym typeface="Arial"/>
              </a:rPr>
              <a:t>.”</a:t>
            </a:r>
            <a:endParaRPr lang="en-US" dirty="0"/>
          </a:p>
          <a:p>
            <a:pPr marL="0" indent="0">
              <a:lnSpc>
                <a:spcPct val="115000"/>
              </a:lnSpc>
              <a:spcBef>
                <a:spcPct val="0"/>
              </a:spcBef>
              <a:buFontTx/>
              <a:buNone/>
            </a:pPr>
            <a:endParaRPr lang="en-US" altLang="en-US" sz="3000" dirty="0">
              <a:latin typeface="Arial" panose="020B0604020202020204" pitchFamily="34" charset="0"/>
              <a:ea typeface="ＭＳ Ｐゴシック" panose="020B0600070205080204" pitchFamily="34" charset="-128"/>
              <a:cs typeface="Arial" panose="020B0604020202020204" pitchFamily="34" charset="0"/>
              <a:sym typeface="Arial" panose="020B0604020202020204" pitchFamily="34" charset="0"/>
            </a:endParaRPr>
          </a:p>
          <a:p>
            <a:pPr marL="0" indent="0">
              <a:spcBef>
                <a:spcPts val="363"/>
              </a:spcBef>
              <a:buFontTx/>
              <a:buNone/>
            </a:pPr>
            <a:endParaRPr lang="en-US" altLang="en-US" sz="3000" dirty="0">
              <a:ea typeface="ＭＳ Ｐゴシック" panose="020B0600070205080204" pitchFamily="34" charset="-128"/>
            </a:endParaRPr>
          </a:p>
          <a:p>
            <a:pPr marL="0" indent="0">
              <a:spcBef>
                <a:spcPts val="363"/>
              </a:spcBef>
              <a:buFontTx/>
              <a:buNone/>
            </a:pPr>
            <a:endParaRPr lang="en-US" altLang="en-US" sz="3000" dirty="0">
              <a:ea typeface="ＭＳ Ｐゴシック" panose="020B0600070205080204" pitchFamily="34" charset="-128"/>
            </a:endParaRPr>
          </a:p>
        </p:txBody>
      </p:sp>
      <p:pic>
        <p:nvPicPr>
          <p:cNvPr id="8" name="Google Shape;192;p33" descr="A screen capture of a video on tandem mass spectrometry.">
            <a:extLst>
              <a:ext uri="{FF2B5EF4-FFF2-40B4-BE49-F238E27FC236}">
                <a16:creationId xmlns:a16="http://schemas.microsoft.com/office/drawing/2014/main" id="{143812B2-16E0-594F-A312-1D2A9F58632F}"/>
              </a:ext>
            </a:extLst>
          </p:cNvPr>
          <p:cNvPicPr preferRelativeResize="0"/>
          <p:nvPr/>
        </p:nvPicPr>
        <p:blipFill>
          <a:blip r:embed="rId3">
            <a:alphaModFix/>
          </a:blip>
          <a:stretch>
            <a:fillRect/>
          </a:stretch>
        </p:blipFill>
        <p:spPr>
          <a:xfrm>
            <a:off x="1887988" y="2871425"/>
            <a:ext cx="5368024" cy="2905300"/>
          </a:xfrm>
          <a:prstGeom prst="rect">
            <a:avLst/>
          </a:prstGeom>
          <a:noFill/>
          <a:ln>
            <a:noFill/>
          </a:ln>
        </p:spPr>
      </p:pic>
      <p:pic>
        <p:nvPicPr>
          <p:cNvPr id="4" name="Picture 3" descr="Icon P 4">
            <a:extLst>
              <a:ext uri="{FF2B5EF4-FFF2-40B4-BE49-F238E27FC236}">
                <a16:creationId xmlns:a16="http://schemas.microsoft.com/office/drawing/2014/main" id="{A6827D3E-C94A-4FD0-A7A3-3E615A7A571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337783" y="84222"/>
            <a:ext cx="1133954" cy="816935"/>
          </a:xfrm>
          <a:prstGeom prst="rect">
            <a:avLst/>
          </a:prstGeom>
        </p:spPr>
      </p:pic>
    </p:spTree>
    <p:extLst>
      <p:ext uri="{BB962C8B-B14F-4D97-AF65-F5344CB8AC3E}">
        <p14:creationId xmlns:p14="http://schemas.microsoft.com/office/powerpoint/2010/main" val="158814641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5C7D9-F04F-4A53-8DB6-3B3DB875BA77}"/>
              </a:ext>
            </a:extLst>
          </p:cNvPr>
          <p:cNvSpPr>
            <a:spLocks noGrp="1"/>
          </p:cNvSpPr>
          <p:nvPr>
            <p:ph type="title"/>
          </p:nvPr>
        </p:nvSpPr>
        <p:spPr/>
        <p:txBody>
          <a:bodyPr/>
          <a:lstStyle/>
          <a:p>
            <a:r>
              <a:rPr lang="en-US" altLang="en-US" dirty="0">
                <a:solidFill>
                  <a:srgbClr val="144652"/>
                </a:solidFill>
                <a:latin typeface="Arial" panose="020B0604020202020204" pitchFamily="34" charset="0"/>
                <a:ea typeface="ＭＳ Ｐゴシック" panose="020B0600070205080204" pitchFamily="34" charset="-128"/>
                <a:cs typeface="Arial" panose="020B0604020202020204" pitchFamily="34" charset="0"/>
              </a:rPr>
              <a:t>Activity Instructions</a:t>
            </a:r>
            <a:r>
              <a:rPr lang="en-US" altLang="en-US" sz="2000" b="0" dirty="0">
                <a:solidFill>
                  <a:srgbClr val="144652"/>
                </a:solidFill>
                <a:latin typeface="Arial" panose="020B0604020202020204" pitchFamily="34" charset="0"/>
                <a:ea typeface="ＭＳ Ｐゴシック" panose="020B0600070205080204" pitchFamily="34" charset="-128"/>
                <a:cs typeface="Arial" panose="020B0604020202020204" pitchFamily="34" charset="0"/>
              </a:rPr>
              <a:t> (2 of 4)</a:t>
            </a:r>
            <a:endParaRPr lang="en-AU" sz="2000" dirty="0">
              <a:solidFill>
                <a:srgbClr val="144652"/>
              </a:solidFill>
            </a:endParaRPr>
          </a:p>
        </p:txBody>
      </p:sp>
      <p:sp>
        <p:nvSpPr>
          <p:cNvPr id="175" name="Google Shape;175;p31">
            <a:extLst>
              <a:ext uri="{FF2B5EF4-FFF2-40B4-BE49-F238E27FC236}">
                <a16:creationId xmlns:a16="http://schemas.microsoft.com/office/drawing/2014/main" id="{A74371BA-1CE1-264A-841E-5F174A5AFD83}"/>
              </a:ext>
            </a:extLst>
          </p:cNvPr>
          <p:cNvSpPr txBox="1">
            <a:spLocks noGrp="1"/>
          </p:cNvSpPr>
          <p:nvPr>
            <p:ph type="body" idx="1"/>
          </p:nvPr>
        </p:nvSpPr>
        <p:spPr>
          <a:xfrm>
            <a:off x="672305" y="1295400"/>
            <a:ext cx="7783513" cy="4953000"/>
          </a:xfrm>
        </p:spPr>
        <p:txBody>
          <a:bodyPr spcFirstLastPara="1" lIns="91425" tIns="45700" rIns="91425" bIns="45700">
            <a:noAutofit/>
          </a:bodyPr>
          <a:lstStyle/>
          <a:p>
            <a:pPr marL="457200" indent="-355600">
              <a:lnSpc>
                <a:spcPct val="115000"/>
              </a:lnSpc>
              <a:spcBef>
                <a:spcPts val="0"/>
              </a:spcBef>
              <a:spcAft>
                <a:spcPts val="0"/>
              </a:spcAft>
              <a:buSzPts val="2000"/>
              <a:buFont typeface="Arial"/>
              <a:buChar char="•"/>
              <a:defRPr/>
            </a:pPr>
            <a:r>
              <a:rPr lang="en-GB" sz="2400" dirty="0">
                <a:latin typeface="Arial" panose="020B0604020202020204" pitchFamily="34" charset="0"/>
                <a:ea typeface="Arial"/>
                <a:cs typeface="Arial" panose="020B0604020202020204" pitchFamily="34" charset="0"/>
                <a:sym typeface="Arial"/>
              </a:rPr>
              <a:t>On your own, </a:t>
            </a:r>
            <a:r>
              <a:rPr lang="en-GB" sz="2400" dirty="0">
                <a:solidFill>
                  <a:srgbClr val="0000FF"/>
                </a:solidFill>
                <a:latin typeface="Arial" panose="020B0604020202020204" pitchFamily="34" charset="0"/>
                <a:ea typeface="Arial"/>
                <a:cs typeface="Arial" panose="020B0604020202020204" pitchFamily="34" charset="0"/>
                <a:sym typeface="Arial"/>
              </a:rPr>
              <a:t>think </a:t>
            </a:r>
            <a:r>
              <a:rPr lang="en-GB" sz="2400" dirty="0">
                <a:latin typeface="Arial" panose="020B0604020202020204" pitchFamily="34" charset="0"/>
                <a:ea typeface="Arial"/>
                <a:cs typeface="Arial" panose="020B0604020202020204" pitchFamily="34" charset="0"/>
                <a:sym typeface="Arial"/>
              </a:rPr>
              <a:t>of answers to the question:</a:t>
            </a:r>
            <a:endParaRPr sz="2400" dirty="0">
              <a:latin typeface="Arial" panose="020B0604020202020204" pitchFamily="34" charset="0"/>
              <a:ea typeface="Arial"/>
              <a:cs typeface="Arial" panose="020B0604020202020204" pitchFamily="34" charset="0"/>
              <a:sym typeface="Arial"/>
            </a:endParaRPr>
          </a:p>
          <a:p>
            <a:pPr marL="914400" lvl="1" indent="-355600">
              <a:lnSpc>
                <a:spcPct val="115000"/>
              </a:lnSpc>
              <a:spcBef>
                <a:spcPts val="0"/>
              </a:spcBef>
              <a:spcAft>
                <a:spcPts val="0"/>
              </a:spcAft>
              <a:buSzPts val="2000"/>
              <a:buFont typeface="Arial"/>
              <a:buChar char="–"/>
              <a:defRPr/>
            </a:pPr>
            <a:r>
              <a:rPr lang="en" dirty="0">
                <a:latin typeface="Arial"/>
                <a:ea typeface="Arial"/>
                <a:cs typeface="Arial"/>
                <a:sym typeface="Arial"/>
              </a:rPr>
              <a:t>What molecular machines mediate protein synthesis and what structural component of these machines catalyzes peptide bond formation? </a:t>
            </a:r>
          </a:p>
          <a:p>
            <a:pPr marL="558800" lvl="1" indent="0">
              <a:lnSpc>
                <a:spcPct val="115000"/>
              </a:lnSpc>
              <a:spcBef>
                <a:spcPts val="0"/>
              </a:spcBef>
              <a:spcAft>
                <a:spcPts val="0"/>
              </a:spcAft>
              <a:buSzPts val="2000"/>
              <a:buNone/>
              <a:defRPr/>
            </a:pPr>
            <a:r>
              <a:rPr lang="en-GB" sz="2400" dirty="0">
                <a:latin typeface="Arial"/>
                <a:ea typeface="Arial"/>
                <a:cs typeface="Arial"/>
                <a:sym typeface="Arial"/>
              </a:rPr>
              <a:t>    </a:t>
            </a:r>
            <a:r>
              <a:rPr lang="en-GB" sz="2400" dirty="0">
                <a:latin typeface="Arial" panose="020B0604020202020204" pitchFamily="34" charset="0"/>
                <a:ea typeface="Arial"/>
                <a:cs typeface="Arial" panose="020B0604020202020204" pitchFamily="34" charset="0"/>
                <a:sym typeface="Arial"/>
              </a:rPr>
              <a:t>(2 minutes)</a:t>
            </a:r>
            <a:br>
              <a:rPr lang="en-GB" sz="2400" dirty="0">
                <a:latin typeface="Arial" panose="020B0604020202020204" pitchFamily="34" charset="0"/>
                <a:ea typeface="Arial"/>
                <a:cs typeface="Arial" panose="020B0604020202020204" pitchFamily="34" charset="0"/>
                <a:sym typeface="Arial"/>
              </a:rPr>
            </a:br>
            <a:endParaRPr sz="2400" dirty="0">
              <a:latin typeface="Arial" panose="020B0604020202020204" pitchFamily="34" charset="0"/>
              <a:ea typeface="Arial"/>
              <a:cs typeface="Arial" panose="020B0604020202020204" pitchFamily="34" charset="0"/>
              <a:sym typeface="Arial"/>
            </a:endParaRPr>
          </a:p>
          <a:p>
            <a:pPr marL="457200" indent="-355600">
              <a:lnSpc>
                <a:spcPct val="115000"/>
              </a:lnSpc>
              <a:spcBef>
                <a:spcPts val="0"/>
              </a:spcBef>
              <a:spcAft>
                <a:spcPts val="0"/>
              </a:spcAft>
              <a:buSzPts val="2000"/>
              <a:buFont typeface="Arial"/>
              <a:buChar char="•"/>
              <a:defRPr/>
            </a:pPr>
            <a:r>
              <a:rPr lang="en-GB" sz="2400" dirty="0">
                <a:solidFill>
                  <a:srgbClr val="0000FF"/>
                </a:solidFill>
                <a:latin typeface="Arial" panose="020B0604020202020204" pitchFamily="34" charset="0"/>
                <a:ea typeface="Arial"/>
                <a:cs typeface="Arial" panose="020B0604020202020204" pitchFamily="34" charset="0"/>
                <a:sym typeface="Arial"/>
              </a:rPr>
              <a:t>Pair</a:t>
            </a:r>
            <a:r>
              <a:rPr lang="en-GB" sz="2400" dirty="0">
                <a:latin typeface="Arial" panose="020B0604020202020204" pitchFamily="34" charset="0"/>
                <a:ea typeface="Arial"/>
                <a:cs typeface="Arial" panose="020B0604020202020204" pitchFamily="34" charset="0"/>
                <a:sym typeface="Arial"/>
              </a:rPr>
              <a:t> up to discuss your ideas. (2 minutes)</a:t>
            </a:r>
            <a:br>
              <a:rPr lang="en-GB" sz="2400" dirty="0">
                <a:latin typeface="Arial" panose="020B0604020202020204" pitchFamily="34" charset="0"/>
                <a:ea typeface="Arial"/>
                <a:cs typeface="Arial" panose="020B0604020202020204" pitchFamily="34" charset="0"/>
                <a:sym typeface="Arial"/>
              </a:rPr>
            </a:br>
            <a:endParaRPr sz="2400" dirty="0">
              <a:latin typeface="Arial" panose="020B0604020202020204" pitchFamily="34" charset="0"/>
              <a:ea typeface="Arial"/>
              <a:cs typeface="Arial" panose="020B0604020202020204" pitchFamily="34" charset="0"/>
              <a:sym typeface="Arial"/>
            </a:endParaRPr>
          </a:p>
          <a:p>
            <a:pPr marL="457200" indent="-355600">
              <a:lnSpc>
                <a:spcPct val="115000"/>
              </a:lnSpc>
              <a:spcBef>
                <a:spcPts val="0"/>
              </a:spcBef>
              <a:spcAft>
                <a:spcPts val="0"/>
              </a:spcAft>
              <a:buSzPts val="2000"/>
              <a:buFont typeface="Arial"/>
              <a:buChar char="•"/>
              <a:defRPr/>
            </a:pPr>
            <a:r>
              <a:rPr lang="en-GB" sz="2400" dirty="0">
                <a:solidFill>
                  <a:srgbClr val="0000FF"/>
                </a:solidFill>
                <a:latin typeface="Arial" panose="020B0604020202020204" pitchFamily="34" charset="0"/>
                <a:ea typeface="Arial"/>
                <a:cs typeface="Arial" panose="020B0604020202020204" pitchFamily="34" charset="0"/>
                <a:sym typeface="Arial"/>
              </a:rPr>
              <a:t>Share</a:t>
            </a:r>
            <a:r>
              <a:rPr lang="en-GB" sz="2400" dirty="0">
                <a:latin typeface="Arial" panose="020B0604020202020204" pitchFamily="34" charset="0"/>
                <a:ea typeface="Arial"/>
                <a:cs typeface="Arial" panose="020B0604020202020204" pitchFamily="34" charset="0"/>
                <a:sym typeface="Arial"/>
              </a:rPr>
              <a:t> your ideas with the class in group discussion. (3 minutes)</a:t>
            </a:r>
            <a:endParaRPr sz="2400" dirty="0">
              <a:solidFill>
                <a:srgbClr val="0000FF"/>
              </a:solidFill>
              <a:latin typeface="Arial" panose="020B0604020202020204" pitchFamily="34" charset="0"/>
              <a:ea typeface="Arial"/>
              <a:cs typeface="Arial" panose="020B0604020202020204" pitchFamily="34" charset="0"/>
              <a:sym typeface="Arial"/>
            </a:endParaRPr>
          </a:p>
          <a:p>
            <a:pPr marL="0" indent="0">
              <a:spcBef>
                <a:spcPts val="360"/>
              </a:spcBef>
              <a:spcAft>
                <a:spcPts val="0"/>
              </a:spcAft>
              <a:buFontTx/>
              <a:buNone/>
              <a:defRPr/>
            </a:pPr>
            <a:endParaRPr sz="2000" dirty="0"/>
          </a:p>
          <a:p>
            <a:pPr marL="0" indent="0">
              <a:spcBef>
                <a:spcPts val="360"/>
              </a:spcBef>
              <a:spcAft>
                <a:spcPts val="0"/>
              </a:spcAft>
              <a:buFontTx/>
              <a:buNone/>
              <a:defRPr/>
            </a:pPr>
            <a:endParaRPr sz="2000" dirty="0"/>
          </a:p>
        </p:txBody>
      </p:sp>
    </p:spTree>
    <p:extLst>
      <p:ext uri="{BB962C8B-B14F-4D97-AF65-F5344CB8AC3E}">
        <p14:creationId xmlns:p14="http://schemas.microsoft.com/office/powerpoint/2010/main" val="421063716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B1AA0-698A-41DE-85B1-B564C3312D52}"/>
              </a:ext>
            </a:extLst>
          </p:cNvPr>
          <p:cNvSpPr>
            <a:spLocks noGrp="1"/>
          </p:cNvSpPr>
          <p:nvPr>
            <p:ph type="title"/>
          </p:nvPr>
        </p:nvSpPr>
        <p:spPr/>
        <p:txBody>
          <a:bodyPr/>
          <a:lstStyle/>
          <a:p>
            <a:r>
              <a:rPr lang="en-US" altLang="en-US" dirty="0">
                <a:solidFill>
                  <a:srgbClr val="144652"/>
                </a:solidFill>
                <a:latin typeface="Arial" panose="020B0604020202020204" pitchFamily="34" charset="0"/>
                <a:ea typeface="ＭＳ Ｐゴシック" panose="020B0600070205080204" pitchFamily="34" charset="-128"/>
                <a:cs typeface="Arial" panose="020B0604020202020204" pitchFamily="34" charset="0"/>
              </a:rPr>
              <a:t>Activity Solution</a:t>
            </a:r>
            <a:r>
              <a:rPr lang="en-US" altLang="en-US" sz="2000" b="0" dirty="0">
                <a:solidFill>
                  <a:srgbClr val="144652"/>
                </a:solidFill>
                <a:latin typeface="Arial" panose="020B0604020202020204" pitchFamily="34" charset="0"/>
                <a:ea typeface="ＭＳ Ｐゴシック" panose="020B0600070205080204" pitchFamily="34" charset="-128"/>
                <a:cs typeface="Arial" panose="020B0604020202020204" pitchFamily="34" charset="0"/>
              </a:rPr>
              <a:t> (2 of 5)</a:t>
            </a:r>
            <a:endParaRPr lang="en-AU" sz="2000" dirty="0">
              <a:solidFill>
                <a:srgbClr val="144652"/>
              </a:solidFill>
            </a:endParaRPr>
          </a:p>
        </p:txBody>
      </p:sp>
      <p:sp>
        <p:nvSpPr>
          <p:cNvPr id="4" name="Google Shape;376;g847cf01710_0_48">
            <a:extLst>
              <a:ext uri="{FF2B5EF4-FFF2-40B4-BE49-F238E27FC236}">
                <a16:creationId xmlns:a16="http://schemas.microsoft.com/office/drawing/2014/main" id="{BF56E702-C09F-6A44-A0A7-6FD0CFE5BB42}"/>
              </a:ext>
            </a:extLst>
          </p:cNvPr>
          <p:cNvSpPr txBox="1">
            <a:spLocks/>
          </p:cNvSpPr>
          <p:nvPr/>
        </p:nvSpPr>
        <p:spPr bwMode="auto">
          <a:xfrm>
            <a:off x="241299" y="1295400"/>
            <a:ext cx="8645526" cy="5114925"/>
          </a:xfrm>
          <a:prstGeom prst="rect">
            <a:avLst/>
          </a:prstGeom>
          <a:noFill/>
          <a:ln>
            <a:noFill/>
          </a:ln>
        </p:spPr>
        <p:txBody>
          <a:bodyPr lIns="91425" tIns="45700" rIns="91425" bIns="45700"/>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914400" indent="-3810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lvl="1" indent="-355600">
              <a:lnSpc>
                <a:spcPct val="115000"/>
              </a:lnSpc>
              <a:spcBef>
                <a:spcPts val="0"/>
              </a:spcBef>
              <a:spcAft>
                <a:spcPts val="0"/>
              </a:spcAft>
              <a:buSzPts val="2000"/>
              <a:buFont typeface="Arial"/>
              <a:buChar char="–"/>
              <a:defRPr/>
            </a:pPr>
            <a:r>
              <a:rPr lang="en" sz="2400" dirty="0">
                <a:latin typeface="Arial"/>
                <a:ea typeface="Arial"/>
                <a:cs typeface="Arial"/>
                <a:sym typeface="Arial"/>
              </a:rPr>
              <a:t>What molecular machines mediate protein synthesis and what structural component of these machines catalyzes peptide bond formation? </a:t>
            </a:r>
            <a:r>
              <a:rPr lang="en-US" sz="2400" b="1" dirty="0">
                <a:latin typeface="Arial"/>
                <a:ea typeface="Arial"/>
                <a:cs typeface="Arial"/>
                <a:sym typeface="Arial"/>
              </a:rPr>
              <a:t>Ribosomes are the molecular machines responsible for carrying out protein synthesis. Ribosomes primarily consist of RNAs (rRNAs), along with some protein components. Unlike most other reactions within cells, peptide bond formation is catalyzed by rRNA (23S rRNA) within the ribosome, not by an enzyme (protein). Accordingly, ribosomes are sometimes referred to as “ribozymes”, or catalytic RNAs.</a:t>
            </a:r>
            <a:endParaRPr lang="en-US" sz="2400" b="1" dirty="0">
              <a:highlight>
                <a:srgbClr val="FFFFFF"/>
              </a:highlight>
              <a:latin typeface="Arial"/>
              <a:ea typeface="Arial"/>
              <a:cs typeface="Arial"/>
              <a:sym typeface="Arial"/>
            </a:endParaRPr>
          </a:p>
          <a:p>
            <a:pPr lvl="1" indent="-355600">
              <a:lnSpc>
                <a:spcPct val="115000"/>
              </a:lnSpc>
              <a:spcBef>
                <a:spcPts val="0"/>
              </a:spcBef>
              <a:spcAft>
                <a:spcPts val="0"/>
              </a:spcAft>
              <a:buSzPts val="2000"/>
              <a:buFont typeface="Arial"/>
              <a:buChar char="–"/>
              <a:defRPr/>
            </a:pPr>
            <a:endParaRPr lang="en-GB" sz="2400" dirty="0">
              <a:latin typeface="Arial"/>
              <a:ea typeface="Arial"/>
              <a:cs typeface="Arial"/>
              <a:sym typeface="Arial"/>
            </a:endParaRPr>
          </a:p>
          <a:p>
            <a:pPr lvl="1" indent="-355600">
              <a:lnSpc>
                <a:spcPct val="115000"/>
              </a:lnSpc>
              <a:spcBef>
                <a:spcPts val="0"/>
              </a:spcBef>
              <a:spcAft>
                <a:spcPts val="0"/>
              </a:spcAft>
              <a:buSzPts val="2000"/>
              <a:buFont typeface="Arial"/>
              <a:buChar char="–"/>
              <a:defRPr/>
            </a:pPr>
            <a:endParaRPr lang="en-GB" sz="2400" dirty="0">
              <a:latin typeface="Arial"/>
              <a:ea typeface="Arial"/>
              <a:cs typeface="Arial"/>
              <a:sym typeface="Arial"/>
            </a:endParaRPr>
          </a:p>
          <a:p>
            <a:pPr lvl="1" indent="-355600">
              <a:lnSpc>
                <a:spcPct val="115000"/>
              </a:lnSpc>
              <a:spcBef>
                <a:spcPts val="0"/>
              </a:spcBef>
              <a:spcAft>
                <a:spcPts val="0"/>
              </a:spcAft>
              <a:buSzPts val="2000"/>
              <a:buFont typeface="Arial"/>
              <a:buChar char="–"/>
              <a:defRPr/>
            </a:pPr>
            <a:endParaRPr lang="en-GB" sz="200" b="1" dirty="0">
              <a:highlight>
                <a:srgbClr val="FFFFFF"/>
              </a:highlight>
              <a:latin typeface="Arial"/>
              <a:ea typeface="Arial"/>
              <a:cs typeface="Arial"/>
              <a:sym typeface="Arial"/>
            </a:endParaRPr>
          </a:p>
          <a:p>
            <a:pPr lvl="1" indent="-355600">
              <a:lnSpc>
                <a:spcPct val="115000"/>
              </a:lnSpc>
              <a:spcBef>
                <a:spcPts val="0"/>
              </a:spcBef>
              <a:spcAft>
                <a:spcPts val="0"/>
              </a:spcAft>
              <a:buSzPts val="2000"/>
              <a:buFont typeface="Arial"/>
              <a:buChar char="–"/>
              <a:defRPr/>
            </a:pPr>
            <a:endParaRPr lang="en-GB" sz="2400" b="0" dirty="0">
              <a:solidFill>
                <a:schemeClr val="dk1"/>
              </a:solidFill>
              <a:cs typeface="Arial" panose="020B0604020202020204" pitchFamily="34" charset="0"/>
            </a:endParaRPr>
          </a:p>
          <a:p>
            <a:pPr lvl="1">
              <a:lnSpc>
                <a:spcPct val="115000"/>
              </a:lnSpc>
              <a:spcBef>
                <a:spcPct val="0"/>
              </a:spcBef>
              <a:buSzPts val="2400"/>
            </a:pPr>
            <a:endParaRPr lang="en-US" altLang="en-US" sz="2400" b="0" dirty="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7274752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0;p2" descr="Icon P 1">
            <a:extLst>
              <a:ext uri="{FF2B5EF4-FFF2-40B4-BE49-F238E27FC236}">
                <a16:creationId xmlns:a16="http://schemas.microsoft.com/office/drawing/2014/main" id="{3D49D4C1-E334-4B9B-BC26-8B56E6F04DE4}"/>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8577" y="314325"/>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7E1D223-B648-4822-8C87-7F0551BCF090}"/>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(5 of 8)</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676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000" b="1" dirty="0">
                <a:latin typeface="Arial" panose="020B0604020202020204" pitchFamily="34" charset="0"/>
                <a:cs typeface="Arial" panose="020B0604020202020204" pitchFamily="34" charset="0"/>
              </a:rPr>
              <a:t>Information is expensive. </a:t>
            </a:r>
            <a:r>
              <a:rPr lang="en-US" sz="2000" dirty="0">
                <a:latin typeface="Arial" panose="020B0604020202020204" pitchFamily="34" charset="0"/>
                <a:cs typeface="Arial" panose="020B0604020202020204" pitchFamily="34" charset="0"/>
              </a:rPr>
              <a:t>This principle, noted in earlier chapters, is particularly well illustrated by protein synthesis. Protein synthesis consumes more cellular resources than any other process in most cells. The 15,000 ribosomes, 100,000 molecules of protein synthesis–related protein factors and enzymes, and 200,000 tRNA molecules in a typical bacterial cell can account for more than 35% of the cell’s dry weight. Overall, almost 300 </a:t>
            </a:r>
            <a:r>
              <a:rPr lang="en-US" sz="2000" i="1" dirty="0">
                <a:latin typeface="Arial" panose="020B0604020202020204" pitchFamily="34" charset="0"/>
                <a:cs typeface="Arial" panose="020B0604020202020204" pitchFamily="34" charset="0"/>
              </a:rPr>
              <a:t>different </a:t>
            </a:r>
            <a:r>
              <a:rPr lang="en-US" sz="2000" dirty="0">
                <a:latin typeface="Arial" panose="020B0604020202020204" pitchFamily="34" charset="0"/>
                <a:cs typeface="Arial" panose="020B0604020202020204" pitchFamily="34" charset="0"/>
              </a:rPr>
              <a:t>macromolecules cooperate to synthesize polypeptides. Protein synthesis can account for up to 90% of the chemical energy used by a cell for all biosynthetic reactions. Why? The enzymatic synthesis of an amide bond should require little energetic input. However, the sequence of amino acids in a protein is a form of biological information. Synthesis of each amide (peptide) bond between two </a:t>
            </a:r>
            <a:r>
              <a:rPr lang="en-US" sz="2000" i="1" dirty="0">
                <a:latin typeface="Arial" panose="020B0604020202020204" pitchFamily="34" charset="0"/>
                <a:cs typeface="Arial" panose="020B0604020202020204" pitchFamily="34" charset="0"/>
              </a:rPr>
              <a:t>particular </a:t>
            </a:r>
            <a:r>
              <a:rPr lang="en-US" sz="2000" dirty="0">
                <a:latin typeface="Arial" panose="020B0604020202020204" pitchFamily="34" charset="0"/>
                <a:cs typeface="Arial" panose="020B0604020202020204" pitchFamily="34" charset="0"/>
              </a:rPr>
              <a:t>amino acids is ensured by the investment of more than four nucleoside triphosphates (NTPs). </a:t>
            </a:r>
          </a:p>
          <a:p>
            <a:endParaRPr lang="en-US" sz="2400" dirty="0">
              <a:latin typeface="Arial" panose="020B0604020202020204" pitchFamily="34" charset="0"/>
              <a:cs typeface="Arial" panose="020B0604020202020204" pitchFamily="34" charset="0"/>
            </a:endParaRPr>
          </a:p>
          <a:p>
            <a:pPr>
              <a:buNone/>
            </a:pPr>
            <a:r>
              <a:rPr lang="en-US" sz="2400" dirty="0">
                <a:latin typeface="Arial" panose="020B0604020202020204" pitchFamily="34" charset="0"/>
                <a:cs typeface="Arial" panose="020B0604020202020204" pitchFamily="34" charset="0"/>
              </a:rPr>
              <a:t> </a:t>
            </a:r>
          </a:p>
          <a:p>
            <a:endParaRPr lang="en-US" sz="2400" dirty="0"/>
          </a:p>
          <a:p>
            <a:pPr>
              <a:buNone/>
            </a:pPr>
            <a:r>
              <a:rPr lang="en-US" sz="2400" dirty="0">
                <a:latin typeface="Arial" panose="020B0604020202020204" pitchFamily="34" charset="0"/>
                <a:cs typeface="Arial" panose="020B0604020202020204" pitchFamily="34" charset="0"/>
              </a:rPr>
              <a:t> </a:t>
            </a:r>
          </a:p>
          <a:p>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extLst>
      <p:ext uri="{BB962C8B-B14F-4D97-AF65-F5344CB8AC3E}">
        <p14:creationId xmlns:p14="http://schemas.microsoft.com/office/powerpoint/2010/main" val="234029082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3E24F-D6CF-4C33-ADE8-42D0EC2604A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Assembly of Ribosomes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in Eukaryotes</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4799" y="1676400"/>
            <a:ext cx="517058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ribosomes are assembled through a hierarchical incorporation of r-proteins as the rRNAs are synthesized</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processing of pre-rRNAs occurs within large ribonucleoprotein complexes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dozens of proteins and snoRNAs are involved in final maturation of the ribosome</a:t>
            </a:r>
          </a:p>
          <a:p>
            <a:endParaRPr lang="en-US" sz="2400" dirty="0"/>
          </a:p>
          <a:p>
            <a:pPr marL="50800" indent="0">
              <a:buNone/>
            </a:pPr>
            <a:endParaRPr lang="en-US" sz="2400" dirty="0"/>
          </a:p>
          <a:p>
            <a:endParaRPr lang="en-US" sz="2400" dirty="0"/>
          </a:p>
        </p:txBody>
      </p:sp>
      <p:pic>
        <p:nvPicPr>
          <p:cNvPr id="3" name="Picture 2" descr="The process begins in the nucleolus. A blue double-stranded piece of D N A is shown above as two horizontal lines that bend and open as they pass through two separate structures, pol Roman numeral 1 and pol Roman numeral 2. Pol Roman numeral 1 is a purple oval. The D N A bends diagonally down to the right as it separates within Pol Roman numeral 1. An arrow points down to a horizontal series of steps in 35 S r R N A production. Pol Roman numeral 3 is a yellow vertical oval that contains a more symmetrical bubble. An arrow point down from it to 5 S r R N A, shown as a green piece of R N A that has a short horizontal start before running up vertically, forming a small loop, and running back down vertically to end with a short horizontal piece to the right. The two vertical sides are joined by bonds indicated by blue lines. Below and to the left, 35 S r R N A is shown. To the far left, the 5 prime end of a green strand of 35 S r R N A runs horizontally for a very short distance, then runs vertically upward, forms a loop, and runs vertically downward. The upward and downward vertical pieces are joined by blue bonds. The right-hand horizontal piece curves upward to form a circular loop above the word folding. Three linear structures extend from this circle: one on the left, one at the top, and one on the right. The left-hand and right-hand structures are similar. Each has two vertical strands joined by bonds with a loop at the end, but the left-hand one is longer. The piece extending from the top also has two vertical strands, but a loop protrudes from the lower right and a second loop protrudes from the upper right in addition to the loop at the top. A red arrow points downward to the right of this structure. To the right, a horizontal green piece of R N A has a single vertical upward piece with a loop at the top and is joined by a horizontal strand to a more complex vertical piece. This piece has protrusions to the lower right and upper left. Text between the simpler and more complex structures reads, processing. The horizontal piece continues to the right to a similar structure with shorter, more horizontal protrusions above the word modification. This final structure is also shorter than the preceding structure. Arrows point down on the left and right of the structure showing folding. The left-hand structure points to a purple piece that is roughly rectangular with rounded edges and with a bottom that is wider than the top. It has two red spheres attached. Arrows point from red spheres labeled assembly factors in the nucleoplasm to the purple piece with red spheres and to the pink pieces to its right. The purple and pink structures are labeled pre-ribosomal particles. Arrows point down from both the purple and pink structures into the nucleoplasm. Arrows point from this purple structure with red spheres in the nucleoplasm to a cluster of red spheres labeled assembly factors to the upper right from which an arrow points back to the purple and pink pre-ribosomal particles in the nucleolus. The arrow from the purple structure points to a similar structure labeled pre-40 S in the nucleoplasm. A horizontal line beneath representing the nuclear envelope has oval regions bounded by yellow with rounded pieces in between made up of many circles with wavy vertical lines extending down from them and with lines extending up to a horizontal line across the top. Each is curved to fit around the ovals between them. An arrow points down from the pre-40 S purple structure across an oval next to the word export, to a similar structure with no red spheres labeled 40 S in the cytoplasm on the other side of the horizontal line with oval regions. An arrow points from this 40 S purple subunit to a structure with both purple and pink subunits assembled together around a green strand of R N A with a strand of blue spheres extending out from the top of the pink part. This structure is labeled 80 S and the process is labeled translation. The pink pre-ribosomal particles have an arrow pointing from the nucleus into the nucleoplasm, where a pink sphere labeled pre-60 S is shown with two red spheres attached and a crescent-shaped dark pink piece across its upper right. An arrow points down to show a pink sphere with two red spheres attached. An arrow points from this pink sphere to the assembly factors from which arrows point back up to the pre-ribosomal particles. Another arrow points down from this pink sphere through an oval in the horizontal structure below past the word export to a pink sphere with no red spheres in the cytoplasm labeled 60 S. An arrow points from this to the assembled ribosome participating in translation at the lower right. An arrow points up from the 80 S ribosome engaged in translation to an assortment of small purple and pink particles labeled ribosomal proteins beneath an oval in the nuclear membrane. An arrow points from these proteins across an oval in the nuclear envelope next to the word import. The arrow splits and points to both a pink sphere with two red spheres attached in the nucleoplasm and to pink preribosomal particles in the nucleolus. In the nucleoplasm to the right, pol Roman numeral 2 is shown as a rounded structure with an opening in the middle and a protrusion to the upper left. Two blue horizontal lines representing double-stranded D N A run through it. Two arrows point downward. One arrow points down to a green strand with a red bottom tip and a string of 5 A bases at the upper end labeled m R N As. An arrow points down from this through an oval in the nuclear envelope to the functional ribosome at the lower right that is translating an m R N A. The second arrow points to a green structure labeled s n o R N As that has a light green horizontal line with a vertical piece on the left that ends in a loop and a longer vertical piece on the right that has a loop to the right and a loop above. An arrow points up from this to the r R N A undergoing modification in the nucleolus.">
            <a:extLst>
              <a:ext uri="{FF2B5EF4-FFF2-40B4-BE49-F238E27FC236}">
                <a16:creationId xmlns:a16="http://schemas.microsoft.com/office/drawing/2014/main" id="{7B34C94D-B38D-1D4E-826E-C94F6316DE76}"/>
              </a:ext>
            </a:extLst>
          </p:cNvPr>
          <p:cNvPicPr>
            <a:picLocks noChangeAspect="1"/>
          </p:cNvPicPr>
          <p:nvPr/>
        </p:nvPicPr>
        <p:blipFill>
          <a:blip r:embed="rId3"/>
          <a:stretch>
            <a:fillRect/>
          </a:stretch>
        </p:blipFill>
        <p:spPr>
          <a:xfrm>
            <a:off x="5715000" y="1465199"/>
            <a:ext cx="2895435" cy="5181600"/>
          </a:xfrm>
          <a:prstGeom prst="rect">
            <a:avLst/>
          </a:prstGeom>
        </p:spPr>
      </p:pic>
    </p:spTree>
    <p:extLst>
      <p:ext uri="{BB962C8B-B14F-4D97-AF65-F5344CB8AC3E}">
        <p14:creationId xmlns:p14="http://schemas.microsoft.com/office/powerpoint/2010/main" val="1197270691"/>
      </p:ext>
    </p:extLst>
  </p:cSld>
  <p:clrMapOvr>
    <a:masterClrMapping/>
  </p:clrMapOvr>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89677</TotalTime>
  <Words>15701</Words>
  <Application>Microsoft Office PowerPoint</Application>
  <PresentationFormat>On-screen Show (4:3)</PresentationFormat>
  <Paragraphs>2154</Paragraphs>
  <Slides>269</Slides>
  <Notes>269</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269</vt:i4>
      </vt:variant>
    </vt:vector>
  </HeadingPairs>
  <TitlesOfParts>
    <vt:vector size="283" baseType="lpstr">
      <vt:lpstr>MS PGothic</vt:lpstr>
      <vt:lpstr>MS PGothic</vt:lpstr>
      <vt:lpstr>Arial</vt:lpstr>
      <vt:lpstr>Arial Unicode MS</vt:lpstr>
      <vt:lpstr>Calibri</vt:lpstr>
      <vt:lpstr>Cambria Math</vt:lpstr>
      <vt:lpstr>docs-Calibri</vt:lpstr>
      <vt:lpstr>Symbol</vt:lpstr>
      <vt:lpstr>Times</vt:lpstr>
      <vt:lpstr>Times New Roman</vt:lpstr>
      <vt:lpstr>Wingdings</vt:lpstr>
      <vt:lpstr>Blank</vt:lpstr>
      <vt:lpstr>1_Blank</vt:lpstr>
      <vt:lpstr>1_Blank Presentation</vt:lpstr>
      <vt:lpstr>27 Protein Metabolism</vt:lpstr>
      <vt:lpstr>Principle 1 (1 of 8)</vt:lpstr>
      <vt:lpstr>Principle 2 (1 of 3)</vt:lpstr>
      <vt:lpstr>Principle 3 (1 of 6)</vt:lpstr>
      <vt:lpstr>Principle 4 (1 of 3)</vt:lpstr>
      <vt:lpstr>Principle 5</vt:lpstr>
      <vt:lpstr>Timeline for Elucidating Protein Biosynthetic Pathways</vt:lpstr>
      <vt:lpstr>Crick’s Adaptor Hypothesis</vt:lpstr>
      <vt:lpstr>The Process of Translation</vt:lpstr>
      <vt:lpstr>Aminoacyl-tRNAs</vt:lpstr>
      <vt:lpstr>Clicker Question 1</vt:lpstr>
      <vt:lpstr>Clicker Question 1, Response</vt:lpstr>
      <vt:lpstr>27.1   The Genetic Code</vt:lpstr>
      <vt:lpstr>Three Nucleotides are Necessary to Encode Each Amino Acid</vt:lpstr>
      <vt:lpstr>The Genetic Code Was Cracked Using Artificial mRNA Templates</vt:lpstr>
      <vt:lpstr>The Triplet, Nonoverlapping Code</vt:lpstr>
      <vt:lpstr>Reading Frames in the Genetic Code</vt:lpstr>
      <vt:lpstr>Clicker Question 2</vt:lpstr>
      <vt:lpstr>Clicker Question 2, Response</vt:lpstr>
      <vt:lpstr>The First Breakthrough</vt:lpstr>
      <vt:lpstr>Polynucleotide Phosphorylase</vt:lpstr>
      <vt:lpstr>Incorporation of Amino Acids  into Polypeptides</vt:lpstr>
      <vt:lpstr>Trinucleotides That Induce Specific Binding of Aminoacyl-tRNAs to Ribosomes</vt:lpstr>
      <vt:lpstr>Clicker Question 3</vt:lpstr>
      <vt:lpstr>Clicker Question 3, Response</vt:lpstr>
      <vt:lpstr>A Complementary Approach</vt:lpstr>
      <vt:lpstr>Effect of a Termination Codon</vt:lpstr>
      <vt:lpstr>“Dictionary” of Amino Acid Code Words in mRNAs</vt:lpstr>
      <vt:lpstr>Clicker Question 4</vt:lpstr>
      <vt:lpstr>Clicker Question 4, Response</vt:lpstr>
      <vt:lpstr>Principle 2 (2 of 3)</vt:lpstr>
      <vt:lpstr>Setting and Maintaining the  Reading Frame</vt:lpstr>
      <vt:lpstr>Several Codons Serve  Special Functions</vt:lpstr>
      <vt:lpstr>Principle 1 (2 of 8)</vt:lpstr>
      <vt:lpstr>Initiation of Protein Synthesis is an Elaborate Process</vt:lpstr>
      <vt:lpstr>Open Reading Frame (ORF)</vt:lpstr>
      <vt:lpstr>The Genetic Code is Degenerate</vt:lpstr>
      <vt:lpstr>Clicker Question 5</vt:lpstr>
      <vt:lpstr>Clicker Question 5, Response</vt:lpstr>
      <vt:lpstr>The Genetic Code is  Nearly Universal</vt:lpstr>
      <vt:lpstr>Clicker Question 6</vt:lpstr>
      <vt:lpstr>Clicker Question 6, Response</vt:lpstr>
      <vt:lpstr>Wobble Allows Some tRNAs to Recognize More than One Codon</vt:lpstr>
      <vt:lpstr>Principle 3 (2 of 6)</vt:lpstr>
      <vt:lpstr>Pairing Relationship of Codon  and Anticodon</vt:lpstr>
      <vt:lpstr>Inosinate in Anticodons</vt:lpstr>
      <vt:lpstr>Clicker Question 7</vt:lpstr>
      <vt:lpstr>Clicker Question 7, Response</vt:lpstr>
      <vt:lpstr>The Wobble Hypothesis</vt:lpstr>
      <vt:lpstr>Clicker Question 8</vt:lpstr>
      <vt:lpstr>Clicker Question 8, Response</vt:lpstr>
      <vt:lpstr>The Relationships of the Wobble Hypothesis (1 of 2)</vt:lpstr>
      <vt:lpstr>The Relationships of the Wobble Hypothesis (2 of 2)</vt:lpstr>
      <vt:lpstr>Clicker Question 9</vt:lpstr>
      <vt:lpstr>Clicker Question 9, Response</vt:lpstr>
      <vt:lpstr>Principle 3 (3 of 6)</vt:lpstr>
      <vt:lpstr>Number of tRNAs in E. coli Cells</vt:lpstr>
      <vt:lpstr>The Genetic Code Is  Mutation-Resistant</vt:lpstr>
      <vt:lpstr>Transition Mutations</vt:lpstr>
      <vt:lpstr>Clicker Question 10</vt:lpstr>
      <vt:lpstr>Clicker Question 10, Response</vt:lpstr>
      <vt:lpstr>Principle 2 (3 of 3)</vt:lpstr>
      <vt:lpstr>Alternative Genetic Codes Are Less Resistant to Mutation</vt:lpstr>
      <vt:lpstr> Activity: The  Genetic Code</vt:lpstr>
      <vt:lpstr>Activity Instructions (1 of 4)</vt:lpstr>
      <vt:lpstr>Activity Solution (1 of 5)</vt:lpstr>
      <vt:lpstr>Translational Frameshifting Affects How the Code Is Read</vt:lpstr>
      <vt:lpstr>Clicker Question 11</vt:lpstr>
      <vt:lpstr>Clicker Question 11, Response</vt:lpstr>
      <vt:lpstr>Some mRNAs Are Edited  before Translation</vt:lpstr>
      <vt:lpstr>RNA Editing of the Transcripts Encoding Cytochrome Oxidase Subunit II</vt:lpstr>
      <vt:lpstr>RNA Editing by Alteration  of Nucleotides</vt:lpstr>
      <vt:lpstr>Clicker Question 12</vt:lpstr>
      <vt:lpstr>Clicker Question 12, Response</vt:lpstr>
      <vt:lpstr>ADARs and APOBEC Enzymes</vt:lpstr>
      <vt:lpstr>Clicker Question 13</vt:lpstr>
      <vt:lpstr>Clicker Question 13, Response</vt:lpstr>
      <vt:lpstr>Principle 1 (3 of 8)</vt:lpstr>
      <vt:lpstr>RNA Editing of the Gene Transcript for the apoB-100 Component of LDL</vt:lpstr>
      <vt:lpstr>27.2   Protein Synthesis</vt:lpstr>
      <vt:lpstr>An Overview of the Five Stages of Protein Synthesis</vt:lpstr>
      <vt:lpstr>Principle 1 (4 of 8)</vt:lpstr>
      <vt:lpstr>Components Required for Protein Synthesis in E. coli</vt:lpstr>
      <vt:lpstr>Principle 4 (2 of 3)</vt:lpstr>
      <vt:lpstr>The Ribosome Is a Complex Supramolecular Machine</vt:lpstr>
      <vt:lpstr>Ribosomal Subunits are Identified  by Their S Values</vt:lpstr>
      <vt:lpstr>Clicker Question 14</vt:lpstr>
      <vt:lpstr>Clicker Question 14, Response</vt:lpstr>
      <vt:lpstr>Bacterial Ribosomal Structure</vt:lpstr>
      <vt:lpstr>Eukaryotic Ribosomal Structure</vt:lpstr>
      <vt:lpstr>Conservation of Secondary Structure in Small Subunit rRNAs</vt:lpstr>
      <vt:lpstr>Summary of Eukaryotic Ribosomes</vt:lpstr>
      <vt:lpstr>Clicker Question 15</vt:lpstr>
      <vt:lpstr>Clicker Question 15, Response</vt:lpstr>
      <vt:lpstr> Activity: Protein Composition</vt:lpstr>
      <vt:lpstr>Activity Instructions (2 of 4)</vt:lpstr>
      <vt:lpstr>Activity Solution (2 of 5)</vt:lpstr>
      <vt:lpstr>Principle 1 (5 of 8)</vt:lpstr>
      <vt:lpstr>Assembly of Ribosomes  in Eukaryotes</vt:lpstr>
      <vt:lpstr>Transfer RNAs Have Characteristic Structural Features</vt:lpstr>
      <vt:lpstr>Principle 3 (4 of 6)</vt:lpstr>
      <vt:lpstr>The Amino Acid Arm and Anticodon Arm of tRNA</vt:lpstr>
      <vt:lpstr>The D Arm and TψC Arm of tRNA</vt:lpstr>
      <vt:lpstr>3-D Structure of tRNAs</vt:lpstr>
      <vt:lpstr>Clicker Question 16</vt:lpstr>
      <vt:lpstr>Clicker Question 16, Response</vt:lpstr>
      <vt:lpstr>Principle 3 (5 of 6)</vt:lpstr>
      <vt:lpstr>Stage 1: Aminoacyl-tRNA Synthetases Attach the Correct Amino Acids to Their tRNAs</vt:lpstr>
      <vt:lpstr>Aminoacyl-tRNA Synthetases</vt:lpstr>
      <vt:lpstr>Aminoacyl-tRNA Synthetases Fall into Two Different Classes</vt:lpstr>
      <vt:lpstr>The Reaction Catalyzed by Aminoacyl-tRNA Synthetases</vt:lpstr>
      <vt:lpstr>Clicker Question 17</vt:lpstr>
      <vt:lpstr>Clicker Question 17, Response</vt:lpstr>
      <vt:lpstr>Step 1 of The Aminoacyl-tRNA Synthetase Reaction</vt:lpstr>
      <vt:lpstr>Step 2 of The Aminoacyl-tRNA Synthetase Reaction</vt:lpstr>
      <vt:lpstr>Clicker Question 18</vt:lpstr>
      <vt:lpstr>Clicker Question 18, Response</vt:lpstr>
      <vt:lpstr>General Structure of  Aminoacyl-tRNAs</vt:lpstr>
      <vt:lpstr>The Ester Linkage Has a Highly Negative ∆G′°</vt:lpstr>
      <vt:lpstr>Principle 1 (6 of 8)</vt:lpstr>
      <vt:lpstr>Proofreading by  Aminoacyl-tRNA Synthetases</vt:lpstr>
      <vt:lpstr>Additional Methods for Enhancing Fidelity of Protein Synthesis</vt:lpstr>
      <vt:lpstr>The Error Rate of Protein Synthesis</vt:lpstr>
      <vt:lpstr>Clicker Question 19</vt:lpstr>
      <vt:lpstr>Clicker Question 19, Response</vt:lpstr>
      <vt:lpstr>Principle 3 (6 of 6)</vt:lpstr>
      <vt:lpstr>A “Second Genetic Code”</vt:lpstr>
      <vt:lpstr>Nucleotide Positions in a tRNA That are Recognized by Aminoacyl-tRNA Synthetases</vt:lpstr>
      <vt:lpstr>Crystal Structures of Aminoacyl-tRNA Synthetases</vt:lpstr>
      <vt:lpstr>tRNA Recognition by  Ala-tRNA Synthetases</vt:lpstr>
      <vt:lpstr> Activity: Identifying tRNAs</vt:lpstr>
      <vt:lpstr>Activity Instructions (3 of 4)</vt:lpstr>
      <vt:lpstr>Activity Solution (3 of 5)</vt:lpstr>
      <vt:lpstr>Activity Solution (4 of 5)</vt:lpstr>
      <vt:lpstr>Unusual Amino Acids in Peptides</vt:lpstr>
      <vt:lpstr>Stage 2: A Specific Amino Acid Initiates Protein Synthesis</vt:lpstr>
      <vt:lpstr>The Two tRNAs Specific for Methionine in Bacteria</vt:lpstr>
      <vt:lpstr>The Formation of fMet-tRNAfMet</vt:lpstr>
      <vt:lpstr>tRNAs Specific for Methionine in Eukaryotic Cells</vt:lpstr>
      <vt:lpstr>Clicker Question 20</vt:lpstr>
      <vt:lpstr>Clicker Question 20, Response</vt:lpstr>
      <vt:lpstr>The Three Steps of Initiation</vt:lpstr>
      <vt:lpstr>Formation of the Initiation Complex in Bacteria, Step 1</vt:lpstr>
      <vt:lpstr>mRNA Sequences that Serve as Signals for Initiation of Protein Synthesis in Bacteria</vt:lpstr>
      <vt:lpstr>Bacterial Ribosomes Have Three Sites that Bind tRNAs</vt:lpstr>
      <vt:lpstr>Clicker Question 21</vt:lpstr>
      <vt:lpstr>Clicker Question 21, Response</vt:lpstr>
      <vt:lpstr>Formation of the Initiation Complex in Bacteria, Step 2</vt:lpstr>
      <vt:lpstr>Formation of the Initiation Complex in Bacteria, Step 3</vt:lpstr>
      <vt:lpstr>Clicker Question 22</vt:lpstr>
      <vt:lpstr>Clicker Question 22, Response</vt:lpstr>
      <vt:lpstr>Initiation in Eukaryotic Cells</vt:lpstr>
      <vt:lpstr>Initiation of Protein Synthesis in Eukaryotic Cells, Step 1</vt:lpstr>
      <vt:lpstr>Initiation of Protein Synthesis in Eukaryotic Cells, Step 2</vt:lpstr>
      <vt:lpstr>Initiation of Protein Synthesis in Eukaryotic Cells, Step 3</vt:lpstr>
      <vt:lpstr>Circularization of mRNA in the Eukaryotic Initiation Complex</vt:lpstr>
      <vt:lpstr>Clicker Question 23</vt:lpstr>
      <vt:lpstr>Clicker Question 23, Response</vt:lpstr>
      <vt:lpstr>Initiation of Protein Synthesis in Eukaryotic Cells, Step 4</vt:lpstr>
      <vt:lpstr>Initiation of Protein Synthesis in Eukaryotic Cells, Step 5</vt:lpstr>
      <vt:lpstr>Protein Factors Required for Initiation of Translation</vt:lpstr>
      <vt:lpstr>Clicker Question 24</vt:lpstr>
      <vt:lpstr>Clicker Question 24, Response</vt:lpstr>
      <vt:lpstr>Stage 3: Peptide Bonds Are Formed  in the Elongation Stage</vt:lpstr>
      <vt:lpstr>Elongation Step 1: Binding of an Incoming Aminoacyl-tRNA</vt:lpstr>
      <vt:lpstr>Elongation Step 2: Peptide Bond Formation</vt:lpstr>
      <vt:lpstr>Formation of the First Peptide Bond in Bacteria</vt:lpstr>
      <vt:lpstr>Ribosome Pausing, Arrest,  and Rescue</vt:lpstr>
      <vt:lpstr>Clicker Question 25</vt:lpstr>
      <vt:lpstr>Clicker Question 25, Response</vt:lpstr>
      <vt:lpstr>Principle 4 (3 of 3)</vt:lpstr>
      <vt:lpstr>Peptidyl Transferase Activity</vt:lpstr>
      <vt:lpstr>Clicker Question 26</vt:lpstr>
      <vt:lpstr>Clicker Question 26, Response</vt:lpstr>
      <vt:lpstr>Elongation Step 3: Translocation</vt:lpstr>
      <vt:lpstr>Translocation in Bacteria</vt:lpstr>
      <vt:lpstr>The Structure of EF-G Mimics  the Structure of the EF-Tu–tRNA Complex</vt:lpstr>
      <vt:lpstr>Clicker Question 27</vt:lpstr>
      <vt:lpstr>Clicker Question 27, Response</vt:lpstr>
      <vt:lpstr>The Elongation Cycle Repeats</vt:lpstr>
      <vt:lpstr>Clicker Question 28</vt:lpstr>
      <vt:lpstr>Clicker Question 28, Response</vt:lpstr>
      <vt:lpstr>The Eukaryotic Elongation Cycle</vt:lpstr>
      <vt:lpstr>Proofreading on the Ribosome</vt:lpstr>
      <vt:lpstr>GTPγS Improves Fidelity of  Protein Synthesis</vt:lpstr>
      <vt:lpstr>Clicker Question 29</vt:lpstr>
      <vt:lpstr>Clicker Question 29, Response</vt:lpstr>
      <vt:lpstr>Clicker Question 30</vt:lpstr>
      <vt:lpstr>Clicker Question 30, Response</vt:lpstr>
      <vt:lpstr>Stage 4: Termination of Polypeptide  Synthesis Requires a Special Signal</vt:lpstr>
      <vt:lpstr>Termination of Protein Synthesis  in Bacteria</vt:lpstr>
      <vt:lpstr>Clicker Question 31</vt:lpstr>
      <vt:lpstr>Clicker Question 31, Response</vt:lpstr>
      <vt:lpstr>Principle 1 (7 of 8)</vt:lpstr>
      <vt:lpstr>Energy Cost of Fidelity in  Protein Synthesis</vt:lpstr>
      <vt:lpstr> Activity: Energy Cost of Protein Biosynthesis Muddiest Point (1 of 2)</vt:lpstr>
      <vt:lpstr> Activity: Energy Cost of Protein Biosynthesis Muddiest Point (2 of 2)</vt:lpstr>
      <vt:lpstr>Rapid Translation of a Single Message by Polysomes</vt:lpstr>
      <vt:lpstr>Clicker Question 32</vt:lpstr>
      <vt:lpstr>Clicker Question 32, Response</vt:lpstr>
      <vt:lpstr>Stage 5: Newly Synthesized Polypeptide Chains Undergo Folding and Processing</vt:lpstr>
      <vt:lpstr>Chaperonins in Protein Folding</vt:lpstr>
      <vt:lpstr>Posttranslational Modifications</vt:lpstr>
      <vt:lpstr>Amino-Terminal and Carboxyl-Terminal Modifications</vt:lpstr>
      <vt:lpstr>Loss of Signal Sequences</vt:lpstr>
      <vt:lpstr>Clicker Question 33</vt:lpstr>
      <vt:lpstr>Clicker Question 33, Response</vt:lpstr>
      <vt:lpstr>Modification of Individual Amino Acid Residues</vt:lpstr>
      <vt:lpstr>The Addition of Extra Carboxyl Groups to Glu Residues</vt:lpstr>
      <vt:lpstr>Methylated Amino Acids</vt:lpstr>
      <vt:lpstr>Attachment of Carbohydrate  Side Chains</vt:lpstr>
      <vt:lpstr>Additional of Isoprenyl Groups</vt:lpstr>
      <vt:lpstr>Clicker Question 34</vt:lpstr>
      <vt:lpstr>Clicker Question 34, Response</vt:lpstr>
      <vt:lpstr>Farnesylation of a Cys Residue</vt:lpstr>
      <vt:lpstr>Additional of Prosthetic Groups</vt:lpstr>
      <vt:lpstr>Proteolytic Processing</vt:lpstr>
      <vt:lpstr>Formation of Disulfide Cross-Links</vt:lpstr>
      <vt:lpstr>Clicker Question 35</vt:lpstr>
      <vt:lpstr>Clicker Question 35, Response</vt:lpstr>
      <vt:lpstr>Protein Synthesis Is Inhibited by Many Antibiotics and Toxins</vt:lpstr>
      <vt:lpstr>Tetracycline and Chloramphenicol</vt:lpstr>
      <vt:lpstr>Cycloheximide and Streptomycin</vt:lpstr>
      <vt:lpstr>Clicker Question 36</vt:lpstr>
      <vt:lpstr>Clicker Question 36, Response</vt:lpstr>
      <vt:lpstr>The Diphtheria Toxin and Ricin</vt:lpstr>
      <vt:lpstr>27.3   Protein Targeting and Degradation</vt:lpstr>
      <vt:lpstr>Principle 1 (8 of 8)</vt:lpstr>
      <vt:lpstr>The Thermodynamic Cost  of Transport</vt:lpstr>
      <vt:lpstr>Signal Sequences</vt:lpstr>
      <vt:lpstr>Posttranslational Modification of Many Eukaryotic Proteins Begins in the Endoplasmic Reticulum</vt:lpstr>
      <vt:lpstr>Features of Signal Sequences</vt:lpstr>
      <vt:lpstr>Clicker Question 37</vt:lpstr>
      <vt:lpstr>Clicker Question 37, Response</vt:lpstr>
      <vt:lpstr>The ER Targeting Pathway</vt:lpstr>
      <vt:lpstr>The ER Targeting  Pathway, Continued</vt:lpstr>
      <vt:lpstr>Directing Eukaryotic Proteins With the Appropriate Signals to the ER</vt:lpstr>
      <vt:lpstr>Glycosylation Plays a Key Role in Protein Targeting</vt:lpstr>
      <vt:lpstr>Clicker Question 38</vt:lpstr>
      <vt:lpstr>Clicker Question 38, Response</vt:lpstr>
      <vt:lpstr>Synthesis of the Core Oligosaccharide of Glycoproteins</vt:lpstr>
      <vt:lpstr>Tunicamycin</vt:lpstr>
      <vt:lpstr>Proteins Destined for Lysosomes, the Plasma Membrane, or Secretion</vt:lpstr>
      <vt:lpstr>Phosphorylation of Mannose Residues on Lysosome-Targeted Enzymes</vt:lpstr>
      <vt:lpstr>Clicker Question 39</vt:lpstr>
      <vt:lpstr>Clicker Question 39, Response</vt:lpstr>
      <vt:lpstr>Signal Sequences for Nuclear Transport Are Not Cleaved</vt:lpstr>
      <vt:lpstr>Targeting of Nuclear Proteins</vt:lpstr>
      <vt:lpstr>Bacteria Also Use Signal Sequences for Protein Targeting</vt:lpstr>
      <vt:lpstr>Model for Protein Export in Bacteria</vt:lpstr>
      <vt:lpstr>Clicker Question 40</vt:lpstr>
      <vt:lpstr>Clicker Question 40, Response</vt:lpstr>
      <vt:lpstr>Cells Import Proteins by Receptor-Mediated Endocytosis</vt:lpstr>
      <vt:lpstr>Clathrin-Dependent Endocytosis</vt:lpstr>
      <vt:lpstr>Clicker Question 41</vt:lpstr>
      <vt:lpstr>Clicker Question 41, Response</vt:lpstr>
      <vt:lpstr>Protein Degradation Is Mediated by  Specialized Systems in All Cells</vt:lpstr>
      <vt:lpstr>Protein Degradation in E. coli</vt:lpstr>
      <vt:lpstr>Protein Degradation in Eukaryotes</vt:lpstr>
      <vt:lpstr>Attachment of Ubiquitin to  Target Proteins</vt:lpstr>
      <vt:lpstr>The 26S Proteasome</vt:lpstr>
      <vt:lpstr>Clicker Question 42</vt:lpstr>
      <vt:lpstr>Clicker Question 42, Response</vt:lpstr>
      <vt:lpstr>A Simple Signal for Ubiquitination</vt:lpstr>
      <vt:lpstr>Clicker Question 43</vt:lpstr>
      <vt:lpstr>Clicker Question 43, Response</vt:lpstr>
      <vt:lpstr> Activity: Relating  Terms within the Chapter</vt:lpstr>
      <vt:lpstr>Activity Instructions (4 of 4)</vt:lpstr>
      <vt:lpstr>Activity Solution (5 of 5)</vt:lpstr>
    </vt:vector>
  </TitlesOfParts>
  <Company>UCSB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Enzymes: Principles of Catalysis</dc:title>
  <dc:subject>Biochemistry</dc:subject>
  <dc:creator>Dr. Kalju Kahn</dc:creator>
  <dc:description>Slides for Lehninger Textbook</dc:description>
  <cp:lastModifiedBy>Thorne, Amy</cp:lastModifiedBy>
  <cp:revision>1635</cp:revision>
  <cp:lastPrinted>2020-09-26T21:29:29Z</cp:lastPrinted>
  <dcterms:created xsi:type="dcterms:W3CDTF">2003-08-27T01:54:28Z</dcterms:created>
  <dcterms:modified xsi:type="dcterms:W3CDTF">2021-03-15T21:14:15Z</dcterms:modified>
</cp:coreProperties>
</file>