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21" r:id="rId2"/>
    <p:sldMasterId id="2147483735" r:id="rId3"/>
  </p:sldMasterIdLst>
  <p:notesMasterIdLst>
    <p:notesMasterId r:id="rId238"/>
  </p:notesMasterIdLst>
  <p:handoutMasterIdLst>
    <p:handoutMasterId r:id="rId239"/>
  </p:handoutMasterIdLst>
  <p:sldIdLst>
    <p:sldId id="2751" r:id="rId4"/>
    <p:sldId id="2348" r:id="rId5"/>
    <p:sldId id="2349" r:id="rId6"/>
    <p:sldId id="2350" r:id="rId7"/>
    <p:sldId id="2351" r:id="rId8"/>
    <p:sldId id="2557" r:id="rId9"/>
    <p:sldId id="2558" r:id="rId10"/>
    <p:sldId id="412" r:id="rId11"/>
    <p:sldId id="420" r:id="rId12"/>
    <p:sldId id="421" r:id="rId13"/>
    <p:sldId id="1536" r:id="rId14"/>
    <p:sldId id="424" r:id="rId15"/>
    <p:sldId id="2355" r:id="rId16"/>
    <p:sldId id="2556" r:id="rId17"/>
    <p:sldId id="2356" r:id="rId18"/>
    <p:sldId id="2490" r:id="rId19"/>
    <p:sldId id="2491" r:id="rId20"/>
    <p:sldId id="2518" r:id="rId21"/>
    <p:sldId id="2519" r:id="rId22"/>
    <p:sldId id="2357" r:id="rId23"/>
    <p:sldId id="2358" r:id="rId24"/>
    <p:sldId id="2359" r:id="rId25"/>
    <p:sldId id="2360" r:id="rId26"/>
    <p:sldId id="2559" r:id="rId27"/>
    <p:sldId id="2560" r:id="rId28"/>
    <p:sldId id="2361" r:id="rId29"/>
    <p:sldId id="2362" r:id="rId30"/>
    <p:sldId id="2561" r:id="rId31"/>
    <p:sldId id="2562" r:id="rId32"/>
    <p:sldId id="2364" r:id="rId33"/>
    <p:sldId id="2363" r:id="rId34"/>
    <p:sldId id="2365" r:id="rId35"/>
    <p:sldId id="2366" r:id="rId36"/>
    <p:sldId id="2386" r:id="rId37"/>
    <p:sldId id="2492" r:id="rId38"/>
    <p:sldId id="2493" r:id="rId39"/>
    <p:sldId id="2368" r:id="rId40"/>
    <p:sldId id="2369" r:id="rId41"/>
    <p:sldId id="2367" r:id="rId42"/>
    <p:sldId id="2370" r:id="rId43"/>
    <p:sldId id="2563" r:id="rId44"/>
    <p:sldId id="2564" r:id="rId45"/>
    <p:sldId id="2372" r:id="rId46"/>
    <p:sldId id="2371" r:id="rId47"/>
    <p:sldId id="2512" r:id="rId48"/>
    <p:sldId id="2513" r:id="rId49"/>
    <p:sldId id="2373" r:id="rId50"/>
    <p:sldId id="2374" r:id="rId51"/>
    <p:sldId id="2542" r:id="rId52"/>
    <p:sldId id="2543" r:id="rId53"/>
    <p:sldId id="2376" r:id="rId54"/>
    <p:sldId id="2387" r:id="rId55"/>
    <p:sldId id="2377" r:id="rId56"/>
    <p:sldId id="2378" r:id="rId57"/>
    <p:sldId id="2379" r:id="rId58"/>
    <p:sldId id="2540" r:id="rId59"/>
    <p:sldId id="2541" r:id="rId60"/>
    <p:sldId id="2381" r:id="rId61"/>
    <p:sldId id="2380" r:id="rId62"/>
    <p:sldId id="2382" r:id="rId63"/>
    <p:sldId id="2383" r:id="rId64"/>
    <p:sldId id="2384" r:id="rId65"/>
    <p:sldId id="2567" r:id="rId66"/>
    <p:sldId id="2568" r:id="rId67"/>
    <p:sldId id="2392" r:id="rId68"/>
    <p:sldId id="2385" r:id="rId69"/>
    <p:sldId id="2390" r:id="rId70"/>
    <p:sldId id="2544" r:id="rId71"/>
    <p:sldId id="2545" r:id="rId72"/>
    <p:sldId id="2391" r:id="rId73"/>
    <p:sldId id="2388" r:id="rId74"/>
    <p:sldId id="2393" r:id="rId75"/>
    <p:sldId id="2394" r:id="rId76"/>
    <p:sldId id="2504" r:id="rId77"/>
    <p:sldId id="2505" r:id="rId78"/>
    <p:sldId id="2395" r:id="rId79"/>
    <p:sldId id="2396" r:id="rId80"/>
    <p:sldId id="2397" r:id="rId81"/>
    <p:sldId id="2494" r:id="rId82"/>
    <p:sldId id="2495" r:id="rId83"/>
    <p:sldId id="682" r:id="rId84"/>
    <p:sldId id="685" r:id="rId85"/>
    <p:sldId id="2172" r:id="rId86"/>
    <p:sldId id="2352" r:id="rId87"/>
    <p:sldId id="2398" r:id="rId88"/>
    <p:sldId id="2399" r:id="rId89"/>
    <p:sldId id="2401" r:id="rId90"/>
    <p:sldId id="2400" r:id="rId91"/>
    <p:sldId id="2502" r:id="rId92"/>
    <p:sldId id="2503" r:id="rId93"/>
    <p:sldId id="2402" r:id="rId94"/>
    <p:sldId id="2403" r:id="rId95"/>
    <p:sldId id="2538" r:id="rId96"/>
    <p:sldId id="2539" r:id="rId97"/>
    <p:sldId id="2404" r:id="rId98"/>
    <p:sldId id="2406" r:id="rId99"/>
    <p:sldId id="2405" r:id="rId100"/>
    <p:sldId id="2408" r:id="rId101"/>
    <p:sldId id="2407" r:id="rId102"/>
    <p:sldId id="2500" r:id="rId103"/>
    <p:sldId id="2501" r:id="rId104"/>
    <p:sldId id="2498" r:id="rId105"/>
    <p:sldId id="2499" r:id="rId106"/>
    <p:sldId id="2410" r:id="rId107"/>
    <p:sldId id="2409" r:id="rId108"/>
    <p:sldId id="2411" r:id="rId109"/>
    <p:sldId id="2412" r:id="rId110"/>
    <p:sldId id="2554" r:id="rId111"/>
    <p:sldId id="2555" r:id="rId112"/>
    <p:sldId id="2414" r:id="rId113"/>
    <p:sldId id="2413" r:id="rId114"/>
    <p:sldId id="2415" r:id="rId115"/>
    <p:sldId id="2532" r:id="rId116"/>
    <p:sldId id="2533" r:id="rId117"/>
    <p:sldId id="2417" r:id="rId118"/>
    <p:sldId id="2416" r:id="rId119"/>
    <p:sldId id="2419" r:id="rId120"/>
    <p:sldId id="2418" r:id="rId121"/>
    <p:sldId id="2420" r:id="rId122"/>
    <p:sldId id="2421" r:id="rId123"/>
    <p:sldId id="2536" r:id="rId124"/>
    <p:sldId id="2537" r:id="rId125"/>
    <p:sldId id="2422" r:id="rId126"/>
    <p:sldId id="2424" r:id="rId127"/>
    <p:sldId id="2423" r:id="rId128"/>
    <p:sldId id="2425" r:id="rId129"/>
    <p:sldId id="2552" r:id="rId130"/>
    <p:sldId id="2553" r:id="rId131"/>
    <p:sldId id="2426" r:id="rId132"/>
    <p:sldId id="2427" r:id="rId133"/>
    <p:sldId id="2428" r:id="rId134"/>
    <p:sldId id="2534" r:id="rId135"/>
    <p:sldId id="2535" r:id="rId136"/>
    <p:sldId id="2429" r:id="rId137"/>
    <p:sldId id="2430" r:id="rId138"/>
    <p:sldId id="2569" r:id="rId139"/>
    <p:sldId id="2570" r:id="rId140"/>
    <p:sldId id="2431" r:id="rId141"/>
    <p:sldId id="2432" r:id="rId142"/>
    <p:sldId id="2433" r:id="rId143"/>
    <p:sldId id="2434" r:id="rId144"/>
    <p:sldId id="2435" r:id="rId145"/>
    <p:sldId id="2550" r:id="rId146"/>
    <p:sldId id="2551" r:id="rId147"/>
    <p:sldId id="2436" r:id="rId148"/>
    <p:sldId id="2437" r:id="rId149"/>
    <p:sldId id="2439" r:id="rId150"/>
    <p:sldId id="2438" r:id="rId151"/>
    <p:sldId id="2440" r:id="rId152"/>
    <p:sldId id="2514" r:id="rId153"/>
    <p:sldId id="2515" r:id="rId154"/>
    <p:sldId id="2441" r:id="rId155"/>
    <p:sldId id="2447" r:id="rId156"/>
    <p:sldId id="2448" r:id="rId157"/>
    <p:sldId id="2449" r:id="rId158"/>
    <p:sldId id="2548" r:id="rId159"/>
    <p:sldId id="2549" r:id="rId160"/>
    <p:sldId id="2443" r:id="rId161"/>
    <p:sldId id="2442" r:id="rId162"/>
    <p:sldId id="2444" r:id="rId163"/>
    <p:sldId id="2445" r:id="rId164"/>
    <p:sldId id="2446" r:id="rId165"/>
    <p:sldId id="2528" r:id="rId166"/>
    <p:sldId id="2529" r:id="rId167"/>
    <p:sldId id="843" r:id="rId168"/>
    <p:sldId id="844" r:id="rId169"/>
    <p:sldId id="845" r:id="rId170"/>
    <p:sldId id="2353" r:id="rId171"/>
    <p:sldId id="2450" r:id="rId172"/>
    <p:sldId id="2451" r:id="rId173"/>
    <p:sldId id="2452" r:id="rId174"/>
    <p:sldId id="2453" r:id="rId175"/>
    <p:sldId id="2481" r:id="rId176"/>
    <p:sldId id="2454" r:id="rId177"/>
    <p:sldId id="2510" r:id="rId178"/>
    <p:sldId id="2511" r:id="rId179"/>
    <p:sldId id="2455" r:id="rId180"/>
    <p:sldId id="2457" r:id="rId181"/>
    <p:sldId id="2456" r:id="rId182"/>
    <p:sldId id="2526" r:id="rId183"/>
    <p:sldId id="2527" r:id="rId184"/>
    <p:sldId id="2459" r:id="rId185"/>
    <p:sldId id="2458" r:id="rId186"/>
    <p:sldId id="2460" r:id="rId187"/>
    <p:sldId id="2546" r:id="rId188"/>
    <p:sldId id="2547" r:id="rId189"/>
    <p:sldId id="2461" r:id="rId190"/>
    <p:sldId id="2462" r:id="rId191"/>
    <p:sldId id="2464" r:id="rId192"/>
    <p:sldId id="2463" r:id="rId193"/>
    <p:sldId id="2524" r:id="rId194"/>
    <p:sldId id="2525" r:id="rId195"/>
    <p:sldId id="2465" r:id="rId196"/>
    <p:sldId id="2173" r:id="rId197"/>
    <p:sldId id="2174" r:id="rId198"/>
    <p:sldId id="2175" r:id="rId199"/>
    <p:sldId id="2489" r:id="rId200"/>
    <p:sldId id="2466" r:id="rId201"/>
    <p:sldId id="2496" r:id="rId202"/>
    <p:sldId id="2497" r:id="rId203"/>
    <p:sldId id="2522" r:id="rId204"/>
    <p:sldId id="2523" r:id="rId205"/>
    <p:sldId id="2467" r:id="rId206"/>
    <p:sldId id="2468" r:id="rId207"/>
    <p:sldId id="2354" r:id="rId208"/>
    <p:sldId id="2469" r:id="rId209"/>
    <p:sldId id="2470" r:id="rId210"/>
    <p:sldId id="2530" r:id="rId211"/>
    <p:sldId id="2531" r:id="rId212"/>
    <p:sldId id="2471" r:id="rId213"/>
    <p:sldId id="2472" r:id="rId214"/>
    <p:sldId id="2473" r:id="rId215"/>
    <p:sldId id="2474" r:id="rId216"/>
    <p:sldId id="2475" r:id="rId217"/>
    <p:sldId id="2476" r:id="rId218"/>
    <p:sldId id="2506" r:id="rId219"/>
    <p:sldId id="2507" r:id="rId220"/>
    <p:sldId id="2477" r:id="rId221"/>
    <p:sldId id="2479" r:id="rId222"/>
    <p:sldId id="2478" r:id="rId223"/>
    <p:sldId id="2480" r:id="rId224"/>
    <p:sldId id="2487" r:id="rId225"/>
    <p:sldId id="2482" r:id="rId226"/>
    <p:sldId id="2483" r:id="rId227"/>
    <p:sldId id="2508" r:id="rId228"/>
    <p:sldId id="2509" r:id="rId229"/>
    <p:sldId id="356" r:id="rId230"/>
    <p:sldId id="2197" r:id="rId231"/>
    <p:sldId id="2484" r:id="rId232"/>
    <p:sldId id="2485" r:id="rId233"/>
    <p:sldId id="2486" r:id="rId234"/>
    <p:sldId id="2488" r:id="rId235"/>
    <p:sldId id="2520" r:id="rId236"/>
    <p:sldId id="2521" r:id="rId237"/>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334" clrIdx="0"/>
  <p:cmAuthor id="2" name="Justin Lee" initials="JL" lastIdx="8" clrIdx="1">
    <p:extLst>
      <p:ext uri="{19B8F6BF-5375-455C-9EA6-DF929625EA0E}">
        <p15:presenceInfo xmlns:p15="http://schemas.microsoft.com/office/powerpoint/2012/main" userId="Justin Lee" providerId="None"/>
      </p:ext>
    </p:extLst>
  </p:cmAuthor>
  <p:cmAuthor id="3" name="Casey Arden" initials="CA" lastIdx="19" clrIdx="2">
    <p:extLst>
      <p:ext uri="{19B8F6BF-5375-455C-9EA6-DF929625EA0E}">
        <p15:presenceInfo xmlns:p15="http://schemas.microsoft.com/office/powerpoint/2012/main" userId="c2f598620ace54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CB4"/>
    <a:srgbClr val="144652"/>
    <a:srgbClr val="145C76"/>
    <a:srgbClr val="005F6A"/>
    <a:srgbClr val="D0E7D2"/>
    <a:srgbClr val="BADFE2"/>
    <a:srgbClr val="674EA7"/>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6" autoAdjust="0"/>
    <p:restoredTop sz="74069" autoAdjust="0"/>
  </p:normalViewPr>
  <p:slideViewPr>
    <p:cSldViewPr>
      <p:cViewPr varScale="1">
        <p:scale>
          <a:sx n="50" d="100"/>
          <a:sy n="50" d="100"/>
        </p:scale>
        <p:origin x="1716" y="36"/>
      </p:cViewPr>
      <p:guideLst>
        <p:guide orient="horz" pos="2160"/>
        <p:guide pos="2880"/>
      </p:guideLst>
    </p:cSldViewPr>
  </p:slideViewPr>
  <p:outlineViewPr>
    <p:cViewPr>
      <p:scale>
        <a:sx n="33" d="100"/>
        <a:sy n="33" d="100"/>
      </p:scale>
      <p:origin x="0" y="-24152"/>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slide" Target="slides/slide22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37" Type="http://schemas.openxmlformats.org/officeDocument/2006/relationships/slide" Target="slides/slide234.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227" Type="http://schemas.openxmlformats.org/officeDocument/2006/relationships/slide" Target="slides/slide224.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217" Type="http://schemas.openxmlformats.org/officeDocument/2006/relationships/slide" Target="slides/slide214.xml"/><Relationship Id="rId6" Type="http://schemas.openxmlformats.org/officeDocument/2006/relationships/slide" Target="slides/slide3.xml"/><Relationship Id="rId238" Type="http://schemas.openxmlformats.org/officeDocument/2006/relationships/notesMaster" Target="notesMasters/notesMaster1.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207" Type="http://schemas.openxmlformats.org/officeDocument/2006/relationships/slide" Target="slides/slide204.xml"/><Relationship Id="rId228" Type="http://schemas.openxmlformats.org/officeDocument/2006/relationships/slide" Target="slides/slide225.xml"/><Relationship Id="rId13" Type="http://schemas.openxmlformats.org/officeDocument/2006/relationships/slide" Target="slides/slide10.xml"/><Relationship Id="rId109" Type="http://schemas.openxmlformats.org/officeDocument/2006/relationships/slide" Target="slides/slide106.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slide" Target="slides/slide180.xml"/><Relationship Id="rId218" Type="http://schemas.openxmlformats.org/officeDocument/2006/relationships/slide" Target="slides/slide215.xml"/><Relationship Id="rId239" Type="http://schemas.openxmlformats.org/officeDocument/2006/relationships/handoutMaster" Target="handoutMasters/handoutMaster1.xml"/><Relationship Id="rId24" Type="http://schemas.openxmlformats.org/officeDocument/2006/relationships/slide" Target="slides/slide21.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31" Type="http://schemas.openxmlformats.org/officeDocument/2006/relationships/slide" Target="slides/slide128.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208" Type="http://schemas.openxmlformats.org/officeDocument/2006/relationships/slide" Target="slides/slide205.xml"/><Relationship Id="rId229" Type="http://schemas.openxmlformats.org/officeDocument/2006/relationships/slide" Target="slides/slide226.xml"/><Relationship Id="rId240" Type="http://schemas.openxmlformats.org/officeDocument/2006/relationships/commentAuthors" Target="commentAuthors.xml"/><Relationship Id="rId14" Type="http://schemas.openxmlformats.org/officeDocument/2006/relationships/slide" Target="slides/slide11.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8" Type="http://schemas.openxmlformats.org/officeDocument/2006/relationships/slide" Target="slides/slide5.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219" Type="http://schemas.openxmlformats.org/officeDocument/2006/relationships/slide" Target="slides/slide216.xml"/><Relationship Id="rId230" Type="http://schemas.openxmlformats.org/officeDocument/2006/relationships/slide" Target="slides/slide227.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95" Type="http://schemas.openxmlformats.org/officeDocument/2006/relationships/slide" Target="slides/slide192.xml"/><Relationship Id="rId209" Type="http://schemas.openxmlformats.org/officeDocument/2006/relationships/slide" Target="slides/slide206.xml"/><Relationship Id="rId220" Type="http://schemas.openxmlformats.org/officeDocument/2006/relationships/slide" Target="slides/slide217.xml"/><Relationship Id="rId241" Type="http://schemas.openxmlformats.org/officeDocument/2006/relationships/presProps" Target="pres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36" Type="http://schemas.openxmlformats.org/officeDocument/2006/relationships/slide" Target="slides/slide233.xml"/><Relationship Id="rId26" Type="http://schemas.openxmlformats.org/officeDocument/2006/relationships/slide" Target="slides/slide23.xml"/><Relationship Id="rId231" Type="http://schemas.openxmlformats.org/officeDocument/2006/relationships/slide" Target="slides/slide228.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viewProps" Target="viewProps.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slide" Target="slides/slide229.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theme" Target="theme/theme1.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12" Type="http://schemas.openxmlformats.org/officeDocument/2006/relationships/slide" Target="slides/slide209.xml"/><Relationship Id="rId233" Type="http://schemas.openxmlformats.org/officeDocument/2006/relationships/slide" Target="slides/slide23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202" Type="http://schemas.openxmlformats.org/officeDocument/2006/relationships/slide" Target="slides/slide199.xml"/><Relationship Id="rId223" Type="http://schemas.openxmlformats.org/officeDocument/2006/relationships/slide" Target="slides/slide220.xml"/><Relationship Id="rId244" Type="http://schemas.openxmlformats.org/officeDocument/2006/relationships/tableStyles" Target="tableStyles.xml"/><Relationship Id="rId18" Type="http://schemas.openxmlformats.org/officeDocument/2006/relationships/slide" Target="slides/slide15.xml"/><Relationship Id="rId39" Type="http://schemas.openxmlformats.org/officeDocument/2006/relationships/slide" Target="slides/slide36.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1" Type="http://schemas.openxmlformats.org/officeDocument/2006/relationships/slide" Target="slides/slide68.xml"/><Relationship Id="rId92" Type="http://schemas.openxmlformats.org/officeDocument/2006/relationships/slide" Target="slides/slide89.xml"/><Relationship Id="rId213" Type="http://schemas.openxmlformats.org/officeDocument/2006/relationships/slide" Target="slides/slide210.xml"/><Relationship Id="rId234" Type="http://schemas.openxmlformats.org/officeDocument/2006/relationships/slide" Target="slides/slide231.xml"/><Relationship Id="rId2" Type="http://schemas.openxmlformats.org/officeDocument/2006/relationships/slideMaster" Target="slideMasters/slideMaster2.xml"/><Relationship Id="rId29" Type="http://schemas.openxmlformats.org/officeDocument/2006/relationships/slide" Target="slides/slide26.xml"/><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99" Type="http://schemas.openxmlformats.org/officeDocument/2006/relationships/slide" Target="slides/slide196.xml"/><Relationship Id="rId203" Type="http://schemas.openxmlformats.org/officeDocument/2006/relationships/slide" Target="slides/slide200.xml"/><Relationship Id="rId19" Type="http://schemas.openxmlformats.org/officeDocument/2006/relationships/slide" Target="slides/slide16.xml"/><Relationship Id="rId224" Type="http://schemas.openxmlformats.org/officeDocument/2006/relationships/slide" Target="slides/slide221.xml"/><Relationship Id="rId30" Type="http://schemas.openxmlformats.org/officeDocument/2006/relationships/slide" Target="slides/slide2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189" Type="http://schemas.openxmlformats.org/officeDocument/2006/relationships/slide" Target="slides/slide186.xml"/><Relationship Id="rId3" Type="http://schemas.openxmlformats.org/officeDocument/2006/relationships/slideMaster" Target="slideMasters/slideMaster3.xml"/><Relationship Id="rId214" Type="http://schemas.openxmlformats.org/officeDocument/2006/relationships/slide" Target="slides/slide211.xml"/><Relationship Id="rId235" Type="http://schemas.openxmlformats.org/officeDocument/2006/relationships/slide" Target="slides/slide232.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179" Type="http://schemas.openxmlformats.org/officeDocument/2006/relationships/slide" Target="slides/slide176.xml"/><Relationship Id="rId190" Type="http://schemas.openxmlformats.org/officeDocument/2006/relationships/slide" Target="slides/slide187.xml"/><Relationship Id="rId204" Type="http://schemas.openxmlformats.org/officeDocument/2006/relationships/slide" Target="slides/slide201.xml"/><Relationship Id="rId225" Type="http://schemas.openxmlformats.org/officeDocument/2006/relationships/slide" Target="slides/slide22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26.2</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Describe the function and structure of the 5′ cap on eukaryotic mRNA.</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100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09575390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101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74416817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D. Trick question. Should be 7-methylguanosine (A); 5′,5′-triphosphate linkage (B); protects the mRNA from degradation (C)</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26.2</a:t>
            </a:r>
          </a:p>
          <a:p>
            <a:pPr eaLnBrk="1" hangingPunct="1">
              <a:spcBef>
                <a:spcPct val="0"/>
              </a:spcBef>
              <a:buClr>
                <a:srgbClr val="000000"/>
              </a:buClr>
              <a:buSzPts val="1400"/>
            </a:pPr>
            <a:r>
              <a:rPr lang="en-US" altLang="en-US" dirty="0">
                <a:latin typeface="Times" pitchFamily="2" charset="0"/>
              </a:rPr>
              <a:t>Learning Objective(s): </a:t>
            </a:r>
            <a:r>
              <a:rPr lang="en-US" sz="1200" b="0" i="0" dirty="0">
                <a:effectLst/>
                <a:latin typeface="Calibri" panose="020F0502020204030204" pitchFamily="34" charset="0"/>
              </a:rPr>
              <a:t>Describe the function and structure of the 5′ cap on eukaryotic mRNA.</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102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6704704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103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01457259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05589933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3901004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0482331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3842267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26.2</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Identify the classes of introns.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108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47659622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109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707929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681555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8941454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6538885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6389129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26.2</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Explain self-splicing.</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62316918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53954232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7424491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9912430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204953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8048010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20303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sym typeface="Arial" panose="020B0604020202020204" pitchFamily="34"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9647617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26.2</a:t>
            </a:r>
          </a:p>
          <a:p>
            <a:pPr eaLnBrk="1" hangingPunct="1">
              <a:spcBef>
                <a:spcPct val="0"/>
              </a:spcBef>
              <a:buClr>
                <a:srgbClr val="000000"/>
              </a:buClr>
              <a:buSzPts val="1400"/>
            </a:pPr>
            <a:r>
              <a:rPr lang="en-US" altLang="en-US" dirty="0">
                <a:latin typeface="Times" pitchFamily="2" charset="0"/>
              </a:rPr>
              <a:t>Learning Objective(s): </a:t>
            </a:r>
            <a:r>
              <a:rPr lang="en-US" sz="4000" b="0" i="0" dirty="0">
                <a:solidFill>
                  <a:srgbClr val="000000"/>
                </a:solidFill>
                <a:effectLst/>
                <a:latin typeface="docs-Calibri"/>
              </a:rPr>
              <a:t>Explain the action of the spliceosome.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121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86041085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122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6210713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6793580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92444583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566345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3791645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26.2</a:t>
            </a:r>
          </a:p>
          <a:p>
            <a:pPr eaLnBrk="1" hangingPunct="1">
              <a:spcBef>
                <a:spcPct val="0"/>
              </a:spcBef>
              <a:buClr>
                <a:srgbClr val="000000"/>
              </a:buClr>
              <a:buSzPts val="1400"/>
            </a:pPr>
            <a:r>
              <a:rPr lang="en-US" altLang="en-US" dirty="0">
                <a:latin typeface="Times" pitchFamily="2" charset="0"/>
              </a:rPr>
              <a:t>Learning Objective(s): </a:t>
            </a:r>
            <a:r>
              <a:rPr lang="en-US" sz="2800" b="0" i="0" dirty="0">
                <a:solidFill>
                  <a:srgbClr val="000000"/>
                </a:solidFill>
                <a:effectLst/>
                <a:latin typeface="Arial" panose="020B0604020202020204" pitchFamily="34" charset="0"/>
              </a:rPr>
              <a:t>Explain the end processing of a transcript, including the addition of a poly(A) tail, that occurs in the nucleus</a:t>
            </a:r>
            <a:r>
              <a:rPr lang="en-US" sz="1800" i="0" dirty="0">
                <a:effectLst/>
                <a:latin typeface="Arial" panose="020B0604020202020204" pitchFamily="34" charset="0"/>
              </a:rPr>
              <a: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127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47102530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128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03623472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1151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04324292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0342094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46394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26.2</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Explain how alternative splicing gives rise to different polypeptides.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132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16304074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133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97757853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8737191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64873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 </a:t>
            </a:r>
          </a:p>
          <a:p>
            <a:pPr eaLnBrk="1" hangingPunct="1">
              <a:spcBef>
                <a:spcPct val="0"/>
              </a:spcBef>
              <a:buClr>
                <a:srgbClr val="000000"/>
              </a:buClr>
              <a:buSzPts val="1400"/>
            </a:pPr>
            <a:r>
              <a:rPr lang="en-US" altLang="en-US" dirty="0">
                <a:latin typeface="Times" pitchFamily="2" charset="0"/>
              </a:rPr>
              <a:t>Principle: 26.2</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Explain how poly(A) site choice gives rise to diversity.</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136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47444498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137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60337589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5189616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81002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953B0C99-FA87-C746-B713-EFC5E8AAF16C}"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460491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6764123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484089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2555698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A</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26.2</a:t>
            </a:r>
          </a:p>
          <a:p>
            <a:pPr eaLnBrk="1" hangingPunct="1">
              <a:spcBef>
                <a:spcPct val="0"/>
              </a:spcBef>
              <a:buClr>
                <a:srgbClr val="000000"/>
              </a:buClr>
              <a:buSzPts val="1400"/>
            </a:pPr>
            <a:r>
              <a:rPr lang="en-US" altLang="en-US" dirty="0">
                <a:latin typeface="Times" pitchFamily="2" charset="0"/>
              </a:rPr>
              <a:t>Learning Objective(s): </a:t>
            </a:r>
            <a:r>
              <a:rPr lang="en-US" sz="4000" b="0" i="0" dirty="0">
                <a:solidFill>
                  <a:srgbClr val="000000"/>
                </a:solidFill>
                <a:effectLst/>
                <a:latin typeface="docs-Calibri"/>
              </a:rPr>
              <a:t>Explain the processing that occurs to rRNAs</a:t>
            </a:r>
            <a:r>
              <a:rPr lang="en-US" sz="2800" b="0" i="0" dirty="0">
                <a:solidFill>
                  <a:srgbClr val="000000"/>
                </a:solidFill>
                <a:effectLst/>
                <a:latin typeface="docs-Calibri"/>
              </a:rPr>
              <a: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63062424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58020216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7270354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96542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6155698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303707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9685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1517006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E. See Figure 26-23, for example.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26.2</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Explain the processing that occurs to tRNAs.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150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01018899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151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59437276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4171260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9808608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6753513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0159025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latin typeface="Times" pitchFamily="2" charset="0"/>
              </a:rPr>
              <a:t>D</a:t>
            </a:r>
          </a:p>
          <a:p>
            <a:pPr>
              <a:spcBef>
                <a:spcPct val="0"/>
              </a:spcBef>
            </a:pPr>
            <a:r>
              <a:rPr lang="en-US" altLang="en-US" dirty="0">
                <a:latin typeface="Times" pitchFamily="2" charset="0"/>
              </a:rPr>
              <a:t>Principle: 26.2</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Explain the processing of microRNAs.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156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90205820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157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31192791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29130610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49863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D. It stabilizes deprotonated oxygen atoms of phosphoryl groups and of carboxyl groups on Asp. See Figure 26-1, for example.</a:t>
            </a:r>
            <a:r>
              <a:rPr lang="en-US" altLang="en-US" dirty="0">
                <a:latin typeface="Times" pitchFamily="2" charset="0"/>
              </a:rPr>
              <a:t> </a:t>
            </a:r>
          </a:p>
          <a:p>
            <a:pPr eaLnBrk="1" hangingPunct="1">
              <a:spcBef>
                <a:spcPct val="0"/>
              </a:spcBef>
              <a:buClr>
                <a:srgbClr val="000000"/>
              </a:buClr>
              <a:buSzPts val="1400"/>
            </a:pPr>
            <a:r>
              <a:rPr lang="en-US" altLang="en-US" dirty="0">
                <a:latin typeface="Times" pitchFamily="2" charset="0"/>
              </a:rPr>
              <a:t>Principle: 26.1</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Explain the chemical reaction performed by DNA dependent RNA polymerase.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62467460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8630145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232887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8786997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26.2</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Explain the role of exosomes in eukaryotic RNA degradation.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163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15260492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164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5265073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1841" name="Google Shape;161;g924bc13e47_0_124:notes">
            <a:extLst>
              <a:ext uri="{FF2B5EF4-FFF2-40B4-BE49-F238E27FC236}">
                <a16:creationId xmlns:a16="http://schemas.microsoft.com/office/drawing/2014/main" id="{21C7AA1F-2C7C-ED42-A710-69772A840885}"/>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1842" name="Google Shape;162;g924bc13e47_0_124:notes">
            <a:extLst>
              <a:ext uri="{FF2B5EF4-FFF2-40B4-BE49-F238E27FC236}">
                <a16:creationId xmlns:a16="http://schemas.microsoft.com/office/drawing/2014/main" id="{D0571BAE-84AF-BD47-8228-6E006FD9FF22}"/>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GB" sz="1200" kern="1200" dirty="0">
                <a:solidFill>
                  <a:schemeClr val="tx1"/>
                </a:solidFill>
                <a:effectLst/>
                <a:latin typeface="Times" charset="0"/>
                <a:ea typeface="MS PGothic" pitchFamily="34" charset="-128"/>
                <a:cs typeface="MS PGothic" charset="0"/>
              </a:rPr>
              <a:t>Instructor: This Animated Technique video is found within Chapter 9 of Achieve.  It is in the folder titled “Ch9 In-Class Activities, Videos, and Resources.”</a:t>
            </a:r>
            <a:endParaRPr lang="en-US" sz="1200" kern="1200" dirty="0">
              <a:solidFill>
                <a:schemeClr val="tx1"/>
              </a:solidFill>
              <a:effectLst/>
              <a:latin typeface="Times" charset="0"/>
              <a:ea typeface="MS PGothic" pitchFamily="34" charset="-128"/>
              <a:cs typeface="MS PGothic" charset="0"/>
            </a:endParaRPr>
          </a:p>
        </p:txBody>
      </p:sp>
      <p:sp>
        <p:nvSpPr>
          <p:cNvPr id="291843" name="Google Shape;163;g924bc13e47_0_124:notes">
            <a:extLst>
              <a:ext uri="{FF2B5EF4-FFF2-40B4-BE49-F238E27FC236}">
                <a16:creationId xmlns:a16="http://schemas.microsoft.com/office/drawing/2014/main" id="{26D17610-D441-114C-9255-6B9CB82F6B79}"/>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1AFE2AB1-C3B3-C34D-9D57-677FBFDE0EF0}" type="slidenum">
              <a:rPr lang="en-GB" altLang="en-US" sz="1300" b="0" smtClean="0"/>
              <a:pPr algn="l"/>
              <a:t>165</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9392446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3889" name="Google Shape;170;g924bc13e47_0_242:notes">
            <a:extLst>
              <a:ext uri="{FF2B5EF4-FFF2-40B4-BE49-F238E27FC236}">
                <a16:creationId xmlns:a16="http://schemas.microsoft.com/office/drawing/2014/main" id="{1496A3B7-D51E-9A4F-887F-E7DA9632892D}"/>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3890" name="Google Shape;171;g924bc13e47_0_242:notes">
            <a:extLst>
              <a:ext uri="{FF2B5EF4-FFF2-40B4-BE49-F238E27FC236}">
                <a16:creationId xmlns:a16="http://schemas.microsoft.com/office/drawing/2014/main" id="{C0480F41-17DA-D642-A5C2-D6BF5C17E07A}"/>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GB" sz="1200" kern="1200" dirty="0">
                <a:solidFill>
                  <a:schemeClr val="tx1"/>
                </a:solidFill>
                <a:effectLst/>
                <a:latin typeface="Times" charset="0"/>
                <a:ea typeface="MS PGothic" pitchFamily="34" charset="-128"/>
                <a:cs typeface="MS PGothic" charset="0"/>
              </a:rPr>
              <a:t>Instructor: This Animated Technique video is found within Chapter 9 of Achieve.  It is in the folder titled “Ch9 In-Class Activities, Videos, and Resources.”</a:t>
            </a:r>
            <a:endParaRPr lang="en-US" sz="1200" kern="1200" dirty="0">
              <a:solidFill>
                <a:schemeClr val="tx1"/>
              </a:solidFill>
              <a:effectLst/>
              <a:latin typeface="Times" charset="0"/>
              <a:ea typeface="MS PGothic" pitchFamily="34" charset="-128"/>
              <a:cs typeface="MS PGothic" charset="0"/>
            </a:endParaRPr>
          </a:p>
        </p:txBody>
      </p:sp>
      <p:sp>
        <p:nvSpPr>
          <p:cNvPr id="293891" name="Google Shape;172;g924bc13e47_0_242:notes">
            <a:extLst>
              <a:ext uri="{FF2B5EF4-FFF2-40B4-BE49-F238E27FC236}">
                <a16:creationId xmlns:a16="http://schemas.microsoft.com/office/drawing/2014/main" id="{E882919E-56A6-0348-8817-C28D363D828C}"/>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9CA35298-E9A5-C24F-95D7-4FC7B10D1829}" type="slidenum">
              <a:rPr lang="en-GB" altLang="en-US" sz="1300" b="0" smtClean="0"/>
              <a:pPr algn="l"/>
              <a:t>166</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1980575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5937" name="Google Shape;177;g924bc13e47_0_358:notes">
            <a:extLst>
              <a:ext uri="{FF2B5EF4-FFF2-40B4-BE49-F238E27FC236}">
                <a16:creationId xmlns:a16="http://schemas.microsoft.com/office/drawing/2014/main" id="{F0F71DFB-9C65-0B46-9676-BADFD68E28CE}"/>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5938" name="Google Shape;178;g924bc13e47_0_358:notes">
            <a:extLst>
              <a:ext uri="{FF2B5EF4-FFF2-40B4-BE49-F238E27FC236}">
                <a16:creationId xmlns:a16="http://schemas.microsoft.com/office/drawing/2014/main" id="{072ADAF3-8E5A-B845-9EF4-82049E78DECE}"/>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200" kern="1200" dirty="0">
                <a:solidFill>
                  <a:schemeClr val="tx1"/>
                </a:solidFill>
                <a:effectLst/>
                <a:latin typeface="Times" charset="0"/>
                <a:ea typeface="MS PGothic" pitchFamily="34" charset="-128"/>
                <a:cs typeface="MS PGothic" charset="0"/>
              </a:rPr>
              <a:t>Instructor: This Animated Technique video is found within Chapter 9 of Achieve.  It is in the folder titled “Ch9 In-Class Activities, Videos, and Resources.”</a:t>
            </a:r>
            <a:endParaRPr lang="en-US" sz="1200" kern="1200" dirty="0">
              <a:solidFill>
                <a:schemeClr val="tx1"/>
              </a:solidFill>
              <a:effectLst/>
              <a:latin typeface="Times" charset="0"/>
              <a:ea typeface="MS PGothic" pitchFamily="34" charset="-128"/>
              <a:cs typeface="MS PGothic" charset="0"/>
            </a:endParaRPr>
          </a:p>
        </p:txBody>
      </p:sp>
      <p:sp>
        <p:nvSpPr>
          <p:cNvPr id="295939" name="Google Shape;179;g924bc13e47_0_358:notes">
            <a:extLst>
              <a:ext uri="{FF2B5EF4-FFF2-40B4-BE49-F238E27FC236}">
                <a16:creationId xmlns:a16="http://schemas.microsoft.com/office/drawing/2014/main" id="{8FAB4A4B-C4E1-C342-92BD-7BB8F94FD5A6}"/>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844AE30D-3163-084A-8B64-22DF0940A50B}" type="slidenum">
              <a:rPr lang="en-GB" altLang="en-US" sz="1300" b="0" smtClean="0"/>
              <a:pPr algn="l"/>
              <a:t>167</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3364131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168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5231146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479389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5546499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6840748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2751681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3015528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7264932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087429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26.3</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Arial" panose="020B0604020202020204" pitchFamily="34" charset="0"/>
              </a:rPr>
              <a:t>Define the activity associated with viral reverse transcriptase in retroviruses.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175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49177459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176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49152035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4226363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65667099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13012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26.1</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Define the reactants necessary for DNA dependent RNA polymerase to accomplish transcription.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62467460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26.3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Define the activity associated with viral reverse transcriptase in retroviruses.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180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34344869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181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84046077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71356191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1286540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5542956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E</a:t>
            </a:r>
          </a:p>
          <a:p>
            <a:pPr eaLnBrk="1" hangingPunct="1">
              <a:spcBef>
                <a:spcPct val="0"/>
              </a:spcBef>
              <a:buClr>
                <a:srgbClr val="000000"/>
              </a:buClr>
              <a:buSzPts val="1400"/>
            </a:pPr>
            <a:r>
              <a:rPr lang="en-US" altLang="en-US" dirty="0">
                <a:latin typeface="Times" pitchFamily="2" charset="0"/>
              </a:rPr>
              <a:t>Principle: 26.3</a:t>
            </a:r>
          </a:p>
          <a:p>
            <a:pPr eaLnBrk="1" hangingPunct="1">
              <a:spcBef>
                <a:spcPct val="0"/>
              </a:spcBef>
              <a:buClr>
                <a:srgbClr val="000000"/>
              </a:buClr>
              <a:buSzPts val="1400"/>
            </a:pPr>
            <a:r>
              <a:rPr lang="en-US" altLang="en-US" dirty="0">
                <a:latin typeface="Times" pitchFamily="2" charset="0"/>
              </a:rPr>
              <a:t>Learning Objective(s): </a:t>
            </a:r>
            <a:r>
              <a:rPr lang="en-US" sz="2800" b="0" i="0" dirty="0">
                <a:solidFill>
                  <a:srgbClr val="000000"/>
                </a:solidFill>
                <a:effectLst/>
                <a:latin typeface="docs-Calibri"/>
              </a:rPr>
              <a:t>Explain why AZT is effective on HIV replication</a:t>
            </a:r>
            <a:r>
              <a:rPr lang="en-US" sz="1800" i="0" dirty="0">
                <a:effectLst/>
                <a:latin typeface="Arial" panose="020B0604020202020204" pitchFamily="34" charset="0"/>
              </a:rPr>
              <a: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3:2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185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5091005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186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10304562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1395096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0253362"/>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09871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5546499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4244507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26.3</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Explain how eukaryotic transposons resemble retroviruses.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191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45491011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192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41919712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9327665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a4a5cd746c_0_124: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a4a5cd746c_0_124: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r>
              <a:rPr lang="en-GB" sz="10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This Mol3D structure is located in the Achieve course. It can be found in the Chapter 26 content, in the folder titled “Ch26 In-Class Activities and Resources.” </a:t>
            </a:r>
          </a:p>
        </p:txBody>
      </p:sp>
      <p:sp>
        <p:nvSpPr>
          <p:cNvPr id="163" name="Google Shape;163;ga4a5cd746c_0_124: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GB" sz="13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l" defTabSz="914400" rtl="0" eaLnBrk="0" fontAlgn="base" latinLnBrk="0" hangingPunct="0">
                <a:lnSpc>
                  <a:spcPct val="100000"/>
                </a:lnSpc>
                <a:spcBef>
                  <a:spcPts val="0"/>
                </a:spcBef>
                <a:spcAft>
                  <a:spcPts val="0"/>
                </a:spcAft>
                <a:buClrTx/>
                <a:buSzTx/>
                <a:buFontTx/>
                <a:buNone/>
                <a:tabLst/>
                <a:defRPr/>
              </a:pPr>
              <a:t>194</a:t>
            </a:fld>
            <a:endParaRPr kumimoji="0" sz="13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768759312"/>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GB" sz="10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This Mol3D structure is located in the Achieve course. It can be found in the Chapter 26 content, in the folder titled “Ch26 In-Class Activities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195</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6561680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GB" sz="900" dirty="0">
                <a:solidFill>
                  <a:schemeClr val="dk1"/>
                </a:solidFill>
              </a:rPr>
              <a:t>Instructor: </a:t>
            </a:r>
            <a:r>
              <a:rPr lang="en-US" sz="1100" kern="1200" dirty="0">
                <a:solidFill>
                  <a:schemeClr val="tx1"/>
                </a:solidFill>
                <a:effectLst/>
                <a:latin typeface="Times" charset="0"/>
                <a:ea typeface="MS PGothic" pitchFamily="34" charset="-128"/>
                <a:cs typeface="MS PGothic" charset="0"/>
              </a:rPr>
              <a:t>This Mol3D structure is located in the Achieve course. It can be found in the Chapter 26 content, in the folder titled “Ch26 In-Class Activities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196</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98332644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52183487"/>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5898430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E</a:t>
            </a:r>
          </a:p>
          <a:p>
            <a:pPr eaLnBrk="1" hangingPunct="1">
              <a:spcBef>
                <a:spcPct val="0"/>
              </a:spcBef>
              <a:buClr>
                <a:srgbClr val="000000"/>
              </a:buClr>
              <a:buSzPts val="1400"/>
            </a:pPr>
            <a:r>
              <a:rPr lang="en-US" altLang="en-US" dirty="0">
                <a:latin typeface="Times" pitchFamily="2" charset="0"/>
              </a:rPr>
              <a:t>Principle: 26.3</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Explain the function of telomerase.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199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034806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12842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7911038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200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26050519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 </a:t>
            </a:r>
          </a:p>
          <a:p>
            <a:pPr eaLnBrk="1" hangingPunct="1">
              <a:spcBef>
                <a:spcPct val="0"/>
              </a:spcBef>
              <a:buClr>
                <a:srgbClr val="000000"/>
              </a:buClr>
              <a:buSzPts val="1400"/>
            </a:pPr>
            <a:r>
              <a:rPr lang="en-US" altLang="en-US" dirty="0">
                <a:latin typeface="Times" pitchFamily="2" charset="0"/>
              </a:rPr>
              <a:t>Principle: 26.3</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Explain the function of telomerase.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201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8840900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202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61645243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046851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2078174"/>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205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829651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41426597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56277703"/>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26.4</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Identify types of ribozymes.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208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57093657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209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303184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6400746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031108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6949759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327740348"/>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00808988"/>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4377361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09411354"/>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E</a:t>
            </a:r>
          </a:p>
          <a:p>
            <a:pPr>
              <a:spcBef>
                <a:spcPct val="0"/>
              </a:spcBef>
            </a:pPr>
            <a:r>
              <a:rPr lang="en-US" altLang="en-US" dirty="0">
                <a:latin typeface="Times" pitchFamily="2" charset="0"/>
              </a:rPr>
              <a:t>Principle: 26.4</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Compare ribozymes to protein enzymes.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216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296630970"/>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217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631215086"/>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4989183"/>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16990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93790114"/>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29696512"/>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5809853"/>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641934532"/>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5092916"/>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49156840"/>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A. See Box 26-4, for example. This method is being used to search for ribozymes with specific catalytic properties.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26.4</a:t>
            </a:r>
          </a:p>
          <a:p>
            <a:pPr eaLnBrk="1" hangingPunct="1">
              <a:spcBef>
                <a:spcPct val="0"/>
              </a:spcBef>
              <a:buClr>
                <a:srgbClr val="000000"/>
              </a:buClr>
              <a:buSzPts val="1400"/>
            </a:pPr>
            <a:r>
              <a:rPr lang="en-US" altLang="en-US" dirty="0">
                <a:latin typeface="Times" pitchFamily="2" charset="0"/>
              </a:rPr>
              <a:t>Learning Objective(s</a:t>
            </a:r>
            <a:r>
              <a:rPr lang="en-US" altLang="en-US">
                <a:latin typeface="Times" pitchFamily="2" charset="0"/>
              </a:rPr>
              <a:t>): </a:t>
            </a:r>
            <a:r>
              <a:rPr lang="en-US" sz="1800" b="0" i="0">
                <a:effectLst/>
                <a:latin typeface="Calibri" panose="020F0502020204030204" pitchFamily="34" charset="0"/>
              </a:rPr>
              <a:t>Explain how SELEX can aid in the search for RNAs with new catalytic functions.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4:2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225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123714013"/>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226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984615857"/>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sz="1200" kern="1200" dirty="0">
                <a:solidFill>
                  <a:schemeClr val="tx1"/>
                </a:solidFill>
                <a:effectLst/>
                <a:latin typeface="Times" charset="0"/>
                <a:ea typeface="MS PGothic" pitchFamily="34" charset="-128"/>
                <a:cs typeface="MS PGothic" charset="0"/>
              </a:rPr>
              <a:t>Instructor: This muddiest point activity can be found in Achieve in the Chapter 26 folder titled “Ch26 In-Class Activities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ts val="0"/>
                </a:spcBef>
                <a:spcAft>
                  <a:spcPts val="0"/>
                </a:spcAft>
                <a:buClrTx/>
                <a:buSzTx/>
                <a:buFontTx/>
                <a:buNone/>
                <a:tabLst/>
                <a:defRPr/>
              </a:pPr>
              <a:t>227</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8016201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sz="1200" kern="1200" dirty="0">
                <a:solidFill>
                  <a:schemeClr val="tx1"/>
                </a:solidFill>
                <a:effectLst/>
                <a:latin typeface="Times" charset="0"/>
                <a:ea typeface="MS PGothic" pitchFamily="34" charset="-128"/>
                <a:cs typeface="MS PGothic" charset="0"/>
              </a:rPr>
              <a:t>Instructor: This muddiest point activity can be found in Achieve in the Chapter 26 folder titled “Ch26 In-Class Activities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ts val="0"/>
                </a:spcBef>
                <a:spcAft>
                  <a:spcPts val="0"/>
                </a:spcAft>
                <a:buClrTx/>
                <a:buSzTx/>
                <a:buFontTx/>
                <a:buNone/>
                <a:tabLst/>
                <a:defRPr/>
              </a:pPr>
              <a:t>228</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253172005"/>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55819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27239230"/>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99048901"/>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52942673"/>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13833969"/>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26.4</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Explain how the existence of catalytic RNAs supports the idea of an RNA world.</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233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702191686"/>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234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821123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26.1</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Define template strand and </a:t>
            </a:r>
            <a:r>
              <a:rPr lang="en-US" sz="1800" b="0" i="0" dirty="0" err="1">
                <a:effectLst/>
                <a:latin typeface="Calibri" panose="020F0502020204030204" pitchFamily="34" charset="0"/>
              </a:rPr>
              <a:t>nontemplate</a:t>
            </a:r>
            <a:r>
              <a:rPr lang="en-US" sz="1800" b="0" i="0" dirty="0">
                <a:effectLst/>
                <a:latin typeface="Calibri" panose="020F0502020204030204" pitchFamily="34" charset="0"/>
              </a:rPr>
              <a:t> (or coding) strand of DNA.</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741315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0074682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682130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725294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26.1</a:t>
            </a:r>
          </a:p>
          <a:p>
            <a:pPr eaLnBrk="1" hangingPunct="1">
              <a:spcBef>
                <a:spcPct val="0"/>
              </a:spcBef>
              <a:buClr>
                <a:srgbClr val="000000"/>
              </a:buClr>
              <a:buSzPts val="1400"/>
            </a:pPr>
            <a:r>
              <a:rPr lang="en-US" altLang="en-US" dirty="0">
                <a:latin typeface="Times" pitchFamily="2" charset="0"/>
              </a:rPr>
              <a:t>Learning Objective(s): </a:t>
            </a:r>
            <a:r>
              <a:rPr lang="en-US" sz="2800" b="0" i="0" dirty="0">
                <a:solidFill>
                  <a:srgbClr val="000000"/>
                </a:solidFill>
                <a:effectLst/>
                <a:latin typeface="docs-Calibri"/>
              </a:rPr>
              <a:t>Explain the difference between RNA polymerase of E.coli and RNA polymerase holoenzyme.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620066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768784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8266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198523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212655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69876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471682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849148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26.1</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Explain how </a:t>
            </a:r>
            <a:r>
              <a:rPr lang="en-US" sz="1800" b="0" i="0" dirty="0" err="1">
                <a:effectLst/>
                <a:latin typeface="Calibri" panose="020F0502020204030204" pitchFamily="34" charset="0"/>
              </a:rPr>
              <a:t>footprinting</a:t>
            </a:r>
            <a:r>
              <a:rPr lang="en-US" sz="1800" b="0" i="0" dirty="0">
                <a:effectLst/>
                <a:latin typeface="Calibri" panose="020F0502020204030204" pitchFamily="34" charset="0"/>
              </a:rPr>
              <a:t> can be used to identify RNA polymerase promoter sequences.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35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7240938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36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8127601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138227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710870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99650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59234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975443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26.1</a:t>
            </a:r>
          </a:p>
          <a:p>
            <a:pPr eaLnBrk="1" hangingPunct="1">
              <a:spcBef>
                <a:spcPct val="0"/>
              </a:spcBef>
              <a:buClr>
                <a:srgbClr val="000000"/>
              </a:buClr>
              <a:buSzPts val="1400"/>
            </a:pPr>
            <a:r>
              <a:rPr lang="en-US" altLang="en-US" dirty="0">
                <a:latin typeface="Times" pitchFamily="2" charset="0"/>
              </a:rPr>
              <a:t>Learning Objective(s): </a:t>
            </a:r>
            <a:r>
              <a:rPr lang="en-US" sz="2800" b="0" i="0" dirty="0">
                <a:solidFill>
                  <a:srgbClr val="000000"/>
                </a:solidFill>
                <a:effectLst/>
                <a:latin typeface="docs-Calibri"/>
              </a:rPr>
              <a:t>Define the changes that occur in the RNA polymerase as elongation occurs</a:t>
            </a:r>
            <a:r>
              <a:rPr lang="en-US" sz="1800" b="0" i="0" dirty="0">
                <a:effectLst/>
                <a:latin typeface="Calibri" panose="020F0502020204030204" pitchFamily="34" charset="0"/>
              </a:rPr>
              <a: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41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2429733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42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6268270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5128385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980629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E. Through the cAMP receptor protein (CRP).</a:t>
            </a:r>
            <a:r>
              <a:rPr lang="en-US" altLang="en-US" dirty="0">
                <a:latin typeface="Times" pitchFamily="2" charset="0"/>
              </a:rPr>
              <a:t> </a:t>
            </a:r>
          </a:p>
          <a:p>
            <a:pPr eaLnBrk="1" hangingPunct="1">
              <a:spcBef>
                <a:spcPct val="0"/>
              </a:spcBef>
              <a:buClr>
                <a:srgbClr val="000000"/>
              </a:buClr>
              <a:buSzPts val="1400"/>
            </a:pPr>
            <a:r>
              <a:rPr lang="en-US" altLang="en-US" dirty="0">
                <a:latin typeface="Times" pitchFamily="2" charset="0"/>
              </a:rPr>
              <a:t>Principle: 26.1</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Explain how specific proteins can activate or repress transcription.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45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0436384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46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5143044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266632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039295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26.1</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Describe the impact of phosphorylation and dephosphorylation of Pol II.</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49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127976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229360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50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233481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924910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597327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62288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39982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306959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26.1</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Define the function of each eukaryotic RNA polymerase.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56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1497314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57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8118857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3133470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04236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C</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26.1</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Describe how RNA synthesis is dependent on DNA</a:t>
            </a:r>
            <a:r>
              <a:rPr lang="en-US" b="0" i="0" dirty="0">
                <a:solidFill>
                  <a:srgbClr val="000000"/>
                </a:solidFill>
                <a:effectLst/>
                <a:latin typeface="docs-Calibri"/>
              </a:rPr>
              <a: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0687658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570512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902103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298832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26.1</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Explain the role of transcription factors in initiation of transcription.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63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8001002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64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0257654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74850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453812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40338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26.1</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Define the function of the promoter sequences found in DNA.</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68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288060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69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739284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0945452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753253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10520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88813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286695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26.1</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Identify the phases of eukaryotic transcription.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74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4937379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75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6684805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60886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705791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030027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26.1</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Explain how RNA polymerases can be used as drug targets.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79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71080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80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192010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3281" name="Google Shape;161;g929a7def50_0_124:notes">
            <a:extLst>
              <a:ext uri="{FF2B5EF4-FFF2-40B4-BE49-F238E27FC236}">
                <a16:creationId xmlns:a16="http://schemas.microsoft.com/office/drawing/2014/main" id="{3F443D9B-8EA1-254E-AB6E-B04A42AC1BB0}"/>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3282" name="Google Shape;162;g929a7def50_0_124:notes">
            <a:extLst>
              <a:ext uri="{FF2B5EF4-FFF2-40B4-BE49-F238E27FC236}">
                <a16:creationId xmlns:a16="http://schemas.microsoft.com/office/drawing/2014/main" id="{5F7B60B9-21DA-6145-9E44-6836B5EB66DB}"/>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
                <a:srgbClr val="000000"/>
              </a:buClr>
              <a:buSzPts val="1000"/>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26, in the folder titled “Ch26 In-Class Activities, Videos, and Resources.”</a:t>
            </a:r>
          </a:p>
        </p:txBody>
      </p:sp>
      <p:sp>
        <p:nvSpPr>
          <p:cNvPr id="353283" name="Google Shape;163;g929a7def50_0_124:notes">
            <a:extLst>
              <a:ext uri="{FF2B5EF4-FFF2-40B4-BE49-F238E27FC236}">
                <a16:creationId xmlns:a16="http://schemas.microsoft.com/office/drawing/2014/main" id="{A4F57885-1F0C-974D-93E4-F4C59F5567F9}"/>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1EDDDECD-7F1B-5F49-830D-72E8011EBD7A}" type="slidenum">
              <a:rPr kumimoji="0" lang="en-GB"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81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7190065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5329" name="Google Shape;170;g929a7def50_0_242:notes">
            <a:extLst>
              <a:ext uri="{FF2B5EF4-FFF2-40B4-BE49-F238E27FC236}">
                <a16:creationId xmlns:a16="http://schemas.microsoft.com/office/drawing/2014/main" id="{6410CABB-4BCA-4443-A035-87E7665CBDCC}"/>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5330" name="Google Shape;171;g929a7def50_0_242:notes">
            <a:extLst>
              <a:ext uri="{FF2B5EF4-FFF2-40B4-BE49-F238E27FC236}">
                <a16:creationId xmlns:a16="http://schemas.microsoft.com/office/drawing/2014/main" id="{727E96F9-4243-9B47-89A4-3251F2EBDEED}"/>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26, in the folder titled “Ch26 In-Class Activities, Videos, and Resources.”</a:t>
            </a:r>
          </a:p>
        </p:txBody>
      </p:sp>
      <p:sp>
        <p:nvSpPr>
          <p:cNvPr id="355331" name="Google Shape;172;g929a7def50_0_242:notes">
            <a:extLst>
              <a:ext uri="{FF2B5EF4-FFF2-40B4-BE49-F238E27FC236}">
                <a16:creationId xmlns:a16="http://schemas.microsoft.com/office/drawing/2014/main" id="{6D951FFD-865B-E44E-AFB2-49EC97DBEE7E}"/>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E3A63130-9777-E04C-9945-E9AB2E9C18D4}" type="slidenum">
              <a:rPr kumimoji="0" lang="en-GB"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82</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73864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892db28934_0_447: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892db28934_0_447: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26, in the folder titled “Ch26 In-Class Activities, Videos, and Resources.”</a:t>
            </a:r>
          </a:p>
        </p:txBody>
      </p:sp>
      <p:sp>
        <p:nvSpPr>
          <p:cNvPr id="203" name="Google Shape;203;g892db28934_0_447: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GB" sz="13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l" defTabSz="914400" rtl="0" eaLnBrk="0" fontAlgn="base" latinLnBrk="0" hangingPunct="0">
                <a:lnSpc>
                  <a:spcPct val="100000"/>
                </a:lnSpc>
                <a:spcBef>
                  <a:spcPts val="0"/>
                </a:spcBef>
                <a:spcAft>
                  <a:spcPts val="0"/>
                </a:spcAft>
                <a:buClrTx/>
                <a:buSzTx/>
                <a:buFontTx/>
                <a:buNone/>
                <a:tabLst/>
                <a:defRPr/>
              </a:pPr>
              <a:t>83</a:t>
            </a:fld>
            <a:endParaRPr kumimoji="0" sz="13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079607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84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179179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23687003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9432858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04214319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44531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26.2</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Describe what the process of RNA splicing will accomplish.</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89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588254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90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51655275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5246941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7409657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26.2</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Arial" panose="020B0604020202020204" pitchFamily="34" charset="0"/>
              </a:rPr>
              <a:t>Explain RNA processing</a:t>
            </a:r>
            <a:r>
              <a:rPr lang="en-US" b="0" i="0" dirty="0">
                <a:solidFill>
                  <a:srgbClr val="000000"/>
                </a:solidFill>
                <a:effectLst/>
                <a:latin typeface="docs-Calibri"/>
              </a:rPr>
              <a: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93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2327925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94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09339779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148506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58693581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77635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5054271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94503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a:t>Click to edit Master subtitle style</a:t>
            </a:r>
            <a:endParaRPr lang="en-US"/>
          </a:p>
        </p:txBody>
      </p:sp>
      <p:sp>
        <p:nvSpPr>
          <p:cNvPr id="4" name="Rectangle 4">
            <a:extLst>
              <a:ext uri="{FF2B5EF4-FFF2-40B4-BE49-F238E27FC236}">
                <a16:creationId xmlns:a16="http://schemas.microsoft.com/office/drawing/2014/main" id="{34D83718-BAD5-F249-B2E4-F9CE75EDB3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0B879F-C88E-FA48-99B6-482A7C1EE7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4B3373-3AB0-984A-9585-886719AF8875}"/>
              </a:ext>
            </a:extLst>
          </p:cNvPr>
          <p:cNvSpPr>
            <a:spLocks noGrp="1" noChangeArrowheads="1"/>
          </p:cNvSpPr>
          <p:nvPr>
            <p:ph type="sldNum" sz="quarter" idx="12"/>
          </p:nvPr>
        </p:nvSpPr>
        <p:spPr>
          <a:ln/>
        </p:spPr>
        <p:txBody>
          <a:bodyPr/>
          <a:lstStyle>
            <a:lvl1pPr>
              <a:defRPr/>
            </a:lvl1pPr>
          </a:lstStyle>
          <a:p>
            <a:pPr>
              <a:defRPr/>
            </a:pPr>
            <a:fld id="{AEB44B53-F552-2549-9C7B-EB23B0239EC5}" type="slidenum">
              <a:rPr lang="en-US" altLang="en-US"/>
              <a:pPr>
                <a:defRPr/>
              </a:pPr>
              <a:t>‹#›</a:t>
            </a:fld>
            <a:endParaRPr lang="en-US" altLang="en-US"/>
          </a:p>
        </p:txBody>
      </p:sp>
    </p:spTree>
    <p:extLst>
      <p:ext uri="{BB962C8B-B14F-4D97-AF65-F5344CB8AC3E}">
        <p14:creationId xmlns:p14="http://schemas.microsoft.com/office/powerpoint/2010/main" val="4275068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a:t>Click to edit Master title style</a:t>
            </a:r>
            <a:endParaRPr lang="en-US" dirty="0"/>
          </a:p>
        </p:txBody>
      </p:sp>
      <p:sp>
        <p:nvSpPr>
          <p:cNvPr id="3" name="Content Placeholder 2"/>
          <p:cNvSpPr>
            <a:spLocks noGrp="1"/>
          </p:cNvSpPr>
          <p:nvPr>
            <p:ph idx="1"/>
          </p:nvPr>
        </p:nvSpPr>
        <p:spPr/>
        <p:txBody>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AAB710C5-A926-3B48-BFBF-7A87C9FF46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DD0DB0-E602-1143-8948-2715FB874B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21E2BE6-8739-9B45-A4A7-1F84C055E3E1}"/>
              </a:ext>
            </a:extLst>
          </p:cNvPr>
          <p:cNvSpPr>
            <a:spLocks noGrp="1" noChangeArrowheads="1"/>
          </p:cNvSpPr>
          <p:nvPr>
            <p:ph type="sldNum" sz="quarter" idx="12"/>
          </p:nvPr>
        </p:nvSpPr>
        <p:spPr>
          <a:ln/>
        </p:spPr>
        <p:txBody>
          <a:bodyPr/>
          <a:lstStyle>
            <a:lvl1pPr>
              <a:defRPr/>
            </a:lvl1pPr>
          </a:lstStyle>
          <a:p>
            <a:pPr>
              <a:defRPr/>
            </a:pPr>
            <a:fld id="{FBDB1A23-9B0E-7748-B4C9-0CC36D11CA90}" type="slidenum">
              <a:rPr lang="en-US" altLang="en-US"/>
              <a:pPr>
                <a:defRPr/>
              </a:pPr>
              <a:t>‹#›</a:t>
            </a:fld>
            <a:endParaRPr lang="en-US" altLang="en-US"/>
          </a:p>
        </p:txBody>
      </p:sp>
    </p:spTree>
    <p:extLst>
      <p:ext uri="{BB962C8B-B14F-4D97-AF65-F5344CB8AC3E}">
        <p14:creationId xmlns:p14="http://schemas.microsoft.com/office/powerpoint/2010/main" val="698283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5DA00713-AD10-9943-8EDA-A2B06C4CCF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7B4092-ACC5-CC48-8F01-42515CF90B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939822-B83A-BE42-9709-A90B6A40A090}"/>
              </a:ext>
            </a:extLst>
          </p:cNvPr>
          <p:cNvSpPr>
            <a:spLocks noGrp="1" noChangeArrowheads="1"/>
          </p:cNvSpPr>
          <p:nvPr>
            <p:ph type="sldNum" sz="quarter" idx="12"/>
          </p:nvPr>
        </p:nvSpPr>
        <p:spPr>
          <a:ln/>
        </p:spPr>
        <p:txBody>
          <a:bodyPr/>
          <a:lstStyle>
            <a:lvl1pPr>
              <a:defRPr/>
            </a:lvl1pPr>
          </a:lstStyle>
          <a:p>
            <a:pPr>
              <a:defRPr/>
            </a:pPr>
            <a:fld id="{1ED61EA8-5348-7C40-8E3E-F805C8680CA6}" type="slidenum">
              <a:rPr lang="en-US" altLang="en-US"/>
              <a:pPr>
                <a:defRPr/>
              </a:pPr>
              <a:t>‹#›</a:t>
            </a:fld>
            <a:endParaRPr lang="en-US" altLang="en-US"/>
          </a:p>
        </p:txBody>
      </p:sp>
    </p:spTree>
    <p:extLst>
      <p:ext uri="{BB962C8B-B14F-4D97-AF65-F5344CB8AC3E}">
        <p14:creationId xmlns:p14="http://schemas.microsoft.com/office/powerpoint/2010/main" val="3967766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8E40A04C-4CFA-384A-9BB1-CA852C64621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470663E-EF94-D54A-9D0F-2DF871D431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18D0F2C-F3EA-B745-8078-149AA2ED8E49}"/>
              </a:ext>
            </a:extLst>
          </p:cNvPr>
          <p:cNvSpPr>
            <a:spLocks noGrp="1" noChangeArrowheads="1"/>
          </p:cNvSpPr>
          <p:nvPr>
            <p:ph type="sldNum" sz="quarter" idx="12"/>
          </p:nvPr>
        </p:nvSpPr>
        <p:spPr>
          <a:ln/>
        </p:spPr>
        <p:txBody>
          <a:bodyPr/>
          <a:lstStyle>
            <a:lvl1pPr>
              <a:defRPr/>
            </a:lvl1pPr>
          </a:lstStyle>
          <a:p>
            <a:pPr>
              <a:defRPr/>
            </a:pPr>
            <a:fld id="{12D73143-6735-EA40-938C-851D5F2CB9F4}" type="slidenum">
              <a:rPr lang="en-US" altLang="en-US"/>
              <a:pPr>
                <a:defRPr/>
              </a:pPr>
              <a:t>‹#›</a:t>
            </a:fld>
            <a:endParaRPr lang="en-US" altLang="en-US"/>
          </a:p>
        </p:txBody>
      </p:sp>
    </p:spTree>
    <p:extLst>
      <p:ext uri="{BB962C8B-B14F-4D97-AF65-F5344CB8AC3E}">
        <p14:creationId xmlns:p14="http://schemas.microsoft.com/office/powerpoint/2010/main" val="230164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830" y="152400"/>
            <a:ext cx="9168829" cy="9906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2ACDA1E0-BE92-4A42-A81E-0305015DBD7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26313CE-E91F-894E-A7A2-92A284876A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854873F-307A-3947-A0EA-EA56852E28B5}"/>
              </a:ext>
            </a:extLst>
          </p:cNvPr>
          <p:cNvSpPr>
            <a:spLocks noGrp="1" noChangeArrowheads="1"/>
          </p:cNvSpPr>
          <p:nvPr>
            <p:ph type="sldNum" sz="quarter" idx="12"/>
          </p:nvPr>
        </p:nvSpPr>
        <p:spPr>
          <a:ln/>
        </p:spPr>
        <p:txBody>
          <a:bodyPr/>
          <a:lstStyle>
            <a:lvl1pPr>
              <a:defRPr/>
            </a:lvl1pPr>
          </a:lstStyle>
          <a:p>
            <a:pPr>
              <a:defRPr/>
            </a:pPr>
            <a:fld id="{6F079D17-3CA9-A94E-85FD-FB99DEDEF331}" type="slidenum">
              <a:rPr lang="en-US" altLang="en-US"/>
              <a:pPr>
                <a:defRPr/>
              </a:pPr>
              <a:t>‹#›</a:t>
            </a:fld>
            <a:endParaRPr lang="en-US" altLang="en-US"/>
          </a:p>
        </p:txBody>
      </p:sp>
    </p:spTree>
    <p:extLst>
      <p:ext uri="{BB962C8B-B14F-4D97-AF65-F5344CB8AC3E}">
        <p14:creationId xmlns:p14="http://schemas.microsoft.com/office/powerpoint/2010/main" val="1332412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Rectangle 4">
            <a:extLst>
              <a:ext uri="{FF2B5EF4-FFF2-40B4-BE49-F238E27FC236}">
                <a16:creationId xmlns:a16="http://schemas.microsoft.com/office/drawing/2014/main" id="{CB432C5E-4907-3549-BE68-1D63DA34CA3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86A0AA9-7834-C34E-BA50-6F8A97CD7E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BB6A635-2EA2-7644-8837-E2FD650AA56C}"/>
              </a:ext>
            </a:extLst>
          </p:cNvPr>
          <p:cNvSpPr>
            <a:spLocks noGrp="1" noChangeArrowheads="1"/>
          </p:cNvSpPr>
          <p:nvPr>
            <p:ph type="sldNum" sz="quarter" idx="12"/>
          </p:nvPr>
        </p:nvSpPr>
        <p:spPr>
          <a:ln/>
        </p:spPr>
        <p:txBody>
          <a:bodyPr/>
          <a:lstStyle>
            <a:lvl1pPr>
              <a:defRPr/>
            </a:lvl1pPr>
          </a:lstStyle>
          <a:p>
            <a:pPr>
              <a:defRPr/>
            </a:pPr>
            <a:fld id="{225E3E58-8276-8440-AAEB-1C4D7EADF150}" type="slidenum">
              <a:rPr lang="en-US" altLang="en-US"/>
              <a:pPr>
                <a:defRPr/>
              </a:pPr>
              <a:t>‹#›</a:t>
            </a:fld>
            <a:endParaRPr lang="en-US" altLang="en-US"/>
          </a:p>
        </p:txBody>
      </p:sp>
    </p:spTree>
    <p:extLst>
      <p:ext uri="{BB962C8B-B14F-4D97-AF65-F5344CB8AC3E}">
        <p14:creationId xmlns:p14="http://schemas.microsoft.com/office/powerpoint/2010/main" val="2141352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218C1C4-319C-0D4F-B95F-5B99D28BA62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C2AFA26-C1A5-4F43-B9CE-6EF677922C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A2FA671-50B3-D143-8EAC-18B042ADEC2B}"/>
              </a:ext>
            </a:extLst>
          </p:cNvPr>
          <p:cNvSpPr>
            <a:spLocks noGrp="1" noChangeArrowheads="1"/>
          </p:cNvSpPr>
          <p:nvPr>
            <p:ph type="sldNum" sz="quarter" idx="12"/>
          </p:nvPr>
        </p:nvSpPr>
        <p:spPr>
          <a:ln/>
        </p:spPr>
        <p:txBody>
          <a:bodyPr/>
          <a:lstStyle>
            <a:lvl1pPr>
              <a:defRPr/>
            </a:lvl1pPr>
          </a:lstStyle>
          <a:p>
            <a:pPr>
              <a:defRPr/>
            </a:pPr>
            <a:fld id="{FD098C55-2D25-4944-AFE9-34E12187DAF5}" type="slidenum">
              <a:rPr lang="en-US" altLang="en-US"/>
              <a:pPr>
                <a:defRPr/>
              </a:pPr>
              <a:t>‹#›</a:t>
            </a:fld>
            <a:endParaRPr lang="en-US" altLang="en-US"/>
          </a:p>
        </p:txBody>
      </p:sp>
    </p:spTree>
    <p:extLst>
      <p:ext uri="{BB962C8B-B14F-4D97-AF65-F5344CB8AC3E}">
        <p14:creationId xmlns:p14="http://schemas.microsoft.com/office/powerpoint/2010/main" val="2778816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0F740F69-2DDB-4147-9349-172F7D7DAA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C84F063-9165-174E-8E50-159B3DA5E1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904DAB1-3E55-7A4D-BE7B-61C3302E1DBF}"/>
              </a:ext>
            </a:extLst>
          </p:cNvPr>
          <p:cNvSpPr>
            <a:spLocks noGrp="1" noChangeArrowheads="1"/>
          </p:cNvSpPr>
          <p:nvPr>
            <p:ph type="sldNum" sz="quarter" idx="12"/>
          </p:nvPr>
        </p:nvSpPr>
        <p:spPr>
          <a:ln/>
        </p:spPr>
        <p:txBody>
          <a:bodyPr/>
          <a:lstStyle>
            <a:lvl1pPr>
              <a:defRPr/>
            </a:lvl1pPr>
          </a:lstStyle>
          <a:p>
            <a:pPr>
              <a:defRPr/>
            </a:pPr>
            <a:fld id="{665D08B6-B970-AE45-8D15-FB1952A0EFB8}" type="slidenum">
              <a:rPr lang="en-US" altLang="en-US"/>
              <a:pPr>
                <a:defRPr/>
              </a:pPr>
              <a:t>‹#›</a:t>
            </a:fld>
            <a:endParaRPr lang="en-US" altLang="en-US"/>
          </a:p>
        </p:txBody>
      </p:sp>
    </p:spTree>
    <p:extLst>
      <p:ext uri="{BB962C8B-B14F-4D97-AF65-F5344CB8AC3E}">
        <p14:creationId xmlns:p14="http://schemas.microsoft.com/office/powerpoint/2010/main" val="4875242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789C7A7-4F0F-884F-91D1-7CC5BAEB66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8A9E4C-CFCC-B14E-8D88-C45A3859E8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C38209A-AEDF-574E-81BA-A39551C42422}"/>
              </a:ext>
            </a:extLst>
          </p:cNvPr>
          <p:cNvSpPr>
            <a:spLocks noGrp="1" noChangeArrowheads="1"/>
          </p:cNvSpPr>
          <p:nvPr>
            <p:ph type="sldNum" sz="quarter" idx="12"/>
          </p:nvPr>
        </p:nvSpPr>
        <p:spPr>
          <a:ln/>
        </p:spPr>
        <p:txBody>
          <a:bodyPr/>
          <a:lstStyle>
            <a:lvl1pPr>
              <a:defRPr/>
            </a:lvl1pPr>
          </a:lstStyle>
          <a:p>
            <a:pPr>
              <a:defRPr/>
            </a:pPr>
            <a:fld id="{7D0F6AFB-8EFA-7B42-8EAF-7CD5D8D10FA8}" type="slidenum">
              <a:rPr lang="en-US" altLang="en-US"/>
              <a:pPr>
                <a:defRPr/>
              </a:pPr>
              <a:t>‹#›</a:t>
            </a:fld>
            <a:endParaRPr lang="en-US" altLang="en-US"/>
          </a:p>
        </p:txBody>
      </p:sp>
    </p:spTree>
    <p:extLst>
      <p:ext uri="{BB962C8B-B14F-4D97-AF65-F5344CB8AC3E}">
        <p14:creationId xmlns:p14="http://schemas.microsoft.com/office/powerpoint/2010/main" val="35421988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58C029F4-5656-CF45-B9E6-B944488915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6E5A92-6AE4-E743-B530-26AFE793F1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DE9786-64ED-B549-AD7E-EC6FCD7AAEEB}"/>
              </a:ext>
            </a:extLst>
          </p:cNvPr>
          <p:cNvSpPr>
            <a:spLocks noGrp="1" noChangeArrowheads="1"/>
          </p:cNvSpPr>
          <p:nvPr>
            <p:ph type="sldNum" sz="quarter" idx="12"/>
          </p:nvPr>
        </p:nvSpPr>
        <p:spPr>
          <a:ln/>
        </p:spPr>
        <p:txBody>
          <a:bodyPr/>
          <a:lstStyle>
            <a:lvl1pPr>
              <a:defRPr/>
            </a:lvl1pPr>
          </a:lstStyle>
          <a:p>
            <a:pPr>
              <a:defRPr/>
            </a:pPr>
            <a:fld id="{F99D1E1B-B03B-DD41-BFFF-4BCE4DF1F97A}" type="slidenum">
              <a:rPr lang="en-US" altLang="en-US"/>
              <a:pPr>
                <a:defRPr/>
              </a:pPr>
              <a:t>‹#›</a:t>
            </a:fld>
            <a:endParaRPr lang="en-US" altLang="en-US"/>
          </a:p>
        </p:txBody>
      </p:sp>
    </p:spTree>
    <p:extLst>
      <p:ext uri="{BB962C8B-B14F-4D97-AF65-F5344CB8AC3E}">
        <p14:creationId xmlns:p14="http://schemas.microsoft.com/office/powerpoint/2010/main" val="32714516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49CEB4E6-A587-3048-8F34-1137387A72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18B9DA-DAFB-6946-B43B-C0D520A9C3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BA4C32-00A0-4546-AFE5-F996DC182FB7}"/>
              </a:ext>
            </a:extLst>
          </p:cNvPr>
          <p:cNvSpPr>
            <a:spLocks noGrp="1" noChangeArrowheads="1"/>
          </p:cNvSpPr>
          <p:nvPr>
            <p:ph type="sldNum" sz="quarter" idx="12"/>
          </p:nvPr>
        </p:nvSpPr>
        <p:spPr>
          <a:ln/>
        </p:spPr>
        <p:txBody>
          <a:bodyPr/>
          <a:lstStyle>
            <a:lvl1pPr>
              <a:defRPr/>
            </a:lvl1pPr>
          </a:lstStyle>
          <a:p>
            <a:pPr>
              <a:defRPr/>
            </a:pPr>
            <a:fld id="{2D753A42-91DB-4240-9AC8-563D8CA50BDF}" type="slidenum">
              <a:rPr lang="en-US" altLang="en-US"/>
              <a:pPr>
                <a:defRPr/>
              </a:pPr>
              <a:t>‹#›</a:t>
            </a:fld>
            <a:endParaRPr lang="en-US" altLang="en-US"/>
          </a:p>
        </p:txBody>
      </p:sp>
    </p:spTree>
    <p:extLst>
      <p:ext uri="{BB962C8B-B14F-4D97-AF65-F5344CB8AC3E}">
        <p14:creationId xmlns:p14="http://schemas.microsoft.com/office/powerpoint/2010/main" val="2847047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99BCE847-AE21-8947-9DE6-EC7343CBA3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E33BBD-DE23-C942-90A5-528EBECAAE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47063FA-CE32-F84F-8A63-3F5E53E64362}"/>
              </a:ext>
            </a:extLst>
          </p:cNvPr>
          <p:cNvSpPr>
            <a:spLocks noGrp="1" noChangeArrowheads="1"/>
          </p:cNvSpPr>
          <p:nvPr>
            <p:ph type="sldNum" sz="quarter" idx="12"/>
          </p:nvPr>
        </p:nvSpPr>
        <p:spPr>
          <a:ln/>
        </p:spPr>
        <p:txBody>
          <a:bodyPr/>
          <a:lstStyle>
            <a:lvl1pPr>
              <a:defRPr/>
            </a:lvl1pPr>
          </a:lstStyle>
          <a:p>
            <a:pPr>
              <a:defRPr/>
            </a:pPr>
            <a:fld id="{09C33915-2A50-DF46-A868-4A0938DE561B}" type="slidenum">
              <a:rPr lang="en-US" altLang="en-US"/>
              <a:pPr>
                <a:defRPr/>
              </a:pPr>
              <a:t>‹#›</a:t>
            </a:fld>
            <a:endParaRPr lang="en-US" altLang="en-US"/>
          </a:p>
        </p:txBody>
      </p:sp>
    </p:spTree>
    <p:extLst>
      <p:ext uri="{BB962C8B-B14F-4D97-AF65-F5344CB8AC3E}">
        <p14:creationId xmlns:p14="http://schemas.microsoft.com/office/powerpoint/2010/main" val="633643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966DEA5-A4F6-464B-ABB1-3065286CA1C4}"/>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BBE34075-3451-0F49-B9B9-382E260BBE8E}"/>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4ED1A941-C343-C24D-9CFE-FFCEE58BA26F}"/>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2D989E70-7E3F-2949-A999-21FA632F098B}" type="slidenum">
              <a:rPr lang="en-US"/>
              <a:pPr>
                <a:defRPr/>
              </a:pPr>
              <a:t>‹#›</a:t>
            </a:fld>
            <a:endParaRPr/>
          </a:p>
        </p:txBody>
      </p:sp>
    </p:spTree>
    <p:extLst>
      <p:ext uri="{BB962C8B-B14F-4D97-AF65-F5344CB8AC3E}">
        <p14:creationId xmlns:p14="http://schemas.microsoft.com/office/powerpoint/2010/main" val="35454135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a:t>Click to edit Master subtitle style</a:t>
            </a:r>
            <a:endParaRPr lang="en-US"/>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4542004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19013086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934393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42247091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3243484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24109658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15696643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522470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27667976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19499428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3460931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5762424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1393557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BAA5D4E-76E8-DA4F-8514-489D2AE3D36F}"/>
              </a:ext>
            </a:extLst>
          </p:cNvPr>
          <p:cNvSpPr>
            <a:spLocks noGrp="1" noChangeArrowheads="1"/>
          </p:cNvSpPr>
          <p:nvPr>
            <p:ph type="title"/>
          </p:nvPr>
        </p:nvSpPr>
        <p:spPr bwMode="auto">
          <a:xfrm>
            <a:off x="0" y="1524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63A1302-E18F-B44C-90FF-5E07F5F6B8B9}"/>
              </a:ext>
            </a:extLst>
          </p:cNvPr>
          <p:cNvSpPr>
            <a:spLocks noGrp="1" noChangeArrowheads="1"/>
          </p:cNvSpPr>
          <p:nvPr>
            <p:ph type="body" idx="1"/>
          </p:nvPr>
        </p:nvSpPr>
        <p:spPr bwMode="auto">
          <a:xfrm>
            <a:off x="685800" y="12192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AA2C37B-2974-6840-AD7F-27E63790DBC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D4B28182-2ADB-4245-916C-A460CAAD686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5924BC18-76BC-CE42-9EE8-2EFDDACEC46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80BA18CA-DC8E-F24D-A34C-CA102443642A}" type="slidenum">
              <a:rPr lang="en-US" altLang="en-US"/>
              <a:pPr>
                <a:defRPr/>
              </a:pPr>
              <a:t>‹#›</a:t>
            </a:fld>
            <a:endParaRPr lang="en-US" altLang="en-US"/>
          </a:p>
        </p:txBody>
      </p:sp>
    </p:spTree>
    <p:extLst>
      <p:ext uri="{BB962C8B-B14F-4D97-AF65-F5344CB8AC3E}">
        <p14:creationId xmlns:p14="http://schemas.microsoft.com/office/powerpoint/2010/main" val="186597063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txStyles>
    <p:titleStyle>
      <a:lvl1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F1AFF"/>
          </a:solidFill>
          <a:latin typeface="Arial" charset="0"/>
        </a:defRPr>
      </a:lvl6pPr>
      <a:lvl7pPr marL="914400" algn="ctr" rtl="0" fontAlgn="base">
        <a:spcBef>
          <a:spcPct val="0"/>
        </a:spcBef>
        <a:spcAft>
          <a:spcPct val="0"/>
        </a:spcAft>
        <a:defRPr sz="4000">
          <a:solidFill>
            <a:srgbClr val="0F1AFF"/>
          </a:solidFill>
          <a:latin typeface="Arial" charset="0"/>
        </a:defRPr>
      </a:lvl7pPr>
      <a:lvl8pPr marL="1371600" algn="ctr" rtl="0" fontAlgn="base">
        <a:spcBef>
          <a:spcPct val="0"/>
        </a:spcBef>
        <a:spcAft>
          <a:spcPct val="0"/>
        </a:spcAft>
        <a:defRPr sz="4000">
          <a:solidFill>
            <a:srgbClr val="0F1AFF"/>
          </a:solidFill>
          <a:latin typeface="Arial" charset="0"/>
        </a:defRPr>
      </a:lvl8pPr>
      <a:lvl9pPr marL="1828800" algn="ctr" rtl="0" fontAlgn="base">
        <a:spcBef>
          <a:spcPct val="0"/>
        </a:spcBef>
        <a:spcAft>
          <a:spcPct val="0"/>
        </a:spcAft>
        <a:defRPr sz="4000">
          <a:solidFill>
            <a:srgbClr val="0F1A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Times"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extLst>
      <p:ext uri="{BB962C8B-B14F-4D97-AF65-F5344CB8AC3E}">
        <p14:creationId xmlns:p14="http://schemas.microsoft.com/office/powerpoint/2010/main" val="26703657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5.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8.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2.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0.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161.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161.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2.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5.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1.xml"/><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3.xml"/><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4.xml"/><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5.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0.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3.xml"/><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4.xml"/><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5.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7.xml"/><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89.xml"/><Relationship Id="rId1" Type="http://schemas.openxmlformats.org/officeDocument/2006/relationships/slideLayout" Target="../slideLayouts/slideLayout13.xml"/><Relationship Id="rId4" Type="http://schemas.openxmlformats.org/officeDocument/2006/relationships/image" Target="../media/image62.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90.xml"/><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1.xml"/><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4.xml"/><Relationship Id="rId1" Type="http://schemas.openxmlformats.org/officeDocument/2006/relationships/slideLayout" Target="../slideLayouts/slideLayout19.xml"/><Relationship Id="rId4" Type="http://schemas.openxmlformats.org/officeDocument/2006/relationships/image" Target="../media/image65.png"/></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5.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15.xml"/></Relationships>
</file>

<file path=ppt/slides/_rels/slide19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97.xml"/><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98.xml"/><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1.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4.xml"/><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8.xml"/><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1.xml"/><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4.xml"/><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6.xml"/><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8.xml"/><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13.xml"/></Relationships>
</file>

<file path=ppt/slides/_rels/slide2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1.xml"/><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13.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13.xml"/></Relationships>
</file>

<file path=ppt/slides/_rels/slide2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5.xml"/><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7.xml"/><Relationship Id="rId1" Type="http://schemas.openxmlformats.org/officeDocument/2006/relationships/slideLayout" Target="../slideLayouts/slideLayout28.xml"/><Relationship Id="rId4" Type="http://schemas.openxmlformats.org/officeDocument/2006/relationships/image" Target="../media/image75.png"/></Relationships>
</file>

<file path=ppt/slides/_rels/slide2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8.xml"/><Relationship Id="rId1" Type="http://schemas.openxmlformats.org/officeDocument/2006/relationships/slideLayout" Target="../slideLayouts/slideLayout28.xml"/><Relationship Id="rId4" Type="http://schemas.openxmlformats.org/officeDocument/2006/relationships/image" Target="../media/image76.png"/></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13.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13.xml"/></Relationships>
</file>

<file path=ppt/slides/_rels/slide2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2.xml"/><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3.xml"/><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1.xml"/><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3.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BD9C-6269-45DC-90B6-22D7114FE13C}"/>
              </a:ext>
            </a:extLst>
          </p:cNvPr>
          <p:cNvSpPr>
            <a:spLocks noGrp="1"/>
          </p:cNvSpPr>
          <p:nvPr>
            <p:ph type="title"/>
          </p:nvPr>
        </p:nvSpPr>
        <p:spPr>
          <a:xfrm>
            <a:off x="208056" y="2819400"/>
            <a:ext cx="4268600" cy="792163"/>
          </a:xfrm>
        </p:spPr>
        <p:txBody>
          <a:bodyPr/>
          <a:lstStyle/>
          <a:p>
            <a:pPr marL="361950" indent="-361950" algn="ctr"/>
            <a:r>
              <a:rPr lang="en-US" altLang="en-US" sz="33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26 </a:t>
            </a:r>
            <a:r>
              <a:rPr lang="en-US" altLang="en-US" sz="33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RNA Metabolism</a:t>
            </a:r>
            <a:endParaRPr lang="en-AU" sz="3300" dirty="0"/>
          </a:p>
        </p:txBody>
      </p:sp>
      <p:sp>
        <p:nvSpPr>
          <p:cNvPr id="4" name="Text Placeholder 3">
            <a:extLst>
              <a:ext uri="{FF2B5EF4-FFF2-40B4-BE49-F238E27FC236}">
                <a16:creationId xmlns:a16="http://schemas.microsoft.com/office/drawing/2014/main" id="{C755B9B4-B403-4C77-9199-407B114EF213}"/>
              </a:ext>
            </a:extLst>
          </p:cNvPr>
          <p:cNvSpPr>
            <a:spLocks noGrp="1"/>
          </p:cNvSpPr>
          <p:nvPr>
            <p:ph type="body" sz="half" idx="2"/>
          </p:nvPr>
        </p:nvSpPr>
        <p:spPr>
          <a:xfrm>
            <a:off x="838200" y="5334000"/>
            <a:ext cx="3008313" cy="792163"/>
          </a:xfrm>
        </p:spPr>
        <p:txBody>
          <a:bodyPr/>
          <a:lstStyle/>
          <a:p>
            <a:pPr algn="ctr"/>
            <a:r>
              <a:rPr lang="en-US" altLang="en-US" sz="2400" b="1" dirty="0">
                <a:solidFill>
                  <a:srgbClr val="1D6E7D"/>
                </a:solidFill>
                <a:latin typeface="+mj-lt"/>
                <a:sym typeface="Arial" panose="020B0604020202020204" pitchFamily="34" charset="0"/>
              </a:rPr>
              <a:t>© 20</a:t>
            </a:r>
            <a:r>
              <a:rPr lang="en-US" altLang="en-US" sz="2400" b="1" dirty="0">
                <a:solidFill>
                  <a:srgbClr val="1D6E7D"/>
                </a:solidFill>
                <a:latin typeface="+mj-lt"/>
              </a:rPr>
              <a:t>21</a:t>
            </a:r>
            <a:r>
              <a:rPr lang="en-US" altLang="en-US" sz="2400" b="1" dirty="0">
                <a:solidFill>
                  <a:srgbClr val="1D6E7D"/>
                </a:solidFill>
                <a:latin typeface="+mj-lt"/>
                <a:sym typeface="Arial" panose="020B0604020202020204" pitchFamily="34" charset="0"/>
              </a:rPr>
              <a:t> Macmillan Learning</a:t>
            </a:r>
            <a:endParaRPr lang="en-AU" sz="2400" b="1" dirty="0">
              <a:latin typeface="+mj-lt"/>
            </a:endParaRPr>
          </a:p>
        </p:txBody>
      </p:sp>
      <p:pic>
        <p:nvPicPr>
          <p:cNvPr id="9" name="Picture" descr="Front Cover: Principles of Biochemistry, Eighth Edition by David L. Nelson, Michael M. Cox">
            <a:extLst>
              <a:ext uri="{FF2B5EF4-FFF2-40B4-BE49-F238E27FC236}">
                <a16:creationId xmlns:a16="http://schemas.microsoft.com/office/drawing/2014/main" id="{3E26A13A-5AF4-4BD7-B4DA-690A2FC27B23}"/>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
            <a:extLst>
              <a:ext uri="{FF2B5EF4-FFF2-40B4-BE49-F238E27FC236}">
                <a16:creationId xmlns:a16="http://schemas.microsoft.com/office/drawing/2014/main" id="{118B4E8E-3091-0742-A5DF-30BEC1101363}"/>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B5D1D4F-6A02-48B6-A67A-63475AB333C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RNA can be used as a template for synthesis of DNA by reverse </a:t>
            </a:r>
            <a:r>
              <a:rPr lang="en-US" sz="2400" b="1" dirty="0" err="1">
                <a:latin typeface="Arial" panose="020B0604020202020204" pitchFamily="34" charset="0"/>
                <a:cs typeface="Arial" panose="020B0604020202020204" pitchFamily="34" charset="0"/>
              </a:rPr>
              <a:t>transcriptases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RNA carries genetic information that can be reverse transcribed into DNA. Retroviruses, such as HIV or those responsible for some cancers, must convert their RNA genomes into DNA by reverse transcription. Reverse transcription by telomerase is also responsible for producing the telomeres that protect the DNA found at the ends of eukaryotic chromosomes. </a:t>
            </a:r>
          </a:p>
          <a:p>
            <a:endParaRPr lang="en-US" sz="2400" dirty="0"/>
          </a:p>
          <a:p>
            <a:pPr>
              <a:buNone/>
            </a:pPr>
            <a:endParaRPr lang="en-US" sz="2400" dirty="0">
              <a:effectLst/>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A94852A1-8150-424D-8C82-D21C909FA2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25731"/>
            <a:ext cx="1133954" cy="816935"/>
          </a:xfrm>
          <a:prstGeom prst="rect">
            <a:avLst/>
          </a:prstGeom>
        </p:spPr>
      </p:pic>
      <p:sp>
        <p:nvSpPr>
          <p:cNvPr id="2" name="Title 1">
            <a:extLst>
              <a:ext uri="{FF2B5EF4-FFF2-40B4-BE49-F238E27FC236}">
                <a16:creationId xmlns:a16="http://schemas.microsoft.com/office/drawing/2014/main" id="{FC77DCDB-53B3-42B8-B07B-A67A80B65FD0}"/>
              </a:ext>
            </a:extLst>
          </p:cNvPr>
          <p:cNvSpPr>
            <a:spLocks noGrp="1"/>
          </p:cNvSpPr>
          <p:nvPr>
            <p:ph type="title"/>
          </p:nvPr>
        </p:nvSpPr>
        <p:spPr/>
        <p:txBody>
          <a:bodyPr/>
          <a:lstStyle/>
          <a:p>
            <a:r>
              <a:rPr lang="en-AU" dirty="0"/>
              <a:t>Clicker Question 17</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is a 5′ cap, structurally?</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7-methylguanosine on the 5′ end of RNA</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sequence of adenosine residues added to the 5′ end of the RNA</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3-methyluracil added to the 5′ end of the RNA</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5-methylguanosine on the 3′ end of the RNA</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methylation of the 5′ base of RNA, preventing further addition of bases</a:t>
            </a:r>
          </a:p>
        </p:txBody>
      </p:sp>
    </p:spTree>
    <p:extLst>
      <p:ext uri="{BB962C8B-B14F-4D97-AF65-F5344CB8AC3E}">
        <p14:creationId xmlns:p14="http://schemas.microsoft.com/office/powerpoint/2010/main" val="2415676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CBFE5-FF33-4CD1-B6A9-5295BE995AB5}"/>
              </a:ext>
            </a:extLst>
          </p:cNvPr>
          <p:cNvSpPr>
            <a:spLocks noGrp="1"/>
          </p:cNvSpPr>
          <p:nvPr>
            <p:ph type="title"/>
          </p:nvPr>
        </p:nvSpPr>
        <p:spPr/>
        <p:txBody>
          <a:bodyPr/>
          <a:lstStyle/>
          <a:p>
            <a:r>
              <a:rPr lang="en-AU" dirty="0"/>
              <a:t>Clicker Question 17,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is a 5′ cap, structurally?</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7-methylguanosine on the 5′ end of RNA</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Most eukaryotic mRNAs have a 5′ cap, a residue of           7-methylguanosine linked to the 5′-terminal residue of the mRNA through an unusual 5′,5′-triphosphate linkage.</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020591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F4677065-DAC6-4B0A-86ED-88DA9BEE8E2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25731"/>
            <a:ext cx="1133954" cy="816935"/>
          </a:xfrm>
          <a:prstGeom prst="rect">
            <a:avLst/>
          </a:prstGeom>
        </p:spPr>
      </p:pic>
      <p:sp>
        <p:nvSpPr>
          <p:cNvPr id="2" name="Title 1">
            <a:extLst>
              <a:ext uri="{FF2B5EF4-FFF2-40B4-BE49-F238E27FC236}">
                <a16:creationId xmlns:a16="http://schemas.microsoft.com/office/drawing/2014/main" id="{5E0B6138-3461-42FB-A13F-1251B606DDAF}"/>
              </a:ext>
            </a:extLst>
          </p:cNvPr>
          <p:cNvSpPr>
            <a:spLocks noGrp="1"/>
          </p:cNvSpPr>
          <p:nvPr>
            <p:ph type="title"/>
          </p:nvPr>
        </p:nvSpPr>
        <p:spPr/>
        <p:txBody>
          <a:bodyPr/>
          <a:lstStyle/>
          <a:p>
            <a:r>
              <a:rPr lang="en-AU" dirty="0"/>
              <a:t>Clicker Question 18</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5′ cap:</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is composed of 4-methylguanosine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is attached via a 5′,3′-triphosphate linkage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protects the rRNA from degradation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participates in binding of the mRNA to the ribosome to initiate translation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All of the answers are correct.</a:t>
            </a:r>
          </a:p>
        </p:txBody>
      </p:sp>
    </p:spTree>
    <p:extLst>
      <p:ext uri="{BB962C8B-B14F-4D97-AF65-F5344CB8AC3E}">
        <p14:creationId xmlns:p14="http://schemas.microsoft.com/office/powerpoint/2010/main" val="42706900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3EFB9-F3C2-4AAF-A814-88673E333618}"/>
              </a:ext>
            </a:extLst>
          </p:cNvPr>
          <p:cNvSpPr>
            <a:spLocks noGrp="1"/>
          </p:cNvSpPr>
          <p:nvPr>
            <p:ph type="title"/>
          </p:nvPr>
        </p:nvSpPr>
        <p:spPr/>
        <p:txBody>
          <a:bodyPr/>
          <a:lstStyle/>
          <a:p>
            <a:r>
              <a:rPr lang="en-AU" dirty="0"/>
              <a:t>Clicker Question 18,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5′ cap:</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participates in binding of the mRNA to the ribosome to initiate translation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5′ cap is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residue of 7-methylguanosine linked to the 5′-terminal residue of the mRNA through an unusual       5,5-triphosphate linkage. </a:t>
            </a:r>
            <a:r>
              <a:rPr lang="en-US" sz="2400" b="1" dirty="0">
                <a:solidFill>
                  <a:srgbClr val="000000"/>
                </a:solidFill>
                <a:latin typeface="Arial" panose="020B0604020202020204" pitchFamily="34" charset="0"/>
                <a:cs typeface="Arial" panose="020B0604020202020204" pitchFamily="34" charset="0"/>
              </a:rPr>
              <a:t>The cap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helps protect mRNA from ribonucleases and participates in binding of the mRNA to the ribosome to initiate translation.</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893134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BB0791C9-AC76-4E79-ABDD-DAF9E38ADCC2}"/>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875" y="28058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C7F629A-1768-47FA-9E84-C36E27ADBE8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(5 of 8)</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Many RNAs must be modified and processed to become functional. </a:t>
            </a:r>
            <a:r>
              <a:rPr lang="en-US" sz="2400" dirty="0">
                <a:latin typeface="Arial" panose="020B0604020202020204" pitchFamily="34" charset="0"/>
                <a:cs typeface="Arial" panose="020B0604020202020204" pitchFamily="34" charset="0"/>
              </a:rPr>
              <a:t>RNAs can be modified by nucleases, by excision of certain RNA segments, and/or by chemical modification of the RNA nucleotides. In humans, nearly all mRNAs are 5′ capped, spliced, and polyadenylated before being exported from the nucleus for translation in the cytoplasm.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5365295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4DD26-179D-469B-8934-667FE36A1A68}"/>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Both Introns and Exons Are Transcribed from DNA into RNA</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1" y="1508125"/>
            <a:ext cx="85296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most genes in vertebrates contain introns</a:t>
            </a:r>
          </a:p>
          <a:p>
            <a:pPr lvl="1"/>
            <a:r>
              <a:rPr lang="en-US" sz="2400" dirty="0">
                <a:latin typeface="Arial" panose="020B0604020202020204" pitchFamily="34" charset="0"/>
                <a:cs typeface="Arial" panose="020B0604020202020204" pitchFamily="34" charset="0"/>
              </a:rPr>
              <a:t>exceptions include genes that encode histones</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some yeast and a few bacterial and archaeal genes contain introns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eukaryotic mRNAs: </a:t>
            </a:r>
          </a:p>
          <a:p>
            <a:pPr lvl="1"/>
            <a:r>
              <a:rPr lang="en-US" sz="2400" dirty="0">
                <a:latin typeface="Arial" panose="020B0604020202020204" pitchFamily="34" charset="0"/>
                <a:cs typeface="Arial" panose="020B0604020202020204" pitchFamily="34" charset="0"/>
              </a:rPr>
              <a:t>exons are &lt;1,000 bp long</a:t>
            </a:r>
          </a:p>
          <a:p>
            <a:pPr lvl="1"/>
            <a:r>
              <a:rPr lang="en-US" sz="2400" dirty="0">
                <a:latin typeface="Arial" panose="020B0604020202020204" pitchFamily="34" charset="0"/>
                <a:cs typeface="Arial" panose="020B0604020202020204" pitchFamily="34" charset="0"/>
              </a:rPr>
              <a:t>introns are 50-700,000 bp long (median = 1,800)</a:t>
            </a:r>
          </a:p>
          <a:p>
            <a:endParaRPr 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the human genome has 200,000+ introns spread across ~20,000 genes</a:t>
            </a:r>
          </a:p>
          <a:p>
            <a:pPr lvl="1"/>
            <a:endParaRPr lang="en-US" dirty="0"/>
          </a:p>
          <a:p>
            <a:pPr marL="533400" lvl="1" indent="0">
              <a:buNone/>
            </a:pP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478429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4BE06-9717-43D8-A90C-CC1F920484EB}"/>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RNA Catalyzes the Splicing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of Introns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7888" y="1524001"/>
            <a:ext cx="860822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four classes of introns:</a:t>
            </a:r>
            <a:endParaRPr lang="en-US" altLang="en-US" sz="20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group I and II are self-splicing</a:t>
            </a:r>
          </a:p>
          <a:p>
            <a:pPr lvl="1"/>
            <a:r>
              <a:rPr lang="en-US" sz="2400" dirty="0">
                <a:latin typeface="Arial" panose="020B0604020202020204" pitchFamily="34" charset="0"/>
                <a:cs typeface="Arial" panose="020B0604020202020204" pitchFamily="34" charset="0"/>
              </a:rPr>
              <a:t>spliceosome introns are removed by a large RNP called the spliceosome</a:t>
            </a:r>
          </a:p>
          <a:p>
            <a:pPr lvl="1"/>
            <a:r>
              <a:rPr lang="en-US" sz="2400" dirty="0">
                <a:latin typeface="Arial" panose="020B0604020202020204" pitchFamily="34" charset="0"/>
                <a:cs typeface="Arial" panose="020B0604020202020204" pitchFamily="34" charset="0"/>
              </a:rPr>
              <a:t>protein-catalyzed introns are removed by enzymes</a:t>
            </a:r>
          </a:p>
          <a:p>
            <a:pPr marL="533400" lvl="1" indent="0">
              <a:buNone/>
            </a:pP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BA9F5185-989C-4522-89F4-37CAC6D3F5A1}"/>
              </a:ext>
            </a:extLst>
          </p:cNvPr>
          <p:cNvSpPr txBox="1"/>
          <p:nvPr/>
        </p:nvSpPr>
        <p:spPr>
          <a:xfrm>
            <a:off x="267888" y="3809999"/>
            <a:ext cx="8661282" cy="369332"/>
          </a:xfrm>
          <a:prstGeom prst="rect">
            <a:avLst/>
          </a:prstGeom>
          <a:solidFill>
            <a:srgbClr val="005F6A"/>
          </a:solidFill>
          <a:ln>
            <a:solidFill>
              <a:schemeClr val="tx1"/>
            </a:solidFill>
          </a:ln>
        </p:spPr>
        <p:txBody>
          <a:bodyPr wrap="square" rtlCol="0">
            <a:spAutoFit/>
          </a:bodyPr>
          <a:lstStyle/>
          <a:p>
            <a:r>
              <a:rPr lang="en-US" sz="1800" b="1" dirty="0">
                <a:solidFill>
                  <a:schemeClr val="bg1"/>
                </a:solidFill>
              </a:rPr>
              <a:t>Table 26-3 Mechanisms of RNA Splicing</a:t>
            </a:r>
          </a:p>
        </p:txBody>
      </p:sp>
      <p:graphicFrame>
        <p:nvGraphicFramePr>
          <p:cNvPr id="5" name="Table Placeholder 5">
            <a:extLst>
              <a:ext uri="{FF2B5EF4-FFF2-40B4-BE49-F238E27FC236}">
                <a16:creationId xmlns:a16="http://schemas.microsoft.com/office/drawing/2014/main" id="{20241E64-8FD4-42A0-B102-C902CA626A2F}"/>
              </a:ext>
            </a:extLst>
          </p:cNvPr>
          <p:cNvGraphicFramePr>
            <a:graphicFrameLocks/>
          </p:cNvGraphicFramePr>
          <p:nvPr>
            <p:extLst>
              <p:ext uri="{D42A27DB-BD31-4B8C-83A1-F6EECF244321}">
                <p14:modId xmlns:p14="http://schemas.microsoft.com/office/powerpoint/2010/main" val="3131755440"/>
              </p:ext>
            </p:extLst>
          </p:nvPr>
        </p:nvGraphicFramePr>
        <p:xfrm>
          <a:off x="267888" y="4191000"/>
          <a:ext cx="8661283" cy="2546260"/>
        </p:xfrm>
        <a:graphic>
          <a:graphicData uri="http://schemas.openxmlformats.org/drawingml/2006/table">
            <a:tbl>
              <a:tblPr firstRow="1" firstCol="1" bandRow="1">
                <a:tableStyleId>{5940675A-B579-460E-94D1-54222C63F5DA}</a:tableStyleId>
              </a:tblPr>
              <a:tblGrid>
                <a:gridCol w="1676400">
                  <a:extLst>
                    <a:ext uri="{9D8B030D-6E8A-4147-A177-3AD203B41FA5}">
                      <a16:colId xmlns:a16="http://schemas.microsoft.com/office/drawing/2014/main" val="2963843029"/>
                    </a:ext>
                  </a:extLst>
                </a:gridCol>
                <a:gridCol w="1981200">
                  <a:extLst>
                    <a:ext uri="{9D8B030D-6E8A-4147-A177-3AD203B41FA5}">
                      <a16:colId xmlns:a16="http://schemas.microsoft.com/office/drawing/2014/main" val="1120052016"/>
                    </a:ext>
                  </a:extLst>
                </a:gridCol>
                <a:gridCol w="2133600">
                  <a:extLst>
                    <a:ext uri="{9D8B030D-6E8A-4147-A177-3AD203B41FA5}">
                      <a16:colId xmlns:a16="http://schemas.microsoft.com/office/drawing/2014/main" val="1504425264"/>
                    </a:ext>
                  </a:extLst>
                </a:gridCol>
                <a:gridCol w="2870083">
                  <a:extLst>
                    <a:ext uri="{9D8B030D-6E8A-4147-A177-3AD203B41FA5}">
                      <a16:colId xmlns:a16="http://schemas.microsoft.com/office/drawing/2014/main" val="1403848146"/>
                    </a:ext>
                  </a:extLst>
                </a:gridCol>
              </a:tblGrid>
              <a:tr h="210520">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Mechanism</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Components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Features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Cellular locations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1142186631"/>
                  </a:ext>
                </a:extLst>
              </a:tr>
              <a:tr h="577913">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Group I Intron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Catalytic RNA</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Self-splicing using a guanine-derived cofactor</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Found in nuclear, mitochondrial, and chloroplast genes that encode mRNAs, rRNAs, or tRNAs. Can be found in bacteria.</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04014119"/>
                  </a:ext>
                </a:extLst>
              </a:tr>
              <a:tr h="60960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Group II Intron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Catalytic RNA; maturase and reverse transcriptase proteins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Self-splicing using a nucleophile within the intron to form a lariat</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Primarily found in mitochondrial and chloroplast genes of fungi, algae, and plants. Can be found in bacteria.</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136946181"/>
                  </a:ext>
                </a:extLst>
              </a:tr>
              <a:tr h="53340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Spliceosome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Catalytic snRNAs; dozens of protein splicing factors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Requires a large RNP for processing using a nucleophile within the intron to form a lariat</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Found in nuclear genes of eukaryotes. Capable of alternative splicing to create multiple products from a given transcript.</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672499988"/>
                  </a:ext>
                </a:extLst>
              </a:tr>
              <a:tr h="51699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Protein-catalyzed</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Protein enzymes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Uses a splicing endonuclease and ligase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Found in tRNAs and a few mRNAs.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264706679"/>
                  </a:ext>
                </a:extLst>
              </a:tr>
            </a:tbl>
          </a:graphicData>
        </a:graphic>
      </p:graphicFrame>
    </p:spTree>
    <p:extLst>
      <p:ext uri="{BB962C8B-B14F-4D97-AF65-F5344CB8AC3E}">
        <p14:creationId xmlns:p14="http://schemas.microsoft.com/office/powerpoint/2010/main" val="20538117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24211D-079B-4F16-A653-7A94EF38986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Group I and Group II Introns</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21919" y="1600200"/>
            <a:ext cx="870016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group I introns are found in rRNAs, mRNAs, and tRNAs of nuclear, mitochondrial, and chloroplast genes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group II introns are found in the mRNAs of mitochondrial or chloroplast genes in fungi, algae, and plants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both are also found in bacteria</a:t>
            </a:r>
          </a:p>
        </p:txBody>
      </p:sp>
    </p:spTree>
    <p:extLst>
      <p:ext uri="{BB962C8B-B14F-4D97-AF65-F5344CB8AC3E}">
        <p14:creationId xmlns:p14="http://schemas.microsoft.com/office/powerpoint/2010/main" val="24745277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01F027A2-E332-44CB-BD36-216EC773F28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25731"/>
            <a:ext cx="1133954" cy="816935"/>
          </a:xfrm>
          <a:prstGeom prst="rect">
            <a:avLst/>
          </a:prstGeom>
        </p:spPr>
      </p:pic>
      <p:sp>
        <p:nvSpPr>
          <p:cNvPr id="2" name="Title 1">
            <a:extLst>
              <a:ext uri="{FF2B5EF4-FFF2-40B4-BE49-F238E27FC236}">
                <a16:creationId xmlns:a16="http://schemas.microsoft.com/office/drawing/2014/main" id="{FAEFE75E-CAFC-4228-B559-155C5FDD3C35}"/>
              </a:ext>
            </a:extLst>
          </p:cNvPr>
          <p:cNvSpPr>
            <a:spLocks noGrp="1"/>
          </p:cNvSpPr>
          <p:nvPr>
            <p:ph type="title"/>
          </p:nvPr>
        </p:nvSpPr>
        <p:spPr/>
        <p:txBody>
          <a:bodyPr/>
          <a:lstStyle/>
          <a:p>
            <a:r>
              <a:rPr lang="en-AU" dirty="0"/>
              <a:t>Clicker Question 19</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statement comparing group I and group II introns is true?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Group I introns are only found in bacteria, whereas group II introns are only found in eukaryotes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Group II introns are primarily found in the mRNAs of nuclear genes in fungi, algae, and plants.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Group I and group II introns both contain catalytic RNA.</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Group I introns are self-splicing, whereas group II introns require protein enzymes</a:t>
            </a:r>
            <a:r>
              <a:rPr lang="en-US" sz="2400" dirty="0">
                <a:solidFill>
                  <a:srgbClr val="000000"/>
                </a:solidFill>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7603025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DE68F-806D-4305-8C4B-EDACB40CAA4A}"/>
              </a:ext>
            </a:extLst>
          </p:cNvPr>
          <p:cNvSpPr>
            <a:spLocks noGrp="1"/>
          </p:cNvSpPr>
          <p:nvPr>
            <p:ph type="title"/>
          </p:nvPr>
        </p:nvSpPr>
        <p:spPr/>
        <p:txBody>
          <a:bodyPr/>
          <a:lstStyle/>
          <a:p>
            <a:r>
              <a:rPr lang="en-AU" dirty="0"/>
              <a:t>Clicker Question 19,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statement comparing group I and group II introns is true?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lang="en-US" sz="2400" b="1" dirty="0">
                <a:solidFill>
                  <a:srgbClr val="000000"/>
                </a:solidFill>
                <a:latin typeface="Arial" panose="020B0604020202020204" pitchFamily="34" charset="0"/>
                <a:cs typeface="Arial" panose="020B0604020202020204" pitchFamily="34" charset="0"/>
              </a:rPr>
              <a:t>Group I and group II introns both contain catalytic RNA</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Although they use different mechanisms, </a:t>
            </a:r>
            <a:r>
              <a:rPr kumimoji="0" lang="en-US" sz="24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grou</a:t>
            </a:r>
            <a:r>
              <a:rPr lang="en-US" sz="2400" b="1" dirty="0">
                <a:solidFill>
                  <a:srgbClr val="000000"/>
                </a:solidFill>
                <a:latin typeface="Arial" panose="020B0604020202020204" pitchFamily="34" charset="0"/>
                <a:cs typeface="Arial" panose="020B0604020202020204" pitchFamily="34" charset="0"/>
              </a:rPr>
              <a:t>p I and group II introns are both </a:t>
            </a:r>
            <a:r>
              <a:rPr lang="en-US" sz="2400" b="1" u="none" strike="noStrike" baseline="0" dirty="0">
                <a:latin typeface="Arial" panose="020B0604020202020204" pitchFamily="34" charset="0"/>
                <a:cs typeface="Arial" panose="020B0604020202020204" pitchFamily="34" charset="0"/>
              </a:rPr>
              <a:t>self-splicing, meaning that the splicing is catalyzed by catalytic RNA, not proteins</a:t>
            </a:r>
            <a:r>
              <a:rPr lang="en-US" sz="2400" b="1" dirty="0">
                <a:solidFill>
                  <a:srgbClr val="000000"/>
                </a:solidFill>
                <a:latin typeface="Arial" panose="020B0604020202020204" pitchFamily="34" charset="0"/>
                <a:cs typeface="Arial" panose="020B0604020202020204" pitchFamily="34" charset="0"/>
              </a:rPr>
              <a:t>.</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96864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4">
            <a:extLst>
              <a:ext uri="{FF2B5EF4-FFF2-40B4-BE49-F238E27FC236}">
                <a16:creationId xmlns:a16="http://schemas.microsoft.com/office/drawing/2014/main" id="{75A4E3EE-7C1C-452C-88CE-12A55CF36A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72932" y="421820"/>
            <a:ext cx="944962" cy="701101"/>
          </a:xfrm>
          <a:prstGeom prst="rect">
            <a:avLst/>
          </a:prstGeom>
        </p:spPr>
      </p:pic>
      <p:sp>
        <p:nvSpPr>
          <p:cNvPr id="2" name="Title 1">
            <a:extLst>
              <a:ext uri="{FF2B5EF4-FFF2-40B4-BE49-F238E27FC236}">
                <a16:creationId xmlns:a16="http://schemas.microsoft.com/office/drawing/2014/main" id="{45382AAD-4B44-4EBD-8CB1-6A9ED996765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RNA can act as both a catalyst and carrier of genetic information. </a:t>
            </a:r>
            <a:r>
              <a:rPr lang="en-US" sz="2400" dirty="0">
                <a:latin typeface="Arial" panose="020B0604020202020204" pitchFamily="34" charset="0"/>
                <a:cs typeface="Arial" panose="020B0604020202020204" pitchFamily="34" charset="0"/>
              </a:rPr>
              <a:t>Ribozymes can catalyze chemical transformations using many of the same strategies as protein-based enzymes. The dual capacity of RNA as both a carrier of genetic information and a catalyst is support for the RNA world hypothesis for the evolution of life on Earth.</a:t>
            </a:r>
            <a:endParaRPr lang="en-US" sz="2400" dirty="0"/>
          </a:p>
          <a:p>
            <a:endParaRPr lang="en-US" sz="2400" dirty="0"/>
          </a:p>
          <a:p>
            <a:endParaRPr lang="en-US" sz="2400" dirty="0"/>
          </a:p>
        </p:txBody>
      </p:sp>
    </p:spTree>
    <p:extLst>
      <p:ext uri="{BB962C8B-B14F-4D97-AF65-F5344CB8AC3E}">
        <p14:creationId xmlns:p14="http://schemas.microsoft.com/office/powerpoint/2010/main" val="20179645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393E35-959D-4FE5-A444-8931073279A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Splicing Mechanisms of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Group I and II Introns</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21919" y="1600200"/>
            <a:ext cx="870016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an –OH group makes a nucleophilic attack on a phosphorus, forming a new phosphodiester bond</a:t>
            </a:r>
          </a:p>
          <a:p>
            <a:pPr lvl="1"/>
            <a:r>
              <a:rPr lang="en-US" sz="2400" dirty="0">
                <a:latin typeface="Arial" panose="020B0604020202020204" pitchFamily="34" charset="0"/>
                <a:cs typeface="Arial" panose="020B0604020202020204" pitchFamily="34" charset="0"/>
              </a:rPr>
              <a:t>in group I splicing, the 3′-OH group of guanosine of a required guanine nucleoside or nucleotide cofactor</a:t>
            </a:r>
          </a:p>
          <a:p>
            <a:pPr lvl="1"/>
            <a:r>
              <a:rPr lang="en-US" sz="2400" dirty="0">
                <a:latin typeface="Arial" panose="020B0604020202020204" pitchFamily="34" charset="0"/>
                <a:cs typeface="Arial" panose="020B0604020202020204" pitchFamily="34" charset="0"/>
              </a:rPr>
              <a:t>in group II splicing, the 2′-OH group of an A residue within</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intron</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3′-OH of the displaced exon acts as a nucleophile in a similar reaction at the 3′ end of the intron</a:t>
            </a:r>
          </a:p>
          <a:p>
            <a:endParaRPr lang="en-US" sz="2400" dirty="0"/>
          </a:p>
        </p:txBody>
      </p:sp>
    </p:spTree>
    <p:extLst>
      <p:ext uri="{BB962C8B-B14F-4D97-AF65-F5344CB8AC3E}">
        <p14:creationId xmlns:p14="http://schemas.microsoft.com/office/powerpoint/2010/main" val="36742326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22B9F5-F269-4A4E-9951-D5D63D21EED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Splicing Mechanism of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Group II Introns</a:t>
            </a:r>
            <a:endParaRPr lang="en-AU" dirty="0"/>
          </a:p>
        </p:txBody>
      </p:sp>
      <p:sp>
        <p:nvSpPr>
          <p:cNvPr id="7" name="Google Shape;390;g847cf01710_0_68">
            <a:extLst>
              <a:ext uri="{FF2B5EF4-FFF2-40B4-BE49-F238E27FC236}">
                <a16:creationId xmlns:a16="http://schemas.microsoft.com/office/drawing/2014/main" id="{92A8BA37-FC9D-6B46-BD12-250085046279}"/>
              </a:ext>
            </a:extLst>
          </p:cNvPr>
          <p:cNvSpPr txBox="1">
            <a:spLocks noChangeArrowheads="1"/>
          </p:cNvSpPr>
          <p:nvPr/>
        </p:nvSpPr>
        <p:spPr bwMode="auto">
          <a:xfrm>
            <a:off x="221919" y="1600200"/>
            <a:ext cx="244508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branched lariat structure forms as an intermediate</a:t>
            </a:r>
          </a:p>
          <a:p>
            <a:endParaRPr lang="en-US" sz="2400" dirty="0"/>
          </a:p>
        </p:txBody>
      </p:sp>
      <p:pic>
        <p:nvPicPr>
          <p:cNvPr id="4" name="Picture 3" descr="A two-part figure shows the splicing mechanism of group Roman numeral 2 introns with part a showing the steps and part b showing the chemical details of lariat formation.">
            <a:extLst>
              <a:ext uri="{FF2B5EF4-FFF2-40B4-BE49-F238E27FC236}">
                <a16:creationId xmlns:a16="http://schemas.microsoft.com/office/drawing/2014/main" id="{09428D77-3439-1A4F-8F9B-F7195231E581}"/>
              </a:ext>
            </a:extLst>
          </p:cNvPr>
          <p:cNvPicPr>
            <a:picLocks noChangeAspect="1"/>
          </p:cNvPicPr>
          <p:nvPr/>
        </p:nvPicPr>
        <p:blipFill>
          <a:blip r:embed="rId3"/>
          <a:stretch>
            <a:fillRect/>
          </a:stretch>
        </p:blipFill>
        <p:spPr>
          <a:xfrm>
            <a:off x="2817136" y="1600200"/>
            <a:ext cx="6123233" cy="4877380"/>
          </a:xfrm>
          <a:prstGeom prst="rect">
            <a:avLst/>
          </a:prstGeom>
        </p:spPr>
      </p:pic>
    </p:spTree>
    <p:extLst>
      <p:ext uri="{BB962C8B-B14F-4D97-AF65-F5344CB8AC3E}">
        <p14:creationId xmlns:p14="http://schemas.microsoft.com/office/powerpoint/2010/main" val="39048346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D2AF6B-DF80-46D9-9933-37FDA33A9B1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Structure of a Group I Intron</a:t>
            </a:r>
            <a:endParaRPr lang="en-AU" dirty="0"/>
          </a:p>
        </p:txBody>
      </p:sp>
      <p:pic>
        <p:nvPicPr>
          <p:cNvPr id="5" name="Picture 4" descr="Part a shows a series of pieces of double-stranded R N A with loops at the ends. On the left, a vertical piece of R N A has a double stranded piece at the top labeled P 5 that ends with a loop. Beneath, there is a region with three dots between the strands, then another double stranded region labeled P 4. Gray bars connect this region with a double stranded region below labeled P 6 that has a single dot above. Below, a double stranded region labeled P 6 a has a dot above and a loop at the bottom. To the lower right, a red double stranded region labeled P 2 has a loop at the bottom connected by two blue parallel strands to a green double stranded region labeled P 8 that also ends with a loop. There are two dots between the top two bonds in P 2. The left side of P 2 has a short gray segment before another red segment paired with a light blue segment with a single dot above the three bonds connecting them. The upper right side of P 2 bends horizontally to the right and runs between a gray bar before bending upward to join the left side of a double stranded segment labeled P 3 that has a dot at the top, then a bond, then a dot, then three bonds. The bottom right of P 3 connects by a gray bar to the right side of P 8 below. The top left of P 8 connects to a gray bar that runs up to the thick gray bar that runs to the left of P 3 before crossing a thin gray bar from the upper left of P 3 to a gray vertical bar bonded with the left side of P 6 that crosses over to join the bottom of P 4. A piece from the top of P 6 crosses over to bond with the right side of P 4 as it becomes a thick gray bar with a blue line to green P 7 to the right before reaching a horizontal gray bar that runs to connect with the top of P 7. The upper left of P 7 connects to a gray bar above bonded to a gray bar to its left and the left side of P 7 is connected to this left-hand gray bar by a blue line. At the top of the left-hand gray bar, a thin gray bar runs right and then up to a thick bray bar that joins the right side of a bottom opening in a horizontal purple double stranded piece. At the top of the right-hand gray bar, a thin gray bar runs up to the left side of the opening in the horizontal purple double stranded piece. The left-hand side of the piece is labeled P 9 and it begins with a dot and ends with a loop. There is a curved region above the opening below. The right half is labeled P 9.1. It has a gray piece at its right side. The lower right side has three blue lines that extend down to meet the top loop of a double stranded yellow piece labeled P 7.2 with three blue liens, a dot, a line, and two dots. The left-hand side of this yellow piece has a gray part that bends left to join the top of P 3. A gray line from the bottom of P 7 bends right to meet the bottom half of this yellow part, labeled P 7.1. P 7.1 has a double stranded part with a loop. At its upper right, it has a gray part connecting it to the lower right of the top yellow part. Part b shows a roughly oval structure with a blue helix extending down from the enter labeled P 6 a. A yellow piece labeled P 7.2 runs horizontally along the lower left, a pink piece labeled P 9 runs along the left side, a gray piece runs from the center upper left to the center, where a green piece continues vertically to the lower right and is labeled P 8. A red piece labeled P 2 is at the upper right. A blue piece at the top center is labeled P 5.">
            <a:extLst>
              <a:ext uri="{FF2B5EF4-FFF2-40B4-BE49-F238E27FC236}">
                <a16:creationId xmlns:a16="http://schemas.microsoft.com/office/drawing/2014/main" id="{1AF0C296-BB00-C04F-8720-72C416EE7DD9}"/>
              </a:ext>
            </a:extLst>
          </p:cNvPr>
          <p:cNvPicPr>
            <a:picLocks noChangeAspect="1"/>
          </p:cNvPicPr>
          <p:nvPr/>
        </p:nvPicPr>
        <p:blipFill>
          <a:blip r:embed="rId3"/>
          <a:stretch>
            <a:fillRect/>
          </a:stretch>
        </p:blipFill>
        <p:spPr>
          <a:xfrm>
            <a:off x="1228725" y="1219200"/>
            <a:ext cx="6686550" cy="4949784"/>
          </a:xfrm>
          <a:prstGeom prst="rect">
            <a:avLst/>
          </a:prstGeom>
        </p:spPr>
      </p:pic>
    </p:spTree>
    <p:extLst>
      <p:ext uri="{BB962C8B-B14F-4D97-AF65-F5344CB8AC3E}">
        <p14:creationId xmlns:p14="http://schemas.microsoft.com/office/powerpoint/2010/main" val="129878846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876E4558-D062-4D02-AB2F-5712042854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25731"/>
            <a:ext cx="1133954" cy="816935"/>
          </a:xfrm>
          <a:prstGeom prst="rect">
            <a:avLst/>
          </a:prstGeom>
        </p:spPr>
      </p:pic>
      <p:sp>
        <p:nvSpPr>
          <p:cNvPr id="2" name="Title 1">
            <a:extLst>
              <a:ext uri="{FF2B5EF4-FFF2-40B4-BE49-F238E27FC236}">
                <a16:creationId xmlns:a16="http://schemas.microsoft.com/office/drawing/2014/main" id="{4F03A24D-8361-4983-9F16-E74FCBF3B40F}"/>
              </a:ext>
            </a:extLst>
          </p:cNvPr>
          <p:cNvSpPr>
            <a:spLocks noGrp="1"/>
          </p:cNvSpPr>
          <p:nvPr>
            <p:ph type="title"/>
          </p:nvPr>
        </p:nvSpPr>
        <p:spPr/>
        <p:txBody>
          <a:bodyPr/>
          <a:lstStyle/>
          <a:p>
            <a:r>
              <a:rPr lang="en-AU" dirty="0"/>
              <a:t>Clicker Question 20</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Self-splicing of</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group I introns requires GTP</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group II introns results in a product that has an adenosine with three phosphodiester bonds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group I introns produces a lariat structure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group II introns uses the 2′-OH of a guanosine in the intron as a nucleophile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40112899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EAB90-F829-407B-AB82-5178B5822FE9}"/>
              </a:ext>
            </a:extLst>
          </p:cNvPr>
          <p:cNvSpPr>
            <a:spLocks noGrp="1"/>
          </p:cNvSpPr>
          <p:nvPr>
            <p:ph type="title"/>
          </p:nvPr>
        </p:nvSpPr>
        <p:spPr/>
        <p:txBody>
          <a:bodyPr/>
          <a:lstStyle/>
          <a:p>
            <a:r>
              <a:rPr lang="en-AU" dirty="0"/>
              <a:t>Clicker Question 20,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Self-splicing of</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group II introns results in a product that has an adenosine with three phosphodiester bonds</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2′-OH of a specific adenosine in the group II intron acts as a nucleophile, attacking the 5′ splice site to form a lariat structure. Adenosine in the lariat structure has three phosphodiester bonds.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467840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96AC7709-D95E-4B7F-9324-D91EB82C8DD2}"/>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875" y="28058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EBF7C6D-86B2-456D-915A-091015AB0D2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(6 of 8)</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Many RNAs must be modified and processed to become functional. </a:t>
            </a:r>
            <a:r>
              <a:rPr lang="en-US" sz="2400" dirty="0">
                <a:latin typeface="Arial" panose="020B0604020202020204" pitchFamily="34" charset="0"/>
                <a:cs typeface="Arial" panose="020B0604020202020204" pitchFamily="34" charset="0"/>
              </a:rPr>
              <a:t>RNAs can be modified by nucleases, by excision of certain RNA segments, and/or by chemical modification of the RNA nucleotides. In humans, nearly all mRNAs are 5′ capped, spliced, and polyadenylated before being exported from the nucleus for translation in the cytoplasm.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4077873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12677-3912-4081-9679-AAEA7AF6A435}"/>
              </a:ext>
            </a:extLst>
          </p:cNvPr>
          <p:cNvSpPr>
            <a:spLocks noGrp="1"/>
          </p:cNvSpPr>
          <p:nvPr>
            <p:ph type="title"/>
          </p:nvPr>
        </p:nvSpPr>
        <p:spPr/>
        <p:txBody>
          <a:bodyPr/>
          <a:lstStyle/>
          <a:p>
            <a:r>
              <a:rPr lang="en-US" sz="3600" dirty="0">
                <a:solidFill>
                  <a:srgbClr val="4E4CB4"/>
                </a:solidFill>
                <a:latin typeface="Arial" panose="020B0604020202020204" pitchFamily="34" charset="0"/>
                <a:cs typeface="Arial" panose="020B0604020202020204" pitchFamily="34" charset="0"/>
              </a:rPr>
              <a:t>In Eukaryotes, the Spliceosome Carries out Nuclear pre-mRNA Splicing</a:t>
            </a:r>
            <a:endParaRPr lang="en-AU" sz="36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1" y="2209800"/>
            <a:ext cx="85296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spliceosome introns are the most common intron in eukaryotes</a:t>
            </a:r>
          </a:p>
          <a:p>
            <a:pPr lvl="1"/>
            <a:r>
              <a:rPr lang="en-US" sz="2400" dirty="0">
                <a:latin typeface="Arial" panose="020B0604020202020204" pitchFamily="34" charset="0"/>
                <a:cs typeface="Arial" panose="020B0604020202020204" pitchFamily="34" charset="0"/>
              </a:rPr>
              <a:t>GU at the 5′ end and AG at the 3′ end mark the sites of splicing</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some splicing apparatus components are tethered to the CTD of RNA polymerase II</a:t>
            </a:r>
          </a:p>
          <a:p>
            <a:pPr lvl="1"/>
            <a:r>
              <a:rPr lang="en-US" sz="2400" dirty="0">
                <a:latin typeface="Arial" panose="020B0604020202020204" pitchFamily="34" charset="0"/>
                <a:cs typeface="Arial" panose="020B0604020202020204" pitchFamily="34" charset="0"/>
              </a:rPr>
              <a:t>indicates splicing is tightly coordinated with transcription</a:t>
            </a: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823691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B7D264-1B47-4015-B9B9-82231D2CF7E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Spliceosome and snRNAs</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21919" y="1600200"/>
            <a:ext cx="870016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spliceosome </a:t>
            </a:r>
            <a:r>
              <a:rPr lang="en-US" sz="2400" dirty="0">
                <a:latin typeface="Arial" panose="020B0604020202020204" pitchFamily="34" charset="0"/>
                <a:cs typeface="Arial" panose="020B0604020202020204" pitchFamily="34" charset="0"/>
              </a:rPr>
              <a:t>= a large complex made up of multiple specialized RNP complexes called </a:t>
            </a:r>
            <a:r>
              <a:rPr lang="en-US" sz="2400" i="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mall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uclear </a:t>
            </a:r>
            <a:r>
              <a:rPr lang="en-US" sz="2400" i="1" dirty="0">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ibo</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ucleo</a:t>
            </a:r>
            <a:r>
              <a:rPr lang="en-US" sz="2400" i="1" dirty="0">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roteins (snRNPs) and dozens of other proteins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small nuclear RNAs (snRNAs) </a:t>
            </a:r>
            <a:r>
              <a:rPr lang="en-US" sz="2400" dirty="0">
                <a:latin typeface="Arial" panose="020B0604020202020204" pitchFamily="34" charset="0"/>
                <a:cs typeface="Arial" panose="020B0604020202020204" pitchFamily="34" charset="0"/>
              </a:rPr>
              <a:t>= 100-200 nucleotide RNAs that make up snRNPs</a:t>
            </a:r>
          </a:p>
          <a:p>
            <a:pPr lvl="1"/>
            <a:r>
              <a:rPr lang="en-US" sz="2400" dirty="0">
                <a:latin typeface="Arial" panose="020B0604020202020204" pitchFamily="34" charset="0"/>
                <a:cs typeface="Arial" panose="020B0604020202020204" pitchFamily="34" charset="0"/>
              </a:rPr>
              <a:t>U1, U2, U4, U5, and U6 are abundant in the nuclei</a:t>
            </a:r>
          </a:p>
          <a:p>
            <a:endParaRPr lang="en-US" sz="2400" dirty="0"/>
          </a:p>
        </p:txBody>
      </p:sp>
    </p:spTree>
    <p:extLst>
      <p:ext uri="{BB962C8B-B14F-4D97-AF65-F5344CB8AC3E}">
        <p14:creationId xmlns:p14="http://schemas.microsoft.com/office/powerpoint/2010/main" val="417068403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1E0130-E1B8-4656-B0D0-7CF8C5929C0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Binding of U1 and U2 snRNA</a:t>
            </a:r>
            <a:endParaRPr lang="en-AU" dirty="0"/>
          </a:p>
        </p:txBody>
      </p:sp>
      <p:sp>
        <p:nvSpPr>
          <p:cNvPr id="7" name="Google Shape;390;g847cf01710_0_68">
            <a:extLst>
              <a:ext uri="{FF2B5EF4-FFF2-40B4-BE49-F238E27FC236}">
                <a16:creationId xmlns:a16="http://schemas.microsoft.com/office/drawing/2014/main" id="{92A8BA37-FC9D-6B46-BD12-250085046279}"/>
              </a:ext>
            </a:extLst>
          </p:cNvPr>
          <p:cNvSpPr txBox="1">
            <a:spLocks noChangeArrowheads="1"/>
          </p:cNvSpPr>
          <p:nvPr/>
        </p:nvSpPr>
        <p:spPr bwMode="auto">
          <a:xfrm>
            <a:off x="263359" y="1383793"/>
            <a:ext cx="8617281" cy="174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U1 snRNA base pairs with the 5′ splice site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U2 snRNP base pairs with the 3′ end and identifies the A residue that becomes the nucleophile</a:t>
            </a:r>
            <a:endParaRPr lang="en-US" sz="2400" dirty="0"/>
          </a:p>
        </p:txBody>
      </p:sp>
      <p:pic>
        <p:nvPicPr>
          <p:cNvPr id="5" name="Picture 4" descr="Part a shows a roughly spherical structure with dark purple, light purple, and pink subunits. Clockwise from the bottom, it is light pink, purple, dark purple with a protrusion to the left, light pink, purple, light pink, and purple. A green rounded piece at the lower left has a long, thin protrusion to end at an oblong piece at the front lower left. A small green piece is seen to the upper rear right protruding from the pink piece right above a light blue piece that runs horizontally across most of the right center of the purple and pink structure. This light blue piece has a rounded side in front of the purple and pink structure, then a thinner rectangular piece that extends down to the lower right. Within this blue structure, there is a white strand or R N A that runs horizontally to the left beneath a yellow strand of R N A labeled intron that begins at the lower right, arcs up to a peak where ethe thin and thicker parts of the light blue structure meet, and then loops downward again to end beneath a white strand of R N A that continues down to the left. This white strand joins a central region where a piece of R N A runs diagonally from the center of the purple and pink structure to the left of the light blue structure to the lower right below, where it is labeled U 1. Just below the purple and pink structure, a double stranded piece of R N A runs almost horizontally from near the bottom of the green structure to the left, just before it widens at its lower left and, and to a brown rounded structure to the right. A white arrow points right to part b to show a close-up of the interaction between the yellow intron and U 1 in the light blue structure. Part b shows the 3 prime end of the white strand labeled U 1 beginning at the lower left and curving up, then curving down and back up to end at its 5 prime end. The yellow intron begins at its 5 prime end beneath the left side of U 1, rises up to peak above the lowest piece of U 1, and then bends back down to end at its 3 prime end at the lower right. Below, the intron and U 1 are shown as horizontal strands to show the base pairing between them. The intron is shown across the top running from its 5 prime end on the left to its 3 prime end on the right. It begins with a sugar with its upper right vertex bonded to a circle labeled P bonded to C H 2 bonded to the upper left vertex of a sugar with its bottom vertex bonded to a base and its upper right vertex bonded to a circle labeled P. This repeats to show a total of eight nucleotides. The bases are highlighted in yellow and numbered. From left to right with the base abbreviation and label, they are A negative 2, G negative 1, G plus 1, U plus 2, A plus 3, A plus 4, G plus 5, and U plus 6. The complementary strand of U 1 below begins with its 3 prime end on the left and runs to its 5 prime end on the right. It begins with a gray sugar with its upper right vertex bonded to a base and its lower right vertex bonded to C H 2 bonded to a circle labeled P bonded to the lower left vertex of a sugar. This repeats for a total of nine nucleotides. The nucleotides are gray and numbered. Hydrogen bonds are shown as sets of three short blue lines. From left to right they are G 11, U 10 connected by two hydrogen bonds to A negative 2, C 9 connected by three hydrogen bonds to G negative 1, C 8 connected by three hydrogen bonds to G plus 1, A 7 connected by two hydrogen bonds to U plus 2, U 6 connected by two hydrogen bonds to A plus 3, U 5 connected by two hydrogen bonds to A plus 4, C 4 connected by three hydrogen bonds to G plus 5, and A 3 connected by two hydrogen bonds to U plus 6. ">
            <a:extLst>
              <a:ext uri="{FF2B5EF4-FFF2-40B4-BE49-F238E27FC236}">
                <a16:creationId xmlns:a16="http://schemas.microsoft.com/office/drawing/2014/main" id="{0932F78A-A5BD-A348-AC1F-974EE13DB515}"/>
              </a:ext>
            </a:extLst>
          </p:cNvPr>
          <p:cNvPicPr>
            <a:picLocks noChangeAspect="1"/>
          </p:cNvPicPr>
          <p:nvPr/>
        </p:nvPicPr>
        <p:blipFill>
          <a:blip r:embed="rId3"/>
          <a:stretch>
            <a:fillRect/>
          </a:stretch>
        </p:blipFill>
        <p:spPr>
          <a:xfrm>
            <a:off x="913670" y="3390600"/>
            <a:ext cx="7316657" cy="3097385"/>
          </a:xfrm>
          <a:prstGeom prst="rect">
            <a:avLst/>
          </a:prstGeom>
        </p:spPr>
      </p:pic>
    </p:spTree>
    <p:extLst>
      <p:ext uri="{BB962C8B-B14F-4D97-AF65-F5344CB8AC3E}">
        <p14:creationId xmlns:p14="http://schemas.microsoft.com/office/powerpoint/2010/main" val="52655091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D04228-6BC3-48B6-B357-13CC43BF7DF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Spliceosome Assembly</a:t>
            </a:r>
            <a:endParaRPr lang="en-AU" dirty="0"/>
          </a:p>
        </p:txBody>
      </p:sp>
      <p:sp>
        <p:nvSpPr>
          <p:cNvPr id="7" name="Google Shape;390;g847cf01710_0_68">
            <a:extLst>
              <a:ext uri="{FF2B5EF4-FFF2-40B4-BE49-F238E27FC236}">
                <a16:creationId xmlns:a16="http://schemas.microsoft.com/office/drawing/2014/main" id="{92A8BA37-FC9D-6B46-BD12-250085046279}"/>
              </a:ext>
            </a:extLst>
          </p:cNvPr>
          <p:cNvSpPr txBox="1">
            <a:spLocks noChangeArrowheads="1"/>
          </p:cNvSpPr>
          <p:nvPr/>
        </p:nvSpPr>
        <p:spPr bwMode="auto">
          <a:xfrm>
            <a:off x="263359" y="1383792"/>
            <a:ext cx="3318041" cy="494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addition the tri-snRNP (a complex of U4, U5, and U6 snRNPs) forms the spliceosome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ATP is required for assembly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spliceosomes are single turnover enzymes</a:t>
            </a:r>
          </a:p>
          <a:p>
            <a:endParaRPr lang="en-US" sz="2400" dirty="0">
              <a:latin typeface="Arial" panose="020B0604020202020204" pitchFamily="34" charset="0"/>
              <a:cs typeface="Arial" panose="020B0604020202020204" pitchFamily="34" charset="0"/>
            </a:endParaRPr>
          </a:p>
        </p:txBody>
      </p:sp>
      <p:pic>
        <p:nvPicPr>
          <p:cNvPr id="5" name="Picture 4" descr="Part c shows a horizontal line at the top with its 5 prime end on the left and its 3 prime end on the right. It has a small green exon on the left, a long yellow intron region in the center, and then a small green exon on the right. An arrow curves from three spheres at the eleven o’clock position to meet with a line from the R N A strand above in step 1 assembly. The spheres are blue U 6, purple U 5, light blue U 2, and orange N T C. The product of step 1 is a strand in which they spheres are arranged over the top of the intron. Gray U 1 is at the left side of the intron, then U 6 overlaps its lower right and overlaps U 4 to the right. Above, U 5 extends above U 6 and U 4. U 2 emerges from behind these to extend to the right end of the intron. An arrow labeled step 2 activation points down to a similar structure at the five 5 prime position in which U 1 has left and the arrangement of the spheres has changed. U 6 is at the left and overlaps U 5 to its lower right. N T C is to the right of U 5 and overlaps the right side of U 2. N T C is below U 2 and slightly to the right and overlaps the bottom right of U 2 and right of U 5. An arrow labeled 3 catalysis points from here to a structure at the seven o’clock position. This new structure has the cylinders in the same positions, but the horizontal strand has changed and broken. The green 5 prime end begins at the lower left and runs diagonally up across the bottom of U 6 to end at the place where U 6, U 5, and U 2 meet. The green 3 prime end begins at the lower right and runs diagonally up along the top of N T C to turn yellow where N T C and U 2 meet. This yellow part continues to run up diagonally, loops right above U 2, and loops back to meet a point near its start in the middle of U 2. An arrow labeled 4 products has an arrow branching off to show a green horizontal strand of two exons joined together with the five prime end on the left and the 3 prime end on the right. Just above, a second arrow branches off to show the loss of a yellow circle with a tail. The arrow continues up to the eleven o’clock starting position. The top of the arrow, just below this position, is labeled 5 recycling. All data are approximate. ">
            <a:extLst>
              <a:ext uri="{FF2B5EF4-FFF2-40B4-BE49-F238E27FC236}">
                <a16:creationId xmlns:a16="http://schemas.microsoft.com/office/drawing/2014/main" id="{0932F78A-A5BD-A348-AC1F-974EE13DB515}"/>
              </a:ext>
            </a:extLst>
          </p:cNvPr>
          <p:cNvPicPr>
            <a:picLocks noChangeAspect="1"/>
          </p:cNvPicPr>
          <p:nvPr/>
        </p:nvPicPr>
        <p:blipFill>
          <a:blip r:embed="rId3"/>
          <a:stretch>
            <a:fillRect/>
          </a:stretch>
        </p:blipFill>
        <p:spPr>
          <a:xfrm>
            <a:off x="3581400" y="2133600"/>
            <a:ext cx="5175063" cy="3651172"/>
          </a:xfrm>
          <a:prstGeom prst="rect">
            <a:avLst/>
          </a:prstGeom>
        </p:spPr>
      </p:pic>
    </p:spTree>
    <p:extLst>
      <p:ext uri="{BB962C8B-B14F-4D97-AF65-F5344CB8AC3E}">
        <p14:creationId xmlns:p14="http://schemas.microsoft.com/office/powerpoint/2010/main" val="1135234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3614-C0C9-42FA-8258-350C0EA44B6B}"/>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26.1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DNA-Dependent Synthesis of RNA</a:t>
            </a:r>
            <a:endParaRPr lang="en-AU"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F81BA-D845-411B-81FB-64C293DFD46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RNA Active Site Conservation</a:t>
            </a:r>
            <a:endParaRPr lang="en-AU" dirty="0"/>
          </a:p>
        </p:txBody>
      </p:sp>
      <p:sp>
        <p:nvSpPr>
          <p:cNvPr id="7" name="Google Shape;390;g847cf01710_0_68">
            <a:extLst>
              <a:ext uri="{FF2B5EF4-FFF2-40B4-BE49-F238E27FC236}">
                <a16:creationId xmlns:a16="http://schemas.microsoft.com/office/drawing/2014/main" id="{92A8BA37-FC9D-6B46-BD12-250085046279}"/>
              </a:ext>
            </a:extLst>
          </p:cNvPr>
          <p:cNvSpPr txBox="1">
            <a:spLocks noChangeArrowheads="1"/>
          </p:cNvSpPr>
          <p:nvPr/>
        </p:nvSpPr>
        <p:spPr bwMode="auto">
          <a:xfrm>
            <a:off x="263359" y="1383792"/>
            <a:ext cx="331804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chemical events of splicing are identical in mechanism to that of group II introns </a:t>
            </a:r>
          </a:p>
          <a:p>
            <a:endParaRPr lang="en-US" sz="2400" dirty="0"/>
          </a:p>
          <a:p>
            <a:endParaRPr lang="en-US" sz="2400" dirty="0">
              <a:latin typeface="Arial" panose="020B0604020202020204" pitchFamily="34" charset="0"/>
              <a:cs typeface="Arial" panose="020B0604020202020204" pitchFamily="34" charset="0"/>
            </a:endParaRPr>
          </a:p>
        </p:txBody>
      </p:sp>
      <p:pic>
        <p:nvPicPr>
          <p:cNvPr id="4" name="Picture 3" descr="Part a shows a white R N A structure that has a rounded top with a roughly triangular piece pointing down from the bottom, a piece extending diagonally up to the right from the place where the triangular and rounded pieces meet at the right, and a similar, shorter projection extending from the center of the rounded structure. A purple R N A labeled Domain Roman numeral r runs almost vertically up from between the triangular piece and the protrusion to the right to meet blue Domain Roman numeral 5 just above where the piece protrudes to the right. Domain Roman numeral 5 is a short piece in the center to lower right of the rounded part of the white structure. Pink E B S 1 is just above it. A green strand begins along the right side of the blue piece, bends right across the bottom of the pink piece, and ends at the right side just beneath the top white protrusion, where it is labeled 5 prime exon. Part b shows Doman Roman numeral 4 running vertically upward. One of its strands runs along the left from its midpoint up to the center, where blue and green pieces meet next to two green spheres labeled M g 2 plus. The piece to the right at this point turns blue and bends left to meet blue Doman Roman numeral 5 that runs up to the left of the M g 2 plus to form a vertical piece at the upper left. About halfway up the long purple strand of Doman Roman numeral 4, the piece that forms the left center wraps around a yellow strand and this is labeled branch point. The yellow strand runs up to the bottom of the blue piece, then bends to run to the left, where it is labeled 5 prime end of intron. The green strand begins near M g 2 plus and runs up a short distance before bending horizontally to run across the bottom of pink E B S 1, which extends vertically upward. The green strand continues to the right to end, where it is labeled 5 prime exon. A close-up labeled domain Roman numeral 5 catalytic triplex shows paired blue strands running along the lower left and upper right with a third strand running from the middle right to top. A curved strand begins above the center of this third strand and runs down, then curves around to form a loop that ends at its top center, where two lines extend down to a dashed line to a green sphere labeled M g 2 plus between the start and end points of the circular strand. Dashed lines also connect this M G to a line extending from the bottom center of the strand and to two lines extending from the lower portion of the third strand running below and up to the left. This third strand has two lines extending from its lower right that have a dashed line to a second M g that is connected by a dashed line to the same two lines extending from the lower portion of the third strand that are also connected to the first M g. This second M g is also connected to a thin line extending down from the curved strand. Part b shows the spliceosome as a large white structure consisting of a combination of cylinders and R N A. It has a rounded region in the middle with a rounded protrusion on top and a more rectangular protrusion to the lower left. Near its bottom center, a small purple U 2 curves up and then down with a yellow intron beginning at its lower left and running through it to end to the right. A blue U 6 begins at the bottom center beneath the purple curve and extends up above it slightly to the left and center. A green strand begins at the top of the purple loop and runs at a slight diagonal up to the right, where it ends in the center right of the white structure. At this point, it is labeled 5 prime exon. The exon runs across a pink U 5 that is to the right of blue U 6 and extends up slightly to the left. A close-up shows purple U 2 beginning with a loop near its bottom and then running up along the right side of a structure to curve left for a short distance before ending near the center right edge. A yellow intron begins near the bottom of U 2 and bends across it to form a loop above the purple coil in U 2. The left-hand end of the loop where the sides come together is labeled branch point. It runs up, then down again to end at the center left side beneath blue U 6, which runs to the right and then down to reach a minimum beneath the peak of the yellow intron before running up again through the yellow intro to form a blue region at the center to mid center left of the structure. Two M g 2 plus are visible in near the middle of the overall structure within this blue region. A green strand begins at these M g and runs left for a very short distance, curves to run up to the right, where it is labeled 5 prime exon. A pink region at the top that meets the top of U 2 to the lower right and meets blue U 6 to its left is labeled U 5. The green strand runs across its center. The U 6 catalytic triplex is very similar to the domain Roman numeral 5 catalytic triplex.">
            <a:extLst>
              <a:ext uri="{FF2B5EF4-FFF2-40B4-BE49-F238E27FC236}">
                <a16:creationId xmlns:a16="http://schemas.microsoft.com/office/drawing/2014/main" id="{E4865686-6FA0-E64C-982F-61C89268E961}"/>
              </a:ext>
            </a:extLst>
          </p:cNvPr>
          <p:cNvPicPr>
            <a:picLocks noChangeAspect="1"/>
          </p:cNvPicPr>
          <p:nvPr/>
        </p:nvPicPr>
        <p:blipFill>
          <a:blip r:embed="rId3"/>
          <a:stretch>
            <a:fillRect/>
          </a:stretch>
        </p:blipFill>
        <p:spPr>
          <a:xfrm>
            <a:off x="3727383" y="1447800"/>
            <a:ext cx="5177321" cy="4132840"/>
          </a:xfrm>
          <a:prstGeom prst="rect">
            <a:avLst/>
          </a:prstGeom>
        </p:spPr>
      </p:pic>
    </p:spTree>
    <p:extLst>
      <p:ext uri="{BB962C8B-B14F-4D97-AF65-F5344CB8AC3E}">
        <p14:creationId xmlns:p14="http://schemas.microsoft.com/office/powerpoint/2010/main" val="290457602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C234BA72-1561-442B-81B0-30FB051FBAB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25731"/>
            <a:ext cx="1133954" cy="816935"/>
          </a:xfrm>
          <a:prstGeom prst="rect">
            <a:avLst/>
          </a:prstGeom>
        </p:spPr>
      </p:pic>
      <p:sp>
        <p:nvSpPr>
          <p:cNvPr id="2" name="Title 1">
            <a:extLst>
              <a:ext uri="{FF2B5EF4-FFF2-40B4-BE49-F238E27FC236}">
                <a16:creationId xmlns:a16="http://schemas.microsoft.com/office/drawing/2014/main" id="{F5A786D1-7014-4146-8416-43757D348271}"/>
              </a:ext>
            </a:extLst>
          </p:cNvPr>
          <p:cNvSpPr>
            <a:spLocks noGrp="1"/>
          </p:cNvSpPr>
          <p:nvPr>
            <p:ph type="title"/>
          </p:nvPr>
        </p:nvSpPr>
        <p:spPr/>
        <p:txBody>
          <a:bodyPr/>
          <a:lstStyle/>
          <a:p>
            <a:r>
              <a:rPr lang="en-AU" dirty="0"/>
              <a:t>Clicker Question 21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statement regarding eukaryotic mRNA splicing is false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involves a transesterification reaction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splicing is catalyzed by the RNA components of the spliceosome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spliceosome is associated with the C-terminal domain of RNA Pol II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All mRNA introns require some sort of spliceosome for removal</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190705855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D845C-2ACF-4A22-AD00-1ABD99A02950}"/>
              </a:ext>
            </a:extLst>
          </p:cNvPr>
          <p:cNvSpPr>
            <a:spLocks noGrp="1"/>
          </p:cNvSpPr>
          <p:nvPr>
            <p:ph type="title"/>
          </p:nvPr>
        </p:nvSpPr>
        <p:spPr/>
        <p:txBody>
          <a:bodyPr/>
          <a:lstStyle/>
          <a:p>
            <a:r>
              <a:rPr lang="en-AU" dirty="0"/>
              <a:t>Clicker Question 21,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statement regarding eukaryotic mRNA splicing is false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All mRNA introns require some sort of spliceosome for removal</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There are four classes of introns. The first two, the group I and group II introns, differ in the details of their splicing mechanisms but share one surprising characteristic: they </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are self-splicing — no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proteins are needed to carry out catalysis.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227995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3FCA3-B4AF-4ED2-B53B-0D760046F4F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Proteins Catalyze Splicing of tRNAs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1" y="1600200"/>
            <a:ext cx="85296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found in certain tRNAs and a few mRNAs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endonucleases cleave the phosphodiester bonds at both ends of the intron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ligases join the two exons</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06091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87BFB85C-F75B-429D-9B73-50CC9429CC75}"/>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875" y="28058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23836B6-A1A7-4DA9-A6C5-ABA45C86013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(7 of 8)</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Many RNAs must be modified and processed to become functional. </a:t>
            </a:r>
            <a:r>
              <a:rPr lang="en-US" sz="2400" dirty="0">
                <a:latin typeface="Arial" panose="020B0604020202020204" pitchFamily="34" charset="0"/>
                <a:cs typeface="Arial" panose="020B0604020202020204" pitchFamily="34" charset="0"/>
              </a:rPr>
              <a:t>RNAs can be modified by nucleases, by excision of certain RNA segments, and/or by chemical modification of the RNA nucleotides. In humans, nearly all mRNAs are 5′ capped, spliced, and polyadenylated before being exported from the nucleus for translation in the cytoplasm.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144158183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DF70C-656E-40C5-9C4D-4624BFDF3453}"/>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Eukaryotic mRNAs Have a Distinctive 3′ End Structure</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1" y="1828800"/>
            <a:ext cx="85296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poly(A) tail </a:t>
            </a:r>
            <a:r>
              <a:rPr lang="en-US" sz="2400" dirty="0">
                <a:latin typeface="Arial" panose="020B0604020202020204" pitchFamily="34" charset="0"/>
                <a:cs typeface="Arial" panose="020B0604020202020204" pitchFamily="34" charset="0"/>
              </a:rPr>
              <a:t>= a string of A residues added to the 3′ end of most eukaryotic mRNAs that undergo translation</a:t>
            </a:r>
          </a:p>
          <a:p>
            <a:pPr lvl="1"/>
            <a:r>
              <a:rPr lang="en-US" sz="2400" dirty="0">
                <a:latin typeface="Arial" panose="020B0604020202020204" pitchFamily="34" charset="0"/>
                <a:cs typeface="Arial" panose="020B0604020202020204" pitchFamily="34" charset="0"/>
              </a:rPr>
              <a:t>~30 residues in yeast and 50-100 in animals</a:t>
            </a:r>
          </a:p>
          <a:p>
            <a:pPr lvl="1"/>
            <a:r>
              <a:rPr lang="en-US" sz="2400" dirty="0">
                <a:latin typeface="Arial" panose="020B0604020202020204" pitchFamily="34" charset="0"/>
                <a:cs typeface="Arial" panose="020B0604020202020204" pitchFamily="34" charset="0"/>
              </a:rPr>
              <a:t>serves as a binding site for specific proteins</a:t>
            </a:r>
          </a:p>
          <a:p>
            <a:pPr lvl="1"/>
            <a:r>
              <a:rPr lang="en-US" sz="2400" dirty="0">
                <a:latin typeface="Arial" panose="020B0604020202020204" pitchFamily="34" charset="0"/>
                <a:cs typeface="Arial" panose="020B0604020202020204" pitchFamily="34" charset="0"/>
              </a:rPr>
              <a:t>may help protect mRNA from enzymatic destruction</a:t>
            </a:r>
          </a:p>
        </p:txBody>
      </p:sp>
    </p:spTree>
    <p:extLst>
      <p:ext uri="{BB962C8B-B14F-4D97-AF65-F5344CB8AC3E}">
        <p14:creationId xmlns:p14="http://schemas.microsoft.com/office/powerpoint/2010/main" val="423397132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7C24BF-DE1D-4826-9690-D1BE9BD1974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Addition of the Poly(A) Tail</a:t>
            </a:r>
            <a:endParaRPr lang="en-AU" dirty="0"/>
          </a:p>
        </p:txBody>
      </p:sp>
      <p:sp>
        <p:nvSpPr>
          <p:cNvPr id="7" name="Google Shape;390;g847cf01710_0_68">
            <a:extLst>
              <a:ext uri="{FF2B5EF4-FFF2-40B4-BE49-F238E27FC236}">
                <a16:creationId xmlns:a16="http://schemas.microsoft.com/office/drawing/2014/main" id="{92A8BA37-FC9D-6B46-BD12-250085046279}"/>
              </a:ext>
            </a:extLst>
          </p:cNvPr>
          <p:cNvSpPr txBox="1">
            <a:spLocks noChangeArrowheads="1"/>
          </p:cNvSpPr>
          <p:nvPr/>
        </p:nvSpPr>
        <p:spPr bwMode="auto">
          <a:xfrm>
            <a:off x="263359" y="1383792"/>
            <a:ext cx="4080041" cy="5163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endonuclease cleaves at the poly(A) addition site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addition site is: </a:t>
            </a:r>
          </a:p>
          <a:p>
            <a:pPr lvl="1"/>
            <a:r>
              <a:rPr lang="en-US" sz="2400" dirty="0">
                <a:latin typeface="Arial" panose="020B0604020202020204" pitchFamily="34" charset="0"/>
                <a:cs typeface="Arial" panose="020B0604020202020204" pitchFamily="34" charset="0"/>
              </a:rPr>
              <a:t>10-30 nucleotides downstream from the highly conserved sequence (5′)AAUAAA(3′)</a:t>
            </a:r>
          </a:p>
          <a:p>
            <a:pPr lvl="1"/>
            <a:r>
              <a:rPr lang="en-US" sz="2400" dirty="0">
                <a:latin typeface="Arial" panose="020B0604020202020204" pitchFamily="34" charset="0"/>
                <a:cs typeface="Arial" panose="020B0604020202020204" pitchFamily="34" charset="0"/>
              </a:rPr>
              <a:t>20-40 nucleotides upstream from a sequence rich in G and U residues</a:t>
            </a:r>
          </a:p>
        </p:txBody>
      </p:sp>
      <p:pic>
        <p:nvPicPr>
          <p:cNvPr id="5" name="Picture 4" descr="Two blue horizontal lines representing D N A are shown with P o l Roman numeral 2 across their center, where a replication bubble is present in the center opening of Pol II. The top blue strand has a box labeled T T A T T T just to the left of where it enters the polymerase. The polymerase has a bottom piece that curves up t o the left to meet an oval piece with a protrusion to the upper left. It has a wider opening to the right, a small triangular piece extending down just to the right of the transcription bubble, and a brown oval piece to the right of this triangular piece that extends across the bottom half and has a narrow protrusion that runs behind D N A. An orange strand begins within the transcription bubble and runs out through the narrow opening at the upper left. It runs diagonally along the protrusion of the polymerase, where a box shows a sequence reading A A A U A A from bottom to top, where it joins a long green strand that ends with a small red piece that joins to a blue vertical rectangle. A vertical purple oval labeled polyadenylation factors is between the box with the sequence and the protrusion of polymerase to its right. A gray arrow pointing right is labeled direction of transcription. An arrow points downward accompanied by blue text reading endonuclease and two branched arrows showing the loss of P o l Roman numeral 2 and then the loss of an orange piece. This yields a green horizontal strand with a small red piece at the left, 5 prime end. This green strand ends at an orange box labeled A A U A A A with a horizontal purple oval beneath it and has a short orange strand to the right that ends at O H (3 prime). An arrow points downward accompanied by blue text reading polyadenylate polymerase accompanied by a curved arrow showing the addition of an orange oval labeled A T P and the loss of P P subscript i end subscript. A second arrow branches to show the loss of the purple oval. This yields a similar molecule in which the short orange strand at the right end is bonded to A A A (A) subscript italicized n end italics end subscript to end at O H (3 prime).">
            <a:extLst>
              <a:ext uri="{FF2B5EF4-FFF2-40B4-BE49-F238E27FC236}">
                <a16:creationId xmlns:a16="http://schemas.microsoft.com/office/drawing/2014/main" id="{0F92CE6D-80E4-2D47-AF76-1E45F17D871D}"/>
              </a:ext>
            </a:extLst>
          </p:cNvPr>
          <p:cNvPicPr>
            <a:picLocks noChangeAspect="1"/>
          </p:cNvPicPr>
          <p:nvPr/>
        </p:nvPicPr>
        <p:blipFill>
          <a:blip r:embed="rId3"/>
          <a:stretch>
            <a:fillRect/>
          </a:stretch>
        </p:blipFill>
        <p:spPr>
          <a:xfrm>
            <a:off x="4569846" y="1343533"/>
            <a:ext cx="4310795" cy="5163026"/>
          </a:xfrm>
          <a:prstGeom prst="rect">
            <a:avLst/>
          </a:prstGeom>
        </p:spPr>
      </p:pic>
    </p:spTree>
    <p:extLst>
      <p:ext uri="{BB962C8B-B14F-4D97-AF65-F5344CB8AC3E}">
        <p14:creationId xmlns:p14="http://schemas.microsoft.com/office/powerpoint/2010/main" val="137652629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638B182B-F594-4228-BEEA-FEB926EEDC6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25731"/>
            <a:ext cx="1133954" cy="816935"/>
          </a:xfrm>
          <a:prstGeom prst="rect">
            <a:avLst/>
          </a:prstGeom>
        </p:spPr>
      </p:pic>
      <p:sp>
        <p:nvSpPr>
          <p:cNvPr id="2" name="Title 1">
            <a:extLst>
              <a:ext uri="{FF2B5EF4-FFF2-40B4-BE49-F238E27FC236}">
                <a16:creationId xmlns:a16="http://schemas.microsoft.com/office/drawing/2014/main" id="{03F00F33-2BEE-406B-87B8-486BFD15C800}"/>
              </a:ext>
            </a:extLst>
          </p:cNvPr>
          <p:cNvSpPr>
            <a:spLocks noGrp="1"/>
          </p:cNvSpPr>
          <p:nvPr>
            <p:ph type="title"/>
          </p:nvPr>
        </p:nvSpPr>
        <p:spPr/>
        <p:txBody>
          <a:bodyPr/>
          <a:lstStyle/>
          <a:p>
            <a:r>
              <a:rPr lang="en-AU" dirty="0"/>
              <a:t>Clicker Question 22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Which statement is false regarding the mRNA poly(A) tail?</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cleavage site is marked by a region rich in guanine and uracil residues </a:t>
            </a:r>
            <a:r>
              <a:rPr lang="en-US" sz="2400" i="0" u="none" strike="noStrike" baseline="0" dirty="0">
                <a:latin typeface="Arial" panose="020B0604020202020204" pitchFamily="34" charset="0"/>
                <a:cs typeface="Arial" panose="020B0604020202020204" pitchFamily="34" charset="0"/>
              </a:rPr>
              <a:t>on the 5′ side</a:t>
            </a:r>
            <a:r>
              <a:rPr kumimoji="0" lang="en-US" sz="24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mRNA 3′ end is cleaved prior to the addition of the poly(A) tail</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Polyadenylate polymerase adds the poly(A) tail to the free 3′-OH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ATP provides the energy required for the poly(A) tail addition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Longer poly(A) tails added in the nucleus are significantly shortened after mRNA transport to the cytoplasm</a:t>
            </a:r>
            <a:r>
              <a:rPr lang="en-US" sz="2400" dirty="0">
                <a:solidFill>
                  <a:srgbClr val="000000"/>
                </a:solidFill>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23327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3DEF6-893D-461D-9FE9-E7CDD00C607A}"/>
              </a:ext>
            </a:extLst>
          </p:cNvPr>
          <p:cNvSpPr>
            <a:spLocks noGrp="1"/>
          </p:cNvSpPr>
          <p:nvPr>
            <p:ph type="title"/>
          </p:nvPr>
        </p:nvSpPr>
        <p:spPr/>
        <p:txBody>
          <a:bodyPr/>
          <a:lstStyle/>
          <a:p>
            <a:r>
              <a:rPr lang="en-AU" dirty="0"/>
              <a:t>Clicker Question 22,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Which statement is false regarding the mRNA poly(A) tail?</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cleavage site is marked by a region rich in guanine and uracil residues </a:t>
            </a:r>
            <a:r>
              <a:rPr lang="en-US" sz="2400" b="1" i="0" u="none" strike="noStrike" baseline="0" dirty="0">
                <a:latin typeface="Arial" panose="020B0604020202020204" pitchFamily="34" charset="0"/>
                <a:cs typeface="Arial" panose="020B0604020202020204" pitchFamily="34" charset="0"/>
              </a:rPr>
              <a:t>on the 5′ side</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The mRNA site where cleavage occurs is marked by two sequence elements: the highly conserved sequence (5′)AAUAAA(3′), 10 to 30 nucleotides on the 5′ side (upstream) of the cleavage site, and a less well-defined sequence rich in G and U residues, 20 to 40 nucleotides downstream of the cleavage site.</a:t>
            </a:r>
            <a:endPar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458494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815E40-0700-4B08-B5D2-9D09E8536D9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Polyadenylate Polymerase</a:t>
            </a:r>
            <a:endParaRPr lang="en-AU" dirty="0"/>
          </a:p>
        </p:txBody>
      </p:sp>
      <mc:AlternateContent xmlns:mc="http://schemas.openxmlformats.org/markup-compatibility/2006" xmlns:a14="http://schemas.microsoft.com/office/drawing/2010/main">
        <mc:Choice Requires="a14">
          <p:sp>
            <p:nvSpPr>
              <p:cNvPr id="7" name="Google Shape;390;g847cf01710_0_68">
                <a:extLst>
                  <a:ext uri="{FF2B5EF4-FFF2-40B4-BE49-F238E27FC236}">
                    <a16:creationId xmlns:a16="http://schemas.microsoft.com/office/drawing/2014/main" id="{92A8BA37-FC9D-6B46-BD12-250085046279}"/>
                  </a:ext>
                </a:extLst>
              </p:cNvPr>
              <p:cNvSpPr txBox="1">
                <a:spLocks noChangeArrowheads="1"/>
              </p:cNvSpPr>
              <p:nvPr/>
            </p:nvSpPr>
            <p:spPr bwMode="auto">
              <a:xfrm>
                <a:off x="245979" y="1363662"/>
                <a:ext cx="8652041"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polyadenylate polymerase </a:t>
                </a:r>
                <a:r>
                  <a:rPr lang="en-US" sz="2400" dirty="0">
                    <a:latin typeface="Arial" panose="020B0604020202020204" pitchFamily="34" charset="0"/>
                    <a:cs typeface="Arial" panose="020B0604020202020204" pitchFamily="34" charset="0"/>
                  </a:rPr>
                  <a:t>= catalyzes the addition of A residues to the free 3′-OH group by the reaction</a:t>
                </a:r>
              </a:p>
              <a:p>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RNA + </a:t>
                </a:r>
                <a:r>
                  <a:rPr lang="en-US" sz="2400" i="1" dirty="0" err="1">
                    <a:latin typeface="Arial" panose="020B0604020202020204" pitchFamily="34" charset="0"/>
                    <a:cs typeface="Arial" panose="020B0604020202020204" pitchFamily="34" charset="0"/>
                  </a:rPr>
                  <a:t>n</a:t>
                </a:r>
                <a:r>
                  <a:rPr lang="en-US" sz="2400" dirty="0" err="1">
                    <a:latin typeface="Arial" panose="020B0604020202020204" pitchFamily="34" charset="0"/>
                    <a:cs typeface="Arial" panose="020B0604020202020204" pitchFamily="34" charset="0"/>
                  </a:rPr>
                  <a:t>ATP</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 RNA-(AMP)</a:t>
                </a:r>
                <a:r>
                  <a:rPr lang="en-US" sz="2400" i="1" baseline="-25000" dirty="0">
                    <a:latin typeface="Arial" panose="020B0604020202020204" pitchFamily="34" charset="0"/>
                    <a:cs typeface="Arial" panose="020B0604020202020204" pitchFamily="34" charset="0"/>
                  </a:rPr>
                  <a:t>n </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a:t>
                </a:r>
                <a:r>
                  <a:rPr lang="en-US" sz="2400" dirty="0" err="1">
                    <a:latin typeface="Arial" panose="020B0604020202020204" pitchFamily="34" charset="0"/>
                    <a:cs typeface="Arial" panose="020B0604020202020204" pitchFamily="34" charset="0"/>
                  </a:rPr>
                  <a:t>PP</a:t>
                </a:r>
                <a:r>
                  <a:rPr lang="en-US" sz="2400" baseline="-25000" dirty="0" err="1">
                    <a:latin typeface="Arial" panose="020B0604020202020204" pitchFamily="34" charset="0"/>
                    <a:cs typeface="Arial" panose="020B0604020202020204" pitchFamily="34" charset="0"/>
                  </a:rPr>
                  <a:t>i</a:t>
                </a:r>
                <a:endParaRPr lang="en-US" sz="2400" baseline="-25000" dirty="0">
                  <a:latin typeface="Arial" panose="020B0604020202020204" pitchFamily="34" charset="0"/>
                  <a:cs typeface="Arial" panose="020B0604020202020204" pitchFamily="34" charset="0"/>
                </a:endParaRPr>
              </a:p>
              <a:p>
                <a:pPr marL="50800" indent="0">
                  <a:buNone/>
                </a:pPr>
                <a:endParaRPr lang="en-US" sz="2400" baseline="-250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where </a:t>
                </a:r>
                <a:r>
                  <a:rPr lang="en-US" sz="2400" i="1" dirty="0">
                    <a:latin typeface="Arial" panose="020B0604020202020204" pitchFamily="34" charset="0"/>
                    <a:cs typeface="Arial" panose="020B0604020202020204" pitchFamily="34" charset="0"/>
                  </a:rPr>
                  <a:t>n </a:t>
                </a:r>
                <a:r>
                  <a:rPr lang="en-US" sz="2400" dirty="0">
                    <a:latin typeface="Arial" panose="020B0604020202020204" pitchFamily="34" charset="0"/>
                    <a:cs typeface="Arial" panose="020B0604020202020204" pitchFamily="34" charset="0"/>
                  </a:rPr>
                  <a:t>= 80 to 250 </a:t>
                </a:r>
              </a:p>
            </p:txBody>
          </p:sp>
        </mc:Choice>
        <mc:Fallback xmlns="">
          <p:sp>
            <p:nvSpPr>
              <p:cNvPr id="7" name="Google Shape;390;g847cf01710_0_68">
                <a:extLst>
                  <a:ext uri="{FF2B5EF4-FFF2-40B4-BE49-F238E27FC236}">
                    <a16:creationId xmlns:a16="http://schemas.microsoft.com/office/drawing/2014/main" id="{92A8BA37-FC9D-6B46-BD12-250085046279}"/>
                  </a:ext>
                </a:extLst>
              </p:cNvPr>
              <p:cNvSpPr txBox="1">
                <a:spLocks noRot="1" noChangeAspect="1" noMove="1" noResize="1" noEditPoints="1" noAdjustHandles="1" noChangeArrowheads="1" noChangeShapeType="1" noTextEdit="1"/>
              </p:cNvSpPr>
              <p:nvPr/>
            </p:nvSpPr>
            <p:spPr bwMode="auto">
              <a:xfrm>
                <a:off x="245979" y="1363662"/>
                <a:ext cx="8652041" cy="4130675"/>
              </a:xfrm>
              <a:prstGeom prst="rect">
                <a:avLst/>
              </a:prstGeom>
              <a:blipFill>
                <a:blip r:embed="rId3"/>
                <a:stretch>
                  <a:fillRect l="-440" t="-12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3542096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2D2A218F-E77D-4194-BE5D-7E37EDF53105}"/>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650" y="3045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585D687-519A-4722-A5E3-D6DFF3FDD22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5)</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RNA is synthesized by RNA polymerases using DNA templates and ribonucleoside                          5</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-triphosphates. </a:t>
            </a:r>
            <a:r>
              <a:rPr lang="en-US" sz="2400" dirty="0">
                <a:latin typeface="Arial" panose="020B0604020202020204" pitchFamily="34" charset="0"/>
                <a:cs typeface="Arial" panose="020B0604020202020204" pitchFamily="34" charset="0"/>
              </a:rPr>
              <a:t>RNA is made in the 5′→3′ direction and complementary to the template DNA strand. Transcription is highly regulated and initiates by recruitment of the transcription machinery to gene promoters. Although bacterial and eukaryotic polymerases share many conserved features, the transcriptional machinery and its regulation are much more complex in eukaryotes. </a:t>
            </a:r>
          </a:p>
          <a:p>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144086345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6E72D5-3C49-4CEA-A7E4-F57465E4227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Overview of mRNA Processing</a:t>
            </a:r>
            <a:endParaRPr lang="en-AU" dirty="0"/>
          </a:p>
        </p:txBody>
      </p:sp>
      <p:pic>
        <p:nvPicPr>
          <p:cNvPr id="4" name="Picture 3" descr="A horizontal strand of D N A has small blue pieces at its left and right ends with the entire region in between them labeled, ovalbumin gene, 7,700 b p. From left to right, this consists of narrow light blue vertical band L, gray region A, short light blue region 1, short gray region B, short light blue region 2, gray region C, short light blue region 3, short gray region D, short light blue region 4, gray region E, short light blue region 5, short gray region F, short light blue region 6, gray region 6, and light blue region 7. An arrow points down labeled transcription, 5 prime capping, splicing, cleavage, and polyadenylation. An arrow branches off to show the loss of seven introns, shown as yellow pieces A, B, C, D, E, F, and G to match the gray pieces in the original D N A. A second branched arrow shows the loss of a light brown vertical rectangle labeled extra R N A. This yields mature m R N A, shown as a shorter horizontal strand with a red vertical rectangle at the 5 prime end labeled cap and a narrow light brown vertical band at the right end bonded to A A A (A) subscript italicized n end italics end subscript. The green region in between is enclosed by a bracket reading 1,872 nucleotides. From left to right, it contains pieces of varying sizes to match the sizes of the similarly labeled regions in the original D N A labeled L, 1, 2, 3, 4, 5, 6, and 7.">
            <a:extLst>
              <a:ext uri="{FF2B5EF4-FFF2-40B4-BE49-F238E27FC236}">
                <a16:creationId xmlns:a16="http://schemas.microsoft.com/office/drawing/2014/main" id="{6621ECC3-F4C0-9C4B-A02A-DD69050179D3}"/>
              </a:ext>
            </a:extLst>
          </p:cNvPr>
          <p:cNvPicPr>
            <a:picLocks noChangeAspect="1"/>
          </p:cNvPicPr>
          <p:nvPr/>
        </p:nvPicPr>
        <p:blipFill>
          <a:blip r:embed="rId3"/>
          <a:stretch>
            <a:fillRect/>
          </a:stretch>
        </p:blipFill>
        <p:spPr>
          <a:xfrm>
            <a:off x="420287" y="1377061"/>
            <a:ext cx="8303426" cy="5010150"/>
          </a:xfrm>
          <a:prstGeom prst="rect">
            <a:avLst/>
          </a:prstGeom>
        </p:spPr>
      </p:pic>
    </p:spTree>
    <p:extLst>
      <p:ext uri="{BB962C8B-B14F-4D97-AF65-F5344CB8AC3E}">
        <p14:creationId xmlns:p14="http://schemas.microsoft.com/office/powerpoint/2010/main" val="221591152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31F1A-2F1E-4B1D-B010-429A09A68C31}"/>
              </a:ext>
            </a:extLst>
          </p:cNvPr>
          <p:cNvSpPr>
            <a:spLocks noGrp="1"/>
          </p:cNvSpPr>
          <p:nvPr>
            <p:ph type="title"/>
          </p:nvPr>
        </p:nvSpPr>
        <p:spPr/>
        <p:txBody>
          <a:bodyPr/>
          <a:lstStyle/>
          <a:p>
            <a:r>
              <a:rPr lang="en-US" sz="3600" dirty="0">
                <a:solidFill>
                  <a:srgbClr val="4E4CB4"/>
                </a:solidFill>
                <a:latin typeface="Arial" panose="020B0604020202020204" pitchFamily="34" charset="0"/>
                <a:cs typeface="Arial" panose="020B0604020202020204" pitchFamily="34" charset="0"/>
              </a:rPr>
              <a:t>A Gene Can Give Rise to Multiple Products by Differential RNA Processing</a:t>
            </a:r>
            <a:endParaRPr lang="en-AU" sz="36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1" y="2248789"/>
            <a:ext cx="85296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some eukaryotic mRNA transcripts can be processed in more than one way to produce different</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mRNAs and thus different polypeptides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alternative splicing </a:t>
            </a:r>
            <a:r>
              <a:rPr lang="en-US" sz="2400" dirty="0">
                <a:latin typeface="Arial" panose="020B0604020202020204" pitchFamily="34" charset="0"/>
                <a:cs typeface="Arial" panose="020B0604020202020204" pitchFamily="34" charset="0"/>
              </a:rPr>
              <a:t>= process in which a particular exon may or may not be incorporated into the mature mRNA transcript</a:t>
            </a:r>
          </a:p>
          <a:p>
            <a:pPr lvl="1"/>
            <a:r>
              <a:rPr lang="en-US" sz="2400" dirty="0">
                <a:latin typeface="Arial" panose="020B0604020202020204" pitchFamily="34" charset="0"/>
                <a:cs typeface="Arial" panose="020B0604020202020204" pitchFamily="34" charset="0"/>
              </a:rPr>
              <a:t>occurs in &gt;95% of human genes</a:t>
            </a:r>
          </a:p>
          <a:p>
            <a:pPr lvl="1"/>
            <a:endParaRPr lang="en-US" dirty="0"/>
          </a:p>
          <a:p>
            <a:endParaRPr lang="en-US" sz="2400" dirty="0"/>
          </a:p>
        </p:txBody>
      </p:sp>
    </p:spTree>
    <p:extLst>
      <p:ext uri="{BB962C8B-B14F-4D97-AF65-F5344CB8AC3E}">
        <p14:creationId xmlns:p14="http://schemas.microsoft.com/office/powerpoint/2010/main" val="9195720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631FDBE7-BE61-4429-B7F3-4281528C3B0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25731"/>
            <a:ext cx="1133954" cy="816935"/>
          </a:xfrm>
          <a:prstGeom prst="rect">
            <a:avLst/>
          </a:prstGeom>
        </p:spPr>
      </p:pic>
      <p:sp>
        <p:nvSpPr>
          <p:cNvPr id="2" name="Title 1">
            <a:extLst>
              <a:ext uri="{FF2B5EF4-FFF2-40B4-BE49-F238E27FC236}">
                <a16:creationId xmlns:a16="http://schemas.microsoft.com/office/drawing/2014/main" id="{7E4ED73E-AD28-4850-A6DF-F49C6C22D1B6}"/>
              </a:ext>
            </a:extLst>
          </p:cNvPr>
          <p:cNvSpPr>
            <a:spLocks noGrp="1"/>
          </p:cNvSpPr>
          <p:nvPr>
            <p:ph type="title"/>
          </p:nvPr>
        </p:nvSpPr>
        <p:spPr/>
        <p:txBody>
          <a:bodyPr/>
          <a:lstStyle/>
          <a:p>
            <a:r>
              <a:rPr lang="en-AU" dirty="0"/>
              <a:t>Clicker Question 23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Alternative splicing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allows one gene to code for more than one protein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the use of either a spliceosome or not for a self-splicing intron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occurs in prokaryotes, but only rarely in eukaryotes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describes how the same gene from different organisms can be spliced differently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14457072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09586-5F00-49CA-8A00-252E6FDAF694}"/>
              </a:ext>
            </a:extLst>
          </p:cNvPr>
          <p:cNvSpPr>
            <a:spLocks noGrp="1"/>
          </p:cNvSpPr>
          <p:nvPr>
            <p:ph type="title"/>
          </p:nvPr>
        </p:nvSpPr>
        <p:spPr/>
        <p:txBody>
          <a:bodyPr/>
          <a:lstStyle/>
          <a:p>
            <a:r>
              <a:rPr lang="en-AU" dirty="0"/>
              <a:t>Clicker Question 23,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Alternative splicing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allows one gene to code for more than one protein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Some eukaryotic mRNA transcripts can be processed in more than one way to produce </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different</a:t>
            </a:r>
            <a:r>
              <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mRNAs and thus different polypeptides. Much of the variability in processing is the result of alternative splicing, in which a particular exon may or may not be incorporated into the mature mRNA transcript.</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8114345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29924C-E2CD-42FD-B812-F74A6CE3F31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Alternative Transcript Production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in Eukaryotes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307181" y="1524001"/>
            <a:ext cx="85296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pre-mRNA contains molecular signals for all the alternative processing pathways</a:t>
            </a:r>
          </a:p>
          <a:p>
            <a:pPr lvl="1"/>
            <a:r>
              <a:rPr lang="en-US" sz="2400" dirty="0">
                <a:latin typeface="Arial" panose="020B0604020202020204" pitchFamily="34" charset="0"/>
                <a:cs typeface="Arial" panose="020B0604020202020204" pitchFamily="34" charset="0"/>
              </a:rPr>
              <a:t>RNA-binding proteins promote one particular path</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complex transcripts can have more than one site where poly(A) tails can form (</a:t>
            </a:r>
            <a:r>
              <a:rPr lang="en-US" sz="2400" b="1" dirty="0">
                <a:latin typeface="Arial" panose="020B0604020202020204" pitchFamily="34" charset="0"/>
                <a:cs typeface="Arial" panose="020B0604020202020204" pitchFamily="34" charset="0"/>
              </a:rPr>
              <a:t>poly(A) site</a:t>
            </a:r>
            <a:r>
              <a:rPr lang="en-US" sz="2400" dirty="0">
                <a:latin typeface="Arial" panose="020B0604020202020204" pitchFamily="34" charset="0"/>
                <a:cs typeface="Arial" panose="020B0604020202020204" pitchFamily="34" charset="0"/>
              </a:rPr>
              <a:t>)</a:t>
            </a:r>
          </a:p>
          <a:p>
            <a:pPr lvl="1"/>
            <a:endParaRPr lang="en-US" dirty="0"/>
          </a:p>
          <a:p>
            <a:endParaRPr lang="en-US" sz="2400" dirty="0"/>
          </a:p>
        </p:txBody>
      </p:sp>
      <p:pic>
        <p:nvPicPr>
          <p:cNvPr id="5" name="Picture 4" descr="Part a shows a gray horizontal bar of D N A that is divided into regions. From left to right, these regions are numbered 1 through 5. Arrows indicate that the border between regions 1 and 2 is a 5 prime splice site, that the borders between regions 2 and 3 and between regions 3 and 4 are both 3 prime splice sites, and that the border between regions 4 and 5 is a poly (A) site. An arrow pointing downward is labeled transcription, 5 prime capping, splicing, cleavage, and polyadenylation. This arrows splits. The left-hand arrow has an arrow branching off to show the loss of green rectangle 2. This yields a mature m R N A that is horizontal bar with a narrow vertical red rectangle at the left side attached from left to right to green regions 1, 3, and 4. The right-hand arrow has an arrow branching off to show the loss of green rectangle 2 and adjacent green rectangle 3. This yields a mature m R N A that is horizontal bar with a narrow vertical red rectangle at the left side attached from left to right to green regions 1 and 4. Part b shows a gray horizontal bar of D N A that is divided into regions. From left to right, these regions are numbered 1 through 3. Two poly (A) sites are indicated by arrows. These arrows indicate that the border between regions 1 and 2 is A subscript 1 end subscript and the border between regions 2 and 3 is A subscript 2 end subscript. An arrow pointing downward is labeled on the left as cleavage, 5 prime capping, cleavage, and polyadenylation at A subscript 1 end subscript and on the right as cleavage, 5 prime capping, cleavage, and polyadenylation at A subscript 2 end subscript. The arrow branches to the left and right. The left-hand product is a mature m R N A that is a horizontal bar with a narrow vertical red rectangle on the left attached to green region 1 bonded to A A A (A) subscript italicized n end italics end subscript. The right-hand product is similar but contains green regions 1 and 2.">
            <a:extLst>
              <a:ext uri="{FF2B5EF4-FFF2-40B4-BE49-F238E27FC236}">
                <a16:creationId xmlns:a16="http://schemas.microsoft.com/office/drawing/2014/main" id="{7BE62F70-939F-3F48-AF8B-F7F15EB68993}"/>
              </a:ext>
            </a:extLst>
          </p:cNvPr>
          <p:cNvPicPr>
            <a:picLocks noChangeAspect="1"/>
          </p:cNvPicPr>
          <p:nvPr/>
        </p:nvPicPr>
        <p:blipFill>
          <a:blip r:embed="rId3"/>
          <a:stretch>
            <a:fillRect/>
          </a:stretch>
        </p:blipFill>
        <p:spPr>
          <a:xfrm>
            <a:off x="222831" y="4301885"/>
            <a:ext cx="8724900" cy="2175115"/>
          </a:xfrm>
          <a:prstGeom prst="rect">
            <a:avLst/>
          </a:prstGeom>
        </p:spPr>
      </p:pic>
    </p:spTree>
    <p:extLst>
      <p:ext uri="{BB962C8B-B14F-4D97-AF65-F5344CB8AC3E}">
        <p14:creationId xmlns:p14="http://schemas.microsoft.com/office/powerpoint/2010/main" val="34709010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E44F59-EDC8-465F-8CBF-6D3350EBF19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Alternative Processing of the Calcitonin Gene Transcript in Rats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307181" y="1524000"/>
            <a:ext cx="2512219" cy="4602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alternative splicing and poly(A) site choice increase the variety of proteins generated from the genomes of higher eukaryotes</a:t>
            </a:r>
          </a:p>
          <a:p>
            <a:pPr lvl="1"/>
            <a:endParaRPr lang="en-US" dirty="0"/>
          </a:p>
          <a:p>
            <a:endParaRPr lang="en-US" sz="2400" dirty="0"/>
          </a:p>
        </p:txBody>
      </p:sp>
      <p:pic>
        <p:nvPicPr>
          <p:cNvPr id="4" name="Picture 3" descr="A horizontal bar labeled D N A has a narrow red vertical bar on the left. From left to right, it has blue region 1, a gray region, narrow blue region 2, a gray region, narrow blue region 3, a gray region, purple region 4 labeled calcitonin, a gray region dark blue region 5 labeled C G R P, blue region 6, and a bright blue region at the right end. Arrows indicate that the boundary between regions 1 and the gray region to its right is a 5 prime splice site, the boundary between the same gray region and blue region 2 is a 3 prime splice site, the boundary between purple region 4 and the gray region to its right is a poly (A) site, and the boundary between region 6 and the bright blue region is a poly (A) site. Arrows point down on the left and right accompanied by text reading, transcription, 5 prime capping, splicing, cleavage, and polyadenylation. The left-hand arrow is labeled thyroid. The product is a mature m R N A with a narrow vertical red bar at the left, followed by green regions 1, 2, and 3, then purple region 4, then a narrow vertical orange bar, then A A A (A) subscript italicized n end italics end subscript. An arrow labeled translation points down to show a strand that is green on the left and purple on the right. An arrow labeled protease action points down. This yields a purple strand labeled calcitonin. The right-hand arrow is labeled brain. The product is a mature m R N A with a narrow vertical red bar at the left, followed by green regions 1, 2, and 3, then dark blue region 5, then green region 6, then a narrow vertical orange bar, then A A A (A) subscript italicized n end italics end subscript. An arrow labeled translation points down to show a strand that is green on the left, dark blue in the middle, and green on the right. An arrow labeled protease action points down. This yields a dark blue strand labeled CGRP.">
            <a:extLst>
              <a:ext uri="{FF2B5EF4-FFF2-40B4-BE49-F238E27FC236}">
                <a16:creationId xmlns:a16="http://schemas.microsoft.com/office/drawing/2014/main" id="{F6341058-E192-E942-A2BC-0D30240AD926}"/>
              </a:ext>
            </a:extLst>
          </p:cNvPr>
          <p:cNvPicPr>
            <a:picLocks noChangeAspect="1"/>
          </p:cNvPicPr>
          <p:nvPr/>
        </p:nvPicPr>
        <p:blipFill>
          <a:blip r:embed="rId3"/>
          <a:stretch>
            <a:fillRect/>
          </a:stretch>
        </p:blipFill>
        <p:spPr>
          <a:xfrm>
            <a:off x="2819400" y="1524000"/>
            <a:ext cx="5950990" cy="4602099"/>
          </a:xfrm>
          <a:prstGeom prst="rect">
            <a:avLst/>
          </a:prstGeom>
        </p:spPr>
      </p:pic>
    </p:spTree>
    <p:extLst>
      <p:ext uri="{BB962C8B-B14F-4D97-AF65-F5344CB8AC3E}">
        <p14:creationId xmlns:p14="http://schemas.microsoft.com/office/powerpoint/2010/main" val="158176932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AB33301A-A889-485D-BEEC-FE784FCAC0A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25731"/>
            <a:ext cx="1133954" cy="816935"/>
          </a:xfrm>
          <a:prstGeom prst="rect">
            <a:avLst/>
          </a:prstGeom>
        </p:spPr>
      </p:pic>
      <p:sp>
        <p:nvSpPr>
          <p:cNvPr id="2" name="Title 1">
            <a:extLst>
              <a:ext uri="{FF2B5EF4-FFF2-40B4-BE49-F238E27FC236}">
                <a16:creationId xmlns:a16="http://schemas.microsoft.com/office/drawing/2014/main" id="{12C1FD44-32E7-4F0C-A39D-899F6C783E6C}"/>
              </a:ext>
            </a:extLst>
          </p:cNvPr>
          <p:cNvSpPr>
            <a:spLocks noGrp="1"/>
          </p:cNvSpPr>
          <p:nvPr>
            <p:ph type="title"/>
          </p:nvPr>
        </p:nvSpPr>
        <p:spPr/>
        <p:txBody>
          <a:bodyPr/>
          <a:lstStyle/>
          <a:p>
            <a:r>
              <a:rPr lang="en-AU" dirty="0"/>
              <a:t>Clicker Question 24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single primary transcript can be used for the production of different mRNA molecules that code for different proteins, such as different classes of immunoglobulins. How is that accomplished in eukaryotes?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by using different isozymes of polyadenylate polymerase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by alternative polyadenylation sites on the RNA</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through expression of different regulatory proteins	</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by addition of the 5′ cap to different bases</a:t>
            </a:r>
          </a:p>
          <a:p>
            <a:pPr marL="457200" indent="-457200" eaLnBrk="1" fontAlgn="auto" hangingPunct="1">
              <a:spcAft>
                <a:spcPts val="0"/>
              </a:spcAft>
              <a:buFont typeface="+mj-lt"/>
              <a:buAutoNum type="alphaUcPeriod"/>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by transposition of exons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6057910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024AE-63CC-4DAB-9D21-C987F0C95124}"/>
              </a:ext>
            </a:extLst>
          </p:cNvPr>
          <p:cNvSpPr>
            <a:spLocks noGrp="1"/>
          </p:cNvSpPr>
          <p:nvPr>
            <p:ph type="title"/>
          </p:nvPr>
        </p:nvSpPr>
        <p:spPr/>
        <p:txBody>
          <a:bodyPr/>
          <a:lstStyle/>
          <a:p>
            <a:r>
              <a:rPr lang="en-AU" dirty="0"/>
              <a:t>Clicker Question 24,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single primary transcript can be used for the production of different mRNA molecules that code for different proteins, such as different classes of immunoglobulins. How is that accomplished in eukaryotes?</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by alternative polyadenylation sites on the RNA</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2"/>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If there are two or more sites where poly(A) tails can form, use of the one closest to the 5′ end will remove more of the primary transcript sequence. This mechanism, called poly(A) site choice, generates diversity in the variable domains of immunoglobulin heavy chains.</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2043683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2C2A6-4690-43E0-BD20-E431E5B7A79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Ribosomal RNAs and tRNAs Also Undergo Processing</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1" y="1828800"/>
            <a:ext cx="85296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pre-ribosomal RNAs </a:t>
            </a:r>
            <a:r>
              <a:rPr lang="en-US" sz="2400" dirty="0">
                <a:latin typeface="Arial" panose="020B0604020202020204" pitchFamily="34" charset="0"/>
                <a:cs typeface="Arial" panose="020B0604020202020204" pitchFamily="34" charset="0"/>
              </a:rPr>
              <a:t>(pre-rRNAs) = longer precursors of ribosomal RNAs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transfer RNAs are also derived from longer precursors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these RNAs may contain modified nucleosides</a:t>
            </a:r>
          </a:p>
        </p:txBody>
      </p:sp>
    </p:spTree>
    <p:extLst>
      <p:ext uri="{BB962C8B-B14F-4D97-AF65-F5344CB8AC3E}">
        <p14:creationId xmlns:p14="http://schemas.microsoft.com/office/powerpoint/2010/main" val="296865137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68B14A-B593-4AC3-8E1B-B76AB0301915}"/>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Some Modified Bases of RNA Produced in Posttranscriptional Reactions</a:t>
            </a:r>
            <a:endParaRPr lang="en-AU" sz="3400" dirty="0"/>
          </a:p>
        </p:txBody>
      </p:sp>
      <p:pic>
        <p:nvPicPr>
          <p:cNvPr id="5" name="Picture 4" descr="4-thiouridine (S superscript 4 end superscript U): A six-membered ring has N substituted for C at position 1 at the bottom vertex bonded to a box labeled ribose below, C 2 at the lower left vertex double bonded to O, N substituted for C at position 3 at the upper left vertex and bonded to H, C 4 at the top vertex double bonded to S in a light red box, and a double bond between C 5 and C 6 at the right side. Inosine: A six-membered ring has N substituted for C at position 1 at the upper left vertex and bonded to H, N substituted for C at position 3 at the bottom vertex, a double bond at the lower left side between positions 2 and 3, C 6 at the top vertex double bonded to O, and a double bond between positions 4 and 5 on the right side shared with the left side of a five-membered ring to the right. The five-membered ring has N substituted for C at position 7 at the upper right vertex, a double bond between positions 7 and 8 at the upper right side, and N substituted for C at position 9 at the bottom vertex and further bonded to a box labeled ribose. 1-methylguanosine (m superscript 1 end superscript G): A six-membered ring has N substituted for C at position 1 at the upper left vertex and bonded to C H 3 in a light red box, N substituted for C at position 3 at the bottom vertex, C 2 at the lower left vertex bonded to N H 2, a double bond at the lower left side between positions 2 and 3, C 6 at the top vertex double bonded to O, and a double bond between positions 4 and 5 on the right side shared with the left side of a five-membered ring to the right. The five-membered ring has N substituted for C at position 7 at the upper right vertex, a double bond between positions 7 and 8 at the upper right side, and N substituted for C at position 9 at the bottom vertex and further bonded to a box labeled ribose. Italicized N end italics superscript 6 end superscript-isopentenyladenosine (i superscript 6 end superscript A): A six-membered ring has N substituted for C at position 1 at the upper left vertex, N substituted for C at position 3 at the bottom vertex, a double bond at the lower left side between positions 2 and 3, a double bond at the upper left side between positions 1 and 6, C 6 at the top vertex bonded to N H further bonded to a red highlighted substituent of C H 2 C H double bonded to C bonded to C H 3 to the upper and lower right, and a double bond between positions 4 and 5 on the right side shared with the left side of a five-membered ring to the right. The five-membered ring has N substituted for C at position 7 at the upper right vertex, a double bond between positions 7 and 8 at the upper right side, and N substituted for C at position 9 at the bottom vertex and further bonded to a box labeled ribose. Ribothymidine (T): A six-membered ring has N substituted for C at position 1 at the bottom vertex bonded to a box labeled ribose below, C 2 at the lower left vertex double bonded to O, N substituted for C at position 3 at the upper left vertex and bonded to H, C 4 at the top vertex double bonded to O, C 4 bonded to C H 3, and a double bond between C 5 and C 6 at the right side. Pseudouridine (psi): A six-membered ring has N in a red box substituted for C at position 1 at the bottom vertex and bonded to H, C 2 at the lower left vertex double bonded to O, N substituted for C at position at 3 the upper left vertex and bonded to H, C 4 at the top vertex double bonded to O, C 4 at the upper right vertex bonded to a red box labeled ribose, and a double bond between C 5 and C 6 at the right side. Dihydrouridine (D): A six-membered ring has N substituted for C at position 1 at the bottom vertex bonded to a box labeled ribose below, C 2 at the lower left vertex double bonded to O, N substituted for C at position 3 at the upper left vertex and bonded to H, C 4 at the top vertex double bonded to O, C 5 bonded to H in a light red box and H not in a box, and C 6 bonded to H in a light red box and H not in a box.">
            <a:extLst>
              <a:ext uri="{FF2B5EF4-FFF2-40B4-BE49-F238E27FC236}">
                <a16:creationId xmlns:a16="http://schemas.microsoft.com/office/drawing/2014/main" id="{3C8399BF-AA58-5F4E-9B7F-770D23DC1A59}"/>
              </a:ext>
            </a:extLst>
          </p:cNvPr>
          <p:cNvPicPr>
            <a:picLocks noChangeAspect="1"/>
          </p:cNvPicPr>
          <p:nvPr/>
        </p:nvPicPr>
        <p:blipFill>
          <a:blip r:embed="rId3"/>
          <a:stretch>
            <a:fillRect/>
          </a:stretch>
        </p:blipFill>
        <p:spPr>
          <a:xfrm>
            <a:off x="526926" y="2185924"/>
            <a:ext cx="8090148" cy="4191000"/>
          </a:xfrm>
          <a:prstGeom prst="rect">
            <a:avLst/>
          </a:prstGeom>
        </p:spPr>
      </p:pic>
    </p:spTree>
    <p:extLst>
      <p:ext uri="{BB962C8B-B14F-4D97-AF65-F5344CB8AC3E}">
        <p14:creationId xmlns:p14="http://schemas.microsoft.com/office/powerpoint/2010/main" val="3374890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A555E-D4E0-4213-82BF-0E1B07CDBFE3}"/>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RNA Is Synthesized by RNA Polymerases</a:t>
            </a:r>
            <a:endParaRPr lang="en-AU" dirty="0">
              <a:solidFill>
                <a:srgbClr val="4E4CB4"/>
              </a:solidFill>
            </a:endParaRPr>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828800"/>
                <a:ext cx="8496300"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457200" marR="0" lvl="0" indent="-4064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DNA-dependent RNA polymerase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catalyzes transcription</a:t>
                </a:r>
              </a:p>
              <a:p>
                <a:pPr marL="914400" marR="0" lvl="1" indent="-3810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requires a DNA template, four ribonucleoside 5′-triphosphates (ATP, GTP, UTP, and CTP), and Mg</a:t>
                </a:r>
                <a:r>
                  <a:rPr kumimoji="0" lang="en-US" sz="2400" b="0"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2+</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p>
              <a:p>
                <a:pPr marL="914400" marR="0" lvl="1" indent="-38100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064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RNA polymerase adds ribonucleotide units to the 3′-OH end, building RNA in the 5′</a:t>
                </a:r>
                <a14:m>
                  <m:oMath xmlns:m="http://schemas.openxmlformats.org/officeDocument/2006/math">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3′ direction</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0640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914400" marR="0" lvl="1" indent="-381000" algn="l" defTabSz="914400" rtl="0" eaLnBrk="0" fontAlgn="base" latinLnBrk="0" hangingPunct="0">
                  <a:lnSpc>
                    <a:spcPct val="100000"/>
                  </a:lnSpc>
                  <a:spcBef>
                    <a:spcPct val="20000"/>
                  </a:spcBef>
                  <a:spcAft>
                    <a:spcPct val="0"/>
                  </a:spcAft>
                  <a:buClrTx/>
                  <a:buSzTx/>
                  <a:buFontTx/>
                  <a:buChar char="–"/>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77DF4214-618D-B149-A911-4F9C337C912F}"/>
                  </a:ext>
                </a:extLst>
              </p:cNvPr>
              <p:cNvSpPr txBox="1">
                <a:spLocks noRot="1" noChangeAspect="1" noMove="1" noResize="1" noEditPoints="1" noAdjustHandles="1" noChangeArrowheads="1" noChangeShapeType="1" noTextEdit="1"/>
              </p:cNvSpPr>
              <p:nvPr/>
            </p:nvSpPr>
            <p:spPr bwMode="auto">
              <a:xfrm>
                <a:off x="323850" y="1828800"/>
                <a:ext cx="8496300" cy="4130675"/>
              </a:xfrm>
              <a:prstGeom prst="rect">
                <a:avLst/>
              </a:prstGeom>
              <a:blipFill>
                <a:blip r:embed="rId3"/>
                <a:stretch>
                  <a:fillRect l="-359" t="-10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314294641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69763D-43B2-45D0-BF14-3F55CEB6164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Ribosomal RNAs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307181" y="1334389"/>
            <a:ext cx="2740819" cy="5142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bacteria, a single 30S RNA precursor encodes 16S, 23S, 5S rRNAs, and some tRNAs</a:t>
            </a:r>
          </a:p>
          <a:p>
            <a:pPr lvl="1"/>
            <a:endParaRPr lang="en-US" dirty="0"/>
          </a:p>
          <a:p>
            <a:r>
              <a:rPr lang="en-US" sz="2400" dirty="0">
                <a:latin typeface="Arial" panose="020B0604020202020204" pitchFamily="34" charset="0"/>
                <a:cs typeface="Arial" panose="020B0604020202020204" pitchFamily="34" charset="0"/>
              </a:rPr>
              <a:t>the 16S and 23S rRNAs contain modified nucleosides</a:t>
            </a:r>
          </a:p>
          <a:p>
            <a:endParaRPr lang="en-US" sz="2400" dirty="0"/>
          </a:p>
        </p:txBody>
      </p:sp>
      <p:pic>
        <p:nvPicPr>
          <p:cNvPr id="5" name="Picture 4" descr="A bar labeled pre-r R N A transcript (30 S) has the following components from left to right: a short yellow region, a long green 16 S region, a short yellow region, a short green t R N A (4 S) region, a short yellow region, a long green 23 S region, a short yellow region, a green 5 S region, and a short yellow region. An arrow points downward labeled 1 and accompanied by text reading, methylation and pseudouridine or dihydrouridine formation. This yield a similar structure with short blue, red, and black vertical lines extending downward from the 16 S and 23 S regions as follows. 16 S region: blue vertical line just before the midpoint, then 10 red lines across the right side. 23 S region: red line at the boundary with the yellow region to the left, then blue line next to black line, then a mix of 11 red lines and 9 blue lines across the rest of the length of the region. Arrows labeled 1, 2, and 3 point downward as follows: arrow 1 points near the boundary between the left-hand yellow region and the 16 S region, arrow 1 points near the boundary between the 16 S region and the yellow region to its right, arrow 2 points near the boundary between the same yellow region and the t R N A (4 S) region, arrow 1 points near the yellow region just before its boundary with the 23 S region, arrow 1 points near the boundary of the 23 S region with the yellow region to its right, arrow 3 points near the boundary between the same yellow region and the 5 S region, and arrow 3 points near the boundary between the 5 S region and the yellow region to its right. An arrow pointing downward is labeled cleavage. This yields intermediates four intermediates as follows: A bar with narrow yellow bars on either side of a 17 S green region; t R N A with a green left half and yellow right half; a bar with narrow yellow bars on either side of a green 25 S region, and a bar with narrow yellow bars on either side of a green 5 S region. Arrows point down from each of these intermediates to show the mature R N A s formed. An arrow points downward from the piece containing the 17 S region and is labeled 3 and blue highlighted nucleases. This yields 16 S r R N A with no yellow bars on the ends. An arrow points down from the piece with t R N A to yield a green piece labeled t R N A. An arrow points downward from the piece containing the 25 S region and is labeled 3 and blue highlighted nucleases. This yields green 23 S r R N A with no yellow bars. An arrow points down from the piece containing the 5 S region to yield a green piece labeled 5 S r R N A with no yellow bars.">
            <a:extLst>
              <a:ext uri="{FF2B5EF4-FFF2-40B4-BE49-F238E27FC236}">
                <a16:creationId xmlns:a16="http://schemas.microsoft.com/office/drawing/2014/main" id="{50D96F5F-86C0-BE4E-AB33-3439D76B8BA3}"/>
              </a:ext>
            </a:extLst>
          </p:cNvPr>
          <p:cNvPicPr>
            <a:picLocks noChangeAspect="1"/>
          </p:cNvPicPr>
          <p:nvPr/>
        </p:nvPicPr>
        <p:blipFill>
          <a:blip r:embed="rId3"/>
          <a:stretch>
            <a:fillRect/>
          </a:stretch>
        </p:blipFill>
        <p:spPr>
          <a:xfrm>
            <a:off x="3521869" y="1545336"/>
            <a:ext cx="5314950" cy="4079857"/>
          </a:xfrm>
          <a:prstGeom prst="rect">
            <a:avLst/>
          </a:prstGeom>
        </p:spPr>
      </p:pic>
    </p:spTree>
    <p:extLst>
      <p:ext uri="{BB962C8B-B14F-4D97-AF65-F5344CB8AC3E}">
        <p14:creationId xmlns:p14="http://schemas.microsoft.com/office/powerpoint/2010/main" val="22033972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DC24BE-D821-4630-9031-02A1340CB36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Ribosomal RNAs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307181" y="1334389"/>
            <a:ext cx="8608219" cy="521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processing is initiated in the nucleolus, in large complexes that assemble on the rRNA precursor as it is synthesized</a:t>
            </a:r>
          </a:p>
          <a:p>
            <a:pPr lvl="1"/>
            <a:r>
              <a:rPr lang="en-US" sz="2400" dirty="0">
                <a:latin typeface="Arial" panose="020B0604020202020204" pitchFamily="34" charset="0"/>
                <a:cs typeface="Arial" panose="020B0604020202020204" pitchFamily="34" charset="0"/>
              </a:rPr>
              <a:t>tight coupling occurs between rRNA transcription, rRNA maturation, and ribosome assembly in the nucleolus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each complex includes:</a:t>
            </a:r>
          </a:p>
          <a:p>
            <a:pPr lvl="1"/>
            <a:r>
              <a:rPr lang="en-US" sz="2400" dirty="0">
                <a:latin typeface="Arial" panose="020B0604020202020204" pitchFamily="34" charset="0"/>
                <a:cs typeface="Arial" panose="020B0604020202020204" pitchFamily="34" charset="0"/>
              </a:rPr>
              <a:t>ribonucleases that cleave the rRNA precursor</a:t>
            </a:r>
          </a:p>
          <a:p>
            <a:pPr lvl="1"/>
            <a:r>
              <a:rPr lang="en-US" sz="2400" dirty="0">
                <a:latin typeface="Arial" panose="020B0604020202020204" pitchFamily="34" charset="0"/>
                <a:cs typeface="Arial" panose="020B0604020202020204" pitchFamily="34" charset="0"/>
              </a:rPr>
              <a:t>enzymes that modify particular bases</a:t>
            </a:r>
          </a:p>
          <a:p>
            <a:pPr lvl="1"/>
            <a:r>
              <a:rPr lang="en-US" sz="2400" b="1" dirty="0">
                <a:latin typeface="Arial" panose="020B0604020202020204" pitchFamily="34" charset="0"/>
                <a:cs typeface="Arial" panose="020B0604020202020204" pitchFamily="34" charset="0"/>
              </a:rPr>
              <a:t>small nucleolar RNAs (snoRNAs)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ncRNAs that guide nucleoside modification and some cleavage reactions</a:t>
            </a:r>
          </a:p>
          <a:p>
            <a:pPr lvl="1"/>
            <a:r>
              <a:rPr lang="en-US" sz="2400" dirty="0">
                <a:latin typeface="Arial" panose="020B0604020202020204" pitchFamily="34" charset="0"/>
                <a:cs typeface="Arial" panose="020B0604020202020204" pitchFamily="34" charset="0"/>
              </a:rPr>
              <a:t>ribosomal proteins</a:t>
            </a:r>
          </a:p>
          <a:p>
            <a:endParaRPr lang="en-US" sz="2400" dirty="0"/>
          </a:p>
        </p:txBody>
      </p:sp>
    </p:spTree>
    <p:extLst>
      <p:ext uri="{BB962C8B-B14F-4D97-AF65-F5344CB8AC3E}">
        <p14:creationId xmlns:p14="http://schemas.microsoft.com/office/powerpoint/2010/main" val="339445154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316039-F3AE-4D59-905A-079B7EB4923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Nucleoside Modifications in Eukaryotic rRNAs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144446" y="1582960"/>
            <a:ext cx="8855107" cy="481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common nucleoside modifications include: </a:t>
            </a:r>
          </a:p>
          <a:p>
            <a:pPr lvl="1"/>
            <a:r>
              <a:rPr lang="en-US" sz="2400" dirty="0">
                <a:latin typeface="Arial" panose="020B0604020202020204" pitchFamily="34" charset="0"/>
                <a:cs typeface="Arial" panose="020B0604020202020204" pitchFamily="34" charset="0"/>
              </a:rPr>
              <a:t>conversion of uridine to </a:t>
            </a:r>
            <a:r>
              <a:rPr lang="en-US" sz="2400" dirty="0" err="1">
                <a:latin typeface="Arial" panose="020B0604020202020204" pitchFamily="34" charset="0"/>
                <a:cs typeface="Arial" panose="020B0604020202020204" pitchFamily="34" charset="0"/>
              </a:rPr>
              <a:t>pseudouridine</a:t>
            </a:r>
            <a:r>
              <a:rPr lang="en-US" sz="2400" dirty="0">
                <a:latin typeface="Arial" panose="020B0604020202020204" pitchFamily="34" charset="0"/>
                <a:cs typeface="Arial" panose="020B0604020202020204" pitchFamily="34" charset="0"/>
              </a:rPr>
              <a:t> </a:t>
            </a:r>
          </a:p>
          <a:p>
            <a:pPr lvl="1"/>
            <a:r>
              <a:rPr lang="en-US" sz="2400" dirty="0" err="1">
                <a:latin typeface="Arial" panose="020B0604020202020204" pitchFamily="34" charset="0"/>
                <a:cs typeface="Arial" panose="020B0604020202020204" pitchFamily="34" charset="0"/>
              </a:rPr>
              <a:t>adoMet</a:t>
            </a:r>
            <a:r>
              <a:rPr lang="en-US" sz="2400" dirty="0">
                <a:latin typeface="Arial" panose="020B0604020202020204" pitchFamily="34" charset="0"/>
                <a:cs typeface="Arial" panose="020B0604020202020204" pitchFamily="34" charset="0"/>
              </a:rPr>
              <a:t>-dependent nucleoside methylation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snoRNAs = 60 to 300 nucleotide RNAs that bind to rRNA to identify the modification site</a:t>
            </a:r>
            <a:endParaRPr lang="en-US" sz="2400" dirty="0"/>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snoRNA-protein complexes (</a:t>
            </a:r>
            <a:r>
              <a:rPr lang="en-US" sz="2400" b="1" dirty="0" err="1">
                <a:latin typeface="Arial" panose="020B0604020202020204" pitchFamily="34" charset="0"/>
                <a:cs typeface="Arial" panose="020B0604020202020204" pitchFamily="34" charset="0"/>
              </a:rPr>
              <a:t>snoRNPs</a:t>
            </a:r>
            <a:r>
              <a:rPr lang="en-US" sz="2400" dirty="0">
                <a:latin typeface="Arial" panose="020B0604020202020204" pitchFamily="34" charset="0"/>
                <a:cs typeface="Arial" panose="020B0604020202020204" pitchFamily="34" charset="0"/>
              </a:rPr>
              <a:t>) = complexes of a snoRNA and proteins that carry out nucleoside modifications</a:t>
            </a:r>
          </a:p>
          <a:p>
            <a:pPr lvl="1"/>
            <a:r>
              <a:rPr lang="en-US" sz="2400" dirty="0">
                <a:latin typeface="Arial" panose="020B0604020202020204" pitchFamily="34" charset="0"/>
                <a:cs typeface="Arial" panose="020B0604020202020204" pitchFamily="34" charset="0"/>
              </a:rPr>
              <a:t> box H/ACA </a:t>
            </a:r>
            <a:r>
              <a:rPr lang="en-US" sz="2400" dirty="0" err="1">
                <a:latin typeface="Arial" panose="020B0604020202020204" pitchFamily="34" charset="0"/>
                <a:cs typeface="Arial" panose="020B0604020202020204" pitchFamily="34" charset="0"/>
              </a:rPr>
              <a:t>snoRNPs</a:t>
            </a:r>
            <a:r>
              <a:rPr lang="en-US" sz="2400" dirty="0">
                <a:latin typeface="Arial" panose="020B0604020202020204" pitchFamily="34" charset="0"/>
                <a:cs typeface="Arial" panose="020B0604020202020204" pitchFamily="34" charset="0"/>
              </a:rPr>
              <a:t> function in </a:t>
            </a:r>
            <a:r>
              <a:rPr lang="en-US" sz="2400" dirty="0" err="1">
                <a:latin typeface="Arial" panose="020B0604020202020204" pitchFamily="34" charset="0"/>
                <a:cs typeface="Arial" panose="020B0604020202020204" pitchFamily="34" charset="0"/>
              </a:rPr>
              <a:t>pseudouridylylation</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 box C/D </a:t>
            </a:r>
            <a:r>
              <a:rPr lang="en-US" sz="2400" dirty="0" err="1">
                <a:latin typeface="Arial" panose="020B0604020202020204" pitchFamily="34" charset="0"/>
                <a:cs typeface="Arial" panose="020B0604020202020204" pitchFamily="34" charset="0"/>
              </a:rPr>
              <a:t>snoRNPs</a:t>
            </a:r>
            <a:r>
              <a:rPr lang="en-US" sz="2400" dirty="0">
                <a:latin typeface="Arial" panose="020B0604020202020204" pitchFamily="34" charset="0"/>
                <a:cs typeface="Arial" panose="020B0604020202020204" pitchFamily="34" charset="0"/>
              </a:rPr>
              <a:t> function in in 2′-</a:t>
            </a:r>
            <a:r>
              <a:rPr lang="en-US" sz="2400" i="1"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-methylations</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609793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7F9A3F10-E329-49D8-82BB-C3D778CEB04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25731"/>
            <a:ext cx="1133954" cy="816935"/>
          </a:xfrm>
          <a:prstGeom prst="rect">
            <a:avLst/>
          </a:prstGeom>
        </p:spPr>
      </p:pic>
      <p:sp>
        <p:nvSpPr>
          <p:cNvPr id="2" name="Title 1">
            <a:extLst>
              <a:ext uri="{FF2B5EF4-FFF2-40B4-BE49-F238E27FC236}">
                <a16:creationId xmlns:a16="http://schemas.microsoft.com/office/drawing/2014/main" id="{D3B0C891-61E2-440D-AC1E-19A713F4CF01}"/>
              </a:ext>
            </a:extLst>
          </p:cNvPr>
          <p:cNvSpPr>
            <a:spLocks noGrp="1"/>
          </p:cNvSpPr>
          <p:nvPr>
            <p:ph type="title"/>
          </p:nvPr>
        </p:nvSpPr>
        <p:spPr/>
        <p:txBody>
          <a:bodyPr/>
          <a:lstStyle/>
          <a:p>
            <a:r>
              <a:rPr lang="en-AU" dirty="0"/>
              <a:t>Clicker Question 25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Which statement is </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false</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regarding eukaryotic ribosomal RNA</a:t>
            </a:r>
            <a:r>
              <a:rPr lang="en-US" sz="2400" dirty="0">
                <a:solidFill>
                  <a:srgbClr val="000000"/>
                </a:solidFill>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s</a:t>
            </a:r>
            <a:r>
              <a:rPr lang="en-US" sz="2400" dirty="0">
                <a:effectLst/>
                <a:latin typeface="Arial" panose="020B0604020202020204" pitchFamily="34" charset="0"/>
                <a:ea typeface="Times New Roman" panose="02020603050405020304" pitchFamily="18" charset="0"/>
                <a:cs typeface="Arial" panose="020B0604020202020204" pitchFamily="34" charset="0"/>
              </a:rPr>
              <a:t>even pre-rRNA molecules have identical rRNA-coding regions, but different segments in between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Small nucleolar RNA-protein complexes generate uridine to </a:t>
            </a:r>
            <a:r>
              <a:rPr lang="en-US" sz="2400" dirty="0" err="1">
                <a:effectLst/>
                <a:latin typeface="Arial" panose="020B0604020202020204" pitchFamily="34" charset="0"/>
                <a:ea typeface="Times New Roman" panose="02020603050405020304" pitchFamily="18" charset="0"/>
                <a:cs typeface="Arial" panose="020B0604020202020204" pitchFamily="34" charset="0"/>
              </a:rPr>
              <a:t>pseudouridine</a:t>
            </a:r>
            <a:r>
              <a:rPr lang="en-US" sz="2400" dirty="0">
                <a:effectLst/>
                <a:latin typeface="Arial" panose="020B0604020202020204" pitchFamily="34" charset="0"/>
                <a:ea typeface="Times New Roman" panose="02020603050405020304" pitchFamily="18" charset="0"/>
                <a:cs typeface="Arial" panose="020B0604020202020204" pitchFamily="34" charset="0"/>
              </a:rPr>
              <a:t> conversion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Small nucleolar RNAs guide nucleoside modification and some cleavage reactions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rRNA processing takes place in the nucleolus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Small nucleolar RNA-protein complexes cause </a:t>
            </a:r>
            <a:r>
              <a:rPr lang="en-US" sz="2400" dirty="0" err="1">
                <a:effectLst/>
                <a:latin typeface="Arial" panose="020B0604020202020204" pitchFamily="34" charset="0"/>
                <a:ea typeface="Times New Roman" panose="02020603050405020304" pitchFamily="18" charset="0"/>
                <a:cs typeface="Arial" panose="020B0604020202020204" pitchFamily="34" charset="0"/>
              </a:rPr>
              <a:t>adoMet</a:t>
            </a:r>
            <a:r>
              <a:rPr lang="en-US" sz="2400" dirty="0">
                <a:effectLst/>
                <a:latin typeface="Arial" panose="020B0604020202020204" pitchFamily="34" charset="0"/>
                <a:ea typeface="Times New Roman" panose="02020603050405020304" pitchFamily="18" charset="0"/>
                <a:cs typeface="Arial" panose="020B0604020202020204" pitchFamily="34" charset="0"/>
              </a:rPr>
              <a:t>-dependent nucleoside methylation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2963855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8F3511-5C35-4BE7-8CF0-1F0B28909D54}"/>
              </a:ext>
            </a:extLst>
          </p:cNvPr>
          <p:cNvSpPr>
            <a:spLocks noGrp="1"/>
          </p:cNvSpPr>
          <p:nvPr>
            <p:ph type="title"/>
          </p:nvPr>
        </p:nvSpPr>
        <p:spPr/>
        <p:txBody>
          <a:bodyPr/>
          <a:lstStyle/>
          <a:p>
            <a:r>
              <a:rPr lang="en-AU" dirty="0"/>
              <a:t>Clicker Question 25,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Which statement is </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false</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regarding eukaryotic ribosomal RNA?</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t>
            </a:r>
            <a:r>
              <a:rPr lang="en-US" sz="2400" b="1" dirty="0">
                <a:effectLst/>
                <a:latin typeface="Arial" panose="020B0604020202020204" pitchFamily="34" charset="0"/>
                <a:ea typeface="Times New Roman" panose="02020603050405020304" pitchFamily="18" charset="0"/>
                <a:cs typeface="Arial" panose="020B0604020202020204" pitchFamily="34" charset="0"/>
              </a:rPr>
              <a:t>even pre-rRNA molecules have identical rRNA-coding regions, but different segments in between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The genome of </a:t>
            </a:r>
            <a:r>
              <a:rPr lang="en-US" sz="2400" b="1" i="1" u="none" strike="noStrike" baseline="0" dirty="0">
                <a:latin typeface="Arial" panose="020B0604020202020204" pitchFamily="34" charset="0"/>
                <a:cs typeface="Arial" panose="020B0604020202020204" pitchFamily="34" charset="0"/>
              </a:rPr>
              <a:t>E. coli</a:t>
            </a:r>
            <a:r>
              <a:rPr lang="en-US" sz="2400" b="1" u="none" strike="noStrike" baseline="0" dirty="0">
                <a:latin typeface="Arial" panose="020B0604020202020204" pitchFamily="34" charset="0"/>
                <a:cs typeface="Arial" panose="020B0604020202020204" pitchFamily="34" charset="0"/>
              </a:rPr>
              <a:t>, not eukaryotes,</a:t>
            </a:r>
            <a:r>
              <a:rPr lang="en-US" sz="2400" b="1" i="1" u="none" strike="noStrike" baseline="0" dirty="0">
                <a:latin typeface="Arial" panose="020B0604020202020204" pitchFamily="34" charset="0"/>
                <a:cs typeface="Arial" panose="020B0604020202020204" pitchFamily="34" charset="0"/>
              </a:rPr>
              <a:t> </a:t>
            </a:r>
            <a:r>
              <a:rPr lang="en-US" sz="2400" b="1" i="0" u="none" strike="noStrike" baseline="0" dirty="0">
                <a:latin typeface="Arial" panose="020B0604020202020204" pitchFamily="34" charset="0"/>
                <a:cs typeface="Arial" panose="020B0604020202020204" pitchFamily="34" charset="0"/>
              </a:rPr>
              <a:t>encodes seven pre-rRNA molecules with essentially identical rRNA-coding regions.</a:t>
            </a:r>
            <a:endParaRPr kumimoji="0" lang="en-US" alt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6833417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D54426-B671-45D0-B331-377E63E07077}"/>
              </a:ext>
            </a:extLst>
          </p:cNvPr>
          <p:cNvSpPr>
            <a:spLocks noGrp="1"/>
          </p:cNvSpPr>
          <p:nvPr>
            <p:ph type="title"/>
          </p:nvPr>
        </p:nvSpPr>
        <p:spPr>
          <a:xfrm>
            <a:off x="0" y="152400"/>
            <a:ext cx="9144000" cy="1524000"/>
          </a:xfrm>
        </p:spPr>
        <p:txBody>
          <a:bodyPr/>
          <a:lstStyle/>
          <a:p>
            <a:r>
              <a:rPr lang="en-US" sz="3400" dirty="0">
                <a:solidFill>
                  <a:schemeClr val="tx1"/>
                </a:solidFill>
                <a:latin typeface="Arial" panose="020B0604020202020204" pitchFamily="34" charset="0"/>
                <a:cs typeface="Arial" panose="020B0604020202020204" pitchFamily="34" charset="0"/>
              </a:rPr>
              <a:t>RNA Pairing with Box </a:t>
            </a:r>
            <a:br>
              <a:rPr lang="en-US" sz="3400" dirty="0">
                <a:solidFill>
                  <a:schemeClr val="tx1"/>
                </a:solidFill>
                <a:latin typeface="Arial" panose="020B0604020202020204" pitchFamily="34" charset="0"/>
                <a:cs typeface="Arial" panose="020B0604020202020204" pitchFamily="34" charset="0"/>
              </a:rPr>
            </a:br>
            <a:r>
              <a:rPr lang="en-US" sz="3400" dirty="0">
                <a:solidFill>
                  <a:schemeClr val="tx1"/>
                </a:solidFill>
                <a:latin typeface="Arial" panose="020B0604020202020204" pitchFamily="34" charset="0"/>
                <a:cs typeface="Arial" panose="020B0604020202020204" pitchFamily="34" charset="0"/>
              </a:rPr>
              <a:t>H/ACA snoRNAs to Guide </a:t>
            </a:r>
            <a:r>
              <a:rPr lang="en-US" sz="3400" dirty="0" err="1">
                <a:solidFill>
                  <a:schemeClr val="tx1"/>
                </a:solidFill>
                <a:latin typeface="Arial" panose="020B0604020202020204" pitchFamily="34" charset="0"/>
                <a:cs typeface="Arial" panose="020B0604020202020204" pitchFamily="34" charset="0"/>
              </a:rPr>
              <a:t>Pseudouridylations</a:t>
            </a:r>
            <a:endParaRPr lang="en-AU" sz="3400" dirty="0"/>
          </a:p>
        </p:txBody>
      </p:sp>
      <p:pic>
        <p:nvPicPr>
          <p:cNvPr id="4" name="Picture 3" descr="A light green horizontal strand begins with a small red piece that joins a green piece that bends upward. This piece is paired with a strand to its right to form a vertical structure. The two strands separate in the middle, then rejoin up to a loop at the top. The right-hand strand of this structure bends horizontally to connect to green box H, which contains A N A N N A, then continues horizontally before bending vertically to form a similar structure. The right-hand side of this second structure bends horizontally to the right at its bottom to join green A C A, which contains A C A and then joins to N N N that ends at O H (3 prime). To the right, 3 prime then three dots connect to a dark green strand labeled r R N A that runs into the opening in the middle of the left-hand vertical structure. It forms a loop with N next to psi in a pink box at the top, then curves down and exits at the lower right before entering the similar loop to the right to form a similar structure with N and psi in a pink box at the top before leaving to the lower right to end with three dots to 5 prime. The light green strands are labeled s n o R N A.">
            <a:extLst>
              <a:ext uri="{FF2B5EF4-FFF2-40B4-BE49-F238E27FC236}">
                <a16:creationId xmlns:a16="http://schemas.microsoft.com/office/drawing/2014/main" id="{DB231E21-34A9-7F46-B434-9CE5BC525F05}"/>
              </a:ext>
            </a:extLst>
          </p:cNvPr>
          <p:cNvPicPr>
            <a:picLocks noChangeAspect="1"/>
          </p:cNvPicPr>
          <p:nvPr/>
        </p:nvPicPr>
        <p:blipFill>
          <a:blip r:embed="rId3"/>
          <a:stretch>
            <a:fillRect/>
          </a:stretch>
        </p:blipFill>
        <p:spPr>
          <a:xfrm>
            <a:off x="1589774" y="2286000"/>
            <a:ext cx="5964451" cy="4123991"/>
          </a:xfrm>
          <a:prstGeom prst="rect">
            <a:avLst/>
          </a:prstGeom>
        </p:spPr>
      </p:pic>
    </p:spTree>
    <p:extLst>
      <p:ext uri="{BB962C8B-B14F-4D97-AF65-F5344CB8AC3E}">
        <p14:creationId xmlns:p14="http://schemas.microsoft.com/office/powerpoint/2010/main" val="79885857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CFDF28-E1DA-492D-8243-4F3D2C95C10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Transfer RNAs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307181" y="1334389"/>
            <a:ext cx="860821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most cells have 40 to 50 distinct tRNAs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eukaryotic cells have multiple copies of many of the tRNA genes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transfer RNAs are derived from longer RNA precursors by enzymatic removal of nucleotides from the 5′ and 3′ ends</a:t>
            </a:r>
          </a:p>
          <a:p>
            <a:pPr lvl="1"/>
            <a:r>
              <a:rPr lang="en-US" sz="2400" dirty="0">
                <a:latin typeface="Arial" panose="020B0604020202020204" pitchFamily="34" charset="0"/>
                <a:cs typeface="Arial" panose="020B0604020202020204" pitchFamily="34" charset="0"/>
              </a:rPr>
              <a:t>the endonuclease RNase P removes RNA at the 5′ end </a:t>
            </a:r>
          </a:p>
          <a:p>
            <a:pPr lvl="1"/>
            <a:r>
              <a:rPr lang="en-US" sz="2400" dirty="0">
                <a:latin typeface="Arial" panose="020B0604020202020204" pitchFamily="34" charset="0"/>
                <a:cs typeface="Arial" panose="020B0604020202020204" pitchFamily="34" charset="0"/>
              </a:rPr>
              <a:t>1+ nucleases, including the exonuclease RNase D, remove RNA at the 3′ end</a:t>
            </a:r>
          </a:p>
          <a:p>
            <a:endParaRPr lang="en-US" sz="2400" dirty="0"/>
          </a:p>
        </p:txBody>
      </p:sp>
    </p:spTree>
    <p:extLst>
      <p:ext uri="{BB962C8B-B14F-4D97-AF65-F5344CB8AC3E}">
        <p14:creationId xmlns:p14="http://schemas.microsoft.com/office/powerpoint/2010/main" val="209794523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78EB61-9A92-44E5-AEDD-72F8DBA1EC3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Further Post-Transcriptional Processing of tRNA Precursors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67890" y="1676400"/>
            <a:ext cx="860821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further post-transcriptional processing includes: </a:t>
            </a:r>
          </a:p>
          <a:p>
            <a:pPr lvl="1"/>
            <a:r>
              <a:rPr lang="en-US" sz="2400" dirty="0">
                <a:latin typeface="Arial" panose="020B0604020202020204" pitchFamily="34" charset="0"/>
                <a:cs typeface="Arial" panose="020B0604020202020204" pitchFamily="34" charset="0"/>
              </a:rPr>
              <a:t>addition of the 3′-terminal trinucleotide CCA(3′) by tRNA </a:t>
            </a:r>
            <a:r>
              <a:rPr lang="en-US" sz="2400" dirty="0" err="1">
                <a:latin typeface="Arial" panose="020B0604020202020204" pitchFamily="34" charset="0"/>
                <a:cs typeface="Arial" panose="020B0604020202020204" pitchFamily="34" charset="0"/>
              </a:rPr>
              <a:t>nucleotidyltransferase</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modification of some bases by methylation, deamination, or reduction </a:t>
            </a:r>
          </a:p>
          <a:p>
            <a:endParaRPr lang="en-US" sz="2400" dirty="0"/>
          </a:p>
        </p:txBody>
      </p:sp>
    </p:spTree>
    <p:extLst>
      <p:ext uri="{BB962C8B-B14F-4D97-AF65-F5344CB8AC3E}">
        <p14:creationId xmlns:p14="http://schemas.microsoft.com/office/powerpoint/2010/main" val="303301344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01B9C2-3685-4A26-A62B-C00AE7F2E6D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Processing of tRNAs in Bacteria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and Eukaryotes</a:t>
            </a:r>
            <a:endParaRPr lang="en-AU" dirty="0"/>
          </a:p>
        </p:txBody>
      </p:sp>
      <p:pic>
        <p:nvPicPr>
          <p:cNvPr id="4" name="Picture 3" descr="A primary transcript is shown with a 5 prime end to the left at the start of a horizontal yellow segment reading p G U U A U C A G U U A A U U G A. The strand turns green and bends vertically at a location labeled R N ase P cut. This vertical segment is paired with a segment to the right. From top to bottom, it is C U C U C G G. These are all paired with complementary bases to the right except for U, which has a dot between it and G to the right. At the bottom of this paired region, the strand bends to the left with U A before reaching a horizontal region paired with a region below that contains bases G C C from right to left. The strand continues to form a loop with A A G U U G G U U U A A before reaching the bases that pair to the upper half of the loop, G G and C. The strand bends downward at G and then forms a vertical paired region. From top to bottom, the left-hand bases are C A A G A. The strand bends to the left with C, then back to the right with U just above a dot between the left- and right-hand strands between the region just below this U and G to the right. A vertical region of paired bases follows, with G U A from top to bottom. The loop bends out with A, then turns yellow and forms a loop of U U U A C C A C before reaching the right side of the vertical paired section. This contains U A C before reaching the G next to the dot. The yellow piece curves outward with A A, then turns green and curves back inward with A before reaching the next paired piece. From bottom to top, this is U C U U G. The green strand bends right with A G A, then up to U, then diagonally up to C then to G that begins a paired horizontal sequence that continues with G G C G before forming a loop of U U C G A C U. Next, the top part of the paired sequence of this right-hand loop begins from right to left as C G C C C, then the strand curves upward to the paired sequence of C C G, then G with a dot between it and U on the left, then G A G. It then reaches an unpaired A, then turns yellow at a point labeled R N ase D cut before ending with U U ending with O H 3 prime. An arrow pointing to the right reads, base modification, 5 prime cleavage, 3 prime cleavage, C C A addition. This yields an intermediate in which the horizontal yellow piece at the upper left has been removed and the two yellow Us at the 3 prime end have been removed. Some of the bases have been changed. The structure now begins with a green p C labeled 5 prime at the top of the top vertical segment paired with a segment to the right. From top to bottom including the first base, it is p C U C U C G G. These are all paired with complementary bases to the right except for U, which has a dot between it and G to the right. At the bottom of this paired region, the strand bends to the left with U red highlighted m G before reaching a horizontal region paired with a region below that contains bases G C C from right to left. The strand continues to form a loop with A A G red highlighted D red highlighted D red highlighted m G G red lighted D red highlighted D red highlighted D A A before reaching the bases that pair to the upper half of the loop, G G and C. The strand bends downward at red highlighted m G and then forms a vertical paired region. From top to bottom, the left-hand bases are C A A G A. The strand bends to the left with C, then back to the right with U just above a dot between the left- and right-hand strands between the region just below this U and G to the right. A vertical region of paired bases follows, with G red highlighted psi A from top to bottom. The loop bends out with A, then turns yellow and forms a loop of U U U A C C A C before reaching the right side of the vertical paired section. This contains U A C before reaching the G next to the dot. The yellow piece curves outward with A A, then turns green and curves back inward with A before reaching the next paired piece. From bottom to top, this is red highlighted psi C U U G. The green strand bends right with A G A, then up to red highlighted D, then diagonally up to red highlighted m C then to G that begins a paired horizontal sequence that continues with G G C G before forming a loop of red highlighted T red highlighted psi C G red highlighted m A C U. Next, the top part of the paired sequence of this right-hand loop begins from right to left as C G C C C, then the strand curves upward to the paired sequence of C C G, then G with a dot between it and U on the left, then G A G. It then reaches an unpaired A, then turns red to end with C C A ending with O H 3 prime. An arrow labeled splicing points to the right. This yields mature t R N A superscript T y r end superscript. This is a similar molecule in which the yellow portion has been removed. This yields a structure that begins with a green p C labeled 5 prime at the top of the top vertical segment paired with a segment to the right. From top to bottom including the first base, it is p C U C U C G G. These are all paired with complementary bases to the right except for U, which has a dot between it and G to the right. At the bottom of this paired region, the strand bends to the left with U red highlighted m G before reaching a horizontal region paired with a region below that contains bases G C C from right to left. The strand continues to form a loop with A A G red highlighted D red highlighted D red highlighted m G G red lighted D red highlighted D red highlighted D A A before reaching the bases that pair to the upper half of the loop, G G and C. The strand bends downward at red highlighted m G and then forms a vertical paired region. From top to bottom, the left-hand bases are C A A G A. The strand bends to the left with C, then forms a loop with U G red highlighted psi A A A. A vertical region of paired bases follows, highlighted psi C U U G. The piece bends out with A G A, then up with red highlighted D, then back in with red highlighted m C, then reaches a horizontal paired piece of G G G C G before forming a loop of red highlighted T red highlighted psi C G red highlighted m A C U. Next, the top part of the paired sequence of this right-hand loop begins from right to left as C G C C C, then the strand curves upward to the paired sequence of C C G, then G with a dot between it and U on the left, then G A G. It then reaches an unpaired A, then turns red to end with C C A ending with O H 3 prime.">
            <a:extLst>
              <a:ext uri="{FF2B5EF4-FFF2-40B4-BE49-F238E27FC236}">
                <a16:creationId xmlns:a16="http://schemas.microsoft.com/office/drawing/2014/main" id="{B2261B18-F807-234A-925D-2B1002617871}"/>
              </a:ext>
            </a:extLst>
          </p:cNvPr>
          <p:cNvPicPr>
            <a:picLocks noChangeAspect="1"/>
          </p:cNvPicPr>
          <p:nvPr/>
        </p:nvPicPr>
        <p:blipFill>
          <a:blip r:embed="rId3"/>
          <a:stretch>
            <a:fillRect/>
          </a:stretch>
        </p:blipFill>
        <p:spPr>
          <a:xfrm>
            <a:off x="285995" y="1905000"/>
            <a:ext cx="8572009" cy="3433674"/>
          </a:xfrm>
          <a:prstGeom prst="rect">
            <a:avLst/>
          </a:prstGeom>
        </p:spPr>
      </p:pic>
    </p:spTree>
    <p:extLst>
      <p:ext uri="{BB962C8B-B14F-4D97-AF65-F5344CB8AC3E}">
        <p14:creationId xmlns:p14="http://schemas.microsoft.com/office/powerpoint/2010/main" val="144232237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47715-E4C6-4DF1-B2BC-9D1F74497736}"/>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Special-Function RNAs Undergo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Several Types of Processing</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1" y="1828800"/>
            <a:ext cx="85296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snRNAs and snoRNAs are synthesized as larger precursors and then processed</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microRNAs (miRNAs) </a:t>
            </a:r>
            <a:r>
              <a:rPr lang="en-US" sz="2400" dirty="0">
                <a:latin typeface="Arial" panose="020B0604020202020204" pitchFamily="34" charset="0"/>
                <a:cs typeface="Arial" panose="020B0604020202020204" pitchFamily="34" charset="0"/>
              </a:rPr>
              <a:t>= a special class of non-coding RNAs that promote mRNA degradation and suppress translation to fine-tune gene expression</a:t>
            </a:r>
          </a:p>
          <a:p>
            <a:pPr lvl="1"/>
            <a:r>
              <a:rPr lang="en-US" sz="2400" dirty="0">
                <a:latin typeface="Arial" panose="020B0604020202020204" pitchFamily="34" charset="0"/>
                <a:cs typeface="Arial" panose="020B0604020202020204" pitchFamily="34" charset="0"/>
              </a:rPr>
              <a:t>~22 nucleotides long</a:t>
            </a:r>
          </a:p>
          <a:p>
            <a:pPr lvl="1"/>
            <a:r>
              <a:rPr lang="en-US" sz="2400" dirty="0">
                <a:latin typeface="Arial" panose="020B0604020202020204" pitchFamily="34" charset="0"/>
                <a:cs typeface="Arial" panose="020B0604020202020204" pitchFamily="34" charset="0"/>
              </a:rPr>
              <a:t>complementary in sequence to particular regions of mRNAs</a:t>
            </a:r>
          </a:p>
          <a:p>
            <a:pPr lvl="1"/>
            <a:r>
              <a:rPr lang="en-US" sz="2400" dirty="0">
                <a:latin typeface="Arial" panose="020B0604020202020204" pitchFamily="34" charset="0"/>
                <a:cs typeface="Arial" panose="020B0604020202020204" pitchFamily="34" charset="0"/>
              </a:rPr>
              <a:t>found in plants and in animals</a:t>
            </a:r>
            <a:endParaRPr lang="en-US" sz="2400" dirty="0"/>
          </a:p>
        </p:txBody>
      </p:sp>
    </p:spTree>
    <p:extLst>
      <p:ext uri="{BB962C8B-B14F-4D97-AF65-F5344CB8AC3E}">
        <p14:creationId xmlns:p14="http://schemas.microsoft.com/office/powerpoint/2010/main" val="2437201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CD5F-7F5F-4D19-8F88-A6D82EB21C9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Transcription by RNA Polymerase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in </a:t>
            </a:r>
            <a:r>
              <a:rPr lang="en-US" i="1" dirty="0">
                <a:solidFill>
                  <a:schemeClr val="tx1"/>
                </a:solidFill>
                <a:latin typeface="Arial" panose="020B0604020202020204" pitchFamily="34" charset="0"/>
                <a:cs typeface="Arial" panose="020B0604020202020204" pitchFamily="34" charset="0"/>
              </a:rPr>
              <a:t>E. coli</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37068" y="1752600"/>
            <a:ext cx="3725332"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3′-OH acts as a nucleophile, attacking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phosphate of the incoming ribonucleoside triphosphate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each nucleotide in the RNA is selected by Watson-Crick base-pairing interaction</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horizontal template strand of D N A above a horizontal growing R N A template strand with R N A polymerase below. The D N A template strand runs from a phosphate at its 3 prime end on the left to a sugar at its 5 prime end on the right. The strand consists of seven nucleotides, each with a red circle representing phosphate bound to the upper left vertex of a red five-membered ring with its lower right vertex bonded to a base below and its upper right vertex bonded to C H 2 bonded to the next phosphate. From left to right, the bases are a red hexagon labeled C with its upper right vertex bonded to the sugar above and bonds extending from its lower left and lower right vertices; blue A with a five-membered ring with its upper right vertex bonded to the sugar above and a lower right side shared with the upper right side of a six-membered ring with a bond extending from its lower left vertex; green G that resembles A except that it has bonds extending from its lower left and right vertices; yellow G that resembles C except that it only has a bond extending from its lower left vertex and no bond extending from its lower right vertex; red C, blue A, and green G. The growing R N A strand below runs from its 5 prime end on the left to its 3 prime end on the right. The strand consists of three nucleotides, each with a green circle representing phosphate bonded to C H 2 bonded to the lower left vertex of a green five-membered ring with its lower right vertex bonded to the next phosphate. Each sugar of the R N A strand has a bond from its top vertex to a base above. From left to right, the bases are a green five-membered ring labeled G that has a top right side shared with a six-membered ring above that has bonds extending from its upper left and right vertices; brown U with a six-membered ring that has a bond extending from its upper left side; and red C that is a six-membered ring with bonds extending from its upper left and right sides. Three short blue horizontal lines are shown between bases represent hydrogen bonds. There are three hydrogen bonds between each C and two hydrogen bonds between A and U. Immediately to the right, there is a blue A labeled incoming N T P with two hydrogen bonds to T of the D N A strand above and a bond from its lower right vertex to the upper right vertex of a black five-membered ring with its lower right vertex bonded to O H labeled 3 prime, its upper left vertex labeled 5 prime, and its lower left vertex bonded to C H 2 bonded to O bonded to P labeled alpha below that is bonded to O minus to the left, double bonded to O below, and bonded to O to the right further bonded to P beta that is double bonded to O above, bonded to O minus below, an bonded to O to the right further bonded to P gamma, which is double bonded to O above and bonded to O minus to the right and below. R N A polymerase is shown below as the upper right part of a larger molecule with two invaginations that each contain green spheres labeled M g 2 plus. Within R N A polymerase, A s p is shown with a bond extending up to C bonded to O to the left and right with a dashed curved line connecting the O atoms along this fork and a negative symbol across the center of the fork. The left-hand O has a dashed line extending to M g 2 plus to the upper left and the right-hand O has a dashed line extending to M g 2 plus to the upper right. A similar A s p bonded to C bonded to two O atoms is to the right and its left-hand O has a dashed line to the right-hand M g 2 plus. A third A s p bonded to C bonded to two O atoms is in the raised piece of R N A polymerase between the two invaginations that each contain an M g 2 plus and has dashed lines from its left-hand O to the left-hand M g 2 plus and from its right-hand O to the right-hand M g 2 plus. The left-hand M g 2 plus has dashed lines connecting it to O minus bonded to the lower right vertex of the right-hand sugar of the R N A chain, labeled 3 prime. This O has a red highlighted negative charge with a red arrow to P alpha to the lower right. The left-hand M g 2 plus also has a dashed line to the O double bonded to P alpha above. The right-hand M g 2 plus has dashed lines to O minus bonded to P gamma, O minus bonded to P beta, and O double bonded to P alpha. A second red arrow points from the bond between P alpha and O to its right to the same right-hand O. ">
            <a:extLst>
              <a:ext uri="{FF2B5EF4-FFF2-40B4-BE49-F238E27FC236}">
                <a16:creationId xmlns:a16="http://schemas.microsoft.com/office/drawing/2014/main" id="{F005AA0E-88D9-1D47-9FFA-C72E5B841D36}"/>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4073572" y="1736442"/>
            <a:ext cx="4858760" cy="4722850"/>
          </a:xfrm>
          <a:prstGeom prst="rect">
            <a:avLst/>
          </a:prstGeom>
        </p:spPr>
      </p:pic>
    </p:spTree>
    <p:extLst>
      <p:ext uri="{BB962C8B-B14F-4D97-AF65-F5344CB8AC3E}">
        <p14:creationId xmlns:p14="http://schemas.microsoft.com/office/powerpoint/2010/main" val="225969818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FB4BF557-D731-42B2-892E-37F7F46C30B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25731"/>
            <a:ext cx="1133954" cy="816935"/>
          </a:xfrm>
          <a:prstGeom prst="rect">
            <a:avLst/>
          </a:prstGeom>
        </p:spPr>
      </p:pic>
      <p:sp>
        <p:nvSpPr>
          <p:cNvPr id="2" name="Title 1">
            <a:extLst>
              <a:ext uri="{FF2B5EF4-FFF2-40B4-BE49-F238E27FC236}">
                <a16:creationId xmlns:a16="http://schemas.microsoft.com/office/drawing/2014/main" id="{1C76C842-1F0B-41E8-97CB-B3769FA00A14}"/>
              </a:ext>
            </a:extLst>
          </p:cNvPr>
          <p:cNvSpPr>
            <a:spLocks noGrp="1"/>
          </p:cNvSpPr>
          <p:nvPr>
            <p:ph type="title"/>
          </p:nvPr>
        </p:nvSpPr>
        <p:spPr/>
        <p:txBody>
          <a:bodyPr/>
          <a:lstStyle/>
          <a:p>
            <a:r>
              <a:rPr lang="en-AU" dirty="0"/>
              <a:t>Clicker Question 26</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Posttranscriptional modifications are NOT made to bases in:</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ribosomal RNA.</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messenger RNA.</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transfer RNA.</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silencing RNA.</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All of these can have posttranscriptional modifications.</a:t>
            </a:r>
          </a:p>
        </p:txBody>
      </p:sp>
    </p:spTree>
    <p:extLst>
      <p:ext uri="{BB962C8B-B14F-4D97-AF65-F5344CB8AC3E}">
        <p14:creationId xmlns:p14="http://schemas.microsoft.com/office/powerpoint/2010/main" val="125138487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919A0-F810-4D51-9BC0-89CBC4DB3C7E}"/>
              </a:ext>
            </a:extLst>
          </p:cNvPr>
          <p:cNvSpPr>
            <a:spLocks noGrp="1"/>
          </p:cNvSpPr>
          <p:nvPr>
            <p:ph type="title"/>
          </p:nvPr>
        </p:nvSpPr>
        <p:spPr/>
        <p:txBody>
          <a:bodyPr/>
          <a:lstStyle/>
          <a:p>
            <a:r>
              <a:rPr lang="en-AU" dirty="0"/>
              <a:t>Clicker Question 26,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Posttranscriptional modifications are NOT made to bases in:</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5"/>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All of these can have posttranscriptional modifications.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osttranscriptional</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processing is not limited to mRNA. </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For example, both ribosomal and transfer RNAs are derived from longer precursors. These RNAs may also contain a variety of modified nucleosides.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2307395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33FA22-AD20-4332-B904-67A50EEA56D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Synthesis and Processing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of miRNAs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67891" y="1676400"/>
            <a:ext cx="605671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some primary transcripts for miRNAs (</a:t>
            </a:r>
            <a:r>
              <a:rPr lang="en-US" sz="2400" dirty="0" err="1">
                <a:latin typeface="Arial" panose="020B0604020202020204" pitchFamily="34" charset="0"/>
                <a:cs typeface="Arial" panose="020B0604020202020204" pitchFamily="34" charset="0"/>
              </a:rPr>
              <a:t>pri</a:t>
            </a:r>
            <a:r>
              <a:rPr lang="en-US" sz="2400" dirty="0">
                <a:latin typeface="Arial" panose="020B0604020202020204" pitchFamily="34" charset="0"/>
                <a:cs typeface="Arial" panose="020B0604020202020204" pitchFamily="34" charset="0"/>
              </a:rPr>
              <a:t>-miRNAs) are encoded in the introns of other genes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processing of </a:t>
            </a:r>
            <a:r>
              <a:rPr lang="en-US" sz="2400" dirty="0" err="1">
                <a:latin typeface="Arial" panose="020B0604020202020204" pitchFamily="34" charset="0"/>
                <a:cs typeface="Arial" panose="020B0604020202020204" pitchFamily="34" charset="0"/>
              </a:rPr>
              <a:t>pri</a:t>
            </a:r>
            <a:r>
              <a:rPr lang="en-US" sz="2400" dirty="0">
                <a:latin typeface="Arial" panose="020B0604020202020204" pitchFamily="34" charset="0"/>
                <a:cs typeface="Arial" panose="020B0604020202020204" pitchFamily="34" charset="0"/>
              </a:rPr>
              <a:t>-miRNA is mediated by the endoribonucleases Drosha and Dicer</a:t>
            </a:r>
          </a:p>
        </p:txBody>
      </p:sp>
      <p:pic>
        <p:nvPicPr>
          <p:cNvPr id="4" name="Picture 3" descr="Two blue horizontal lines represent double stranded D N A in the nucleus of a cell. There is a gray region in the center. Beneath this gray region, there is a green arrow pointing to the right along the length of the gray region. An arrow points down labeled blue highlighted R N A polymerase Roman numeral 2 complex and transcription. This yields p r i-m i R N A (s), which are shown as four vertical structures with loops. A strand begins with a small horizontal red piece, then turns green before bending upward to form the first vertical structure. It has a vertical region with five paired sets of bases, then forms an oval loop, then has a vertical region with three paired sets of bases, then forms another loop. The left-hand side of this loop is yellow and begins a yellow strand on the left side. Another vertical region above has three paired sets of bases and is yellow on the left and green on the right. This is followed by another loop with a yellow left side and a green right side. Above, there is another vertical region of four sets of paired bases that is yellow on the left and green on the right. Above this, the left-hand strand turns green and there is an entirely green top loop. At the lower right of this vertical structure, it has a horizontal green piece that reaches two wavy vertical lines that show a break, then there are three more identical vertical structures before the right end of the right-hand structure becomes horizontal and ends at A A A (A) subscript italicized n end italics end subscript. An arrow points down to show a complex that contains a single one of these vertical structures in the center with a small red piece at its horizontal left end and a string of A A A A A at its horizontal right end. A pink bent oval labeled Drosha covers the three central loops and a dark purple oval labeled D G C R 8 beneath covers the bottom center of the structure with the horizontal pieces of the strand extending out to the left and right. An arrow labeled cleavage points down and is joined by an arrow from the left that forms the top part of a cycle of arrows. This left-hand arrow begins in the cytoplasm at an orange oval bonded to G D P below with a rectangular cutout in its top into which a light orange structure fits that has a rectangular base and then a curved portion that extends out to the upper left and right. This is at the seven o’clock position of the circle of arrows. An arrow points up from this structure into the nucleus accompanied by a curved arrow showing the loss of G D P and a curved line showing the addition of G T P. This joins the arrow labeled cleavage to yield a structure that includes a vertical piece of pre- m i R N A. The bottom part of the vertical structure is gone, so it has only two central loops and one top loop. The left side ends at the end of the yellow piece at the bottom of the bottom loop, which formerly had a green loop beneath, and the right side has a short vertical green strand that extends beneath the bottom loop. This structure has its bottom loop in a dark orange oval bonded to G T P below and its middle loop in the light orange green piece above. The complex is labeled exportin-5 and R a n. An arrow points down across the nuclear envelop and is labeled export. An arrow branches off to show the loss of P subscript i end subscript. A second arrow branches off to show exportin-5 and R a n bound to G D P at the seven o’clock position of the circle of arrows, ready to repeat the cycle. The third arrow points down to the pre- m I R N A within a light blue oval wider and flatter at the top than at the bottom labeled dicer. Only the top of the top green circle is visible above. Arrows point to the place where the top of the yellow strand meets the base of the top green circle and to the middle of the right-hand side of the top vertical paired region. An arrow labeled cleavage points down and to the left. An arrow labeled blue highlighted R N A helicase points down and to the left. This yields a structure that is horizontal with the two halves partially separated. The top strand is yellow and the bottom strand is green. There is a paired horizontal piece on the right, then a circle, then two horizontal pieces that have been pulled apart, then a circle that had been at the bottom before that has been pulled farther apart. An arrow labeled R I S C loading points down to a purple oval containing a yellow strand with very short green lines extending down labeled mature m i R N A. An arrow points down labeled target selection and splits in half. The top half points to a structure labeled near-perfect complementarity. This contains a yellow m R N A with a loop near the right side bonded to a dark green strand below with a red tip outside of the purple oval to the left and a right end that joins to A A A (A) subscript italicized n end italics). An arrow points from this to show a green strand with a red left end and a short yellow strand with A A A (A) subscript italicized n end italics end subscript at its right side. An arrow pointing downward is labeled m R N A cleavage and this yields many small green and yellow fragments. The second arrow from target selection points to a product labeled partial complementarity. This is similar to near-perfect complementarity except that there are two loops in the yellow strand that do not pair to the green strand below. An arrow points down to show the same structure above and arrow pointing down to text reading, translational expression. All data are approximate.">
            <a:extLst>
              <a:ext uri="{FF2B5EF4-FFF2-40B4-BE49-F238E27FC236}">
                <a16:creationId xmlns:a16="http://schemas.microsoft.com/office/drawing/2014/main" id="{47550D6D-7A5B-414D-B9E4-389C0013FCE3}"/>
              </a:ext>
            </a:extLst>
          </p:cNvPr>
          <p:cNvPicPr>
            <a:picLocks noChangeAspect="1"/>
          </p:cNvPicPr>
          <p:nvPr/>
        </p:nvPicPr>
        <p:blipFill>
          <a:blip r:embed="rId3"/>
          <a:stretch>
            <a:fillRect/>
          </a:stretch>
        </p:blipFill>
        <p:spPr>
          <a:xfrm>
            <a:off x="6631582" y="1524000"/>
            <a:ext cx="1924436" cy="5142611"/>
          </a:xfrm>
          <a:prstGeom prst="rect">
            <a:avLst/>
          </a:prstGeom>
        </p:spPr>
      </p:pic>
    </p:spTree>
    <p:extLst>
      <p:ext uri="{BB962C8B-B14F-4D97-AF65-F5344CB8AC3E}">
        <p14:creationId xmlns:p14="http://schemas.microsoft.com/office/powerpoint/2010/main" val="425911310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3253C5-F99D-4B39-85B9-8E4CF8182A7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Steps in miRNA Processing</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67890" y="1676400"/>
            <a:ext cx="857131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Clr>
                <a:schemeClr val="tx1"/>
              </a:buClr>
            </a:pPr>
            <a:r>
              <a:rPr lang="en-US" altLang="en-US" sz="2400" dirty="0">
                <a:latin typeface="Arial" panose="020B0604020202020204" pitchFamily="34" charset="0"/>
                <a:cs typeface="Arial" panose="020B0604020202020204" pitchFamily="34" charset="0"/>
              </a:rPr>
              <a:t>in the nucleus, Drosha and DGCR8 reduce </a:t>
            </a:r>
            <a:r>
              <a:rPr lang="en-US" altLang="en-US" sz="2400" dirty="0" err="1">
                <a:latin typeface="Arial" panose="020B0604020202020204" pitchFamily="34" charset="0"/>
                <a:cs typeface="Arial" panose="020B0604020202020204" pitchFamily="34" charset="0"/>
              </a:rPr>
              <a:t>pri</a:t>
            </a:r>
            <a:r>
              <a:rPr lang="en-US" altLang="en-US" sz="2400" dirty="0">
                <a:latin typeface="Arial" panose="020B0604020202020204" pitchFamily="34" charset="0"/>
                <a:cs typeface="Arial" panose="020B0604020202020204" pitchFamily="34" charset="0"/>
              </a:rPr>
              <a:t>-miRNA to a 70−80 nucleotide precursor miRNA (pre-miRNA)</a:t>
            </a:r>
          </a:p>
          <a:p>
            <a:pPr marL="50800" indent="0">
              <a:buClr>
                <a:schemeClr val="tx1"/>
              </a:buClr>
              <a:buNone/>
            </a:pPr>
            <a:endParaRPr lang="en-US" altLang="en-US" sz="2400" dirty="0">
              <a:latin typeface="Arial" panose="020B0604020202020204" pitchFamily="34" charset="0"/>
              <a:cs typeface="Arial" panose="020B0604020202020204" pitchFamily="34" charset="0"/>
            </a:endParaRPr>
          </a:p>
          <a:p>
            <a:pPr>
              <a:buClr>
                <a:schemeClr val="tx1"/>
              </a:buClr>
            </a:pPr>
            <a:r>
              <a:rPr lang="en-US" altLang="en-US" sz="2400" dirty="0">
                <a:latin typeface="Arial" panose="020B0604020202020204" pitchFamily="34" charset="0"/>
                <a:cs typeface="Arial" panose="020B0604020202020204" pitchFamily="34" charset="0"/>
              </a:rPr>
              <a:t>exportin-5 and Ran GTPase export pre-miRNA to the cytoplasm</a:t>
            </a:r>
          </a:p>
          <a:p>
            <a:pPr>
              <a:buClr>
                <a:schemeClr val="tx1"/>
              </a:buClr>
            </a:pPr>
            <a:endParaRPr lang="en-US" altLang="en-US" sz="2400" dirty="0">
              <a:latin typeface="Arial" panose="020B0604020202020204" pitchFamily="34" charset="0"/>
              <a:cs typeface="Arial" panose="020B0604020202020204" pitchFamily="34" charset="0"/>
            </a:endParaRPr>
          </a:p>
          <a:p>
            <a:pPr>
              <a:buClr>
                <a:schemeClr val="tx1"/>
              </a:buClr>
            </a:pPr>
            <a:r>
              <a:rPr lang="en-US" sz="2400" dirty="0">
                <a:latin typeface="Arial" panose="020B0604020202020204" pitchFamily="34" charset="0"/>
                <a:cs typeface="Arial" panose="020B0604020202020204" pitchFamily="34" charset="0"/>
              </a:rPr>
              <a:t>Ran hydrolyzes the GTP and exportin-5 and the pre-miRNA are released</a:t>
            </a:r>
          </a:p>
          <a:p>
            <a:pPr>
              <a:buClr>
                <a:schemeClr val="tx1"/>
              </a:buClr>
            </a:pPr>
            <a:endParaRPr lang="en-US" altLang="en-US" sz="2400" dirty="0">
              <a:latin typeface="Arial" panose="020B0604020202020204" pitchFamily="34" charset="0"/>
              <a:cs typeface="Arial" panose="020B0604020202020204" pitchFamily="34" charset="0"/>
            </a:endParaRPr>
          </a:p>
          <a:p>
            <a:pPr>
              <a:buClr>
                <a:schemeClr val="tx1"/>
              </a:buClr>
            </a:pPr>
            <a:r>
              <a:rPr lang="en-US" altLang="en-US" sz="2400" dirty="0">
                <a:latin typeface="Arial" panose="020B0604020202020204" pitchFamily="34" charset="0"/>
                <a:cs typeface="Arial" panose="020B0604020202020204" pitchFamily="34" charset="0"/>
              </a:rPr>
              <a:t>Dicer produces nearly mature miRNA paired with a short RNA complement</a:t>
            </a:r>
          </a:p>
        </p:txBody>
      </p:sp>
    </p:spTree>
    <p:extLst>
      <p:ext uri="{BB962C8B-B14F-4D97-AF65-F5344CB8AC3E}">
        <p14:creationId xmlns:p14="http://schemas.microsoft.com/office/powerpoint/2010/main" val="351704819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C47706-0D8C-4CDD-B65E-DC59C26AC62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Steps in miRNA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Processing, Continued</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67890" y="1676400"/>
            <a:ext cx="857131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Clr>
                <a:schemeClr val="tx1"/>
              </a:buClr>
            </a:pPr>
            <a:r>
              <a:rPr lang="en-US" altLang="en-US" sz="2400" dirty="0">
                <a:latin typeface="Arial" panose="020B0604020202020204" pitchFamily="34" charset="0"/>
                <a:cs typeface="Arial" panose="020B0604020202020204" pitchFamily="34" charset="0"/>
              </a:rPr>
              <a:t>an RNA helicase removes the complement</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miRNA is loaded onto a protein complex such as RNA-induced silencing complex (RISC)</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RISC binds to target mRNA</a:t>
            </a:r>
          </a:p>
        </p:txBody>
      </p:sp>
    </p:spTree>
    <p:extLst>
      <p:ext uri="{BB962C8B-B14F-4D97-AF65-F5344CB8AC3E}">
        <p14:creationId xmlns:p14="http://schemas.microsoft.com/office/powerpoint/2010/main" val="19027219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4B36A8-2291-4DCB-8E77-3D1AA935ED9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RISC-miRNA Binding to Target mRNA</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67890" y="1676400"/>
            <a:ext cx="857131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if the complementarity between miRNA and its target is nearly perfect, the target mRNA is cleaved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if the complementarity is only partial, the complex blocks translation of the target mRNA</a:t>
            </a:r>
          </a:p>
        </p:txBody>
      </p:sp>
    </p:spTree>
    <p:extLst>
      <p:ext uri="{BB962C8B-B14F-4D97-AF65-F5344CB8AC3E}">
        <p14:creationId xmlns:p14="http://schemas.microsoft.com/office/powerpoint/2010/main" val="44001942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422EF59A-F31F-4E9E-99E4-E89C629CBC7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25731"/>
            <a:ext cx="1133954" cy="816935"/>
          </a:xfrm>
          <a:prstGeom prst="rect">
            <a:avLst/>
          </a:prstGeom>
        </p:spPr>
      </p:pic>
      <p:sp>
        <p:nvSpPr>
          <p:cNvPr id="2" name="Title 1">
            <a:extLst>
              <a:ext uri="{FF2B5EF4-FFF2-40B4-BE49-F238E27FC236}">
                <a16:creationId xmlns:a16="http://schemas.microsoft.com/office/drawing/2014/main" id="{DBF4782D-D0F7-4D2B-A917-969B38E1AEA7}"/>
              </a:ext>
            </a:extLst>
          </p:cNvPr>
          <p:cNvSpPr>
            <a:spLocks noGrp="1"/>
          </p:cNvSpPr>
          <p:nvPr>
            <p:ph type="title"/>
          </p:nvPr>
        </p:nvSpPr>
        <p:spPr/>
        <p:txBody>
          <a:bodyPr/>
          <a:lstStyle/>
          <a:p>
            <a:r>
              <a:rPr lang="en-AU" dirty="0"/>
              <a:t>Clicker Question 27</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Which statement is false regarding the </a:t>
            </a:r>
            <a:r>
              <a:rPr lang="en-US" sz="2400" dirty="0">
                <a:effectLst/>
                <a:latin typeface="Arial" panose="020B0604020202020204" pitchFamily="34" charset="0"/>
                <a:ea typeface="Times New Roman" panose="02020603050405020304" pitchFamily="18" charset="0"/>
                <a:cs typeface="Arial" panose="020B0604020202020204" pitchFamily="34" charset="0"/>
              </a:rPr>
              <a:t>RNA-induced silencing complex (RISC)?</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It functions in the cytoplasm of the cell</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It incorporates </a:t>
            </a:r>
            <a:r>
              <a:rPr lang="en-US" sz="2400" dirty="0">
                <a:effectLst/>
                <a:latin typeface="Arial" panose="020B0604020202020204" pitchFamily="34" charset="0"/>
                <a:ea typeface="Times New Roman" panose="02020603050405020304" pitchFamily="18" charset="0"/>
                <a:cs typeface="Arial" panose="020B0604020202020204" pitchFamily="34" charset="0"/>
              </a:rPr>
              <a:t>mature miRNA to form a protein complex</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If there is a perfect match between the miRNA and the target, RISC cleaves the target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If there is a partial match between the miRNA and the target, RISC blocks transcription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4667471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4454A-B4A6-4B05-973A-A65DFA544660}"/>
              </a:ext>
            </a:extLst>
          </p:cNvPr>
          <p:cNvSpPr>
            <a:spLocks noGrp="1"/>
          </p:cNvSpPr>
          <p:nvPr>
            <p:ph type="title"/>
          </p:nvPr>
        </p:nvSpPr>
        <p:spPr/>
        <p:txBody>
          <a:bodyPr/>
          <a:lstStyle/>
          <a:p>
            <a:r>
              <a:rPr lang="en-AU" dirty="0"/>
              <a:t>Clicker Question 27,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Which statement is false regarding the </a:t>
            </a:r>
            <a:r>
              <a:rPr lang="en-US" sz="2400" dirty="0">
                <a:effectLst/>
                <a:latin typeface="Arial" panose="020B0604020202020204" pitchFamily="34" charset="0"/>
                <a:ea typeface="Times New Roman" panose="02020603050405020304" pitchFamily="18" charset="0"/>
                <a:cs typeface="Arial" panose="020B0604020202020204" pitchFamily="34" charset="0"/>
              </a:rPr>
              <a:t>RNA-induced silencing complex (RISC)?</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4"/>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If there is a partial match between the miRNA and the target, RISC blocks transcription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If the complementarity is only partial, the complex blocks </a:t>
            </a:r>
            <a:r>
              <a:rPr lang="en-US" sz="2400" b="1" u="none" strike="noStrike" baseline="0" dirty="0">
                <a:latin typeface="Arial" panose="020B0604020202020204" pitchFamily="34" charset="0"/>
                <a:cs typeface="Arial" panose="020B0604020202020204" pitchFamily="34" charset="0"/>
              </a:rPr>
              <a:t>translation, not transcription,</a:t>
            </a:r>
            <a:r>
              <a:rPr lang="en-US" sz="2400" b="1" i="0" u="none" strike="noStrike" baseline="0" dirty="0">
                <a:latin typeface="Arial" panose="020B0604020202020204" pitchFamily="34" charset="0"/>
                <a:cs typeface="Arial" panose="020B0604020202020204" pitchFamily="34" charset="0"/>
              </a:rPr>
              <a:t> of the target mRNA</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lang="en-US" sz="2400" b="1" i="0" u="none" strike="noStrike" baseline="0" dirty="0">
                <a:latin typeface="Arial" panose="020B0604020202020204" pitchFamily="34" charset="0"/>
                <a:cs typeface="Arial" panose="020B0604020202020204" pitchFamily="34" charset="0"/>
              </a:rPr>
              <a:t>If the complementarity between miRNA and its target is nearly perfect, the target mRNA is cleaved. </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7686991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6A2061C2-7EF2-448C-8730-68B84DB5C20A}"/>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875" y="28058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52EDE7-BB90-453B-8934-7953F4AD380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(8 of 8)</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Many RNAs must be modified and processed to become functional. </a:t>
            </a:r>
            <a:r>
              <a:rPr lang="en-US" sz="2400" dirty="0">
                <a:latin typeface="Arial" panose="020B0604020202020204" pitchFamily="34" charset="0"/>
                <a:cs typeface="Arial" panose="020B0604020202020204" pitchFamily="34" charset="0"/>
              </a:rPr>
              <a:t>RNAs can be modified by nucleases, by excision of certain RNA segments, and/or by chemical modification of the RNA nucleotides. In humans, nearly all mRNAs are 5′ capped, spliced, and polyadenylated before being exported from the nucleus for translation in the cytoplasm.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10737917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FBD54-2031-4EBC-B365-1CA2E068339A}"/>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Cellular mRNAs Are Degraded at Different Rates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1" y="1828800"/>
            <a:ext cx="85296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cellular concentration of mRNA helps govern the level of gene expression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degradative pathways ensure that mRNAs do not build up in the cell and direct the synthesis of unnecessary proteins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rates of degradation vary greatly for eukaryotic mRNAs</a:t>
            </a:r>
          </a:p>
          <a:p>
            <a:pPr lvl="1"/>
            <a:r>
              <a:rPr lang="en-US" sz="2400" dirty="0">
                <a:latin typeface="Arial" panose="020B0604020202020204" pitchFamily="34" charset="0"/>
                <a:cs typeface="Arial" panose="020B0604020202020204" pitchFamily="34" charset="0"/>
              </a:rPr>
              <a:t>average half-life is ~3 hours </a:t>
            </a:r>
          </a:p>
        </p:txBody>
      </p:sp>
    </p:spTree>
    <p:extLst>
      <p:ext uri="{BB962C8B-B14F-4D97-AF65-F5344CB8AC3E}">
        <p14:creationId xmlns:p14="http://schemas.microsoft.com/office/powerpoint/2010/main" val="1638670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D170F4F3-C713-4DB3-9E2A-67FE5140639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9293" y="335356"/>
            <a:ext cx="1133954" cy="816935"/>
          </a:xfrm>
          <a:prstGeom prst="rect">
            <a:avLst/>
          </a:prstGeom>
        </p:spPr>
      </p:pic>
      <p:sp>
        <p:nvSpPr>
          <p:cNvPr id="2" name="Title 1">
            <a:extLst>
              <a:ext uri="{FF2B5EF4-FFF2-40B4-BE49-F238E27FC236}">
                <a16:creationId xmlns:a16="http://schemas.microsoft.com/office/drawing/2014/main" id="{AE2CE97F-996E-4EF4-A5DD-E531B81F60A4}"/>
              </a:ext>
            </a:extLst>
          </p:cNvPr>
          <p:cNvSpPr>
            <a:spLocks noGrp="1"/>
          </p:cNvSpPr>
          <p:nvPr>
            <p:ph type="title"/>
          </p:nvPr>
        </p:nvSpPr>
        <p:spPr/>
        <p:txBody>
          <a:bodyPr/>
          <a:lstStyle/>
          <a:p>
            <a:r>
              <a:rPr lang="en-AU" dirty="0"/>
              <a:t>Clicker Question 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metal plays an important role in transcription, a role similar to phosphoryl group transfer?</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manganese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iron</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copper</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magnesium</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cobalt</a:t>
            </a:r>
          </a:p>
        </p:txBody>
      </p:sp>
    </p:spTree>
    <p:extLst>
      <p:ext uri="{BB962C8B-B14F-4D97-AF65-F5344CB8AC3E}">
        <p14:creationId xmlns:p14="http://schemas.microsoft.com/office/powerpoint/2010/main" val="46655272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3843F7-7221-47CD-8968-B8EFF7D387B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Degradation of RNA in Bacteria</a:t>
            </a:r>
            <a:endParaRPr lang="en-AU" dirty="0"/>
          </a:p>
        </p:txBody>
      </p:sp>
      <mc:AlternateContent xmlns:mc="http://schemas.openxmlformats.org/markup-compatibility/2006" xmlns:a14="http://schemas.microsoft.com/office/drawing/2010/main">
        <mc:Choice Requires="a14">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67891" y="1402080"/>
                <a:ext cx="3313510" cy="50749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mRNA decay begins with one or several cuts by an endoribonuclease, followed by 3′</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5′ degradation by exoribonucleases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some bacteria have exonucleases that can degrade RNA fragments in the 5′</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3′ direction</a:t>
                </a:r>
              </a:p>
            </p:txBody>
          </p:sp>
        </mc:Choice>
        <mc:Fallback xmlns="">
          <p:sp>
            <p:nvSpPr>
              <p:cNvPr id="8" name="Google Shape;390;g847cf01710_0_68">
                <a:extLst>
                  <a:ext uri="{FF2B5EF4-FFF2-40B4-BE49-F238E27FC236}">
                    <a16:creationId xmlns:a16="http://schemas.microsoft.com/office/drawing/2014/main" id="{272B50AB-370D-F44A-946C-313F3B21BA2E}"/>
                  </a:ext>
                </a:extLst>
              </p:cNvPr>
              <p:cNvSpPr txBox="1">
                <a:spLocks noRot="1" noChangeAspect="1" noMove="1" noResize="1" noEditPoints="1" noAdjustHandles="1" noChangeArrowheads="1" noChangeShapeType="1" noTextEdit="1"/>
              </p:cNvSpPr>
              <p:nvPr/>
            </p:nvSpPr>
            <p:spPr bwMode="auto">
              <a:xfrm>
                <a:off x="267891" y="1402080"/>
                <a:ext cx="3313510" cy="5074920"/>
              </a:xfrm>
              <a:prstGeom prst="rect">
                <a:avLst/>
              </a:prstGeom>
              <a:blipFill>
                <a:blip r:embed="rId3"/>
                <a:stretch>
                  <a:fillRect l="-1103" t="-840" r="-4963" b="-12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pic>
        <p:nvPicPr>
          <p:cNvPr id="5" name="Picture 4" descr="The left end of a horizontal green strand begins with 5 prime p p p beneath a gray box that reads, 5 prime end is protected by p p p. An arrow points up to a position on the center left of the green strand. At the right end, the green strand runs up vertically to form a loop and then runs back down to the 3 prime end. Text in a gray box reads, 3 prime end is protected by a hairpin. An arrow points down accompanied by text reading, blue highlighted R N ase E end highlighted (italicized E. coli end italics) and blue highlighted R N ase Y end highlighted (italicized B. subtilis end italics). An accompanying gray box contains text reading, Endonucleases create unprotected ends for exonuclease action. The green strand now has a break at the location previously indicated by the arrow. The left-hand piece has p p p at its left end. The right-hand piece has p at its left end. Two arrows point downward accompanied by text in a gray box reading, fragment is degraded by 3 prime to 5 prime exo nucleases. The left-hand arrow is labeled blue highlighted R N ase E end highlighted (italicized E. coli end italics) and yields a green horizontal strand with a stem loop at the right end with a space to its left labeled R N ase E cut before a dashed green line that runs left for a short distance, then curves down to end at p below above a light blue sphere. An accompanying gray box contains text that reads, R N ase E is tethered to the transcript to promote rapid endonucleolytic degradation. The right-hand arrow is labeled blue highlighted R N ase J end highlighted (italicized B. subtilis end italics). It yields a green horizontal piece with a stem loop at its right end and a left end that has three short green dashes before ending at p. An accompanying gray box contains text that reads, R N ase J degrades transcript in 5 prime to 3 prime direction.">
            <a:extLst>
              <a:ext uri="{FF2B5EF4-FFF2-40B4-BE49-F238E27FC236}">
                <a16:creationId xmlns:a16="http://schemas.microsoft.com/office/drawing/2014/main" id="{EE84208A-4D65-1B44-8411-E75724A52F40}"/>
              </a:ext>
            </a:extLst>
          </p:cNvPr>
          <p:cNvPicPr>
            <a:picLocks noChangeAspect="1"/>
          </p:cNvPicPr>
          <p:nvPr/>
        </p:nvPicPr>
        <p:blipFill>
          <a:blip r:embed="rId4"/>
          <a:stretch>
            <a:fillRect/>
          </a:stretch>
        </p:blipFill>
        <p:spPr>
          <a:xfrm>
            <a:off x="3896097" y="1355725"/>
            <a:ext cx="4976964" cy="5289802"/>
          </a:xfrm>
          <a:prstGeom prst="rect">
            <a:avLst/>
          </a:prstGeom>
        </p:spPr>
      </p:pic>
    </p:spTree>
    <p:extLst>
      <p:ext uri="{BB962C8B-B14F-4D97-AF65-F5344CB8AC3E}">
        <p14:creationId xmlns:p14="http://schemas.microsoft.com/office/powerpoint/2010/main" val="382892923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1D4EB9-27EF-408D-88F3-FEF32A523F5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Polynucleotide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Phosphorylase (</a:t>
            </a:r>
            <a:r>
              <a:rPr lang="en-US" dirty="0" err="1">
                <a:solidFill>
                  <a:schemeClr val="tx1"/>
                </a:solidFill>
                <a:latin typeface="Arial" panose="020B0604020202020204" pitchFamily="34" charset="0"/>
                <a:cs typeface="Arial" panose="020B0604020202020204" pitchFamily="34" charset="0"/>
              </a:rPr>
              <a:t>PNPase</a:t>
            </a:r>
            <a:r>
              <a:rPr lang="en-US" dirty="0">
                <a:solidFill>
                  <a:schemeClr val="tx1"/>
                </a:solidFill>
                <a:latin typeface="Arial" panose="020B0604020202020204" pitchFamily="34" charset="0"/>
                <a:cs typeface="Arial" panose="020B0604020202020204" pitchFamily="34" charset="0"/>
              </a:rPr>
              <a:t>)</a:t>
            </a:r>
            <a:endParaRPr lang="en-AU" dirty="0"/>
          </a:p>
        </p:txBody>
      </p:sp>
      <mc:AlternateContent xmlns:mc="http://schemas.openxmlformats.org/markup-compatibility/2006" xmlns:a14="http://schemas.microsoft.com/office/drawing/2010/main">
        <mc:Choice Requires="a14">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48245" y="1600200"/>
                <a:ext cx="8647509"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polynucleotide phosphorylase </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PNPase</a:t>
                </a:r>
                <a:r>
                  <a:rPr lang="en-US" sz="2400" dirty="0">
                    <a:latin typeface="Arial" panose="020B0604020202020204" pitchFamily="34" charset="0"/>
                    <a:cs typeface="Arial" panose="020B0604020202020204" pitchFamily="34" charset="0"/>
                  </a:rPr>
                  <a:t>) = a common 3′</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5′ exoribonuclease responsible for the degradation of many mRNAs in bacteria, chloroplasts, and mitochondria</a:t>
                </a:r>
              </a:p>
              <a:p>
                <a:pPr lvl="1"/>
                <a:r>
                  <a:rPr lang="en-US" sz="2400" dirty="0">
                    <a:latin typeface="Arial" panose="020B0604020202020204" pitchFamily="34" charset="0"/>
                    <a:cs typeface="Arial" panose="020B0604020202020204" pitchFamily="34" charset="0"/>
                  </a:rPr>
                  <a:t>catalyzes reversible phosphorolysis of mRNA using orthophosphate as the nucleophile</a:t>
                </a:r>
              </a:p>
              <a:p>
                <a:pPr lvl="1"/>
                <a:endParaRPr lang="en-US" sz="2400" dirty="0"/>
              </a:p>
            </p:txBody>
          </p:sp>
        </mc:Choice>
        <mc:Fallback xmlns="">
          <p:sp>
            <p:nvSpPr>
              <p:cNvPr id="8" name="Google Shape;390;g847cf01710_0_68">
                <a:extLst>
                  <a:ext uri="{FF2B5EF4-FFF2-40B4-BE49-F238E27FC236}">
                    <a16:creationId xmlns:a16="http://schemas.microsoft.com/office/drawing/2014/main" id="{272B50AB-370D-F44A-946C-313F3B21BA2E}"/>
                  </a:ext>
                </a:extLst>
              </p:cNvPr>
              <p:cNvSpPr txBox="1">
                <a:spLocks noRot="1" noChangeAspect="1" noMove="1" noResize="1" noEditPoints="1" noAdjustHandles="1" noChangeArrowheads="1" noChangeShapeType="1" noTextEdit="1"/>
              </p:cNvSpPr>
              <p:nvPr/>
            </p:nvSpPr>
            <p:spPr bwMode="auto">
              <a:xfrm>
                <a:off x="248245" y="1600200"/>
                <a:ext cx="8647509" cy="4130675"/>
              </a:xfrm>
              <a:prstGeom prst="rect">
                <a:avLst/>
              </a:prstGeom>
              <a:blipFill>
                <a:blip r:embed="rId3"/>
                <a:stretch>
                  <a:fillRect l="-440" t="-153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72635448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7A9EFD-70C5-4AB8-A0F6-01C80853BDE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Exosomes</a:t>
            </a:r>
            <a:endParaRPr lang="en-AU" dirty="0"/>
          </a:p>
        </p:txBody>
      </p:sp>
      <mc:AlternateContent xmlns:mc="http://schemas.openxmlformats.org/markup-compatibility/2006" xmlns:a14="http://schemas.microsoft.com/office/drawing/2010/main">
        <mc:Choice Requires="a14">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134045" y="1482979"/>
                <a:ext cx="3976575" cy="47654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exosomes </a:t>
                </a:r>
                <a:r>
                  <a:rPr lang="en-US" sz="2400" dirty="0">
                    <a:latin typeface="Arial" panose="020B0604020202020204" pitchFamily="34" charset="0"/>
                    <a:cs typeface="Arial" panose="020B0604020202020204" pitchFamily="34" charset="0"/>
                  </a:rPr>
                  <a:t>= large 3′</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5′ exoribonucleases in eukaryotes that are responsible for RNA degradation</a:t>
                </a:r>
              </a:p>
              <a:p>
                <a:pPr lvl="1"/>
                <a:r>
                  <a:rPr lang="en-US" sz="2400" dirty="0">
                    <a:latin typeface="Arial" panose="020B0604020202020204" pitchFamily="34" charset="0"/>
                    <a:cs typeface="Arial" panose="020B0604020202020204" pitchFamily="34" charset="0"/>
                  </a:rPr>
                  <a:t>contain ~10 proteins</a:t>
                </a:r>
              </a:p>
              <a:p>
                <a:pPr lvl="1"/>
                <a:r>
                  <a:rPr lang="en-US" sz="2400" dirty="0">
                    <a:latin typeface="Arial" panose="020B0604020202020204" pitchFamily="34" charset="0"/>
                    <a:cs typeface="Arial" panose="020B0604020202020204" pitchFamily="34" charset="0"/>
                  </a:rPr>
                  <a:t>specialized exosomes exist in the nucleus, cytoplasm, and nucleolus</a:t>
                </a:r>
              </a:p>
              <a:p>
                <a:pPr lvl="1"/>
                <a:endParaRPr lang="en-US" sz="2400" dirty="0"/>
              </a:p>
            </p:txBody>
          </p:sp>
        </mc:Choice>
        <mc:Fallback xmlns="">
          <p:sp>
            <p:nvSpPr>
              <p:cNvPr id="8" name="Google Shape;390;g847cf01710_0_68">
                <a:extLst>
                  <a:ext uri="{FF2B5EF4-FFF2-40B4-BE49-F238E27FC236}">
                    <a16:creationId xmlns:a16="http://schemas.microsoft.com/office/drawing/2014/main" id="{272B50AB-370D-F44A-946C-313F3B21BA2E}"/>
                  </a:ext>
                </a:extLst>
              </p:cNvPr>
              <p:cNvSpPr txBox="1">
                <a:spLocks noRot="1" noChangeAspect="1" noMove="1" noResize="1" noEditPoints="1" noAdjustHandles="1" noChangeArrowheads="1" noChangeShapeType="1" noTextEdit="1"/>
              </p:cNvSpPr>
              <p:nvPr/>
            </p:nvSpPr>
            <p:spPr bwMode="auto">
              <a:xfrm>
                <a:off x="134045" y="1482979"/>
                <a:ext cx="3976575" cy="4765421"/>
              </a:xfrm>
              <a:prstGeom prst="rect">
                <a:avLst/>
              </a:prstGeom>
              <a:blipFill>
                <a:blip r:embed="rId3"/>
                <a:stretch>
                  <a:fillRect l="-920" t="-895" r="-383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pic>
        <p:nvPicPr>
          <p:cNvPr id="4" name="Picture 3" descr="Part a shows a purple R N A helicase with a rounded portion at the top and two vertical pieces to the left with pink A T P ase running horizontally between them with a piece that extends up between the two vertical pieces of the purple R N A helicase. A yellow rounded exosome core is below with a gray nuclease visible extending below the yellow exosome core and with a diagonal gray piece labeled nuclease to the right. An R N A substrate is shown as a vertical green molecule that begins near the top of the R N A helicase and runs downward into A T P ase. A dashed line runs almost vertically down through the rest of the A T P ase and exosome core, where it forms a more standard R N A structure as it continues down into the nuclease, where it bends horizontally. Part b shows a purple rounded rectangular structure with a portion that bends up diagonally to the right at the top. This is labeled R N A helicase. Beneath, a rounded pink structure is labeled A T P ase. A taller structure below labeled exosome core is yellow and roughly cylindrical with a wider top than bottom. A blue rounded piece with a smaller rounded top to the upper right with a circle in is it labeled nuclease. A vertical cylinder extends from near the top of R N A helicase down into A T P ase, narrowing toward the bottom. It joins an more irregularly-shaped piece in the exosome core that is rounded at the top, then bends to the right and then upward into the nuclease. A green R N A substrate is shown vertically above and running through this passageway through the parts of the structure.">
            <a:extLst>
              <a:ext uri="{FF2B5EF4-FFF2-40B4-BE49-F238E27FC236}">
                <a16:creationId xmlns:a16="http://schemas.microsoft.com/office/drawing/2014/main" id="{31295224-3776-2249-992E-EFA467181320}"/>
              </a:ext>
            </a:extLst>
          </p:cNvPr>
          <p:cNvPicPr>
            <a:picLocks noChangeAspect="1"/>
          </p:cNvPicPr>
          <p:nvPr/>
        </p:nvPicPr>
        <p:blipFill>
          <a:blip r:embed="rId4"/>
          <a:stretch>
            <a:fillRect/>
          </a:stretch>
        </p:blipFill>
        <p:spPr>
          <a:xfrm>
            <a:off x="4339020" y="1371600"/>
            <a:ext cx="4670935" cy="3541014"/>
          </a:xfrm>
          <a:prstGeom prst="rect">
            <a:avLst/>
          </a:prstGeom>
        </p:spPr>
      </p:pic>
    </p:spTree>
    <p:extLst>
      <p:ext uri="{BB962C8B-B14F-4D97-AF65-F5344CB8AC3E}">
        <p14:creationId xmlns:p14="http://schemas.microsoft.com/office/powerpoint/2010/main" val="392076134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98DDE7F9-2A65-4DCF-B099-1B473117B2F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25731"/>
            <a:ext cx="1133954" cy="816935"/>
          </a:xfrm>
          <a:prstGeom prst="rect">
            <a:avLst/>
          </a:prstGeom>
        </p:spPr>
      </p:pic>
      <p:sp>
        <p:nvSpPr>
          <p:cNvPr id="2" name="Title 1">
            <a:extLst>
              <a:ext uri="{FF2B5EF4-FFF2-40B4-BE49-F238E27FC236}">
                <a16:creationId xmlns:a16="http://schemas.microsoft.com/office/drawing/2014/main" id="{761E844E-9664-4FD4-AB72-0759B85DC5BC}"/>
              </a:ext>
            </a:extLst>
          </p:cNvPr>
          <p:cNvSpPr>
            <a:spLocks noGrp="1"/>
          </p:cNvSpPr>
          <p:nvPr>
            <p:ph type="title"/>
          </p:nvPr>
        </p:nvSpPr>
        <p:spPr/>
        <p:txBody>
          <a:bodyPr/>
          <a:lstStyle/>
          <a:p>
            <a:r>
              <a:rPr lang="en-AU" dirty="0"/>
              <a:t>Clicker Question 28</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Degradation of cellular mRNA is NOT associated with:</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import into the lysosomes in eukaryotes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greatly variable rates in eukaryotes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resistance to degradation in bacterial mRNAs due to the hairpin structure in </a:t>
            </a:r>
            <a:r>
              <a:rPr kumimoji="0" lang="el-GR"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ρ</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-independent termination of transcription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3′→5′ degradation in higher eukaryotes by the exosome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165479477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59C37-25D4-4417-8BFF-8CD75665CC4B}"/>
              </a:ext>
            </a:extLst>
          </p:cNvPr>
          <p:cNvSpPr>
            <a:spLocks noGrp="1"/>
          </p:cNvSpPr>
          <p:nvPr>
            <p:ph type="title"/>
          </p:nvPr>
        </p:nvSpPr>
        <p:spPr/>
        <p:txBody>
          <a:bodyPr/>
          <a:lstStyle/>
          <a:p>
            <a:r>
              <a:rPr lang="en-AU" dirty="0"/>
              <a:t>Clicker Question 28,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Degradation of cellular mRNA is NOT associated with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import into the lysosomes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 eukaryotes</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Cytosolic endonucleases degrade mRNA in bacteria, and large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3′→5′</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exoribonucleases called exosomes degrade nearly all types of RNA in eukaryotes.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6924529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
        <p:cNvGrpSpPr/>
        <p:nvPr/>
      </p:nvGrpSpPr>
      <p:grpSpPr>
        <a:xfrm>
          <a:off x="0" y="0"/>
          <a:ext cx="0" cy="0"/>
          <a:chOff x="0" y="0"/>
          <a:chExt cx="0" cy="0"/>
        </a:xfrm>
      </p:grpSpPr>
      <p:pic>
        <p:nvPicPr>
          <p:cNvPr id="4" name="Picture 3" descr="Icon P 2">
            <a:extLst>
              <a:ext uri="{FF2B5EF4-FFF2-40B4-BE49-F238E27FC236}">
                <a16:creationId xmlns:a16="http://schemas.microsoft.com/office/drawing/2014/main" id="{D9DB63B4-F3BC-4AD2-81D6-62AFF8F86A7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5800" y="67375"/>
            <a:ext cx="1133954" cy="816935"/>
          </a:xfrm>
          <a:prstGeom prst="rect">
            <a:avLst/>
          </a:prstGeom>
        </p:spPr>
      </p:pic>
      <p:sp>
        <p:nvSpPr>
          <p:cNvPr id="2" name="Title 1">
            <a:extLst>
              <a:ext uri="{FF2B5EF4-FFF2-40B4-BE49-F238E27FC236}">
                <a16:creationId xmlns:a16="http://schemas.microsoft.com/office/drawing/2014/main" id="{C7F2058A-5DC6-4C44-8E3B-6D65AB8479CF}"/>
              </a:ext>
            </a:extLst>
          </p:cNvPr>
          <p:cNvSpPr>
            <a:spLocks noGrp="1"/>
          </p:cNvSpPr>
          <p:nvPr>
            <p:ph type="title"/>
          </p:nvPr>
        </p:nvSpPr>
        <p:spPr/>
        <p:txBody>
          <a:bodyPr/>
          <a:lstStyle/>
          <a:p>
            <a:pPr>
              <a:spcBef>
                <a:spcPts val="0"/>
              </a:spcBef>
              <a:spcAft>
                <a:spcPts val="0"/>
              </a:spcAft>
              <a:defRPr/>
            </a:pPr>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Sequencing </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mRNA</a:t>
            </a:r>
            <a:endParaRPr lang="en-AU" dirty="0">
              <a:solidFill>
                <a:srgbClr val="144652"/>
              </a:solidFill>
            </a:endParaRPr>
          </a:p>
        </p:txBody>
      </p:sp>
      <p:sp>
        <p:nvSpPr>
          <p:cNvPr id="290818" name="Google Shape;166;p30">
            <a:extLst>
              <a:ext uri="{FF2B5EF4-FFF2-40B4-BE49-F238E27FC236}">
                <a16:creationId xmlns:a16="http://schemas.microsoft.com/office/drawing/2014/main" id="{6066E6E6-5790-1147-9B07-810DEE9DE61E}"/>
              </a:ext>
            </a:extLst>
          </p:cNvPr>
          <p:cNvSpPr>
            <a:spLocks noGrp="1" noChangeArrowheads="1"/>
          </p:cNvSpPr>
          <p:nvPr>
            <p:ph type="body" idx="4294967295"/>
          </p:nvPr>
        </p:nvSpPr>
        <p:spPr>
          <a:xfrm>
            <a:off x="571500" y="1905000"/>
            <a:ext cx="8001000" cy="736600"/>
          </a:xfrm>
        </p:spPr>
        <p:txBody>
          <a:bodyPr lIns="91425" tIns="45700" rIns="91425" bIns="45700"/>
          <a:lstStyle/>
          <a:p>
            <a:pPr marL="0" indent="0" algn="ctr">
              <a:spcBef>
                <a:spcPts val="360"/>
              </a:spcBef>
              <a:spcAft>
                <a:spcPts val="0"/>
              </a:spcAft>
              <a:buSzPts val="1800"/>
              <a:buNone/>
            </a:pPr>
            <a:r>
              <a:rPr lang="en-US" dirty="0">
                <a:latin typeface="Arial"/>
                <a:ea typeface="Arial"/>
                <a:cs typeface="Arial"/>
                <a:sym typeface="Arial"/>
              </a:rPr>
              <a:t>Watch the Animated Technique video titled “RNA Sequencing” in your Achieve course.</a:t>
            </a:r>
            <a:endParaRPr lang="en-US" dirty="0"/>
          </a:p>
          <a:p>
            <a:pPr marL="0" indent="0">
              <a:lnSpc>
                <a:spcPct val="115000"/>
              </a:lnSpc>
              <a:spcBef>
                <a:spcPct val="0"/>
              </a:spcBef>
              <a:buFontTx/>
              <a:buNone/>
            </a:pPr>
            <a:endParaRPr lang="en-US" altLang="en-US" sz="3000" dirty="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a:p>
            <a:pPr marL="0" indent="0">
              <a:spcBef>
                <a:spcPts val="363"/>
              </a:spcBef>
              <a:buFontTx/>
              <a:buNone/>
            </a:pPr>
            <a:endParaRPr lang="en-US" altLang="en-US" sz="3000" dirty="0">
              <a:ea typeface="ＭＳ Ｐゴシック" panose="020B0600070205080204" pitchFamily="34" charset="-128"/>
            </a:endParaRPr>
          </a:p>
          <a:p>
            <a:pPr marL="0" indent="0">
              <a:spcBef>
                <a:spcPts val="363"/>
              </a:spcBef>
              <a:buFontTx/>
              <a:buNone/>
            </a:pPr>
            <a:endParaRPr lang="en-US" altLang="en-US" sz="3000" dirty="0">
              <a:ea typeface="ＭＳ Ｐゴシック" panose="020B0600070205080204" pitchFamily="34" charset="-128"/>
            </a:endParaRPr>
          </a:p>
        </p:txBody>
      </p:sp>
      <p:pic>
        <p:nvPicPr>
          <p:cNvPr id="8" name="Google Shape;174;p31" descr="A screen capture of a video on sequencing m R N A.">
            <a:extLst>
              <a:ext uri="{FF2B5EF4-FFF2-40B4-BE49-F238E27FC236}">
                <a16:creationId xmlns:a16="http://schemas.microsoft.com/office/drawing/2014/main" id="{43B8E9D3-2CBF-3149-B53D-53961DBB19F9}"/>
              </a:ext>
            </a:extLst>
          </p:cNvPr>
          <p:cNvPicPr preferRelativeResize="0"/>
          <p:nvPr/>
        </p:nvPicPr>
        <p:blipFill>
          <a:blip r:embed="rId4">
            <a:alphaModFix/>
          </a:blip>
          <a:stretch>
            <a:fillRect/>
          </a:stretch>
        </p:blipFill>
        <p:spPr>
          <a:xfrm>
            <a:off x="2043613" y="2875426"/>
            <a:ext cx="5056774" cy="2930275"/>
          </a:xfrm>
          <a:prstGeom prst="rect">
            <a:avLst/>
          </a:prstGeom>
          <a:noFill/>
          <a:ln>
            <a:noFill/>
          </a:ln>
        </p:spPr>
      </p:pic>
    </p:spTree>
    <p:extLst>
      <p:ext uri="{BB962C8B-B14F-4D97-AF65-F5344CB8AC3E}">
        <p14:creationId xmlns:p14="http://schemas.microsoft.com/office/powerpoint/2010/main" val="120945004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7BBAD-D740-40BE-A5D1-0BF852BA2666}"/>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Instructions</a:t>
            </a:r>
            <a:r>
              <a:rPr lang="en-US" altLang="en-US" sz="2000" b="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 (2 of 3)</a:t>
            </a:r>
            <a:endParaRPr lang="en-AU" sz="2000" dirty="0">
              <a:solidFill>
                <a:srgbClr val="144652"/>
              </a:solidFill>
            </a:endParaRPr>
          </a:p>
        </p:txBody>
      </p:sp>
      <p:sp>
        <p:nvSpPr>
          <p:cNvPr id="175" name="Google Shape;175;p31">
            <a:extLst>
              <a:ext uri="{FF2B5EF4-FFF2-40B4-BE49-F238E27FC236}">
                <a16:creationId xmlns:a16="http://schemas.microsoft.com/office/drawing/2014/main" id="{A74371BA-1CE1-264A-841E-5F174A5AFD83}"/>
              </a:ext>
            </a:extLst>
          </p:cNvPr>
          <p:cNvSpPr txBox="1">
            <a:spLocks noGrp="1"/>
          </p:cNvSpPr>
          <p:nvPr>
            <p:ph type="body" idx="1"/>
          </p:nvPr>
        </p:nvSpPr>
        <p:spPr>
          <a:xfrm>
            <a:off x="672305" y="1295400"/>
            <a:ext cx="7783513" cy="5105400"/>
          </a:xfrm>
        </p:spPr>
        <p:txBody>
          <a:bodyPr spcFirstLastPara="1" lIns="91425" tIns="45700" rIns="91425" bIns="45700">
            <a:noAutofit/>
          </a:bodyPr>
          <a:lstStyle/>
          <a:p>
            <a:pPr>
              <a:lnSpc>
                <a:spcPct val="115000"/>
              </a:lnSpc>
              <a:spcBef>
                <a:spcPts val="0"/>
              </a:spcBef>
              <a:spcAft>
                <a:spcPts val="0"/>
              </a:spcAft>
              <a:defRPr/>
            </a:pPr>
            <a:r>
              <a:rPr lang="en-GB" sz="2400" dirty="0">
                <a:latin typeface="Arial" panose="020B0604020202020204" pitchFamily="34" charset="0"/>
                <a:ea typeface="Arial"/>
                <a:cs typeface="Arial" panose="020B0604020202020204" pitchFamily="34" charset="0"/>
                <a:sym typeface="Arial"/>
              </a:rPr>
              <a:t>On your own, </a:t>
            </a:r>
            <a:r>
              <a:rPr lang="en-GB" sz="2400" dirty="0">
                <a:solidFill>
                  <a:srgbClr val="0000FF"/>
                </a:solidFill>
                <a:latin typeface="Arial" panose="020B0604020202020204" pitchFamily="34" charset="0"/>
                <a:ea typeface="Arial"/>
                <a:cs typeface="Arial" panose="020B0604020202020204" pitchFamily="34" charset="0"/>
                <a:sym typeface="Arial"/>
              </a:rPr>
              <a:t>think </a:t>
            </a:r>
            <a:r>
              <a:rPr lang="en-GB" sz="2400" dirty="0">
                <a:latin typeface="Arial" panose="020B0604020202020204" pitchFamily="34" charset="0"/>
                <a:ea typeface="Arial"/>
                <a:cs typeface="Arial" panose="020B0604020202020204" pitchFamily="34" charset="0"/>
                <a:sym typeface="Arial"/>
              </a:rPr>
              <a:t>of answers to the question:</a:t>
            </a:r>
            <a:endParaRPr sz="2400" dirty="0">
              <a:latin typeface="Arial" panose="020B0604020202020204" pitchFamily="34" charset="0"/>
              <a:ea typeface="Arial"/>
              <a:cs typeface="Arial" panose="020B0604020202020204" pitchFamily="34" charset="0"/>
              <a:sym typeface="Arial"/>
            </a:endParaRPr>
          </a:p>
          <a:p>
            <a:pPr marL="914400" lvl="1" indent="-355600">
              <a:lnSpc>
                <a:spcPct val="115000"/>
              </a:lnSpc>
              <a:spcBef>
                <a:spcPts val="0"/>
              </a:spcBef>
              <a:spcAft>
                <a:spcPts val="0"/>
              </a:spcAft>
              <a:buSzPts val="2000"/>
              <a:buFont typeface="Arial"/>
              <a:buChar char="–"/>
              <a:defRPr/>
            </a:pPr>
            <a:r>
              <a:rPr lang="en-GB" dirty="0">
                <a:latin typeface="Arial"/>
                <a:ea typeface="Arial"/>
                <a:cs typeface="Arial"/>
                <a:sym typeface="Arial"/>
              </a:rPr>
              <a:t>Consider h</a:t>
            </a:r>
            <a:r>
              <a:rPr lang="en" dirty="0">
                <a:latin typeface="Arial"/>
                <a:ea typeface="Arial"/>
                <a:cs typeface="Arial"/>
                <a:sym typeface="Arial"/>
              </a:rPr>
              <a:t>ow </a:t>
            </a:r>
            <a:r>
              <a:rPr lang="en" dirty="0" err="1">
                <a:latin typeface="Arial"/>
                <a:ea typeface="Arial"/>
                <a:cs typeface="Arial"/>
                <a:sym typeface="Arial"/>
              </a:rPr>
              <a:t>RNAseq</a:t>
            </a:r>
            <a:r>
              <a:rPr lang="en" dirty="0">
                <a:latin typeface="Arial"/>
                <a:ea typeface="Arial"/>
                <a:cs typeface="Arial"/>
                <a:sym typeface="Arial"/>
              </a:rPr>
              <a:t> is used to identify and quantify the levels of mRNA transcripts in different cell types in humans. What structural features do almost all mRNAs have in common?</a:t>
            </a:r>
            <a:r>
              <a:rPr lang="en-GB" dirty="0">
                <a:latin typeface="Arial"/>
                <a:ea typeface="Arial"/>
                <a:cs typeface="Arial"/>
                <a:sym typeface="Arial"/>
              </a:rPr>
              <a:t> </a:t>
            </a:r>
            <a:r>
              <a:rPr lang="en-GB" sz="2400" dirty="0">
                <a:latin typeface="Arial" panose="020B0604020202020204" pitchFamily="34" charset="0"/>
                <a:ea typeface="Arial"/>
                <a:cs typeface="Arial" panose="020B0604020202020204" pitchFamily="34" charset="0"/>
                <a:sym typeface="Arial"/>
              </a:rPr>
              <a:t>(2 minutes)</a:t>
            </a:r>
            <a:br>
              <a:rPr lang="en-GB" sz="2400" dirty="0">
                <a:latin typeface="Arial" panose="020B0604020202020204" pitchFamily="34" charset="0"/>
                <a:ea typeface="Arial"/>
                <a:cs typeface="Arial" panose="020B0604020202020204" pitchFamily="34" charset="0"/>
                <a:sym typeface="Arial"/>
              </a:rPr>
            </a:br>
            <a:endParaRPr lang="en-GB" sz="2400" dirty="0">
              <a:latin typeface="Arial" panose="020B0604020202020204" pitchFamily="34" charset="0"/>
              <a:ea typeface="Arial"/>
              <a:cs typeface="Arial" panose="020B0604020202020204" pitchFamily="34" charset="0"/>
              <a:sym typeface="Arial"/>
            </a:endParaRPr>
          </a:p>
          <a:p>
            <a:pPr marL="457200" indent="-355600">
              <a:lnSpc>
                <a:spcPct val="115000"/>
              </a:lnSpc>
              <a:spcBef>
                <a:spcPts val="0"/>
              </a:spcBef>
              <a:spcAft>
                <a:spcPts val="0"/>
              </a:spcAft>
              <a:buSzPts val="2000"/>
              <a:buFont typeface="Arial"/>
              <a:buChar char="•"/>
              <a:defRPr/>
            </a:pPr>
            <a:r>
              <a:rPr lang="en-GB" sz="2400" dirty="0">
                <a:solidFill>
                  <a:srgbClr val="0000FF"/>
                </a:solidFill>
                <a:latin typeface="Arial" panose="020B0604020202020204" pitchFamily="34" charset="0"/>
                <a:ea typeface="Arial"/>
                <a:cs typeface="Arial" panose="020B0604020202020204" pitchFamily="34" charset="0"/>
                <a:sym typeface="Arial"/>
              </a:rPr>
              <a:t>Pair</a:t>
            </a:r>
            <a:r>
              <a:rPr lang="en-GB" sz="2400" dirty="0">
                <a:latin typeface="Arial" panose="020B0604020202020204" pitchFamily="34" charset="0"/>
                <a:ea typeface="Arial"/>
                <a:cs typeface="Arial" panose="020B0604020202020204" pitchFamily="34" charset="0"/>
                <a:sym typeface="Arial"/>
              </a:rPr>
              <a:t> up to discuss your ideas. (2 minutes)</a:t>
            </a:r>
            <a:br>
              <a:rPr lang="en-GB" sz="2400" dirty="0">
                <a:latin typeface="Arial" panose="020B0604020202020204" pitchFamily="34" charset="0"/>
                <a:ea typeface="Arial"/>
                <a:cs typeface="Arial" panose="020B0604020202020204" pitchFamily="34" charset="0"/>
                <a:sym typeface="Arial"/>
              </a:rPr>
            </a:br>
            <a:endParaRPr sz="2400" dirty="0">
              <a:latin typeface="Arial" panose="020B0604020202020204" pitchFamily="34" charset="0"/>
              <a:ea typeface="Arial"/>
              <a:cs typeface="Arial" panose="020B0604020202020204" pitchFamily="34" charset="0"/>
              <a:sym typeface="Arial"/>
            </a:endParaRPr>
          </a:p>
          <a:p>
            <a:pPr marL="457200" indent="-355600">
              <a:lnSpc>
                <a:spcPct val="115000"/>
              </a:lnSpc>
              <a:spcBef>
                <a:spcPts val="0"/>
              </a:spcBef>
              <a:spcAft>
                <a:spcPts val="0"/>
              </a:spcAft>
              <a:buSzPts val="2000"/>
              <a:buFont typeface="Arial"/>
              <a:buChar char="•"/>
              <a:defRPr/>
            </a:pPr>
            <a:r>
              <a:rPr lang="en-GB" sz="2400" dirty="0">
                <a:solidFill>
                  <a:srgbClr val="0000FF"/>
                </a:solidFill>
                <a:latin typeface="Arial" panose="020B0604020202020204" pitchFamily="34" charset="0"/>
                <a:ea typeface="Arial"/>
                <a:cs typeface="Arial" panose="020B0604020202020204" pitchFamily="34" charset="0"/>
                <a:sym typeface="Arial"/>
              </a:rPr>
              <a:t>Share</a:t>
            </a:r>
            <a:r>
              <a:rPr lang="en-GB" sz="2400" dirty="0">
                <a:latin typeface="Arial" panose="020B0604020202020204" pitchFamily="34" charset="0"/>
                <a:ea typeface="Arial"/>
                <a:cs typeface="Arial" panose="020B0604020202020204" pitchFamily="34" charset="0"/>
                <a:sym typeface="Arial"/>
              </a:rPr>
              <a:t> your ideas with the class in group discussion. (3 minutes)</a:t>
            </a:r>
            <a:endParaRPr sz="2400" dirty="0">
              <a:solidFill>
                <a:srgbClr val="0000FF"/>
              </a:solidFill>
              <a:latin typeface="Arial" panose="020B0604020202020204" pitchFamily="34" charset="0"/>
              <a:ea typeface="Arial"/>
              <a:cs typeface="Arial" panose="020B0604020202020204" pitchFamily="34" charset="0"/>
              <a:sym typeface="Arial"/>
            </a:endParaRPr>
          </a:p>
          <a:p>
            <a:pPr marL="0" indent="0">
              <a:spcBef>
                <a:spcPts val="360"/>
              </a:spcBef>
              <a:spcAft>
                <a:spcPts val="0"/>
              </a:spcAft>
              <a:buFontTx/>
              <a:buNone/>
              <a:defRPr/>
            </a:pPr>
            <a:endParaRPr sz="2000" dirty="0"/>
          </a:p>
          <a:p>
            <a:pPr marL="0" indent="0">
              <a:spcBef>
                <a:spcPts val="360"/>
              </a:spcBef>
              <a:spcAft>
                <a:spcPts val="0"/>
              </a:spcAft>
              <a:buFontTx/>
              <a:buNone/>
              <a:defRPr/>
            </a:pPr>
            <a:endParaRPr sz="2000" dirty="0"/>
          </a:p>
        </p:txBody>
      </p:sp>
    </p:spTree>
    <p:extLst>
      <p:ext uri="{BB962C8B-B14F-4D97-AF65-F5344CB8AC3E}">
        <p14:creationId xmlns:p14="http://schemas.microsoft.com/office/powerpoint/2010/main" val="271995976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977C9-1137-40CE-8CD0-AE4A83CEB327}"/>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Solution</a:t>
            </a:r>
            <a:r>
              <a:rPr lang="en-US" altLang="en-US" sz="2000" b="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 (2 of 3)</a:t>
            </a:r>
            <a:endParaRPr lang="en-AU" sz="2000" dirty="0">
              <a:solidFill>
                <a:srgbClr val="144652"/>
              </a:solidFill>
            </a:endParaRPr>
          </a:p>
        </p:txBody>
      </p:sp>
      <p:sp>
        <p:nvSpPr>
          <p:cNvPr id="4" name="Google Shape;376;g847cf01710_0_48">
            <a:extLst>
              <a:ext uri="{FF2B5EF4-FFF2-40B4-BE49-F238E27FC236}">
                <a16:creationId xmlns:a16="http://schemas.microsoft.com/office/drawing/2014/main" id="{BF56E702-C09F-6A44-A0A7-6FD0CFE5BB42}"/>
              </a:ext>
            </a:extLst>
          </p:cNvPr>
          <p:cNvSpPr txBox="1">
            <a:spLocks/>
          </p:cNvSpPr>
          <p:nvPr/>
        </p:nvSpPr>
        <p:spPr bwMode="auto">
          <a:xfrm>
            <a:off x="241299" y="1295400"/>
            <a:ext cx="8645526" cy="5114925"/>
          </a:xfrm>
          <a:prstGeom prst="rect">
            <a:avLst/>
          </a:prstGeom>
          <a:noFill/>
          <a:ln>
            <a:noFill/>
          </a:ln>
        </p:spPr>
        <p:txBody>
          <a:bodyPr lIns="91425" tIns="45700" rIns="91425" bIns="4570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810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indent="-355600">
              <a:lnSpc>
                <a:spcPct val="115000"/>
              </a:lnSpc>
              <a:spcBef>
                <a:spcPts val="0"/>
              </a:spcBef>
              <a:spcAft>
                <a:spcPts val="0"/>
              </a:spcAft>
              <a:buSzPts val="2000"/>
              <a:buFont typeface="Arial"/>
              <a:buChar char="–"/>
              <a:defRPr/>
            </a:pPr>
            <a:r>
              <a:rPr lang="en" sz="2400" dirty="0">
                <a:latin typeface="Arial"/>
                <a:ea typeface="Arial"/>
                <a:cs typeface="Arial"/>
                <a:sym typeface="Arial"/>
              </a:rPr>
              <a:t>What structural features do almost all mRNAs have in common?</a:t>
            </a:r>
            <a:r>
              <a:rPr lang="en-US" sz="2400" dirty="0">
                <a:latin typeface="Arial"/>
                <a:ea typeface="Arial"/>
                <a:cs typeface="Arial"/>
                <a:sym typeface="Arial"/>
              </a:rPr>
              <a:t> </a:t>
            </a:r>
            <a:r>
              <a:rPr lang="en-US" sz="2400" b="1" dirty="0">
                <a:latin typeface="Arial"/>
                <a:ea typeface="Arial"/>
                <a:cs typeface="Arial"/>
                <a:sym typeface="Arial"/>
              </a:rPr>
              <a:t>In humans, nearly all mRNAs are 5ʹ capped, spliced, and polyadenylated before being exported from the nucleus for translation in the cytosol.</a:t>
            </a:r>
          </a:p>
          <a:p>
            <a:pPr lvl="1" indent="-355600">
              <a:lnSpc>
                <a:spcPct val="115000"/>
              </a:lnSpc>
              <a:spcBef>
                <a:spcPts val="0"/>
              </a:spcBef>
              <a:spcAft>
                <a:spcPts val="0"/>
              </a:spcAft>
              <a:buSzPts val="2000"/>
              <a:buFont typeface="Arial"/>
              <a:buChar char="–"/>
              <a:defRPr/>
            </a:pPr>
            <a:endParaRPr lang="en-GB" sz="2400" dirty="0">
              <a:latin typeface="Arial"/>
              <a:ea typeface="Arial"/>
              <a:cs typeface="Arial"/>
              <a:sym typeface="Arial"/>
            </a:endParaRPr>
          </a:p>
          <a:p>
            <a:pPr lvl="1" indent="-355600">
              <a:lnSpc>
                <a:spcPct val="115000"/>
              </a:lnSpc>
              <a:spcBef>
                <a:spcPts val="0"/>
              </a:spcBef>
              <a:spcAft>
                <a:spcPts val="0"/>
              </a:spcAft>
              <a:buSzPts val="2000"/>
              <a:buFont typeface="Arial"/>
              <a:buChar char="–"/>
              <a:defRPr/>
            </a:pPr>
            <a:endParaRPr lang="en-GB" sz="200" b="1" dirty="0">
              <a:highlight>
                <a:srgbClr val="FFFFFF"/>
              </a:highlight>
              <a:latin typeface="Arial"/>
              <a:ea typeface="Arial"/>
              <a:cs typeface="Arial"/>
              <a:sym typeface="Arial"/>
            </a:endParaRPr>
          </a:p>
          <a:p>
            <a:pPr lvl="1" indent="-355600">
              <a:lnSpc>
                <a:spcPct val="115000"/>
              </a:lnSpc>
              <a:spcBef>
                <a:spcPts val="0"/>
              </a:spcBef>
              <a:spcAft>
                <a:spcPts val="0"/>
              </a:spcAft>
              <a:buSzPts val="2000"/>
              <a:buFont typeface="Arial"/>
              <a:buChar char="–"/>
              <a:defRPr/>
            </a:pPr>
            <a:endParaRPr lang="en-GB" sz="2400" b="0" dirty="0">
              <a:solidFill>
                <a:schemeClr val="dk1"/>
              </a:solidFill>
              <a:cs typeface="Arial" panose="020B0604020202020204" pitchFamily="34" charset="0"/>
            </a:endParaRPr>
          </a:p>
          <a:p>
            <a:pPr lvl="1">
              <a:lnSpc>
                <a:spcPct val="115000"/>
              </a:lnSpc>
              <a:spcBef>
                <a:spcPct val="0"/>
              </a:spcBef>
              <a:buSzPts val="2400"/>
            </a:pPr>
            <a:endParaRPr lang="en-US" altLang="en-US" sz="2400" b="0" dirty="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5701508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599C-AF62-4C45-A7EE-87824BBDC7DB}"/>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26.3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RNA-Dependent Synthesis of RNA and DNA</a:t>
            </a:r>
            <a:endParaRPr lang="en-AU" dirty="0"/>
          </a:p>
        </p:txBody>
      </p:sp>
    </p:spTree>
    <p:extLst>
      <p:ext uri="{BB962C8B-B14F-4D97-AF65-F5344CB8AC3E}">
        <p14:creationId xmlns:p14="http://schemas.microsoft.com/office/powerpoint/2010/main" val="187114583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
            <a:extLst>
              <a:ext uri="{FF2B5EF4-FFF2-40B4-BE49-F238E27FC236}">
                <a16:creationId xmlns:a16="http://schemas.microsoft.com/office/drawing/2014/main" id="{118B4E8E-3091-0742-A5DF-30BEC1101363}"/>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95275"/>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E2E5EE-7F06-4586-A46F-4EF361BDAFB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RNA can be used as a template for synthesis of DNA by reverse </a:t>
            </a:r>
            <a:r>
              <a:rPr lang="en-US" sz="2400" b="1" dirty="0" err="1">
                <a:latin typeface="Arial" panose="020B0604020202020204" pitchFamily="34" charset="0"/>
                <a:cs typeface="Arial" panose="020B0604020202020204" pitchFamily="34" charset="0"/>
              </a:rPr>
              <a:t>transcriptases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RNA carries genetic information that can be reverse transcribed into DNA. Retroviruses, such as HIV or those responsible for some cancers, must convert their RNA genomes into DNA by reverse transcription. Reverse transcription by telomerase is also responsible for producing the telomeres that protect the DNA found at the ends of eukaryotic chromosomes. </a:t>
            </a:r>
          </a:p>
          <a:p>
            <a:endParaRPr lang="en-US" sz="2400" dirty="0"/>
          </a:p>
          <a:p>
            <a:pPr>
              <a:buNone/>
            </a:pPr>
            <a:endParaRPr lang="en-US" sz="2400" dirty="0">
              <a:effectLst/>
            </a:endParaRPr>
          </a:p>
        </p:txBody>
      </p:sp>
    </p:spTree>
    <p:extLst>
      <p:ext uri="{BB962C8B-B14F-4D97-AF65-F5344CB8AC3E}">
        <p14:creationId xmlns:p14="http://schemas.microsoft.com/office/powerpoint/2010/main" val="735439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61E1-4830-4C77-9CB8-4F3B1B2D5584}"/>
              </a:ext>
            </a:extLst>
          </p:cNvPr>
          <p:cNvSpPr>
            <a:spLocks noGrp="1"/>
          </p:cNvSpPr>
          <p:nvPr>
            <p:ph type="title"/>
          </p:nvPr>
        </p:nvSpPr>
        <p:spPr/>
        <p:txBody>
          <a:bodyPr/>
          <a:lstStyle/>
          <a:p>
            <a:r>
              <a:rPr lang="en-AU" dirty="0"/>
              <a:t>Clicker Question 2,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metal plays an important role in transcription, a role similar to phosphoryl group transfer?</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magnesium</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Mg</a:t>
            </a:r>
            <a:r>
              <a:rPr kumimoji="0" lang="en-US" altLang="en-US" sz="2400" b="1"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2+</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stabilizes deprotonated oxygen atoms of phosphoryl groups and of carboxyl groups on Asp residues within the active site.</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0386018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B738B-B5A7-4F24-A8BE-2E6A12C1E427}"/>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Reverse Transcriptase Produces DNA from Viral RNA</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1" y="1828800"/>
            <a:ext cx="85296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reverse transcriptase </a:t>
            </a:r>
            <a:r>
              <a:rPr lang="en-US" sz="2400" dirty="0">
                <a:latin typeface="Arial" panose="020B0604020202020204" pitchFamily="34" charset="0"/>
                <a:cs typeface="Arial" panose="020B0604020202020204" pitchFamily="34" charset="0"/>
              </a:rPr>
              <a:t>= an RNA-dependent DNA polymerase</a:t>
            </a:r>
          </a:p>
          <a:p>
            <a:pPr lvl="1"/>
            <a:r>
              <a:rPr lang="en-US" sz="2400" dirty="0">
                <a:latin typeface="Arial" panose="020B0604020202020204" pitchFamily="34" charset="0"/>
                <a:cs typeface="Arial" panose="020B0604020202020204" pitchFamily="34" charset="0"/>
              </a:rPr>
              <a:t>contained within certain RNA viruses called </a:t>
            </a:r>
            <a:r>
              <a:rPr lang="en-US" sz="2400" b="1" dirty="0">
                <a:latin typeface="Arial" panose="020B0604020202020204" pitchFamily="34" charset="0"/>
                <a:cs typeface="Arial" panose="020B0604020202020204" pitchFamily="34" charset="0"/>
              </a:rPr>
              <a:t>retroviruses</a:t>
            </a:r>
          </a:p>
          <a:p>
            <a:pPr lvl="1"/>
            <a:r>
              <a:rPr lang="en-US" sz="2400" dirty="0">
                <a:latin typeface="Arial" panose="020B0604020202020204" pitchFamily="34" charset="0"/>
                <a:cs typeface="Arial" panose="020B0604020202020204" pitchFamily="34" charset="0"/>
              </a:rPr>
              <a:t>discovery showed genetic information can flow “backward” from RNA to DNA</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reverse transcriptase catalyzes conversion of viral RNA to dsDNA, which is often integrated into the host genome</a:t>
            </a: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13322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C68373-BB17-494D-AF2D-D77A0CF9D38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Retroviral Infection of a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Mammalian Cell</a:t>
            </a:r>
            <a:endParaRPr lang="en-AU" dirty="0"/>
          </a:p>
        </p:txBody>
      </p:sp>
      <p:pic>
        <p:nvPicPr>
          <p:cNvPr id="5" name="Picture 4" descr="A horizontal plasma membrane is shown across the center of the figure. Above, a hexagonal retrovirus is shown with gray spheres labeled G a g around its outer border and small green spheres between these gray spheres on the outside labeled E n v. Three spheres are shown against the inner surfaces of G a g spheres. One is a purple sphere labeled reverse transcriptase, one is a brown sphere labeled integrase, and one is an orange sphere labeled protease. A green horizontal strand labeled R N A genome is in the center with purple pieces to the left and right and t R N A on the left end shown as an irregular shape with a triangular right piece next to a more rounded piece with a longer piece extending down at a slight diagonal. An arrow labeled infection points down to show a similar virus embedded in the plasma membrane with its bottom vertex removed so that its interior opens through the plasma membrane into the cell. The strand of R N A is moving through the opening. Protease is no longer visible inside the virus. An arrow labeled reverse transcription next to a purple sphere of reverse transcriptase points down to two horizontal strands labeled viral D N A that are each red in the center with short purple ends. An arrow labeled integration with two brown integrase spheres points from this D N A in the cytoplasm into the nucleus, where a tangled blue host chromosome is shown with a small red region with dark purple on each side. An arrow labeled transcription points to the right and shows that this produces a piece of R N A like the one in the virus, with a green center and purple ends. An arrow labeled transport out of nucleus shows that this moves back into the cytoplasm. A ribosome assembles around it with a large pink oval on top and purple oval on the bottom with strands of the R N A extending out from the left and right of the bottom oval. An arrow pointing right is labeled translation and proteolysis. Seven gray G a g spheres, a green E n v sphere, a purple reverse transcriptase sphere, a brown integrase sphere, and an orange protease sphere are shown above the arrow. A virus is shown to the right that resembles the complete virus except that it is missing part of its left side, where the green strand with purple ends is entering along with a green t R N A. Accompanying text reads, assembly and packaging. An arrow labeled lysis points up to an area where the membrane has broken to release a new retrovirus outside of the cell.">
            <a:extLst>
              <a:ext uri="{FF2B5EF4-FFF2-40B4-BE49-F238E27FC236}">
                <a16:creationId xmlns:a16="http://schemas.microsoft.com/office/drawing/2014/main" id="{98592501-BB7F-E349-979B-C5E08EAB0551}"/>
              </a:ext>
            </a:extLst>
          </p:cNvPr>
          <p:cNvPicPr>
            <a:picLocks noChangeAspect="1"/>
          </p:cNvPicPr>
          <p:nvPr/>
        </p:nvPicPr>
        <p:blipFill>
          <a:blip r:embed="rId3"/>
          <a:stretch>
            <a:fillRect/>
          </a:stretch>
        </p:blipFill>
        <p:spPr>
          <a:xfrm>
            <a:off x="813323" y="1519936"/>
            <a:ext cx="7517353" cy="5033264"/>
          </a:xfrm>
          <a:prstGeom prst="rect">
            <a:avLst/>
          </a:prstGeom>
        </p:spPr>
      </p:pic>
    </p:spTree>
    <p:extLst>
      <p:ext uri="{BB962C8B-B14F-4D97-AF65-F5344CB8AC3E}">
        <p14:creationId xmlns:p14="http://schemas.microsoft.com/office/powerpoint/2010/main" val="114124424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1E97D2-925F-475D-97BA-583919796FF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Retroviruses Have Three Genes and LTR Sequences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19422" y="1600200"/>
            <a:ext cx="870515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a:latin typeface="Arial" panose="020B0604020202020204" pitchFamily="34" charset="0"/>
                <a:cs typeface="Arial" panose="020B0604020202020204" pitchFamily="34" charset="0"/>
              </a:rPr>
              <a:t>gag = </a:t>
            </a:r>
            <a:r>
              <a:rPr lang="en-US" sz="2400" dirty="0">
                <a:latin typeface="Arial" panose="020B0604020202020204" pitchFamily="34" charset="0"/>
                <a:cs typeface="Arial" panose="020B0604020202020204" pitchFamily="34" charset="0"/>
              </a:rPr>
              <a:t>encodes the proteins of the interior viral core</a:t>
            </a:r>
            <a:r>
              <a:rPr lang="en-US" sz="2400" i="1" dirty="0">
                <a:latin typeface="Arial" panose="020B0604020202020204" pitchFamily="34" charset="0"/>
                <a:cs typeface="Arial" panose="020B0604020202020204" pitchFamily="34" charset="0"/>
              </a:rPr>
              <a:t> </a:t>
            </a:r>
          </a:p>
          <a:p>
            <a:endParaRPr lang="en-US" sz="2400" i="1" dirty="0">
              <a:latin typeface="Arial" panose="020B0604020202020204" pitchFamily="34" charset="0"/>
              <a:cs typeface="Arial" panose="020B0604020202020204" pitchFamily="34" charset="0"/>
            </a:endParaRPr>
          </a:p>
          <a:p>
            <a:r>
              <a:rPr lang="en-US" sz="2400" i="1" dirty="0">
                <a:latin typeface="Arial" panose="020B0604020202020204" pitchFamily="34" charset="0"/>
                <a:cs typeface="Arial" panose="020B0604020202020204" pitchFamily="34" charset="0"/>
              </a:rPr>
              <a:t>pol = </a:t>
            </a:r>
            <a:r>
              <a:rPr lang="en-US" sz="2400" dirty="0">
                <a:latin typeface="Arial" panose="020B0604020202020204" pitchFamily="34" charset="0"/>
                <a:cs typeface="Arial" panose="020B0604020202020204" pitchFamily="34" charset="0"/>
              </a:rPr>
              <a:t>encodes the protease that cleaves the long polypeptide, an integrase, and reverse transcriptase</a:t>
            </a:r>
          </a:p>
          <a:p>
            <a:endParaRPr lang="en-US" sz="2400" dirty="0">
              <a:latin typeface="Arial" panose="020B0604020202020204" pitchFamily="34" charset="0"/>
              <a:cs typeface="Arial" panose="020B0604020202020204" pitchFamily="34" charset="0"/>
            </a:endParaRPr>
          </a:p>
          <a:p>
            <a:r>
              <a:rPr lang="en-US" sz="2400" i="1" dirty="0">
                <a:latin typeface="Arial" panose="020B0604020202020204" pitchFamily="34" charset="0"/>
                <a:cs typeface="Arial" panose="020B0604020202020204" pitchFamily="34" charset="0"/>
              </a:rPr>
              <a:t>env = </a:t>
            </a:r>
            <a:r>
              <a:rPr lang="en-US" sz="2400" dirty="0">
                <a:latin typeface="Arial" panose="020B0604020202020204" pitchFamily="34" charset="0"/>
                <a:cs typeface="Arial" panose="020B0604020202020204" pitchFamily="34" charset="0"/>
              </a:rPr>
              <a:t>encodes the proteins of the viral envelope</a:t>
            </a:r>
          </a:p>
          <a:p>
            <a:endParaRPr 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long terminal repeat (LTR) sequences facilitate integration into host DNA</a:t>
            </a: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p>
        </p:txBody>
      </p:sp>
    </p:spTree>
    <p:extLst>
      <p:ext uri="{BB962C8B-B14F-4D97-AF65-F5344CB8AC3E}">
        <p14:creationId xmlns:p14="http://schemas.microsoft.com/office/powerpoint/2010/main" val="256605422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1A1842-7521-417F-9283-EB497058CC1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Structure and Gene Products of an Integrated Retroviral Genome</a:t>
            </a:r>
            <a:endParaRPr lang="en-AU" dirty="0"/>
          </a:p>
        </p:txBody>
      </p:sp>
      <p:pic>
        <p:nvPicPr>
          <p:cNvPr id="5" name="Picture 4" descr="A horizontal bar labeled host-cell D N A has the following structures from left to right: a blue region, a purple region labeled L T R, a gray region labeled psi, a gray region labeled italicized g a g end italics, a gray region labeled italicized pol end italics, a gray region labeled italicized env end italics, an unlabeled gray region, a purple region labeled L T R, and a blue region. An arrow labeled transcription points down to show that this yields a primary transcript, shown as a green bar with a green region, a green region with diagonal lines throughout, a green region with dots throughout, a green region with small open circles throughout, and a green region. An arrow labeled translation points downward and splits to point to the left and right. The left-hand arrow points to polyprotein A, which has a wavy horizontal left half with diagonal lines across it and a right piece that is rounded with rounded protrusions on each of the three free sides and dots throughout. An arrow labeled proteolytic cleavage points down to show that this yields three irregularly shaped blue structures with diagonal lines throughout labeled viral structural proteins and three blue structures with dots throughout. Of the three blue structure with dots, the top structure is a curved oval labeled integrase, the central structure is round and labeled protease, and the bottom structure is oval and labeled reverse transcriptase. The right-hand arrow from translation yields polyprotein B, which is a blue structure that resembles polyprotein A except that it has a small oval piece on the right that contains open circles. An arrow labeled proteolytic cleavage points down and splits to indicate the products of polyprotein A plus two irregularly shaped blue structures filled with open circles labeled viral envelope proteins.">
            <a:extLst>
              <a:ext uri="{FF2B5EF4-FFF2-40B4-BE49-F238E27FC236}">
                <a16:creationId xmlns:a16="http://schemas.microsoft.com/office/drawing/2014/main" id="{F2F1541F-F8A9-6147-8C0B-8D9A399EF4DA}"/>
              </a:ext>
            </a:extLst>
          </p:cNvPr>
          <p:cNvPicPr>
            <a:picLocks noChangeAspect="1"/>
          </p:cNvPicPr>
          <p:nvPr/>
        </p:nvPicPr>
        <p:blipFill>
          <a:blip r:embed="rId3"/>
          <a:stretch>
            <a:fillRect/>
          </a:stretch>
        </p:blipFill>
        <p:spPr>
          <a:xfrm>
            <a:off x="2184721" y="1524000"/>
            <a:ext cx="4774557" cy="5029200"/>
          </a:xfrm>
          <a:prstGeom prst="rect">
            <a:avLst/>
          </a:prstGeom>
        </p:spPr>
      </p:pic>
    </p:spTree>
    <p:extLst>
      <p:ext uri="{BB962C8B-B14F-4D97-AF65-F5344CB8AC3E}">
        <p14:creationId xmlns:p14="http://schemas.microsoft.com/office/powerpoint/2010/main" val="382479234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06EA30-4005-4649-96F4-9A6432A4BD6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Reverse </a:t>
            </a:r>
            <a:r>
              <a:rPr lang="en-US" dirty="0" err="1">
                <a:solidFill>
                  <a:schemeClr val="tx1"/>
                </a:solidFill>
                <a:latin typeface="Arial" panose="020B0604020202020204" pitchFamily="34" charset="0"/>
                <a:cs typeface="Arial" panose="020B0604020202020204" pitchFamily="34" charset="0"/>
              </a:rPr>
              <a:t>Transcriptases</a:t>
            </a:r>
            <a:r>
              <a:rPr lang="en-US" dirty="0">
                <a:solidFill>
                  <a:schemeClr val="tx1"/>
                </a:solidFill>
                <a:latin typeface="Arial" panose="020B0604020202020204" pitchFamily="34" charset="0"/>
                <a:cs typeface="Arial" panose="020B0604020202020204" pitchFamily="34" charset="0"/>
              </a:rPr>
              <a:t> Catalyze Three Reactions</a:t>
            </a:r>
            <a:endParaRPr lang="en-AU" dirty="0"/>
          </a:p>
        </p:txBody>
      </p:sp>
      <mc:AlternateContent xmlns:mc="http://schemas.openxmlformats.org/markup-compatibility/2006" xmlns:a14="http://schemas.microsoft.com/office/drawing/2010/main">
        <mc:Choice Requires="a14">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134045" y="1482979"/>
                <a:ext cx="8781355" cy="49940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reverse </a:t>
                </a:r>
                <a:r>
                  <a:rPr lang="en-US" sz="2400" dirty="0" err="1">
                    <a:latin typeface="Arial" panose="020B0604020202020204" pitchFamily="34" charset="0"/>
                    <a:cs typeface="Arial" panose="020B0604020202020204" pitchFamily="34" charset="0"/>
                  </a:rPr>
                  <a:t>transcriptases</a:t>
                </a:r>
                <a:r>
                  <a:rPr lang="en-US" sz="2400" dirty="0">
                    <a:latin typeface="Arial" panose="020B0604020202020204" pitchFamily="34" charset="0"/>
                    <a:cs typeface="Arial" panose="020B0604020202020204" pitchFamily="34" charset="0"/>
                  </a:rPr>
                  <a:t> catalyze:</a:t>
                </a:r>
              </a:p>
              <a:p>
                <a:pPr lvl="1"/>
                <a:r>
                  <a:rPr lang="en-US" sz="2400" dirty="0">
                    <a:latin typeface="Arial" panose="020B0604020202020204" pitchFamily="34" charset="0"/>
                    <a:cs typeface="Arial" panose="020B0604020202020204" pitchFamily="34" charset="0"/>
                  </a:rPr>
                  <a:t>RNA-dependent DNA synthesis</a:t>
                </a:r>
              </a:p>
              <a:p>
                <a:pPr lvl="1"/>
                <a:r>
                  <a:rPr lang="en-US" sz="2400" dirty="0">
                    <a:latin typeface="Arial" panose="020B0604020202020204" pitchFamily="34" charset="0"/>
                    <a:cs typeface="Arial" panose="020B0604020202020204" pitchFamily="34" charset="0"/>
                  </a:rPr>
                  <a:t>RNA degradation</a:t>
                </a:r>
              </a:p>
              <a:p>
                <a:pPr lvl="1"/>
                <a:r>
                  <a:rPr lang="en-US" sz="2400" dirty="0">
                    <a:latin typeface="Arial" panose="020B0604020202020204" pitchFamily="34" charset="0"/>
                    <a:cs typeface="Arial" panose="020B0604020202020204" pitchFamily="34" charset="0"/>
                  </a:rPr>
                  <a:t>DNA-dependent DNA synthesis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synthesis requires a primer (a cellular tRNA obtained carried in the viral particle)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reverse </a:t>
                </a:r>
                <a:r>
                  <a:rPr lang="en-US" sz="2400" dirty="0" err="1">
                    <a:latin typeface="Arial" panose="020B0604020202020204" pitchFamily="34" charset="0"/>
                    <a:cs typeface="Arial" panose="020B0604020202020204" pitchFamily="34" charset="0"/>
                  </a:rPr>
                  <a:t>transcriptases</a:t>
                </a:r>
                <a:r>
                  <a:rPr lang="en-US" sz="2400" dirty="0">
                    <a:latin typeface="Arial" panose="020B0604020202020204" pitchFamily="34" charset="0"/>
                    <a:cs typeface="Arial" panose="020B0604020202020204" pitchFamily="34" charset="0"/>
                  </a:rPr>
                  <a:t> do not have 3′</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5′ proofreading exonucleases</a:t>
                </a:r>
              </a:p>
              <a:p>
                <a:pPr lvl="1"/>
                <a:r>
                  <a:rPr lang="en-US" sz="2400" dirty="0">
                    <a:latin typeface="Arial" panose="020B0604020202020204" pitchFamily="34" charset="0"/>
                    <a:cs typeface="Arial" panose="020B0604020202020204" pitchFamily="34" charset="0"/>
                  </a:rPr>
                  <a:t>error rate is high at ~1 in 20,000 nucleotides</a:t>
                </a:r>
              </a:p>
              <a:p>
                <a:endParaRPr lang="en-US" sz="2400" dirty="0">
                  <a:latin typeface="Arial" panose="020B0604020202020204" pitchFamily="34" charset="0"/>
                  <a:cs typeface="Arial" panose="020B0604020202020204" pitchFamily="34" charset="0"/>
                </a:endParaRPr>
              </a:p>
              <a:p>
                <a:pPr marL="533400" lvl="1" indent="0">
                  <a:buNone/>
                </a:pPr>
                <a:endParaRPr lang="en-US" sz="2400" dirty="0"/>
              </a:p>
            </p:txBody>
          </p:sp>
        </mc:Choice>
        <mc:Fallback xmlns="">
          <p:sp>
            <p:nvSpPr>
              <p:cNvPr id="8" name="Google Shape;390;g847cf01710_0_68">
                <a:extLst>
                  <a:ext uri="{FF2B5EF4-FFF2-40B4-BE49-F238E27FC236}">
                    <a16:creationId xmlns:a16="http://schemas.microsoft.com/office/drawing/2014/main" id="{272B50AB-370D-F44A-946C-313F3B21BA2E}"/>
                  </a:ext>
                </a:extLst>
              </p:cNvPr>
              <p:cNvSpPr txBox="1">
                <a:spLocks noRot="1" noChangeAspect="1" noMove="1" noResize="1" noEditPoints="1" noAdjustHandles="1" noChangeArrowheads="1" noChangeShapeType="1" noTextEdit="1"/>
              </p:cNvSpPr>
              <p:nvPr/>
            </p:nvSpPr>
            <p:spPr bwMode="auto">
              <a:xfrm>
                <a:off x="134045" y="1482979"/>
                <a:ext cx="8781355" cy="4994021"/>
              </a:xfrm>
              <a:prstGeom prst="rect">
                <a:avLst/>
              </a:prstGeom>
              <a:blipFill>
                <a:blip r:embed="rId3"/>
                <a:stretch>
                  <a:fillRect l="-416" t="-85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151356034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37AAC23D-F362-48A9-A2CD-2D10B6E0C69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8132"/>
            <a:ext cx="1133954" cy="816935"/>
          </a:xfrm>
          <a:prstGeom prst="rect">
            <a:avLst/>
          </a:prstGeom>
        </p:spPr>
      </p:pic>
      <p:sp>
        <p:nvSpPr>
          <p:cNvPr id="2" name="Title 1">
            <a:extLst>
              <a:ext uri="{FF2B5EF4-FFF2-40B4-BE49-F238E27FC236}">
                <a16:creationId xmlns:a16="http://schemas.microsoft.com/office/drawing/2014/main" id="{979B9BC6-F5DE-4FE1-A934-D06C6DFEF278}"/>
              </a:ext>
            </a:extLst>
          </p:cNvPr>
          <p:cNvSpPr>
            <a:spLocks noGrp="1"/>
          </p:cNvSpPr>
          <p:nvPr>
            <p:ph type="title"/>
          </p:nvPr>
        </p:nvSpPr>
        <p:spPr/>
        <p:txBody>
          <a:bodyPr/>
          <a:lstStyle/>
          <a:p>
            <a:r>
              <a:rPr lang="en-AU" dirty="0"/>
              <a:t>Clicker Question 29</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biochemical event is necessary for retroviruses to propagate and to cause their characteristic illnesses?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producing mRNA from protein, and then a DNA complementary copy from the RNA</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copying genomic RNA directly from the RNA</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producing a DNA complementary copy of their genomic RNA</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producing a template strand of DNA from their RNA</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producing copies of their genomic RNA from existing host cell RNA</a:t>
            </a:r>
          </a:p>
        </p:txBody>
      </p:sp>
    </p:spTree>
    <p:extLst>
      <p:ext uri="{BB962C8B-B14F-4D97-AF65-F5344CB8AC3E}">
        <p14:creationId xmlns:p14="http://schemas.microsoft.com/office/powerpoint/2010/main" val="121433052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822D4-41B8-44C3-A1FB-B9BB58B0D559}"/>
              </a:ext>
            </a:extLst>
          </p:cNvPr>
          <p:cNvSpPr>
            <a:spLocks noGrp="1"/>
          </p:cNvSpPr>
          <p:nvPr>
            <p:ph type="title"/>
          </p:nvPr>
        </p:nvSpPr>
        <p:spPr/>
        <p:txBody>
          <a:bodyPr/>
          <a:lstStyle/>
          <a:p>
            <a:r>
              <a:rPr lang="en-AU" dirty="0"/>
              <a:t>Clicker Question 29,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biochemical event is necessary for retroviruses to propagate and to cause their characteristic illnesses?</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producing a DNA complementary copy of their genomic RNA</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Retroviruses are RNA viruses that carry an RNA-dependent DNA polymerase called reverse transcriptase within the viral particle. The reverse transcriptase first catalyzes the synthesis of a DNA strand complementary to the viral RNA, then degrades the RNA strand of the viral RNA-DNA hybrid and replaces it with DNA.</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2599302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A662A4-2DBF-4C7D-930A-2521BCF07E3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Reverse </a:t>
            </a:r>
            <a:r>
              <a:rPr lang="en-US" dirty="0" err="1">
                <a:solidFill>
                  <a:schemeClr val="tx1"/>
                </a:solidFill>
                <a:latin typeface="Arial" panose="020B0604020202020204" pitchFamily="34" charset="0"/>
                <a:cs typeface="Arial" panose="020B0604020202020204" pitchFamily="34" charset="0"/>
              </a:rPr>
              <a:t>Transcriptases</a:t>
            </a:r>
            <a:r>
              <a:rPr lang="en-US" dirty="0">
                <a:solidFill>
                  <a:schemeClr val="tx1"/>
                </a:solidFill>
                <a:latin typeface="Arial" panose="020B0604020202020204" pitchFamily="34" charset="0"/>
                <a:cs typeface="Arial" panose="020B0604020202020204" pitchFamily="34" charset="0"/>
              </a:rPr>
              <a:t> Are Important Reagents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181322" y="1676400"/>
            <a:ext cx="878135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reverse </a:t>
            </a:r>
            <a:r>
              <a:rPr lang="en-US" sz="2400" dirty="0" err="1">
                <a:latin typeface="Arial" panose="020B0604020202020204" pitchFamily="34" charset="0"/>
                <a:cs typeface="Arial" panose="020B0604020202020204" pitchFamily="34" charset="0"/>
              </a:rPr>
              <a:t>transcriptases</a:t>
            </a:r>
            <a:r>
              <a:rPr lang="en-US" sz="2400" dirty="0">
                <a:latin typeface="Arial" panose="020B0604020202020204" pitchFamily="34" charset="0"/>
                <a:cs typeface="Arial" panose="020B0604020202020204" pitchFamily="34" charset="0"/>
              </a:rPr>
              <a:t> permit the synthesis of DNA complementary to an mRNA template</a:t>
            </a:r>
          </a:p>
          <a:p>
            <a:pPr marL="50800" indent="0">
              <a:buNone/>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complementary DNA (cDNA) </a:t>
            </a:r>
            <a:r>
              <a:rPr lang="en-US" sz="2400" dirty="0">
                <a:latin typeface="Arial" panose="020B0604020202020204" pitchFamily="34" charset="0"/>
                <a:cs typeface="Arial" panose="020B0604020202020204" pitchFamily="34" charset="0"/>
              </a:rPr>
              <a:t>= synthetic DNA prepared by reverse </a:t>
            </a:r>
            <a:r>
              <a:rPr lang="en-US" sz="2400" dirty="0" err="1">
                <a:latin typeface="Arial" panose="020B0604020202020204" pitchFamily="34" charset="0"/>
                <a:cs typeface="Arial" panose="020B0604020202020204" pitchFamily="34" charset="0"/>
              </a:rPr>
              <a:t>transcriptases</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 can be used to clone cellular genes</a:t>
            </a:r>
          </a:p>
          <a:p>
            <a:pPr lvl="1"/>
            <a:endParaRPr lang="en-US" sz="2400" dirty="0">
              <a:latin typeface="Arial" panose="020B0604020202020204" pitchFamily="34" charset="0"/>
              <a:cs typeface="Arial" panose="020B0604020202020204" pitchFamily="34" charset="0"/>
            </a:endParaRPr>
          </a:p>
          <a:p>
            <a:pPr lvl="1"/>
            <a:endParaRPr lang="en-US" sz="2400" dirty="0"/>
          </a:p>
        </p:txBody>
      </p:sp>
    </p:spTree>
    <p:extLst>
      <p:ext uri="{BB962C8B-B14F-4D97-AF65-F5344CB8AC3E}">
        <p14:creationId xmlns:p14="http://schemas.microsoft.com/office/powerpoint/2010/main" val="39074543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F3EA739C-53F8-4FB2-B1F8-8E00D2D5BC1C}"/>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95275"/>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850F32C-F19B-4B14-8C4B-3B854269FF6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RNA can be used as a template for synthesis of DNA by reverse </a:t>
            </a:r>
            <a:r>
              <a:rPr lang="en-US" sz="2400" b="1" dirty="0" err="1">
                <a:latin typeface="Arial" panose="020B0604020202020204" pitchFamily="34" charset="0"/>
                <a:cs typeface="Arial" panose="020B0604020202020204" pitchFamily="34" charset="0"/>
              </a:rPr>
              <a:t>transcriptases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RNA carries genetic information that can be reverse transcribed into DNA. Retroviruses, such as HIV or those responsible for some cancers, must convert their RNA genomes into DNA by reverse transcription. Reverse transcription by telomerase is also responsible for producing the telomeres that protect the DNA found at the ends of eukaryotic chromosomes. </a:t>
            </a:r>
          </a:p>
          <a:p>
            <a:endParaRPr lang="en-US" sz="2400" dirty="0"/>
          </a:p>
          <a:p>
            <a:pPr>
              <a:buNone/>
            </a:pPr>
            <a:endParaRPr lang="en-US" sz="2400" dirty="0">
              <a:effectLst/>
            </a:endParaRPr>
          </a:p>
        </p:txBody>
      </p:sp>
    </p:spTree>
    <p:extLst>
      <p:ext uri="{BB962C8B-B14F-4D97-AF65-F5344CB8AC3E}">
        <p14:creationId xmlns:p14="http://schemas.microsoft.com/office/powerpoint/2010/main" val="87057499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9FDC7-4E07-4385-92C0-0DD5D1B9DF98}"/>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Some Retroviruses Cause Cancer and AIDS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1" y="1828801"/>
            <a:ext cx="85296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some retroviruses contain an oncogene that can cause the cell to grow abnormally</a:t>
            </a:r>
          </a:p>
          <a:p>
            <a:pPr lvl="1"/>
            <a:r>
              <a:rPr lang="en-US" sz="2400" dirty="0">
                <a:latin typeface="Arial" panose="020B0604020202020204" pitchFamily="34" charset="0"/>
                <a:cs typeface="Arial" panose="020B0604020202020204" pitchFamily="34" charset="0"/>
              </a:rPr>
              <a:t>classified as RNA tumor viruses </a:t>
            </a:r>
          </a:p>
          <a:p>
            <a:pPr lvl="1"/>
            <a:r>
              <a:rPr lang="en-US" sz="2400" dirty="0">
                <a:latin typeface="Arial" panose="020B0604020202020204" pitchFamily="34" charset="0"/>
                <a:cs typeface="Arial" panose="020B0604020202020204" pitchFamily="34" charset="0"/>
              </a:rPr>
              <a:t>example: Rous sarcoma virus (also called avian sarcoma virus)</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A figure shows the Rous sarcoma virus genome as a horizontal bar with narrow purple vertical rectangles labeled L T R on each end. The central gray region contains the following segments: italicized g a g, p o l, e n v, s r c, and a blank region.">
            <a:extLst>
              <a:ext uri="{FF2B5EF4-FFF2-40B4-BE49-F238E27FC236}">
                <a16:creationId xmlns:a16="http://schemas.microsoft.com/office/drawing/2014/main" id="{34A1183F-50F3-BE49-BF5F-36F6D3A93797}"/>
              </a:ext>
            </a:extLst>
          </p:cNvPr>
          <p:cNvPicPr>
            <a:picLocks noChangeAspect="1"/>
          </p:cNvPicPr>
          <p:nvPr/>
        </p:nvPicPr>
        <p:blipFill>
          <a:blip r:embed="rId3"/>
          <a:stretch>
            <a:fillRect/>
          </a:stretch>
        </p:blipFill>
        <p:spPr>
          <a:xfrm>
            <a:off x="496490" y="4267200"/>
            <a:ext cx="8151019" cy="687242"/>
          </a:xfrm>
          <a:prstGeom prst="rect">
            <a:avLst/>
          </a:prstGeom>
        </p:spPr>
      </p:pic>
    </p:spTree>
    <p:extLst>
      <p:ext uri="{BB962C8B-B14F-4D97-AF65-F5344CB8AC3E}">
        <p14:creationId xmlns:p14="http://schemas.microsoft.com/office/powerpoint/2010/main" val="3284734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1D8AF904-C374-4A51-A084-F3590A06B22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9293" y="335356"/>
            <a:ext cx="1133954" cy="816935"/>
          </a:xfrm>
          <a:prstGeom prst="rect">
            <a:avLst/>
          </a:prstGeom>
        </p:spPr>
      </p:pic>
      <p:sp>
        <p:nvSpPr>
          <p:cNvPr id="2" name="Title 1">
            <a:extLst>
              <a:ext uri="{FF2B5EF4-FFF2-40B4-BE49-F238E27FC236}">
                <a16:creationId xmlns:a16="http://schemas.microsoft.com/office/drawing/2014/main" id="{4A384C54-F332-4A4A-9FF3-83886DE13468}"/>
              </a:ext>
            </a:extLst>
          </p:cNvPr>
          <p:cNvSpPr>
            <a:spLocks noGrp="1"/>
          </p:cNvSpPr>
          <p:nvPr>
            <p:ph type="title"/>
          </p:nvPr>
        </p:nvSpPr>
        <p:spPr/>
        <p:txBody>
          <a:bodyPr/>
          <a:lstStyle/>
          <a:p>
            <a:r>
              <a:rPr lang="en-AU" dirty="0"/>
              <a:t>Clicker Question 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 coli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RNA polymerase does NOT require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 template DNA strand</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ATP, GTP, UTP, and CTP</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two Mg</a:t>
            </a:r>
            <a:r>
              <a:rPr kumimoji="0" lang="en-US" sz="24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 Mg</a:t>
            </a:r>
            <a:r>
              <a:rPr kumimoji="0" lang="en-US" sz="24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and Mn</a:t>
            </a:r>
            <a:r>
              <a:rPr kumimoji="0" lang="en-US" sz="24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12300909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EC7997B9-8FB1-4FF2-BCA4-7FB010B992A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81000"/>
            <a:ext cx="1133954" cy="816935"/>
          </a:xfrm>
          <a:prstGeom prst="rect">
            <a:avLst/>
          </a:prstGeom>
        </p:spPr>
      </p:pic>
      <p:sp>
        <p:nvSpPr>
          <p:cNvPr id="2" name="Title 1">
            <a:extLst>
              <a:ext uri="{FF2B5EF4-FFF2-40B4-BE49-F238E27FC236}">
                <a16:creationId xmlns:a16="http://schemas.microsoft.com/office/drawing/2014/main" id="{5A0DA80C-13F4-4F0B-99FE-3A6162A9623B}"/>
              </a:ext>
            </a:extLst>
          </p:cNvPr>
          <p:cNvSpPr>
            <a:spLocks noGrp="1"/>
          </p:cNvSpPr>
          <p:nvPr>
            <p:ph type="title"/>
          </p:nvPr>
        </p:nvSpPr>
        <p:spPr/>
        <p:txBody>
          <a:bodyPr/>
          <a:lstStyle/>
          <a:p>
            <a:r>
              <a:rPr lang="en-AU" dirty="0"/>
              <a:t>Clicker Question 30</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Reverse transcriptase: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synthesizes RNA from a protein template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found in retroviruses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polymerizes nucleotides in the 3′→5′ direction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uses a DNA template to guide exonuclease digestion of RNA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237129485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06DBD-3263-4C2F-AD27-2518B275D350}"/>
              </a:ext>
            </a:extLst>
          </p:cNvPr>
          <p:cNvSpPr>
            <a:spLocks noGrp="1"/>
          </p:cNvSpPr>
          <p:nvPr>
            <p:ph type="title"/>
          </p:nvPr>
        </p:nvSpPr>
        <p:spPr/>
        <p:txBody>
          <a:bodyPr/>
          <a:lstStyle/>
          <a:p>
            <a:r>
              <a:rPr lang="en-AU" dirty="0"/>
              <a:t>Clicker Question 30,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Reverse transcriptase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found in retroviruses</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RNA-dependent DNA polymerases, also called reverse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transcriptases</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were first discovered in retroviruses, which must convert their RNA genomes into double-stranded DNA as part of their life cycle.</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0604454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5CBBC1FC-B446-4863-9A76-DA9857DEAD19}"/>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95275"/>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8887F34-905D-4875-BDC1-F1A39906750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RNA can be used as a template for synthesis of DNA by reverse </a:t>
            </a:r>
            <a:r>
              <a:rPr lang="en-US" sz="2400" b="1" dirty="0" err="1">
                <a:latin typeface="Arial" panose="020B0604020202020204" pitchFamily="34" charset="0"/>
                <a:cs typeface="Arial" panose="020B0604020202020204" pitchFamily="34" charset="0"/>
              </a:rPr>
              <a:t>transcriptases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RNA carries genetic information that can be reverse transcribed into DNA. Retroviruses, such as HIV or those responsible for some cancers, must convert their RNA genomes into DNA by reverse transcription. Reverse transcription by telomerase is also responsible for producing the telomeres that protect the DNA found at the ends of eukaryotic chromosomes. </a:t>
            </a:r>
          </a:p>
          <a:p>
            <a:endParaRPr lang="en-US" sz="2400" dirty="0"/>
          </a:p>
          <a:p>
            <a:pPr>
              <a:buNone/>
            </a:pPr>
            <a:endParaRPr lang="en-US" sz="2400" dirty="0">
              <a:effectLst/>
            </a:endParaRPr>
          </a:p>
        </p:txBody>
      </p:sp>
    </p:spTree>
    <p:extLst>
      <p:ext uri="{BB962C8B-B14F-4D97-AF65-F5344CB8AC3E}">
        <p14:creationId xmlns:p14="http://schemas.microsoft.com/office/powerpoint/2010/main" val="35589880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AC3406-E060-4CAB-939D-88D83AD7D37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Human Immunodeficiency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Virus (HIV)</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181322" y="1600201"/>
            <a:ext cx="878135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retrovirus human immunodeficiency virus (HIV) causes acquired immune deficiency syndrome (AIDS)</a:t>
            </a:r>
          </a:p>
          <a:p>
            <a:pPr lvl="1"/>
            <a:r>
              <a:rPr lang="en-US" sz="2400" dirty="0">
                <a:latin typeface="Arial" panose="020B0604020202020204" pitchFamily="34" charset="0"/>
                <a:cs typeface="Arial" panose="020B0604020202020204" pitchFamily="34" charset="0"/>
              </a:rPr>
              <a:t>kills many of the cells it infects (T lymphocytes) </a:t>
            </a:r>
          </a:p>
          <a:p>
            <a:pPr lvl="1"/>
            <a:r>
              <a:rPr lang="en-US" sz="2400" dirty="0">
                <a:latin typeface="Arial" panose="020B0604020202020204" pitchFamily="34" charset="0"/>
                <a:cs typeface="Arial" panose="020B0604020202020204" pitchFamily="34" charset="0"/>
              </a:rPr>
              <a:t>leads to suppression of the host immune system</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reverse transcriptase of HIV is very error-prone</a:t>
            </a:r>
          </a:p>
          <a:p>
            <a:pPr lvl="1"/>
            <a:r>
              <a:rPr lang="en-US" sz="2400" dirty="0">
                <a:latin typeface="Arial" panose="020B0604020202020204" pitchFamily="34" charset="0"/>
                <a:cs typeface="Arial" panose="020B0604020202020204" pitchFamily="34" charset="0"/>
              </a:rPr>
              <a:t>results in 1+ errors every time the genome is replicated</a:t>
            </a:r>
          </a:p>
          <a:p>
            <a:pPr lvl="1"/>
            <a:endParaRPr lang="en-US" sz="2400" dirty="0"/>
          </a:p>
        </p:txBody>
      </p:sp>
      <p:pic>
        <p:nvPicPr>
          <p:cNvPr id="4" name="Picture 3" descr="The H I V genome is shown as a horizontal bar with purple pieces labeled L T R on each end. The central gray region contains the following segments: an unlabeled region, italicized p o l, v i f, an unlabeled region, t a t, an unlabeled region, e n v, a narrow unlabeled region, and n e f. Dashed vertical lines show that different divisions of the same genome produce different genes as follows: italicized g a g end italics overlaps the left-hand unlabeled gray region and the left end of italicized p o l end italics; italicized v p r end italics overlaps most of the unlabeled gray region between italicized v i f end italics and italicized t a t end italics and the left end of italicized t a t end italics; italicized r e v end italics overlaps the right half of italicized t a t end italics; italicized v p u end italics overlaps the unlabeled gray region to the left of italicized e n v end italics and a small part of the left end of italicized e n v end italics; italicized r e v end italics overlaps the right end of italicized e n v end italics almost to its boundary with the unlabeled gray region to its right; and italicized t a t end italics overlaps a piece of the right side of italicized e n v end italics.">
            <a:extLst>
              <a:ext uri="{FF2B5EF4-FFF2-40B4-BE49-F238E27FC236}">
                <a16:creationId xmlns:a16="http://schemas.microsoft.com/office/drawing/2014/main" id="{00D00272-F27D-4E43-86E6-7BF64D64FE02}"/>
              </a:ext>
            </a:extLst>
          </p:cNvPr>
          <p:cNvPicPr>
            <a:picLocks noChangeAspect="1"/>
          </p:cNvPicPr>
          <p:nvPr/>
        </p:nvPicPr>
        <p:blipFill>
          <a:blip r:embed="rId3"/>
          <a:stretch>
            <a:fillRect/>
          </a:stretch>
        </p:blipFill>
        <p:spPr>
          <a:xfrm>
            <a:off x="1028699" y="4876800"/>
            <a:ext cx="7086600" cy="1409700"/>
          </a:xfrm>
          <a:prstGeom prst="rect">
            <a:avLst/>
          </a:prstGeom>
        </p:spPr>
      </p:pic>
    </p:spTree>
    <p:extLst>
      <p:ext uri="{BB962C8B-B14F-4D97-AF65-F5344CB8AC3E}">
        <p14:creationId xmlns:p14="http://schemas.microsoft.com/office/powerpoint/2010/main" val="221407503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8C7FB2-E829-4F99-9930-406A2D45764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Fighting AIDS With Inhibitors of HIV Reverse Transcriptase</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04961" y="1524000"/>
            <a:ext cx="5738639"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azidothymidine (AZT) is a deoxythymidine analog</a:t>
            </a:r>
          </a:p>
          <a:p>
            <a:pPr lvl="1"/>
            <a:r>
              <a:rPr lang="en-US" sz="2400" dirty="0">
                <a:latin typeface="Arial" panose="020B0604020202020204" pitchFamily="34" charset="0"/>
                <a:cs typeface="Arial" panose="020B0604020202020204" pitchFamily="34" charset="0"/>
              </a:rPr>
              <a:t>converted to AZT triphosphate inside T lymphocytes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binding of AZT triphosphate to HIV reverse transcriptase competitively inhibits dTTP binding</a:t>
            </a:r>
          </a:p>
          <a:p>
            <a:pPr lvl="1"/>
            <a:r>
              <a:rPr lang="en-US" sz="2400" dirty="0">
                <a:latin typeface="Arial" panose="020B0604020202020204" pitchFamily="34" charset="0"/>
                <a:cs typeface="Arial" panose="020B0604020202020204" pitchFamily="34" charset="0"/>
              </a:rPr>
              <a:t>terminates viral DNA synthesis</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dideoxyinosine</a:t>
            </a:r>
            <a:r>
              <a:rPr lang="en-US" sz="2400" dirty="0">
                <a:latin typeface="Arial" panose="020B0604020202020204" pitchFamily="34" charset="0"/>
                <a:cs typeface="Arial" panose="020B0604020202020204" pitchFamily="34" charset="0"/>
              </a:rPr>
              <a:t> (DDI) has a similar mechanism of action</a:t>
            </a:r>
          </a:p>
          <a:p>
            <a:endParaRPr lang="en-US" sz="2400" dirty="0"/>
          </a:p>
          <a:p>
            <a:pPr lvl="1"/>
            <a:endParaRPr lang="en-US" sz="2400" dirty="0"/>
          </a:p>
        </p:txBody>
      </p:sp>
      <p:pic>
        <p:nvPicPr>
          <p:cNvPr id="5" name="Picture 4" descr="The structure of 3 prime-Azido-3 prime, 3 prime-dideoxythymidine (A Z T).">
            <a:extLst>
              <a:ext uri="{FF2B5EF4-FFF2-40B4-BE49-F238E27FC236}">
                <a16:creationId xmlns:a16="http://schemas.microsoft.com/office/drawing/2014/main" id="{84B69B6B-44AD-E649-8FE4-2FC28AFFE16F}"/>
              </a:ext>
            </a:extLst>
          </p:cNvPr>
          <p:cNvPicPr>
            <a:picLocks noChangeAspect="1"/>
          </p:cNvPicPr>
          <p:nvPr/>
        </p:nvPicPr>
        <p:blipFill rotWithShape="1">
          <a:blip r:embed="rId3"/>
          <a:srcRect r="51445"/>
          <a:stretch/>
        </p:blipFill>
        <p:spPr>
          <a:xfrm>
            <a:off x="6400800" y="1481260"/>
            <a:ext cx="2133600" cy="2602044"/>
          </a:xfrm>
          <a:prstGeom prst="rect">
            <a:avLst/>
          </a:prstGeom>
        </p:spPr>
      </p:pic>
      <p:pic>
        <p:nvPicPr>
          <p:cNvPr id="9" name="Picture 8" descr="The structure of 2 prime, 3 prime-dideoxyinosine (D D I).">
            <a:extLst>
              <a:ext uri="{FF2B5EF4-FFF2-40B4-BE49-F238E27FC236}">
                <a16:creationId xmlns:a16="http://schemas.microsoft.com/office/drawing/2014/main" id="{85E3F07A-9EE0-D94D-8F61-EE8B2386E38C}"/>
              </a:ext>
            </a:extLst>
          </p:cNvPr>
          <p:cNvPicPr>
            <a:picLocks noChangeAspect="1"/>
          </p:cNvPicPr>
          <p:nvPr/>
        </p:nvPicPr>
        <p:blipFill rotWithShape="1">
          <a:blip r:embed="rId3"/>
          <a:srcRect l="50173" t="-460" r="1272" b="460"/>
          <a:stretch/>
        </p:blipFill>
        <p:spPr>
          <a:xfrm>
            <a:off x="6400800" y="4139651"/>
            <a:ext cx="2133600" cy="2602044"/>
          </a:xfrm>
          <a:prstGeom prst="rect">
            <a:avLst/>
          </a:prstGeom>
        </p:spPr>
      </p:pic>
    </p:spTree>
    <p:extLst>
      <p:ext uri="{BB962C8B-B14F-4D97-AF65-F5344CB8AC3E}">
        <p14:creationId xmlns:p14="http://schemas.microsoft.com/office/powerpoint/2010/main" val="114628431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DE7008F1-3D30-4DD7-B647-D0E87495CBF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51131"/>
            <a:ext cx="1133954" cy="816935"/>
          </a:xfrm>
          <a:prstGeom prst="rect">
            <a:avLst/>
          </a:prstGeom>
        </p:spPr>
      </p:pic>
      <p:sp>
        <p:nvSpPr>
          <p:cNvPr id="2" name="Title 1">
            <a:extLst>
              <a:ext uri="{FF2B5EF4-FFF2-40B4-BE49-F238E27FC236}">
                <a16:creationId xmlns:a16="http://schemas.microsoft.com/office/drawing/2014/main" id="{84D4568F-1D7E-4F8C-AED6-BA3DF76405E2}"/>
              </a:ext>
            </a:extLst>
          </p:cNvPr>
          <p:cNvSpPr>
            <a:spLocks noGrp="1"/>
          </p:cNvSpPr>
          <p:nvPr>
            <p:ph type="title"/>
          </p:nvPr>
        </p:nvSpPr>
        <p:spPr/>
        <p:txBody>
          <a:bodyPr/>
          <a:lstStyle/>
          <a:p>
            <a:r>
              <a:rPr lang="en-AU" dirty="0"/>
              <a:t>Clicker Question 31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What is the MOST effective treatment for AIDS currently?</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monotherapy with a </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protease inhibitor</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monotherapy with a </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reverse transcriptase inhibitor</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monotherapy with an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antibiotic</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combination therapy with two or more antibiotics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combination therapy with reverse transcriptase inhibitors and a protease inhibitor</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31715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97A4D-4F17-4683-83AA-E81F92710410}"/>
              </a:ext>
            </a:extLst>
          </p:cNvPr>
          <p:cNvSpPr>
            <a:spLocks noGrp="1"/>
          </p:cNvSpPr>
          <p:nvPr>
            <p:ph type="title"/>
          </p:nvPr>
        </p:nvSpPr>
        <p:spPr/>
        <p:txBody>
          <a:bodyPr/>
          <a:lstStyle/>
          <a:p>
            <a:r>
              <a:rPr lang="en-AU" dirty="0"/>
              <a:t>Clicker Question 31,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What is the MOST effective treatment for AIDS currently?</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5"/>
              <a:tabLst/>
              <a:defRPr/>
            </a:pPr>
            <a:r>
              <a:rPr lang="en-US"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combination therapy with a protease inhibitor and a reverse transcriptase inhibitor</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5"/>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dirty="0">
                <a:latin typeface="Arial" panose="020B0604020202020204" pitchFamily="34" charset="0"/>
                <a:cs typeface="Arial" panose="020B0604020202020204" pitchFamily="34" charset="0"/>
              </a:rPr>
              <a:t>Inhibition </a:t>
            </a:r>
            <a:r>
              <a:rPr lang="en-US" sz="2400" b="1" i="0" u="none" strike="noStrike" baseline="0" dirty="0">
                <a:latin typeface="Arial" panose="020B0604020202020204" pitchFamily="34" charset="0"/>
                <a:cs typeface="Arial" panose="020B0604020202020204" pitchFamily="34" charset="0"/>
              </a:rPr>
              <a:t>of viral enzymes offers the most effective therapy currently available. </a:t>
            </a:r>
            <a:r>
              <a:rPr lang="en-US" sz="2400" b="1" dirty="0">
                <a:latin typeface="Arial" panose="020B0604020202020204" pitchFamily="34" charset="0"/>
                <a:cs typeface="Arial" panose="020B0604020202020204" pitchFamily="34" charset="0"/>
              </a:rPr>
              <a:t>HIV’s very rapid mutation rate gives it the </a:t>
            </a:r>
            <a:r>
              <a:rPr lang="en-US" sz="2400" b="1" i="0" dirty="0">
                <a:effectLst/>
                <a:latin typeface="Arial" panose="020B0604020202020204" pitchFamily="34" charset="0"/>
                <a:cs typeface="Arial" panose="020B0604020202020204" pitchFamily="34" charset="0"/>
              </a:rPr>
              <a:t>ability to quickly develop resistance to single-drug treatments.</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702708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9B7EA-8B0C-46B8-87EF-BF6DC0311FFD}"/>
              </a:ext>
            </a:extLst>
          </p:cNvPr>
          <p:cNvSpPr>
            <a:spLocks noGrp="1"/>
          </p:cNvSpPr>
          <p:nvPr>
            <p:ph type="title"/>
          </p:nvPr>
        </p:nvSpPr>
        <p:spPr>
          <a:xfrm>
            <a:off x="0" y="152400"/>
            <a:ext cx="9144000" cy="1600200"/>
          </a:xfrm>
        </p:spPr>
        <p:txBody>
          <a:bodyPr/>
          <a:lstStyle/>
          <a:p>
            <a:r>
              <a:rPr lang="en-US" sz="3600" dirty="0">
                <a:solidFill>
                  <a:srgbClr val="4E4CB4"/>
                </a:solidFill>
                <a:latin typeface="Arial" panose="020B0604020202020204" pitchFamily="34" charset="0"/>
                <a:cs typeface="Arial" panose="020B0604020202020204" pitchFamily="34" charset="0"/>
              </a:rPr>
              <a:t>Many Transposons, Retroviruses, and Introns May Have a Common Evolutionary Origin</a:t>
            </a:r>
            <a:endParaRPr lang="en-AU" sz="36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0" y="2057401"/>
            <a:ext cx="85296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retrotransposons = eukaryotic DNA transposons with structures similar to retroviruses</a:t>
            </a:r>
          </a:p>
          <a:p>
            <a:pPr lvl="1"/>
            <a:r>
              <a:rPr lang="en-US" sz="2400" dirty="0">
                <a:latin typeface="Arial" panose="020B0604020202020204" pitchFamily="34" charset="0"/>
                <a:cs typeface="Arial" panose="020B0604020202020204" pitchFamily="34" charset="0"/>
              </a:rPr>
              <a:t>encode an enzyme homologous to the retroviral reverse transcriptase</a:t>
            </a:r>
          </a:p>
          <a:p>
            <a:pPr lvl="1"/>
            <a:r>
              <a:rPr lang="en-US" sz="2400" dirty="0">
                <a:latin typeface="Arial" panose="020B0604020202020204" pitchFamily="34" charset="0"/>
                <a:cs typeface="Arial" panose="020B0604020202020204" pitchFamily="34" charset="0"/>
              </a:rPr>
              <a:t>transpose by means of an RNA intermediate, </a:t>
            </a:r>
          </a:p>
          <a:p>
            <a:pPr lvl="1"/>
            <a:r>
              <a:rPr lang="en-US" sz="2400" dirty="0">
                <a:latin typeface="Arial" panose="020B0604020202020204" pitchFamily="34" charset="0"/>
                <a:cs typeface="Arial" panose="020B0604020202020204" pitchFamily="34" charset="0"/>
              </a:rPr>
              <a:t>lack an </a:t>
            </a:r>
            <a:r>
              <a:rPr lang="en-US" sz="2400" i="1" dirty="0">
                <a:latin typeface="Arial" panose="020B0604020202020204" pitchFamily="34" charset="0"/>
                <a:cs typeface="Arial" panose="020B0604020202020204" pitchFamily="34" charset="0"/>
              </a:rPr>
              <a:t>env </a:t>
            </a:r>
            <a:r>
              <a:rPr lang="en-US" sz="2400" dirty="0">
                <a:latin typeface="Arial" panose="020B0604020202020204" pitchFamily="34" charset="0"/>
                <a:cs typeface="Arial" panose="020B0604020202020204" pitchFamily="34" charset="0"/>
              </a:rPr>
              <a:t>gene and so cannot form viral particles </a:t>
            </a:r>
          </a:p>
          <a:p>
            <a:endParaRPr lang="en-US" sz="2400" dirty="0"/>
          </a:p>
          <a:p>
            <a:endParaRPr lang="en-US" sz="2400" dirty="0">
              <a:latin typeface="Arial" panose="020B0604020202020204" pitchFamily="34" charset="0"/>
              <a:cs typeface="Arial" panose="020B0604020202020204" pitchFamily="34" charset="0"/>
            </a:endParaRPr>
          </a:p>
          <a:p>
            <a:endParaRPr lang="en-US" sz="2000" dirty="0"/>
          </a:p>
          <a:p>
            <a:endParaRPr lang="en-US" sz="2400" dirty="0">
              <a:latin typeface="Arial" panose="020B0604020202020204" pitchFamily="34" charset="0"/>
              <a:cs typeface="Arial" panose="020B0604020202020204" pitchFamily="34" charset="0"/>
            </a:endParaRPr>
          </a:p>
        </p:txBody>
      </p:sp>
      <p:pic>
        <p:nvPicPr>
          <p:cNvPr id="4" name="Picture 3" descr="Two horizontal bars are shown. The top bar is labeled T y element (italicized Saccharomyces end italics) and the bottom bar is labeled italicized Copia end italics element (italicized Drosophila end italics). The top bar, T y element (italicized Saccharomyces end italics), has labeled regions with additional labeling above the bar. From left to right, the top bar has a purple region labeled delta beneath (L T R), a gray region labeled T Y A beneath (italicized g a g end italics), a very narrow gray vertical bar, a gray region labeled T Y B beneath (italicized p o l end italics), and a purple region labeled delta beneath (L T R). The bottom bar, italicized Copia end italics element (italicized Drosophila end italics), has a purple region beneath the label L T R and then a gray region labeled from left to right with italicized g a g, P R, I N T, R T, and R H. There is another purple bar beneath the label L T R at the right end.">
            <a:extLst>
              <a:ext uri="{FF2B5EF4-FFF2-40B4-BE49-F238E27FC236}">
                <a16:creationId xmlns:a16="http://schemas.microsoft.com/office/drawing/2014/main" id="{2BD836EC-78FA-F549-BE4B-0448D22FCE90}"/>
              </a:ext>
            </a:extLst>
          </p:cNvPr>
          <p:cNvPicPr>
            <a:picLocks noChangeAspect="1"/>
          </p:cNvPicPr>
          <p:nvPr/>
        </p:nvPicPr>
        <p:blipFill>
          <a:blip r:embed="rId3"/>
          <a:stretch>
            <a:fillRect/>
          </a:stretch>
        </p:blipFill>
        <p:spPr>
          <a:xfrm>
            <a:off x="1279525" y="4718548"/>
            <a:ext cx="6584949" cy="1691396"/>
          </a:xfrm>
          <a:prstGeom prst="rect">
            <a:avLst/>
          </a:prstGeom>
        </p:spPr>
      </p:pic>
    </p:spTree>
    <p:extLst>
      <p:ext uri="{BB962C8B-B14F-4D97-AF65-F5344CB8AC3E}">
        <p14:creationId xmlns:p14="http://schemas.microsoft.com/office/powerpoint/2010/main" val="91854036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8FECF7-2005-4FF8-A08C-A26110BA978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Homing</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54880" y="1524000"/>
            <a:ext cx="866052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many group I and group II introns are also mobile genetic elements</a:t>
            </a:r>
          </a:p>
          <a:p>
            <a:pPr lvl="1"/>
            <a:r>
              <a:rPr lang="en-US" sz="2400" dirty="0">
                <a:latin typeface="Arial" panose="020B0604020202020204" pitchFamily="34" charset="0"/>
                <a:cs typeface="Arial" panose="020B0604020202020204" pitchFamily="34" charset="0"/>
              </a:rPr>
              <a:t>encode DNA endonucleases that promote their movement</a:t>
            </a:r>
          </a:p>
          <a:p>
            <a:pPr marL="50800" indent="0">
              <a:buNone/>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homing </a:t>
            </a:r>
            <a:r>
              <a:rPr lang="en-US" sz="2400" dirty="0">
                <a:latin typeface="Arial" panose="020B0604020202020204" pitchFamily="34" charset="0"/>
                <a:cs typeface="Arial" panose="020B0604020202020204" pitchFamily="34" charset="0"/>
              </a:rPr>
              <a:t>= process by which DNA endonucleases promote insertion of the intron into an identical site in a homologous gene that does not contain the intron </a:t>
            </a:r>
          </a:p>
          <a:p>
            <a:pPr lvl="1"/>
            <a:r>
              <a:rPr lang="en-US" sz="2400" dirty="0">
                <a:latin typeface="Arial" panose="020B0604020202020204" pitchFamily="34" charset="0"/>
                <a:cs typeface="Arial" panose="020B0604020202020204" pitchFamily="34" charset="0"/>
              </a:rPr>
              <a:t>group I intron homing is DNA-based</a:t>
            </a:r>
          </a:p>
          <a:p>
            <a:pPr lvl="1"/>
            <a:r>
              <a:rPr lang="en-US" sz="2400" dirty="0">
                <a:latin typeface="Arial" panose="020B0604020202020204" pitchFamily="34" charset="0"/>
                <a:cs typeface="Arial" panose="020B0604020202020204" pitchFamily="34" charset="0"/>
              </a:rPr>
              <a:t>group II intron homing occurs through an RNA intermediate</a:t>
            </a:r>
          </a:p>
          <a:p>
            <a:endParaRPr lang="en-US" sz="2400" dirty="0"/>
          </a:p>
          <a:p>
            <a:endParaRPr lang="en-US" sz="2400" dirty="0"/>
          </a:p>
          <a:p>
            <a:pPr lvl="1"/>
            <a:endParaRPr lang="en-US" sz="2400" dirty="0"/>
          </a:p>
        </p:txBody>
      </p:sp>
    </p:spTree>
    <p:extLst>
      <p:ext uri="{BB962C8B-B14F-4D97-AF65-F5344CB8AC3E}">
        <p14:creationId xmlns:p14="http://schemas.microsoft.com/office/powerpoint/2010/main" val="179800748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24DEC0-4268-43CF-A6AE-0834AC0DD56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Production of Homing Endonuclease and the Homing Process</a:t>
            </a:r>
            <a:endParaRPr lang="en-AU" dirty="0"/>
          </a:p>
        </p:txBody>
      </p:sp>
      <p:pic>
        <p:nvPicPr>
          <p:cNvPr id="4" name="Picture 3" descr="Part a shows the production of homing endonuclease.">
            <a:extLst>
              <a:ext uri="{FF2B5EF4-FFF2-40B4-BE49-F238E27FC236}">
                <a16:creationId xmlns:a16="http://schemas.microsoft.com/office/drawing/2014/main" id="{7643E198-F431-6846-94EC-2B554D715FE9}"/>
              </a:ext>
            </a:extLst>
          </p:cNvPr>
          <p:cNvPicPr>
            <a:picLocks noChangeAspect="1"/>
          </p:cNvPicPr>
          <p:nvPr/>
        </p:nvPicPr>
        <p:blipFill>
          <a:blip r:embed="rId3"/>
          <a:stretch>
            <a:fillRect/>
          </a:stretch>
        </p:blipFill>
        <p:spPr>
          <a:xfrm>
            <a:off x="264964" y="1905000"/>
            <a:ext cx="3823862" cy="3231369"/>
          </a:xfrm>
          <a:prstGeom prst="rect">
            <a:avLst/>
          </a:prstGeom>
        </p:spPr>
      </p:pic>
      <p:pic>
        <p:nvPicPr>
          <p:cNvPr id="7" name="Picture 6" descr="Part b is labeled homing. Two horizontal blue lines are labeled D N A for gene italicized X end italics, allele italicized b end italics, no intron. An arrow points down labeled blue highlighted homing endonuclease accompanied by a red circle with a triangular cutout. This yields horizontal D N A that has been cut with two paired shorter strands on the let and two paired longer strands on the right. An arrow points down accompanied by a curved arrow showing the addition of D N A labeled gene italicized X end italics, allele italicized a end italics with intron. This is a set of two horizontal strands that are blue at the edges. Each contains a red central region that is gray on each side. An arrow pointing downward is labeled double-strand break repair. This yields two double stranded pieces of D N A. Each is blue at the edges with a red center piece with gray pieces to its left and right. The top double stranded piece is labeled italicized a end italics with intron. The bottom double stranded piece is labeled italicized b end italics with intron. ">
            <a:extLst>
              <a:ext uri="{FF2B5EF4-FFF2-40B4-BE49-F238E27FC236}">
                <a16:creationId xmlns:a16="http://schemas.microsoft.com/office/drawing/2014/main" id="{A3187293-91D3-F64B-89A9-BE5DF2CC8ABF}"/>
              </a:ext>
            </a:extLst>
          </p:cNvPr>
          <p:cNvPicPr>
            <a:picLocks noChangeAspect="1"/>
          </p:cNvPicPr>
          <p:nvPr/>
        </p:nvPicPr>
        <p:blipFill>
          <a:blip r:embed="rId4"/>
          <a:stretch>
            <a:fillRect/>
          </a:stretch>
        </p:blipFill>
        <p:spPr>
          <a:xfrm>
            <a:off x="4687348" y="1905000"/>
            <a:ext cx="4191688" cy="3543301"/>
          </a:xfrm>
          <a:prstGeom prst="rect">
            <a:avLst/>
          </a:prstGeom>
        </p:spPr>
      </p:pic>
    </p:spTree>
    <p:extLst>
      <p:ext uri="{BB962C8B-B14F-4D97-AF65-F5344CB8AC3E}">
        <p14:creationId xmlns:p14="http://schemas.microsoft.com/office/powerpoint/2010/main" val="2950923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E1DBF-4C0E-4D38-9CC3-D29E65E5F920}"/>
              </a:ext>
            </a:extLst>
          </p:cNvPr>
          <p:cNvSpPr>
            <a:spLocks noGrp="1"/>
          </p:cNvSpPr>
          <p:nvPr>
            <p:ph type="title"/>
          </p:nvPr>
        </p:nvSpPr>
        <p:spPr/>
        <p:txBody>
          <a:bodyPr/>
          <a:lstStyle/>
          <a:p>
            <a:r>
              <a:rPr lang="en-AU" dirty="0"/>
              <a:t>Clicker Question 3,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 coli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RNA polymerase does NOT require: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 Mg</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and Mn</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DNA-dependent RNA polymerase requires a DNA template, all four ribonucleoside 5-triphosphates (ATP, GTP, UTP, and CTP) as precursors of the nucleotide units of RNA, and two Mg</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2+</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ions.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908578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BE0376-AF69-4047-92F1-EA1AA838C095}"/>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Retrohoming</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92608" y="1363662"/>
            <a:ext cx="3822192"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group II intron endonucleases have associated reverse transcriptase activity</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retrohoming</a:t>
            </a:r>
            <a:r>
              <a:rPr lang="en-US" sz="2400" dirty="0">
                <a:latin typeface="Arial" panose="020B0604020202020204" pitchFamily="34" charset="0"/>
                <a:cs typeface="Arial" panose="020B0604020202020204" pitchFamily="34" charset="0"/>
              </a:rPr>
              <a:t> = process by which in an RNA intron is inserted into a DNA gene followed by production of a DNA copy by a reverse transcriptase</a:t>
            </a:r>
          </a:p>
          <a:p>
            <a:endParaRPr lang="en-US" sz="2400" dirty="0"/>
          </a:p>
          <a:p>
            <a:endParaRPr lang="en-US" sz="2400" dirty="0"/>
          </a:p>
          <a:p>
            <a:pPr lvl="1"/>
            <a:endParaRPr lang="en-US" sz="2400" dirty="0"/>
          </a:p>
        </p:txBody>
      </p:sp>
      <p:pic>
        <p:nvPicPr>
          <p:cNvPr id="5" name="Picture 4" descr="Part c is labeled retrohoming. Two lines representing double stranded D N A are labeled D N A for gene italicized Y end italics, allele italicized a end italics, donor. The lines are blue at the edges. Each contains a red central region with gray pieces to each side. This central region is labeled group Roman numeral 2 intron. An arrow pointing downward is labeled transcription. A second arrow pointing downward is labeled splicing. This yields a spliced intro, shown as a horizontal bar with yellow on the left, red in the center, and yellow to the right. An arrow labeled translation points right to show a red structure resembling two triangles attached by their points. This is labeled endonuclease / reverse transcriptase. An arrow pointing downward is labeled reverse splicing. A curved line shows the addition of D N A for gene italicized Y end italics, allele italicized b end italics, recipient. This is shown as two horizontal blue lines. A red structure resembling two triangles attached by their points is shown by the arrow and is labeled blue highlighted endonuclease. This yields two blue horizontal strands of D N A that have changed. The bottom strand has a break near the center. The top strand has a loop above the broken region of the bottom strand. This loop has yellow sides and a red top. An arrow points down accompanied by a red structure resembling two triangles attached by their points labeled blue highlighted reverse transcriptase. This yields double stranded D N A with two different strands. Both strands are blue on the ends with a red piece in the center. The top piece has yellow regions to the left and right of the red center. The bottom piece has gray regions to the left and right of the red center. An arrow pointing downward is labeled R N A replaced by D N A, ligation. This yields two strands that are blue on the ends with red centers that both have gray regions to the left and right of the red center. Accompanying text reads, italicized b end italics with intron.">
            <a:extLst>
              <a:ext uri="{FF2B5EF4-FFF2-40B4-BE49-F238E27FC236}">
                <a16:creationId xmlns:a16="http://schemas.microsoft.com/office/drawing/2014/main" id="{FCB14493-49AC-FC4D-AABF-9A57AD377C0A}"/>
              </a:ext>
            </a:extLst>
          </p:cNvPr>
          <p:cNvPicPr>
            <a:picLocks noChangeAspect="1"/>
          </p:cNvPicPr>
          <p:nvPr/>
        </p:nvPicPr>
        <p:blipFill>
          <a:blip r:embed="rId3"/>
          <a:stretch>
            <a:fillRect/>
          </a:stretch>
        </p:blipFill>
        <p:spPr>
          <a:xfrm>
            <a:off x="4729369" y="1337437"/>
            <a:ext cx="3952462" cy="5367370"/>
          </a:xfrm>
          <a:prstGeom prst="rect">
            <a:avLst/>
          </a:prstGeom>
        </p:spPr>
      </p:pic>
    </p:spTree>
    <p:extLst>
      <p:ext uri="{BB962C8B-B14F-4D97-AF65-F5344CB8AC3E}">
        <p14:creationId xmlns:p14="http://schemas.microsoft.com/office/powerpoint/2010/main" val="376462524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C19ABA16-5675-4CCC-BF35-FC587684124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51131"/>
            <a:ext cx="1133954" cy="816935"/>
          </a:xfrm>
          <a:prstGeom prst="rect">
            <a:avLst/>
          </a:prstGeom>
        </p:spPr>
      </p:pic>
      <p:sp>
        <p:nvSpPr>
          <p:cNvPr id="2" name="Title 1">
            <a:extLst>
              <a:ext uri="{FF2B5EF4-FFF2-40B4-BE49-F238E27FC236}">
                <a16:creationId xmlns:a16="http://schemas.microsoft.com/office/drawing/2014/main" id="{8A7002A7-66CD-4BDB-A6E2-769BFE5226D2}"/>
              </a:ext>
            </a:extLst>
          </p:cNvPr>
          <p:cNvSpPr>
            <a:spLocks noGrp="1"/>
          </p:cNvSpPr>
          <p:nvPr>
            <p:ph type="title"/>
          </p:nvPr>
        </p:nvSpPr>
        <p:spPr/>
        <p:txBody>
          <a:bodyPr/>
          <a:lstStyle/>
          <a:p>
            <a:r>
              <a:rPr lang="en-AU" dirty="0"/>
              <a:t>Clicker Question 32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What is common to retroviruses, eukaryotic transposons, and group II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retrohoming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introns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They are all infectious agents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They all have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env</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genes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They all have long terminal repeats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They all use RNA to produce a DNA sequence in the genome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108285507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39CEC-432F-4FA6-91C6-5EE732DBCA4F}"/>
              </a:ext>
            </a:extLst>
          </p:cNvPr>
          <p:cNvSpPr>
            <a:spLocks noGrp="1"/>
          </p:cNvSpPr>
          <p:nvPr>
            <p:ph type="title"/>
          </p:nvPr>
        </p:nvSpPr>
        <p:spPr/>
        <p:txBody>
          <a:bodyPr/>
          <a:lstStyle/>
          <a:p>
            <a:r>
              <a:rPr lang="en-AU" dirty="0"/>
              <a:t>Clicker Question 32,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What is common to retroviruses, eukaryotic transposons, and group II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retrohoming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introns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They all use RNA to produce a DNA sequence in the genome</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Many eukaryotic transposons are related to retroviruses, and their mechanism of transposition includes an RNA intermediate. An RNA intermediate is also present in group II intron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retrohoming</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in which the RNA intron is inserted into a DNA gene followed by production of a DNA copy by a reverse transcriptase</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2273069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64738-8A84-4D87-83A7-F1E0ED25D669}"/>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Telomerase is a Specialized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Reverse Transcriptase</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6700" y="17526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telomeres = structures at the ends of linear eukaryotic chromosomes</a:t>
            </a:r>
          </a:p>
          <a:p>
            <a:pPr lvl="1"/>
            <a:r>
              <a:rPr lang="en-US" sz="2400" dirty="0">
                <a:latin typeface="Arial" panose="020B0604020202020204" pitchFamily="34" charset="0"/>
                <a:cs typeface="Arial" panose="020B0604020202020204" pitchFamily="34" charset="0"/>
              </a:rPr>
              <a:t>not easily replicated by cellular DNA polymerases because there is no template for an RNA primer</a:t>
            </a:r>
          </a:p>
          <a:p>
            <a:endParaRPr lang="en-US" sz="2400" b="1"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349102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164"/>
        <p:cNvGrpSpPr/>
        <p:nvPr/>
      </p:nvGrpSpPr>
      <p:grpSpPr>
        <a:xfrm>
          <a:off x="0" y="0"/>
          <a:ext cx="0" cy="0"/>
          <a:chOff x="0" y="0"/>
          <a:chExt cx="0" cy="0"/>
        </a:xfrm>
      </p:grpSpPr>
      <p:pic>
        <p:nvPicPr>
          <p:cNvPr id="4" name="Picture 3" descr="Icon P 3">
            <a:extLst>
              <a:ext uri="{FF2B5EF4-FFF2-40B4-BE49-F238E27FC236}">
                <a16:creationId xmlns:a16="http://schemas.microsoft.com/office/drawing/2014/main" id="{90AF0927-8598-4A9C-81FA-27E5E652E38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3522" y="90370"/>
            <a:ext cx="1133954" cy="816935"/>
          </a:xfrm>
          <a:prstGeom prst="rect">
            <a:avLst/>
          </a:prstGeom>
        </p:spPr>
      </p:pic>
      <p:sp>
        <p:nvSpPr>
          <p:cNvPr id="2" name="Title 1">
            <a:extLst>
              <a:ext uri="{FF2B5EF4-FFF2-40B4-BE49-F238E27FC236}">
                <a16:creationId xmlns:a16="http://schemas.microsoft.com/office/drawing/2014/main" id="{D92E1188-9710-486D-8BD0-548A25F495D8}"/>
              </a:ext>
            </a:extLst>
          </p:cNvPr>
          <p:cNvSpPr>
            <a:spLocks noGrp="1"/>
          </p:cNvSpPr>
          <p:nvPr>
            <p:ph type="title"/>
          </p:nvPr>
        </p:nvSpPr>
        <p:spPr>
          <a:xfrm>
            <a:off x="0" y="152400"/>
            <a:ext cx="9144000" cy="1219200"/>
          </a:xfrm>
        </p:spPr>
        <p:txBody>
          <a:bodyPr/>
          <a:lstStyle/>
          <a:p>
            <a:pPr lvl="0">
              <a:spcBef>
                <a:spcPts val="0"/>
              </a:spcBef>
              <a:spcAft>
                <a:spcPts val="0"/>
              </a:spcAft>
              <a:defRPr/>
            </a:pPr>
            <a:r>
              <a:rPr lang="en-US" dirty="0">
                <a:solidFill>
                  <a:srgbClr val="144652"/>
                </a:solidFill>
                <a:latin typeface="Arial" panose="020B0604020202020204" pitchFamily="34" charset="0"/>
                <a:cs typeface="Arial" panose="020B0604020202020204" pitchFamily="34" charset="0"/>
              </a:rPr>
              <a:t> Activity: </a:t>
            </a:r>
            <a:r>
              <a:rPr lang="en-GB" dirty="0">
                <a:solidFill>
                  <a:srgbClr val="144652"/>
                </a:solidFill>
                <a:latin typeface="Arial" panose="020B0604020202020204" pitchFamily="34" charset="0"/>
                <a:cs typeface="Arial" panose="020B0604020202020204" pitchFamily="34" charset="0"/>
              </a:rPr>
              <a:t>The Components</a:t>
            </a:r>
            <a:br>
              <a:rPr lang="en-GB" dirty="0">
                <a:solidFill>
                  <a:srgbClr val="144652"/>
                </a:solidFill>
                <a:latin typeface="Arial" panose="020B0604020202020204" pitchFamily="34" charset="0"/>
                <a:cs typeface="Arial" panose="020B0604020202020204" pitchFamily="34" charset="0"/>
              </a:rPr>
            </a:br>
            <a:r>
              <a:rPr lang="en-GB" dirty="0">
                <a:solidFill>
                  <a:srgbClr val="144652"/>
                </a:solidFill>
                <a:latin typeface="Arial" panose="020B0604020202020204" pitchFamily="34" charset="0"/>
                <a:cs typeface="Arial" panose="020B0604020202020204" pitchFamily="34" charset="0"/>
              </a:rPr>
              <a:t>of Telomerase </a:t>
            </a:r>
            <a:endParaRPr lang="en-AU" dirty="0">
              <a:solidFill>
                <a:srgbClr val="144652"/>
              </a:solidFill>
            </a:endParaRPr>
          </a:p>
        </p:txBody>
      </p:sp>
      <p:sp>
        <p:nvSpPr>
          <p:cNvPr id="166" name="Google Shape;166;p30"/>
          <p:cNvSpPr txBox="1">
            <a:spLocks noGrp="1"/>
          </p:cNvSpPr>
          <p:nvPr>
            <p:ph type="body" idx="4294967295"/>
          </p:nvPr>
        </p:nvSpPr>
        <p:spPr>
          <a:xfrm>
            <a:off x="0" y="1871663"/>
            <a:ext cx="9013825" cy="1328737"/>
          </a:xfrm>
          <a:prstGeom prst="rect">
            <a:avLst/>
          </a:prstGeom>
        </p:spPr>
        <p:txBody>
          <a:bodyPr spcFirstLastPara="1" vert="horz" wrap="square" lIns="91425" tIns="45700" rIns="91425" bIns="45700" numCol="1" anchor="t" anchorCtr="0" compatLnSpc="1">
            <a:prstTxWarp prst="textNoShape">
              <a:avLst/>
            </a:prstTxWarp>
            <a:noAutofit/>
          </a:bodyPr>
          <a:lstStyle/>
          <a:p>
            <a:pPr marL="0" indent="0" algn="ctr">
              <a:lnSpc>
                <a:spcPct val="115000"/>
              </a:lnSpc>
              <a:spcBef>
                <a:spcPts val="0"/>
              </a:spcBef>
              <a:buNone/>
            </a:pPr>
            <a:r>
              <a:rPr lang="en-GB" sz="2400" dirty="0">
                <a:latin typeface="Arial"/>
                <a:ea typeface="Arial"/>
                <a:cs typeface="Arial"/>
                <a:sym typeface="Arial"/>
              </a:rPr>
              <a:t>Observe the structure of telomerase, a telomere lengthening enzyme with both protein and RNA components, in             Mol3D viewer in your Achieve course</a:t>
            </a:r>
            <a:r>
              <a:rPr lang="en-GB" sz="2400" dirty="0">
                <a:latin typeface="Arial" panose="020B0604020202020204" pitchFamily="34" charset="0"/>
                <a:ea typeface="Arial"/>
                <a:cs typeface="Arial" panose="020B0604020202020204" pitchFamily="34" charset="0"/>
                <a:sym typeface="Arial"/>
              </a:rPr>
              <a:t>.</a:t>
            </a:r>
          </a:p>
        </p:txBody>
      </p:sp>
      <p:pic>
        <p:nvPicPr>
          <p:cNvPr id="11" name="Google Shape;168;p30" descr="A screen capture shows an interactive 3 D structure model of telomerase.">
            <a:extLst>
              <a:ext uri="{FF2B5EF4-FFF2-40B4-BE49-F238E27FC236}">
                <a16:creationId xmlns:a16="http://schemas.microsoft.com/office/drawing/2014/main" id="{9C5E07D2-1A30-4768-BD28-E2C25DD82CB3}"/>
              </a:ext>
            </a:extLst>
          </p:cNvPr>
          <p:cNvPicPr preferRelativeResize="0"/>
          <p:nvPr/>
        </p:nvPicPr>
        <p:blipFill>
          <a:blip r:embed="rId4">
            <a:alphaModFix/>
          </a:blip>
          <a:stretch>
            <a:fillRect/>
          </a:stretch>
        </p:blipFill>
        <p:spPr>
          <a:xfrm>
            <a:off x="2881875" y="3429000"/>
            <a:ext cx="3380250" cy="2315550"/>
          </a:xfrm>
          <a:prstGeom prst="rect">
            <a:avLst/>
          </a:prstGeom>
          <a:noFill/>
          <a:ln>
            <a:noFill/>
          </a:ln>
        </p:spPr>
      </p:pic>
    </p:spTree>
    <p:extLst>
      <p:ext uri="{BB962C8B-B14F-4D97-AF65-F5344CB8AC3E}">
        <p14:creationId xmlns:p14="http://schemas.microsoft.com/office/powerpoint/2010/main" val="247468759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376" name="Google Shape;376;g847cf01710_0_48"/>
          <p:cNvSpPr txBox="1">
            <a:spLocks noGrp="1"/>
          </p:cNvSpPr>
          <p:nvPr>
            <p:ph type="body" idx="1"/>
          </p:nvPr>
        </p:nvSpPr>
        <p:spPr>
          <a:xfrm>
            <a:off x="685799" y="1165075"/>
            <a:ext cx="7888357" cy="5129708"/>
          </a:xfrm>
          <a:prstGeom prst="rect">
            <a:avLst/>
          </a:prstGeom>
        </p:spPr>
        <p:txBody>
          <a:bodyPr spcFirstLastPara="1" wrap="square" lIns="91425" tIns="45700" rIns="91425" bIns="45700" anchor="t" anchorCtr="0">
            <a:noAutofit/>
          </a:bodyPr>
          <a:lstStyle/>
          <a:p>
            <a:pPr marL="457200" lvl="0" indent="-381000" rtl="0">
              <a:lnSpc>
                <a:spcPct val="115000"/>
              </a:lnSpc>
              <a:spcBef>
                <a:spcPts val="0"/>
              </a:spcBef>
              <a:spcAft>
                <a:spcPts val="0"/>
              </a:spcAft>
              <a:buSzPts val="2400"/>
              <a:buFont typeface="Arial"/>
              <a:buChar char="•"/>
            </a:pPr>
            <a:r>
              <a:rPr lang="en-US" sz="2400" dirty="0">
                <a:latin typeface="Arial" panose="020B0604020202020204" pitchFamily="34" charset="0"/>
                <a:ea typeface="Arial"/>
                <a:cs typeface="Arial" panose="020B0604020202020204" pitchFamily="34" charset="0"/>
                <a:sym typeface="Arial"/>
              </a:rPr>
              <a:t>On your own, </a:t>
            </a:r>
            <a:r>
              <a:rPr lang="en-US" sz="2400" dirty="0">
                <a:solidFill>
                  <a:srgbClr val="0000FF"/>
                </a:solidFill>
                <a:latin typeface="Arial" panose="020B0604020202020204" pitchFamily="34" charset="0"/>
                <a:ea typeface="Arial"/>
                <a:cs typeface="Arial" panose="020B0604020202020204" pitchFamily="34" charset="0"/>
                <a:sym typeface="Arial"/>
              </a:rPr>
              <a:t>think </a:t>
            </a:r>
            <a:r>
              <a:rPr lang="en-US" sz="2400" dirty="0">
                <a:latin typeface="Arial" panose="020B0604020202020204" pitchFamily="34" charset="0"/>
                <a:ea typeface="Arial"/>
                <a:cs typeface="Arial" panose="020B0604020202020204" pitchFamily="34" charset="0"/>
                <a:sym typeface="Arial"/>
              </a:rPr>
              <a:t>of answers to the questions:</a:t>
            </a:r>
            <a:endParaRPr sz="2400" dirty="0">
              <a:latin typeface="Arial" panose="020B0604020202020204" pitchFamily="34" charset="0"/>
              <a:ea typeface="Arial"/>
              <a:cs typeface="Arial" panose="020B0604020202020204" pitchFamily="34" charset="0"/>
              <a:sym typeface="Arial"/>
            </a:endParaRPr>
          </a:p>
          <a:p>
            <a:pPr lvl="1" indent="-355600">
              <a:lnSpc>
                <a:spcPct val="115000"/>
              </a:lnSpc>
              <a:spcBef>
                <a:spcPts val="0"/>
              </a:spcBef>
              <a:buSzPts val="2000"/>
              <a:buFont typeface="Arial"/>
              <a:buChar char="–"/>
            </a:pPr>
            <a:r>
              <a:rPr lang="en-US" sz="2400" dirty="0">
                <a:latin typeface="Arial"/>
                <a:ea typeface="Arial"/>
                <a:cs typeface="Arial"/>
                <a:sym typeface="Arial"/>
              </a:rPr>
              <a:t>Where is the protein region of telomerase? Select a protein region and upload a screenshot to your course.</a:t>
            </a:r>
          </a:p>
          <a:p>
            <a:pPr lvl="1" indent="-355600">
              <a:lnSpc>
                <a:spcPct val="115000"/>
              </a:lnSpc>
              <a:spcBef>
                <a:spcPts val="0"/>
              </a:spcBef>
              <a:buSzPts val="2000"/>
              <a:buFont typeface="Arial"/>
              <a:buChar char="–"/>
            </a:pPr>
            <a:r>
              <a:rPr lang="en-US" sz="2400" dirty="0">
                <a:latin typeface="Arial"/>
                <a:ea typeface="Arial"/>
                <a:cs typeface="Arial"/>
                <a:sym typeface="Arial"/>
              </a:rPr>
              <a:t>Where is the RNA region of telomerase? Select an RNA region and upload a screenshot to your course. </a:t>
            </a:r>
          </a:p>
          <a:p>
            <a:pPr marL="387350" lvl="1" indent="0">
              <a:lnSpc>
                <a:spcPct val="115000"/>
              </a:lnSpc>
              <a:spcBef>
                <a:spcPts val="0"/>
              </a:spcBef>
              <a:buSzPts val="2000"/>
              <a:buNone/>
            </a:pPr>
            <a:r>
              <a:rPr lang="en-US" sz="2400" dirty="0">
                <a:latin typeface="Arial"/>
                <a:ea typeface="Arial"/>
                <a:cs typeface="Arial"/>
                <a:sym typeface="Arial"/>
              </a:rPr>
              <a:t>    </a:t>
            </a:r>
            <a:r>
              <a:rPr lang="en-US" sz="2400" dirty="0">
                <a:latin typeface="Arial" panose="020B0604020202020204" pitchFamily="34" charset="0"/>
                <a:ea typeface="Arial"/>
                <a:cs typeface="Arial" panose="020B0604020202020204" pitchFamily="34" charset="0"/>
                <a:sym typeface="Arial"/>
              </a:rPr>
              <a:t>(2 minutes)</a:t>
            </a:r>
          </a:p>
          <a:p>
            <a:pPr marL="457200" lvl="0" indent="-381000" rtl="0">
              <a:lnSpc>
                <a:spcPct val="115000"/>
              </a:lnSpc>
              <a:spcBef>
                <a:spcPts val="0"/>
              </a:spcBef>
              <a:spcAft>
                <a:spcPts val="0"/>
              </a:spcAft>
              <a:buSzPts val="2400"/>
              <a:buFont typeface="Arial"/>
              <a:buChar char="•"/>
            </a:pPr>
            <a:endParaRPr lang="en-US" sz="2400" dirty="0">
              <a:solidFill>
                <a:srgbClr val="0000FF"/>
              </a:solidFill>
              <a:latin typeface="Arial" panose="020B0604020202020204" pitchFamily="34" charset="0"/>
              <a:ea typeface="Arial"/>
              <a:cs typeface="Arial" panose="020B0604020202020204" pitchFamily="34" charset="0"/>
              <a:sym typeface="Arial"/>
            </a:endParaRPr>
          </a:p>
          <a:p>
            <a:pPr marL="457200" lvl="0" indent="-381000" rtl="0">
              <a:lnSpc>
                <a:spcPct val="115000"/>
              </a:lnSpc>
              <a:spcBef>
                <a:spcPts val="0"/>
              </a:spcBef>
              <a:spcAft>
                <a:spcPts val="0"/>
              </a:spcAft>
              <a:buClr>
                <a:schemeClr val="tx1"/>
              </a:buClr>
              <a:buSzPts val="2400"/>
              <a:buFont typeface="Arial" panose="020B0604020202020204" pitchFamily="34" charset="0"/>
              <a:buChar char="•"/>
            </a:pPr>
            <a:r>
              <a:rPr lang="en-US" sz="2400" dirty="0">
                <a:solidFill>
                  <a:srgbClr val="0000FF"/>
                </a:solidFill>
                <a:latin typeface="Arial" panose="020B0604020202020204" pitchFamily="34" charset="0"/>
                <a:ea typeface="Arial"/>
                <a:cs typeface="Arial" panose="020B0604020202020204" pitchFamily="34" charset="0"/>
                <a:sym typeface="Arial"/>
              </a:rPr>
              <a:t>Pair</a:t>
            </a:r>
            <a:r>
              <a:rPr lang="en-US" sz="2400" dirty="0">
                <a:latin typeface="Arial" panose="020B0604020202020204" pitchFamily="34" charset="0"/>
                <a:ea typeface="Arial"/>
                <a:cs typeface="Arial" panose="020B0604020202020204" pitchFamily="34" charset="0"/>
                <a:sym typeface="Arial"/>
              </a:rPr>
              <a:t> up to discuss your ideas. (2 minutes)</a:t>
            </a:r>
          </a:p>
          <a:p>
            <a:pPr marL="457200" lvl="0" indent="-381000" rtl="0">
              <a:lnSpc>
                <a:spcPct val="115000"/>
              </a:lnSpc>
              <a:spcBef>
                <a:spcPts val="0"/>
              </a:spcBef>
              <a:spcAft>
                <a:spcPts val="0"/>
              </a:spcAft>
              <a:buClr>
                <a:schemeClr val="tx1"/>
              </a:buClr>
              <a:buSzPts val="2400"/>
              <a:buFont typeface="Arial" panose="020B0604020202020204" pitchFamily="34" charset="0"/>
              <a:buChar char="•"/>
            </a:pPr>
            <a:endParaRPr lang="en-US" sz="2400" dirty="0">
              <a:solidFill>
                <a:srgbClr val="0000FF"/>
              </a:solidFill>
              <a:latin typeface="Arial" panose="020B0604020202020204" pitchFamily="34" charset="0"/>
              <a:ea typeface="Arial"/>
              <a:cs typeface="Arial" panose="020B0604020202020204" pitchFamily="34" charset="0"/>
              <a:sym typeface="Arial"/>
            </a:endParaRPr>
          </a:p>
          <a:p>
            <a:pPr marL="457200" lvl="0" indent="-381000" rtl="0">
              <a:lnSpc>
                <a:spcPct val="115000"/>
              </a:lnSpc>
              <a:spcBef>
                <a:spcPts val="0"/>
              </a:spcBef>
              <a:spcAft>
                <a:spcPts val="0"/>
              </a:spcAft>
              <a:buClr>
                <a:schemeClr val="tx1"/>
              </a:buClr>
              <a:buSzPts val="2400"/>
              <a:buFont typeface="Arial" panose="020B0604020202020204" pitchFamily="34" charset="0"/>
              <a:buChar char="•"/>
            </a:pPr>
            <a:r>
              <a:rPr lang="en-US" sz="2400" dirty="0">
                <a:solidFill>
                  <a:srgbClr val="0000FF"/>
                </a:solidFill>
                <a:latin typeface="Arial" panose="020B0604020202020204" pitchFamily="34" charset="0"/>
                <a:ea typeface="Arial"/>
                <a:cs typeface="Arial" panose="020B0604020202020204" pitchFamily="34" charset="0"/>
                <a:sym typeface="Arial"/>
              </a:rPr>
              <a:t>Share</a:t>
            </a:r>
            <a:r>
              <a:rPr lang="en-US" sz="2400" dirty="0">
                <a:latin typeface="Arial" panose="020B0604020202020204" pitchFamily="34" charset="0"/>
                <a:ea typeface="Arial"/>
                <a:cs typeface="Arial" panose="020B0604020202020204" pitchFamily="34" charset="0"/>
                <a:sym typeface="Arial"/>
              </a:rPr>
              <a:t> your ideas with the class in group discussion.</a:t>
            </a:r>
          </a:p>
          <a:p>
            <a:pPr marL="76200" indent="0">
              <a:lnSpc>
                <a:spcPct val="115000"/>
              </a:lnSpc>
              <a:spcBef>
                <a:spcPts val="0"/>
              </a:spcBef>
              <a:spcAft>
                <a:spcPts val="0"/>
              </a:spcAft>
              <a:buClr>
                <a:schemeClr val="tx1"/>
              </a:buClr>
              <a:buSzPts val="2400"/>
              <a:buNone/>
            </a:pPr>
            <a:r>
              <a:rPr lang="en-US" sz="2400" dirty="0">
                <a:solidFill>
                  <a:srgbClr val="0000FF"/>
                </a:solidFill>
                <a:latin typeface="Arial" panose="020B0604020202020204" pitchFamily="34" charset="0"/>
                <a:ea typeface="Arial"/>
                <a:cs typeface="Arial" panose="020B0604020202020204" pitchFamily="34" charset="0"/>
                <a:sym typeface="Arial"/>
              </a:rPr>
              <a:t>     </a:t>
            </a:r>
            <a:r>
              <a:rPr lang="en-GB" sz="2400" dirty="0">
                <a:latin typeface="Arial"/>
                <a:ea typeface="Arial"/>
                <a:cs typeface="Arial"/>
                <a:sym typeface="Arial"/>
              </a:rPr>
              <a:t>(3 minutes)</a:t>
            </a:r>
            <a:endParaRPr lang="en-GB" sz="2400" dirty="0">
              <a:solidFill>
                <a:srgbClr val="0000FF"/>
              </a:solidFill>
              <a:latin typeface="Arial"/>
              <a:ea typeface="Arial"/>
              <a:cs typeface="Arial"/>
              <a:sym typeface="Arial"/>
            </a:endParaRPr>
          </a:p>
          <a:p>
            <a:pPr marL="76200" lvl="0" indent="0" rtl="0">
              <a:lnSpc>
                <a:spcPct val="115000"/>
              </a:lnSpc>
              <a:spcBef>
                <a:spcPts val="0"/>
              </a:spcBef>
              <a:spcAft>
                <a:spcPts val="0"/>
              </a:spcAft>
              <a:buSzPts val="2400"/>
              <a:buNone/>
            </a:pPr>
            <a:endParaRPr sz="2400" dirty="0">
              <a:solidFill>
                <a:srgbClr val="0000FF"/>
              </a:solidFill>
              <a:latin typeface="Arial" panose="020B0604020202020204" pitchFamily="34" charset="0"/>
              <a:ea typeface="Arial"/>
              <a:cs typeface="Arial" panose="020B0604020202020204" pitchFamily="34" charset="0"/>
              <a:sym typeface="Arial"/>
            </a:endParaRPr>
          </a:p>
        </p:txBody>
      </p:sp>
      <p:sp>
        <p:nvSpPr>
          <p:cNvPr id="2" name="Title 1">
            <a:extLst>
              <a:ext uri="{FF2B5EF4-FFF2-40B4-BE49-F238E27FC236}">
                <a16:creationId xmlns:a16="http://schemas.microsoft.com/office/drawing/2014/main" id="{01591F57-CE04-40C9-9763-B9E685A2EF27}"/>
              </a:ext>
            </a:extLst>
          </p:cNvPr>
          <p:cNvSpPr>
            <a:spLocks noGrp="1"/>
          </p:cNvSpPr>
          <p:nvPr>
            <p:ph type="title"/>
          </p:nvPr>
        </p:nvSpPr>
        <p:spPr>
          <a:xfrm>
            <a:off x="0" y="152400"/>
            <a:ext cx="9144000" cy="1066800"/>
          </a:xfrm>
        </p:spPr>
        <p:txBody>
          <a:bodyPr/>
          <a:lstStyle/>
          <a:p>
            <a:r>
              <a:rPr lang="en-US" dirty="0">
                <a:solidFill>
                  <a:srgbClr val="144652"/>
                </a:solidFill>
                <a:latin typeface="Arial" panose="020B0604020202020204" pitchFamily="34" charset="0"/>
                <a:cs typeface="Arial" panose="020B0604020202020204" pitchFamily="34" charset="0"/>
              </a:rPr>
              <a:t>Activity Instructions</a:t>
            </a:r>
            <a:r>
              <a:rPr lang="en-US" altLang="en-US" sz="2000" b="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 (3 of 3)</a:t>
            </a:r>
            <a:endParaRPr lang="en-AU" sz="2000" dirty="0">
              <a:solidFill>
                <a:srgbClr val="144652"/>
              </a:solidFill>
            </a:endParaRPr>
          </a:p>
        </p:txBody>
      </p:sp>
    </p:spTree>
    <p:extLst>
      <p:ext uri="{BB962C8B-B14F-4D97-AF65-F5344CB8AC3E}">
        <p14:creationId xmlns:p14="http://schemas.microsoft.com/office/powerpoint/2010/main" val="175264145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376" name="Google Shape;376;g847cf01710_0_48"/>
          <p:cNvSpPr txBox="1">
            <a:spLocks noGrp="1"/>
          </p:cNvSpPr>
          <p:nvPr>
            <p:ph type="body" idx="1"/>
          </p:nvPr>
        </p:nvSpPr>
        <p:spPr>
          <a:xfrm>
            <a:off x="609600" y="1165074"/>
            <a:ext cx="7848600" cy="5116455"/>
          </a:xfrm>
          <a:prstGeom prst="rect">
            <a:avLst/>
          </a:prstGeom>
        </p:spPr>
        <p:txBody>
          <a:bodyPr spcFirstLastPara="1" wrap="square" lIns="91425" tIns="45700" rIns="91425" bIns="45700" anchor="t" anchorCtr="0">
            <a:noAutofit/>
          </a:bodyPr>
          <a:lstStyle/>
          <a:p>
            <a:pPr marL="914400" lvl="1" indent="-381000">
              <a:lnSpc>
                <a:spcPct val="115000"/>
              </a:lnSpc>
              <a:spcBef>
                <a:spcPts val="0"/>
              </a:spcBef>
              <a:spcAft>
                <a:spcPts val="0"/>
              </a:spcAft>
              <a:buSzPts val="2400"/>
              <a:buFont typeface="Arial"/>
              <a:buChar char="–"/>
            </a:pPr>
            <a:r>
              <a:rPr lang="en-GB" sz="2400" dirty="0">
                <a:latin typeface="Arial"/>
                <a:ea typeface="Arial"/>
                <a:cs typeface="Arial"/>
                <a:sym typeface="Arial"/>
              </a:rPr>
              <a:t>Where is the protein region of telomerase? Select a protein region and upload a screenshot to your course. </a:t>
            </a:r>
            <a:r>
              <a:rPr lang="en-US" sz="2400" b="1" dirty="0">
                <a:latin typeface="Arial"/>
                <a:ea typeface="Arial"/>
                <a:cs typeface="Arial"/>
                <a:sym typeface="Arial"/>
              </a:rPr>
              <a:t>In Mol3D, the protein regions are shown as ribbon structures (depicted in light green and light blue), primarily consisting of alpha 	helices.</a:t>
            </a:r>
          </a:p>
          <a:p>
            <a:pPr marL="533400" lvl="1" indent="0">
              <a:lnSpc>
                <a:spcPct val="115000"/>
              </a:lnSpc>
              <a:spcBef>
                <a:spcPts val="0"/>
              </a:spcBef>
              <a:spcAft>
                <a:spcPts val="0"/>
              </a:spcAft>
              <a:buSzPts val="2400"/>
              <a:buNone/>
            </a:pPr>
            <a:endParaRPr lang="en-US" sz="2400" b="1" dirty="0">
              <a:latin typeface="Arial"/>
              <a:ea typeface="Arial"/>
              <a:cs typeface="Arial"/>
              <a:sym typeface="Arial"/>
            </a:endParaRPr>
          </a:p>
          <a:p>
            <a:pPr marL="914400" lvl="1" indent="-381000">
              <a:lnSpc>
                <a:spcPct val="115000"/>
              </a:lnSpc>
              <a:spcBef>
                <a:spcPts val="0"/>
              </a:spcBef>
              <a:spcAft>
                <a:spcPts val="0"/>
              </a:spcAft>
              <a:buSzPts val="2400"/>
              <a:buFont typeface="Arial"/>
              <a:buChar char="–"/>
            </a:pPr>
            <a:r>
              <a:rPr lang="en-GB" sz="2400" dirty="0">
                <a:latin typeface="Arial"/>
                <a:ea typeface="Arial"/>
                <a:cs typeface="Arial"/>
                <a:sym typeface="Arial"/>
              </a:rPr>
              <a:t>Where is the RNA region of telomerase? Select an RNA region and upload a screenshot to your course.</a:t>
            </a:r>
            <a:r>
              <a:rPr lang="en-US" sz="2400" dirty="0">
                <a:latin typeface="Arial"/>
                <a:ea typeface="Arial"/>
                <a:cs typeface="Arial"/>
                <a:sym typeface="Arial"/>
              </a:rPr>
              <a:t> </a:t>
            </a:r>
            <a:r>
              <a:rPr lang="en-US" sz="2400" b="1" dirty="0">
                <a:latin typeface="Arial"/>
                <a:ea typeface="Arial"/>
                <a:cs typeface="Arial"/>
                <a:sym typeface="Arial"/>
              </a:rPr>
              <a:t>In Mol3D, the RNA regions are the helical structures shown in ball-and-stick form. </a:t>
            </a:r>
          </a:p>
          <a:p>
            <a:pPr marL="533400" lvl="1" indent="0">
              <a:lnSpc>
                <a:spcPct val="115000"/>
              </a:lnSpc>
              <a:spcBef>
                <a:spcPts val="0"/>
              </a:spcBef>
              <a:spcAft>
                <a:spcPts val="0"/>
              </a:spcAft>
              <a:buSzPts val="2400"/>
              <a:buNone/>
            </a:pPr>
            <a:endParaRPr lang="en-GB" sz="2400" b="1" dirty="0">
              <a:latin typeface="Arial"/>
              <a:ea typeface="Arial"/>
              <a:cs typeface="Arial"/>
              <a:sym typeface="Arial"/>
            </a:endParaRPr>
          </a:p>
        </p:txBody>
      </p:sp>
      <p:sp>
        <p:nvSpPr>
          <p:cNvPr id="2" name="Title 1">
            <a:extLst>
              <a:ext uri="{FF2B5EF4-FFF2-40B4-BE49-F238E27FC236}">
                <a16:creationId xmlns:a16="http://schemas.microsoft.com/office/drawing/2014/main" id="{4090891E-0F19-4FEA-A217-A2FFEE3D442E}"/>
              </a:ext>
            </a:extLst>
          </p:cNvPr>
          <p:cNvSpPr>
            <a:spLocks noGrp="1"/>
          </p:cNvSpPr>
          <p:nvPr>
            <p:ph type="title"/>
          </p:nvPr>
        </p:nvSpPr>
        <p:spPr>
          <a:xfrm>
            <a:off x="0" y="152400"/>
            <a:ext cx="9144000" cy="1066800"/>
          </a:xfrm>
        </p:spPr>
        <p:txBody>
          <a:bodyPr/>
          <a:lstStyle/>
          <a:p>
            <a:r>
              <a:rPr lang="en-US" dirty="0">
                <a:solidFill>
                  <a:srgbClr val="144652"/>
                </a:solidFill>
                <a:latin typeface="Arial" panose="020B0604020202020204" pitchFamily="34" charset="0"/>
                <a:cs typeface="Arial" panose="020B0604020202020204" pitchFamily="34" charset="0"/>
              </a:rPr>
              <a:t>Activity Solution</a:t>
            </a:r>
            <a:r>
              <a:rPr lang="en-US" altLang="en-US" sz="2000" b="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 (3 of 3)</a:t>
            </a:r>
            <a:endParaRPr lang="en-AU" sz="2000" dirty="0">
              <a:solidFill>
                <a:srgbClr val="144652"/>
              </a:solidFill>
            </a:endParaRPr>
          </a:p>
        </p:txBody>
      </p:sp>
    </p:spTree>
    <p:extLst>
      <p:ext uri="{BB962C8B-B14F-4D97-AF65-F5344CB8AC3E}">
        <p14:creationId xmlns:p14="http://schemas.microsoft.com/office/powerpoint/2010/main" val="116629619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1A933E-9443-4701-91E0-8A0A0E36E0E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Telomere Synthesis and Structure</a:t>
            </a:r>
            <a:endParaRPr lang="en-AU" dirty="0"/>
          </a:p>
        </p:txBody>
      </p:sp>
      <p:sp>
        <p:nvSpPr>
          <p:cNvPr id="6" name="Google Shape;390;g847cf01710_0_68">
            <a:extLst>
              <a:ext uri="{FF2B5EF4-FFF2-40B4-BE49-F238E27FC236}">
                <a16:creationId xmlns:a16="http://schemas.microsoft.com/office/drawing/2014/main" id="{DAA519A9-8E85-914A-BC58-EDF23D2CD638}"/>
              </a:ext>
            </a:extLst>
          </p:cNvPr>
          <p:cNvSpPr txBox="1">
            <a:spLocks noChangeArrowheads="1"/>
          </p:cNvSpPr>
          <p:nvPr/>
        </p:nvSpPr>
        <p:spPr bwMode="auto">
          <a:xfrm>
            <a:off x="228600" y="1600200"/>
            <a:ext cx="464582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telomerase</a:t>
            </a:r>
            <a:r>
              <a:rPr lang="en-US" sz="2400" dirty="0">
                <a:latin typeface="Arial" panose="020B0604020202020204" pitchFamily="34" charset="0"/>
                <a:cs typeface="Arial" panose="020B0604020202020204" pitchFamily="34" charset="0"/>
              </a:rPr>
              <a:t> = a ribonucleoprotein that synthesizes the telomere ends of linear chromosomes</a:t>
            </a:r>
          </a:p>
          <a:p>
            <a:pPr lvl="1"/>
            <a:r>
              <a:rPr lang="en-US" sz="2400" dirty="0">
                <a:latin typeface="Arial" panose="020B0604020202020204" pitchFamily="34" charset="0"/>
                <a:cs typeface="Arial" panose="020B0604020202020204" pitchFamily="34" charset="0"/>
              </a:rPr>
              <a:t>acts as a specialized reverse transcriptase</a:t>
            </a:r>
          </a:p>
          <a:p>
            <a:pPr lvl="1"/>
            <a:r>
              <a:rPr lang="en-US" sz="2400" dirty="0">
                <a:latin typeface="Arial" panose="020B0604020202020204" pitchFamily="34" charset="0"/>
                <a:cs typeface="Arial" panose="020B0604020202020204" pitchFamily="34" charset="0"/>
              </a:rPr>
              <a:t>contains an internal RNA with </a:t>
            </a:r>
            <a:r>
              <a:rPr lang="en-US" sz="2400" dirty="0" err="1">
                <a:latin typeface="Arial" panose="020B0604020202020204" pitchFamily="34" charset="0"/>
                <a:cs typeface="Arial" panose="020B0604020202020204" pitchFamily="34" charset="0"/>
              </a:rPr>
              <a:t>C</a:t>
            </a:r>
            <a:r>
              <a:rPr lang="en-US" sz="2400" i="1" baseline="-25000" dirty="0" err="1">
                <a:latin typeface="Arial" panose="020B0604020202020204" pitchFamily="34" charset="0"/>
                <a:cs typeface="Arial" panose="020B0604020202020204" pitchFamily="34" charset="0"/>
              </a:rPr>
              <a:t>y</a:t>
            </a:r>
            <a:r>
              <a:rPr lang="en-US" sz="2400" dirty="0" err="1">
                <a:latin typeface="Arial" panose="020B0604020202020204" pitchFamily="34" charset="0"/>
                <a:cs typeface="Arial" panose="020B0604020202020204" pitchFamily="34" charset="0"/>
              </a:rPr>
              <a:t>A</a:t>
            </a:r>
            <a:r>
              <a:rPr lang="en-US" sz="2400" i="1" baseline="-25000" dirty="0" err="1">
                <a:latin typeface="Arial" panose="020B0604020202020204" pitchFamily="34" charset="0"/>
                <a:cs typeface="Arial" panose="020B0604020202020204" pitchFamily="34" charset="0"/>
              </a:rPr>
              <a:t>x</a:t>
            </a:r>
            <a:r>
              <a:rPr lang="en-US" sz="2400" i="1"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repeat that serves as a template for synthesis of the </a:t>
            </a:r>
            <a:r>
              <a:rPr lang="en-US" sz="2400" dirty="0" err="1">
                <a:latin typeface="Arial" panose="020B0604020202020204" pitchFamily="34" charset="0"/>
                <a:cs typeface="Arial" panose="020B0604020202020204" pitchFamily="34" charset="0"/>
              </a:rPr>
              <a:t>T</a:t>
            </a:r>
            <a:r>
              <a:rPr lang="en-US" sz="2400" i="1" baseline="-25000" dirty="0" err="1">
                <a:latin typeface="Arial" panose="020B0604020202020204" pitchFamily="34" charset="0"/>
                <a:cs typeface="Arial" panose="020B0604020202020204" pitchFamily="34" charset="0"/>
              </a:rPr>
              <a:t>x</a:t>
            </a:r>
            <a:r>
              <a:rPr lang="en-US" sz="2400" dirty="0" err="1">
                <a:latin typeface="Arial" panose="020B0604020202020204" pitchFamily="34" charset="0"/>
                <a:cs typeface="Arial" panose="020B0604020202020204" pitchFamily="34" charset="0"/>
              </a:rPr>
              <a:t>G</a:t>
            </a:r>
            <a:r>
              <a:rPr lang="en-US" sz="2400" i="1" baseline="-25000" dirty="0" err="1">
                <a:latin typeface="Arial" panose="020B0604020202020204" pitchFamily="34" charset="0"/>
                <a:cs typeface="Arial" panose="020B0604020202020204" pitchFamily="34" charset="0"/>
              </a:rPr>
              <a:t>y</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strand of the telomere</a:t>
            </a: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7" name="Picture 6" descr="Part a shows a blue strand of D N A with its 5 prime end on the left and its 3 prime end within a light brown rectangular telomerase to the right. The sequence is T T G G G G T T G G G G T T G G G G T T G G G G T T G G G G T T G and it is labeled T G primer on the left side. It enters the primer midway through the last sequence of four G nucleotides. The short complementary strand begins at 3 prime beneath the top strand. Its sequence is A A C C C C t prime. Within telomerase, there is a curved green R N A that has its 3 prime end at the bottom center, curves up to the left, runs horizontally across the top, and then curves back down to end at the 5 prime end next to the 3 prime end in the bottom center. The horizontal top piece has the sequence A A C C C C A A C. The left-hand A A C are aligned with the last three bases of the D N A strand above, T T G. An arrow points down accompanied by a curved line showing the addition of d G T P, d T T P and another arrow branches off to show the loss of P P subscript i end subscript. This yields a similar structure in which bases have been added so the top D N A strand is now aligned with the entire sequence at the top of the green R N A. T T G G G G T T G at the right end of the D N A is paired with A A C C C C A A C in the R N A. An arrow points downward accompanied by text in a gray box reading, telomerase translocates. This yields a similar structure in which telomerase has moved to the right, so now only the terminal T T G of the D N A strand are paired with the left-hand A A C of the R N A and there is no D N A above the rest of the horizontal piece of R N A. An arrow points down accompanied by a curved line showing the addition of d G T P, d T T P and another arrow branches off to show the loss of P P subscript i end subscript. This yields a similar structure in which bases have been added so that the top D N A strand now is paired with the entire horizontal portion of the R N A piece again. An arrow points down accompanied by text in two gray boxes, one on each side of the arrow. The left-hand box reads, Telomerase dissociates. R N A primase synthesizes an R N A primer at the end of the new telomere strand. The right-hand box reads, D N A polymerase fills in the intervening gap; D N A ligase seals the final nick. This yields the same top blue strand with the sequence 5 prime T T G G G G T T G G G G T T G G G G T T G G G G T T G G G G T T G G G G T T G G G G T T G 3 prime. The bottom strand has the same blue portion on the left, which is 3 prime A A C C C C. It now has an orange portion to the right that reads, A A C C C C A A C C C C A A C C C C A A C C C C A A C C C. The right end is a green box labeled R N A primer that ends at the 5 prime end. An arrow points down accompanied by a gray box containing text reading, The R N A primer is removed by an R N ase. This yields a similar structure in which the green R N A primer has been removed. An arrow points down accompanied by a gray box containing text reading, The single-stranded part of the telomere end is protected by telomere-binding proteins. This shows the same molecule but there are four blue spheres evenly spaced behind is labeled telomere duplex D N A-binding proteins. To the right, a yellow rectangle with a cutout at its upper right corner labeled T R F 1 fits against a similar tab rectangle with a cutout at its lower left corner labeled T R F 2. ">
            <a:extLst>
              <a:ext uri="{FF2B5EF4-FFF2-40B4-BE49-F238E27FC236}">
                <a16:creationId xmlns:a16="http://schemas.microsoft.com/office/drawing/2014/main" id="{136F7849-FB85-4140-9CC5-7B9B4FEBBF49}"/>
              </a:ext>
            </a:extLst>
          </p:cNvPr>
          <p:cNvPicPr>
            <a:picLocks noChangeAspect="1"/>
          </p:cNvPicPr>
          <p:nvPr/>
        </p:nvPicPr>
        <p:blipFill>
          <a:blip r:embed="rId3"/>
          <a:stretch>
            <a:fillRect/>
          </a:stretch>
        </p:blipFill>
        <p:spPr>
          <a:xfrm>
            <a:off x="5304950" y="1517904"/>
            <a:ext cx="2999568" cy="5020178"/>
          </a:xfrm>
          <a:prstGeom prst="rect">
            <a:avLst/>
          </a:prstGeom>
        </p:spPr>
      </p:pic>
    </p:spTree>
    <p:extLst>
      <p:ext uri="{BB962C8B-B14F-4D97-AF65-F5344CB8AC3E}">
        <p14:creationId xmlns:p14="http://schemas.microsoft.com/office/powerpoint/2010/main" val="388435140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70E7C2-248A-4353-9A00-A2F9A7811EE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 Loops in Telomeres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92608" y="1363662"/>
            <a:ext cx="4279392"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 loop </a:t>
            </a:r>
            <a:r>
              <a:rPr lang="en-US" sz="2400" dirty="0">
                <a:latin typeface="Arial" panose="020B0604020202020204" pitchFamily="34" charset="0"/>
                <a:cs typeface="Arial" panose="020B0604020202020204" pitchFamily="34" charset="0"/>
              </a:rPr>
              <a:t>= specialized structure that sequesters the single-stranded end of the telomere by base pairing</a:t>
            </a:r>
          </a:p>
          <a:p>
            <a:pPr lvl="1"/>
            <a:r>
              <a:rPr lang="en-US" sz="2400" dirty="0">
                <a:latin typeface="Arial" panose="020B0604020202020204" pitchFamily="34" charset="0"/>
                <a:cs typeface="Arial" panose="020B0604020202020204" pitchFamily="34" charset="0"/>
              </a:rPr>
              <a:t>protect the 3′ ends of chromosomes from nucleases and enzymes that repair double-strand breaks</a:t>
            </a:r>
          </a:p>
          <a:p>
            <a:pPr marL="50800" indent="0">
              <a:buNone/>
            </a:pPr>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TRF1 and TRF2 bind the looped DNA</a:t>
            </a:r>
          </a:p>
          <a:p>
            <a:endParaRPr lang="en-US" sz="2400" dirty="0"/>
          </a:p>
          <a:p>
            <a:pPr lvl="1"/>
            <a:endParaRPr lang="en-US" sz="2400" dirty="0"/>
          </a:p>
        </p:txBody>
      </p:sp>
      <p:pic>
        <p:nvPicPr>
          <p:cNvPr id="4" name="Picture 3" descr="Part b shows two blue strands of D N A that run horizontally, then open to form a bubble with T R F 1 and T R F 2 on its bottom center. T R F 1 is a light yellow rectangle with a cutout at the upper right and T R F 2 is a similar tan rectangle with a cutout at the lower left, so they fit together. The two strands come together on the other side of this bubble and loop around to form a circle that ends just above the upper left of the bubble. There are eight blue circles representing telomere duplex D N A-binding proteins along the length of the circle. The top strand, which is the inner strand of the circle, is labeled T G strand. The bottom strand, which is the outer strand of the circle, is labeled C A strand.">
            <a:extLst>
              <a:ext uri="{FF2B5EF4-FFF2-40B4-BE49-F238E27FC236}">
                <a16:creationId xmlns:a16="http://schemas.microsoft.com/office/drawing/2014/main" id="{0653CD87-B936-E344-B899-0B699D931321}"/>
              </a:ext>
            </a:extLst>
          </p:cNvPr>
          <p:cNvPicPr>
            <a:picLocks noChangeAspect="1"/>
          </p:cNvPicPr>
          <p:nvPr/>
        </p:nvPicPr>
        <p:blipFill>
          <a:blip r:embed="rId3"/>
          <a:stretch>
            <a:fillRect/>
          </a:stretch>
        </p:blipFill>
        <p:spPr>
          <a:xfrm>
            <a:off x="4724400" y="2283740"/>
            <a:ext cx="3764501" cy="3210597"/>
          </a:xfrm>
          <a:prstGeom prst="rect">
            <a:avLst/>
          </a:prstGeom>
        </p:spPr>
      </p:pic>
    </p:spTree>
    <p:extLst>
      <p:ext uri="{BB962C8B-B14F-4D97-AF65-F5344CB8AC3E}">
        <p14:creationId xmlns:p14="http://schemas.microsoft.com/office/powerpoint/2010/main" val="288939921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D0F2FF35-6126-4D15-8072-344114A39D4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51131"/>
            <a:ext cx="1133954" cy="816935"/>
          </a:xfrm>
          <a:prstGeom prst="rect">
            <a:avLst/>
          </a:prstGeom>
        </p:spPr>
      </p:pic>
      <p:sp>
        <p:nvSpPr>
          <p:cNvPr id="2" name="Title 1">
            <a:extLst>
              <a:ext uri="{FF2B5EF4-FFF2-40B4-BE49-F238E27FC236}">
                <a16:creationId xmlns:a16="http://schemas.microsoft.com/office/drawing/2014/main" id="{067D5D6D-3DA5-4941-9250-72217ACC1B76}"/>
              </a:ext>
            </a:extLst>
          </p:cNvPr>
          <p:cNvSpPr>
            <a:spLocks noGrp="1"/>
          </p:cNvSpPr>
          <p:nvPr>
            <p:ph type="title"/>
          </p:nvPr>
        </p:nvSpPr>
        <p:spPr/>
        <p:txBody>
          <a:bodyPr/>
          <a:lstStyle/>
          <a:p>
            <a:r>
              <a:rPr lang="en-AU" dirty="0"/>
              <a:t>Clicker Question 33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Telomerase: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contains both protein and RNA components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is a cellular reverse transcriptase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is essential to maintain the length of chromosomal DNA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lang="en-US" sz="2400" dirty="0">
              <a:solidFill>
                <a:srgbClr val="000000"/>
              </a:solidFill>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uses its RNA component as a template for 5′→3′ polymerase activity.</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All of the answers are correct.</a:t>
            </a:r>
          </a:p>
        </p:txBody>
      </p:sp>
    </p:spTree>
    <p:extLst>
      <p:ext uri="{BB962C8B-B14F-4D97-AF65-F5344CB8AC3E}">
        <p14:creationId xmlns:p14="http://schemas.microsoft.com/office/powerpoint/2010/main" val="2371181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AF7A2-F5D3-4C91-9B25-92349F03D1C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Ribozymes and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Ribonucleoproteins (RNPs)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752600"/>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ribozymes </a:t>
            </a:r>
            <a:r>
              <a:rPr lang="en-US" sz="2400" dirty="0">
                <a:latin typeface="Arial" panose="020B0604020202020204" pitchFamily="34" charset="0"/>
                <a:cs typeface="Arial" panose="020B0604020202020204" pitchFamily="34" charset="0"/>
              </a:rPr>
              <a:t>= catalytic RNAs that act as enzymes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ribonucleoproteins (RNPs) </a:t>
            </a:r>
            <a:r>
              <a:rPr lang="en-US" sz="2400" dirty="0">
                <a:latin typeface="Arial" panose="020B0604020202020204" pitchFamily="34" charset="0"/>
                <a:cs typeface="Arial" panose="020B0604020202020204" pitchFamily="34" charset="0"/>
              </a:rPr>
              <a:t>= complexes of RNAs with proteins</a:t>
            </a:r>
            <a:r>
              <a:rPr lang="en-US" sz="2400" b="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12741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03BF5F-92EC-4F62-A882-E3F48CE38F9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Overall Reaction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of Transcription</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70934" y="1752601"/>
                <a:ext cx="8602132" cy="132480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overall reaction is: </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(NMP)</a:t>
                </a:r>
                <a:r>
                  <a:rPr lang="en-US" sz="2400" i="1" baseline="-25000" dirty="0">
                    <a:latin typeface="Arial" panose="020B0604020202020204" pitchFamily="34" charset="0"/>
                    <a:cs typeface="Arial" panose="020B0604020202020204" pitchFamily="34" charset="0"/>
                  </a:rPr>
                  <a:t>n</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NTP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 (NMP)</a:t>
                </a:r>
                <a:r>
                  <a:rPr lang="en-US" sz="2400" i="1" baseline="-25000" dirty="0">
                    <a:latin typeface="Arial" panose="020B0604020202020204" pitchFamily="34" charset="0"/>
                    <a:cs typeface="Arial" panose="020B0604020202020204" pitchFamily="34" charset="0"/>
                  </a:rPr>
                  <a:t>n</a:t>
                </a:r>
                <a:r>
                  <a:rPr lang="en-US" sz="2400" baseline="-25000" dirty="0">
                    <a:latin typeface="Arial" panose="020B0604020202020204" pitchFamily="34" charset="0"/>
                    <a:cs typeface="Arial" panose="020B0604020202020204" pitchFamily="34" charset="0"/>
                  </a:rPr>
                  <a:t>+1 </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PP</a:t>
                </a:r>
                <a:r>
                  <a:rPr lang="en-US" sz="2400" baseline="-25000" dirty="0" err="1">
                    <a:latin typeface="Arial" panose="020B0604020202020204" pitchFamily="34" charset="0"/>
                    <a:cs typeface="Arial" panose="020B0604020202020204" pitchFamily="34" charset="0"/>
                  </a:rPr>
                  <a:t>i</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270934" y="1752601"/>
                <a:ext cx="8602132" cy="1324802"/>
              </a:xfrm>
              <a:prstGeom prst="rect">
                <a:avLst/>
              </a:prstGeom>
              <a:blipFill>
                <a:blip r:embed="rId3"/>
                <a:stretch>
                  <a:fillRect l="-354" t="-3687" b="-115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
        <p:nvSpPr>
          <p:cNvPr id="2" name="TextBox 1">
            <a:extLst>
              <a:ext uri="{FF2B5EF4-FFF2-40B4-BE49-F238E27FC236}">
                <a16:creationId xmlns:a16="http://schemas.microsoft.com/office/drawing/2014/main" id="{88212A00-F1C8-6C4E-81B6-4965662EAF35}"/>
              </a:ext>
            </a:extLst>
          </p:cNvPr>
          <p:cNvSpPr txBox="1"/>
          <p:nvPr/>
        </p:nvSpPr>
        <p:spPr>
          <a:xfrm>
            <a:off x="914400" y="3296202"/>
            <a:ext cx="838200" cy="46166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RNA</a:t>
            </a:r>
          </a:p>
        </p:txBody>
      </p:sp>
      <p:sp>
        <p:nvSpPr>
          <p:cNvPr id="6" name="TextBox 5">
            <a:extLst>
              <a:ext uri="{FF2B5EF4-FFF2-40B4-BE49-F238E27FC236}">
                <a16:creationId xmlns:a16="http://schemas.microsoft.com/office/drawing/2014/main" id="{13BB0395-BA4A-7D46-A183-79D823C395B7}"/>
              </a:ext>
            </a:extLst>
          </p:cNvPr>
          <p:cNvSpPr txBox="1"/>
          <p:nvPr/>
        </p:nvSpPr>
        <p:spPr>
          <a:xfrm>
            <a:off x="2743200" y="3296202"/>
            <a:ext cx="2057400" cy="830997"/>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lengthened</a:t>
            </a:r>
          </a:p>
          <a:p>
            <a:pPr algn="ctr"/>
            <a:r>
              <a:rPr lang="en-US" dirty="0">
                <a:latin typeface="Arial" panose="020B0604020202020204" pitchFamily="34" charset="0"/>
                <a:cs typeface="Arial" panose="020B0604020202020204" pitchFamily="34" charset="0"/>
              </a:rPr>
              <a:t>RNA</a:t>
            </a:r>
          </a:p>
        </p:txBody>
      </p:sp>
    </p:spTree>
    <p:extLst>
      <p:ext uri="{BB962C8B-B14F-4D97-AF65-F5344CB8AC3E}">
        <p14:creationId xmlns:p14="http://schemas.microsoft.com/office/powerpoint/2010/main" val="237959842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7CFD-1DF9-45B7-9620-AA302EEC762E}"/>
              </a:ext>
            </a:extLst>
          </p:cNvPr>
          <p:cNvSpPr>
            <a:spLocks noGrp="1"/>
          </p:cNvSpPr>
          <p:nvPr>
            <p:ph type="title"/>
          </p:nvPr>
        </p:nvSpPr>
        <p:spPr/>
        <p:txBody>
          <a:bodyPr/>
          <a:lstStyle/>
          <a:p>
            <a:r>
              <a:rPr lang="en-AU" dirty="0"/>
              <a:t>Clicker Question 33,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Telomerase: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5"/>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All of the answers are correct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5"/>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Telomerase is a specialized reverse transcriptase that adds telomeres to the ends of chromosomes using a small segment of RNA that it carries within itself as a template. Telomere synthesis proceeds in the usual 5′→3′ direction.</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36269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8AEEB701-8E48-4FC2-BE18-A7B3587CFF6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51131"/>
            <a:ext cx="1133954" cy="816935"/>
          </a:xfrm>
          <a:prstGeom prst="rect">
            <a:avLst/>
          </a:prstGeom>
        </p:spPr>
      </p:pic>
      <p:sp>
        <p:nvSpPr>
          <p:cNvPr id="2" name="Title 1">
            <a:extLst>
              <a:ext uri="{FF2B5EF4-FFF2-40B4-BE49-F238E27FC236}">
                <a16:creationId xmlns:a16="http://schemas.microsoft.com/office/drawing/2014/main" id="{F74D4174-1843-49E1-81DC-938B34E43806}"/>
              </a:ext>
            </a:extLst>
          </p:cNvPr>
          <p:cNvSpPr>
            <a:spLocks noGrp="1"/>
          </p:cNvSpPr>
          <p:nvPr>
            <p:ph type="title"/>
          </p:nvPr>
        </p:nvSpPr>
        <p:spPr/>
        <p:txBody>
          <a:bodyPr/>
          <a:lstStyle/>
          <a:p>
            <a:r>
              <a:rPr lang="en-AU" dirty="0"/>
              <a:t>Clicker Question 34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statement regarding telomerase is false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is a reverse transcriptase that carries its own template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is a ribonucleoprotein with a catalytic RNA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 its absence, chromosomes shorten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synthesizes numerous copies of a relatively small sequence at the ends of chromosomes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420299387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0BB9-8B1C-4BCF-8A49-E7196276AE43}"/>
              </a:ext>
            </a:extLst>
          </p:cNvPr>
          <p:cNvSpPr>
            <a:spLocks noGrp="1"/>
          </p:cNvSpPr>
          <p:nvPr>
            <p:ph type="title"/>
          </p:nvPr>
        </p:nvSpPr>
        <p:spPr/>
        <p:txBody>
          <a:bodyPr/>
          <a:lstStyle/>
          <a:p>
            <a:r>
              <a:rPr lang="en-AU" dirty="0"/>
              <a:t>Clicker Question 34,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statement regarding telomerase is false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is a ribonucleoprotein with a catalytic RNA</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Although telomerase is a ribonucleoprotein, the RNA component functions as a template, not a catalyst.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1411869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58820-53B1-4DD3-ACB0-AD83F377A981}"/>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Some RNAs Are Replicated by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RNA-Dependent RNA Polymerase</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0" y="1600200"/>
            <a:ext cx="860822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Other RNA viruses include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bacteriophages, influenza virus, and coronaviruses (SARS, COVID-19)</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RNA-dependent RNA polymerase (RNA replicase) </a:t>
            </a:r>
            <a:r>
              <a:rPr lang="en-US" sz="2400" dirty="0">
                <a:latin typeface="Arial" panose="020B0604020202020204" pitchFamily="34" charset="0"/>
                <a:cs typeface="Arial" panose="020B0604020202020204" pitchFamily="34" charset="0"/>
              </a:rPr>
              <a:t>= replicate RNA in the host cell  </a:t>
            </a:r>
          </a:p>
          <a:p>
            <a:pPr lvl="1"/>
            <a:r>
              <a:rPr lang="en-US" sz="2400" dirty="0">
                <a:latin typeface="Arial" panose="020B0604020202020204" pitchFamily="34" charset="0"/>
                <a:cs typeface="Arial" panose="020B0604020202020204" pitchFamily="34" charset="0"/>
              </a:rPr>
              <a:t>template-specific for viral RNA</a:t>
            </a:r>
          </a:p>
          <a:p>
            <a:pPr lvl="1"/>
            <a:r>
              <a:rPr lang="en-US" sz="2400" dirty="0">
                <a:latin typeface="Arial" panose="020B0604020202020204" pitchFamily="34" charset="0"/>
                <a:cs typeface="Arial" panose="020B0604020202020204" pitchFamily="34" charset="0"/>
              </a:rPr>
              <a:t>lack a separate proofreading endonuclease activity </a:t>
            </a:r>
          </a:p>
          <a:p>
            <a:pPr lvl="1"/>
            <a:r>
              <a:rPr lang="en-US" sz="2400" dirty="0">
                <a:latin typeface="Arial" panose="020B0604020202020204" pitchFamily="34" charset="0"/>
                <a:cs typeface="Arial" panose="020B0604020202020204" pitchFamily="34" charset="0"/>
              </a:rPr>
              <a:t>found in viruses (except retroviruses), plants, protists, fungi, and some simpler animals</a:t>
            </a:r>
            <a:endParaRPr lang="en-US" sz="2400" dirty="0"/>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478111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D1974-8185-41C5-8501-688961292481}"/>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RNA-Dependent RNA Polymerases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Share a Common Structural Fold</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79" y="1828801"/>
            <a:ext cx="860822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polymerases involved in viral RNA replication, reverse transcription, </a:t>
            </a:r>
            <a:r>
              <a:rPr lang="en-US" sz="2400" dirty="0" err="1">
                <a:latin typeface="Arial" panose="020B0604020202020204" pitchFamily="34" charset="0"/>
                <a:cs typeface="Arial" panose="020B0604020202020204" pitchFamily="34" charset="0"/>
              </a:rPr>
              <a:t>retrohoming</a:t>
            </a:r>
            <a:r>
              <a:rPr lang="en-US" sz="2400" dirty="0">
                <a:latin typeface="Arial" panose="020B0604020202020204" pitchFamily="34" charset="0"/>
                <a:cs typeface="Arial" panose="020B0604020202020204" pitchFamily="34" charset="0"/>
              </a:rPr>
              <a:t>, and telomere synthesis share structural homology</a:t>
            </a:r>
          </a:p>
          <a:p>
            <a:endParaRPr lang="en-US" sz="2400" dirty="0">
              <a:latin typeface="Arial" panose="020B0604020202020204" pitchFamily="34" charset="0"/>
              <a:cs typeface="Arial" panose="020B0604020202020204" pitchFamily="34" charset="0"/>
            </a:endParaRPr>
          </a:p>
        </p:txBody>
      </p:sp>
      <p:pic>
        <p:nvPicPr>
          <p:cNvPr id="3" name="Picture 2" descr="A five-part figure shows structural similarities between five R N A-dependent polymerases.">
            <a:extLst>
              <a:ext uri="{FF2B5EF4-FFF2-40B4-BE49-F238E27FC236}">
                <a16:creationId xmlns:a16="http://schemas.microsoft.com/office/drawing/2014/main" id="{681DCC8A-DBFA-7C40-B4D9-25EA0F220771}"/>
              </a:ext>
            </a:extLst>
          </p:cNvPr>
          <p:cNvPicPr>
            <a:picLocks noChangeAspect="1"/>
          </p:cNvPicPr>
          <p:nvPr/>
        </p:nvPicPr>
        <p:blipFill>
          <a:blip r:embed="rId3"/>
          <a:stretch>
            <a:fillRect/>
          </a:stretch>
        </p:blipFill>
        <p:spPr>
          <a:xfrm>
            <a:off x="536004" y="3657600"/>
            <a:ext cx="8150569" cy="1892300"/>
          </a:xfrm>
          <a:prstGeom prst="rect">
            <a:avLst/>
          </a:prstGeom>
        </p:spPr>
      </p:pic>
    </p:spTree>
    <p:extLst>
      <p:ext uri="{BB962C8B-B14F-4D97-AF65-F5344CB8AC3E}">
        <p14:creationId xmlns:p14="http://schemas.microsoft.com/office/powerpoint/2010/main" val="315744511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30105-CAF0-4ABA-A46E-7AA39657A9D2}"/>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26.4</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Catalytic RNAs and the RNA World Hypothesis</a:t>
            </a:r>
            <a:endParaRPr lang="en-AU" dirty="0"/>
          </a:p>
        </p:txBody>
      </p:sp>
    </p:spTree>
    <p:extLst>
      <p:ext uri="{BB962C8B-B14F-4D97-AF65-F5344CB8AC3E}">
        <p14:creationId xmlns:p14="http://schemas.microsoft.com/office/powerpoint/2010/main" val="330685473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E203E7D5-1422-427E-9B81-F7935823925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72932" y="421820"/>
            <a:ext cx="944962" cy="701101"/>
          </a:xfrm>
          <a:prstGeom prst="rect">
            <a:avLst/>
          </a:prstGeom>
        </p:spPr>
      </p:pic>
      <p:sp>
        <p:nvSpPr>
          <p:cNvPr id="2" name="Title 1">
            <a:extLst>
              <a:ext uri="{FF2B5EF4-FFF2-40B4-BE49-F238E27FC236}">
                <a16:creationId xmlns:a16="http://schemas.microsoft.com/office/drawing/2014/main" id="{50EF2FB6-B8EA-44F7-85DF-5235224EDB9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RNA can act as both a catalyst and carrier of genetic information. </a:t>
            </a:r>
            <a:r>
              <a:rPr lang="en-US" sz="2400" dirty="0">
                <a:latin typeface="Arial" panose="020B0604020202020204" pitchFamily="34" charset="0"/>
                <a:cs typeface="Arial" panose="020B0604020202020204" pitchFamily="34" charset="0"/>
              </a:rPr>
              <a:t>Ribozymes can catalyze chemical transformations using many of the same strategies as protein-based enzymes. The dual capacity of RNA as both a carrier of genetic information and a catalyst is support for the RNA world hypothesis for the evolution of life on Earth.</a:t>
            </a:r>
            <a:endParaRPr lang="en-US" sz="2400" dirty="0"/>
          </a:p>
          <a:p>
            <a:endParaRPr lang="en-US" sz="2400" dirty="0"/>
          </a:p>
          <a:p>
            <a:endParaRPr lang="en-US" sz="2400" dirty="0"/>
          </a:p>
        </p:txBody>
      </p:sp>
    </p:spTree>
    <p:extLst>
      <p:ext uri="{BB962C8B-B14F-4D97-AF65-F5344CB8AC3E}">
        <p14:creationId xmlns:p14="http://schemas.microsoft.com/office/powerpoint/2010/main" val="308583486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F15ED6-8327-41C5-BAF9-2860E2B8735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Ribozymes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181322" y="1600200"/>
            <a:ext cx="878135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ribozymes = RNA enzymes </a:t>
            </a:r>
          </a:p>
          <a:p>
            <a:pPr lvl="1"/>
            <a:r>
              <a:rPr lang="en-US" sz="2400" dirty="0">
                <a:latin typeface="Arial" panose="020B0604020202020204" pitchFamily="34" charset="0"/>
                <a:cs typeface="Arial" panose="020B0604020202020204" pitchFamily="34" charset="0"/>
              </a:rPr>
              <a:t>examples: self-splicing group I introns, RNase P, hammerhead ribozyme </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ribozyme activities are based on two fundamental reactions: </a:t>
            </a:r>
          </a:p>
          <a:p>
            <a:pPr lvl="1"/>
            <a:r>
              <a:rPr lang="en-US" sz="2400" dirty="0">
                <a:latin typeface="Arial" panose="020B0604020202020204" pitchFamily="34" charset="0"/>
                <a:cs typeface="Arial" panose="020B0604020202020204" pitchFamily="34" charset="0"/>
              </a:rPr>
              <a:t>transesterification</a:t>
            </a:r>
          </a:p>
          <a:p>
            <a:pPr lvl="1"/>
            <a:r>
              <a:rPr lang="en-US" sz="2400" dirty="0">
                <a:latin typeface="Arial" panose="020B0604020202020204" pitchFamily="34" charset="0"/>
                <a:cs typeface="Arial" panose="020B0604020202020204" pitchFamily="34" charset="0"/>
              </a:rPr>
              <a:t>phosphodiester bond hydrolysis (cleavage)</a:t>
            </a:r>
          </a:p>
          <a:p>
            <a:endParaRPr lang="en-US" sz="2400" dirty="0">
              <a:latin typeface="Arial" panose="020B0604020202020204" pitchFamily="34" charset="0"/>
              <a:cs typeface="Arial" panose="020B0604020202020204" pitchFamily="34" charset="0"/>
            </a:endParaRPr>
          </a:p>
          <a:p>
            <a:pPr lvl="1"/>
            <a:endParaRPr lang="en-US" sz="2400" dirty="0"/>
          </a:p>
        </p:txBody>
      </p:sp>
    </p:spTree>
    <p:extLst>
      <p:ext uri="{BB962C8B-B14F-4D97-AF65-F5344CB8AC3E}">
        <p14:creationId xmlns:p14="http://schemas.microsoft.com/office/powerpoint/2010/main" val="235112718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3373B8DB-7C55-4086-B5FD-F0F1AA4216B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406400"/>
            <a:ext cx="1133954" cy="816935"/>
          </a:xfrm>
          <a:prstGeom prst="rect">
            <a:avLst/>
          </a:prstGeom>
        </p:spPr>
      </p:pic>
      <p:sp>
        <p:nvSpPr>
          <p:cNvPr id="2" name="Title 1">
            <a:extLst>
              <a:ext uri="{FF2B5EF4-FFF2-40B4-BE49-F238E27FC236}">
                <a16:creationId xmlns:a16="http://schemas.microsoft.com/office/drawing/2014/main" id="{CC97D39A-F02D-4133-807E-A967382E0644}"/>
              </a:ext>
            </a:extLst>
          </p:cNvPr>
          <p:cNvSpPr>
            <a:spLocks noGrp="1"/>
          </p:cNvSpPr>
          <p:nvPr>
            <p:ph type="title"/>
          </p:nvPr>
        </p:nvSpPr>
        <p:spPr/>
        <p:txBody>
          <a:bodyPr/>
          <a:lstStyle/>
          <a:p>
            <a:r>
              <a:rPr lang="en-AU" dirty="0"/>
              <a:t>Clicker Question 35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Ribozymes do NOT include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L-19 IVS of the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Tetrahymena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group I rRNA intron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hammerhead ribozymes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indent="-457200" eaLnBrk="1" fontAlgn="auto" hangingPunct="1">
              <a:spcAft>
                <a:spcPts val="0"/>
              </a:spcAft>
              <a:buFont typeface="+mj-lt"/>
              <a:buAutoNum type="alphaUcPeriod"/>
              <a:defRPr/>
            </a:pPr>
            <a:r>
              <a:rPr lang="en-US" sz="2400" dirty="0">
                <a:solidFill>
                  <a:srgbClr val="000000"/>
                </a:solidFill>
                <a:latin typeface="Arial" panose="020B0604020202020204" pitchFamily="34" charset="0"/>
                <a:cs typeface="Arial" panose="020B0604020202020204" pitchFamily="34" charset="0"/>
              </a:rPr>
              <a:t>s</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plicing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endonuclease.</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group II introns.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RNase P</a:t>
            </a:r>
            <a:r>
              <a:rPr lang="en-US" sz="2400" dirty="0">
                <a:solidFill>
                  <a:srgbClr val="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4375117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69A62-B211-4CDF-A18F-4DA106788164}"/>
              </a:ext>
            </a:extLst>
          </p:cNvPr>
          <p:cNvSpPr>
            <a:spLocks noGrp="1"/>
          </p:cNvSpPr>
          <p:nvPr>
            <p:ph type="title"/>
          </p:nvPr>
        </p:nvSpPr>
        <p:spPr/>
        <p:txBody>
          <a:bodyPr/>
          <a:lstStyle/>
          <a:p>
            <a:r>
              <a:rPr lang="en-AU" dirty="0"/>
              <a:t>Clicker Question 35,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Ribozymes do NOT include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lang="en-US" sz="2400" b="1" dirty="0">
                <a:solidFill>
                  <a:srgbClr val="000000"/>
                </a:solidFill>
                <a:latin typeface="Arial" panose="020B0604020202020204" pitchFamily="34" charset="0"/>
                <a:cs typeface="Arial" panose="020B0604020202020204" pitchFamily="34" charset="0"/>
              </a:rPr>
              <a:t>s</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plicing</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endonuclease</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Splicing endonuclease, which cleaves the phosphodiester bonds at both ends of introns, does not contain a catalytic RNA.</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28264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C9717-5307-4E44-AA94-89757549960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 and Elongation of Transcription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37066" y="1524001"/>
            <a:ext cx="867833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initiation occurs when RNA polymerase binds at promoter sequences</a:t>
            </a:r>
          </a:p>
          <a:p>
            <a:pPr lvl="1"/>
            <a:r>
              <a:rPr lang="en-US" sz="2400" dirty="0">
                <a:latin typeface="Arial" panose="020B0604020202020204" pitchFamily="34" charset="0"/>
                <a:cs typeface="Arial" panose="020B0604020202020204" pitchFamily="34" charset="0"/>
              </a:rPr>
              <a:t>promoters are not required</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during elongation, the growing RNA strand temporarily base-pairs with the DNA template to form a short hybrid RNA-DNA double helix</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b shows a double stranded D N A duplex with a blue strand that runs from 5 prime to 3 prime and is labeled nontemplate and a red strand that runs from 3 prime to 5 prime and is labeled template. The two strands are separated in the middle to form a bubble with the nontemplate strand on top. The red strand forms a double helix with green R N A on its right side, with the 3 prime end of R N A labeled at the right end of this new transcript, then the R N A separates and extends down and then up to the left to end at its 5 prime end. A gray arrow pointing to the right reads, direction of transcription. ">
            <a:extLst>
              <a:ext uri="{FF2B5EF4-FFF2-40B4-BE49-F238E27FC236}">
                <a16:creationId xmlns:a16="http://schemas.microsoft.com/office/drawing/2014/main" id="{781C89D1-853F-9E43-B1D5-BAEDC540901D}"/>
              </a:ext>
            </a:extLst>
          </p:cNvPr>
          <p:cNvPicPr>
            <a:picLocks noChangeAspect="1"/>
          </p:cNvPicPr>
          <p:nvPr/>
        </p:nvPicPr>
        <p:blipFill>
          <a:blip r:embed="rId3"/>
          <a:stretch>
            <a:fillRect/>
          </a:stretch>
        </p:blipFill>
        <p:spPr>
          <a:xfrm>
            <a:off x="1169352" y="4523264"/>
            <a:ext cx="6805295" cy="2161602"/>
          </a:xfrm>
          <a:prstGeom prst="rect">
            <a:avLst/>
          </a:prstGeom>
        </p:spPr>
      </p:pic>
    </p:spTree>
    <p:extLst>
      <p:ext uri="{BB962C8B-B14F-4D97-AF65-F5344CB8AC3E}">
        <p14:creationId xmlns:p14="http://schemas.microsoft.com/office/powerpoint/2010/main" val="355956279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19DC4-1C84-43DA-A535-1F81D4DD4BF8}"/>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Ribozymes Share Features with Protein Enzymes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79" y="1828800"/>
            <a:ext cx="860822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similarities between ribozymes and protein enzymes: </a:t>
            </a:r>
          </a:p>
          <a:p>
            <a:pPr lvl="1"/>
            <a:r>
              <a:rPr lang="en-US" sz="2400" dirty="0">
                <a:latin typeface="Arial" panose="020B0604020202020204" pitchFamily="34" charset="0"/>
                <a:cs typeface="Arial" panose="020B0604020202020204" pitchFamily="34" charset="0"/>
              </a:rPr>
              <a:t>vary greatly in size</a:t>
            </a:r>
          </a:p>
          <a:p>
            <a:pPr lvl="1"/>
            <a:r>
              <a:rPr lang="en-US" sz="2400" dirty="0">
                <a:latin typeface="Arial" panose="020B0604020202020204" pitchFamily="34" charset="0"/>
                <a:cs typeface="Arial" panose="020B0604020202020204" pitchFamily="34" charset="0"/>
              </a:rPr>
              <a:t>3-D structure important for function</a:t>
            </a:r>
          </a:p>
          <a:p>
            <a:pPr lvl="1"/>
            <a:r>
              <a:rPr lang="en-US" sz="2400" dirty="0">
                <a:latin typeface="Arial" panose="020B0604020202020204" pitchFamily="34" charset="0"/>
                <a:cs typeface="Arial" panose="020B0604020202020204" pitchFamily="34" charset="0"/>
              </a:rPr>
              <a:t>can be inactivated by heating, denaturing agents, or complementary oligonucleotides</a:t>
            </a:r>
          </a:p>
          <a:p>
            <a:pPr lvl="1"/>
            <a:r>
              <a:rPr lang="en-US" sz="2400" dirty="0">
                <a:latin typeface="Arial" panose="020B0604020202020204" pitchFamily="34" charset="0"/>
                <a:cs typeface="Arial" panose="020B0604020202020204" pitchFamily="34" charset="0"/>
              </a:rPr>
              <a:t>can be inactivated if essential nucleotides are changed</a:t>
            </a:r>
          </a:p>
        </p:txBody>
      </p:sp>
    </p:spTree>
    <p:extLst>
      <p:ext uri="{BB962C8B-B14F-4D97-AF65-F5344CB8AC3E}">
        <p14:creationId xmlns:p14="http://schemas.microsoft.com/office/powerpoint/2010/main" val="48091644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11B5E8-7C82-4599-AD93-9AE2249DA36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Secondary Structure of the Self-Splicing rRNA Intron of </a:t>
            </a:r>
            <a:r>
              <a:rPr lang="en-US" i="1" dirty="0">
                <a:solidFill>
                  <a:schemeClr val="tx1"/>
                </a:solidFill>
                <a:latin typeface="Arial" panose="020B0604020202020204" pitchFamily="34" charset="0"/>
                <a:cs typeface="Arial" panose="020B0604020202020204" pitchFamily="34" charset="0"/>
              </a:rPr>
              <a:t>Tetrahymena</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181322" y="1600200"/>
            <a:ext cx="263807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internal guide sequence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base-pairs with exon sequences near the 5′ splice site to promote the alignment of specific bonds to be cleaved and rejoined</a:t>
            </a:r>
          </a:p>
          <a:p>
            <a:endParaRPr lang="en-US" sz="2400" dirty="0">
              <a:latin typeface="Arial" panose="020B0604020202020204" pitchFamily="34" charset="0"/>
              <a:cs typeface="Arial" panose="020B0604020202020204" pitchFamily="34" charset="0"/>
            </a:endParaRPr>
          </a:p>
          <a:p>
            <a:pPr lvl="1"/>
            <a:endParaRPr lang="en-US" sz="2400" dirty="0"/>
          </a:p>
        </p:txBody>
      </p:sp>
      <p:pic>
        <p:nvPicPr>
          <p:cNvPr id="4" name="Picture 3" descr="On the left in part a, a yellow vertical piece has a loop at the bottom labeled p 5 b that is mostly connected by bonds. Above, the left-hand strand bends left to form a loop labeled P 5 c before bending back for another vertical section bonded to the right-hand piece, which is connected to the lower piece by a rod. A rod connects this right-hand piece to another vertical piece above labeled P 5 a. On the left, there are two loops adjacent to the rod. Rods connect the top of the left-hand piece with the top of a vertical piece to the right labeled P 5 and the top of the right-hand piece with the top of the right-hand piece of P 5. This vertical piece is in a gray rectangle. It has a region where the sides separate to form an opening, then another vertical piece labeled P 4. A rod connects the left-hand piece to a vertical piece below labeled P 6, which emerges from the gray region to form a loop and then reach a vertical piece labeled P 6 a above a loop above a vertical piece labeled P 6 b above a final loop at the bottom. Between P 4 an P 6, orange bars crosses over to join the lower right-hand piece of P 4 to a bottom horizontal line and the upper right-hand piece of P 6 to an upper horizontal line. These lines run to the right and the top bar joins the upper right end of a right side vertical piece labeled P 9.0 while the bottom piece joins the upper left end of a middle right side vertical piece labeled P 3. Above these horizontal lines, a tan vertical piece labeled P 1 has a loop at the top that extends beyond the gray area with a blue bond to a green piece to the right that ends at 39. The lower left of P 1 is purple and labeled internal guide sequence. It has a bar that runs left and then down to the upper left of a tan vertical sequence labeled P 2 a the bottom center that ends with a loop at its bottom. The lower right of P 1 is green and ends at 59. An arrow points to the place where the green area meets the beige are above. From the upper right of P 2, a bar connects to the lower left of a vertical piece labeled P 2.1 that ends in a loop above. Its lower right end has a bar that runs right then up to join to the lower left of the left-hand side of P 3. P 3 has a bar from its lower right joining to tan P 8 below, which ends in a loop and has an upper right sie connected to a bar connected to a thicker region that runs into the gray rectangle to join to the lower left of P 9.0. P 3 has a loop near its top just where it enters the gray rectangle. P 9.0 above has a left side connected by a bar to a tan piece connected by two bonds to a tan piece to the left that forms a “U” shape. An arrow points to the lower right corner, where it changes from tan to green, and it ends at 39. The top of this tan piece crosses a bar from the tan piece to the right to join a tan bar that runs up to a horizontal piece labeled P 9.2 with a loop in its center. P 9.2 joins to a vertical piece with P 9.1 at the bottom, a loop, and then P 9.1 a above beneath a terminal loop. P 9.1 also joins to a tan horizontal piece that extends to the left labeled P 9. Part b shows a structure with a yellow double helix labeled P 6 at the lower right that runs up at a slight diagonal and ends at P 5 extending up above the main structure. A tannish pink helix begins at P 8 to the lower left and extends roughly diagonally to the upper right with two protrusions to the left with P 2 below P 1. A green piece runs from the right end of P a to the yellow part in the center. A purple region labeled internal guide sequence extends left above P 1 and is labeled P 10. There is a green loop above it. The upper right of the tannish pink part is labeled P 9, with P 9.0 below and P 7 at the center right. P 3 is shown where the pink and yellow parts meet.">
            <a:extLst>
              <a:ext uri="{FF2B5EF4-FFF2-40B4-BE49-F238E27FC236}">
                <a16:creationId xmlns:a16="http://schemas.microsoft.com/office/drawing/2014/main" id="{F683B313-F298-9148-806D-2A34E21B4840}"/>
              </a:ext>
            </a:extLst>
          </p:cNvPr>
          <p:cNvPicPr>
            <a:picLocks noChangeAspect="1"/>
          </p:cNvPicPr>
          <p:nvPr/>
        </p:nvPicPr>
        <p:blipFill>
          <a:blip r:embed="rId3"/>
          <a:stretch>
            <a:fillRect/>
          </a:stretch>
        </p:blipFill>
        <p:spPr>
          <a:xfrm>
            <a:off x="2925531" y="1905000"/>
            <a:ext cx="5853901" cy="4130675"/>
          </a:xfrm>
          <a:prstGeom prst="rect">
            <a:avLst/>
          </a:prstGeom>
        </p:spPr>
      </p:pic>
    </p:spTree>
    <p:extLst>
      <p:ext uri="{BB962C8B-B14F-4D97-AF65-F5344CB8AC3E}">
        <p14:creationId xmlns:p14="http://schemas.microsoft.com/office/powerpoint/2010/main" val="250321563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848F47CB-54FE-44C2-BA9C-E5412989C5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72932" y="421820"/>
            <a:ext cx="944962" cy="701101"/>
          </a:xfrm>
          <a:prstGeom prst="rect">
            <a:avLst/>
          </a:prstGeom>
        </p:spPr>
      </p:pic>
      <p:sp>
        <p:nvSpPr>
          <p:cNvPr id="2" name="Title 1">
            <a:extLst>
              <a:ext uri="{FF2B5EF4-FFF2-40B4-BE49-F238E27FC236}">
                <a16:creationId xmlns:a16="http://schemas.microsoft.com/office/drawing/2014/main" id="{5CB51035-3F93-45DE-A18C-D44FC0FF81B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(3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RNA can act as both a catalyst and carrier of genetic information. </a:t>
            </a:r>
            <a:r>
              <a:rPr lang="en-US" sz="2400" dirty="0">
                <a:latin typeface="Arial" panose="020B0604020202020204" pitchFamily="34" charset="0"/>
                <a:cs typeface="Arial" panose="020B0604020202020204" pitchFamily="34" charset="0"/>
              </a:rPr>
              <a:t>Ribozymes can catalyze chemical transformations using many of the same strategies as protein-based enzymes. The dual capacity of RNA as both a carrier of genetic information and a catalyst is support for the RNA world hypothesis for the evolution of life on Earth.</a:t>
            </a:r>
            <a:endParaRPr lang="en-US" sz="2400" dirty="0"/>
          </a:p>
          <a:p>
            <a:endParaRPr lang="en-US" sz="2400" dirty="0"/>
          </a:p>
          <a:p>
            <a:endParaRPr lang="en-US" sz="2400" dirty="0"/>
          </a:p>
        </p:txBody>
      </p:sp>
    </p:spTree>
    <p:extLst>
      <p:ext uri="{BB962C8B-B14F-4D97-AF65-F5344CB8AC3E}">
        <p14:creationId xmlns:p14="http://schemas.microsoft.com/office/powerpoint/2010/main" val="292651999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B26261-D493-4EB8-A361-40281729E5E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Ribozymes Share Several Properties With Enzymes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166861" y="1676400"/>
            <a:ext cx="881027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shared properties include:</a:t>
            </a:r>
          </a:p>
          <a:p>
            <a:pPr lvl="1"/>
            <a:r>
              <a:rPr lang="en-US" sz="2400" dirty="0">
                <a:latin typeface="Arial" panose="020B0604020202020204" pitchFamily="34" charset="0"/>
                <a:cs typeface="Arial" panose="020B0604020202020204" pitchFamily="34" charset="0"/>
              </a:rPr>
              <a:t>acceleration of reaction rates</a:t>
            </a:r>
          </a:p>
          <a:p>
            <a:pPr lvl="1"/>
            <a:r>
              <a:rPr lang="en-US" sz="2400" dirty="0">
                <a:latin typeface="Arial" panose="020B0604020202020204" pitchFamily="34" charset="0"/>
                <a:cs typeface="Arial" panose="020B0604020202020204" pitchFamily="34" charset="0"/>
              </a:rPr>
              <a:t>saturable kinetics</a:t>
            </a:r>
          </a:p>
          <a:p>
            <a:pPr lvl="1"/>
            <a:r>
              <a:rPr lang="en-US" sz="2400" dirty="0">
                <a:latin typeface="Arial" panose="020B0604020202020204" pitchFamily="34" charset="0"/>
                <a:cs typeface="Arial" panose="020B0604020202020204" pitchFamily="34" charset="0"/>
              </a:rPr>
              <a:t>reaction specificity</a:t>
            </a:r>
          </a:p>
          <a:p>
            <a:pPr lvl="1"/>
            <a:r>
              <a:rPr lang="en-US" sz="2400" dirty="0">
                <a:latin typeface="Arial" panose="020B0604020202020204" pitchFamily="34" charset="0"/>
                <a:cs typeface="Arial" panose="020B0604020202020204" pitchFamily="34" charset="0"/>
              </a:rPr>
              <a:t>making use of substrate orientation, covalent catalysis, and metal-ion catalysis</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p>
        </p:txBody>
      </p:sp>
    </p:spTree>
    <p:extLst>
      <p:ext uri="{BB962C8B-B14F-4D97-AF65-F5344CB8AC3E}">
        <p14:creationId xmlns:p14="http://schemas.microsoft.com/office/powerpoint/2010/main" val="231795782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81CBEF-DD83-47F9-A227-18D49FEA465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 Vitro Catalytic Activity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of L-19 IVS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166861" y="1676400"/>
            <a:ext cx="344557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L-19 IVS (</a:t>
            </a:r>
            <a:r>
              <a:rPr lang="en-US" sz="2400" i="1"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nter</a:t>
            </a:r>
            <a:r>
              <a:rPr lang="en-US" sz="2400" i="1" dirty="0">
                <a:latin typeface="Arial" panose="020B0604020202020204" pitchFamily="34" charset="0"/>
                <a:cs typeface="Arial" panose="020B0604020202020204" pitchFamily="34" charset="0"/>
              </a:rPr>
              <a:t>v</a:t>
            </a:r>
            <a:r>
              <a:rPr lang="en-US" sz="2400" dirty="0">
                <a:latin typeface="Arial" panose="020B0604020202020204" pitchFamily="34" charset="0"/>
                <a:cs typeface="Arial" panose="020B0604020202020204" pitchFamily="34" charset="0"/>
              </a:rPr>
              <a:t>ening </a:t>
            </a:r>
            <a:r>
              <a:rPr lang="en-US" sz="2400" i="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equence) promotes </a:t>
            </a:r>
            <a:r>
              <a:rPr lang="en-US" sz="2400" dirty="0" err="1">
                <a:latin typeface="Arial" panose="020B0604020202020204" pitchFamily="34" charset="0"/>
                <a:cs typeface="Arial" panose="020B0604020202020204" pitchFamily="34" charset="0"/>
              </a:rPr>
              <a:t>nucleotidyl</a:t>
            </a:r>
            <a:r>
              <a:rPr lang="en-US" sz="2400" dirty="0">
                <a:latin typeface="Arial" panose="020B0604020202020204" pitchFamily="34" charset="0"/>
                <a:cs typeface="Arial" panose="020B0604020202020204" pitchFamily="34" charset="0"/>
              </a:rPr>
              <a:t> transfer reactions</a:t>
            </a:r>
          </a:p>
          <a:p>
            <a:pPr lvl="1"/>
            <a:r>
              <a:rPr lang="en-US" sz="2400" dirty="0">
                <a:latin typeface="Arial" panose="020B0604020202020204" pitchFamily="34" charset="0"/>
                <a:cs typeface="Arial" panose="020B0604020202020204" pitchFamily="34" charset="0"/>
              </a:rPr>
              <a:t>processes ~100 molecules per hour </a:t>
            </a:r>
          </a:p>
          <a:p>
            <a:pPr lvl="1"/>
            <a:r>
              <a:rPr lang="en-US" sz="2400" dirty="0">
                <a:latin typeface="Arial" panose="020B0604020202020204" pitchFamily="34" charset="0"/>
                <a:cs typeface="Arial" panose="020B0604020202020204" pitchFamily="34" charset="0"/>
              </a:rPr>
              <a:t>is not altered in the reaction </a:t>
            </a:r>
          </a:p>
          <a:p>
            <a:endParaRPr lang="en-US" sz="2400" dirty="0">
              <a:latin typeface="Arial" panose="020B0604020202020204" pitchFamily="34" charset="0"/>
              <a:cs typeface="Arial" panose="020B0604020202020204" pitchFamily="34" charset="0"/>
            </a:endParaRPr>
          </a:p>
          <a:p>
            <a:pPr lvl="1"/>
            <a:endParaRPr lang="en-US" sz="2400" dirty="0"/>
          </a:p>
        </p:txBody>
      </p:sp>
      <p:pic>
        <p:nvPicPr>
          <p:cNvPr id="4" name="Picture 3" descr="Part a shows a spliced r R N A intron. From left to right, it is (5 prime) red highlighted G A A A U A G C A A U A U U then a box containing U A C C U, then an arrow pointing down to the right of this U within the box, then another U followed by U G G A G G G then A outside of the box followed by a yellow piece intersected by wavy vertical lines followed by a yellow piece ending at G bonded to O H (3 prime). An arrow points downward accompanied by a branched arrow showing the loss of 19 nucleotides from the 5 prime end. This yields L-19 I V S, which is (5 prime) then a box with U U G G A G G G then A outside of the box followed by a yellow piece intersected by wavy vertical lines followed by a yellow piece ending at G bonded to O H (3 prime). Part b shows a series of four steps showing the catalytic activity of L-19 I V S. (5 prime) U U G G A G G G A is connected to a yellow strand that bends back to the upper left. It is intersected by two wavy lines before continuing on to end at G bonded to OH (3 prime). An arrow labeled 1 points right and a curved line shows the addition of (C) subscript 5 end subscript above red highlighted H O bonded to C C C C C. This yields a similar structure in which the red highlighted nucleotides have formed bonds. U U is unpaired, then G is bonded to red highlighted C, G is bonded to red highlighted C, A is unbonded, and G is bonded to red highlighted C. At the 3 prime end of the molecule, a red pair of electrons is shown on O H with an arrow pointing to the space between the first C and the second C, which is hydrogen bonded to C. An arrow pointing downward is labeled 2 and accompanied by a curved arrow showing the loss of red highlighted H O bonded to C C C C, nonhighlighted (C) subscript 4 end subscript. This yields U U G G A G G G A is connected to a yellow strand that bends back to the upper left. It is intersected by two wavy lines before continuing on to end at G bonded to red highlighted C connected by a red bond to red highlighted OH. An arrow pointing left is labeled 3 and is accompanied by a curved line showing the addition of blue highlighted H O bonded to C C C C C, nonhighlighted (C) subscript 5 end subscript. This yields a similar molecule in which the blue highlighted bases have formed hydrogen bonds. The sequence is U U G bonded to blue highlighted C, G bonded to blue highlighted C, A not bonded to blue highlighted C above, G bonded to blue highlighted C, then G not bonded to blue highlighted C. A red pair of electrons on blue highlighted O H has a red arrow pointing to C bonded to G and to red highlighted O H at the 3 prime end. An arrow pointing upward is labeled 4 and accompanied by a branched arrow showing the loss of blue highlighted C C C C C red highlighted C connected by a red bond to red highlighted O H, nonhighlighted (C) subscript 6 end subscript. This yields the starting material ready to repeat the process.">
            <a:extLst>
              <a:ext uri="{FF2B5EF4-FFF2-40B4-BE49-F238E27FC236}">
                <a16:creationId xmlns:a16="http://schemas.microsoft.com/office/drawing/2014/main" id="{51CD3BB0-7F68-B34D-8291-7B98649554D0}"/>
              </a:ext>
            </a:extLst>
          </p:cNvPr>
          <p:cNvPicPr>
            <a:picLocks noChangeAspect="1"/>
          </p:cNvPicPr>
          <p:nvPr/>
        </p:nvPicPr>
        <p:blipFill>
          <a:blip r:embed="rId3"/>
          <a:stretch>
            <a:fillRect/>
          </a:stretch>
        </p:blipFill>
        <p:spPr>
          <a:xfrm>
            <a:off x="3612433" y="1676400"/>
            <a:ext cx="5367754" cy="4453764"/>
          </a:xfrm>
          <a:prstGeom prst="rect">
            <a:avLst/>
          </a:prstGeom>
        </p:spPr>
      </p:pic>
    </p:spTree>
    <p:extLst>
      <p:ext uri="{BB962C8B-B14F-4D97-AF65-F5344CB8AC3E}">
        <p14:creationId xmlns:p14="http://schemas.microsoft.com/office/powerpoint/2010/main" val="203462323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CC5BD-624B-4F77-9202-9E2F7CA2ECC4}"/>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Ribozymes Participate in a Variety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of Biological Processes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79" y="1828800"/>
            <a:ext cx="860822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RNase P has an RNA component and a protein component</a:t>
            </a:r>
          </a:p>
          <a:p>
            <a:pPr lvl="1"/>
            <a:r>
              <a:rPr lang="en-US" sz="2400" dirty="0">
                <a:latin typeface="Arial" panose="020B0604020202020204" pitchFamily="34" charset="0"/>
                <a:cs typeface="Arial" panose="020B0604020202020204" pitchFamily="34" charset="0"/>
              </a:rPr>
              <a:t>the M1 RNA alone is capable of cleaving tRNA precursors at the correct position</a:t>
            </a:r>
          </a:p>
          <a:p>
            <a:pPr lvl="1"/>
            <a:r>
              <a:rPr lang="en-US" sz="2400" dirty="0">
                <a:latin typeface="Arial" panose="020B0604020202020204" pitchFamily="34" charset="0"/>
                <a:cs typeface="Arial" panose="020B0604020202020204" pitchFamily="34" charset="0"/>
              </a:rPr>
              <a:t>the protein component serves to stabilize the RNA or facilitate its function in vivo</a:t>
            </a:r>
          </a:p>
        </p:txBody>
      </p:sp>
    </p:spTree>
    <p:extLst>
      <p:ext uri="{BB962C8B-B14F-4D97-AF65-F5344CB8AC3E}">
        <p14:creationId xmlns:p14="http://schemas.microsoft.com/office/powerpoint/2010/main" val="291277403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3A551F6C-7E84-49FD-8B28-621BD198020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406400"/>
            <a:ext cx="1133954" cy="816935"/>
          </a:xfrm>
          <a:prstGeom prst="rect">
            <a:avLst/>
          </a:prstGeom>
        </p:spPr>
      </p:pic>
      <p:sp>
        <p:nvSpPr>
          <p:cNvPr id="2" name="Title 1">
            <a:extLst>
              <a:ext uri="{FF2B5EF4-FFF2-40B4-BE49-F238E27FC236}">
                <a16:creationId xmlns:a16="http://schemas.microsoft.com/office/drawing/2014/main" id="{825245D7-F21E-4E60-80F6-67C547BA16C8}"/>
              </a:ext>
            </a:extLst>
          </p:cNvPr>
          <p:cNvSpPr>
            <a:spLocks noGrp="1"/>
          </p:cNvSpPr>
          <p:nvPr>
            <p:ph type="title"/>
          </p:nvPr>
        </p:nvSpPr>
        <p:spPr/>
        <p:txBody>
          <a:bodyPr/>
          <a:lstStyle/>
          <a:p>
            <a:r>
              <a:rPr lang="en-AU" dirty="0"/>
              <a:t>Clicker Question 36</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would NOT be expected of a ribozyme?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following Michaelis-Menten kinetics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allosteric regulation</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low </a:t>
            </a:r>
            <a:r>
              <a:rPr kumimoji="0" lang="en-US" sz="2400" b="0" i="1"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K</a:t>
            </a:r>
            <a:r>
              <a:rPr kumimoji="0" lang="en-US" sz="2400" b="0" i="0" u="none" strike="noStrike" kern="1200" cap="none" spc="0" normalizeH="0" baseline="-2500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for a substrate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an optimal pH requirement for activity</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function in translation</a:t>
            </a:r>
          </a:p>
        </p:txBody>
      </p:sp>
    </p:spTree>
    <p:extLst>
      <p:ext uri="{BB962C8B-B14F-4D97-AF65-F5344CB8AC3E}">
        <p14:creationId xmlns:p14="http://schemas.microsoft.com/office/powerpoint/2010/main" val="212035350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19D13-5890-45D1-8CA5-019CE48381B7}"/>
              </a:ext>
            </a:extLst>
          </p:cNvPr>
          <p:cNvSpPr>
            <a:spLocks noGrp="1"/>
          </p:cNvSpPr>
          <p:nvPr>
            <p:ph type="title"/>
          </p:nvPr>
        </p:nvSpPr>
        <p:spPr/>
        <p:txBody>
          <a:bodyPr/>
          <a:lstStyle/>
          <a:p>
            <a:r>
              <a:rPr lang="en-AU" dirty="0"/>
              <a:t>Clicker Question 36,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would NOT be expected of a ribozyme?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5"/>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function in translation</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All of the properties of protein enzymes can apply to ribozymes, at least theoretically. However, by their nature, these RNA molecules would not be expected to function as mRNA, rRNA, or tRNA</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3711838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8E28AB-D619-4119-86B4-6C8377E6FFB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Hammerhead Ribozyme</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193100" y="1524000"/>
            <a:ext cx="41675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hammerhead ribozyme catalyzes the hydrolysis of an internal phosphodiester bond</a:t>
            </a:r>
          </a:p>
          <a:p>
            <a:pPr lvl="1"/>
            <a:r>
              <a:rPr lang="en-US" altLang="en-US" sz="2400" dirty="0">
                <a:latin typeface="Arial" panose="020B0604020202020204" pitchFamily="34" charset="0"/>
                <a:cs typeface="Arial" panose="020B0604020202020204" pitchFamily="34" charset="0"/>
              </a:rPr>
              <a:t>cleave RNA of virusoids (small RNAs associated with plant RNA viruses)</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use general acid and base catalysis </a:t>
            </a:r>
          </a:p>
          <a:p>
            <a:endParaRPr lang="en-US" sz="2400" dirty="0">
              <a:latin typeface="Arial" panose="020B0604020202020204" pitchFamily="34" charset="0"/>
              <a:cs typeface="Arial" panose="020B0604020202020204" pitchFamily="34" charset="0"/>
            </a:endParaRPr>
          </a:p>
          <a:p>
            <a:pPr lvl="1"/>
            <a:endParaRPr lang="en-US" sz="2400" dirty="0"/>
          </a:p>
        </p:txBody>
      </p:sp>
      <p:pic>
        <p:nvPicPr>
          <p:cNvPr id="5" name="Picture 4" descr="Part a shows a vertical structure with the 5 prime end at the lower left and the 3 prime end at the lower right. It begins at red highlighted G at the 5 prime end bonded to red highlighted C at the 3 prime end. The 5 prime strand runs up as light green G A U, then widens to form an opening with G U A C unpaired before coming back to form a vertical paired region of U A C C A G. It then bends to the left with a series of bases shown in a box. These are C U G A, with A at the left side. U is at the upper left, then another box starts with pink G then a then G that begins a vertical sequence of paired bases that continues outside of the box with U C C. Next, C A A A U A form a loop, then G G A pair with the sequence to the left. C in a box is paired with G in the box to the left and then the strand bends right to pink G A A and finally A paired to U in a dark green strand below. This begins a horizontal sequence of C G C blue highlighted C 3 prime that is paired with a strand below of 5 prime blue G bonded to the blue C, then G C G U. The strand bends down to a yellow C, then to a purple C bonded to G at the top of a vertical sequence of bonded nucleotides. The sequence continues as U G G U A before looping out with U C C A and then returning to end with a vertical sequence of A U C light red C at the 3 prime end. The overall structure is mostly linear at the bottom with a single loop and with a wider loop at the top with a strand to the right and a stem loop on top labeled hammerhead. Part b shows a structure with a red 5 prime end next to a red 3 prime end at the lower left. The 5 prime end begins a strand that coils right and then left while the 3 prime end begins dark green strand that curves left and then diagonally up past a purple C and an arrow, then past a yellow C and pink G to end at a blue 5 prime end. The blue 3 prime and 5 prime ends are at the upper left. Where the dark green strand crosses the light green strand just before the 5 prime end, there is a pink region above pink G next to yellow C next to pink G next to purple C. The overall structure is rounded.">
            <a:extLst>
              <a:ext uri="{FF2B5EF4-FFF2-40B4-BE49-F238E27FC236}">
                <a16:creationId xmlns:a16="http://schemas.microsoft.com/office/drawing/2014/main" id="{051ED379-F6CE-7449-AB52-22EC1BF627A2}"/>
              </a:ext>
            </a:extLst>
          </p:cNvPr>
          <p:cNvPicPr>
            <a:picLocks noChangeAspect="1"/>
          </p:cNvPicPr>
          <p:nvPr/>
        </p:nvPicPr>
        <p:blipFill>
          <a:blip r:embed="rId3"/>
          <a:stretch>
            <a:fillRect/>
          </a:stretch>
        </p:blipFill>
        <p:spPr>
          <a:xfrm>
            <a:off x="4553712" y="1334389"/>
            <a:ext cx="4397188" cy="4983480"/>
          </a:xfrm>
          <a:prstGeom prst="rect">
            <a:avLst/>
          </a:prstGeom>
        </p:spPr>
      </p:pic>
    </p:spTree>
    <p:extLst>
      <p:ext uri="{BB962C8B-B14F-4D97-AF65-F5344CB8AC3E}">
        <p14:creationId xmlns:p14="http://schemas.microsoft.com/office/powerpoint/2010/main" val="263868637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10C3E71B-7131-4975-86E1-CCBF8B57CDA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72932" y="421820"/>
            <a:ext cx="944962" cy="701101"/>
          </a:xfrm>
          <a:prstGeom prst="rect">
            <a:avLst/>
          </a:prstGeom>
        </p:spPr>
      </p:pic>
      <p:sp>
        <p:nvSpPr>
          <p:cNvPr id="2" name="Title 1">
            <a:extLst>
              <a:ext uri="{FF2B5EF4-FFF2-40B4-BE49-F238E27FC236}">
                <a16:creationId xmlns:a16="http://schemas.microsoft.com/office/drawing/2014/main" id="{59B0F8DD-B27D-4469-9FF2-07050F40C82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(4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RNA can act as both a catalyst and carrier of genetic information. </a:t>
            </a:r>
            <a:r>
              <a:rPr lang="en-US" sz="2400" dirty="0">
                <a:latin typeface="Arial" panose="020B0604020202020204" pitchFamily="34" charset="0"/>
                <a:cs typeface="Arial" panose="020B0604020202020204" pitchFamily="34" charset="0"/>
              </a:rPr>
              <a:t>Ribozymes can catalyze chemical transformations using many of the same strategies as protein-based enzymes. The dual capacity of RNA as both a carrier of genetic information and a catalyst is support for the RNA world hypothesis for the evolution of life on Earth.</a:t>
            </a:r>
            <a:endParaRPr lang="en-US" sz="2400" dirty="0"/>
          </a:p>
          <a:p>
            <a:endParaRPr lang="en-US" sz="2400" dirty="0"/>
          </a:p>
          <a:p>
            <a:endParaRPr lang="en-US" sz="2400" dirty="0"/>
          </a:p>
        </p:txBody>
      </p:sp>
    </p:spTree>
    <p:extLst>
      <p:ext uri="{BB962C8B-B14F-4D97-AF65-F5344CB8AC3E}">
        <p14:creationId xmlns:p14="http://schemas.microsoft.com/office/powerpoint/2010/main" val="641291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CB171-747E-4A51-BF64-A9A4277E698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Movement of RNA Polymerase Creates Supercoils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37066" y="1447800"/>
            <a:ext cx="3877734"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transcription “bubble” forms when the DNA duplex unwinds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RNA polymerase generates positive supercoils ahead of the “bubble” and negative supercoils behind</a:t>
            </a:r>
          </a:p>
          <a:p>
            <a:pPr lvl="1"/>
            <a:r>
              <a:rPr lang="en-US" sz="2400" dirty="0">
                <a:latin typeface="Arial" panose="020B0604020202020204" pitchFamily="34" charset="0"/>
                <a:cs typeface="Arial" panose="020B0604020202020204" pitchFamily="34" charset="0"/>
              </a:rPr>
              <a:t>due to restricted DNA strand rotation</a:t>
            </a:r>
          </a:p>
          <a:p>
            <a:pPr lvl="1"/>
            <a:r>
              <a:rPr lang="en-US" sz="2400" dirty="0">
                <a:latin typeface="Arial" panose="020B0604020202020204" pitchFamily="34" charset="0"/>
                <a:cs typeface="Arial" panose="020B0604020202020204" pitchFamily="34" charset="0"/>
              </a:rPr>
              <a:t>relieved through topoisomerases </a:t>
            </a:r>
          </a:p>
          <a:p>
            <a:endParaRPr lang="en-US" sz="2400" dirty="0"/>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c shows a roughly oval purple R N A polymerase with an opening in the center connected by a vertical narrower passage to an opening at the bottom center and by a wider passage to an opening on its right side. A double helix of D N A is shown extending diagonally from the upper right to the lower left to reach the top center of R N A polymerase, where it separates into two strands. Above, a red arrow circles behind the double helix and curves around to point back across the front from the upper left to lower right. Two coils of D N A are shown above as helix within cylinders and are labeled negative supercoils. D N A separates within R N A polymerase. The left-hand piece forms complementary base pairs with a green strand of R N A to form a short helix. This piece of R N A extends down slightly into the vertical downward passage, where a few individual green nucleotides are visible. The entrance is labeled N T P entry channel. After separating from D N A, the new R N A strand runs up to the left and exits R N A polymerase through a small circle labeled R N A exit. The upper left end of R N A is labeled as the 5 prime end. The two strands of D N A come back together to the right and form a double helix that runs out through the passage to the right. Outside of R N A polymerase, a red vertical circle runs down behind the helix and then curves to point up across its front. To the right, two coils of D N A are shown as helix within cylinders and are labeled positive supercoils. A gray arrow labeled direction of transcription points to the right.">
            <a:extLst>
              <a:ext uri="{FF2B5EF4-FFF2-40B4-BE49-F238E27FC236}">
                <a16:creationId xmlns:a16="http://schemas.microsoft.com/office/drawing/2014/main" id="{64147581-A6F8-244D-AFAF-BFD96C9FF581}"/>
              </a:ext>
            </a:extLst>
          </p:cNvPr>
          <p:cNvPicPr>
            <a:picLocks noChangeAspect="1"/>
          </p:cNvPicPr>
          <p:nvPr/>
        </p:nvPicPr>
        <p:blipFill>
          <a:blip r:embed="rId3"/>
          <a:stretch>
            <a:fillRect/>
          </a:stretch>
        </p:blipFill>
        <p:spPr>
          <a:xfrm>
            <a:off x="4419600" y="2133600"/>
            <a:ext cx="4269893" cy="3512608"/>
          </a:xfrm>
          <a:prstGeom prst="rect">
            <a:avLst/>
          </a:prstGeom>
        </p:spPr>
      </p:pic>
    </p:spTree>
    <p:extLst>
      <p:ext uri="{BB962C8B-B14F-4D97-AF65-F5344CB8AC3E}">
        <p14:creationId xmlns:p14="http://schemas.microsoft.com/office/powerpoint/2010/main" val="387924174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63E09-7AB5-4B86-8F21-405880AE0771}"/>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Ribozymes Provide Clues to the Origin of Life in an RNA World</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79" y="1828800"/>
            <a:ext cx="860822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RNA world hypothesis =</a:t>
            </a:r>
            <a:r>
              <a:rPr lang="en-US" sz="2400" dirty="0">
                <a:latin typeface="Arial" panose="020B0604020202020204" pitchFamily="34" charset="0"/>
                <a:cs typeface="Arial" panose="020B0604020202020204" pitchFamily="34" charset="0"/>
              </a:rPr>
              <a:t> proposal that the evolution of life on Earth may have included an RNA world in which RNA was the central information carrier and catalyst before proteins and DNA emerged as key players</a:t>
            </a:r>
          </a:p>
          <a:p>
            <a:endParaRPr lang="en-US" sz="2400" dirty="0"/>
          </a:p>
        </p:txBody>
      </p:sp>
    </p:spTree>
    <p:extLst>
      <p:ext uri="{BB962C8B-B14F-4D97-AF65-F5344CB8AC3E}">
        <p14:creationId xmlns:p14="http://schemas.microsoft.com/office/powerpoint/2010/main" val="399607874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CABB00-8E52-4156-A479-D89E2A8718E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Prebiotic Chemistry Experiments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48950" y="1363663"/>
            <a:ext cx="8646100"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concentrated solution of ammonium cyanide, refluxed for a few days, generates adenine in yields of up to 0.5% </a:t>
            </a:r>
          </a:p>
          <a:p>
            <a:pPr marL="50800" indent="0">
              <a:buNone/>
            </a:pPr>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most enzyme cofactors contain adenosine and it is the most abundant nucleotide constituent</a:t>
            </a: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p>
        </p:txBody>
      </p:sp>
      <p:pic>
        <p:nvPicPr>
          <p:cNvPr id="4" name="Picture 3" descr="H C N (N H 4 C N) is shown with an arrow pointing right above the word reflux. This yields a five-membered ring that shares its right side with a six-membered ring. The left-hand five-membered ring has N substituted for C at position 9 at the lower left vertex and bonded to H enclosed within a light red box along with the lower left bond to C at the left side vertex at position 8. There is a double bond between positions 7 and 8. N is substituted for C at position 7 and enclosed in a light red box that contains the upper right bond from positions 8 to 5 and C at position 5. There is a double bond between positions 5 and 6 that is shared by the two rings. C at position 4 is enclosed a light red box that includes the lower left bond to the six-membered ring and N substituted for C at position 3 at the bottom vertex. There is a double bond at the lower right side between positions 2 and 3. N is substituted for C at position 1 and enclosed in a light red box along with the bond to C at position 2 below. There is a double bond between positions 5 and 6. C at position 6 is enclosed in a light red box with a bond above to N H 2 in the same box.">
            <a:extLst>
              <a:ext uri="{FF2B5EF4-FFF2-40B4-BE49-F238E27FC236}">
                <a16:creationId xmlns:a16="http://schemas.microsoft.com/office/drawing/2014/main" id="{F0158A05-F503-DB4B-9864-D2ADC1D30420}"/>
              </a:ext>
            </a:extLst>
          </p:cNvPr>
          <p:cNvPicPr>
            <a:picLocks noChangeAspect="1"/>
          </p:cNvPicPr>
          <p:nvPr/>
        </p:nvPicPr>
        <p:blipFill>
          <a:blip r:embed="rId3"/>
          <a:stretch>
            <a:fillRect/>
          </a:stretch>
        </p:blipFill>
        <p:spPr>
          <a:xfrm>
            <a:off x="1774269" y="3733800"/>
            <a:ext cx="5595461" cy="2362200"/>
          </a:xfrm>
          <a:prstGeom prst="rect">
            <a:avLst/>
          </a:prstGeom>
        </p:spPr>
      </p:pic>
    </p:spTree>
    <p:extLst>
      <p:ext uri="{BB962C8B-B14F-4D97-AF65-F5344CB8AC3E}">
        <p14:creationId xmlns:p14="http://schemas.microsoft.com/office/powerpoint/2010/main" val="288271559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4">
            <a:extLst>
              <a:ext uri="{FF2B5EF4-FFF2-40B4-BE49-F238E27FC236}">
                <a16:creationId xmlns:a16="http://schemas.microsoft.com/office/drawing/2014/main" id="{FBE6CE14-CFD4-431D-B4C3-6D280C1E86A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09338" y="430882"/>
            <a:ext cx="944962" cy="701101"/>
          </a:xfrm>
          <a:prstGeom prst="rect">
            <a:avLst/>
          </a:prstGeom>
        </p:spPr>
      </p:pic>
      <p:sp>
        <p:nvSpPr>
          <p:cNvPr id="2" name="Title 1">
            <a:extLst>
              <a:ext uri="{FF2B5EF4-FFF2-40B4-BE49-F238E27FC236}">
                <a16:creationId xmlns:a16="http://schemas.microsoft.com/office/drawing/2014/main" id="{44323F90-24E3-4DDA-8A3D-4F794A8DF71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(5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RNA can act as both a catalyst and carrier of genetic information. </a:t>
            </a:r>
            <a:r>
              <a:rPr lang="en-US" sz="2400" dirty="0">
                <a:latin typeface="Arial" panose="020B0604020202020204" pitchFamily="34" charset="0"/>
                <a:cs typeface="Arial" panose="020B0604020202020204" pitchFamily="34" charset="0"/>
              </a:rPr>
              <a:t>Ribozymes can catalyze chemical transformations using many of the same strategies as protein-based enzymes. The dual capacity of RNA as both a carrier of genetic information and a catalyst is support for the RNA world hypothesis for the evolution of life on Earth.</a:t>
            </a:r>
            <a:endParaRPr lang="en-US" sz="2400" dirty="0"/>
          </a:p>
          <a:p>
            <a:endParaRPr lang="en-US" sz="2400" dirty="0"/>
          </a:p>
          <a:p>
            <a:endParaRPr lang="en-US" sz="2400" dirty="0"/>
          </a:p>
        </p:txBody>
      </p:sp>
    </p:spTree>
    <p:extLst>
      <p:ext uri="{BB962C8B-B14F-4D97-AF65-F5344CB8AC3E}">
        <p14:creationId xmlns:p14="http://schemas.microsoft.com/office/powerpoint/2010/main" val="169942587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A55D40-9C41-4B1F-BDE2-88529AA9CE4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Existence of Catalytic RNAs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48950" y="1363662"/>
            <a:ext cx="8646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an “RNA world,” RNAs, not proteins, act as catalysts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discovery of ribozymes gave life to the RNA world hypothesis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parent of all life on this planet might have been a self- replicating RNA, or a polymer with equivalent chemical characteristics</a:t>
            </a:r>
          </a:p>
          <a:p>
            <a:endParaRPr lang="en-US" sz="24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p>
        </p:txBody>
      </p:sp>
    </p:spTree>
    <p:extLst>
      <p:ext uri="{BB962C8B-B14F-4D97-AF65-F5344CB8AC3E}">
        <p14:creationId xmlns:p14="http://schemas.microsoft.com/office/powerpoint/2010/main" val="128669187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94313E-3143-498C-9B3D-7B75A3783A9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Expanding Catalytic Repertoire of Ribozymes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48950" y="1600200"/>
            <a:ext cx="86461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RNA has the potential to catalyze the many reactions needed in a primitive system of metabolic pathways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SELEX </a:t>
            </a:r>
            <a:r>
              <a:rPr lang="en-US" sz="2400" dirty="0">
                <a:latin typeface="Arial" panose="020B0604020202020204" pitchFamily="34" charset="0"/>
                <a:cs typeface="Arial" panose="020B0604020202020204" pitchFamily="34" charset="0"/>
              </a:rPr>
              <a:t>= a method that rapidly searches pools of random RNA polymers and extracts those with particular activities</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isolated ribozymes have been found that catalyze: </a:t>
            </a:r>
          </a:p>
          <a:p>
            <a:pPr lvl="1"/>
            <a:r>
              <a:rPr lang="en-US" sz="2400" dirty="0">
                <a:latin typeface="Arial" panose="020B0604020202020204" pitchFamily="34" charset="0"/>
                <a:cs typeface="Arial" panose="020B0604020202020204" pitchFamily="34" charset="0"/>
              </a:rPr>
              <a:t>ester and amide bond formation</a:t>
            </a:r>
          </a:p>
          <a:p>
            <a:pPr lvl="1"/>
            <a:r>
              <a:rPr lang="en-US" sz="2400" dirty="0">
                <a:latin typeface="Arial" panose="020B0604020202020204" pitchFamily="34" charset="0"/>
                <a:cs typeface="Arial" panose="020B0604020202020204" pitchFamily="34" charset="0"/>
              </a:rPr>
              <a:t>SN2 reactions</a:t>
            </a:r>
          </a:p>
          <a:p>
            <a:pPr lvl="1"/>
            <a:r>
              <a:rPr lang="en-US" sz="2400" dirty="0" err="1">
                <a:latin typeface="Arial" panose="020B0604020202020204" pitchFamily="34" charset="0"/>
                <a:cs typeface="Arial" panose="020B0604020202020204" pitchFamily="34" charset="0"/>
              </a:rPr>
              <a:t>metallation</a:t>
            </a:r>
            <a:r>
              <a:rPr lang="en-US" sz="2400" dirty="0">
                <a:latin typeface="Arial" panose="020B0604020202020204" pitchFamily="34" charset="0"/>
                <a:cs typeface="Arial" panose="020B0604020202020204" pitchFamily="34" charset="0"/>
              </a:rPr>
              <a:t> of (addition of metal ions to) porphyrins</a:t>
            </a:r>
          </a:p>
          <a:p>
            <a:pPr lvl="1"/>
            <a:r>
              <a:rPr lang="en-US" sz="2400" dirty="0">
                <a:latin typeface="Arial" panose="020B0604020202020204" pitchFamily="34" charset="0"/>
                <a:cs typeface="Arial" panose="020B0604020202020204" pitchFamily="34" charset="0"/>
              </a:rPr>
              <a:t>carbon-carbon bond formation</a:t>
            </a: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p>
        </p:txBody>
      </p:sp>
    </p:spTree>
    <p:extLst>
      <p:ext uri="{BB962C8B-B14F-4D97-AF65-F5344CB8AC3E}">
        <p14:creationId xmlns:p14="http://schemas.microsoft.com/office/powerpoint/2010/main" val="199807841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A05A6F60-AE37-473F-82EE-D91C82B9FF8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406400"/>
            <a:ext cx="1133954" cy="816935"/>
          </a:xfrm>
          <a:prstGeom prst="rect">
            <a:avLst/>
          </a:prstGeom>
        </p:spPr>
      </p:pic>
      <p:sp>
        <p:nvSpPr>
          <p:cNvPr id="2" name="Title 1">
            <a:extLst>
              <a:ext uri="{FF2B5EF4-FFF2-40B4-BE49-F238E27FC236}">
                <a16:creationId xmlns:a16="http://schemas.microsoft.com/office/drawing/2014/main" id="{D2F5201F-A2EB-4290-832A-D4E65244C011}"/>
              </a:ext>
            </a:extLst>
          </p:cNvPr>
          <p:cNvSpPr>
            <a:spLocks noGrp="1"/>
          </p:cNvSpPr>
          <p:nvPr>
            <p:ph type="title"/>
          </p:nvPr>
        </p:nvSpPr>
        <p:spPr/>
        <p:txBody>
          <a:bodyPr/>
          <a:lstStyle/>
          <a:p>
            <a:r>
              <a:rPr lang="en-AU" dirty="0"/>
              <a:t>Clicker Question 37</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Ribonucleotides called aptamers can be generated using random base additions. How can they then be separated based on binding specificity?</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affinity chromatography</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polyacrylamide gel electrophoresis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thin-layer chromatography</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ion-exchange chromatography</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radio-immune assay</a:t>
            </a:r>
          </a:p>
        </p:txBody>
      </p:sp>
    </p:spTree>
    <p:extLst>
      <p:ext uri="{BB962C8B-B14F-4D97-AF65-F5344CB8AC3E}">
        <p14:creationId xmlns:p14="http://schemas.microsoft.com/office/powerpoint/2010/main" val="381040612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5BE1-9FD6-41F9-A896-F27BEA311885}"/>
              </a:ext>
            </a:extLst>
          </p:cNvPr>
          <p:cNvSpPr>
            <a:spLocks noGrp="1"/>
          </p:cNvSpPr>
          <p:nvPr>
            <p:ph type="title"/>
          </p:nvPr>
        </p:nvSpPr>
        <p:spPr/>
        <p:txBody>
          <a:bodyPr/>
          <a:lstStyle/>
          <a:p>
            <a:r>
              <a:rPr lang="en-AU" dirty="0"/>
              <a:t>Clicker Question 37,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Ribonucleotides called aptamers can be generated using random base additions. How can they then be separated based on binding specificity?</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affinity chromatography</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 the SELEX process, a random mixture of RNA polymers is subjected to “unnatural selection” by passing it through a resin to which ATP is attached. RNA polymers that pass through the column are discarded; those that bind to ATP are washed from the column with salt solution and collected.</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9294523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365"/>
        <p:cNvGrpSpPr/>
        <p:nvPr/>
      </p:nvGrpSpPr>
      <p:grpSpPr>
        <a:xfrm>
          <a:off x="0" y="0"/>
          <a:ext cx="0" cy="0"/>
          <a:chOff x="0" y="0"/>
          <a:chExt cx="0" cy="0"/>
        </a:xfrm>
      </p:grpSpPr>
      <p:pic>
        <p:nvPicPr>
          <p:cNvPr id="8" name="Picture 7" descr="Icon P 4">
            <a:extLst>
              <a:ext uri="{FF2B5EF4-FFF2-40B4-BE49-F238E27FC236}">
                <a16:creationId xmlns:a16="http://schemas.microsoft.com/office/drawing/2014/main" id="{684D0EC2-0642-45C3-8893-698A01BAC2A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2819" y="96508"/>
            <a:ext cx="1133954" cy="816935"/>
          </a:xfrm>
          <a:prstGeom prst="rect">
            <a:avLst/>
          </a:prstGeom>
        </p:spPr>
      </p:pic>
      <p:sp>
        <p:nvSpPr>
          <p:cNvPr id="2" name="Title 1">
            <a:extLst>
              <a:ext uri="{FF2B5EF4-FFF2-40B4-BE49-F238E27FC236}">
                <a16:creationId xmlns:a16="http://schemas.microsoft.com/office/drawing/2014/main" id="{BEE4EF23-C366-464B-9F27-F4A0B03B79BE}"/>
              </a:ext>
            </a:extLst>
          </p:cNvPr>
          <p:cNvSpPr>
            <a:spLocks noGrp="1"/>
          </p:cNvSpPr>
          <p:nvPr>
            <p:ph type="title"/>
          </p:nvPr>
        </p:nvSpPr>
        <p:spPr/>
        <p:txBody>
          <a:bodyPr/>
          <a:lstStyle/>
          <a:p>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The RNA World</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Hypothesis Muddiest Point</a:t>
            </a:r>
            <a:r>
              <a:rPr lang="en-US" sz="2000" b="0" dirty="0">
                <a:solidFill>
                  <a:srgbClr val="144652"/>
                </a:solidFill>
                <a:latin typeface="Arial" panose="020B0604020202020204" pitchFamily="34" charset="0"/>
                <a:cs typeface="Arial" panose="020B0604020202020204" pitchFamily="34" charset="0"/>
              </a:rPr>
              <a:t> (1 of 2)</a:t>
            </a:r>
            <a:endParaRPr lang="en-AU" sz="2000" b="0" dirty="0">
              <a:solidFill>
                <a:srgbClr val="144652"/>
              </a:solidFill>
            </a:endParaRPr>
          </a:p>
        </p:txBody>
      </p:sp>
      <p:sp>
        <p:nvSpPr>
          <p:cNvPr id="367" name="Google Shape;367;g847cf01710_0_29"/>
          <p:cNvSpPr txBox="1">
            <a:spLocks noGrp="1"/>
          </p:cNvSpPr>
          <p:nvPr>
            <p:ph type="body" idx="1"/>
          </p:nvPr>
        </p:nvSpPr>
        <p:spPr>
          <a:xfrm>
            <a:off x="554934" y="1676400"/>
            <a:ext cx="8034130" cy="1079228"/>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Ch26 Student Activity, Day 1: </a:t>
            </a:r>
            <a:r>
              <a:rPr lang="en-US" sz="2400" dirty="0">
                <a:latin typeface="Arial" panose="020B0604020202020204" pitchFamily="34" charset="0"/>
                <a:cs typeface="Arial" panose="020B0604020202020204" pitchFamily="34" charset="0"/>
              </a:rPr>
              <a:t>The RNA World Hypothesis (Muddiest Point) Achieve assessment.</a:t>
            </a:r>
          </a:p>
        </p:txBody>
      </p:sp>
      <p:pic>
        <p:nvPicPr>
          <p:cNvPr id="3" name="Picture 2" descr="A screen capture shows a student assessment with a question and a text box for entering a response.">
            <a:extLst>
              <a:ext uri="{FF2B5EF4-FFF2-40B4-BE49-F238E27FC236}">
                <a16:creationId xmlns:a16="http://schemas.microsoft.com/office/drawing/2014/main" id="{23278724-DE62-4885-B33B-DA01B81574F6}"/>
              </a:ext>
            </a:extLst>
          </p:cNvPr>
          <p:cNvPicPr>
            <a:picLocks noChangeAspect="1"/>
          </p:cNvPicPr>
          <p:nvPr/>
        </p:nvPicPr>
        <p:blipFill>
          <a:blip r:embed="rId4"/>
          <a:stretch>
            <a:fillRect/>
          </a:stretch>
        </p:blipFill>
        <p:spPr>
          <a:xfrm>
            <a:off x="218850" y="2895600"/>
            <a:ext cx="8706297" cy="3111660"/>
          </a:xfrm>
          <a:prstGeom prst="rect">
            <a:avLst/>
          </a:prstGeom>
        </p:spPr>
      </p:pic>
    </p:spTree>
    <p:extLst>
      <p:ext uri="{BB962C8B-B14F-4D97-AF65-F5344CB8AC3E}">
        <p14:creationId xmlns:p14="http://schemas.microsoft.com/office/powerpoint/2010/main" val="77991294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365"/>
        <p:cNvGrpSpPr/>
        <p:nvPr/>
      </p:nvGrpSpPr>
      <p:grpSpPr>
        <a:xfrm>
          <a:off x="0" y="0"/>
          <a:ext cx="0" cy="0"/>
          <a:chOff x="0" y="0"/>
          <a:chExt cx="0" cy="0"/>
        </a:xfrm>
      </p:grpSpPr>
      <p:pic>
        <p:nvPicPr>
          <p:cNvPr id="6" name="Picture 5" descr="Icon P 4">
            <a:extLst>
              <a:ext uri="{FF2B5EF4-FFF2-40B4-BE49-F238E27FC236}">
                <a16:creationId xmlns:a16="http://schemas.microsoft.com/office/drawing/2014/main" id="{27A23F99-462F-4737-B8C8-9917D8AE851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2819" y="96508"/>
            <a:ext cx="1133954" cy="816935"/>
          </a:xfrm>
          <a:prstGeom prst="rect">
            <a:avLst/>
          </a:prstGeom>
        </p:spPr>
      </p:pic>
      <p:sp>
        <p:nvSpPr>
          <p:cNvPr id="2" name="Title 1">
            <a:extLst>
              <a:ext uri="{FF2B5EF4-FFF2-40B4-BE49-F238E27FC236}">
                <a16:creationId xmlns:a16="http://schemas.microsoft.com/office/drawing/2014/main" id="{A01E297B-09EA-4E81-8AA9-A48B5A110362}"/>
              </a:ext>
            </a:extLst>
          </p:cNvPr>
          <p:cNvSpPr>
            <a:spLocks noGrp="1"/>
          </p:cNvSpPr>
          <p:nvPr>
            <p:ph type="title"/>
          </p:nvPr>
        </p:nvSpPr>
        <p:spPr/>
        <p:txBody>
          <a:bodyPr/>
          <a:lstStyle/>
          <a:p>
            <a:r>
              <a:rPr lang="en-US" dirty="0">
                <a:solidFill>
                  <a:srgbClr val="144652"/>
                </a:solidFill>
                <a:latin typeface="+mj-lt"/>
              </a:rPr>
              <a:t> </a:t>
            </a:r>
            <a:r>
              <a:rPr lang="en-US" dirty="0">
                <a:solidFill>
                  <a:srgbClr val="144652"/>
                </a:solidFill>
                <a:latin typeface="+mj-lt"/>
                <a:cs typeface="Arial" panose="020B0604020202020204" pitchFamily="34" charset="0"/>
              </a:rPr>
              <a:t>Activity: The RNA World</a:t>
            </a:r>
            <a:br>
              <a:rPr lang="en-US" dirty="0">
                <a:solidFill>
                  <a:srgbClr val="144652"/>
                </a:solidFill>
                <a:latin typeface="+mj-lt"/>
                <a:cs typeface="Arial" panose="020B0604020202020204" pitchFamily="34" charset="0"/>
              </a:rPr>
            </a:br>
            <a:r>
              <a:rPr lang="en-US" dirty="0">
                <a:solidFill>
                  <a:srgbClr val="144652"/>
                </a:solidFill>
                <a:latin typeface="+mj-lt"/>
                <a:cs typeface="Arial" panose="020B0604020202020204" pitchFamily="34" charset="0"/>
              </a:rPr>
              <a:t>Hypothesis Muddiest Point</a:t>
            </a:r>
            <a:r>
              <a:rPr lang="en-US" sz="2000" b="0" dirty="0">
                <a:solidFill>
                  <a:srgbClr val="144652"/>
                </a:solidFill>
                <a:latin typeface="Arial" panose="020B0604020202020204" pitchFamily="34" charset="0"/>
                <a:cs typeface="Arial" panose="020B0604020202020204" pitchFamily="34" charset="0"/>
              </a:rPr>
              <a:t> (2 of 2)</a:t>
            </a:r>
            <a:endParaRPr lang="en-AU" sz="2000" dirty="0">
              <a:solidFill>
                <a:srgbClr val="144652"/>
              </a:solidFill>
              <a:latin typeface="+mj-lt"/>
            </a:endParaRPr>
          </a:p>
        </p:txBody>
      </p:sp>
      <p:sp>
        <p:nvSpPr>
          <p:cNvPr id="367" name="Google Shape;367;g847cf01710_0_29"/>
          <p:cNvSpPr txBox="1">
            <a:spLocks noGrp="1"/>
          </p:cNvSpPr>
          <p:nvPr>
            <p:ph type="body" idx="1"/>
          </p:nvPr>
        </p:nvSpPr>
        <p:spPr>
          <a:xfrm>
            <a:off x="685800" y="1676400"/>
            <a:ext cx="8034130" cy="926828"/>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Ch26 Student Activity, Day 2: </a:t>
            </a:r>
            <a:r>
              <a:rPr lang="en-US" sz="2400" dirty="0">
                <a:latin typeface="Arial" panose="020B0604020202020204" pitchFamily="34" charset="0"/>
                <a:cs typeface="Arial" panose="020B0604020202020204" pitchFamily="34" charset="0"/>
              </a:rPr>
              <a:t>The RNA World Hypothesis (Muddiest Point) Achieve assessment.</a:t>
            </a:r>
          </a:p>
          <a:p>
            <a:pPr marL="0" lvl="0" indent="0" algn="ctr">
              <a:lnSpc>
                <a:spcPct val="115000"/>
              </a:lnSpc>
              <a:spcBef>
                <a:spcPts val="0"/>
              </a:spcBef>
              <a:buNone/>
            </a:pPr>
            <a:endParaRPr lang="en-US" sz="3000" dirty="0">
              <a:latin typeface="Arial"/>
              <a:ea typeface="Arial"/>
              <a:cs typeface="Arial"/>
              <a:sym typeface="Arial"/>
            </a:endParaRPr>
          </a:p>
          <a:p>
            <a:pPr marL="0" lvl="0" indent="0" algn="ctr" rtl="0">
              <a:lnSpc>
                <a:spcPct val="115000"/>
              </a:lnSpc>
              <a:spcBef>
                <a:spcPts val="0"/>
              </a:spcBef>
              <a:spcAft>
                <a:spcPts val="0"/>
              </a:spcAft>
              <a:buNone/>
            </a:pPr>
            <a:endParaRPr sz="2400" dirty="0">
              <a:latin typeface="Arial"/>
              <a:ea typeface="Arial"/>
              <a:cs typeface="Arial"/>
              <a:sym typeface="Arial"/>
            </a:endParaRPr>
          </a:p>
          <a:p>
            <a:pPr marL="0" lvl="0" indent="0" algn="l" rtl="0">
              <a:lnSpc>
                <a:spcPct val="115000"/>
              </a:lnSpc>
              <a:spcBef>
                <a:spcPts val="0"/>
              </a:spcBef>
              <a:spcAft>
                <a:spcPts val="0"/>
              </a:spcAft>
              <a:buNone/>
            </a:pPr>
            <a:endParaRPr sz="2400" dirty="0">
              <a:latin typeface="Arial"/>
              <a:ea typeface="Arial"/>
              <a:cs typeface="Arial"/>
              <a:sym typeface="Arial"/>
            </a:endParaRPr>
          </a:p>
          <a:p>
            <a:pPr marL="0" lvl="0" indent="0" algn="l" rtl="0">
              <a:spcBef>
                <a:spcPts val="360"/>
              </a:spcBef>
              <a:spcAft>
                <a:spcPts val="0"/>
              </a:spcAft>
              <a:buNone/>
            </a:pPr>
            <a:endParaRPr dirty="0"/>
          </a:p>
          <a:p>
            <a:pPr marL="0" lvl="0" indent="0" algn="l" rtl="0">
              <a:spcBef>
                <a:spcPts val="360"/>
              </a:spcBef>
              <a:spcAft>
                <a:spcPts val="0"/>
              </a:spcAft>
              <a:buNone/>
            </a:pPr>
            <a:endParaRPr dirty="0"/>
          </a:p>
        </p:txBody>
      </p:sp>
      <p:pic>
        <p:nvPicPr>
          <p:cNvPr id="3" name="Picture 2" descr="A screen capture shows a student assessment with two questions and text boxes for entering a response.">
            <a:extLst>
              <a:ext uri="{FF2B5EF4-FFF2-40B4-BE49-F238E27FC236}">
                <a16:creationId xmlns:a16="http://schemas.microsoft.com/office/drawing/2014/main" id="{B492FFCC-3950-4534-8648-16786F41B3CC}"/>
              </a:ext>
            </a:extLst>
          </p:cNvPr>
          <p:cNvPicPr>
            <a:picLocks noChangeAspect="1"/>
          </p:cNvPicPr>
          <p:nvPr/>
        </p:nvPicPr>
        <p:blipFill>
          <a:blip r:embed="rId4"/>
          <a:stretch>
            <a:fillRect/>
          </a:stretch>
        </p:blipFill>
        <p:spPr>
          <a:xfrm>
            <a:off x="1304757" y="3064087"/>
            <a:ext cx="6534486" cy="2381372"/>
          </a:xfrm>
          <a:prstGeom prst="rect">
            <a:avLst/>
          </a:prstGeom>
        </p:spPr>
      </p:pic>
    </p:spTree>
    <p:extLst>
      <p:ext uri="{BB962C8B-B14F-4D97-AF65-F5344CB8AC3E}">
        <p14:creationId xmlns:p14="http://schemas.microsoft.com/office/powerpoint/2010/main" val="236780492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38F8C6-0671-4A18-8392-0A74FAE05F7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Structure of the Ribosome</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48950" y="1524000"/>
            <a:ext cx="8646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natural RNA molecules are components of ribosomes, which catalyze the formation of peptide bonds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evolution of a capacity to synthesize proteins would have been a major event in the RNA world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information-carrying role of RNA may have passed to DNA because DNA is chemically more stable</a:t>
            </a:r>
          </a:p>
        </p:txBody>
      </p:sp>
    </p:spTree>
    <p:extLst>
      <p:ext uri="{BB962C8B-B14F-4D97-AF65-F5344CB8AC3E}">
        <p14:creationId xmlns:p14="http://schemas.microsoft.com/office/powerpoint/2010/main" val="3284207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43B5E-8433-4106-B61A-91CE0D4F826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Template and </a:t>
            </a:r>
            <a:br>
              <a:rPr lang="en-US" dirty="0">
                <a:solidFill>
                  <a:schemeClr val="tx1"/>
                </a:solidFill>
                <a:latin typeface="Arial" panose="020B0604020202020204" pitchFamily="34" charset="0"/>
                <a:cs typeface="Arial" panose="020B0604020202020204" pitchFamily="34" charset="0"/>
              </a:rPr>
            </a:br>
            <a:r>
              <a:rPr lang="en-US" dirty="0" err="1">
                <a:solidFill>
                  <a:schemeClr val="tx1"/>
                </a:solidFill>
                <a:latin typeface="Arial" panose="020B0604020202020204" pitchFamily="34" charset="0"/>
                <a:cs typeface="Arial" panose="020B0604020202020204" pitchFamily="34" charset="0"/>
              </a:rPr>
              <a:t>Nontemplate</a:t>
            </a:r>
            <a:r>
              <a:rPr lang="en-US" dirty="0">
                <a:solidFill>
                  <a:schemeClr val="tx1"/>
                </a:solidFill>
                <a:latin typeface="Arial" panose="020B0604020202020204" pitchFamily="34" charset="0"/>
                <a:cs typeface="Arial" panose="020B0604020202020204" pitchFamily="34" charset="0"/>
              </a:rPr>
              <a:t> Strand</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76401"/>
            <a:ext cx="8583816"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template strand </a:t>
            </a:r>
            <a:r>
              <a:rPr lang="en-US" sz="2400" dirty="0">
                <a:latin typeface="Arial" panose="020B0604020202020204" pitchFamily="34" charset="0"/>
                <a:cs typeface="Arial" panose="020B0604020202020204" pitchFamily="34" charset="0"/>
              </a:rPr>
              <a:t>= DNA strand that serves as template for RNA synthesis</a:t>
            </a:r>
          </a:p>
          <a:p>
            <a:endParaRPr lang="en-US" sz="2400"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nontemplate</a:t>
            </a:r>
            <a:r>
              <a:rPr lang="en-US" sz="2400" b="1" dirty="0">
                <a:latin typeface="Arial" panose="020B0604020202020204" pitchFamily="34" charset="0"/>
                <a:cs typeface="Arial" panose="020B0604020202020204" pitchFamily="34" charset="0"/>
              </a:rPr>
              <a:t> strand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coding strand</a:t>
            </a:r>
            <a:r>
              <a:rPr lang="en-US" sz="2400" dirty="0">
                <a:latin typeface="Arial" panose="020B0604020202020204" pitchFamily="34" charset="0"/>
                <a:cs typeface="Arial" panose="020B0604020202020204" pitchFamily="34" charset="0"/>
              </a:rPr>
              <a:t>) = DNA strand that is identical in base sequence to the transcribed RNA, with U in RNA in place of T in DNA </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ree strands are shown as follows. D N A nontemplate, coding, strand. 5 prime, C G C T A T A G C G T T T 3 prime. D N A template strand. 3 prime G C G A T A T C G C A A A 5 prime. R N A transcript. 5 prime C G C U A U A G C G U U U 3 prime.">
            <a:extLst>
              <a:ext uri="{FF2B5EF4-FFF2-40B4-BE49-F238E27FC236}">
                <a16:creationId xmlns:a16="http://schemas.microsoft.com/office/drawing/2014/main" id="{7F6F865F-82BB-3F40-884A-65B6C18A407D}"/>
              </a:ext>
            </a:extLst>
          </p:cNvPr>
          <p:cNvPicPr>
            <a:picLocks noChangeAspect="1"/>
          </p:cNvPicPr>
          <p:nvPr/>
        </p:nvPicPr>
        <p:blipFill>
          <a:blip r:embed="rId3"/>
          <a:stretch>
            <a:fillRect/>
          </a:stretch>
        </p:blipFill>
        <p:spPr>
          <a:xfrm>
            <a:off x="958850" y="4343400"/>
            <a:ext cx="7226300" cy="1193800"/>
          </a:xfrm>
          <a:prstGeom prst="rect">
            <a:avLst/>
          </a:prstGeom>
        </p:spPr>
      </p:pic>
    </p:spTree>
    <p:extLst>
      <p:ext uri="{BB962C8B-B14F-4D97-AF65-F5344CB8AC3E}">
        <p14:creationId xmlns:p14="http://schemas.microsoft.com/office/powerpoint/2010/main" val="85321263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371DCC-525B-4A63-ABD9-AC7FD81FAC6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Extant Vestiges of an RNA World</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48950" y="1363662"/>
            <a:ext cx="8646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many nonliving entities (RNA viruses, </a:t>
            </a:r>
            <a:r>
              <a:rPr lang="en-US" altLang="en-US" sz="2400" dirty="0" err="1">
                <a:latin typeface="Arial" panose="020B0604020202020204" pitchFamily="34" charset="0"/>
                <a:cs typeface="Arial" panose="020B0604020202020204" pitchFamily="34" charset="0"/>
              </a:rPr>
              <a:t>retoviruses</a:t>
            </a:r>
            <a:r>
              <a:rPr lang="en-US" altLang="en-US" sz="2400" dirty="0">
                <a:latin typeface="Arial" panose="020B0604020202020204" pitchFamily="34" charset="0"/>
                <a:cs typeface="Arial" panose="020B0604020202020204" pitchFamily="34" charset="0"/>
              </a:rPr>
              <a:t>, retrotransposons) exist and can parasitize living cells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transposons may have been an early innovation in an RNA world</a:t>
            </a: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p>
        </p:txBody>
      </p:sp>
    </p:spTree>
    <p:extLst>
      <p:ext uri="{BB962C8B-B14F-4D97-AF65-F5344CB8AC3E}">
        <p14:creationId xmlns:p14="http://schemas.microsoft.com/office/powerpoint/2010/main" val="76399158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063C75-6CBD-4342-8A41-973B805088C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Progress in the Search for an RNA Replicator</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48950" y="1600200"/>
            <a:ext cx="8646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RNA world hypothesis requires a nucleotide polymer to reproduce itself</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researchers are currently searching for a ribozyme capable of directing its own synthesis</a:t>
            </a:r>
            <a:endParaRPr lang="en-US" sz="2400" dirty="0"/>
          </a:p>
          <a:p>
            <a:endParaRPr lang="en-US" sz="2400" dirty="0"/>
          </a:p>
          <a:p>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p>
        </p:txBody>
      </p:sp>
    </p:spTree>
    <p:extLst>
      <p:ext uri="{BB962C8B-B14F-4D97-AF65-F5344CB8AC3E}">
        <p14:creationId xmlns:p14="http://schemas.microsoft.com/office/powerpoint/2010/main" val="73961488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2F21EA-9045-41D1-A74D-093D3D4F853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Self-Sustained Replication of an RNA Enzyme</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48950" y="1600200"/>
            <a:ext cx="249077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two ribozymes can cross-catalyze each other’s formation</a:t>
            </a:r>
            <a:endParaRPr lang="en-US" sz="2400" dirty="0"/>
          </a:p>
          <a:p>
            <a:endParaRPr lang="en-US" sz="2400" dirty="0"/>
          </a:p>
          <a:p>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p>
        </p:txBody>
      </p:sp>
      <p:pic>
        <p:nvPicPr>
          <p:cNvPr id="4" name="Picture 3" descr="In the center of part a, a molecule is shown that has a blue top strand labeled E and an orange bottom strand labeled E prime. The top strand has a long vertical protrusion upward on the left, the right strand has a long vertical protrusion downward on the right, and there are two small loops in the main strand. An arrow points counterclockwise to the three o’clock position accompanied by a reverse arrow indicating a reversible reaction. This yields E prime only. An arrow points counterclockwise to a structure at the ten o’clock position accompanied by a reverse arrow indicating a reversible reaction. The forward reaction is accompanied by a curved line showing the addition of a structure resembling E divided into two parts with a green piece labeled A on the left and a separate yellow piece labeled B on the right. The reverse reaction is accompanied by a branched arrow showing the loss of the same structure. This reaction yields E prime beneath A and B. An arrow points from this to the starting structure of blue E above orange E prime. A short clockwise arrow points from this structure to E by itself at the three o’clock position of a second cycle of arrows below. A reverse arrow is also present. Another clockwise arrow points from this position to the nine o’clock position, accompanied by a short line showing the addition of a structure resembling E prime divided into two halves, which are purple B prime on the left and red A prime on the right. The reverse reaction has a branched arrow showing the loss of these structures. This yields a structure with E above B prime to the left and A prime to the right. An arrow points from this back to the starting structure. All data are approximate. Part b shows a structure consisting of dark green A on the left, light green B on the upper right, and orange E prime below. There is a gap between U bonded to O H with a red pair of electrons on O at the end of the dark green A strand and p p p G at the beginning of the light green B strand. A red arrow points from the unpaired electrons to p p p G. The full structure is as follows. The top strand shows a green 5 prime strand labeled A that begins with unpaired G, then G above a dot, then paired U U C A U G U before bending upward with G bonded to C above bonded to U hydrogen bonded to A to the right below C hydrogen bonded to G to the right, then G with a dot to the right also bonded to A hydrogen bonded to U to the right and to U above with a dot to the right beneath U bonded to A to the right that begins a vertical string of hydrogen bonded nucleotides that continues as G U U A C before forming an unpaired top loop of G U A A and then returning down the right side with G U A A C A G with a dot to the left U, then a short loop to U to the right, then U with a dot to the left, then G bonded to C to the left, then A bonded to U to the left, then a slight loop of A U G before a new vertical strand begins of bonded G G U then U with a dot beneath, then a slight loop of G A A, then G with a dot beneath, then A A both hydrogen bonded below, then U with dot beneath bonded to O H above with a pair of red electrons on O. Light green B is to the right and begins with ppp G bonded to A below bonded to G with a dot beneath then to A C C all hydrogen bonded below with the final C bonded to G with a dot beneath bonded to C A A C U U all hydrogen bonded below before ending at unpaired A at the 3 prime end. From left to right, the orange bottom strand is 3 prime C U U A U with a dot above bonded A A G U A C G bonded to C C A G with a dot above, then a loop of A G bonded to U with a dot above, then U U both hydrogen bonded above, then G with a dot above, then a loop of A A G, then U with a dot above, then bonded U G G, then a bend vertically to G U A then bonded A G then U with a dot to the right, then U slightly to the left, then U bonded to the right, then G with a dot to the right, then A C A A G A U U C all bonded to the right before a loop of A A U G before the upward complementary strand of G A A U C U U G U U with a dot to the left then A bonded to the left and bonded to G above with e wdot to the left, then C and U bonded to the left, then C bonded to G above followed by U with a dot above connected to a bonded chain of G U U G A A ending in unbonded G G at the 5 prime end.">
            <a:extLst>
              <a:ext uri="{FF2B5EF4-FFF2-40B4-BE49-F238E27FC236}">
                <a16:creationId xmlns:a16="http://schemas.microsoft.com/office/drawing/2014/main" id="{6516BF1B-77D2-A048-836E-006765D5AFC9}"/>
              </a:ext>
            </a:extLst>
          </p:cNvPr>
          <p:cNvPicPr>
            <a:picLocks noChangeAspect="1"/>
          </p:cNvPicPr>
          <p:nvPr/>
        </p:nvPicPr>
        <p:blipFill>
          <a:blip r:embed="rId3"/>
          <a:stretch>
            <a:fillRect/>
          </a:stretch>
        </p:blipFill>
        <p:spPr>
          <a:xfrm>
            <a:off x="2739723" y="1665986"/>
            <a:ext cx="6124847" cy="4330700"/>
          </a:xfrm>
          <a:prstGeom prst="rect">
            <a:avLst/>
          </a:prstGeom>
        </p:spPr>
      </p:pic>
    </p:spTree>
    <p:extLst>
      <p:ext uri="{BB962C8B-B14F-4D97-AF65-F5344CB8AC3E}">
        <p14:creationId xmlns:p14="http://schemas.microsoft.com/office/powerpoint/2010/main" val="340730014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0B9A310C-8161-4A2E-B2AD-9039DDCEDC9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406400"/>
            <a:ext cx="1133954" cy="816935"/>
          </a:xfrm>
          <a:prstGeom prst="rect">
            <a:avLst/>
          </a:prstGeom>
        </p:spPr>
      </p:pic>
      <p:sp>
        <p:nvSpPr>
          <p:cNvPr id="2" name="Title 1">
            <a:extLst>
              <a:ext uri="{FF2B5EF4-FFF2-40B4-BE49-F238E27FC236}">
                <a16:creationId xmlns:a16="http://schemas.microsoft.com/office/drawing/2014/main" id="{F1F61105-9CC8-4745-9EFF-99A1C1D2AA25}"/>
              </a:ext>
            </a:extLst>
          </p:cNvPr>
          <p:cNvSpPr>
            <a:spLocks noGrp="1"/>
          </p:cNvSpPr>
          <p:nvPr>
            <p:ph type="title"/>
          </p:nvPr>
        </p:nvSpPr>
        <p:spPr/>
        <p:txBody>
          <a:bodyPr/>
          <a:lstStyle/>
          <a:p>
            <a:r>
              <a:rPr lang="en-AU" dirty="0"/>
              <a:t>Clicker Question 38</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factor is NOT a line of evidence supporting the RNA world hypothesis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catalytic RNAs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structure of the ribosome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discovery of self-replicating RNA systems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lack of introns in bacterial genes</a:t>
            </a:r>
          </a:p>
        </p:txBody>
      </p:sp>
    </p:spTree>
    <p:extLst>
      <p:ext uri="{BB962C8B-B14F-4D97-AF65-F5344CB8AC3E}">
        <p14:creationId xmlns:p14="http://schemas.microsoft.com/office/powerpoint/2010/main" val="115089065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03211-520D-4E4D-AFE1-BA42217A8580}"/>
              </a:ext>
            </a:extLst>
          </p:cNvPr>
          <p:cNvSpPr>
            <a:spLocks noGrp="1"/>
          </p:cNvSpPr>
          <p:nvPr>
            <p:ph type="title"/>
          </p:nvPr>
        </p:nvSpPr>
        <p:spPr/>
        <p:txBody>
          <a:bodyPr/>
          <a:lstStyle/>
          <a:p>
            <a:r>
              <a:rPr lang="en-AU" dirty="0"/>
              <a:t>Clicker Question 38,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factor is NOT a line of evidence supporting the RNA world hypothesis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lack of introns in bacterial genes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Six lines of evidence support the RNA world hypothesis, including the existence of catalytic RNAs and the RNA components of </a:t>
            </a:r>
            <a:r>
              <a:rPr lang="en-US" sz="2400" b="1" dirty="0">
                <a:solidFill>
                  <a:srgbClr val="000000"/>
                </a:solidFill>
                <a:latin typeface="Arial" panose="020B0604020202020204" pitchFamily="34" charset="0"/>
                <a:cs typeface="Arial" panose="020B0604020202020204" pitchFamily="34" charset="0"/>
              </a:rPr>
              <a:t>ribosomes</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Researchers are also getting close to finding a nucleotide polymer that can self-replicate, a requirement for an RNA world. The lack of introns in bacterial </a:t>
            </a: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genes does not support or undermine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this hypothesis. </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2594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F9171C46-AF97-4D93-9213-6713EB9778E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9293" y="335356"/>
            <a:ext cx="1133954" cy="816935"/>
          </a:xfrm>
          <a:prstGeom prst="rect">
            <a:avLst/>
          </a:prstGeom>
        </p:spPr>
      </p:pic>
      <p:sp>
        <p:nvSpPr>
          <p:cNvPr id="2" name="Title 1">
            <a:extLst>
              <a:ext uri="{FF2B5EF4-FFF2-40B4-BE49-F238E27FC236}">
                <a16:creationId xmlns:a16="http://schemas.microsoft.com/office/drawing/2014/main" id="{EDF34010-D10D-4D38-B253-8D2784ECBFA4}"/>
              </a:ext>
            </a:extLst>
          </p:cNvPr>
          <p:cNvSpPr>
            <a:spLocks noGrp="1"/>
          </p:cNvSpPr>
          <p:nvPr>
            <p:ph type="title"/>
          </p:nvPr>
        </p:nvSpPr>
        <p:spPr/>
        <p:txBody>
          <a:bodyPr/>
          <a:lstStyle/>
          <a:p>
            <a:r>
              <a:rPr lang="en-AU" dirty="0"/>
              <a:t>Clicker Question 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latin typeface="Arial" panose="020B0604020202020204" pitchFamily="34" charset="0"/>
                <a:cs typeface="Arial" panose="020B0604020202020204" pitchFamily="34" charset="0"/>
              </a:rPr>
              <a:t>Other than having U in the RNA in place of T in the DNA, the base sequence of transcribed RNA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identical to the template DNA strand sequence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identical to the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nontemplate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DNA strand sequence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the reverse of the template DNA strand sequence.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the reverse of the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nontemplate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DNA strand sequence.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39744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9D720-BF42-4A9A-9E7C-A59CAD95E413}"/>
              </a:ext>
            </a:extLst>
          </p:cNvPr>
          <p:cNvSpPr>
            <a:spLocks noGrp="1"/>
          </p:cNvSpPr>
          <p:nvPr>
            <p:ph type="title"/>
          </p:nvPr>
        </p:nvSpPr>
        <p:spPr/>
        <p:txBody>
          <a:bodyPr/>
          <a:lstStyle/>
          <a:p>
            <a:r>
              <a:rPr lang="en-AU" dirty="0"/>
              <a:t>Clicker Question 4,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latin typeface="Arial" panose="020B0604020202020204" pitchFamily="34" charset="0"/>
                <a:cs typeface="Arial" panose="020B0604020202020204" pitchFamily="34" charset="0"/>
              </a:rPr>
              <a:t>Other than having U in the RNA in place of T in the DNA, the base sequence of transcribed RNA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identical to the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nontemplate</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DNA strand sequence.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The strand that serves as template for RNA synthesis is called the template strand. The DNA strand complementary to the template, the </a:t>
            </a:r>
            <a:r>
              <a:rPr lang="en-US" sz="2400" b="1" i="0" u="none" strike="noStrike" baseline="0" dirty="0" err="1">
                <a:latin typeface="Arial" panose="020B0604020202020204" pitchFamily="34" charset="0"/>
                <a:cs typeface="Arial" panose="020B0604020202020204" pitchFamily="34" charset="0"/>
              </a:rPr>
              <a:t>nontemplate</a:t>
            </a:r>
            <a:r>
              <a:rPr lang="en-US" sz="2400" b="1" i="0" u="none" strike="noStrike" baseline="0" dirty="0">
                <a:latin typeface="Arial" panose="020B0604020202020204" pitchFamily="34" charset="0"/>
                <a:cs typeface="Arial" panose="020B0604020202020204" pitchFamily="34" charset="0"/>
              </a:rPr>
              <a:t> strand, or coding strand, is identical in base sequence to the RNA transcribed from the gene, with U in the RNA in place of T in the DNA.</a:t>
            </a:r>
            <a:endParaRPr kumimoji="0" lang="en-US" alt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14722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BF25D-29D3-41B1-B202-80D2A0206F2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Organization of Coding Information in the Adenovirus Genome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76401"/>
            <a:ext cx="8583816"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coding strand for a particular gene may be located in either strand of a given chromosome</a:t>
            </a: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double-stranded piece of D N A is shown as two horizontal blue lines accompanied by green arrows representing R N A transcripts. The top line is labeled 5 prime to 3 prime and the bottom strand is labeled 3 prime to 5 prime. Across the top, a short green arrow points left from the 3 prime end. A very short green arrow points left at two-thirds of the length across the top strand. To its left, text reads, 3.6 times 10 superscript 4 end superscript b p. A longer green arrow points right from one-quarter of the length of the D N A to near its left end. On the bottom strand, there are two sequential short green arrows that point right from the 3 prime end and stop just before the long left-hand green arrow above the top strand. To the right of this long green arrow above the top strand, three shorter green arrows run beneath the center of the bottom strand, then stop just before the very short green arrow above the top strand. Next, a short green arrow points to a very short green arrow beneath the right quarter of the bottom strand, then there is a short pause, then a short green arrow points right and overlaps partly with the right-hand green arrow above the top strand. All data are approximate.">
            <a:extLst>
              <a:ext uri="{FF2B5EF4-FFF2-40B4-BE49-F238E27FC236}">
                <a16:creationId xmlns:a16="http://schemas.microsoft.com/office/drawing/2014/main" id="{62207094-90B7-954B-9115-C2FFD6F476DD}"/>
              </a:ext>
            </a:extLst>
          </p:cNvPr>
          <p:cNvPicPr>
            <a:picLocks noChangeAspect="1"/>
          </p:cNvPicPr>
          <p:nvPr/>
        </p:nvPicPr>
        <p:blipFill>
          <a:blip r:embed="rId3"/>
          <a:stretch>
            <a:fillRect/>
          </a:stretch>
        </p:blipFill>
        <p:spPr>
          <a:xfrm>
            <a:off x="1098550" y="2971800"/>
            <a:ext cx="6946900" cy="1828800"/>
          </a:xfrm>
          <a:prstGeom prst="rect">
            <a:avLst/>
          </a:prstGeom>
        </p:spPr>
      </p:pic>
    </p:spTree>
    <p:extLst>
      <p:ext uri="{BB962C8B-B14F-4D97-AF65-F5344CB8AC3E}">
        <p14:creationId xmlns:p14="http://schemas.microsoft.com/office/powerpoint/2010/main" val="3437045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68728-BFF7-44DA-8406-F3FE1C5465B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Six Subunits Constitute the RNA Polymerase Holoenzyme</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76400"/>
                <a:ext cx="5130108" cy="48006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a:t>
                </a:r>
                <a:r>
                  <a:rPr lang="en-US" sz="2400" i="1" dirty="0">
                    <a:latin typeface="Arial" panose="020B0604020202020204" pitchFamily="34" charset="0"/>
                    <a:cs typeface="Arial" panose="020B0604020202020204" pitchFamily="34" charset="0"/>
                  </a:rPr>
                  <a:t> </a:t>
                </a:r>
                <a:r>
                  <a:rPr lang="el-GR" sz="2400" i="1" dirty="0">
                    <a:latin typeface="Arial" panose="020B0604020202020204" pitchFamily="34" charset="0"/>
                    <a:cs typeface="Arial" panose="020B0604020202020204" pitchFamily="34" charset="0"/>
                  </a:rPr>
                  <a:t>σ</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 directs the enzyme to specific DNA binding sites</a:t>
                </a:r>
              </a:p>
              <a:p>
                <a:pPr lvl="1"/>
                <a:r>
                  <a:rPr lang="en-US" sz="2400" dirty="0">
                    <a:latin typeface="Arial" panose="020B0604020202020204" pitchFamily="34" charset="0"/>
                    <a:cs typeface="Arial" panose="020B0604020202020204" pitchFamily="34" charset="0"/>
                  </a:rPr>
                  <a:t>has variants designated by molecular weight </a:t>
                </a:r>
              </a:p>
              <a:p>
                <a:pPr lvl="1"/>
                <a:r>
                  <a:rPr lang="en-US" sz="2400" dirty="0">
                    <a:latin typeface="Arial" panose="020B0604020202020204" pitchFamily="34" charset="0"/>
                    <a:cs typeface="Arial" panose="020B0604020202020204" pitchFamily="34" charset="0"/>
                  </a:rPr>
                  <a:t>the most common subunit is </a:t>
                </a:r>
                <a:r>
                  <a:rPr lang="el-GR" sz="2400" i="1" dirty="0">
                    <a:latin typeface="Arial" panose="020B0604020202020204" pitchFamily="34" charset="0"/>
                    <a:cs typeface="Arial" panose="020B0604020202020204" pitchFamily="34" charset="0"/>
                  </a:rPr>
                  <a:t>σ</a:t>
                </a:r>
                <a:r>
                  <a:rPr lang="el-GR" sz="2400" baseline="30000" dirty="0">
                    <a:latin typeface="Arial" panose="020B0604020202020204" pitchFamily="34" charset="0"/>
                    <a:cs typeface="Arial" panose="020B0604020202020204" pitchFamily="34" charset="0"/>
                  </a:rPr>
                  <a:t>70</a:t>
                </a:r>
                <a:r>
                  <a:rPr lang="el-GR"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RNA polymerases lack a separate proofreading 3′</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5′ exonuclease active site</a:t>
                </a:r>
              </a:p>
              <a:p>
                <a:pPr lvl="1"/>
                <a:r>
                  <a:rPr lang="en-US" sz="2400" dirty="0">
                    <a:latin typeface="Arial" panose="020B0604020202020204" pitchFamily="34" charset="0"/>
                    <a:cs typeface="Arial" panose="020B0604020202020204" pitchFamily="34" charset="0"/>
                  </a:rPr>
                  <a:t>leads to a higher error rate</a:t>
                </a:r>
              </a:p>
              <a:p>
                <a:endParaRPr lang="en-US" sz="2400"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280092" y="1676400"/>
                <a:ext cx="5130108" cy="4800600"/>
              </a:xfrm>
              <a:prstGeom prst="rect">
                <a:avLst/>
              </a:prstGeom>
              <a:blipFill>
                <a:blip r:embed="rId3"/>
                <a:stretch>
                  <a:fillRect l="-713" t="-888" r="-166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pic>
        <p:nvPicPr>
          <p:cNvPr id="3" name="Picture 2" descr="A two-part figure shows the structure of the sigma superscript 70 end superscript R N A polymerase holoenzyme of italicized E coli end italics as a drawing emphasizing the subunits in part a and in a crystal structure that clearly shows subunits in part b.">
            <a:extLst>
              <a:ext uri="{FF2B5EF4-FFF2-40B4-BE49-F238E27FC236}">
                <a16:creationId xmlns:a16="http://schemas.microsoft.com/office/drawing/2014/main" id="{302209F1-54F4-ED4D-A0E7-3FCE12585FD2}"/>
              </a:ext>
            </a:extLst>
          </p:cNvPr>
          <p:cNvPicPr>
            <a:picLocks noChangeAspect="1"/>
          </p:cNvPicPr>
          <p:nvPr/>
        </p:nvPicPr>
        <p:blipFill>
          <a:blip r:embed="rId4"/>
          <a:stretch>
            <a:fillRect/>
          </a:stretch>
        </p:blipFill>
        <p:spPr>
          <a:xfrm>
            <a:off x="5325355" y="1511808"/>
            <a:ext cx="3513845" cy="5200490"/>
          </a:xfrm>
          <a:prstGeom prst="rect">
            <a:avLst/>
          </a:prstGeom>
        </p:spPr>
      </p:pic>
    </p:spTree>
    <p:extLst>
      <p:ext uri="{BB962C8B-B14F-4D97-AF65-F5344CB8AC3E}">
        <p14:creationId xmlns:p14="http://schemas.microsoft.com/office/powerpoint/2010/main" val="3260087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9F34113A-B9C9-435A-9837-04E58BFB67C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9293" y="335356"/>
            <a:ext cx="1133954" cy="816935"/>
          </a:xfrm>
          <a:prstGeom prst="rect">
            <a:avLst/>
          </a:prstGeom>
        </p:spPr>
      </p:pic>
      <p:sp>
        <p:nvSpPr>
          <p:cNvPr id="2" name="Title 1">
            <a:extLst>
              <a:ext uri="{FF2B5EF4-FFF2-40B4-BE49-F238E27FC236}">
                <a16:creationId xmlns:a16="http://schemas.microsoft.com/office/drawing/2014/main" id="{F85CD81C-2AD5-4A7F-BA95-2EA4456D9779}"/>
              </a:ext>
            </a:extLst>
          </p:cNvPr>
          <p:cNvSpPr>
            <a:spLocks noGrp="1"/>
          </p:cNvSpPr>
          <p:nvPr>
            <p:ph type="title"/>
          </p:nvPr>
        </p:nvSpPr>
        <p:spPr/>
        <p:txBody>
          <a:bodyPr/>
          <a:lstStyle/>
          <a:p>
            <a:r>
              <a:rPr lang="en-AU" dirty="0"/>
              <a:t>Clicker Question 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Which subunit is NOT part of the </a:t>
            </a:r>
            <a:r>
              <a:rPr lang="en-US" sz="2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 coli </a:t>
            </a:r>
            <a:r>
              <a:rPr lang="en-US" sz="2400" dirty="0">
                <a:effectLst/>
                <a:latin typeface="Arial" panose="020B0604020202020204" pitchFamily="34" charset="0"/>
                <a:ea typeface="Times New Roman" panose="02020603050405020304" pitchFamily="18" charset="0"/>
                <a:cs typeface="Arial" panose="020B0604020202020204" pitchFamily="34" charset="0"/>
              </a:rPr>
              <a:t>DNA-dependent RNA polymerase holoenzyme?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l-GR"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α</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subunit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indent="-457200" eaLnBrk="1" fontAlgn="auto" hangingPunct="1">
              <a:spcAft>
                <a:spcPts val="0"/>
              </a:spcAft>
              <a:buFont typeface="+mj-lt"/>
              <a:buAutoNum type="alphaUcPeriod"/>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l-GR"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β</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subunit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indent="-457200" eaLnBrk="1" fontAlgn="auto" hangingPunct="1">
              <a:spcAft>
                <a:spcPts val="0"/>
              </a:spcAft>
              <a:buFont typeface="+mj-lt"/>
              <a:buAutoNum type="alphaUcPeriod"/>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l-GR"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γ</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subunit</a:t>
            </a:r>
          </a:p>
          <a:p>
            <a:pPr marL="457200" indent="-457200" eaLnBrk="1" fontAlgn="auto" hangingPunct="1">
              <a:spcAft>
                <a:spcPts val="0"/>
              </a:spcAft>
              <a:buFont typeface="+mj-lt"/>
              <a:buAutoNum type="alphaUcPeriod"/>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l-GR"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σ</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subunit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indent="-457200" eaLnBrk="1" fontAlgn="auto" hangingPunct="1">
              <a:spcAft>
                <a:spcPts val="0"/>
              </a:spcAft>
              <a:buFont typeface="+mj-lt"/>
              <a:buAutoNum type="alphaUcPeriod"/>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l-GR"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ω</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subunit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5565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016B2-2EDB-4F75-9094-8AB2C39FA1B4}"/>
              </a:ext>
            </a:extLst>
          </p:cNvPr>
          <p:cNvSpPr>
            <a:spLocks noGrp="1"/>
          </p:cNvSpPr>
          <p:nvPr>
            <p:ph type="title"/>
          </p:nvPr>
        </p:nvSpPr>
        <p:spPr/>
        <p:txBody>
          <a:bodyPr/>
          <a:lstStyle/>
          <a:p>
            <a:r>
              <a:rPr lang="en-AU" dirty="0"/>
              <a:t>Clicker Question 5,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Which subunit is NOT part of the </a:t>
            </a:r>
            <a:r>
              <a:rPr lang="en-US" sz="2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 coli </a:t>
            </a:r>
            <a:r>
              <a:rPr lang="en-US" sz="2400" dirty="0">
                <a:effectLst/>
                <a:latin typeface="Arial" panose="020B0604020202020204" pitchFamily="34" charset="0"/>
                <a:ea typeface="Times New Roman" panose="02020603050405020304" pitchFamily="18" charset="0"/>
                <a:cs typeface="Arial" panose="020B0604020202020204" pitchFamily="34" charset="0"/>
              </a:rPr>
              <a:t>DNA-dependent RNA polymerase holoenzyme?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indent="-457200" eaLnBrk="1" fontAlgn="auto" hangingPunct="1">
              <a:spcAft>
                <a:spcPts val="0"/>
              </a:spcAft>
              <a:buFont typeface="+mj-lt"/>
              <a:buAutoNum type="alphaUcPeriod" startAt="3"/>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l-GR" sz="24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γ</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subunit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The DNA-dependent RNA polymerase of </a:t>
            </a:r>
            <a:r>
              <a:rPr lang="en-US" sz="2400" b="1" i="1" u="none" strike="noStrike" baseline="0" dirty="0">
                <a:latin typeface="Arial" panose="020B0604020202020204" pitchFamily="34" charset="0"/>
                <a:cs typeface="Arial" panose="020B0604020202020204" pitchFamily="34" charset="0"/>
              </a:rPr>
              <a:t>E. coli </a:t>
            </a:r>
            <a:r>
              <a:rPr lang="en-US" sz="2400" b="1" i="0" u="none" strike="noStrike" baseline="0" dirty="0">
                <a:latin typeface="Arial" panose="020B0604020202020204" pitchFamily="34" charset="0"/>
                <a:cs typeface="Arial" panose="020B0604020202020204" pitchFamily="34" charset="0"/>
              </a:rPr>
              <a:t>is a large, complex enzyme with five core subunits (</a:t>
            </a:r>
            <a:r>
              <a:rPr lang="el-GR" sz="2400" b="1" i="1" u="none" strike="noStrike" baseline="0" dirty="0">
                <a:latin typeface="Arial" panose="020B0604020202020204" pitchFamily="34" charset="0"/>
                <a:cs typeface="Arial" panose="020B0604020202020204" pitchFamily="34" charset="0"/>
              </a:rPr>
              <a:t>α</a:t>
            </a:r>
            <a:r>
              <a:rPr lang="en-US" sz="2400" b="1" i="0" u="none" strike="noStrike" baseline="-25000" dirty="0">
                <a:latin typeface="Arial" panose="020B0604020202020204" pitchFamily="34" charset="0"/>
                <a:cs typeface="Arial" panose="020B0604020202020204" pitchFamily="34" charset="0"/>
              </a:rPr>
              <a:t>2</a:t>
            </a:r>
            <a:r>
              <a:rPr lang="el-GR" sz="2400" b="1" i="1" u="none" strike="noStrike" baseline="0" dirty="0">
                <a:latin typeface="Arial" panose="020B0604020202020204" pitchFamily="34" charset="0"/>
                <a:cs typeface="Arial" panose="020B0604020202020204" pitchFamily="34" charset="0"/>
              </a:rPr>
              <a:t>ββ</a:t>
            </a:r>
            <a:r>
              <a:rPr lang="en-US" sz="2400" b="1" u="none" strike="noStrike" baseline="0" dirty="0">
                <a:latin typeface="Arial" panose="020B0604020202020204" pitchFamily="34" charset="0"/>
                <a:cs typeface="Arial" panose="020B0604020202020204" pitchFamily="34" charset="0"/>
              </a:rPr>
              <a:t>′</a:t>
            </a:r>
            <a:r>
              <a:rPr lang="el-GR" sz="2400" b="1" i="1" u="none" strike="noStrike" baseline="0" dirty="0">
                <a:latin typeface="Arial" panose="020B0604020202020204" pitchFamily="34" charset="0"/>
                <a:cs typeface="Arial" panose="020B0604020202020204" pitchFamily="34" charset="0"/>
              </a:rPr>
              <a:t>ω</a:t>
            </a:r>
            <a:r>
              <a:rPr lang="en-US" sz="2400" b="1" i="0" u="none" strike="noStrike" baseline="0" dirty="0">
                <a:latin typeface="Arial" panose="020B0604020202020204" pitchFamily="34" charset="0"/>
                <a:cs typeface="Arial" panose="020B0604020202020204" pitchFamily="34" charset="0"/>
              </a:rPr>
              <a:t>) and a sixth subunit, one of a group designated </a:t>
            </a:r>
            <a:r>
              <a:rPr lang="el-GR" sz="2400" b="1" i="1" u="none" strike="noStrike" baseline="0" dirty="0">
                <a:latin typeface="Arial" panose="020B0604020202020204" pitchFamily="34" charset="0"/>
                <a:cs typeface="Arial" panose="020B0604020202020204" pitchFamily="34" charset="0"/>
              </a:rPr>
              <a:t>σ</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lang="en-US" sz="2400" b="1" i="0" u="none" strike="noStrike" baseline="0" dirty="0">
                <a:latin typeface="Arial" panose="020B0604020202020204" pitchFamily="34" charset="0"/>
                <a:cs typeface="Arial" panose="020B0604020202020204" pitchFamily="34" charset="0"/>
              </a:rPr>
              <a:t>These six subunits constitute the RNA polymerase holoenzyme.</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01955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45499-E140-434B-AE7E-A9FFFEBA97F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Transcription Produces RNA Molecules from DNA</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0"/>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transcription </a:t>
            </a:r>
            <a:r>
              <a:rPr lang="en-US" sz="2400" dirty="0">
                <a:latin typeface="Arial" panose="020B0604020202020204" pitchFamily="34" charset="0"/>
                <a:cs typeface="Arial" panose="020B0604020202020204" pitchFamily="34" charset="0"/>
              </a:rPr>
              <a:t>= process by which an enzyme system converts the genetic information in dsDNA into an RNA strand with a complementary base sequence</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601545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FDF4E2FD-985A-4D58-B971-E8D3214B4A0B}"/>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650" y="3045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27B25CE-F31D-4547-A8E4-06B7A920A3E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5)</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RNA is synthesized by RNA polymerases using DNA templates and ribonucleoside                          5</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-triphosphates. </a:t>
            </a:r>
            <a:r>
              <a:rPr lang="en-US" sz="2400" dirty="0">
                <a:latin typeface="Arial" panose="020B0604020202020204" pitchFamily="34" charset="0"/>
                <a:cs typeface="Arial" panose="020B0604020202020204" pitchFamily="34" charset="0"/>
              </a:rPr>
              <a:t>RNA is made in the 5′→3′ direction and complementary to the template DNA strand. Transcription is highly regulated and initiates by recruitment of the transcription machinery to gene promoters. Although bacterial and eukaryotic polymerases share many conserved features, the transcriptional machinery and its regulation are much more complex in eukaryotes.</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209633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EB9FD-2727-4F8E-B215-D16B135B16F0}"/>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RNA Synthesis Begins at Promoters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5240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promoters </a:t>
            </a:r>
            <a:r>
              <a:rPr lang="en-US" sz="2400" dirty="0">
                <a:latin typeface="Arial" panose="020B0604020202020204" pitchFamily="34" charset="0"/>
                <a:cs typeface="Arial" panose="020B0604020202020204" pitchFamily="34" charset="0"/>
              </a:rPr>
              <a:t>= specific sequences in DNA that RNA polymerase binds to </a:t>
            </a:r>
          </a:p>
          <a:p>
            <a:pPr lvl="1"/>
            <a:r>
              <a:rPr lang="en-US" sz="2400" dirty="0">
                <a:latin typeface="Arial" panose="020B0604020202020204" pitchFamily="34" charset="0"/>
                <a:cs typeface="Arial" panose="020B0604020202020204" pitchFamily="34" charset="0"/>
              </a:rPr>
              <a:t>direct that transcription of adjacent segments of DNA (genes)</a:t>
            </a:r>
          </a:p>
          <a:p>
            <a:pPr lvl="1"/>
            <a:r>
              <a:rPr lang="en-US" sz="2400" dirty="0">
                <a:latin typeface="Arial" panose="020B0604020202020204" pitchFamily="34" charset="0"/>
                <a:cs typeface="Arial" panose="020B0604020202020204" pitchFamily="34" charset="0"/>
              </a:rPr>
              <a:t>sequences are variable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promoter regions extend between positions -70 and +30</a:t>
            </a:r>
            <a:br>
              <a:rPr lang="en-US" dirty="0"/>
            </a:br>
            <a:endParaRPr lang="en-US" sz="2400" dirty="0"/>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5772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BF74F-89B2-4DEC-87AA-AC34FE75F6A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Consensus Sequences and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the UP Element</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92446" y="1676400"/>
            <a:ext cx="855910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consensus sequence </a:t>
            </a:r>
            <a:r>
              <a:rPr lang="en-US" sz="2400" dirty="0">
                <a:latin typeface="Arial" panose="020B0604020202020204" pitchFamily="34" charset="0"/>
                <a:cs typeface="Arial" panose="020B0604020202020204" pitchFamily="34" charset="0"/>
              </a:rPr>
              <a:t>= formed by certain nucleotides that are particularly common at a given position</a:t>
            </a:r>
          </a:p>
          <a:p>
            <a:pPr lvl="1"/>
            <a:r>
              <a:rPr lang="en-US" sz="2400" dirty="0">
                <a:latin typeface="Arial" panose="020B0604020202020204" pitchFamily="34" charset="0"/>
                <a:cs typeface="Arial" panose="020B0604020202020204" pitchFamily="34" charset="0"/>
              </a:rPr>
              <a:t>(5′)TATAAT(3′) at the -10 region</a:t>
            </a:r>
          </a:p>
          <a:p>
            <a:pPr lvl="1"/>
            <a:r>
              <a:rPr lang="en-US" sz="2400" dirty="0">
                <a:latin typeface="Arial" panose="020B0604020202020204" pitchFamily="34" charset="0"/>
                <a:cs typeface="Arial" panose="020B0604020202020204" pitchFamily="34" charset="0"/>
              </a:rPr>
              <a:t>(5′)TTGACA(3′) at the -35 region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UP (upstream promoter) element = a third AT-rich recognition element that occurs between positions -40 and -60 in the promoters of certain highly expressed genes</a:t>
            </a:r>
          </a:p>
          <a:p>
            <a:pPr lvl="1"/>
            <a:r>
              <a:rPr lang="en-US" sz="2400" dirty="0">
                <a:latin typeface="Arial" panose="020B0604020202020204" pitchFamily="34" charset="0"/>
                <a:cs typeface="Arial" panose="020B0604020202020204" pitchFamily="34" charset="0"/>
              </a:rPr>
              <a:t>bound by the </a:t>
            </a:r>
            <a:r>
              <a:rPr lang="el-GR" sz="2400" i="1" dirty="0">
                <a:latin typeface="Arial" panose="020B0604020202020204" pitchFamily="34" charset="0"/>
                <a:cs typeface="Arial" panose="020B0604020202020204" pitchFamily="34" charset="0"/>
              </a:rPr>
              <a:t>α </a:t>
            </a:r>
            <a:r>
              <a:rPr lang="en-US" sz="2400" dirty="0">
                <a:latin typeface="Arial" panose="020B0604020202020204" pitchFamily="34" charset="0"/>
                <a:cs typeface="Arial" panose="020B0604020202020204" pitchFamily="34" charset="0"/>
              </a:rPr>
              <a:t>subunit of RNA polymerase</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29572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FEB25-FF8B-4580-89C6-A2106DB621D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Promoter Recognition by </a:t>
            </a:r>
            <a:r>
              <a:rPr lang="el-GR" dirty="0">
                <a:solidFill>
                  <a:schemeClr val="tx1"/>
                </a:solidFill>
                <a:latin typeface="Arial" panose="020B0604020202020204" pitchFamily="34" charset="0"/>
                <a:cs typeface="Arial" panose="020B0604020202020204" pitchFamily="34" charset="0"/>
              </a:rPr>
              <a:t>σ</a:t>
            </a:r>
            <a:r>
              <a:rPr lang="el-GR" baseline="30000" dirty="0">
                <a:solidFill>
                  <a:schemeClr val="tx1"/>
                </a:solidFill>
                <a:latin typeface="Arial" panose="020B0604020202020204" pitchFamily="34" charset="0"/>
                <a:cs typeface="Arial" panose="020B0604020202020204" pitchFamily="34" charset="0"/>
              </a:rPr>
              <a:t>70</a:t>
            </a:r>
            <a:r>
              <a:rPr lang="el-GR"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RNA Polymerase Holoenzyme</a:t>
            </a:r>
            <a:endParaRPr lang="en-AU" dirty="0"/>
          </a:p>
        </p:txBody>
      </p:sp>
      <p:pic>
        <p:nvPicPr>
          <p:cNvPr id="3" name="Picture 2" descr="A two-part figure shows how R N A polymerase holoenzyme containing sigma superscript 70 end superscript recognize the promoter. Part a shows the consensus sequence in italicized E. coli end italics that is recognized by sigma superscript 70 end superscript and part b shows the x-ray crystallographic structure of the italicized E. coli end italics holoenzyme bound to a promoter to show how the sigma superscript 70 end superscript subunit introduces a sharp bend.">
            <a:extLst>
              <a:ext uri="{FF2B5EF4-FFF2-40B4-BE49-F238E27FC236}">
                <a16:creationId xmlns:a16="http://schemas.microsoft.com/office/drawing/2014/main" id="{9B8F4878-88DE-6544-B96D-21282873B78C}"/>
              </a:ext>
            </a:extLst>
          </p:cNvPr>
          <p:cNvPicPr>
            <a:picLocks noChangeAspect="1"/>
          </p:cNvPicPr>
          <p:nvPr/>
        </p:nvPicPr>
        <p:blipFill>
          <a:blip r:embed="rId3"/>
          <a:stretch>
            <a:fillRect/>
          </a:stretch>
        </p:blipFill>
        <p:spPr>
          <a:xfrm>
            <a:off x="370769" y="1447800"/>
            <a:ext cx="8402462" cy="4946904"/>
          </a:xfrm>
          <a:prstGeom prst="rect">
            <a:avLst/>
          </a:prstGeom>
        </p:spPr>
      </p:pic>
    </p:spTree>
    <p:extLst>
      <p:ext uri="{BB962C8B-B14F-4D97-AF65-F5344CB8AC3E}">
        <p14:creationId xmlns:p14="http://schemas.microsoft.com/office/powerpoint/2010/main" val="3499267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D7904-28E4-429B-A3D4-98F223B36F3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t>
            </a:r>
            <a:r>
              <a:rPr lang="en-US" dirty="0" err="1">
                <a:solidFill>
                  <a:schemeClr val="tx1"/>
                </a:solidFill>
                <a:latin typeface="Arial" panose="020B0604020202020204" pitchFamily="34" charset="0"/>
                <a:cs typeface="Arial" panose="020B0604020202020204" pitchFamily="34" charset="0"/>
              </a:rPr>
              <a:t>Footprinting</a:t>
            </a:r>
            <a:r>
              <a:rPr lang="en-US" dirty="0">
                <a:solidFill>
                  <a:schemeClr val="tx1"/>
                </a:solidFill>
                <a:latin typeface="Arial" panose="020B0604020202020204" pitchFamily="34" charset="0"/>
                <a:cs typeface="Arial" panose="020B0604020202020204" pitchFamily="34" charset="0"/>
              </a:rPr>
              <a:t> Technique is a Way to Find a DNA-Binding Site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92446" y="1676400"/>
            <a:ext cx="267935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342900" indent="-342900"/>
            <a:r>
              <a:rPr lang="en-US" altLang="en-US" sz="2400" b="1" dirty="0" err="1">
                <a:latin typeface="Arial" panose="020B0604020202020204" pitchFamily="34" charset="0"/>
                <a:cs typeface="Arial" panose="020B0604020202020204" pitchFamily="34" charset="0"/>
              </a:rPr>
              <a:t>footprinting</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 i</a:t>
            </a:r>
            <a:r>
              <a:rPr lang="en-US" sz="2400" dirty="0">
                <a:latin typeface="Arial" panose="020B0604020202020204" pitchFamily="34" charset="0"/>
                <a:cs typeface="Arial" panose="020B0604020202020204" pitchFamily="34" charset="0"/>
              </a:rPr>
              <a:t>dentifies the DNA sequences bound by a particular protein </a:t>
            </a:r>
          </a:p>
          <a:p>
            <a:pPr marL="0" indent="0">
              <a:buNone/>
            </a:pPr>
            <a:endParaRPr lang="en-US" altLang="en-US" sz="2400" b="1" dirty="0"/>
          </a:p>
          <a:p>
            <a:pPr marL="0" indent="0">
              <a:buNone/>
            </a:pPr>
            <a:endParaRPr lang="en-US" altLang="en-US" sz="2400" b="1" dirty="0"/>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a footprint analysis of the R N A-polymerase binding site on a D N A fragment.">
            <a:extLst>
              <a:ext uri="{FF2B5EF4-FFF2-40B4-BE49-F238E27FC236}">
                <a16:creationId xmlns:a16="http://schemas.microsoft.com/office/drawing/2014/main" id="{DDFA9238-FCAD-1A47-A9FC-52FAEDF874D3}"/>
              </a:ext>
            </a:extLst>
          </p:cNvPr>
          <p:cNvPicPr>
            <a:picLocks noChangeAspect="1"/>
          </p:cNvPicPr>
          <p:nvPr/>
        </p:nvPicPr>
        <p:blipFill>
          <a:blip r:embed="rId3"/>
          <a:stretch>
            <a:fillRect/>
          </a:stretch>
        </p:blipFill>
        <p:spPr>
          <a:xfrm>
            <a:off x="2971800" y="1496568"/>
            <a:ext cx="3189144" cy="5181600"/>
          </a:xfrm>
          <a:prstGeom prst="rect">
            <a:avLst/>
          </a:prstGeom>
        </p:spPr>
      </p:pic>
      <p:pic>
        <p:nvPicPr>
          <p:cNvPr id="6" name="Picture 5" descr="A figure shows footprinting results of R N A polymerase binding to the italicized lac end italics promoter.">
            <a:extLst>
              <a:ext uri="{FF2B5EF4-FFF2-40B4-BE49-F238E27FC236}">
                <a16:creationId xmlns:a16="http://schemas.microsoft.com/office/drawing/2014/main" id="{95A322BA-F0AB-9C46-ADC8-E56AECD02610}"/>
              </a:ext>
            </a:extLst>
          </p:cNvPr>
          <p:cNvPicPr>
            <a:picLocks noChangeAspect="1"/>
          </p:cNvPicPr>
          <p:nvPr/>
        </p:nvPicPr>
        <p:blipFill>
          <a:blip r:embed="rId4"/>
          <a:stretch>
            <a:fillRect/>
          </a:stretch>
        </p:blipFill>
        <p:spPr>
          <a:xfrm>
            <a:off x="6410999" y="1991868"/>
            <a:ext cx="2477131" cy="4191000"/>
          </a:xfrm>
          <a:prstGeom prst="rect">
            <a:avLst/>
          </a:prstGeom>
        </p:spPr>
      </p:pic>
    </p:spTree>
    <p:extLst>
      <p:ext uri="{BB962C8B-B14F-4D97-AF65-F5344CB8AC3E}">
        <p14:creationId xmlns:p14="http://schemas.microsoft.com/office/powerpoint/2010/main" val="41790618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986A8EBA-010C-4E31-8E01-E09E3D48D0F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9293" y="335356"/>
            <a:ext cx="1133954" cy="816935"/>
          </a:xfrm>
          <a:prstGeom prst="rect">
            <a:avLst/>
          </a:prstGeom>
        </p:spPr>
      </p:pic>
      <p:sp>
        <p:nvSpPr>
          <p:cNvPr id="2" name="Title 1">
            <a:extLst>
              <a:ext uri="{FF2B5EF4-FFF2-40B4-BE49-F238E27FC236}">
                <a16:creationId xmlns:a16="http://schemas.microsoft.com/office/drawing/2014/main" id="{8D35D780-D486-4D81-97B7-51AF7D99C355}"/>
              </a:ext>
            </a:extLst>
          </p:cNvPr>
          <p:cNvSpPr>
            <a:spLocks noGrp="1"/>
          </p:cNvSpPr>
          <p:nvPr>
            <p:ph type="title"/>
          </p:nvPr>
        </p:nvSpPr>
        <p:spPr/>
        <p:txBody>
          <a:bodyPr/>
          <a:lstStyle/>
          <a:p>
            <a:r>
              <a:rPr lang="en-AU" dirty="0"/>
              <a:t>Clicker Question 6</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valuable piece of information is obtained by DNA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footprinting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location of a promoter region of DNA</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specific sequence of bases to which a particular protein binds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location of the 5′ end of a coding sequence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all the DNA sequences in a genome to which a known DNA sequence binds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location(s) in genomic DNA to which a known sequence of RNA binds</a:t>
            </a:r>
          </a:p>
        </p:txBody>
      </p:sp>
    </p:spTree>
    <p:extLst>
      <p:ext uri="{BB962C8B-B14F-4D97-AF65-F5344CB8AC3E}">
        <p14:creationId xmlns:p14="http://schemas.microsoft.com/office/powerpoint/2010/main" val="14832299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F4D23-1077-447C-A565-C8A05DF3AC3A}"/>
              </a:ext>
            </a:extLst>
          </p:cNvPr>
          <p:cNvSpPr>
            <a:spLocks noGrp="1"/>
          </p:cNvSpPr>
          <p:nvPr>
            <p:ph type="title"/>
          </p:nvPr>
        </p:nvSpPr>
        <p:spPr/>
        <p:txBody>
          <a:bodyPr/>
          <a:lstStyle/>
          <a:p>
            <a:r>
              <a:rPr lang="en-AU" dirty="0"/>
              <a:t>Clicker Question 6,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valuable piece of information is obtained by DNA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footprinting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specific sequence of bases to which a particular protein binds</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Footprinting</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 technique derived from principles used in DNA sequencing, identifies the DNA sequences bound by a particular protein.</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68396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05AF3-49FD-4E45-A118-D44F8644328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 by </a:t>
            </a:r>
            <a:r>
              <a:rPr lang="en-US" i="1" dirty="0">
                <a:solidFill>
                  <a:schemeClr val="tx1"/>
                </a:solidFill>
                <a:latin typeface="Arial" panose="020B0604020202020204" pitchFamily="34" charset="0"/>
                <a:cs typeface="Arial" panose="020B0604020202020204" pitchFamily="34" charset="0"/>
              </a:rPr>
              <a:t>E. coli </a:t>
            </a:r>
            <a:r>
              <a:rPr lang="en-US" dirty="0">
                <a:solidFill>
                  <a:schemeClr val="tx1"/>
                </a:solidFill>
                <a:latin typeface="Arial" panose="020B0604020202020204" pitchFamily="34" charset="0"/>
                <a:cs typeface="Arial" panose="020B0604020202020204" pitchFamily="34" charset="0"/>
              </a:rPr>
              <a:t>RNA Polymerase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92446" y="1676400"/>
            <a:ext cx="855910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polymerase binds to the promoter</a:t>
            </a:r>
          </a:p>
          <a:p>
            <a:pPr lvl="1"/>
            <a:r>
              <a:rPr lang="en-US" sz="2400" dirty="0">
                <a:latin typeface="Arial" panose="020B0604020202020204" pitchFamily="34" charset="0"/>
                <a:cs typeface="Arial" panose="020B0604020202020204" pitchFamily="34" charset="0"/>
              </a:rPr>
              <a:t>directed by its bound </a:t>
            </a:r>
            <a:r>
              <a:rPr lang="el-GR" sz="2400" i="1" dirty="0">
                <a:latin typeface="Arial" panose="020B0604020202020204" pitchFamily="34" charset="0"/>
                <a:cs typeface="Arial" panose="020B0604020202020204" pitchFamily="34" charset="0"/>
              </a:rPr>
              <a:t>σ</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factor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 </a:t>
            </a:r>
            <a:r>
              <a:rPr lang="en-US" sz="2400" b="1" dirty="0">
                <a:latin typeface="Arial" panose="020B0604020202020204" pitchFamily="34" charset="0"/>
                <a:cs typeface="Arial" panose="020B0604020202020204" pitchFamily="34" charset="0"/>
              </a:rPr>
              <a:t>closed complex </a:t>
            </a:r>
            <a:r>
              <a:rPr lang="en-US" sz="2400" dirty="0">
                <a:latin typeface="Arial" panose="020B0604020202020204" pitchFamily="34" charset="0"/>
                <a:cs typeface="Arial" panose="020B0604020202020204" pitchFamily="34" charset="0"/>
              </a:rPr>
              <a:t>(bound DNA remains double-stranded) forms, followed by an </a:t>
            </a:r>
            <a:r>
              <a:rPr lang="en-US" sz="2400" b="1" dirty="0">
                <a:latin typeface="Arial" panose="020B0604020202020204" pitchFamily="34" charset="0"/>
                <a:cs typeface="Arial" panose="020B0604020202020204" pitchFamily="34" charset="0"/>
              </a:rPr>
              <a:t>open complex </a:t>
            </a:r>
            <a:r>
              <a:rPr lang="en-US" sz="2400" dirty="0">
                <a:latin typeface="Arial" panose="020B0604020202020204" pitchFamily="34" charset="0"/>
                <a:cs typeface="Arial" panose="020B0604020202020204" pitchFamily="34" charset="0"/>
              </a:rPr>
              <a:t>(bound DNA is partially unwound near the −10 sequence)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initiation causes a conformational change that converts the complex to the elongation form and moves the complex away from the promoter (promoter clearance)</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789641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8E950-C277-48DA-8BFE-0A61374006F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Elongation by </a:t>
            </a:r>
            <a:r>
              <a:rPr lang="en-US" i="1" dirty="0">
                <a:solidFill>
                  <a:schemeClr val="tx1"/>
                </a:solidFill>
                <a:latin typeface="Arial" panose="020B0604020202020204" pitchFamily="34" charset="0"/>
                <a:cs typeface="Arial" panose="020B0604020202020204" pitchFamily="34" charset="0"/>
              </a:rPr>
              <a:t>E. coli </a:t>
            </a:r>
            <a:br>
              <a:rPr lang="en-US" i="1"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RNA Polymerase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92446" y="1676400"/>
            <a:ext cx="855910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a:t>
            </a:r>
            <a:r>
              <a:rPr lang="en-US" sz="2400" i="1" dirty="0">
                <a:latin typeface="Arial" panose="020B0604020202020204" pitchFamily="34" charset="0"/>
                <a:cs typeface="Arial" panose="020B0604020202020204" pitchFamily="34" charset="0"/>
              </a:rPr>
              <a:t> </a:t>
            </a:r>
            <a:r>
              <a:rPr lang="el-GR" sz="2400" i="1" dirty="0">
                <a:latin typeface="Arial" panose="020B0604020202020204" pitchFamily="34" charset="0"/>
                <a:cs typeface="Arial" panose="020B0604020202020204" pitchFamily="34" charset="0"/>
              </a:rPr>
              <a:t>σ</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 dissociates at random as the polymerase enters elongation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dirty="0" err="1">
                <a:latin typeface="Arial" panose="020B0604020202020204" pitchFamily="34" charset="0"/>
                <a:cs typeface="Arial" panose="020B0604020202020204" pitchFamily="34" charset="0"/>
              </a:rPr>
              <a:t>NusA</a:t>
            </a:r>
            <a:r>
              <a:rPr lang="en-US" sz="2400" dirty="0">
                <a:latin typeface="Arial" panose="020B0604020202020204" pitchFamily="34" charset="0"/>
                <a:cs typeface="Arial" panose="020B0604020202020204" pitchFamily="34" charset="0"/>
              </a:rPr>
              <a:t> protein competes with the </a:t>
            </a:r>
            <a:r>
              <a:rPr lang="el-GR" sz="2400" i="1" dirty="0">
                <a:latin typeface="Arial" panose="020B0604020202020204" pitchFamily="34" charset="0"/>
                <a:cs typeface="Arial" panose="020B0604020202020204" pitchFamily="34" charset="0"/>
              </a:rPr>
              <a:t>σ</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 to bind the polymerase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after transcription: </a:t>
            </a:r>
          </a:p>
          <a:p>
            <a:pPr lvl="1"/>
            <a:r>
              <a:rPr lang="en-US" sz="2400" dirty="0" err="1">
                <a:latin typeface="Arial" panose="020B0604020202020204" pitchFamily="34" charset="0"/>
                <a:cs typeface="Arial" panose="020B0604020202020204" pitchFamily="34" charset="0"/>
              </a:rPr>
              <a:t>NusA</a:t>
            </a:r>
            <a:r>
              <a:rPr lang="en-US" sz="2400" dirty="0">
                <a:latin typeface="Arial" panose="020B0604020202020204" pitchFamily="34" charset="0"/>
                <a:cs typeface="Arial" panose="020B0604020202020204" pitchFamily="34" charset="0"/>
              </a:rPr>
              <a:t> dissociates from the enzyme</a:t>
            </a:r>
          </a:p>
          <a:p>
            <a:pPr lvl="1"/>
            <a:r>
              <a:rPr lang="en-US" sz="2400" dirty="0">
                <a:latin typeface="Arial" panose="020B0604020202020204" pitchFamily="34" charset="0"/>
                <a:cs typeface="Arial" panose="020B0604020202020204" pitchFamily="34" charset="0"/>
              </a:rPr>
              <a:t>RNA polymerase dissociates from the DNA</a:t>
            </a:r>
          </a:p>
          <a:p>
            <a:endParaRPr lang="en-US" sz="2400" dirty="0"/>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97251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83418-9EE5-428E-A083-AECB46EF189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 and Elongation by </a:t>
            </a:r>
            <a:r>
              <a:rPr lang="en-US" i="1" dirty="0">
                <a:solidFill>
                  <a:schemeClr val="tx1"/>
                </a:solidFill>
                <a:latin typeface="Arial" panose="020B0604020202020204" pitchFamily="34" charset="0"/>
                <a:cs typeface="Arial" panose="020B0604020202020204" pitchFamily="34" charset="0"/>
              </a:rPr>
              <a:t>E. coli </a:t>
            </a:r>
            <a:r>
              <a:rPr lang="en-US" dirty="0">
                <a:solidFill>
                  <a:schemeClr val="tx1"/>
                </a:solidFill>
                <a:latin typeface="Arial" panose="020B0604020202020204" pitchFamily="34" charset="0"/>
                <a:cs typeface="Arial" panose="020B0604020202020204" pitchFamily="34" charset="0"/>
              </a:rPr>
              <a:t>RNA Polymerase</a:t>
            </a:r>
            <a:endParaRPr lang="en-AU" dirty="0"/>
          </a:p>
        </p:txBody>
      </p:sp>
      <p:pic>
        <p:nvPicPr>
          <p:cNvPr id="4" name="Picture 3" descr="A horizontal double-stranded piece of blue D N A is shown at the top with a purple region in the venter labeled promoter. Step 1: R N A polymerase core and the sigma superscript 70 end superscript subunit bind to the D N A promoter. An arrow points down from the promoter accompanied by curved lines showing the addition of R N A polymerase and of sigma superscript 70 end superscript subunit. R N A polymerase is a roughly round purple structure with an opening in the center, a narrow vertical passage downward, a passage to the right, and a circular opening at the upper left. The sigma superscript 70 end superscript subunit has an orange oval attached by a curved strand to a smaller vertical oval adjacent to a larger vertical oval labeled sigma superscript 70 end superscript with a small horizontal oval beneath. This yields an R N A polymerase with the three adjacent ovals of the sigma superscript 70 end superscript across its top and the strand extending from the left-hand oval of this group down to the opening at the upper left of the R N A polymerase, where it joins to the base of the fourth oval. This fourth oval extends out behind R N A polymerase. The double-stranded D N A curves along the R N A polymerase in front of the rear oval, bends as it passes the left-hand oval of the three adjacent ovals, and then runs down to the right so that the purple promoter crosses diagonally across the large ventral oval. The strand turns blue at the end of the promoter as it reaches the right-hand side of the large oval and runs along the upper right edges of the R N A polymerase to end just past the right end of the enzyme. This is labeled closed complex. Step 2: Transcription bubble forms. This yields a similar structure in which the two strands of D N A have separated at the region of the promoter and to its right. The purple part of the promoter is against the sigma subunit. Below, the blue left-hand strand bends left along the orange strand connecting the left-hand oval to the rear oval and loops down before bending horizontally and rejoining the top strand as it exits through the opening to the right of the polymerase. The top D N A strand runs down to its right, at the top of the open region in the polymerase, and bends right to rejoin it as a double-stranded molecule. A small piece of green R N A is visible at the lower left part of the bend in the left-hand D N A strand, just above the narrow vertical channel extending down. This structure is labeled open complex. Step 3: Transcription is initiated. The rear orange oval bends upward and to the right, with the double stranded D N A running vertically up to its right above the three ovals below. The top of the D N A has two purple ends. The blue D N A still forms a replication bubble in the open region of the polymerase and the strand of green R N A now extends up slightly above the bottom blue D N A strand and then left to exit through the opening to the upper left that had previously been occupied by the strand to the rear orange oval. Step 4: Promoter clearance is followed by elongation. An arrow points left accompanied by a branched arrow showing the departure of the sigma superscript 70 end superscript subunit. Step 5: Elongation continues, sigma superscript 70 end superscript dissociates, and is replaced by N u s A. A curved line shows the addition of a green oval labeled N u s A to the arrow pointing from the previous structure to the next structure. In this structure, D N A has a similar configuration extending from the upper left, then curving vertically down to a replication bubble in the center of the polymerase, then bending horizontally to the right. The green strand of R N A has extended well beyond the R N A polymerase. A green oval labeled N u s A is positioned at the upper right corner of the R N A polymerase between the vertical and horizontal pieces of D N A. An arrow points upward accompanied by a curved arrow showing the loss of the green oval labeled N u s A and a green strand of R N A. Step 6: Transcription is terminated. N u s A dissociated, and the R N A polymerase is recycled. This yields an R N A polymerase with no associated D N A or sigma superscript 70 end superscript subunit ready to repeat step 1.">
            <a:extLst>
              <a:ext uri="{FF2B5EF4-FFF2-40B4-BE49-F238E27FC236}">
                <a16:creationId xmlns:a16="http://schemas.microsoft.com/office/drawing/2014/main" id="{D8E15358-E187-5842-B740-0A567ABF4A91}"/>
              </a:ext>
            </a:extLst>
          </p:cNvPr>
          <p:cNvPicPr>
            <a:picLocks noChangeAspect="1"/>
          </p:cNvPicPr>
          <p:nvPr/>
        </p:nvPicPr>
        <p:blipFill>
          <a:blip r:embed="rId3"/>
          <a:stretch>
            <a:fillRect/>
          </a:stretch>
        </p:blipFill>
        <p:spPr>
          <a:xfrm>
            <a:off x="1492271" y="1395310"/>
            <a:ext cx="6159457" cy="5246282"/>
          </a:xfrm>
          <a:prstGeom prst="rect">
            <a:avLst/>
          </a:prstGeom>
        </p:spPr>
      </p:pic>
    </p:spTree>
    <p:extLst>
      <p:ext uri="{BB962C8B-B14F-4D97-AF65-F5344CB8AC3E}">
        <p14:creationId xmlns:p14="http://schemas.microsoft.com/office/powerpoint/2010/main" val="4075202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263302"/>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messenger RNAs (mRNAs)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encode the amino acid sequences of polypeptides</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transfer RNAs (tRNAs) </a:t>
            </a:r>
            <a:r>
              <a:rPr lang="en-US" sz="2400" dirty="0">
                <a:latin typeface="Arial" panose="020B0604020202020204" pitchFamily="34" charset="0"/>
                <a:cs typeface="Arial" panose="020B0604020202020204" pitchFamily="34" charset="0"/>
              </a:rPr>
              <a:t>= read the mRNA and transfer the appropriate amino acid to a growing polypeptide chain during protein synthesis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ribosomal RNAs (rRNAs) </a:t>
            </a:r>
            <a:r>
              <a:rPr lang="en-US" sz="2400" dirty="0">
                <a:latin typeface="Arial" panose="020B0604020202020204" pitchFamily="34" charset="0"/>
                <a:cs typeface="Arial" panose="020B0604020202020204" pitchFamily="34" charset="0"/>
              </a:rPr>
              <a:t>= constituents of ribosomes, the cellular machines that synthesize proteins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noncoding RNAs (ncRNAs) </a:t>
            </a:r>
            <a:r>
              <a:rPr lang="en-US" sz="2400" dirty="0">
                <a:latin typeface="Arial" panose="020B0604020202020204" pitchFamily="34" charset="0"/>
                <a:cs typeface="Arial" panose="020B0604020202020204" pitchFamily="34" charset="0"/>
              </a:rPr>
              <a:t>= have a variety of catalytic, structural, and regulatory functions</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120A8DAD-247B-42FF-8DBF-CE1CCBB508A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Major Types of RNA Molecules</a:t>
            </a:r>
            <a:endParaRPr lang="en-AU" dirty="0"/>
          </a:p>
        </p:txBody>
      </p:sp>
    </p:spTree>
    <p:extLst>
      <p:ext uri="{BB962C8B-B14F-4D97-AF65-F5344CB8AC3E}">
        <p14:creationId xmlns:p14="http://schemas.microsoft.com/office/powerpoint/2010/main" val="9653665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19A58-29CC-466B-AD54-EF10D554D05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t>
            </a:r>
            <a:r>
              <a:rPr lang="el-GR" i="1" dirty="0">
                <a:solidFill>
                  <a:schemeClr val="tx1"/>
                </a:solidFill>
                <a:latin typeface="Arial" panose="020B0604020202020204" pitchFamily="34" charset="0"/>
                <a:cs typeface="Arial" panose="020B0604020202020204" pitchFamily="34" charset="0"/>
              </a:rPr>
              <a:t>σ</a:t>
            </a:r>
            <a:r>
              <a:rPr lang="el-GR" baseline="30000" dirty="0">
                <a:solidFill>
                  <a:schemeClr val="tx1"/>
                </a:solidFill>
                <a:latin typeface="Arial" panose="020B0604020202020204" pitchFamily="34" charset="0"/>
                <a:cs typeface="Arial" panose="020B0604020202020204" pitchFamily="34" charset="0"/>
              </a:rPr>
              <a:t>32</a:t>
            </a:r>
            <a:r>
              <a:rPr lang="el-GR"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Subunit</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92446" y="1363662"/>
            <a:ext cx="855910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t>
            </a:r>
            <a:r>
              <a:rPr lang="el-GR" sz="2400" i="1" dirty="0">
                <a:latin typeface="Arial" panose="020B0604020202020204" pitchFamily="34" charset="0"/>
                <a:cs typeface="Arial" panose="020B0604020202020204" pitchFamily="34" charset="0"/>
              </a:rPr>
              <a:t>σ</a:t>
            </a:r>
            <a:r>
              <a:rPr lang="el-GR" sz="2400" baseline="30000" dirty="0">
                <a:latin typeface="Arial" panose="020B0604020202020204" pitchFamily="34" charset="0"/>
                <a:cs typeface="Arial" panose="020B0604020202020204" pitchFamily="34" charset="0"/>
              </a:rPr>
              <a:t>32</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 = specific for the heat shock promoters</a:t>
            </a:r>
          </a:p>
          <a:p>
            <a:pPr lvl="1"/>
            <a:r>
              <a:rPr lang="en-US" sz="2400" dirty="0">
                <a:latin typeface="Arial" panose="020B0604020202020204" pitchFamily="34" charset="0"/>
                <a:cs typeface="Arial" panose="020B0604020202020204" pitchFamily="34" charset="0"/>
              </a:rPr>
              <a:t>RNA polymerase binds these promoters only when </a:t>
            </a:r>
            <a:r>
              <a:rPr lang="el-GR" sz="2400" i="1" dirty="0">
                <a:latin typeface="Arial" panose="020B0604020202020204" pitchFamily="34" charset="0"/>
                <a:cs typeface="Arial" panose="020B0604020202020204" pitchFamily="34" charset="0"/>
              </a:rPr>
              <a:t>σ</a:t>
            </a:r>
            <a:r>
              <a:rPr lang="el-GR" sz="2400" baseline="30000" dirty="0">
                <a:latin typeface="Arial" panose="020B0604020202020204" pitchFamily="34" charset="0"/>
                <a:cs typeface="Arial" panose="020B0604020202020204" pitchFamily="34" charset="0"/>
              </a:rPr>
              <a:t>70</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replaced with</a:t>
            </a:r>
            <a:r>
              <a:rPr lang="el-GR" sz="2400" dirty="0">
                <a:latin typeface="Arial" panose="020B0604020202020204" pitchFamily="34" charset="0"/>
                <a:cs typeface="Arial" panose="020B0604020202020204" pitchFamily="34" charset="0"/>
              </a:rPr>
              <a:t> </a:t>
            </a:r>
            <a:r>
              <a:rPr lang="el-GR" sz="2400" i="1" dirty="0">
                <a:latin typeface="Arial" panose="020B0604020202020204" pitchFamily="34" charset="0"/>
                <a:cs typeface="Arial" panose="020B0604020202020204" pitchFamily="34" charset="0"/>
              </a:rPr>
              <a:t>σ</a:t>
            </a:r>
            <a:r>
              <a:rPr lang="el-GR" sz="2400" baseline="30000" dirty="0">
                <a:latin typeface="Arial" panose="020B0604020202020204" pitchFamily="34" charset="0"/>
                <a:cs typeface="Arial" panose="020B0604020202020204" pitchFamily="34" charset="0"/>
              </a:rPr>
              <a:t>32</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products of heat shock genes are made at higher levels when the cell is exposed to environmental stress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using different </a:t>
            </a:r>
            <a:r>
              <a:rPr lang="el-GR" sz="2400" i="1" dirty="0">
                <a:latin typeface="Arial" panose="020B0604020202020204" pitchFamily="34" charset="0"/>
                <a:cs typeface="Arial" panose="020B0604020202020204" pitchFamily="34" charset="0"/>
              </a:rPr>
              <a:t>σ</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subunits allows the cell to coordinate the expression of sets of genes</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447750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39EA90F5-EEF8-4B2D-906E-86B949A0A24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9293" y="335356"/>
            <a:ext cx="1133954" cy="816935"/>
          </a:xfrm>
          <a:prstGeom prst="rect">
            <a:avLst/>
          </a:prstGeom>
        </p:spPr>
      </p:pic>
      <p:sp>
        <p:nvSpPr>
          <p:cNvPr id="2" name="Title 1">
            <a:extLst>
              <a:ext uri="{FF2B5EF4-FFF2-40B4-BE49-F238E27FC236}">
                <a16:creationId xmlns:a16="http://schemas.microsoft.com/office/drawing/2014/main" id="{8A655C64-1B05-4E86-9250-946B23F82A21}"/>
              </a:ext>
            </a:extLst>
          </p:cNvPr>
          <p:cNvSpPr>
            <a:spLocks noGrp="1"/>
          </p:cNvSpPr>
          <p:nvPr>
            <p:ph type="title"/>
          </p:nvPr>
        </p:nvSpPr>
        <p:spPr/>
        <p:txBody>
          <a:bodyPr/>
          <a:lstStyle/>
          <a:p>
            <a:r>
              <a:rPr lang="en-AU" dirty="0"/>
              <a:t>Clicker Question 7</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does the </a:t>
            </a:r>
            <a:r>
              <a:rPr lang="el-GR" sz="2400" i="1" dirty="0">
                <a:effectLst/>
                <a:latin typeface="Arial" panose="020B0604020202020204" pitchFamily="34" charset="0"/>
                <a:ea typeface="Times New Roman" panose="02020603050405020304" pitchFamily="18" charset="0"/>
                <a:cs typeface="Arial" panose="020B0604020202020204" pitchFamily="34" charset="0"/>
              </a:rPr>
              <a:t>σ</a:t>
            </a:r>
            <a:r>
              <a:rPr lang="en-US" sz="2400" dirty="0">
                <a:effectLst/>
                <a:latin typeface="Arial" panose="020B0604020202020204" pitchFamily="34" charset="0"/>
                <a:ea typeface="Times New Roman" panose="02020603050405020304" pitchFamily="18" charset="0"/>
                <a:cs typeface="Arial" panose="020B0604020202020204" pitchFamily="34" charset="0"/>
              </a:rPr>
              <a:t> subunit dissociate from the RNA polymerase core subunits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randomly as the polymerase enters the elongation phase of transcription</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NusA</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displaces it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the promoter region has passed through</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exactly when the second NTP has been added to the chain</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08346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AF5E7-9A8E-4AE9-9D75-893A45833E48}"/>
              </a:ext>
            </a:extLst>
          </p:cNvPr>
          <p:cNvSpPr>
            <a:spLocks noGrp="1"/>
          </p:cNvSpPr>
          <p:nvPr>
            <p:ph type="title"/>
          </p:nvPr>
        </p:nvSpPr>
        <p:spPr/>
        <p:txBody>
          <a:bodyPr/>
          <a:lstStyle/>
          <a:p>
            <a:r>
              <a:rPr lang="en-AU" dirty="0"/>
              <a:t>Clicker Question 7,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does the </a:t>
            </a:r>
            <a:r>
              <a:rPr lang="el-GR" sz="2400" i="1" dirty="0">
                <a:effectLst/>
                <a:latin typeface="Arial" panose="020B0604020202020204" pitchFamily="34" charset="0"/>
                <a:ea typeface="Times New Roman" panose="02020603050405020304" pitchFamily="18" charset="0"/>
                <a:cs typeface="Arial" panose="020B0604020202020204" pitchFamily="34" charset="0"/>
              </a:rPr>
              <a:t>σ</a:t>
            </a:r>
            <a:r>
              <a:rPr lang="en-US" sz="2400" dirty="0">
                <a:effectLst/>
                <a:latin typeface="Arial" panose="020B0604020202020204" pitchFamily="34" charset="0"/>
                <a:ea typeface="Times New Roman" panose="02020603050405020304" pitchFamily="18" charset="0"/>
                <a:cs typeface="Arial" panose="020B0604020202020204" pitchFamily="34" charset="0"/>
              </a:rPr>
              <a:t> subunit dissociate from the RNA polymerase core subunits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randomly as the polymerase enters the elongation phase of transcription</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The </a:t>
            </a:r>
            <a:r>
              <a:rPr lang="el-GR" sz="2400" b="1" i="1" u="none" strike="noStrike" baseline="0" dirty="0">
                <a:latin typeface="Arial" panose="020B0604020202020204" pitchFamily="34" charset="0"/>
                <a:cs typeface="Arial" panose="020B0604020202020204" pitchFamily="34" charset="0"/>
              </a:rPr>
              <a:t>σ</a:t>
            </a:r>
            <a:r>
              <a:rPr lang="en-US" sz="2400" b="1" i="0" u="none" strike="noStrike" baseline="0" dirty="0">
                <a:latin typeface="Arial" panose="020B0604020202020204" pitchFamily="34" charset="0"/>
                <a:cs typeface="Arial" panose="020B0604020202020204" pitchFamily="34" charset="0"/>
              </a:rPr>
              <a:t> subunit dissociates at random as the polymerase enters the elongation phase of transcription. The protein </a:t>
            </a:r>
            <a:r>
              <a:rPr lang="en-US" sz="2400" b="1" i="0" u="none" strike="noStrike" baseline="0" dirty="0" err="1">
                <a:latin typeface="Arial" panose="020B0604020202020204" pitchFamily="34" charset="0"/>
                <a:cs typeface="Arial" panose="020B0604020202020204" pitchFamily="34" charset="0"/>
              </a:rPr>
              <a:t>NusA</a:t>
            </a:r>
            <a:r>
              <a:rPr lang="en-US" sz="2400" b="1" i="0" u="none" strike="noStrike" baseline="0" dirty="0">
                <a:latin typeface="Arial" panose="020B0604020202020204" pitchFamily="34" charset="0"/>
                <a:cs typeface="Arial" panose="020B0604020202020204" pitchFamily="34" charset="0"/>
              </a:rPr>
              <a:t> binds to the elongating RNA polymerase, competitively with the </a:t>
            </a:r>
            <a:r>
              <a:rPr lang="el-GR" sz="2400" b="1" i="1" u="none" strike="noStrike" baseline="0" dirty="0">
                <a:latin typeface="Arial" panose="020B0604020202020204" pitchFamily="34" charset="0"/>
                <a:cs typeface="Arial" panose="020B0604020202020204" pitchFamily="34" charset="0"/>
              </a:rPr>
              <a:t>σ</a:t>
            </a:r>
            <a:r>
              <a:rPr lang="en-US" sz="2400" b="1" i="0" u="none" strike="noStrike" baseline="0" dirty="0">
                <a:latin typeface="Arial" panose="020B0604020202020204" pitchFamily="34" charset="0"/>
                <a:cs typeface="Arial" panose="020B0604020202020204" pitchFamily="34" charset="0"/>
              </a:rPr>
              <a:t> subunit.</a:t>
            </a:r>
            <a:endParaRPr kumimoji="0" lang="en-US" alt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555196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E20613C4-5F2C-40F4-8C96-419E67382741}"/>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650" y="3045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495CCB4-CB41-4EA1-A70E-61430F21A31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(4 of 5)</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RNA is synthesized by RNA polymerases using DNA templates and ribonucleoside                          5</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-triphosphates. </a:t>
            </a:r>
            <a:r>
              <a:rPr lang="en-US" sz="2400" dirty="0">
                <a:latin typeface="Arial" panose="020B0604020202020204" pitchFamily="34" charset="0"/>
                <a:cs typeface="Arial" panose="020B0604020202020204" pitchFamily="34" charset="0"/>
              </a:rPr>
              <a:t>RNA is made in the 5′→3′ direction and complementary to the template DNA strand. Transcription is highly regulated and initiates by recruitment of the transcription machinery to gene promoters. Although bacterial and eukaryotic polymerases share many conserved features, the transcriptional machinery and its regulation are much more complex in eukaryotes.</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7847514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139BA-7231-4389-8295-0CA4B0F9C4A3}"/>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Transcription Is Regulated at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Several Levels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8288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regulation can occur at any step of transcription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as the first committed steps in transcription, binding of RNA polymerase to the promoter and initiation of transcription are closely regulated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protein binding can activate or repress transcription</a:t>
            </a:r>
          </a:p>
          <a:p>
            <a:pPr lvl="1"/>
            <a:r>
              <a:rPr lang="en-US" sz="2400" b="1" dirty="0">
                <a:latin typeface="Arial" panose="020B0604020202020204" pitchFamily="34" charset="0"/>
                <a:cs typeface="Arial" panose="020B0604020202020204" pitchFamily="34" charset="0"/>
              </a:rPr>
              <a:t>cAMP receptor protein (CRP) </a:t>
            </a:r>
            <a:r>
              <a:rPr lang="en-US" sz="2400" dirty="0">
                <a:latin typeface="Arial" panose="020B0604020202020204" pitchFamily="34" charset="0"/>
                <a:cs typeface="Arial" panose="020B0604020202020204" pitchFamily="34" charset="0"/>
              </a:rPr>
              <a:t>activates transcription</a:t>
            </a:r>
          </a:p>
          <a:p>
            <a:pPr lvl="1"/>
            <a:r>
              <a:rPr lang="en-US" sz="2400" b="1" dirty="0">
                <a:latin typeface="Arial" panose="020B0604020202020204" pitchFamily="34" charset="0"/>
                <a:cs typeface="Arial" panose="020B0604020202020204" pitchFamily="34" charset="0"/>
              </a:rPr>
              <a:t>repressors </a:t>
            </a:r>
            <a:r>
              <a:rPr lang="en-US" sz="2400" dirty="0">
                <a:latin typeface="Arial" panose="020B0604020202020204" pitchFamily="34" charset="0"/>
                <a:cs typeface="Arial" panose="020B0604020202020204" pitchFamily="34" charset="0"/>
              </a:rPr>
              <a:t>block RNA synthesis at specific genes</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235065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01408C3D-6F52-4167-8C05-46DC14C1C9D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9293" y="335356"/>
            <a:ext cx="1133954" cy="816935"/>
          </a:xfrm>
          <a:prstGeom prst="rect">
            <a:avLst/>
          </a:prstGeom>
        </p:spPr>
      </p:pic>
      <p:sp>
        <p:nvSpPr>
          <p:cNvPr id="2" name="Title 1">
            <a:extLst>
              <a:ext uri="{FF2B5EF4-FFF2-40B4-BE49-F238E27FC236}">
                <a16:creationId xmlns:a16="http://schemas.microsoft.com/office/drawing/2014/main" id="{7DFE76FF-BA6C-439A-8810-526F35E569B3}"/>
              </a:ext>
            </a:extLst>
          </p:cNvPr>
          <p:cNvSpPr>
            <a:spLocks noGrp="1"/>
          </p:cNvSpPr>
          <p:nvPr>
            <p:ph type="title"/>
          </p:nvPr>
        </p:nvSpPr>
        <p:spPr/>
        <p:txBody>
          <a:bodyPr/>
          <a:lstStyle/>
          <a:p>
            <a:r>
              <a:rPr lang="en-AU" dirty="0"/>
              <a:t>Clicker Question 8</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Signal transduction systems incorporate molecules that have other cellular functions. What second messenger ion or molecule plays a role in activating bacterial gene transcription?</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cGMP</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inositol 1,4,5-trisphosphate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1,2-diacylglycerol</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Ca</a:t>
            </a:r>
            <a:r>
              <a:rPr kumimoji="0" lang="en-US" sz="24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cAMP</a:t>
            </a:r>
          </a:p>
        </p:txBody>
      </p:sp>
    </p:spTree>
    <p:extLst>
      <p:ext uri="{BB962C8B-B14F-4D97-AF65-F5344CB8AC3E}">
        <p14:creationId xmlns:p14="http://schemas.microsoft.com/office/powerpoint/2010/main" val="495819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20650-B10D-492A-B31B-93B28680329F}"/>
              </a:ext>
            </a:extLst>
          </p:cNvPr>
          <p:cNvSpPr>
            <a:spLocks noGrp="1"/>
          </p:cNvSpPr>
          <p:nvPr>
            <p:ph type="title"/>
          </p:nvPr>
        </p:nvSpPr>
        <p:spPr/>
        <p:txBody>
          <a:bodyPr/>
          <a:lstStyle/>
          <a:p>
            <a:r>
              <a:rPr lang="en-AU" dirty="0"/>
              <a:t>Clicker Question 8,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Signal transduction systems incorporate molecules that have other cellular functions. What second messenger ion or molecule plays a role in activating bacterial gene transcription?</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5"/>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cAMP</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5"/>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 </a:t>
            </a:r>
            <a:r>
              <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 coli</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the cAMP receptor protein (CRP) increases the transcription of genes coding for enzymes that metabolize sugars other than glucose when cells are grown in the absence of glucose.</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90169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4149F-F9E7-48D4-9B58-2CA1BE339B1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Specific Sequences Signal Termination of RNA Synthesis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828800"/>
            <a:ext cx="42481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l-GR" sz="2400" i="1" dirty="0">
                <a:latin typeface="Arial" panose="020B0604020202020204" pitchFamily="34" charset="0"/>
                <a:cs typeface="Arial" panose="020B0604020202020204" pitchFamily="34" charset="0"/>
              </a:rPr>
              <a:t>ρ</a:t>
            </a:r>
            <a:r>
              <a:rPr lang="en-US" sz="2400" dirty="0">
                <a:latin typeface="Arial" panose="020B0604020202020204" pitchFamily="34" charset="0"/>
                <a:cs typeface="Arial" panose="020B0604020202020204" pitchFamily="34" charset="0"/>
              </a:rPr>
              <a:t>-independent</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terminators:</a:t>
            </a:r>
          </a:p>
          <a:p>
            <a:pPr lvl="1"/>
            <a:r>
              <a:rPr lang="en-US" sz="2400" dirty="0">
                <a:latin typeface="Arial" panose="020B0604020202020204" pitchFamily="34" charset="0"/>
                <a:cs typeface="Arial" panose="020B0604020202020204" pitchFamily="34" charset="0"/>
              </a:rPr>
              <a:t>have a self-complementary region that forms a hairpin</a:t>
            </a:r>
          </a:p>
          <a:p>
            <a:pPr lvl="1"/>
            <a:r>
              <a:rPr lang="en-US" sz="2400" dirty="0">
                <a:latin typeface="Arial" panose="020B0604020202020204" pitchFamily="34" charset="0"/>
                <a:cs typeface="Arial" panose="020B0604020202020204" pitchFamily="34" charset="0"/>
              </a:rPr>
              <a:t>have a conserved string of three A residues that are transcribed into U residues near the 3′ end of the hairpin</a:t>
            </a:r>
          </a:p>
          <a:p>
            <a:pPr marL="533400" lvl="1" indent="0">
              <a:buNone/>
            </a:pP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is labeled rho-independent termination. An R N A polymerase is shown a roughly round purple structure with an opening in the center, a narrow vertical passage downward, a passage to the right, and a circular opening at the upper left. A double-stranded piece of D N A is shown with a blue top portion and a light red bottom portion. The two strands separate as they pass through the opening in the venter of R N A polymerase, with the light red portion meeting a green R N A molecule with its 3 prime end extending down below. Just above the place that this piece of D N A meets R N A, there is a vertical sequence of five A nucleotides across from a vertical sequence of five 5 nucleotides in the blue piece of D N A. This series of bases is labeled terminator sequence. The green strand of R N A extends out through the opening at the upper left of the R N A polymerase, where it has a sequence of U U U before bending vertically to a light green piece with U U at its top that meets a dark green loop that bends to run vertically up along the light green piece of R N A before bending to run diagonally up to the left to end at its 5 prime end. Accompanying text in a grey box reads, An R N A hairpin forms at a palindromic sequence and disrupts interactions between the R N A and D N A template within the polymerase. An arrow points down. This yields a similar structure in which the R N A is shown to the left, separate from the R N A polymerase. Accompanying text in a gray box reads, The m R N A is released. ">
            <a:extLst>
              <a:ext uri="{FF2B5EF4-FFF2-40B4-BE49-F238E27FC236}">
                <a16:creationId xmlns:a16="http://schemas.microsoft.com/office/drawing/2014/main" id="{DB6EDFCB-6C59-3345-9D2C-BF5E6A7FD859}"/>
              </a:ext>
            </a:extLst>
          </p:cNvPr>
          <p:cNvPicPr>
            <a:picLocks noChangeAspect="1"/>
          </p:cNvPicPr>
          <p:nvPr/>
        </p:nvPicPr>
        <p:blipFill>
          <a:blip r:embed="rId3"/>
          <a:stretch>
            <a:fillRect/>
          </a:stretch>
        </p:blipFill>
        <p:spPr>
          <a:xfrm>
            <a:off x="4800600" y="2061773"/>
            <a:ext cx="3853352" cy="3664727"/>
          </a:xfrm>
          <a:prstGeom prst="rect">
            <a:avLst/>
          </a:prstGeom>
        </p:spPr>
      </p:pic>
    </p:spTree>
    <p:extLst>
      <p:ext uri="{BB962C8B-B14F-4D97-AF65-F5344CB8AC3E}">
        <p14:creationId xmlns:p14="http://schemas.microsoft.com/office/powerpoint/2010/main" val="39278337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0DCCC-9F64-4E0B-8A6B-C0DFA4EC478D}"/>
              </a:ext>
            </a:extLst>
          </p:cNvPr>
          <p:cNvSpPr>
            <a:spLocks noGrp="1"/>
          </p:cNvSpPr>
          <p:nvPr>
            <p:ph type="title"/>
          </p:nvPr>
        </p:nvSpPr>
        <p:spPr/>
        <p:txBody>
          <a:bodyPr/>
          <a:lstStyle/>
          <a:p>
            <a:r>
              <a:rPr lang="el-GR" i="1" dirty="0">
                <a:solidFill>
                  <a:schemeClr val="tx1"/>
                </a:solidFill>
                <a:latin typeface="Arial" panose="020B0604020202020204" pitchFamily="34" charset="0"/>
                <a:cs typeface="Arial" panose="020B0604020202020204" pitchFamily="34" charset="0"/>
              </a:rPr>
              <a:t>ρ</a:t>
            </a:r>
            <a:r>
              <a:rPr lang="el-GR" dirty="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Dependent Terminators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87274" y="1371600"/>
            <a:ext cx="4284726"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l-GR" sz="2400" i="1" dirty="0">
                <a:latin typeface="Arial" panose="020B0604020202020204" pitchFamily="34" charset="0"/>
                <a:cs typeface="Arial" panose="020B0604020202020204" pitchFamily="34" charset="0"/>
              </a:rPr>
              <a:t>ρ</a:t>
            </a:r>
            <a:r>
              <a:rPr lang="en-US" sz="2400" dirty="0">
                <a:latin typeface="Arial" panose="020B0604020202020204" pitchFamily="34" charset="0"/>
                <a:cs typeface="Arial" panose="020B0604020202020204" pitchFamily="34" charset="0"/>
              </a:rPr>
              <a:t> </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rho) = protein factor that has an ATP-dependent RNA-DNA helicase activity </a:t>
            </a:r>
            <a:endParaRPr lang="en-US" sz="2400" i="1" dirty="0">
              <a:latin typeface="Arial" panose="020B0604020202020204" pitchFamily="34" charset="0"/>
              <a:cs typeface="Arial" panose="020B0604020202020204" pitchFamily="34" charset="0"/>
            </a:endParaRPr>
          </a:p>
          <a:p>
            <a:endParaRPr lang="en-US" sz="2400" i="1" dirty="0">
              <a:latin typeface="Arial" panose="020B0604020202020204" pitchFamily="34" charset="0"/>
              <a:cs typeface="Arial" panose="020B0604020202020204" pitchFamily="34" charset="0"/>
            </a:endParaRPr>
          </a:p>
          <a:p>
            <a:r>
              <a:rPr lang="el-GR" sz="2400" i="1" dirty="0">
                <a:latin typeface="Arial" panose="020B0604020202020204" pitchFamily="34" charset="0"/>
                <a:cs typeface="Arial" panose="020B0604020202020204" pitchFamily="34" charset="0"/>
              </a:rPr>
              <a:t>ρ</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dependent terminators = class of terminators that rely on the protein factor </a:t>
            </a:r>
            <a:r>
              <a:rPr lang="el-GR" sz="2400" i="1" dirty="0">
                <a:latin typeface="Arial" panose="020B0604020202020204" pitchFamily="34" charset="0"/>
                <a:cs typeface="Arial" panose="020B0604020202020204" pitchFamily="34" charset="0"/>
              </a:rPr>
              <a:t>ρ</a:t>
            </a:r>
            <a:r>
              <a:rPr lang="en-US" sz="2400" dirty="0">
                <a:latin typeface="Arial" panose="020B0604020202020204" pitchFamily="34" charset="0"/>
                <a:cs typeface="Arial" panose="020B0604020202020204" pitchFamily="34" charset="0"/>
              </a:rPr>
              <a:t> (rho)</a:t>
            </a:r>
          </a:p>
          <a:p>
            <a:pPr lvl="1"/>
            <a:r>
              <a:rPr lang="en-US" sz="2400" dirty="0">
                <a:latin typeface="Arial" panose="020B0604020202020204" pitchFamily="34" charset="0"/>
                <a:cs typeface="Arial" panose="020B0604020202020204" pitchFamily="34" charset="0"/>
              </a:rPr>
              <a:t>have a CA-rich sequence called a </a:t>
            </a:r>
            <a:r>
              <a:rPr lang="en-US" sz="2400" i="1" dirty="0">
                <a:latin typeface="Arial" panose="020B0604020202020204" pitchFamily="34" charset="0"/>
                <a:cs typeface="Arial" panose="020B0604020202020204" pitchFamily="34" charset="0"/>
              </a:rPr>
              <a:t>rut </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ho </a:t>
            </a:r>
            <a:r>
              <a:rPr lang="en-US" sz="2400" i="1" dirty="0">
                <a:latin typeface="Arial" panose="020B0604020202020204" pitchFamily="34" charset="0"/>
                <a:cs typeface="Arial" panose="020B0604020202020204" pitchFamily="34" charset="0"/>
              </a:rPr>
              <a:t>ut</a:t>
            </a:r>
            <a:r>
              <a:rPr lang="en-US" sz="2400" dirty="0">
                <a:latin typeface="Arial" panose="020B0604020202020204" pitchFamily="34" charset="0"/>
                <a:cs typeface="Arial" panose="020B0604020202020204" pitchFamily="34" charset="0"/>
              </a:rPr>
              <a:t>ilization) element</a:t>
            </a:r>
          </a:p>
          <a:p>
            <a:pPr lvl="1"/>
            <a:r>
              <a:rPr lang="el-GR" sz="2400" i="1" dirty="0">
                <a:latin typeface="Arial" panose="020B0604020202020204" pitchFamily="34" charset="0"/>
                <a:cs typeface="Arial" panose="020B0604020202020204" pitchFamily="34" charset="0"/>
              </a:rPr>
              <a:t>ρ</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promotes release of the RNA</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b is labeled rho-dependent termination. R N A polymerase is shown with double-stranded D N A similar to the structure shown in part a except that no termination sequence is shown. A green strand of R N A with its 3 prime end extending downward into the narrow vertical passage downward extends out through the opening to the upper left and runs through a circle of six orange spheres labeled rho helicase just outside of the R N A polymerase. The green R N A runs horizontally to the left and has a short purple piece labeled r u t element just before becoming green again and ending at its 5 prime end. A gray arrow points from the 5 prime end toward the R N A polymerase. Text in a gray box reads, The rho helicase separates the m R N A from the D N A template. An arrow points down to show a similar structure in which the R N A molecule is to the left of the R N A polymerase and the rho helicase is to the lower left, separate from the R N A molecule.">
            <a:extLst>
              <a:ext uri="{FF2B5EF4-FFF2-40B4-BE49-F238E27FC236}">
                <a16:creationId xmlns:a16="http://schemas.microsoft.com/office/drawing/2014/main" id="{9F3A1C1C-B342-D347-A676-F59E646FA495}"/>
              </a:ext>
            </a:extLst>
          </p:cNvPr>
          <p:cNvPicPr>
            <a:picLocks noChangeAspect="1"/>
          </p:cNvPicPr>
          <p:nvPr/>
        </p:nvPicPr>
        <p:blipFill>
          <a:blip r:embed="rId3"/>
          <a:stretch>
            <a:fillRect/>
          </a:stretch>
        </p:blipFill>
        <p:spPr>
          <a:xfrm>
            <a:off x="4956016" y="2057400"/>
            <a:ext cx="3877118" cy="3664727"/>
          </a:xfrm>
          <a:prstGeom prst="rect">
            <a:avLst/>
          </a:prstGeom>
        </p:spPr>
      </p:pic>
    </p:spTree>
    <p:extLst>
      <p:ext uri="{BB962C8B-B14F-4D97-AF65-F5344CB8AC3E}">
        <p14:creationId xmlns:p14="http://schemas.microsoft.com/office/powerpoint/2010/main" val="12278383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A1A20219-E89E-4687-9E5C-3CCA16B7DCF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9293" y="335356"/>
            <a:ext cx="1133954" cy="816935"/>
          </a:xfrm>
          <a:prstGeom prst="rect">
            <a:avLst/>
          </a:prstGeom>
        </p:spPr>
      </p:pic>
      <p:sp>
        <p:nvSpPr>
          <p:cNvPr id="2" name="Title 1">
            <a:extLst>
              <a:ext uri="{FF2B5EF4-FFF2-40B4-BE49-F238E27FC236}">
                <a16:creationId xmlns:a16="http://schemas.microsoft.com/office/drawing/2014/main" id="{57B59D7B-034D-422E-827F-2F401B0F0178}"/>
              </a:ext>
            </a:extLst>
          </p:cNvPr>
          <p:cNvSpPr>
            <a:spLocks noGrp="1"/>
          </p:cNvSpPr>
          <p:nvPr>
            <p:ph type="title"/>
          </p:nvPr>
        </p:nvSpPr>
        <p:spPr/>
        <p:txBody>
          <a:bodyPr/>
          <a:lstStyle/>
          <a:p>
            <a:r>
              <a:rPr lang="en-AU" dirty="0"/>
              <a:t>Clicker Question 9</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factor is NOT associated with the process of transcriptional termination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sequence-dependent binding of Term protein in eukaryotes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dephosphorylation of the CTD of Pol II in eukaryotes</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action of </a:t>
            </a:r>
            <a:r>
              <a:rPr kumimoji="0" lang="el-GR"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ρ</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helicase in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 coli</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hairpin formation in the RNA product of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 coli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RNA polymerase</a:t>
            </a:r>
          </a:p>
        </p:txBody>
      </p:sp>
    </p:spTree>
    <p:extLst>
      <p:ext uri="{BB962C8B-B14F-4D97-AF65-F5344CB8AC3E}">
        <p14:creationId xmlns:p14="http://schemas.microsoft.com/office/powerpoint/2010/main" val="2282419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2BF8F-4868-4E26-9FA6-E9BB89E11FD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Cellular Transcriptome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524000"/>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entire chromosome is usually copied during replication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transcription is more selective</a:t>
            </a:r>
          </a:p>
          <a:p>
            <a:pPr marL="50800" indent="0">
              <a:buNone/>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transcriptome </a:t>
            </a:r>
            <a:r>
              <a:rPr lang="en-US" sz="2400" dirty="0">
                <a:latin typeface="Arial" panose="020B0604020202020204" pitchFamily="34" charset="0"/>
                <a:cs typeface="Arial" panose="020B0604020202020204" pitchFamily="34" charset="0"/>
              </a:rPr>
              <a:t>= the sum of all the RNA molecules produced in a cell under a given set of conditions</a:t>
            </a:r>
          </a:p>
          <a:p>
            <a:pPr lvl="1"/>
            <a:r>
              <a:rPr lang="en-US" sz="2400" dirty="0">
                <a:latin typeface="Arial" panose="020B0604020202020204" pitchFamily="34" charset="0"/>
                <a:cs typeface="Arial" panose="020B0604020202020204" pitchFamily="34" charset="0"/>
              </a:rPr>
              <a:t>~76% of the human genome is transcribed into RNA</a:t>
            </a:r>
          </a:p>
          <a:p>
            <a:pPr lvl="1"/>
            <a:r>
              <a:rPr lang="en-US" sz="2400" dirty="0">
                <a:latin typeface="Arial" panose="020B0604020202020204" pitchFamily="34" charset="0"/>
                <a:cs typeface="Arial" panose="020B0604020202020204" pitchFamily="34" charset="0"/>
              </a:rPr>
              <a:t>most products are ncRNAs</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614243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3F849-2C2C-4FE1-BCAF-F486765F6DDC}"/>
              </a:ext>
            </a:extLst>
          </p:cNvPr>
          <p:cNvSpPr>
            <a:spLocks noGrp="1"/>
          </p:cNvSpPr>
          <p:nvPr>
            <p:ph type="title"/>
          </p:nvPr>
        </p:nvSpPr>
        <p:spPr/>
        <p:txBody>
          <a:bodyPr/>
          <a:lstStyle/>
          <a:p>
            <a:r>
              <a:rPr lang="en-AU" dirty="0"/>
              <a:t>Clicker Question 9,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factor is NOT associated with the process of transcriptional termination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sequence-dependent binding of Term protein in eukaryotes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 eukaryotes, termination begins when elongation factors dissociate. The Pol II carboxyl-terminal domain (CTD) is dephosphorylated, a process facilitated by termination factors. The transcription machinery is then recycled, ready to initiate another transcript.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948666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1333-D299-42B3-9E64-B08AE6601D1F}"/>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Eukaryotic Cells Have Three Kinds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of Nuclear RNA Polymerases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828800"/>
            <a:ext cx="32575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eukaryotes have three nuclear RNA polymerases: I, II, and III</a:t>
            </a:r>
          </a:p>
          <a:p>
            <a:pPr lvl="1"/>
            <a:r>
              <a:rPr lang="en-US" sz="2400" dirty="0">
                <a:latin typeface="Arial" panose="020B0604020202020204" pitchFamily="34" charset="0"/>
                <a:cs typeface="Arial" panose="020B0604020202020204" pitchFamily="34" charset="0"/>
              </a:rPr>
              <a:t>each has a specific function and is recruited to a specific promoter sequence</a:t>
            </a:r>
          </a:p>
          <a:p>
            <a:pPr lvl="1"/>
            <a:endParaRPr lang="en-US" sz="2000" dirty="0"/>
          </a:p>
          <a:p>
            <a:pPr lvl="1"/>
            <a:endParaRPr lang="en-US" sz="2000" dirty="0"/>
          </a:p>
          <a:p>
            <a:pPr marL="533400" lvl="1" indent="0">
              <a:buNone/>
            </a:pP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3DA150C5-5BA2-4414-AE71-2A14E19CBEBB}"/>
              </a:ext>
            </a:extLst>
          </p:cNvPr>
          <p:cNvSpPr txBox="1"/>
          <p:nvPr/>
        </p:nvSpPr>
        <p:spPr>
          <a:xfrm>
            <a:off x="3618652" y="2490390"/>
            <a:ext cx="5201498" cy="369332"/>
          </a:xfrm>
          <a:prstGeom prst="rect">
            <a:avLst/>
          </a:prstGeom>
          <a:solidFill>
            <a:srgbClr val="005F6A"/>
          </a:solidFill>
          <a:ln>
            <a:solidFill>
              <a:schemeClr val="tx1"/>
            </a:solidFill>
          </a:ln>
        </p:spPr>
        <p:txBody>
          <a:bodyPr wrap="square" rtlCol="0">
            <a:spAutoFit/>
          </a:bodyPr>
          <a:lstStyle/>
          <a:p>
            <a:r>
              <a:rPr lang="en-US" sz="1800" b="1" dirty="0">
                <a:solidFill>
                  <a:schemeClr val="bg1"/>
                </a:solidFill>
              </a:rPr>
              <a:t>Table 26-1 Eukaryotic Nuclear RNA Polymerases</a:t>
            </a:r>
          </a:p>
        </p:txBody>
      </p:sp>
      <p:graphicFrame>
        <p:nvGraphicFramePr>
          <p:cNvPr id="5" name="Table Placeholder 2">
            <a:extLst>
              <a:ext uri="{FF2B5EF4-FFF2-40B4-BE49-F238E27FC236}">
                <a16:creationId xmlns:a16="http://schemas.microsoft.com/office/drawing/2014/main" id="{7D440230-E9BC-4C7F-B77C-F3667FE787DB}"/>
              </a:ext>
            </a:extLst>
          </p:cNvPr>
          <p:cNvGraphicFramePr>
            <a:graphicFrameLocks/>
          </p:cNvGraphicFramePr>
          <p:nvPr>
            <p:extLst>
              <p:ext uri="{D42A27DB-BD31-4B8C-83A1-F6EECF244321}">
                <p14:modId xmlns:p14="http://schemas.microsoft.com/office/powerpoint/2010/main" val="3314405005"/>
              </p:ext>
            </p:extLst>
          </p:nvPr>
        </p:nvGraphicFramePr>
        <p:xfrm>
          <a:off x="3618652" y="2859722"/>
          <a:ext cx="5209381" cy="2068830"/>
        </p:xfrm>
        <a:graphic>
          <a:graphicData uri="http://schemas.openxmlformats.org/drawingml/2006/table">
            <a:tbl>
              <a:tblPr firstRow="1" firstCol="1" bandRow="1">
                <a:tableStyleId>{5940675A-B579-460E-94D1-54222C63F5DA}</a:tableStyleId>
              </a:tblPr>
              <a:tblGrid>
                <a:gridCol w="2209576">
                  <a:extLst>
                    <a:ext uri="{9D8B030D-6E8A-4147-A177-3AD203B41FA5}">
                      <a16:colId xmlns:a16="http://schemas.microsoft.com/office/drawing/2014/main" val="4192080169"/>
                    </a:ext>
                  </a:extLst>
                </a:gridCol>
                <a:gridCol w="2999805">
                  <a:extLst>
                    <a:ext uri="{9D8B030D-6E8A-4147-A177-3AD203B41FA5}">
                      <a16:colId xmlns:a16="http://schemas.microsoft.com/office/drawing/2014/main" val="1762110267"/>
                    </a:ext>
                  </a:extLst>
                </a:gridCol>
              </a:tblGrid>
              <a:tr h="0">
                <a:tc>
                  <a:txBody>
                    <a:bodyPr/>
                    <a:lstStyle/>
                    <a:p>
                      <a:pPr marL="0" marR="0">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 </a:t>
                      </a:r>
                      <a:r>
                        <a:rPr lang="en-US" sz="1600" b="1" i="0" u="none" strike="noStrike" kern="1200" baseline="0" dirty="0">
                          <a:solidFill>
                            <a:schemeClr val="tx1"/>
                          </a:solidFill>
                          <a:latin typeface="Arial" panose="020B0604020202020204" pitchFamily="34" charset="0"/>
                          <a:ea typeface="+mn-ea"/>
                          <a:cs typeface="Arial" panose="020B0604020202020204" pitchFamily="34" charset="0"/>
                        </a:rPr>
                        <a:t>RNA polymerase</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600" b="1" i="0" u="none" strike="noStrike" kern="1200" baseline="0" dirty="0">
                          <a:solidFill>
                            <a:schemeClr val="tx1"/>
                          </a:solidFill>
                          <a:latin typeface="Arial" panose="020B0604020202020204" pitchFamily="34" charset="0"/>
                          <a:ea typeface="+mn-ea"/>
                          <a:cs typeface="Arial" panose="020B0604020202020204" pitchFamily="34" charset="0"/>
                        </a:rPr>
                        <a:t>Types of RNA synthesized</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2594938983"/>
                  </a:ext>
                </a:extLst>
              </a:tr>
              <a:tr h="0">
                <a:tc>
                  <a:txBody>
                    <a:bodyPr/>
                    <a:lstStyle/>
                    <a:p>
                      <a:pPr marL="0" marR="0" algn="ctr">
                        <a:lnSpc>
                          <a:spcPct val="107000"/>
                        </a:lnSpc>
                        <a:spcBef>
                          <a:spcPts val="0"/>
                        </a:spcBef>
                        <a:spcAft>
                          <a:spcPts val="0"/>
                        </a:spcAft>
                      </a:pPr>
                      <a:r>
                        <a:rPr lang="en-US" sz="1600" b="0" i="0" u="none" strike="noStrike" kern="1200" baseline="0" dirty="0">
                          <a:solidFill>
                            <a:schemeClr val="tx1"/>
                          </a:solidFill>
                          <a:latin typeface="Arial" panose="020B0604020202020204" pitchFamily="34" charset="0"/>
                          <a:ea typeface="+mn-ea"/>
                          <a:cs typeface="Arial" panose="020B0604020202020204" pitchFamily="34" charset="0"/>
                        </a:rPr>
                        <a:t>I</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l">
                        <a:lnSpc>
                          <a:spcPct val="107000"/>
                        </a:lnSpc>
                        <a:spcBef>
                          <a:spcPts val="0"/>
                        </a:spcBef>
                        <a:spcAft>
                          <a:spcPts val="0"/>
                        </a:spcAft>
                      </a:pPr>
                      <a:r>
                        <a:rPr lang="en-US" sz="1600" b="0" i="0" u="none" strike="noStrike" kern="1200" baseline="0" dirty="0">
                          <a:solidFill>
                            <a:schemeClr val="tx1"/>
                          </a:solidFill>
                          <a:latin typeface="Arial" panose="020B0604020202020204" pitchFamily="34" charset="0"/>
                          <a:ea typeface="+mn-ea"/>
                          <a:cs typeface="Arial" panose="020B0604020202020204" pitchFamily="34" charset="0"/>
                        </a:rPr>
                        <a:t>Pre-ribosomal RNA</a:t>
                      </a:r>
                      <a:endParaRPr lang="en-US" sz="1600" i="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403864959"/>
                  </a:ext>
                </a:extLst>
              </a:tr>
              <a:tr h="0">
                <a:tc>
                  <a:txBody>
                    <a:bodyPr/>
                    <a:lstStyle/>
                    <a:p>
                      <a:pPr marL="0" marR="0" algn="ctr">
                        <a:lnSpc>
                          <a:spcPct val="107000"/>
                        </a:lnSpc>
                        <a:spcBef>
                          <a:spcPts val="0"/>
                        </a:spcBef>
                        <a:spcAft>
                          <a:spcPts val="0"/>
                        </a:spcAft>
                      </a:pPr>
                      <a:r>
                        <a:rPr lang="en-US" sz="1600" b="0" i="0" u="none" strike="noStrike" kern="1200" baseline="0" dirty="0">
                          <a:solidFill>
                            <a:schemeClr val="tx1"/>
                          </a:solidFill>
                          <a:latin typeface="Arial" panose="020B0604020202020204" pitchFamily="34" charset="0"/>
                          <a:ea typeface="+mn-ea"/>
                          <a:cs typeface="Arial" panose="020B0604020202020204" pitchFamily="34" charset="0"/>
                        </a:rPr>
                        <a:t>II</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r>
                        <a:rPr lang="en-US" sz="1600" b="0" i="0" u="none" strike="noStrike" kern="1200" baseline="0" dirty="0">
                          <a:solidFill>
                            <a:schemeClr val="tx1"/>
                          </a:solidFill>
                          <a:latin typeface="Arial" panose="020B0604020202020204" pitchFamily="34" charset="0"/>
                          <a:ea typeface="+mn-ea"/>
                          <a:cs typeface="Arial" panose="020B0604020202020204" pitchFamily="34" charset="0"/>
                        </a:rPr>
                        <a:t>mRNA</a:t>
                      </a:r>
                    </a:p>
                    <a:p>
                      <a:r>
                        <a:rPr lang="en-US" sz="1600" b="0" i="0" u="none" strike="noStrike" kern="1200" baseline="0" dirty="0" err="1">
                          <a:solidFill>
                            <a:schemeClr val="tx1"/>
                          </a:solidFill>
                          <a:latin typeface="Arial" panose="020B0604020202020204" pitchFamily="34" charset="0"/>
                          <a:ea typeface="+mn-ea"/>
                          <a:cs typeface="Arial" panose="020B0604020202020204" pitchFamily="34" charset="0"/>
                        </a:rPr>
                        <a:t>ncRNA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71672567"/>
                  </a:ext>
                </a:extLst>
              </a:tr>
              <a:tr h="0">
                <a:tc>
                  <a:txBody>
                    <a:bodyPr/>
                    <a:lstStyle/>
                    <a:p>
                      <a:pPr marL="0" marR="0" algn="ctr">
                        <a:lnSpc>
                          <a:spcPct val="107000"/>
                        </a:lnSpc>
                        <a:spcBef>
                          <a:spcPts val="0"/>
                        </a:spcBef>
                        <a:spcAft>
                          <a:spcPts val="0"/>
                        </a:spcAft>
                      </a:pPr>
                      <a:r>
                        <a:rPr lang="en-US" sz="1600" b="0" i="0" u="none" strike="noStrike" kern="1200" baseline="0" dirty="0">
                          <a:solidFill>
                            <a:schemeClr val="tx1"/>
                          </a:solidFill>
                          <a:latin typeface="Arial" panose="020B0604020202020204" pitchFamily="34" charset="0"/>
                          <a:ea typeface="+mn-ea"/>
                          <a:cs typeface="Arial" panose="020B0604020202020204" pitchFamily="34" charset="0"/>
                        </a:rPr>
                        <a:t>III</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r>
                        <a:rPr lang="en-US" sz="1600" b="0" i="0" u="none" strike="noStrike" kern="1200" baseline="0" dirty="0" err="1">
                          <a:solidFill>
                            <a:schemeClr val="tx1"/>
                          </a:solidFill>
                          <a:latin typeface="Arial" panose="020B0604020202020204" pitchFamily="34" charset="0"/>
                          <a:ea typeface="+mn-ea"/>
                          <a:cs typeface="Arial" panose="020B0604020202020204" pitchFamily="34" charset="0"/>
                        </a:rPr>
                        <a:t>tRNA</a:t>
                      </a:r>
                      <a:endParaRPr lang="en-US" sz="16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600" b="0" i="0" u="none" strike="noStrike" kern="1200" baseline="0" dirty="0">
                          <a:solidFill>
                            <a:schemeClr val="tx1"/>
                          </a:solidFill>
                          <a:latin typeface="Arial" panose="020B0604020202020204" pitchFamily="34" charset="0"/>
                          <a:ea typeface="+mn-ea"/>
                          <a:cs typeface="Arial" panose="020B0604020202020204" pitchFamily="34" charset="0"/>
                        </a:rPr>
                        <a:t>5S </a:t>
                      </a:r>
                      <a:r>
                        <a:rPr lang="en-US" sz="1600" b="0" i="0" u="none" strike="noStrike" kern="1200" baseline="0" dirty="0" err="1">
                          <a:solidFill>
                            <a:schemeClr val="tx1"/>
                          </a:solidFill>
                          <a:latin typeface="Arial" panose="020B0604020202020204" pitchFamily="34" charset="0"/>
                          <a:ea typeface="+mn-ea"/>
                          <a:cs typeface="Arial" panose="020B0604020202020204" pitchFamily="34" charset="0"/>
                        </a:rPr>
                        <a:t>rRNA</a:t>
                      </a:r>
                      <a:endParaRPr lang="en-US" sz="16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600" b="0" i="0" u="none" strike="noStrike" kern="1200" baseline="0" dirty="0" err="1">
                          <a:solidFill>
                            <a:schemeClr val="tx1"/>
                          </a:solidFill>
                          <a:latin typeface="Arial" panose="020B0604020202020204" pitchFamily="34" charset="0"/>
                          <a:ea typeface="+mn-ea"/>
                          <a:cs typeface="Arial" panose="020B0604020202020204" pitchFamily="34" charset="0"/>
                        </a:rPr>
                        <a:t>ncRNA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403445115"/>
                  </a:ext>
                </a:extLst>
              </a:tr>
            </a:tbl>
          </a:graphicData>
        </a:graphic>
      </p:graphicFrame>
    </p:spTree>
    <p:extLst>
      <p:ext uri="{BB962C8B-B14F-4D97-AF65-F5344CB8AC3E}">
        <p14:creationId xmlns:p14="http://schemas.microsoft.com/office/powerpoint/2010/main" val="14253656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728C2-E867-455C-B46F-66C2BBE14F8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Mitochondria and Chloroplast RNA Polymerases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002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eukaryotic mitochondria and chloroplasts have their own RNA polymerases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RNA polymerases in these organelles are similar to bacterial RNA polymerases</a:t>
            </a:r>
          </a:p>
        </p:txBody>
      </p:sp>
    </p:spTree>
    <p:extLst>
      <p:ext uri="{BB962C8B-B14F-4D97-AF65-F5344CB8AC3E}">
        <p14:creationId xmlns:p14="http://schemas.microsoft.com/office/powerpoint/2010/main" val="15976877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0E397-29E6-42BA-ABD4-D85CD4229BE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RNA Polymerase I (Pol I)</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002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RNA polymerase I (Pol I) = responsible for the synthesis of a transcript called pre-ribosomal RNA (or pre-rRNA)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pre-rRNA contains the precursor for the 18S, 5.8S, and 28S rRNAs</a:t>
            </a:r>
          </a:p>
        </p:txBody>
      </p:sp>
    </p:spTree>
    <p:extLst>
      <p:ext uri="{BB962C8B-B14F-4D97-AF65-F5344CB8AC3E}">
        <p14:creationId xmlns:p14="http://schemas.microsoft.com/office/powerpoint/2010/main" val="15448602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ED6F06-AC31-44F3-BEBE-043E71BEC86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RNA Polymerase II (Pol II)</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371601"/>
            <a:ext cx="85915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RNA polymerase II (Pol II) = responsible for the synthesis of mRNAs and many ncRNAs</a:t>
            </a:r>
          </a:p>
          <a:p>
            <a:pPr lvl="1"/>
            <a:r>
              <a:rPr lang="en-US" sz="2400" dirty="0">
                <a:latin typeface="Arial" panose="020B0604020202020204" pitchFamily="34" charset="0"/>
                <a:cs typeface="Arial" panose="020B0604020202020204" pitchFamily="34" charset="0"/>
              </a:rPr>
              <a:t>can recognize 1000s of promoters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some Pol II promoters have sequences in common: </a:t>
            </a:r>
          </a:p>
          <a:p>
            <a:pPr lvl="1"/>
            <a:r>
              <a:rPr lang="en-US" sz="2400" dirty="0">
                <a:latin typeface="Arial" panose="020B0604020202020204" pitchFamily="34" charset="0"/>
                <a:cs typeface="Arial" panose="020B0604020202020204" pitchFamily="34" charset="0"/>
              </a:rPr>
              <a:t>a TATA box consensus sequence (TATA(A/T)A(A/T)(A/G)) near -30 </a:t>
            </a:r>
          </a:p>
          <a:p>
            <a:pPr lvl="1"/>
            <a:r>
              <a:rPr lang="en-US" sz="2400" dirty="0">
                <a:latin typeface="Arial" panose="020B0604020202020204" pitchFamily="34" charset="0"/>
                <a:cs typeface="Arial" panose="020B0604020202020204" pitchFamily="34" charset="0"/>
              </a:rPr>
              <a:t>an </a:t>
            </a:r>
            <a:r>
              <a:rPr lang="en-US" sz="2400" dirty="0" err="1">
                <a:latin typeface="Arial" panose="020B0604020202020204" pitchFamily="34" charset="0"/>
                <a:cs typeface="Arial" panose="020B0604020202020204" pitchFamily="34" charset="0"/>
              </a:rPr>
              <a:t>Inr</a:t>
            </a:r>
            <a:r>
              <a:rPr lang="en-US" sz="2400" dirty="0">
                <a:latin typeface="Arial" panose="020B0604020202020204" pitchFamily="34" charset="0"/>
                <a:cs typeface="Arial" panose="020B0604020202020204" pitchFamily="34" charset="0"/>
              </a:rPr>
              <a:t> sequence (initiator) at +1 </a:t>
            </a: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A bar is shown with its 5 prime end on the left and its 3 prime end on the right. From left to right, it has a short blue region, a purple region labeled various regulatory sequences, a blue region, a purple region containing T A T A A A labeled T A T A box and with negative 30 above its upper left, then a blue region, then a red region labeled l n r containing Y Y A N T/A Y Y with plus 1 just to the right of its center, then a yellow region.">
            <a:extLst>
              <a:ext uri="{FF2B5EF4-FFF2-40B4-BE49-F238E27FC236}">
                <a16:creationId xmlns:a16="http://schemas.microsoft.com/office/drawing/2014/main" id="{2E786C6B-72CC-304A-8CF5-408F77BD14B9}"/>
              </a:ext>
            </a:extLst>
          </p:cNvPr>
          <p:cNvPicPr>
            <a:picLocks noChangeAspect="1"/>
          </p:cNvPicPr>
          <p:nvPr/>
        </p:nvPicPr>
        <p:blipFill>
          <a:blip r:embed="rId3"/>
          <a:stretch>
            <a:fillRect/>
          </a:stretch>
        </p:blipFill>
        <p:spPr>
          <a:xfrm>
            <a:off x="1089025" y="4881689"/>
            <a:ext cx="7061200" cy="1600200"/>
          </a:xfrm>
          <a:prstGeom prst="rect">
            <a:avLst/>
          </a:prstGeom>
        </p:spPr>
      </p:pic>
    </p:spTree>
    <p:extLst>
      <p:ext uri="{BB962C8B-B14F-4D97-AF65-F5344CB8AC3E}">
        <p14:creationId xmlns:p14="http://schemas.microsoft.com/office/powerpoint/2010/main" val="4638070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94D335-D8C5-455B-88CF-81FA673A803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RNA Polymerase III (Pol III)</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76225" y="1600200"/>
            <a:ext cx="85915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RNA polymerase III (Pol III) = responsible for the synthesis of tRNAs, the 5S rRNA, and other ncRNAs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Pol III promoters are well characterized</a:t>
            </a: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34147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8E036B4C-A40B-419A-9ECE-418E577A420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9293" y="335356"/>
            <a:ext cx="1133954" cy="816935"/>
          </a:xfrm>
          <a:prstGeom prst="rect">
            <a:avLst/>
          </a:prstGeom>
        </p:spPr>
      </p:pic>
      <p:sp>
        <p:nvSpPr>
          <p:cNvPr id="2" name="Title 1">
            <a:extLst>
              <a:ext uri="{FF2B5EF4-FFF2-40B4-BE49-F238E27FC236}">
                <a16:creationId xmlns:a16="http://schemas.microsoft.com/office/drawing/2014/main" id="{03D8F34C-0D8D-4261-8E38-AD0BD415E461}"/>
              </a:ext>
            </a:extLst>
          </p:cNvPr>
          <p:cNvSpPr>
            <a:spLocks noGrp="1"/>
          </p:cNvSpPr>
          <p:nvPr>
            <p:ph type="title"/>
          </p:nvPr>
        </p:nvSpPr>
        <p:spPr/>
        <p:txBody>
          <a:bodyPr/>
          <a:lstStyle/>
          <a:p>
            <a:r>
              <a:rPr lang="en-AU" dirty="0"/>
              <a:t>Clicker Question 10</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eukaryotic RNA polymerase is responsible for transcribing MOST rRNAs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Pol I</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Pol II</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Pol III</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Pol I and Pol II</a:t>
            </a:r>
          </a:p>
        </p:txBody>
      </p:sp>
    </p:spTree>
    <p:extLst>
      <p:ext uri="{BB962C8B-B14F-4D97-AF65-F5344CB8AC3E}">
        <p14:creationId xmlns:p14="http://schemas.microsoft.com/office/powerpoint/2010/main" val="29485336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F9AD4-4721-4531-BB7A-9DD68B77931A}"/>
              </a:ext>
            </a:extLst>
          </p:cNvPr>
          <p:cNvSpPr>
            <a:spLocks noGrp="1"/>
          </p:cNvSpPr>
          <p:nvPr>
            <p:ph type="title"/>
          </p:nvPr>
        </p:nvSpPr>
        <p:spPr/>
        <p:txBody>
          <a:bodyPr/>
          <a:lstStyle/>
          <a:p>
            <a:r>
              <a:rPr lang="en-AU" dirty="0"/>
              <a:t>Clicker Question 10,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eukaryotic RNA polymerase is responsible for transcribing MOST rRNAs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Pol I</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RNA polymerase I (Pol I) is responsible for the synthesis of only one type of RNA, a transcript called pre-ribosomal RNA (or pre-rRNA), which contains the precursor for the 18S, 5.8S, and 28S rRNAs.</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094488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5FF69B41-DDE1-44A8-B72D-B534D30332FF}"/>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650" y="3045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16C6652-59E5-493E-9E8D-B365D3C5A8D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(5 of 5)</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RNA is synthesized by RNA polymerases using DNA templates and ribonucleoside                          5</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-triphosphates. </a:t>
            </a:r>
            <a:r>
              <a:rPr lang="en-US" sz="2400" dirty="0">
                <a:latin typeface="Arial" panose="020B0604020202020204" pitchFamily="34" charset="0"/>
                <a:cs typeface="Arial" panose="020B0604020202020204" pitchFamily="34" charset="0"/>
              </a:rPr>
              <a:t>RNA is made in the 5′→3′ direction and complementary to the template DNA strand. Transcription is highly regulated and initiates by recruitment of the transcription machinery to gene promoters. Although bacterial and eukaryotic polymerases share many conserved features, the transcriptional machinery and its regulation are much more complex in eukaryotes.</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38585386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50A8E-83AD-485B-A39D-F22A9CEE2EB4}"/>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RNA Polymerase II Requires Many Other Protein Factors for Its Activity</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4324" y="1828800"/>
            <a:ext cx="852487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Pol II is more complex than its bacterial counterpart, but structure, function, and mechanism are conserved</a:t>
            </a:r>
          </a:p>
          <a:p>
            <a:pPr lvl="1"/>
            <a:r>
              <a:rPr lang="en-US" sz="2400" dirty="0">
                <a:latin typeface="Arial" panose="020B0604020202020204" pitchFamily="34" charset="0"/>
                <a:cs typeface="Arial" panose="020B0604020202020204" pitchFamily="34" charset="0"/>
              </a:rPr>
              <a:t>RBP1 subunit exhibits a high degree of homology to the bacterial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a:t>
            </a:r>
          </a:p>
          <a:p>
            <a:pPr lvl="1"/>
            <a:r>
              <a:rPr lang="en-US" sz="2400" dirty="0">
                <a:latin typeface="Arial" panose="020B0604020202020204" pitchFamily="34" charset="0"/>
                <a:cs typeface="Arial" panose="020B0604020202020204" pitchFamily="34" charset="0"/>
              </a:rPr>
              <a:t>RBP2 subunit is structurally similar to the bacterial </a:t>
            </a:r>
            <a:r>
              <a:rPr lang="el-GR" sz="2400" i="1" dirty="0">
                <a:latin typeface="Arial" panose="020B0604020202020204" pitchFamily="34" charset="0"/>
                <a:cs typeface="Arial" panose="020B0604020202020204" pitchFamily="34" charset="0"/>
              </a:rPr>
              <a:t>β </a:t>
            </a:r>
            <a:r>
              <a:rPr lang="en-US" sz="2400" dirty="0">
                <a:latin typeface="Arial" panose="020B0604020202020204" pitchFamily="34" charset="0"/>
                <a:cs typeface="Arial" panose="020B0604020202020204" pitchFamily="34" charset="0"/>
              </a:rPr>
              <a:t>subunit</a:t>
            </a:r>
          </a:p>
          <a:p>
            <a:pPr lvl="1"/>
            <a:r>
              <a:rPr lang="en-US" sz="2400" dirty="0">
                <a:latin typeface="Arial" panose="020B0604020202020204" pitchFamily="34" charset="0"/>
                <a:cs typeface="Arial" panose="020B0604020202020204" pitchFamily="34" charset="0"/>
              </a:rPr>
              <a:t>RBP3 and RBP11 subunits show some structural homology to the two bacterial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subunits</a:t>
            </a:r>
          </a:p>
          <a:p>
            <a:pPr lvl="1"/>
            <a:endParaRPr lang="en-US" sz="2000" dirty="0"/>
          </a:p>
          <a:p>
            <a:pPr lvl="1"/>
            <a:endParaRPr lang="en-US" sz="2000" dirty="0"/>
          </a:p>
          <a:p>
            <a:pPr marL="533400" lvl="1" indent="0">
              <a:buNone/>
            </a:pP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68944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F4C27C1F-252E-4C3E-A429-637277CDF08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35356"/>
            <a:ext cx="1133954" cy="816935"/>
          </a:xfrm>
          <a:prstGeom prst="rect">
            <a:avLst/>
          </a:prstGeom>
        </p:spPr>
      </p:pic>
      <p:sp>
        <p:nvSpPr>
          <p:cNvPr id="2" name="Title 1">
            <a:extLst>
              <a:ext uri="{FF2B5EF4-FFF2-40B4-BE49-F238E27FC236}">
                <a16:creationId xmlns:a16="http://schemas.microsoft.com/office/drawing/2014/main" id="{84020328-5C13-454E-8E4A-F4E597BAC3B7}"/>
              </a:ext>
            </a:extLst>
          </p:cNvPr>
          <p:cNvSpPr>
            <a:spLocks noGrp="1"/>
          </p:cNvSpPr>
          <p:nvPr>
            <p:ph type="title"/>
          </p:nvPr>
        </p:nvSpPr>
        <p:spPr/>
        <p:txBody>
          <a:bodyPr/>
          <a:lstStyle/>
          <a:p>
            <a:r>
              <a:rPr lang="en-AU" dirty="0"/>
              <a:t>Clicker Question 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statement about transcription </a:t>
            </a:r>
            <a:r>
              <a:rPr lang="en-US" sz="2400" dirty="0">
                <a:solidFill>
                  <a:srgbClr val="000000"/>
                </a:solidFill>
                <a:latin typeface="Arial" panose="020B0604020202020204" pitchFamily="34" charset="0"/>
                <a:cs typeface="Arial" panose="020B0604020202020204" pitchFamily="34" charset="0"/>
              </a:rPr>
              <a:t>is false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Transcription uses a DNA strand as the template.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Transcription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is more selective than replication.</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Most RNA molecules in the transcriptome code for proteins.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majority of the human genome is transcribed into RNA.</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849941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F4B970-4C37-4E77-B58F-1A5A3018E7F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Carboxyl-Terminal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Domain (CTD)</a:t>
            </a:r>
            <a:endParaRPr lang="en-AU" dirty="0"/>
          </a:p>
        </p:txBody>
      </p:sp>
      <p:sp>
        <p:nvSpPr>
          <p:cNvPr id="5" name="Google Shape;390;g847cf01710_0_68">
            <a:extLst>
              <a:ext uri="{FF2B5EF4-FFF2-40B4-BE49-F238E27FC236}">
                <a16:creationId xmlns:a16="http://schemas.microsoft.com/office/drawing/2014/main" id="{83D6C159-816B-874A-ABCF-91C7205B42FA}"/>
              </a:ext>
            </a:extLst>
          </p:cNvPr>
          <p:cNvSpPr txBox="1">
            <a:spLocks noChangeArrowheads="1"/>
          </p:cNvSpPr>
          <p:nvPr/>
        </p:nvSpPr>
        <p:spPr bwMode="auto">
          <a:xfrm>
            <a:off x="276225" y="1676400"/>
            <a:ext cx="85915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carboxyl-terminal domain (CTD) </a:t>
            </a:r>
            <a:r>
              <a:rPr lang="en-US" sz="2400" dirty="0">
                <a:latin typeface="Arial" panose="020B0604020202020204" pitchFamily="34" charset="0"/>
                <a:cs typeface="Arial" panose="020B0604020202020204" pitchFamily="34" charset="0"/>
              </a:rPr>
              <a:t>= a long carboxyl-terminal tail in RBP1 that consists of many repeats of a consensus heptad amino acid sequence, -YSPTSPS-</a:t>
            </a:r>
          </a:p>
          <a:p>
            <a:pPr lvl="1"/>
            <a:r>
              <a:rPr lang="en-US" sz="2400" dirty="0">
                <a:latin typeface="Arial" panose="020B0604020202020204" pitchFamily="34" charset="0"/>
                <a:cs typeface="Arial" panose="020B0604020202020204" pitchFamily="34" charset="0"/>
              </a:rPr>
              <a:t>yeast enzyme contains 26 repeats</a:t>
            </a:r>
          </a:p>
          <a:p>
            <a:pPr lvl="1"/>
            <a:r>
              <a:rPr lang="en-US" sz="2400" dirty="0">
                <a:latin typeface="Arial" panose="020B0604020202020204" pitchFamily="34" charset="0"/>
                <a:cs typeface="Arial" panose="020B0604020202020204" pitchFamily="34" charset="0"/>
              </a:rPr>
              <a:t>human and mouse enzymes contain 52 repeats</a:t>
            </a:r>
          </a:p>
          <a:p>
            <a:pPr lvl="1"/>
            <a:r>
              <a:rPr lang="en-US" sz="2400" dirty="0">
                <a:latin typeface="Arial" panose="020B0604020202020204" pitchFamily="34" charset="0"/>
                <a:cs typeface="Arial" panose="020B0604020202020204" pitchFamily="34" charset="0"/>
              </a:rPr>
              <a:t>separated from the main body of the enzyme by an intrinsically disordered linker sequence</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55188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93B3A5-0A22-4B4D-86BD-3970E58E0D3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Transcription Factors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76225" y="1676400"/>
            <a:ext cx="85915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transcription factors </a:t>
            </a:r>
            <a:r>
              <a:rPr lang="en-US" sz="2400" dirty="0">
                <a:latin typeface="Arial" panose="020B0604020202020204" pitchFamily="34" charset="0"/>
                <a:cs typeface="Arial" panose="020B0604020202020204" pitchFamily="34" charset="0"/>
              </a:rPr>
              <a:t>= an array of proteins that work with Pol II form the active transcription complex</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general transcription factors </a:t>
            </a:r>
            <a:r>
              <a:rPr lang="en-US" sz="2400" dirty="0">
                <a:latin typeface="Arial" panose="020B0604020202020204" pitchFamily="34" charset="0"/>
                <a:cs typeface="Arial" panose="020B0604020202020204" pitchFamily="34" charset="0"/>
              </a:rPr>
              <a:t>= those required at every Pol II promoter </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64294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6A9049-1BE2-4655-9C76-2510CEE448E7}"/>
              </a:ext>
            </a:extLst>
          </p:cNvPr>
          <p:cNvSpPr>
            <a:spLocks noGrp="1"/>
          </p:cNvSpPr>
          <p:nvPr>
            <p:ph type="title"/>
          </p:nvPr>
        </p:nvSpPr>
        <p:spPr>
          <a:xfrm>
            <a:off x="0" y="152400"/>
            <a:ext cx="9144000" cy="1524000"/>
          </a:xfrm>
        </p:spPr>
        <p:txBody>
          <a:bodyPr/>
          <a:lstStyle/>
          <a:p>
            <a:r>
              <a:rPr lang="en-US" sz="3400" dirty="0">
                <a:solidFill>
                  <a:schemeClr val="tx1"/>
                </a:solidFill>
                <a:latin typeface="Arial" panose="020B0604020202020204" pitchFamily="34" charset="0"/>
                <a:cs typeface="Arial" panose="020B0604020202020204" pitchFamily="34" charset="0"/>
              </a:rPr>
              <a:t>Proteins Required for Initiation of Transcription at Pol II Promoters </a:t>
            </a:r>
            <a:br>
              <a:rPr lang="en-US" sz="3400" dirty="0">
                <a:solidFill>
                  <a:schemeClr val="tx1"/>
                </a:solidFill>
                <a:latin typeface="Arial" panose="020B0604020202020204" pitchFamily="34" charset="0"/>
                <a:cs typeface="Arial" panose="020B0604020202020204" pitchFamily="34" charset="0"/>
              </a:rPr>
            </a:br>
            <a:r>
              <a:rPr lang="en-US" sz="3400" dirty="0">
                <a:solidFill>
                  <a:schemeClr val="tx1"/>
                </a:solidFill>
                <a:latin typeface="Arial" panose="020B0604020202020204" pitchFamily="34" charset="0"/>
                <a:cs typeface="Arial" panose="020B0604020202020204" pitchFamily="34" charset="0"/>
              </a:rPr>
              <a:t>of Eukaryotes</a:t>
            </a:r>
            <a:endParaRPr lang="en-AU" sz="3400" dirty="0"/>
          </a:p>
        </p:txBody>
      </p:sp>
      <p:pic>
        <p:nvPicPr>
          <p:cNvPr id="3" name="Picture 2" descr="The table has 12 rows and 4 columns. The columns have the following headings from left to right. Transcription protein, Number of different subunits, Subunits M sub r, Function. The table is divided into two sections, initiation and elongation. The row entries are as follows. Section 1. Initiation. Row 1. Transcription protein, Pol 2. Number of different subunits, 12. Subunits M sub r, 7000 to 220000. Function, Catalyzes R N A synthesis. Row 2. Transcription protein, T B T, T A T A binding protein. Number of different subunits, 1. Subunits M sub r, 38000. Function, Specifically recognizes the T A T A box. Row 3. Transcription protein, T F I I A. Number of different subunits, 2. Subunits M sub r, 13000 to 42000. Function, Stabilizes binding of T F I I B and T B P to the promoter. Row 4. Transcription protein, T F I I B. Number of different subunits, 1. Subunits M sub r, 35000. Function, Binds to T B P, recruits Pol 2, T F I I F complex. Row 5. Transcription protein, T F I I D. Number of different subunits, 13 to 14. Subunits M sub r, 14000 to 213000. Function, Required for imitation at promoters lacking a T A T A box. Row 6. Transcription protein, T F I I E. Number of different subunits, 2. Subunits M sub r, 33000, 50000. Function, Recruits T F I I H, has A T P ase and helicase activities. Row 7. Transcription protein, T F I I F . Number of different subunits, 2 to 3. Subunits M sub r, 29000 to 58000. Function, Binds tightly to Pol 2, binds to T F I I B and prevents binding of Pol 2 to nonspecific D N A sequences. Row 8. Transcription protein, T F I I H. Number of different subunits, 10. Subunits M sub r, 35000 to 89000. Function, Unwinds D N A at promoter, helicase activity, phosphorylates Pol 2 C T D, recruits nucleotide-excision repair proteins. Section 2. Elongation. Row 9. Transcription protein, E L L. Number of different subunits, 1. Subunits M sub r, 80000. Function, blank. Row 10. Transcription protein, p T E F b. Number of different subunits, 2. Subunits M sub r, 43000, 124000. Function, Phosphorylates Pol 2 C T D. Row 11. Transcription protein, S I I, T F I I S. Number of different subunits, 1. Subunits M sub r, 38000. Function, blank. Row 12. Transcription protein, Elongin, S I I I. Number of different subunits, 3. Subunits M sub r, 15000, 18000, 110000. Function, blank.">
            <a:extLst>
              <a:ext uri="{FF2B5EF4-FFF2-40B4-BE49-F238E27FC236}">
                <a16:creationId xmlns:a16="http://schemas.microsoft.com/office/drawing/2014/main" id="{06B78A4C-60E8-014E-A617-62358E247E77}"/>
              </a:ext>
            </a:extLst>
          </p:cNvPr>
          <p:cNvPicPr>
            <a:picLocks noChangeAspect="1"/>
          </p:cNvPicPr>
          <p:nvPr/>
        </p:nvPicPr>
        <p:blipFill>
          <a:blip r:embed="rId3"/>
          <a:stretch>
            <a:fillRect/>
          </a:stretch>
        </p:blipFill>
        <p:spPr>
          <a:xfrm>
            <a:off x="723900" y="1981200"/>
            <a:ext cx="7696200" cy="4726025"/>
          </a:xfrm>
          <a:prstGeom prst="rect">
            <a:avLst/>
          </a:prstGeom>
        </p:spPr>
      </p:pic>
    </p:spTree>
    <p:extLst>
      <p:ext uri="{BB962C8B-B14F-4D97-AF65-F5344CB8AC3E}">
        <p14:creationId xmlns:p14="http://schemas.microsoft.com/office/powerpoint/2010/main" val="10684826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BE7A8E95-D3F0-401C-8088-EF95AB0FFDA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9293" y="335356"/>
            <a:ext cx="1133954" cy="816935"/>
          </a:xfrm>
          <a:prstGeom prst="rect">
            <a:avLst/>
          </a:prstGeom>
        </p:spPr>
      </p:pic>
      <p:sp>
        <p:nvSpPr>
          <p:cNvPr id="2" name="Title 1">
            <a:extLst>
              <a:ext uri="{FF2B5EF4-FFF2-40B4-BE49-F238E27FC236}">
                <a16:creationId xmlns:a16="http://schemas.microsoft.com/office/drawing/2014/main" id="{B96EFFE4-1674-4368-BAAB-E9276F1BB69F}"/>
              </a:ext>
            </a:extLst>
          </p:cNvPr>
          <p:cNvSpPr>
            <a:spLocks noGrp="1"/>
          </p:cNvSpPr>
          <p:nvPr>
            <p:ph type="title"/>
          </p:nvPr>
        </p:nvSpPr>
        <p:spPr/>
        <p:txBody>
          <a:bodyPr/>
          <a:lstStyle/>
          <a:p>
            <a:r>
              <a:rPr lang="en-AU" dirty="0"/>
              <a:t>Clicker Question 11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statement about general transcription factors is false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They are required at every Pol II promoter.</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They are </a:t>
            </a:r>
            <a:r>
              <a:rPr lang="en-US" sz="2400" b="0" i="0" u="none" strike="noStrike" baseline="0" dirty="0">
                <a:latin typeface="Arial" panose="020B0604020202020204" pitchFamily="34" charset="0"/>
                <a:cs typeface="Arial" panose="020B0604020202020204" pitchFamily="34" charset="0"/>
              </a:rPr>
              <a:t>usually designated TFII with an additional identifier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They are highly conserved in all eukaryotes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They are proteins that block the synthesis of RNA at specific genes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14110862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B8436-5512-4BD6-8A80-82652AAA9F74}"/>
              </a:ext>
            </a:extLst>
          </p:cNvPr>
          <p:cNvSpPr>
            <a:spLocks noGrp="1"/>
          </p:cNvSpPr>
          <p:nvPr>
            <p:ph type="title"/>
          </p:nvPr>
        </p:nvSpPr>
        <p:spPr/>
        <p:txBody>
          <a:bodyPr/>
          <a:lstStyle/>
          <a:p>
            <a:r>
              <a:rPr lang="en-AU" dirty="0"/>
              <a:t>Clicker Question 11,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statement about general transcription factors is false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lang="en-US" sz="2400" b="1" dirty="0">
                <a:solidFill>
                  <a:srgbClr val="000000"/>
                </a:solidFill>
                <a:latin typeface="Arial" panose="020B0604020202020204" pitchFamily="34" charset="0"/>
                <a:cs typeface="Arial" panose="020B0604020202020204" pitchFamily="34" charset="0"/>
              </a:rPr>
              <a:t>They are proteins that block the synthesis of RNA at specific genes</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i="0" u="none" strike="noStrike" baseline="0" dirty="0">
                <a:latin typeface="Arial" panose="020B0604020202020204" pitchFamily="34" charset="0"/>
                <a:cs typeface="Arial" panose="020B0604020202020204" pitchFamily="34" charset="0"/>
              </a:rPr>
              <a:t>The general transcription factors required at every Pol II promoter (factors usually designated TFII with an additional identifier) are highly conserved in all eukaryotes.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Repressors </a:t>
            </a:r>
            <a:r>
              <a:rPr lang="en-US" sz="2400" b="1" dirty="0">
                <a:solidFill>
                  <a:srgbClr val="000000"/>
                </a:solidFill>
                <a:latin typeface="Arial" panose="020B0604020202020204" pitchFamily="34" charset="0"/>
                <a:cs typeface="Arial" panose="020B0604020202020204" pitchFamily="34" charset="0"/>
              </a:rPr>
              <a:t>are proteins that block the synthesis of RNA at specific genes</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784254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954B8C-5CEA-472A-B4CB-5714AF31F26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Transcription at RNA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Polymerase II Promoters</a:t>
            </a:r>
            <a:endParaRPr lang="en-AU" dirty="0"/>
          </a:p>
        </p:txBody>
      </p:sp>
      <p:pic>
        <p:nvPicPr>
          <p:cNvPr id="4" name="Picture 3" descr="Part a shows a diagram of transcription at R N A polymerase 2 promoters with five steps.">
            <a:extLst>
              <a:ext uri="{FF2B5EF4-FFF2-40B4-BE49-F238E27FC236}">
                <a16:creationId xmlns:a16="http://schemas.microsoft.com/office/drawing/2014/main" id="{508633A1-1B52-8643-B34F-246CF4ED107F}"/>
              </a:ext>
            </a:extLst>
          </p:cNvPr>
          <p:cNvPicPr>
            <a:picLocks noChangeAspect="1"/>
          </p:cNvPicPr>
          <p:nvPr/>
        </p:nvPicPr>
        <p:blipFill>
          <a:blip r:embed="rId3"/>
          <a:stretch>
            <a:fillRect/>
          </a:stretch>
        </p:blipFill>
        <p:spPr>
          <a:xfrm>
            <a:off x="2149098" y="1524000"/>
            <a:ext cx="4845803" cy="5105400"/>
          </a:xfrm>
          <a:prstGeom prst="rect">
            <a:avLst/>
          </a:prstGeom>
        </p:spPr>
      </p:pic>
    </p:spTree>
    <p:extLst>
      <p:ext uri="{BB962C8B-B14F-4D97-AF65-F5344CB8AC3E}">
        <p14:creationId xmlns:p14="http://schemas.microsoft.com/office/powerpoint/2010/main" val="17969427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2CED17-9C9F-4929-9948-1B4559143CA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Assembly of RNA Polymerase and Transcription Factors at a Promoter</a:t>
            </a:r>
            <a:endParaRPr lang="en-AU" dirty="0"/>
          </a:p>
        </p:txBody>
      </p:sp>
      <p:sp>
        <p:nvSpPr>
          <p:cNvPr id="5" name="Google Shape;390;g847cf01710_0_68">
            <a:extLst>
              <a:ext uri="{FF2B5EF4-FFF2-40B4-BE49-F238E27FC236}">
                <a16:creationId xmlns:a16="http://schemas.microsoft.com/office/drawing/2014/main" id="{7383820C-752A-A74B-92FF-C183A89EC815}"/>
              </a:ext>
            </a:extLst>
          </p:cNvPr>
          <p:cNvSpPr txBox="1">
            <a:spLocks noChangeArrowheads="1"/>
          </p:cNvSpPr>
          <p:nvPr/>
        </p:nvSpPr>
        <p:spPr bwMode="auto">
          <a:xfrm>
            <a:off x="276225" y="1676400"/>
            <a:ext cx="85915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formation of a closed complex begins when TATA-binding protein (TBP) binds to the TATA box</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preinitiation complex (PIC)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 closed complex </a:t>
            </a:r>
          </a:p>
          <a:p>
            <a:pPr lvl="1"/>
            <a:r>
              <a:rPr lang="en-US" sz="2400" dirty="0">
                <a:latin typeface="Arial" panose="020B0604020202020204" pitchFamily="34" charset="0"/>
                <a:cs typeface="Arial" panose="020B0604020202020204" pitchFamily="34" charset="0"/>
              </a:rPr>
              <a:t>contains TBP, TFIIA, TFIIB, TFIID, TFIIE, TFIIF, TFIIH, and Pol II</a:t>
            </a:r>
          </a:p>
          <a:p>
            <a:endParaRPr lang="en-US" sz="2400" dirty="0"/>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70147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AC57E5-AE21-4A82-9EA4-BC5D2B97692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TFIID Positions TBP and Pol II on the Promoter</a:t>
            </a:r>
            <a:endParaRPr lang="en-AU" dirty="0"/>
          </a:p>
        </p:txBody>
      </p:sp>
      <p:sp>
        <p:nvSpPr>
          <p:cNvPr id="5" name="Google Shape;390;g847cf01710_0_68">
            <a:extLst>
              <a:ext uri="{FF2B5EF4-FFF2-40B4-BE49-F238E27FC236}">
                <a16:creationId xmlns:a16="http://schemas.microsoft.com/office/drawing/2014/main" id="{7383820C-752A-A74B-92FF-C183A89EC815}"/>
              </a:ext>
            </a:extLst>
          </p:cNvPr>
          <p:cNvSpPr txBox="1">
            <a:spLocks noChangeArrowheads="1"/>
          </p:cNvSpPr>
          <p:nvPr/>
        </p:nvSpPr>
        <p:spPr bwMode="auto">
          <a:xfrm>
            <a:off x="282321" y="1658395"/>
            <a:ext cx="3152775" cy="481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TFIID binds the promoter DNA in an elongated complex that is anchored by TBP-DNA interactions on one end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Inr</a:t>
            </a:r>
            <a:r>
              <a:rPr lang="en-US" sz="2400" b="1" dirty="0">
                <a:latin typeface="Arial" panose="020B0604020202020204" pitchFamily="34" charset="0"/>
                <a:cs typeface="Arial" panose="020B0604020202020204" pitchFamily="34" charset="0"/>
              </a:rPr>
              <a:t> sequence </a:t>
            </a:r>
            <a:r>
              <a:rPr lang="en-US" sz="2400" dirty="0">
                <a:latin typeface="Arial" panose="020B0604020202020204" pitchFamily="34" charset="0"/>
                <a:cs typeface="Arial" panose="020B0604020202020204" pitchFamily="34" charset="0"/>
              </a:rPr>
              <a:t>is straddled on both ends by TFIID subunits</a:t>
            </a:r>
            <a:endParaRPr lang="en-US" sz="2400" dirty="0"/>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Part b shows a blue horizontal cylinder containing a double helix labeled D N A. A red region in the center is labeled l n r plus 1. A vertical line extends up from l n r and meets a horizontal arrow pointing to the right. A piece of yellow is visible above l n r and a larger irregular vertical yellow piece is visible to the right. This piece curves down with an irregular, bumpy shape, before curving back up to meet the left-hand side of the blue D N A. It is labeled T F I I D. At its left side, R F I I D meets a vertical gray pieve labeled T F I I A that is almost oval and meets a roughly rectangular brown piece labeled T B P that is narrower at its top. A purple region within T B P is labeled T A T A negative 30. The D N A bend down beneath this purple region.">
            <a:extLst>
              <a:ext uri="{FF2B5EF4-FFF2-40B4-BE49-F238E27FC236}">
                <a16:creationId xmlns:a16="http://schemas.microsoft.com/office/drawing/2014/main" id="{F62878CD-91BD-E84F-B62F-A2DC04D1D444}"/>
              </a:ext>
            </a:extLst>
          </p:cNvPr>
          <p:cNvPicPr>
            <a:picLocks noChangeAspect="1"/>
          </p:cNvPicPr>
          <p:nvPr/>
        </p:nvPicPr>
        <p:blipFill>
          <a:blip r:embed="rId3"/>
          <a:stretch>
            <a:fillRect/>
          </a:stretch>
        </p:blipFill>
        <p:spPr>
          <a:xfrm>
            <a:off x="3630131" y="2110720"/>
            <a:ext cx="5369937" cy="3226027"/>
          </a:xfrm>
          <a:prstGeom prst="rect">
            <a:avLst/>
          </a:prstGeom>
        </p:spPr>
      </p:pic>
    </p:spTree>
    <p:extLst>
      <p:ext uri="{BB962C8B-B14F-4D97-AF65-F5344CB8AC3E}">
        <p14:creationId xmlns:p14="http://schemas.microsoft.com/office/powerpoint/2010/main" val="12287908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06F13CED-B6B3-4107-9A42-79BDB1BDAA6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9293" y="335356"/>
            <a:ext cx="1133954" cy="816935"/>
          </a:xfrm>
          <a:prstGeom prst="rect">
            <a:avLst/>
          </a:prstGeom>
        </p:spPr>
      </p:pic>
      <p:sp>
        <p:nvSpPr>
          <p:cNvPr id="2" name="Title 1">
            <a:extLst>
              <a:ext uri="{FF2B5EF4-FFF2-40B4-BE49-F238E27FC236}">
                <a16:creationId xmlns:a16="http://schemas.microsoft.com/office/drawing/2014/main" id="{271EF3D2-DAEB-4BF7-968E-CD75EC5A712E}"/>
              </a:ext>
            </a:extLst>
          </p:cNvPr>
          <p:cNvSpPr>
            <a:spLocks noGrp="1"/>
          </p:cNvSpPr>
          <p:nvPr>
            <p:ph type="title"/>
          </p:nvPr>
        </p:nvSpPr>
        <p:spPr/>
        <p:txBody>
          <a:bodyPr/>
          <a:lstStyle/>
          <a:p>
            <a:r>
              <a:rPr lang="en-AU" dirty="0"/>
              <a:t>Clicker Question 12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factor is NOT associated with the function of promoters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different </a:t>
            </a:r>
            <a:r>
              <a:rPr kumimoji="0" lang="el-GR"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σ</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factors in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 coli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specific for specific promoters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requirement of several transcription factors to properly   position Pol II at the promoter in eukaryotes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binding of the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 coli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core RNA polymerase, directed by its </a:t>
            </a:r>
            <a:r>
              <a:rPr kumimoji="0" lang="el-GR"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σ</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factor, to a promoter</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Pol II in eukaryotes having strict specificity for the TATA                               box and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sequence</a:t>
            </a:r>
          </a:p>
        </p:txBody>
      </p:sp>
    </p:spTree>
    <p:extLst>
      <p:ext uri="{BB962C8B-B14F-4D97-AF65-F5344CB8AC3E}">
        <p14:creationId xmlns:p14="http://schemas.microsoft.com/office/powerpoint/2010/main" val="2810264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A65F9-33D9-4360-933B-8754EE6C7BCB}"/>
              </a:ext>
            </a:extLst>
          </p:cNvPr>
          <p:cNvSpPr>
            <a:spLocks noGrp="1"/>
          </p:cNvSpPr>
          <p:nvPr>
            <p:ph type="title"/>
          </p:nvPr>
        </p:nvSpPr>
        <p:spPr/>
        <p:txBody>
          <a:bodyPr/>
          <a:lstStyle/>
          <a:p>
            <a:r>
              <a:rPr lang="en-AU" dirty="0"/>
              <a:t>Clicker Question 12,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factor is NOT associated with the function of promoters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Pol II in eukaryotes having strict specificity for the TATA box and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Inr</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sequence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TATA-binding protein (TBP), not Pol II, binds to the TATA box</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TBP is bound, in turn, by the transcription factor TFIIB. The TFIIB-TBP complex is next bound by another complex consisting of TFIIF and Pol II. The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Inr</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sequence is straddled on both ends by TFIID subunits, which act as a scaffold to direct binding of Pol II.</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38499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3BAE-6A94-4B92-A059-DAD3D35FAD78}"/>
              </a:ext>
            </a:extLst>
          </p:cNvPr>
          <p:cNvSpPr>
            <a:spLocks noGrp="1"/>
          </p:cNvSpPr>
          <p:nvPr>
            <p:ph type="title"/>
          </p:nvPr>
        </p:nvSpPr>
        <p:spPr/>
        <p:txBody>
          <a:bodyPr/>
          <a:lstStyle/>
          <a:p>
            <a:r>
              <a:rPr lang="en-AU" dirty="0"/>
              <a:t>Clicker Question 1,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statement about transcription </a:t>
            </a:r>
            <a:r>
              <a:rPr lang="en-US" sz="2400" dirty="0">
                <a:solidFill>
                  <a:srgbClr val="000000"/>
                </a:solidFill>
                <a:latin typeface="Arial" panose="020B0604020202020204" pitchFamily="34" charset="0"/>
                <a:cs typeface="Arial" panose="020B0604020202020204" pitchFamily="34" charset="0"/>
              </a:rPr>
              <a:t>is false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Most RNA molecules in the transcriptome code for proteins</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eaLnBrk="1" fontAlgn="auto" hangingPunct="1">
              <a:spcAft>
                <a:spcPts val="0"/>
              </a:spcAft>
              <a:buNone/>
            </a:pPr>
            <a:r>
              <a:rPr lang="en-US" sz="2400" b="1" dirty="0">
                <a:latin typeface="Arial" panose="020B0604020202020204" pitchFamily="34" charset="0"/>
                <a:cs typeface="Arial" panose="020B0604020202020204" pitchFamily="34" charset="0"/>
              </a:rPr>
              <a:t>Most products of transcription are noncoding RNAs (ncRNAs)</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06821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1D0B4-2969-4270-AE4B-6964410CC29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TFIIH Promotes Unwinding of the DNA Near the RNA Start Site</a:t>
            </a:r>
            <a:endParaRPr lang="en-AU" dirty="0"/>
          </a:p>
        </p:txBody>
      </p:sp>
      <p:sp>
        <p:nvSpPr>
          <p:cNvPr id="5" name="Google Shape;390;g847cf01710_0_68">
            <a:extLst>
              <a:ext uri="{FF2B5EF4-FFF2-40B4-BE49-F238E27FC236}">
                <a16:creationId xmlns:a16="http://schemas.microsoft.com/office/drawing/2014/main" id="{7383820C-752A-A74B-92FF-C183A89EC815}"/>
              </a:ext>
            </a:extLst>
          </p:cNvPr>
          <p:cNvSpPr txBox="1">
            <a:spLocks noChangeArrowheads="1"/>
          </p:cNvSpPr>
          <p:nvPr/>
        </p:nvSpPr>
        <p:spPr bwMode="auto">
          <a:xfrm>
            <a:off x="276225" y="1676400"/>
            <a:ext cx="85915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TFIIH has DNA helicase activity that promotes the unwinding of DNA to create an open complex</a:t>
            </a:r>
          </a:p>
          <a:p>
            <a:pPr lvl="1"/>
            <a:r>
              <a:rPr lang="en-US" sz="2400" dirty="0">
                <a:latin typeface="Arial" panose="020B0604020202020204" pitchFamily="34" charset="0"/>
                <a:cs typeface="Arial" panose="020B0604020202020204" pitchFamily="34" charset="0"/>
              </a:rPr>
              <a:t>requires ATP </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86946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67BA16-84B5-4AC9-A1CD-4EDA39E5B98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RNA Strand Initiation and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Promoter Clearance</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76225" y="1676400"/>
            <a:ext cx="85915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TFIIH has kinase activity that phosphorylates Pol II at many places in the CTD</a:t>
            </a:r>
          </a:p>
          <a:p>
            <a:pPr lvl="1"/>
            <a:r>
              <a:rPr lang="en-US" sz="2400" dirty="0">
                <a:latin typeface="Arial" panose="020B0604020202020204" pitchFamily="34" charset="0"/>
                <a:cs typeface="Arial" panose="020B0604020202020204" pitchFamily="34" charset="0"/>
              </a:rPr>
              <a:t>other kinases also phosphorylate the CTD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CTD phosphorylation causes a conformational change in the overall complex, initiating transcription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Pol II enters elongation after TFIIE and TFIIH are released</a:t>
            </a:r>
          </a:p>
          <a:p>
            <a:pPr lvl="1"/>
            <a:r>
              <a:rPr lang="en-US" sz="2400" dirty="0">
                <a:latin typeface="Arial" panose="020B0604020202020204" pitchFamily="34" charset="0"/>
                <a:cs typeface="Arial" panose="020B0604020202020204" pitchFamily="34" charset="0"/>
              </a:rPr>
              <a:t>occurs after synthesis of 60 to 70 nucleotides of RNA</a:t>
            </a:r>
          </a:p>
          <a:p>
            <a:pPr lvl="1"/>
            <a:endParaRPr lang="en-US" sz="20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40999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E47963-BE3B-4F19-A4A6-2A39AE91A8E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Phosphorylation of the CTD of RNA Polymerase II</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76225" y="1727157"/>
            <a:ext cx="8591550" cy="939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phosphorylation state of the CTD changes throughout transcription</a:t>
            </a: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The first step is labeled initiation. R N A polymerase Roman numeral 2 is shown as a rounded structure with a crescent-shaped base and an oval at the center to upper left. It has an opening in the center that is wider to the right and narrower to the upper left. A long strand extends at a slight diagonal upward from its upper left. Beginning at the polymerase, this strand is labeled Y 1, S 2, P 3, T 4, S 5 next to a red circle labeled P, P 6, S 7 next to a red circle labeled P. The strand becomes lighter and the sequence continues as Y 1, S 2, P 3, T 4, S 5, P 6, S 7. Accompanying text reads, multiple repeats of C T D tail sequence not shown. An arrow points right to a similar structure in which only the dark park of the C T D tail is shown and there is an additional red circle labeled P bonded to S 2. An arrow points right labeled elongation to a similar structure with Y 1, S 2, and T 4 all bonded to red circles labeled P. Another arrow points right to a structure labeled termination that is similar except that only S 2 and T 4 are bonded to red circles labeled P.">
            <a:extLst>
              <a:ext uri="{FF2B5EF4-FFF2-40B4-BE49-F238E27FC236}">
                <a16:creationId xmlns:a16="http://schemas.microsoft.com/office/drawing/2014/main" id="{B815B446-89CA-1046-AD34-FF298091C856}"/>
              </a:ext>
            </a:extLst>
          </p:cNvPr>
          <p:cNvPicPr>
            <a:picLocks noChangeAspect="1"/>
          </p:cNvPicPr>
          <p:nvPr/>
        </p:nvPicPr>
        <p:blipFill>
          <a:blip r:embed="rId3"/>
          <a:stretch>
            <a:fillRect/>
          </a:stretch>
        </p:blipFill>
        <p:spPr>
          <a:xfrm>
            <a:off x="951231" y="3031656"/>
            <a:ext cx="7241537" cy="3181731"/>
          </a:xfrm>
          <a:prstGeom prst="rect">
            <a:avLst/>
          </a:prstGeom>
        </p:spPr>
      </p:pic>
    </p:spTree>
    <p:extLst>
      <p:ext uri="{BB962C8B-B14F-4D97-AF65-F5344CB8AC3E}">
        <p14:creationId xmlns:p14="http://schemas.microsoft.com/office/powerpoint/2010/main" val="27800789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C10AE5-C861-47F6-84EF-9098EEE63EA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Elongation, Termination,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and Release</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76225" y="1727156"/>
            <a:ext cx="85915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during elongation, elongation factors bound to RNA Pol II </a:t>
            </a:r>
            <a:r>
              <a:rPr lang="en-US" altLang="en-US" sz="2400" kern="0" dirty="0">
                <a:latin typeface="Arial" panose="020B0604020202020204" pitchFamily="34" charset="0"/>
                <a:cs typeface="Arial" panose="020B0604020202020204" pitchFamily="34" charset="0"/>
              </a:rPr>
              <a:t>enhance processivity and coordinate posttranslational modifications</a:t>
            </a:r>
          </a:p>
          <a:p>
            <a:pPr lvl="1"/>
            <a:r>
              <a:rPr lang="en-US" sz="2400" kern="0" dirty="0">
                <a:latin typeface="Arial" panose="020B0604020202020204" pitchFamily="34" charset="0"/>
                <a:cs typeface="Arial" panose="020B0604020202020204" pitchFamily="34" charset="0"/>
              </a:rPr>
              <a:t>some are bound to phosphorylated CTD</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during termination, Pol II CTD is dephosphorylated and transcription machinery is recycled</a:t>
            </a:r>
          </a:p>
        </p:txBody>
      </p:sp>
    </p:spTree>
    <p:extLst>
      <p:ext uri="{BB962C8B-B14F-4D97-AF65-F5344CB8AC3E}">
        <p14:creationId xmlns:p14="http://schemas.microsoft.com/office/powerpoint/2010/main" val="3229713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41E6C7A9-CB1D-4143-B16B-85FBAD72F72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9293" y="335356"/>
            <a:ext cx="1133954" cy="816935"/>
          </a:xfrm>
          <a:prstGeom prst="rect">
            <a:avLst/>
          </a:prstGeom>
        </p:spPr>
      </p:pic>
      <p:sp>
        <p:nvSpPr>
          <p:cNvPr id="2" name="Title 1">
            <a:extLst>
              <a:ext uri="{FF2B5EF4-FFF2-40B4-BE49-F238E27FC236}">
                <a16:creationId xmlns:a16="http://schemas.microsoft.com/office/drawing/2014/main" id="{654E54A6-0781-4B24-A984-359F6048686D}"/>
              </a:ext>
            </a:extLst>
          </p:cNvPr>
          <p:cNvSpPr>
            <a:spLocks noGrp="1"/>
          </p:cNvSpPr>
          <p:nvPr>
            <p:ph type="title"/>
          </p:nvPr>
        </p:nvSpPr>
        <p:spPr/>
        <p:txBody>
          <a:bodyPr/>
          <a:lstStyle/>
          <a:p>
            <a:r>
              <a:rPr lang="en-AU" dirty="0"/>
              <a:t>Clicker Question 13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is NOT a phase of eukaryotic transcription?</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elongation</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assembly</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preparation</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termination</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initiation</a:t>
            </a:r>
          </a:p>
        </p:txBody>
      </p:sp>
    </p:spTree>
    <p:extLst>
      <p:ext uri="{BB962C8B-B14F-4D97-AF65-F5344CB8AC3E}">
        <p14:creationId xmlns:p14="http://schemas.microsoft.com/office/powerpoint/2010/main" val="2500136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7E3DD-C8D5-4248-9B84-5132FE8AA320}"/>
              </a:ext>
            </a:extLst>
          </p:cNvPr>
          <p:cNvSpPr>
            <a:spLocks noGrp="1"/>
          </p:cNvSpPr>
          <p:nvPr>
            <p:ph type="title"/>
          </p:nvPr>
        </p:nvSpPr>
        <p:spPr/>
        <p:txBody>
          <a:bodyPr/>
          <a:lstStyle/>
          <a:p>
            <a:r>
              <a:rPr lang="en-AU" dirty="0"/>
              <a:t>Clicker Question 13,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is NOT a phase of eukaryotic transcription?</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preparation</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process of transcription by Pol II can be described in terms of several phases — assembly, initiation, elongation, and termination — each associated with characteristic proteins.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126965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F3DA4-85D3-496F-8D15-D53FF152244A}"/>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RNA Polymerases Are Drug Targets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9562" y="1524000"/>
            <a:ext cx="85296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actinomycin D </a:t>
            </a:r>
            <a:r>
              <a:rPr lang="en-US" sz="2400" dirty="0">
                <a:latin typeface="Arial" panose="020B0604020202020204" pitchFamily="34" charset="0"/>
                <a:cs typeface="Arial" panose="020B0604020202020204" pitchFamily="34" charset="0"/>
              </a:rPr>
              <a:t>= an antibiotic that inhibits RNA elongation in bacteria and eukaryotes </a:t>
            </a:r>
          </a:p>
          <a:p>
            <a:pPr lvl="1"/>
            <a:r>
              <a:rPr lang="en-US" sz="2400" dirty="0">
                <a:latin typeface="Arial" panose="020B0604020202020204" pitchFamily="34" charset="0"/>
                <a:cs typeface="Arial" panose="020B0604020202020204" pitchFamily="34" charset="0"/>
              </a:rPr>
              <a:t>intercalates into the double-helical DNA to deform the DNA duplex and prevent polymerase movement</a:t>
            </a:r>
          </a:p>
          <a:p>
            <a:pPr marL="50800" indent="0">
              <a:buNone/>
            </a:pPr>
            <a:endParaRPr lang="en-US" sz="2400" dirty="0">
              <a:latin typeface="Arial" panose="020B0604020202020204" pitchFamily="34" charset="0"/>
              <a:cs typeface="Arial" panose="020B0604020202020204" pitchFamily="34" charset="0"/>
            </a:endParaRPr>
          </a:p>
          <a:p>
            <a:pPr lvl="1"/>
            <a:endParaRPr lang="en-US" dirty="0"/>
          </a:p>
          <a:p>
            <a:pPr marL="533400" lvl="1" indent="0">
              <a:buNone/>
            </a:pP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462449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F0EAE9-744F-4570-A6DB-6FCEF66348E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Rifampin</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15238" y="1399032"/>
            <a:ext cx="4522524" cy="5093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rifampin </a:t>
            </a:r>
            <a:r>
              <a:rPr lang="en-US" sz="2400" dirty="0">
                <a:latin typeface="Arial" panose="020B0604020202020204" pitchFamily="34" charset="0"/>
                <a:cs typeface="Arial" panose="020B0604020202020204" pitchFamily="34" charset="0"/>
              </a:rPr>
              <a:t>= antibiotic that inhibits bacterial RNA synthesis by preventing the promoter clearance step of transcription </a:t>
            </a:r>
          </a:p>
          <a:p>
            <a:pPr lvl="1"/>
            <a:r>
              <a:rPr lang="en-US" sz="2400" dirty="0">
                <a:latin typeface="Arial" panose="020B0604020202020204" pitchFamily="34" charset="0"/>
                <a:cs typeface="Arial" panose="020B0604020202020204" pitchFamily="34" charset="0"/>
              </a:rPr>
              <a:t>important for the treatment of tuberculosis (TB)</a:t>
            </a:r>
          </a:p>
          <a:p>
            <a:pPr lvl="1"/>
            <a:r>
              <a:rPr lang="en-US" sz="2400" dirty="0">
                <a:latin typeface="Arial" panose="020B0604020202020204" pitchFamily="34" charset="0"/>
                <a:cs typeface="Arial" panose="020B0604020202020204" pitchFamily="34" charset="0"/>
              </a:rPr>
              <a:t>binds near the active site of RNA polymerase and prevents extension of the RNA product</a:t>
            </a:r>
          </a:p>
          <a:p>
            <a:pPr lvl="1"/>
            <a:endParaRPr lang="en-US" sz="2400" dirty="0"/>
          </a:p>
        </p:txBody>
      </p:sp>
      <p:pic>
        <p:nvPicPr>
          <p:cNvPr id="4" name="Picture 3" descr="Part a shows the structure of rifampin. It has a benzene ring that shares its right side with the left side of an adjacent benzene ring. The left-hand ring has a top vertex bonded to O H, an upper left vertex bonded to C H 3, and a lower left side shared with the upper right side of a five-membered ring to the lower left. This five-membered ring has O substituted for C at its upper left vertex, a lower right vertex double bonded to O, and a lower left vertex hashed wedge bonded to C H 3 and solid wedge bonded to O. This O begins a ring of partial ring structures that loops back around to the right-hand benzene ring of the original pair. The O is bonded to C H double bonded to C H bonded to C at the left vertex of a partial ring shape. This C is hashed wedge bonded to O further bonded to C H 3 and bonded to C to the lower right hashed bonded to C H 3 and bonded to C H that is solid wedge bonded to O further bonded to C double bonded to O and bonded to C H 3 and bonded to C to the upper right that is solid wedge bonded to C H 3 and bonded to C at the upper left corner that is hashed wedge bonded to O H and bonded to C at the top vertex of the left-hand partial ring. This C is hashed wedge bonded to CH 3 above and bonded to C to the lower right hashed wedge bonded to O H below and bonded to C at the top vertex of the middle partial ring that is solid wedge boned to C H 3 above and bonded to C H to the lower right. This C H is double bonded to C H bonded to C H double bonded to C bonded to C H 3 and bonded to C to the lower right double bonded to O and bonded to N H below. This N H is bonded to the upper right vertex of the right-hand benzene ring of the benzene ring pair, which has top and bottom vertices bonded to O H and a lower right vertex bonded to C H double bonded to N bonded to N to the lower right substituted for C at the upper left vertex of a six-membered ring with N substituted for C at its lower right vertex and further bonded to C H 3. Part b shows highlighted structures surrounded by gray helices and beta sheets. Bleu D N A is shown entering from the right and primarily visible in the venter. Green R N A is visible to the lower left of the D N A and connected to a green strand below that ends at M g 2 plus at the left end. Rifampin is shown as an oblong structure with many gray spheres with two blue spheres visible behind and many red spheres toward the right side and top side. Wireframe structures that are mostly yellow with some blue and red surround rifampin and are labeled, polymerase amino acids interaction with rifampin.">
            <a:extLst>
              <a:ext uri="{FF2B5EF4-FFF2-40B4-BE49-F238E27FC236}">
                <a16:creationId xmlns:a16="http://schemas.microsoft.com/office/drawing/2014/main" id="{5F5F4CB6-E4FC-7647-89CA-04EEAD208BDA}"/>
              </a:ext>
            </a:extLst>
          </p:cNvPr>
          <p:cNvPicPr>
            <a:picLocks noChangeAspect="1"/>
          </p:cNvPicPr>
          <p:nvPr/>
        </p:nvPicPr>
        <p:blipFill>
          <a:blip r:embed="rId3"/>
          <a:stretch>
            <a:fillRect/>
          </a:stretch>
        </p:blipFill>
        <p:spPr>
          <a:xfrm>
            <a:off x="4953000" y="1359408"/>
            <a:ext cx="3583426" cy="5132832"/>
          </a:xfrm>
          <a:prstGeom prst="rect">
            <a:avLst/>
          </a:prstGeom>
        </p:spPr>
      </p:pic>
    </p:spTree>
    <p:extLst>
      <p:ext uri="{BB962C8B-B14F-4D97-AF65-F5344CB8AC3E}">
        <p14:creationId xmlns:p14="http://schemas.microsoft.com/office/powerpoint/2010/main" val="15609762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8866E-FF60-4F58-A19F-1015D4BBD62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Death Cap Mushroom Produces</a:t>
            </a:r>
            <a:r>
              <a:rPr lang="el-GR" i="1" dirty="0">
                <a:solidFill>
                  <a:schemeClr val="tx1"/>
                </a:solidFill>
                <a:latin typeface="Arial" panose="020B0604020202020204" pitchFamily="34" charset="0"/>
                <a:cs typeface="Arial" panose="020B0604020202020204" pitchFamily="34" charset="0"/>
              </a:rPr>
              <a:t> α</a:t>
            </a:r>
            <a:r>
              <a:rPr lang="el-GR" dirty="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Amanitin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9562" y="1524000"/>
            <a:ext cx="342423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amanitin = compound produced by the death cap mushroom </a:t>
            </a:r>
            <a:r>
              <a:rPr lang="en-US" sz="2400" i="1" dirty="0">
                <a:latin typeface="Arial" panose="020B0604020202020204" pitchFamily="34" charset="0"/>
                <a:cs typeface="Arial" panose="020B0604020202020204" pitchFamily="34" charset="0"/>
              </a:rPr>
              <a:t>Amanita phalloides</a:t>
            </a:r>
          </a:p>
          <a:p>
            <a:pPr lvl="1"/>
            <a:r>
              <a:rPr lang="en-US" sz="2400" dirty="0">
                <a:latin typeface="Arial" panose="020B0604020202020204" pitchFamily="34" charset="0"/>
                <a:cs typeface="Arial" panose="020B0604020202020204" pitchFamily="34" charset="0"/>
              </a:rPr>
              <a:t>disrupts transcription in animal cells by blocking Pol II and, at higher concentrations, Pol III</a:t>
            </a:r>
          </a:p>
          <a:p>
            <a:pPr lvl="1"/>
            <a:endParaRPr lang="en-US" dirty="0"/>
          </a:p>
          <a:p>
            <a:pPr marL="533400" lvl="1" indent="0">
              <a:buNone/>
            </a:pP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photo shows two Amanita phalloides mushrooms, a taller one next to a shorter one. Each has a white stalk and a relatively flat, brownish white cap.">
            <a:extLst>
              <a:ext uri="{FF2B5EF4-FFF2-40B4-BE49-F238E27FC236}">
                <a16:creationId xmlns:a16="http://schemas.microsoft.com/office/drawing/2014/main" id="{72D07C74-D08E-B44A-B7FB-AFB1296017B1}"/>
              </a:ext>
            </a:extLst>
          </p:cNvPr>
          <p:cNvPicPr>
            <a:picLocks noChangeAspect="1"/>
          </p:cNvPicPr>
          <p:nvPr/>
        </p:nvPicPr>
        <p:blipFill>
          <a:blip r:embed="rId3"/>
          <a:stretch>
            <a:fillRect/>
          </a:stretch>
        </p:blipFill>
        <p:spPr>
          <a:xfrm>
            <a:off x="3962400" y="1676400"/>
            <a:ext cx="5029461" cy="3268663"/>
          </a:xfrm>
          <a:prstGeom prst="rect">
            <a:avLst/>
          </a:prstGeom>
        </p:spPr>
      </p:pic>
    </p:spTree>
    <p:extLst>
      <p:ext uri="{BB962C8B-B14F-4D97-AF65-F5344CB8AC3E}">
        <p14:creationId xmlns:p14="http://schemas.microsoft.com/office/powerpoint/2010/main" val="34677137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7E3E973F-FD42-43AE-9087-41B90972CC2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9293" y="335356"/>
            <a:ext cx="1133954" cy="816935"/>
          </a:xfrm>
          <a:prstGeom prst="rect">
            <a:avLst/>
          </a:prstGeom>
        </p:spPr>
      </p:pic>
      <p:sp>
        <p:nvSpPr>
          <p:cNvPr id="2" name="Title 1">
            <a:extLst>
              <a:ext uri="{FF2B5EF4-FFF2-40B4-BE49-F238E27FC236}">
                <a16:creationId xmlns:a16="http://schemas.microsoft.com/office/drawing/2014/main" id="{4A68F309-3951-451B-BC6C-6D77AD0522E2}"/>
              </a:ext>
            </a:extLst>
          </p:cNvPr>
          <p:cNvSpPr>
            <a:spLocks noGrp="1"/>
          </p:cNvSpPr>
          <p:nvPr>
            <p:ph type="title"/>
          </p:nvPr>
        </p:nvSpPr>
        <p:spPr/>
        <p:txBody>
          <a:bodyPr/>
          <a:lstStyle/>
          <a:p>
            <a:r>
              <a:rPr lang="en-AU" dirty="0"/>
              <a:t>Clicker Question 14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compound CANNOT be used to inhibit bacterial RNA polymerase?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rifampin</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actinomycin D</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l-GR"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α</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-amanitin</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All of these compounds can be used to inhibit bacterial RNA polymerase.</a:t>
            </a:r>
          </a:p>
        </p:txBody>
      </p:sp>
    </p:spTree>
    <p:extLst>
      <p:ext uri="{BB962C8B-B14F-4D97-AF65-F5344CB8AC3E}">
        <p14:creationId xmlns:p14="http://schemas.microsoft.com/office/powerpoint/2010/main" val="4071385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
            <a:extLst>
              <a:ext uri="{FF2B5EF4-FFF2-40B4-BE49-F238E27FC236}">
                <a16:creationId xmlns:a16="http://schemas.microsoft.com/office/drawing/2014/main" id="{25A9FCB7-3EC8-C244-B1C6-C994650E159B}"/>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650" y="3045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2827E1B-6D53-4C80-A995-578AD71C59F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RNA is synthesized by RNA polymerases using DNA templates and ribonucleoside                          5</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-triphosphates. </a:t>
            </a:r>
            <a:r>
              <a:rPr lang="en-US" sz="2400" dirty="0">
                <a:latin typeface="Arial" panose="020B0604020202020204" pitchFamily="34" charset="0"/>
                <a:cs typeface="Arial" panose="020B0604020202020204" pitchFamily="34" charset="0"/>
              </a:rPr>
              <a:t>RNA is made in the 5′→3′ direction and complementary to the template DNA strand. Transcription is highly regulated and initiates by recruitment of the transcription machinery to gene promoters. Although bacterial and eukaryotic polymerases share many conserved features, the transcriptional machinery and its regulation are much more complex in eukaryotes.</a:t>
            </a:r>
          </a:p>
          <a:p>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3AE09-84EF-4F6A-AAE0-4B04B188F7A8}"/>
              </a:ext>
            </a:extLst>
          </p:cNvPr>
          <p:cNvSpPr>
            <a:spLocks noGrp="1"/>
          </p:cNvSpPr>
          <p:nvPr>
            <p:ph type="title"/>
          </p:nvPr>
        </p:nvSpPr>
        <p:spPr/>
        <p:txBody>
          <a:bodyPr/>
          <a:lstStyle/>
          <a:p>
            <a:r>
              <a:rPr lang="en-AU" dirty="0"/>
              <a:t>Clicker Question 14,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compound CANNOT be used to inhibit bacterial RNA polymerase?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l-GR" sz="24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α</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-amanitin</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l-GR" sz="24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α</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-Amanitin, produced by 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he death cap mushroom </a:t>
            </a:r>
            <a:r>
              <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Amanita phalloides,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disrupts transcription in animal cells by blocking Pol II and, at higher concentrations, Pol III. However, neither Pol I nor bacterial RNA polymerase is sensitive to </a:t>
            </a:r>
            <a:r>
              <a:rPr kumimoji="0" lang="el-GR" sz="24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α</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-amanitin,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nor is the RNA polymerase II of   </a:t>
            </a:r>
            <a:r>
              <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phalloides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itself.</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584499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pic>
        <p:nvPicPr>
          <p:cNvPr id="5" name="Picture 4" descr="Icon P 1">
            <a:extLst>
              <a:ext uri="{FF2B5EF4-FFF2-40B4-BE49-F238E27FC236}">
                <a16:creationId xmlns:a16="http://schemas.microsoft.com/office/drawing/2014/main" id="{C22A53CD-5FE3-40C0-888D-6258941B6CB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23723" y="63500"/>
            <a:ext cx="1133954" cy="816935"/>
          </a:xfrm>
          <a:prstGeom prst="rect">
            <a:avLst/>
          </a:prstGeom>
        </p:spPr>
      </p:pic>
      <p:sp>
        <p:nvSpPr>
          <p:cNvPr id="2" name="Title 1">
            <a:extLst>
              <a:ext uri="{FF2B5EF4-FFF2-40B4-BE49-F238E27FC236}">
                <a16:creationId xmlns:a16="http://schemas.microsoft.com/office/drawing/2014/main" id="{238823C1-7083-49E6-9CD6-243FA40A644E}"/>
              </a:ext>
            </a:extLst>
          </p:cNvPr>
          <p:cNvSpPr>
            <a:spLocks noGrp="1"/>
          </p:cNvSpPr>
          <p:nvPr>
            <p:ph type="title"/>
          </p:nvPr>
        </p:nvSpPr>
        <p:spPr>
          <a:xfrm>
            <a:off x="0" y="152400"/>
            <a:ext cx="9144000" cy="1164028"/>
          </a:xfrm>
        </p:spPr>
        <p:txBody>
          <a:bodyPr/>
          <a:lstStyle/>
          <a:p>
            <a:pPr lvl="0">
              <a:spcBef>
                <a:spcPts val="0"/>
              </a:spcBef>
              <a:spcAft>
                <a:spcPts val="0"/>
              </a:spcAft>
              <a:defRPr/>
            </a:pPr>
            <a:r>
              <a:rPr lang="en-US" dirty="0">
                <a:solidFill>
                  <a:srgbClr val="144652"/>
                </a:solidFill>
                <a:latin typeface="Arial" panose="020B0604020202020204" pitchFamily="34" charset="0"/>
                <a:ea typeface="ＭＳ Ｐゴシック" charset="-128"/>
                <a:cs typeface="Arial" panose="020B0604020202020204" pitchFamily="34" charset="0"/>
              </a:rPr>
              <a:t> Activity: Relating </a:t>
            </a:r>
            <a:br>
              <a:rPr lang="en-US" dirty="0">
                <a:solidFill>
                  <a:srgbClr val="144652"/>
                </a:solidFill>
                <a:latin typeface="Arial" panose="020B0604020202020204" pitchFamily="34" charset="0"/>
                <a:ea typeface="ＭＳ Ｐゴシック" charset="-128"/>
                <a:cs typeface="Arial" panose="020B0604020202020204" pitchFamily="34" charset="0"/>
              </a:rPr>
            </a:br>
            <a:r>
              <a:rPr lang="en-US" dirty="0">
                <a:solidFill>
                  <a:srgbClr val="144652"/>
                </a:solidFill>
                <a:latin typeface="Arial" panose="020B0604020202020204" pitchFamily="34" charset="0"/>
                <a:ea typeface="ＭＳ Ｐゴシック" charset="-128"/>
                <a:cs typeface="Arial" panose="020B0604020202020204" pitchFamily="34" charset="0"/>
              </a:rPr>
              <a:t>Terms within the Chapter</a:t>
            </a:r>
            <a:endParaRPr lang="en-AU" dirty="0">
              <a:solidFill>
                <a:srgbClr val="144652"/>
              </a:solidFill>
            </a:endParaRPr>
          </a:p>
        </p:txBody>
      </p:sp>
      <p:sp>
        <p:nvSpPr>
          <p:cNvPr id="8" name="Google Shape;172;p31">
            <a:extLst>
              <a:ext uri="{FF2B5EF4-FFF2-40B4-BE49-F238E27FC236}">
                <a16:creationId xmlns:a16="http://schemas.microsoft.com/office/drawing/2014/main" id="{9601FA64-7607-EB49-9DC6-82E83915D9F3}"/>
              </a:ext>
            </a:extLst>
          </p:cNvPr>
          <p:cNvSpPr txBox="1">
            <a:spLocks/>
          </p:cNvSpPr>
          <p:nvPr/>
        </p:nvSpPr>
        <p:spPr bwMode="auto">
          <a:xfrm>
            <a:off x="685800" y="1770330"/>
            <a:ext cx="7772400" cy="135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marR="0" lvl="0" indent="0" algn="l" defTabSz="914400" rtl="0" eaLnBrk="0" fontAlgn="base" latinLnBrk="0" hangingPunct="0">
              <a:lnSpc>
                <a:spcPct val="115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A concept map displays the relationships between different concepts. Observe the following example of a concept map.</a:t>
            </a:r>
          </a:p>
          <a:p>
            <a:pPr marL="0" marR="0" lvl="0" indent="0" algn="l" defTabSz="914400" rtl="0" eaLnBrk="0" fontAlgn="base" latinLnBrk="0" hangingPunct="0">
              <a:lnSpc>
                <a:spcPct val="100000"/>
              </a:lnSpc>
              <a:spcBef>
                <a:spcPts val="36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itchFamily="34" charset="0"/>
              <a:ea typeface="ＭＳ Ｐゴシック" charset="-128"/>
              <a:cs typeface="Calibri" pitchFamily="34" charset="0"/>
            </a:endParaRPr>
          </a:p>
          <a:p>
            <a:pPr marL="0" marR="0" lvl="0" indent="0" algn="l" defTabSz="914400" rtl="0" eaLnBrk="0" fontAlgn="base" latinLnBrk="0" hangingPunct="0">
              <a:lnSpc>
                <a:spcPct val="100000"/>
              </a:lnSpc>
              <a:spcBef>
                <a:spcPts val="36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itchFamily="34" charset="0"/>
              <a:ea typeface="ＭＳ Ｐゴシック" charset="-128"/>
              <a:cs typeface="Calibri" pitchFamily="34" charset="0"/>
            </a:endParaRPr>
          </a:p>
        </p:txBody>
      </p:sp>
      <p:pic>
        <p:nvPicPr>
          <p:cNvPr id="3" name="Picture 2" descr="The map starts with a box labeled, fire. An arrow labeled, is, leads to a box labeled combustion reaction. Three arrows labeled, requires, branch from combustion reaction to three boxes labeled heat, oxidizing agent, and fuel, respectively. An arrow labeled, such as, leads from the oxidizing agent to a box labeled, oxygen. An arrow labeled, such as, leads from fuel to a box labeled, wood. ">
            <a:extLst>
              <a:ext uri="{FF2B5EF4-FFF2-40B4-BE49-F238E27FC236}">
                <a16:creationId xmlns:a16="http://schemas.microsoft.com/office/drawing/2014/main" id="{D9B4C316-2444-46D5-959C-63864767E039}"/>
              </a:ext>
            </a:extLst>
          </p:cNvPr>
          <p:cNvPicPr>
            <a:picLocks noChangeAspect="1"/>
          </p:cNvPicPr>
          <p:nvPr/>
        </p:nvPicPr>
        <p:blipFill>
          <a:blip r:embed="rId4"/>
          <a:stretch>
            <a:fillRect/>
          </a:stretch>
        </p:blipFill>
        <p:spPr>
          <a:xfrm>
            <a:off x="1495425" y="3733800"/>
            <a:ext cx="6153150" cy="1752600"/>
          </a:xfrm>
          <a:prstGeom prst="rect">
            <a:avLst/>
          </a:prstGeom>
        </p:spPr>
      </p:pic>
    </p:spTree>
    <p:extLst>
      <p:ext uri="{BB962C8B-B14F-4D97-AF65-F5344CB8AC3E}">
        <p14:creationId xmlns:p14="http://schemas.microsoft.com/office/powerpoint/2010/main" val="14068917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4ADD2-6948-49AB-A1F9-265DB1545696}"/>
              </a:ext>
            </a:extLst>
          </p:cNvPr>
          <p:cNvSpPr>
            <a:spLocks noGrp="1"/>
          </p:cNvSpPr>
          <p:nvPr>
            <p:ph type="title"/>
          </p:nvPr>
        </p:nvSpPr>
        <p:spPr>
          <a:xfrm>
            <a:off x="0" y="152400"/>
            <a:ext cx="9144000" cy="1102500"/>
          </a:xfrm>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Instructions</a:t>
            </a:r>
            <a:r>
              <a:rPr lang="en-US" altLang="en-US" sz="2000" b="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 (1 of 3)</a:t>
            </a:r>
            <a:endParaRPr lang="en-AU" sz="2000" b="0" dirty="0">
              <a:solidFill>
                <a:srgbClr val="144652"/>
              </a:solidFill>
            </a:endParaRPr>
          </a:p>
        </p:txBody>
      </p:sp>
      <p:sp>
        <p:nvSpPr>
          <p:cNvPr id="5" name="Google Shape;197;p32">
            <a:extLst>
              <a:ext uri="{FF2B5EF4-FFF2-40B4-BE49-F238E27FC236}">
                <a16:creationId xmlns:a16="http://schemas.microsoft.com/office/drawing/2014/main" id="{4AAD4FC3-FCBB-B941-9318-1D2B0D347C2E}"/>
              </a:ext>
            </a:extLst>
          </p:cNvPr>
          <p:cNvSpPr txBox="1">
            <a:spLocks/>
          </p:cNvSpPr>
          <p:nvPr/>
        </p:nvSpPr>
        <p:spPr bwMode="auto">
          <a:xfrm>
            <a:off x="609600" y="2942750"/>
            <a:ext cx="3991886" cy="30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indent="-355600">
              <a:lnSpc>
                <a:spcPct val="115000"/>
              </a:lnSpc>
              <a:spcBef>
                <a:spcPts val="0"/>
              </a:spcBef>
              <a:buSzPts val="2000"/>
              <a:buFont typeface="Arial"/>
              <a:buChar char="•"/>
            </a:pPr>
            <a:r>
              <a:rPr lang="en-GB" sz="2400" dirty="0">
                <a:latin typeface="Arial"/>
                <a:ea typeface="Arial"/>
                <a:cs typeface="Arial"/>
                <a:sym typeface="Arial"/>
              </a:rPr>
              <a:t>RNA</a:t>
            </a:r>
          </a:p>
          <a:p>
            <a:pPr indent="-355600">
              <a:lnSpc>
                <a:spcPct val="115000"/>
              </a:lnSpc>
              <a:spcBef>
                <a:spcPts val="0"/>
              </a:spcBef>
              <a:buSzPts val="2000"/>
              <a:buFont typeface="Arial"/>
              <a:buChar char="•"/>
            </a:pPr>
            <a:r>
              <a:rPr lang="en-GB" sz="2400" dirty="0">
                <a:latin typeface="Arial"/>
                <a:ea typeface="Arial"/>
                <a:cs typeface="Arial"/>
                <a:sym typeface="Arial"/>
              </a:rPr>
              <a:t>transcription</a:t>
            </a:r>
          </a:p>
          <a:p>
            <a:pPr indent="-355600">
              <a:lnSpc>
                <a:spcPct val="115000"/>
              </a:lnSpc>
              <a:spcBef>
                <a:spcPts val="0"/>
              </a:spcBef>
              <a:buSzPts val="2000"/>
              <a:buFont typeface="Arial"/>
              <a:buChar char="•"/>
            </a:pPr>
            <a:r>
              <a:rPr lang="en-GB" sz="2400" dirty="0">
                <a:latin typeface="Arial"/>
                <a:ea typeface="Arial"/>
                <a:cs typeface="Arial"/>
                <a:sym typeface="Arial"/>
              </a:rPr>
              <a:t>complementary</a:t>
            </a:r>
          </a:p>
          <a:p>
            <a:pPr indent="-355600">
              <a:lnSpc>
                <a:spcPct val="115000"/>
              </a:lnSpc>
              <a:spcBef>
                <a:spcPts val="0"/>
              </a:spcBef>
              <a:buSzPts val="2000"/>
              <a:buFont typeface="Arial"/>
              <a:buChar char="•"/>
            </a:pPr>
            <a:r>
              <a:rPr lang="en-GB" sz="2400" dirty="0">
                <a:latin typeface="Arial"/>
                <a:ea typeface="Arial"/>
                <a:cs typeface="Arial"/>
                <a:sym typeface="Arial"/>
              </a:rPr>
              <a:t>DNA template strand</a:t>
            </a:r>
          </a:p>
          <a:p>
            <a:pPr indent="-355600">
              <a:lnSpc>
                <a:spcPct val="115000"/>
              </a:lnSpc>
              <a:spcBef>
                <a:spcPts val="0"/>
              </a:spcBef>
              <a:buSzPts val="2000"/>
              <a:buFont typeface="Arial"/>
              <a:buChar char="•"/>
            </a:pPr>
            <a:r>
              <a:rPr lang="en-GB" sz="2400" dirty="0">
                <a:latin typeface="Arial"/>
                <a:ea typeface="Arial"/>
                <a:cs typeface="Arial"/>
                <a:sym typeface="Arial"/>
              </a:rPr>
              <a:t>RNA polymerase</a:t>
            </a:r>
          </a:p>
          <a:p>
            <a:pPr indent="-355600">
              <a:lnSpc>
                <a:spcPct val="115000"/>
              </a:lnSpc>
              <a:spcBef>
                <a:spcPts val="0"/>
              </a:spcBef>
              <a:buSzPts val="2000"/>
              <a:buFont typeface="Arial"/>
              <a:buChar char="•"/>
            </a:pPr>
            <a:r>
              <a:rPr lang="en-GB" sz="2400" dirty="0">
                <a:latin typeface="Arial"/>
                <a:ea typeface="Arial"/>
                <a:cs typeface="Arial"/>
                <a:sym typeface="Arial"/>
              </a:rPr>
              <a:t>ribonucleoside              5′-triphosphates</a:t>
            </a:r>
          </a:p>
        </p:txBody>
      </p:sp>
      <p:sp>
        <p:nvSpPr>
          <p:cNvPr id="6" name="Google Shape;198;p32">
            <a:extLst>
              <a:ext uri="{FF2B5EF4-FFF2-40B4-BE49-F238E27FC236}">
                <a16:creationId xmlns:a16="http://schemas.microsoft.com/office/drawing/2014/main" id="{99A39BC6-F8EB-214F-B257-97A438293CE3}"/>
              </a:ext>
            </a:extLst>
          </p:cNvPr>
          <p:cNvSpPr txBox="1">
            <a:spLocks/>
          </p:cNvSpPr>
          <p:nvPr/>
        </p:nvSpPr>
        <p:spPr bwMode="auto">
          <a:xfrm>
            <a:off x="4671814" y="2942750"/>
            <a:ext cx="4172700" cy="30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indent="-355600">
              <a:lnSpc>
                <a:spcPct val="115000"/>
              </a:lnSpc>
              <a:spcBef>
                <a:spcPts val="0"/>
              </a:spcBef>
              <a:buSzPts val="2000"/>
              <a:buFont typeface="Arial"/>
              <a:buChar char="•"/>
            </a:pPr>
            <a:r>
              <a:rPr lang="en-US" sz="2400" dirty="0">
                <a:latin typeface="Arial"/>
                <a:ea typeface="Arial"/>
                <a:cs typeface="Arial"/>
                <a:sym typeface="Arial"/>
              </a:rPr>
              <a:t>5′→3′ direction</a:t>
            </a:r>
          </a:p>
          <a:p>
            <a:pPr indent="-355600">
              <a:lnSpc>
                <a:spcPct val="115000"/>
              </a:lnSpc>
              <a:spcBef>
                <a:spcPts val="0"/>
              </a:spcBef>
              <a:buSzPts val="2000"/>
              <a:buFont typeface="Arial"/>
              <a:buChar char="•"/>
            </a:pPr>
            <a:r>
              <a:rPr lang="en-US" sz="2400" dirty="0">
                <a:latin typeface="Arial"/>
                <a:ea typeface="Arial"/>
                <a:cs typeface="Arial"/>
                <a:sym typeface="Arial"/>
              </a:rPr>
              <a:t>highly regulated</a:t>
            </a:r>
          </a:p>
          <a:p>
            <a:pPr indent="-355600">
              <a:lnSpc>
                <a:spcPct val="115000"/>
              </a:lnSpc>
              <a:spcBef>
                <a:spcPts val="0"/>
              </a:spcBef>
              <a:buSzPts val="2000"/>
              <a:buFont typeface="Arial"/>
              <a:buChar char="•"/>
            </a:pPr>
            <a:r>
              <a:rPr lang="en-US" sz="2400" dirty="0">
                <a:latin typeface="Arial"/>
                <a:ea typeface="Arial"/>
                <a:cs typeface="Arial"/>
                <a:sym typeface="Arial"/>
              </a:rPr>
              <a:t>eukaryotes</a:t>
            </a:r>
          </a:p>
          <a:p>
            <a:pPr indent="-355600">
              <a:lnSpc>
                <a:spcPct val="115000"/>
              </a:lnSpc>
              <a:spcBef>
                <a:spcPts val="0"/>
              </a:spcBef>
              <a:buSzPts val="2000"/>
              <a:buFont typeface="Arial"/>
              <a:buChar char="•"/>
            </a:pPr>
            <a:r>
              <a:rPr lang="en-US" sz="2400" dirty="0">
                <a:latin typeface="Arial"/>
                <a:ea typeface="Arial"/>
                <a:cs typeface="Arial"/>
                <a:sym typeface="Arial"/>
              </a:rPr>
              <a:t>recruitment of transcription machinery to gene promoters</a:t>
            </a:r>
          </a:p>
        </p:txBody>
      </p:sp>
      <p:sp>
        <p:nvSpPr>
          <p:cNvPr id="7" name="Google Shape;199;p32">
            <a:extLst>
              <a:ext uri="{FF2B5EF4-FFF2-40B4-BE49-F238E27FC236}">
                <a16:creationId xmlns:a16="http://schemas.microsoft.com/office/drawing/2014/main" id="{37E5A66A-5CEB-CF45-BAE8-7285F0BE32C6}"/>
              </a:ext>
            </a:extLst>
          </p:cNvPr>
          <p:cNvSpPr txBox="1"/>
          <p:nvPr/>
        </p:nvSpPr>
        <p:spPr>
          <a:xfrm>
            <a:off x="639358" y="1397850"/>
            <a:ext cx="7923900" cy="1421550"/>
          </a:xfrm>
          <a:prstGeom prst="rect">
            <a:avLst/>
          </a:prstGeom>
          <a:noFill/>
          <a:ln>
            <a:noFill/>
          </a:ln>
        </p:spPr>
        <p:txBody>
          <a:bodyPr spcFirstLastPara="1" wrap="square" lIns="91425" tIns="45700" rIns="91425" bIns="45700" anchor="t" anchorCtr="0">
            <a:noAutofit/>
          </a:bodyPr>
          <a:lstStyle/>
          <a:p>
            <a:pPr marL="0" marR="0" lvl="0" indent="0" algn="l" defTabSz="914400" rtl="0" eaLnBrk="0" fontAlgn="base" latinLnBrk="0" hangingPunct="0">
              <a:lnSpc>
                <a:spcPct val="115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Think </a:t>
            </a: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about how the following terms and phrases relate to each other and then use scratch paper to draw a concept map using these terms and phrases. (3 minutes)</a:t>
            </a:r>
            <a:endParaRPr kumimoji="0" sz="24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41120383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204"/>
        <p:cNvGrpSpPr/>
        <p:nvPr/>
      </p:nvGrpSpPr>
      <p:grpSpPr>
        <a:xfrm>
          <a:off x="0" y="0"/>
          <a:ext cx="0" cy="0"/>
          <a:chOff x="0" y="0"/>
          <a:chExt cx="0" cy="0"/>
        </a:xfrm>
      </p:grpSpPr>
      <p:sp>
        <p:nvSpPr>
          <p:cNvPr id="2" name="Title 1">
            <a:extLst>
              <a:ext uri="{FF2B5EF4-FFF2-40B4-BE49-F238E27FC236}">
                <a16:creationId xmlns:a16="http://schemas.microsoft.com/office/drawing/2014/main" id="{EEC5785F-059F-4BC6-A0EC-110FF42F1D72}"/>
              </a:ext>
            </a:extLst>
          </p:cNvPr>
          <p:cNvSpPr>
            <a:spLocks noGrp="1"/>
          </p:cNvSpPr>
          <p:nvPr>
            <p:ph type="title"/>
          </p:nvPr>
        </p:nvSpPr>
        <p:spPr>
          <a:xfrm>
            <a:off x="0" y="152400"/>
            <a:ext cx="9144000" cy="1068942"/>
          </a:xfrm>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Solution</a:t>
            </a:r>
            <a:r>
              <a:rPr lang="en-US" altLang="en-US" sz="2000" b="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 (1 of 3)</a:t>
            </a:r>
            <a:endParaRPr lang="en-AU" sz="2000" b="0" dirty="0">
              <a:solidFill>
                <a:srgbClr val="144652"/>
              </a:solidFill>
            </a:endParaRPr>
          </a:p>
        </p:txBody>
      </p:sp>
      <p:sp>
        <p:nvSpPr>
          <p:cNvPr id="44" name="Google Shape;209;p33">
            <a:extLst>
              <a:ext uri="{FF2B5EF4-FFF2-40B4-BE49-F238E27FC236}">
                <a16:creationId xmlns:a16="http://schemas.microsoft.com/office/drawing/2014/main" id="{E1CB5E54-4A1E-B243-99CE-0EDC8A18ECA9}"/>
              </a:ext>
            </a:extLst>
          </p:cNvPr>
          <p:cNvSpPr txBox="1">
            <a:spLocks/>
          </p:cNvSpPr>
          <p:nvPr/>
        </p:nvSpPr>
        <p:spPr bwMode="auto">
          <a:xfrm>
            <a:off x="315462" y="1447800"/>
            <a:ext cx="8497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FF"/>
                </a:solidFill>
                <a:effectLst/>
                <a:uLnTx/>
                <a:uFillTx/>
                <a:latin typeface="Arial"/>
                <a:ea typeface="Arial"/>
                <a:cs typeface="Arial"/>
                <a:sym typeface="Arial"/>
              </a:rPr>
              <a:t>Pair</a:t>
            </a: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 up and </a:t>
            </a:r>
            <a:r>
              <a:rPr kumimoji="0" lang="en-GB" sz="2400" b="0" i="0" u="none" strike="noStrike" kern="0" cap="none" spc="0" normalizeH="0" baseline="0" noProof="0" dirty="0">
                <a:ln>
                  <a:noFill/>
                </a:ln>
                <a:solidFill>
                  <a:srgbClr val="0000FF"/>
                </a:solidFill>
                <a:effectLst/>
                <a:uLnTx/>
                <a:uFillTx/>
                <a:latin typeface="Arial"/>
                <a:ea typeface="Arial"/>
                <a:cs typeface="Arial"/>
                <a:sym typeface="Arial"/>
              </a:rPr>
              <a:t>share</a:t>
            </a: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 how this possible concept map might differ from yours. (2 minutes)</a:t>
            </a:r>
            <a:endParaRPr kumimoji="0" lang="en-GB" sz="2400" b="0" i="0" u="none" strike="noStrike" kern="0" cap="none" spc="0" normalizeH="0" baseline="0" noProof="0" dirty="0">
              <a:ln>
                <a:noFill/>
              </a:ln>
              <a:solidFill>
                <a:srgbClr val="000000"/>
              </a:solidFill>
              <a:effectLst/>
              <a:uLnTx/>
              <a:uFillTx/>
              <a:latin typeface="Calibri" pitchFamily="34" charset="0"/>
              <a:ea typeface="ＭＳ Ｐゴシック" charset="-128"/>
              <a:cs typeface="Calibri" pitchFamily="34" charset="0"/>
            </a:endParaRPr>
          </a:p>
        </p:txBody>
      </p:sp>
      <p:pic>
        <p:nvPicPr>
          <p:cNvPr id="3" name="Picture 2" descr="The map starts with box, R N A. Arrow is leads to box, complimentary. From there, arrow, to, leads to box, D N A template strand. From R N A, arrow, synthesized through, leads to box, transcription. Arrows, uses, lead from transcription to boxes, D N A template strand, R N A polymerase, and Ribonucleoside 5 prime triphosphates. From transcriptions, arrow, creates new R N A strand in, leads to box, 5 prime to 3 prime direction. Arrow, initiated by, leads to box, recruitment of transcription machinery to gene promoters. Arrow, is, leads to box, highly regulated. From highly regulated, arrow, especially in, leads to box, eukaryotes.">
            <a:extLst>
              <a:ext uri="{FF2B5EF4-FFF2-40B4-BE49-F238E27FC236}">
                <a16:creationId xmlns:a16="http://schemas.microsoft.com/office/drawing/2014/main" id="{C74DF6DA-1D6C-4706-8033-0CBB511B8985}"/>
              </a:ext>
            </a:extLst>
          </p:cNvPr>
          <p:cNvPicPr>
            <a:picLocks noChangeAspect="1"/>
          </p:cNvPicPr>
          <p:nvPr/>
        </p:nvPicPr>
        <p:blipFill>
          <a:blip r:embed="rId3"/>
          <a:stretch>
            <a:fillRect/>
          </a:stretch>
        </p:blipFill>
        <p:spPr>
          <a:xfrm>
            <a:off x="1487487" y="3403600"/>
            <a:ext cx="6153150" cy="2590800"/>
          </a:xfrm>
          <a:prstGeom prst="rect">
            <a:avLst/>
          </a:prstGeom>
        </p:spPr>
      </p:pic>
    </p:spTree>
    <p:extLst>
      <p:ext uri="{BB962C8B-B14F-4D97-AF65-F5344CB8AC3E}">
        <p14:creationId xmlns:p14="http://schemas.microsoft.com/office/powerpoint/2010/main" val="22840959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3ED8F-3B36-49C8-B6A4-9C2ED19F64D3}"/>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26.2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RNA Processing</a:t>
            </a:r>
            <a:endParaRPr lang="en-AU" dirty="0"/>
          </a:p>
        </p:txBody>
      </p:sp>
    </p:spTree>
    <p:extLst>
      <p:ext uri="{BB962C8B-B14F-4D97-AF65-F5344CB8AC3E}">
        <p14:creationId xmlns:p14="http://schemas.microsoft.com/office/powerpoint/2010/main" val="42203306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11914BE0-E54C-4586-B023-1BC8D1791723}"/>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875" y="28058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4FA604E-0ACA-4827-9F25-DD475C16F2A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8)</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Many RNAs must be modified and processed to become functional. </a:t>
            </a:r>
            <a:r>
              <a:rPr lang="en-US" sz="2400" dirty="0">
                <a:latin typeface="Arial" panose="020B0604020202020204" pitchFamily="34" charset="0"/>
                <a:cs typeface="Arial" panose="020B0604020202020204" pitchFamily="34" charset="0"/>
              </a:rPr>
              <a:t>RNAs can be modified by nucleases, by excision of certain RNA segments, and/or by chemical modification of the RNA nucleotides. In humans, nearly all mRNAs are 5′ capped, spliced, and polyadenylated before being exported from the nucleus for translation in the cytoplasm.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11963639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F9A594-30E0-48F7-BD46-325E46D292E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RNA Processing</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21919" y="1371600"/>
            <a:ext cx="870016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virtually all eukaryotic RNAs and many bacterial RNAs undergo processing</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processing includes: </a:t>
            </a:r>
          </a:p>
          <a:p>
            <a:pPr lvl="1"/>
            <a:r>
              <a:rPr lang="en-US" sz="2400" dirty="0">
                <a:latin typeface="Arial" panose="020B0604020202020204" pitchFamily="34" charset="0"/>
                <a:cs typeface="Arial" panose="020B0604020202020204" pitchFamily="34" charset="0"/>
              </a:rPr>
              <a:t>addition and deletion of nucleotide sequences </a:t>
            </a:r>
          </a:p>
          <a:p>
            <a:pPr lvl="1"/>
            <a:r>
              <a:rPr lang="en-US" sz="2400" dirty="0">
                <a:latin typeface="Arial" panose="020B0604020202020204" pitchFamily="34" charset="0"/>
                <a:cs typeface="Arial" panose="020B0604020202020204" pitchFamily="34" charset="0"/>
              </a:rPr>
              <a:t>chemical modification of RNA nucleotides</a:t>
            </a:r>
          </a:p>
          <a:p>
            <a:pPr lvl="1"/>
            <a:r>
              <a:rPr lang="en-US" sz="2400" dirty="0">
                <a:latin typeface="Arial" panose="020B0604020202020204" pitchFamily="34" charset="0"/>
                <a:cs typeface="Arial" panose="020B0604020202020204" pitchFamily="34" charset="0"/>
              </a:rPr>
              <a:t>degradation</a:t>
            </a:r>
          </a:p>
          <a:p>
            <a:pPr marL="533400" lvl="1" indent="0">
              <a:buNone/>
            </a:pPr>
            <a:r>
              <a:rPr lang="en-US" sz="2400" dirty="0">
                <a:latin typeface="Arial" panose="020B0604020202020204" pitchFamily="34" charset="0"/>
                <a:cs typeface="Arial" panose="020B0604020202020204" pitchFamily="34" charset="0"/>
              </a:rPr>
              <a:t> </a:t>
            </a:r>
          </a:p>
          <a:p>
            <a:r>
              <a:rPr lang="en-US" sz="2400" b="1" dirty="0">
                <a:latin typeface="Arial" panose="020B0604020202020204" pitchFamily="34" charset="0"/>
                <a:cs typeface="Arial" panose="020B0604020202020204" pitchFamily="34" charset="0"/>
              </a:rPr>
              <a:t>ribozymes </a:t>
            </a:r>
            <a:r>
              <a:rPr lang="en-US" sz="2400" dirty="0">
                <a:latin typeface="Arial" panose="020B0604020202020204" pitchFamily="34" charset="0"/>
                <a:cs typeface="Arial" panose="020B0604020202020204" pitchFamily="34" charset="0"/>
              </a:rPr>
              <a:t>= catalytic RNAs that catalyze posttranscriptional processing reactions</a:t>
            </a:r>
            <a:endParaRPr lang="en-US" sz="2400" dirty="0"/>
          </a:p>
        </p:txBody>
      </p:sp>
    </p:spTree>
    <p:extLst>
      <p:ext uri="{BB962C8B-B14F-4D97-AF65-F5344CB8AC3E}">
        <p14:creationId xmlns:p14="http://schemas.microsoft.com/office/powerpoint/2010/main" val="5555506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48B9CA98-1CDB-4B13-8CC2-C12B6288D840}"/>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875" y="28058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B3C666-C29F-4468-81E2-6E539B64EDF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8)</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Many RNAs must be modified and processed to become functional. </a:t>
            </a:r>
            <a:r>
              <a:rPr lang="en-US" sz="2400" dirty="0">
                <a:latin typeface="Arial" panose="020B0604020202020204" pitchFamily="34" charset="0"/>
                <a:cs typeface="Arial" panose="020B0604020202020204" pitchFamily="34" charset="0"/>
              </a:rPr>
              <a:t>RNAs can be modified by nucleases, by excision of certain RNA segments, and/or by chemical modification of the RNA nucleotides. In humans, nearly all mRNAs are 5′ capped, spliced, and polyadenylated before being exported from the nucleus for translation in the cytoplasm.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4822934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D6C8A4-0EDA-4C84-A67D-0D714C348C7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RNA Splicing</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21919" y="1371600"/>
            <a:ext cx="8700162"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primary </a:t>
            </a:r>
            <a:r>
              <a:rPr lang="en-US" sz="2400" dirty="0">
                <a:latin typeface="Arial" panose="020B0604020202020204" pitchFamily="34" charset="0"/>
                <a:cs typeface="Arial" panose="020B0604020202020204" pitchFamily="34" charset="0"/>
              </a:rPr>
              <a:t>or </a:t>
            </a:r>
            <a:r>
              <a:rPr lang="en-US" sz="2400" b="1" dirty="0">
                <a:latin typeface="Arial" panose="020B0604020202020204" pitchFamily="34" charset="0"/>
                <a:cs typeface="Arial" panose="020B0604020202020204" pitchFamily="34" charset="0"/>
              </a:rPr>
              <a:t>precursor transcript </a:t>
            </a:r>
            <a:r>
              <a:rPr lang="en-US" sz="2400" dirty="0">
                <a:latin typeface="Arial" panose="020B0604020202020204" pitchFamily="34" charset="0"/>
                <a:cs typeface="Arial" panose="020B0604020202020204" pitchFamily="34" charset="0"/>
              </a:rPr>
              <a:t>= a newly synthesized RNA molecule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introns</a:t>
            </a:r>
            <a:r>
              <a:rPr lang="en-US" sz="2400" dirty="0">
                <a:latin typeface="Arial" panose="020B0604020202020204" pitchFamily="34" charset="0"/>
                <a:cs typeface="Arial" panose="020B0604020202020204" pitchFamily="34" charset="0"/>
              </a:rPr>
              <a:t> = noncoding tracts that break up the coding region of the mRNA transcript </a:t>
            </a:r>
          </a:p>
          <a:p>
            <a:pPr lvl="1"/>
            <a:r>
              <a:rPr lang="en-US" sz="2400" dirty="0">
                <a:latin typeface="Arial" panose="020B0604020202020204" pitchFamily="34" charset="0"/>
                <a:cs typeface="Arial" panose="020B0604020202020204" pitchFamily="34" charset="0"/>
              </a:rPr>
              <a:t>human genes average eight introns per gene</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exons</a:t>
            </a:r>
            <a:r>
              <a:rPr lang="en-US" sz="2400" dirty="0">
                <a:latin typeface="Arial" panose="020B0604020202020204" pitchFamily="34" charset="0"/>
                <a:cs typeface="Arial" panose="020B0604020202020204" pitchFamily="34" charset="0"/>
              </a:rPr>
              <a:t> = coding segments of the mRNA transcript</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RNA splicing </a:t>
            </a:r>
            <a:r>
              <a:rPr lang="en-US" sz="2400" dirty="0">
                <a:latin typeface="Arial" panose="020B0604020202020204" pitchFamily="34" charset="0"/>
                <a:cs typeface="Arial" panose="020B0604020202020204" pitchFamily="34" charset="0"/>
              </a:rPr>
              <a:t>= the process by which introns are removed from pre-mRNA and exons are spliced together to form a continuous sequence that specifies a functional polypeptide </a:t>
            </a:r>
          </a:p>
          <a:p>
            <a:endParaRPr lang="en-US" dirty="0"/>
          </a:p>
          <a:p>
            <a:pPr marL="50800" indent="0">
              <a:buNone/>
            </a:pPr>
            <a:endParaRPr lang="en-US" sz="2400" dirty="0"/>
          </a:p>
        </p:txBody>
      </p:sp>
    </p:spTree>
    <p:extLst>
      <p:ext uri="{BB962C8B-B14F-4D97-AF65-F5344CB8AC3E}">
        <p14:creationId xmlns:p14="http://schemas.microsoft.com/office/powerpoint/2010/main" val="7668280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036B26D2-F4A3-47BE-A477-51B0B1F8FD0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25731"/>
            <a:ext cx="1133954" cy="816935"/>
          </a:xfrm>
          <a:prstGeom prst="rect">
            <a:avLst/>
          </a:prstGeom>
        </p:spPr>
      </p:pic>
      <p:sp>
        <p:nvSpPr>
          <p:cNvPr id="2" name="Title 1">
            <a:extLst>
              <a:ext uri="{FF2B5EF4-FFF2-40B4-BE49-F238E27FC236}">
                <a16:creationId xmlns:a16="http://schemas.microsoft.com/office/drawing/2014/main" id="{C8748B87-2D69-4AFE-801A-5F93863C3C92}"/>
              </a:ext>
            </a:extLst>
          </p:cNvPr>
          <p:cNvSpPr>
            <a:spLocks noGrp="1"/>
          </p:cNvSpPr>
          <p:nvPr>
            <p:ph type="title"/>
          </p:nvPr>
        </p:nvSpPr>
        <p:spPr/>
        <p:txBody>
          <a:bodyPr/>
          <a:lstStyle/>
          <a:p>
            <a:r>
              <a:rPr lang="en-AU" dirty="0"/>
              <a:t>Clicker Question 15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is removed from the RNA primary transcript in order to produce mRNA?</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TATA boxes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recombination signal sequences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introns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promoter sites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polyadenylation</a:t>
            </a:r>
          </a:p>
        </p:txBody>
      </p:sp>
    </p:spTree>
    <p:extLst>
      <p:ext uri="{BB962C8B-B14F-4D97-AF65-F5344CB8AC3E}">
        <p14:creationId xmlns:p14="http://schemas.microsoft.com/office/powerpoint/2010/main" val="3537286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
            <a:extLst>
              <a:ext uri="{FF2B5EF4-FFF2-40B4-BE49-F238E27FC236}">
                <a16:creationId xmlns:a16="http://schemas.microsoft.com/office/drawing/2014/main" id="{8669A368-8A1F-F942-A36D-848FE583F121}"/>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875" y="28058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0FF76BB-6295-4C65-B125-7E1EFC06A7A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8)</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Many RNAs must be modified and processed to become functional. </a:t>
            </a:r>
            <a:r>
              <a:rPr lang="en-US" sz="2400" dirty="0">
                <a:latin typeface="Arial" panose="020B0604020202020204" pitchFamily="34" charset="0"/>
                <a:cs typeface="Arial" panose="020B0604020202020204" pitchFamily="34" charset="0"/>
              </a:rPr>
              <a:t>RNAs can be modified by nucleases, by excision of certain RNA segments, and/or by chemical modification of the RNA nucleotides. In humans, nearly all mRNAs are 5′ capped, spliced, and polyadenylated before being exported from the nucleus for translation in the cytoplasm.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A4A-4271-4AA3-B255-7237F571BDB1}"/>
              </a:ext>
            </a:extLst>
          </p:cNvPr>
          <p:cNvSpPr>
            <a:spLocks noGrp="1"/>
          </p:cNvSpPr>
          <p:nvPr>
            <p:ph type="title"/>
          </p:nvPr>
        </p:nvSpPr>
        <p:spPr/>
        <p:txBody>
          <a:bodyPr/>
          <a:lstStyle/>
          <a:p>
            <a:r>
              <a:rPr lang="en-AU" dirty="0"/>
              <a:t>Clicker Question 15,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is removed from the RNA primary transcript in order to produce mRNA?</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introns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 a process called RNA splicing, the introns are removed from the pre-mRNA, and the exons are spliced together to form a continuous sequence that specifies a functional polypeptide.</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922467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3CECC2-3619-4279-AF69-F5987E2D7FA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mRNAs Are Modified At Each End</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21919" y="1600200"/>
            <a:ext cx="870016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at the 5′ end, a 5′ cap (a modified nucleotide structure) is added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at the 3′ end, cleavage occurs and 80 to 250 A residues are added to create a poly(A) “tail” </a:t>
            </a:r>
          </a:p>
          <a:p>
            <a:endParaRPr lang="en-US" dirty="0"/>
          </a:p>
          <a:p>
            <a:pPr marL="50800" indent="0">
              <a:buNone/>
            </a:pPr>
            <a:endParaRPr lang="en-US" sz="2400" dirty="0"/>
          </a:p>
        </p:txBody>
      </p:sp>
    </p:spTree>
    <p:extLst>
      <p:ext uri="{BB962C8B-B14F-4D97-AF65-F5344CB8AC3E}">
        <p14:creationId xmlns:p14="http://schemas.microsoft.com/office/powerpoint/2010/main" val="36159055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E6DD63-884E-4BC2-A78B-5DD78F87B57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Processing of the Primary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Transcript during mRNA Maturation</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21919" y="1600200"/>
            <a:ext cx="2902281"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protein complexes that carry out mRNA-processing reactions are organized in association with each other and with the phosphorylated CTD of Pol II</a:t>
            </a:r>
          </a:p>
          <a:p>
            <a:endParaRPr lang="en-US" dirty="0"/>
          </a:p>
          <a:p>
            <a:pPr marL="50800" indent="0">
              <a:buNone/>
            </a:pPr>
            <a:endParaRPr lang="en-US" sz="2400" dirty="0"/>
          </a:p>
        </p:txBody>
      </p:sp>
      <p:pic>
        <p:nvPicPr>
          <p:cNvPr id="4" name="Picture 3" descr="Part a shows a horizontal double-stranded blue piece of D N A that runs from left to right across the figure. Under the heading transcription and 5 prime capping, an R N A polymerase Roman numeral 2 is shown at the left with the D N A running through it and forming a transcription bubble in the open area in its center. A green R N A extends from this bubble out to the upper left to end at a red 5 prime cap. The narrow C T D tail extending to the upper left of the polymerase alongside the R N A has three red circles labeled P on each side. An arrow labeled transcription of pre-m R N A points to the right. This yields a similar figure labeled primary transcript in which the green R N A is longer and has a green bend before another green horizontal piece that ends in a short red cap at the 5 prime end. The green region is labeled exon and the yellow region is labeled intron. An arrow points right beneath text reading, splicing, cleavage, and polyadenylation. This yields a similar structure in which the green R N A has broken so that the yellow piece representing an intron is now a circle with a small yellow protrusion and a horizontal mature m R N A is visible above as a green horizontal line with a short red cap on the 5 prime end and a right side that ends at A A A (A) subscript italicized n end italics end subscript 3 prime. An arrow labeled termination points diagonally upward to show R N A polymerase Roman numeral 2 above and separate from the double stranded D N A below. Part b is a micrograph with a long vertical strand of D N A running up its center from its 3 prime end at the bottom to its 5 prime end at the top. It has round structures along it labeled R N A polymerase Roman numeral 2. Strands extend out from this D N A to the left and the right. Some long strands are labeled nascent transcripts. A shorter strand is labeled spliced transcript. A loop below is labeled intron loop.">
            <a:extLst>
              <a:ext uri="{FF2B5EF4-FFF2-40B4-BE49-F238E27FC236}">
                <a16:creationId xmlns:a16="http://schemas.microsoft.com/office/drawing/2014/main" id="{E8F8B8BD-B69A-EE40-96BB-F1F1CFA62A1E}"/>
              </a:ext>
            </a:extLst>
          </p:cNvPr>
          <p:cNvPicPr>
            <a:picLocks noChangeAspect="1"/>
          </p:cNvPicPr>
          <p:nvPr/>
        </p:nvPicPr>
        <p:blipFill>
          <a:blip r:embed="rId3"/>
          <a:stretch>
            <a:fillRect/>
          </a:stretch>
        </p:blipFill>
        <p:spPr>
          <a:xfrm>
            <a:off x="3084559" y="1752601"/>
            <a:ext cx="5837521" cy="4419600"/>
          </a:xfrm>
          <a:prstGeom prst="rect">
            <a:avLst/>
          </a:prstGeom>
        </p:spPr>
      </p:pic>
    </p:spTree>
    <p:extLst>
      <p:ext uri="{BB962C8B-B14F-4D97-AF65-F5344CB8AC3E}">
        <p14:creationId xmlns:p14="http://schemas.microsoft.com/office/powerpoint/2010/main" val="29347587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9E408E29-29AC-44CB-986B-2456F17B3CB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28132"/>
            <a:ext cx="1133954" cy="816935"/>
          </a:xfrm>
          <a:prstGeom prst="rect">
            <a:avLst/>
          </a:prstGeom>
        </p:spPr>
      </p:pic>
      <p:sp>
        <p:nvSpPr>
          <p:cNvPr id="2" name="Title 1">
            <a:extLst>
              <a:ext uri="{FF2B5EF4-FFF2-40B4-BE49-F238E27FC236}">
                <a16:creationId xmlns:a16="http://schemas.microsoft.com/office/drawing/2014/main" id="{AA635E77-95C9-402C-8B6B-7AE4F461FD83}"/>
              </a:ext>
            </a:extLst>
          </p:cNvPr>
          <p:cNvSpPr>
            <a:spLocks noGrp="1"/>
          </p:cNvSpPr>
          <p:nvPr>
            <p:ph type="title"/>
          </p:nvPr>
        </p:nvSpPr>
        <p:spPr/>
        <p:txBody>
          <a:bodyPr/>
          <a:lstStyle/>
          <a:p>
            <a:r>
              <a:rPr lang="en-AU" dirty="0"/>
              <a:t>Clicker Question 16</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factor is NOT a typical modification found in a eukaryotic mRNA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polyadenylation of the 3′ end</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addition of a 5′ cap</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exon addition</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intron removal</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112930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097D2-8790-4C8B-B79D-5D1A73E7EB23}"/>
              </a:ext>
            </a:extLst>
          </p:cNvPr>
          <p:cNvSpPr>
            <a:spLocks noGrp="1"/>
          </p:cNvSpPr>
          <p:nvPr>
            <p:ph type="title"/>
          </p:nvPr>
        </p:nvSpPr>
        <p:spPr/>
        <p:txBody>
          <a:bodyPr/>
          <a:lstStyle/>
          <a:p>
            <a:r>
              <a:rPr lang="en-AU" dirty="0"/>
              <a:t>Clicker Question 16,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factor is NOT a typical modification found in a eukaryotic mRNA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exon addition</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Following the removal of introns, the exons that remain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are joined together to form a mature, functional RNA.</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48628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FF7950-0091-450C-BD22-CCACE51E91A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Messenger Ribonucleoprotein (</a:t>
            </a:r>
            <a:r>
              <a:rPr lang="en-US" dirty="0" err="1">
                <a:solidFill>
                  <a:schemeClr val="tx1"/>
                </a:solidFill>
                <a:latin typeface="Arial" panose="020B0604020202020204" pitchFamily="34" charset="0"/>
                <a:cs typeface="Arial" panose="020B0604020202020204" pitchFamily="34" charset="0"/>
              </a:rPr>
              <a:t>mRNP</a:t>
            </a:r>
            <a:r>
              <a:rPr lang="en-US" dirty="0">
                <a:solidFill>
                  <a:schemeClr val="tx1"/>
                </a:solidFill>
                <a:latin typeface="Arial" panose="020B0604020202020204" pitchFamily="34" charset="0"/>
                <a:cs typeface="Arial" panose="020B0604020202020204" pitchFamily="34" charset="0"/>
              </a:rPr>
              <a:t>) Complex</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21919" y="1600200"/>
            <a:ext cx="870016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proteins involved in mRNA transport to the cytoplasm are also associated with the mRNA in the nucleus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processing of the transcript is coupled to its transport</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messenger ribonucleoprotein (</a:t>
            </a:r>
            <a:r>
              <a:rPr lang="en-US" sz="2400" b="1" dirty="0" err="1">
                <a:latin typeface="Arial" panose="020B0604020202020204" pitchFamily="34" charset="0"/>
                <a:cs typeface="Arial" panose="020B0604020202020204" pitchFamily="34" charset="0"/>
              </a:rPr>
              <a:t>mRNP</a:t>
            </a:r>
            <a:r>
              <a:rPr lang="en-US" sz="2400" b="1" dirty="0">
                <a:latin typeface="Arial" panose="020B0604020202020204" pitchFamily="34" charset="0"/>
                <a:cs typeface="Arial" panose="020B0604020202020204" pitchFamily="34" charset="0"/>
              </a:rPr>
              <a:t>) complex </a:t>
            </a:r>
            <a:r>
              <a:rPr lang="en-US" sz="2400" dirty="0">
                <a:latin typeface="Arial" panose="020B0604020202020204" pitchFamily="34" charset="0"/>
                <a:cs typeface="Arial" panose="020B0604020202020204" pitchFamily="34" charset="0"/>
              </a:rPr>
              <a:t>= an elaborate and dynamic supramolecular complex of dozens of proteins that associates with the transcript </a:t>
            </a:r>
          </a:p>
          <a:p>
            <a:pPr lvl="1"/>
            <a:r>
              <a:rPr lang="en-US" sz="2400" dirty="0">
                <a:latin typeface="Arial" panose="020B0604020202020204" pitchFamily="34" charset="0"/>
                <a:cs typeface="Arial" panose="020B0604020202020204" pitchFamily="34" charset="0"/>
              </a:rPr>
              <a:t>its composition changes as the transcript is processed, transported to the cytoplasm, and delivered to the ribosome for translation</a:t>
            </a:r>
          </a:p>
          <a:p>
            <a:pPr marL="50800" indent="0">
              <a:buNone/>
            </a:pPr>
            <a:endParaRPr lang="en-US" sz="2400" dirty="0"/>
          </a:p>
        </p:txBody>
      </p:sp>
    </p:spTree>
    <p:extLst>
      <p:ext uri="{BB962C8B-B14F-4D97-AF65-F5344CB8AC3E}">
        <p14:creationId xmlns:p14="http://schemas.microsoft.com/office/powerpoint/2010/main" val="9601902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03338DC2-2C1D-4912-A1A7-B1AA0C11A212}"/>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875" y="28058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A5601BB-1BCA-4673-B6AD-B32CE125AD8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(4 of 8)</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Many RNAs must be modified and processed to become functional. </a:t>
            </a:r>
            <a:r>
              <a:rPr lang="en-US" sz="2400" dirty="0">
                <a:latin typeface="Arial" panose="020B0604020202020204" pitchFamily="34" charset="0"/>
                <a:cs typeface="Arial" panose="020B0604020202020204" pitchFamily="34" charset="0"/>
              </a:rPr>
              <a:t>RNAs can be modified by nucleases, by excision of certain RNA segments, and/or by chemical modification of the RNA nucleotides. In humans, nearly all mRNAs are 5′ capped, spliced, and polyadenylated before being exported from the nucleus for translation in the cytoplasm.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9177096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84A66-72C0-415F-8C23-89F194700775}"/>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Eukaryotic mRNAs Are Capped at the 5′ End</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9562" y="1524000"/>
            <a:ext cx="85296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5</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cap </a:t>
            </a:r>
            <a:r>
              <a:rPr lang="en-US" sz="2400" dirty="0">
                <a:latin typeface="Arial" panose="020B0604020202020204" pitchFamily="34" charset="0"/>
                <a:cs typeface="Arial" panose="020B0604020202020204" pitchFamily="34" charset="0"/>
              </a:rPr>
              <a:t>= a residue of 7-methylguanosine linked to the      5′-terminal residue of the mRNA through an unusual    5′,5′-triphosphate linkage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functions:</a:t>
            </a:r>
          </a:p>
          <a:p>
            <a:pPr lvl="1"/>
            <a:r>
              <a:rPr lang="en-US" sz="2400" dirty="0">
                <a:latin typeface="Arial" panose="020B0604020202020204" pitchFamily="34" charset="0"/>
                <a:cs typeface="Arial" panose="020B0604020202020204" pitchFamily="34" charset="0"/>
              </a:rPr>
              <a:t>helps protect mRNA from ribonucleases</a:t>
            </a:r>
          </a:p>
          <a:p>
            <a:pPr lvl="1"/>
            <a:r>
              <a:rPr lang="en-US" sz="2400" dirty="0">
                <a:latin typeface="Arial" panose="020B0604020202020204" pitchFamily="34" charset="0"/>
                <a:cs typeface="Arial" panose="020B0604020202020204" pitchFamily="34" charset="0"/>
              </a:rPr>
              <a:t>binds to specific cap-binding complexes of proteins </a:t>
            </a:r>
          </a:p>
          <a:p>
            <a:pPr lvl="1"/>
            <a:r>
              <a:rPr lang="en-US" sz="2400" dirty="0">
                <a:latin typeface="Arial" panose="020B0604020202020204" pitchFamily="34" charset="0"/>
                <a:cs typeface="Arial" panose="020B0604020202020204" pitchFamily="34" charset="0"/>
              </a:rPr>
              <a:t>participates in binding of the mRNA to the ribosome</a:t>
            </a:r>
          </a:p>
          <a:p>
            <a:pPr marL="50800" indent="0">
              <a:buNone/>
            </a:pPr>
            <a:endParaRPr lang="en-US" sz="2400" dirty="0">
              <a:latin typeface="Arial" panose="020B0604020202020204" pitchFamily="34" charset="0"/>
              <a:cs typeface="Arial" panose="020B0604020202020204" pitchFamily="34" charset="0"/>
            </a:endParaRPr>
          </a:p>
          <a:p>
            <a:pPr lvl="1"/>
            <a:endParaRPr lang="en-US" dirty="0"/>
          </a:p>
          <a:p>
            <a:pPr marL="533400" lvl="1" indent="0">
              <a:buNone/>
            </a:pP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925411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0DA3FC-6B2B-41CC-A93E-74D61713AFD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Formation of the 5′ Cap</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21919" y="1600200"/>
            <a:ext cx="870016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formed by condensation of a molecule of GTP with the triphosphate at the 5′ end of the transcript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methylation occurs at the N-7 guanine and often the 2′-OH groups of the two nucleotides adjacent to the cap</a:t>
            </a:r>
          </a:p>
          <a:p>
            <a:pPr lvl="1"/>
            <a:r>
              <a:rPr lang="en-US" sz="2400" dirty="0">
                <a:latin typeface="Arial" panose="020B0604020202020204" pitchFamily="34" charset="0"/>
                <a:cs typeface="Arial" panose="020B0604020202020204" pitchFamily="34" charset="0"/>
              </a:rPr>
              <a:t>methyl groups are derived from </a:t>
            </a:r>
            <a:r>
              <a:rPr lang="en-US" sz="2400" i="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-adenosylmethionine</a:t>
            </a:r>
            <a:endParaRPr lang="en-US" sz="2400" dirty="0"/>
          </a:p>
        </p:txBody>
      </p:sp>
    </p:spTree>
    <p:extLst>
      <p:ext uri="{BB962C8B-B14F-4D97-AF65-F5344CB8AC3E}">
        <p14:creationId xmlns:p14="http://schemas.microsoft.com/office/powerpoint/2010/main" val="21189858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72373C-4B94-495F-AD99-86566C8EC7C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5′ Cap of mRNA</a:t>
            </a:r>
            <a:endParaRPr lang="en-AU" dirty="0"/>
          </a:p>
        </p:txBody>
      </p:sp>
      <p:pic>
        <p:nvPicPr>
          <p:cNvPr id="4" name="Picture 3" descr="Part a shows a vertical molecule that ends with a piece highlighted in light green. The molecule begins at the 3 prime end with a wavy line connecting it to O above bonded to P bonded to O minus to the left, double bonded to O to the right, and bonded to O above bonded to the 3 prime C of a sugar. The sugar has O at the top vertex; C 1 prime bonded to a box labeled base above and to H below; C 2 prime bonded to H above and to O C H 3 below with C H 3 highlighted in red and labeled sometimes methylated; C 3 prime bonded to H above and to O below further bonded to the phosphate leading to the 3 prime end; C 4 prime bonded to H below and to C 5 prime above bonded to 2 H and to O bonded to a similar phosphate bonded to a similar sugar with its C 5 prime above bonded to O bonded to O bonded to O minus to the left, double bonded to O to the right, and bonded to O above further bonded to P above bonded to O minus to the left, double bonded to O to the right, and bonded to O above further bonded to P above bonded to O minus to the left, double bonded to O to the right, and bonded to O above further bonded to C 5 prime in the green highlighted region. This vertical chain of three phosphates is labeled, 5 prime, 5 prime-triphosphate linkage. The rest of the molecule is highlighted in two light green boxes. The C 5 prime bonded to the vertical chain of three phosphates is also bonded to 2 H and to C 4 prime below of a sugar ring with O at its top vertex in the bottom light green box. C 4 prime is also bonded to H below; C 3 prime and C 2 prime are each bonded to H above and O H below; and C 1 prime is bonded to H below and to N substituted for C at the lower right vertex of a five-membered ring of a purine base above in a second green highlighted region. This purine base has a five-membered ring that shares a double bond at its left side with a six-membered ring to the left. The five-membered ring of the base has N substituted for C at position 9 at the lower right vertex and bonded to C 1 prime of the ring below; N plus substituted for C at the upper right vertex at position 7 and further bonded to C H 3; a double bond at the upper right side between C 7 and C 8; and a double bond at the left side between C 4 and C 5 shared with the six-membered ring to the left. The six-membered ring has N substituted for C at position 1 at the upper left vertex and bonded to H; C 2 at the lower left vertex bonded to N H 2; a double bond between C 2 and C 3; N substituted for C at position 3 at the bottom vertex; and C 6 at the top vertex double bonded to O. The two light green boxes are labeled 7-methylguanosine. Part b begins at the top with a yellow highlighted vertical rectangle with gamma on top and p below next to beta above p next to alpha above p next to N p followed by a green horizontal strand of R N A. Text above reads, 5 prime end of R N A with triphosphate group. An arrow labeled blue highlighted phosphohydrolase points down accompanied by a branched arrow showing the loss of a yellow box labeled P subscript i end subscript. This yields p p N p followed by a green strand of R N A. An arrow labeled blue highlighted guanylyltransferase points downward accompanied by a curved arrow showing the addition of a green box with G, then alpha above b, next to a blue box with beta above p, then gamma above p, next to G T P outside of the boxes. The same curved arrow branches away to show the loss of a blue box labeled P P subscript i end subscript. This yields a green box containing G p bonded to nonhighlighted p p N p next to a green strand of R N A. An arrow labeled blue highlighted guanine-7 methyltransferase points downward accompanied by a curved arrow showing the addition of a light red box labeled a d o M e t and the loss of a d o H c y. This yields a red box labeled m superscript 7 end superscript next to a green box labeled G p next to nonhighlighted p p N p next to a green strand of R N A. An arrow points downward accompanied by blue text reading, 2 prime-italicized O end italics-methyltransferase. A curved arrow shows the addition of a light red box labeled a d o M e t and loss of a d o H c y. This yields a red box labeled m superscript 7 end superscript next to a green box labeled G p next to nonhighlighted p p next to a light red box labeled N next to nonhighlighted N p next to a green strand of R N A. Text below reads, 5 prime end of R N A with cap. Part c shows a contour surface structure of an irregular purple oval labeled guanylyltransferase subunit of cap-synthesizing component. At the bottom center, a yellow structure consists of two vertical pieces joined by a horizontal top with a wireframe model visible inside that contains yellow, blue, and red pieces. This yellow piece is labeled C T D peptide.">
            <a:extLst>
              <a:ext uri="{FF2B5EF4-FFF2-40B4-BE49-F238E27FC236}">
                <a16:creationId xmlns:a16="http://schemas.microsoft.com/office/drawing/2014/main" id="{3E16C9E2-D1EC-354D-99BF-9C35C62FE9C4}"/>
              </a:ext>
            </a:extLst>
          </p:cNvPr>
          <p:cNvPicPr>
            <a:picLocks noChangeAspect="1"/>
          </p:cNvPicPr>
          <p:nvPr/>
        </p:nvPicPr>
        <p:blipFill>
          <a:blip r:embed="rId3"/>
          <a:stretch>
            <a:fillRect/>
          </a:stretch>
        </p:blipFill>
        <p:spPr>
          <a:xfrm>
            <a:off x="956429" y="1341120"/>
            <a:ext cx="7231141" cy="5248577"/>
          </a:xfrm>
          <a:prstGeom prst="rect">
            <a:avLst/>
          </a:prstGeom>
        </p:spPr>
      </p:pic>
    </p:spTree>
    <p:extLst>
      <p:ext uri="{BB962C8B-B14F-4D97-AF65-F5344CB8AC3E}">
        <p14:creationId xmlns:p14="http://schemas.microsoft.com/office/powerpoint/2010/main" val="2691035796"/>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86416</TotalTime>
  <Words>13187</Words>
  <Application>Microsoft Office PowerPoint</Application>
  <PresentationFormat>On-screen Show (4:3)</PresentationFormat>
  <Paragraphs>1783</Paragraphs>
  <Slides>234</Slides>
  <Notes>234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234</vt:i4>
      </vt:variant>
    </vt:vector>
  </HeadingPairs>
  <TitlesOfParts>
    <vt:vector size="245" baseType="lpstr">
      <vt:lpstr>ＭＳ Ｐゴシック</vt:lpstr>
      <vt:lpstr>ＭＳ Ｐゴシック</vt:lpstr>
      <vt:lpstr>Arial</vt:lpstr>
      <vt:lpstr>Calibri</vt:lpstr>
      <vt:lpstr>Cambria Math</vt:lpstr>
      <vt:lpstr>docs-Calibri</vt:lpstr>
      <vt:lpstr>Times</vt:lpstr>
      <vt:lpstr>Times New Roman</vt:lpstr>
      <vt:lpstr>Blank</vt:lpstr>
      <vt:lpstr>1_Blank Presentation</vt:lpstr>
      <vt:lpstr>1_Blank</vt:lpstr>
      <vt:lpstr>26 RNA Metabolism</vt:lpstr>
      <vt:lpstr>Ribozymes and  Ribonucleoproteins (RNPs)</vt:lpstr>
      <vt:lpstr>Transcription Produces RNA Molecules from DNA</vt:lpstr>
      <vt:lpstr>Major Types of RNA Molecules</vt:lpstr>
      <vt:lpstr>The Cellular Transcriptome</vt:lpstr>
      <vt:lpstr>Clicker Question 1</vt:lpstr>
      <vt:lpstr>Clicker Question 1, Response</vt:lpstr>
      <vt:lpstr>Principle 1 (1 of 5)</vt:lpstr>
      <vt:lpstr>Principle 2 (1 of 8)</vt:lpstr>
      <vt:lpstr>Principle 3 (1 of 4)</vt:lpstr>
      <vt:lpstr>Principle 4 (1 of 5)</vt:lpstr>
      <vt:lpstr>26.1   DNA-Dependent Synthesis of RNA</vt:lpstr>
      <vt:lpstr>Principle 1 (2 of 5)</vt:lpstr>
      <vt:lpstr>RNA Is Synthesized by RNA Polymerases</vt:lpstr>
      <vt:lpstr>Transcription by RNA Polymerase  in E. coli</vt:lpstr>
      <vt:lpstr>Clicker Question 2</vt:lpstr>
      <vt:lpstr>Clicker Question 2, Response</vt:lpstr>
      <vt:lpstr>Clicker Question 3</vt:lpstr>
      <vt:lpstr>Clicker Question 3, Response</vt:lpstr>
      <vt:lpstr>The Overall Reaction  of Transcription</vt:lpstr>
      <vt:lpstr>Initiation and Elongation of Transcription</vt:lpstr>
      <vt:lpstr>Movement of RNA Polymerase Creates Supercoils</vt:lpstr>
      <vt:lpstr>The Template and  Nontemplate Strand</vt:lpstr>
      <vt:lpstr>Clicker Question 4</vt:lpstr>
      <vt:lpstr>Clicker Question 4, Response</vt:lpstr>
      <vt:lpstr>Organization of Coding Information in the Adenovirus Genome</vt:lpstr>
      <vt:lpstr>Six Subunits Constitute the RNA Polymerase Holoenzyme</vt:lpstr>
      <vt:lpstr>Clicker Question 5</vt:lpstr>
      <vt:lpstr>Clicker Question 5, Response</vt:lpstr>
      <vt:lpstr>Principle 1 (3 of 5)</vt:lpstr>
      <vt:lpstr>RNA Synthesis Begins at Promoters</vt:lpstr>
      <vt:lpstr>Consensus Sequences and  the UP Element</vt:lpstr>
      <vt:lpstr>Promoter Recognition by σ70 RNA Polymerase Holoenzyme</vt:lpstr>
      <vt:lpstr>The Footprinting Technique is a Way to Find a DNA-Binding Site</vt:lpstr>
      <vt:lpstr>Clicker Question 6</vt:lpstr>
      <vt:lpstr>Clicker Question 6, Response</vt:lpstr>
      <vt:lpstr>Initiation by E. coli RNA Polymerase</vt:lpstr>
      <vt:lpstr>Elongation by E. coli  RNA Polymerase</vt:lpstr>
      <vt:lpstr>Initiation and Elongation by E. coli RNA Polymerase</vt:lpstr>
      <vt:lpstr>The σ32 Subunit</vt:lpstr>
      <vt:lpstr>Clicker Question 7</vt:lpstr>
      <vt:lpstr>Clicker Question 7, Response</vt:lpstr>
      <vt:lpstr>Principle 1 (4 of 5)</vt:lpstr>
      <vt:lpstr>Transcription Is Regulated at  Several Levels</vt:lpstr>
      <vt:lpstr>Clicker Question 8</vt:lpstr>
      <vt:lpstr>Clicker Question 8, Response</vt:lpstr>
      <vt:lpstr>Specific Sequences Signal Termination of RNA Synthesis</vt:lpstr>
      <vt:lpstr>ρ-Dependent Terminators</vt:lpstr>
      <vt:lpstr>Clicker Question 9</vt:lpstr>
      <vt:lpstr>Clicker Question 9, Response</vt:lpstr>
      <vt:lpstr>Eukaryotic Cells Have Three Kinds  of Nuclear RNA Polymerases</vt:lpstr>
      <vt:lpstr>Mitochondria and Chloroplast RNA Polymerases</vt:lpstr>
      <vt:lpstr>RNA Polymerase I (Pol I)</vt:lpstr>
      <vt:lpstr>RNA Polymerase II (Pol II)</vt:lpstr>
      <vt:lpstr>RNA Polymerase III (Pol III)</vt:lpstr>
      <vt:lpstr>Clicker Question 10</vt:lpstr>
      <vt:lpstr>Clicker Question 10, Response</vt:lpstr>
      <vt:lpstr>Principle 1 (5 of 5)</vt:lpstr>
      <vt:lpstr>RNA Polymerase II Requires Many Other Protein Factors for Its Activity</vt:lpstr>
      <vt:lpstr>The Carboxyl-Terminal  Domain (CTD)</vt:lpstr>
      <vt:lpstr>Transcription Factors</vt:lpstr>
      <vt:lpstr>Proteins Required for Initiation of Transcription at Pol II Promoters  of Eukaryotes</vt:lpstr>
      <vt:lpstr>Clicker Question 11</vt:lpstr>
      <vt:lpstr>Clicker Question 11, Response</vt:lpstr>
      <vt:lpstr>Transcription at RNA  Polymerase II Promoters</vt:lpstr>
      <vt:lpstr>Assembly of RNA Polymerase and Transcription Factors at a Promoter</vt:lpstr>
      <vt:lpstr>TFIID Positions TBP and Pol II on the Promoter</vt:lpstr>
      <vt:lpstr>Clicker Question 12</vt:lpstr>
      <vt:lpstr>Clicker Question 12, Response</vt:lpstr>
      <vt:lpstr>TFIIH Promotes Unwinding of the DNA Near the RNA Start Site</vt:lpstr>
      <vt:lpstr>RNA Strand Initiation and  Promoter Clearance</vt:lpstr>
      <vt:lpstr>Phosphorylation of the CTD of RNA Polymerase II</vt:lpstr>
      <vt:lpstr>Elongation, Termination,  and Release</vt:lpstr>
      <vt:lpstr>Clicker Question 13</vt:lpstr>
      <vt:lpstr>Clicker Question 13, Response</vt:lpstr>
      <vt:lpstr>RNA Polymerases Are Drug Targets</vt:lpstr>
      <vt:lpstr>Rifampin</vt:lpstr>
      <vt:lpstr>The Death Cap Mushroom Produces α-Amanitin</vt:lpstr>
      <vt:lpstr>Clicker Question 14</vt:lpstr>
      <vt:lpstr>Clicker Question 14, Response</vt:lpstr>
      <vt:lpstr> Activity: Relating  Terms within the Chapter</vt:lpstr>
      <vt:lpstr>Activity Instructions (1 of 3)</vt:lpstr>
      <vt:lpstr>Activity Solution (1 of 3)</vt:lpstr>
      <vt:lpstr>26.2   RNA Processing</vt:lpstr>
      <vt:lpstr>Principle 2 (2 of 8)</vt:lpstr>
      <vt:lpstr>RNA Processing</vt:lpstr>
      <vt:lpstr>Principle 2 (3 of 8)</vt:lpstr>
      <vt:lpstr>RNA Splicing</vt:lpstr>
      <vt:lpstr>Clicker Question 15</vt:lpstr>
      <vt:lpstr>Clicker Question 15, Response</vt:lpstr>
      <vt:lpstr>Eukaryotic mRNAs Are Modified At Each End</vt:lpstr>
      <vt:lpstr>Processing of the Primary  Transcript during mRNA Maturation</vt:lpstr>
      <vt:lpstr>Clicker Question 16</vt:lpstr>
      <vt:lpstr>Clicker Question 16, Response</vt:lpstr>
      <vt:lpstr>The Messenger Ribonucleoprotein (mRNP) Complex</vt:lpstr>
      <vt:lpstr>Principle 2 (4 of 8)</vt:lpstr>
      <vt:lpstr>Eukaryotic mRNAs Are Capped at the 5′ End</vt:lpstr>
      <vt:lpstr>Formation of the 5′ Cap</vt:lpstr>
      <vt:lpstr>The 5′ Cap of mRNA</vt:lpstr>
      <vt:lpstr>Clicker Question 17</vt:lpstr>
      <vt:lpstr>Clicker Question 17, Response</vt:lpstr>
      <vt:lpstr>Clicker Question 18</vt:lpstr>
      <vt:lpstr>Clicker Question 18, Response</vt:lpstr>
      <vt:lpstr>Principle 2 (5 of 8)</vt:lpstr>
      <vt:lpstr>Both Introns and Exons Are Transcribed from DNA into RNA</vt:lpstr>
      <vt:lpstr>RNA Catalyzes the Splicing  of Introns</vt:lpstr>
      <vt:lpstr>Group I and Group II Introns</vt:lpstr>
      <vt:lpstr>Clicker Question 19</vt:lpstr>
      <vt:lpstr>Clicker Question 19, Response</vt:lpstr>
      <vt:lpstr>The Splicing Mechanisms of  Group I and II Introns</vt:lpstr>
      <vt:lpstr>Splicing Mechanism of  Group II Introns</vt:lpstr>
      <vt:lpstr>Structure of a Group I Intron</vt:lpstr>
      <vt:lpstr>Clicker Question 20</vt:lpstr>
      <vt:lpstr>Clicker Question 20, Response</vt:lpstr>
      <vt:lpstr>Principle 2 (6 of 8)</vt:lpstr>
      <vt:lpstr>In Eukaryotes, the Spliceosome Carries out Nuclear pre-mRNA Splicing</vt:lpstr>
      <vt:lpstr>The Spliceosome and snRNAs</vt:lpstr>
      <vt:lpstr>Binding of U1 and U2 snRNA</vt:lpstr>
      <vt:lpstr>Spliceosome Assembly</vt:lpstr>
      <vt:lpstr>RNA Active Site Conservation</vt:lpstr>
      <vt:lpstr>Clicker Question 21</vt:lpstr>
      <vt:lpstr>Clicker Question 21, Response</vt:lpstr>
      <vt:lpstr>Proteins Catalyze Splicing of tRNAs</vt:lpstr>
      <vt:lpstr>Principle 2 (7 of 8)</vt:lpstr>
      <vt:lpstr>Eukaryotic mRNAs Have a Distinctive 3′ End Structure</vt:lpstr>
      <vt:lpstr>Addition of the Poly(A) Tail</vt:lpstr>
      <vt:lpstr>Clicker Question 22</vt:lpstr>
      <vt:lpstr>Clicker Question 22, Response</vt:lpstr>
      <vt:lpstr>Polyadenylate Polymerase</vt:lpstr>
      <vt:lpstr>Overview of mRNA Processing</vt:lpstr>
      <vt:lpstr>A Gene Can Give Rise to Multiple Products by Differential RNA Processing</vt:lpstr>
      <vt:lpstr>Clicker Question 23</vt:lpstr>
      <vt:lpstr>Clicker Question 23, Response</vt:lpstr>
      <vt:lpstr>Alternative Transcript Production  in Eukaryotes</vt:lpstr>
      <vt:lpstr>Alternative Processing of the Calcitonin Gene Transcript in Rats</vt:lpstr>
      <vt:lpstr>Clicker Question 24</vt:lpstr>
      <vt:lpstr>Clicker Question 24, Response</vt:lpstr>
      <vt:lpstr>Ribosomal RNAs and tRNAs Also Undergo Processing</vt:lpstr>
      <vt:lpstr>Some Modified Bases of RNA Produced in Posttranscriptional Reactions</vt:lpstr>
      <vt:lpstr>Ribosomal RNAs</vt:lpstr>
      <vt:lpstr>Eukaryotic Ribosomal RNAs</vt:lpstr>
      <vt:lpstr>Nucleoside Modifications in Eukaryotic rRNAs</vt:lpstr>
      <vt:lpstr>Clicker Question 25</vt:lpstr>
      <vt:lpstr>Clicker Question 25, Response</vt:lpstr>
      <vt:lpstr>RNA Pairing with Box  H/ACA snoRNAs to Guide Pseudouridylations</vt:lpstr>
      <vt:lpstr>Transfer RNAs</vt:lpstr>
      <vt:lpstr>Further Post-Transcriptional Processing of tRNA Precursors</vt:lpstr>
      <vt:lpstr>Processing of tRNAs in Bacteria  and Eukaryotes</vt:lpstr>
      <vt:lpstr>Special-Function RNAs Undergo  Several Types of Processing</vt:lpstr>
      <vt:lpstr>Clicker Question 26</vt:lpstr>
      <vt:lpstr>Clicker Question 26, Response</vt:lpstr>
      <vt:lpstr>Synthesis and Processing  of miRNAs</vt:lpstr>
      <vt:lpstr>Steps in miRNA Processing</vt:lpstr>
      <vt:lpstr>Steps in miRNA  Processing, Continued</vt:lpstr>
      <vt:lpstr>RISC-miRNA Binding to Target mRNA</vt:lpstr>
      <vt:lpstr>Clicker Question 27</vt:lpstr>
      <vt:lpstr>Clicker Question 27, Response</vt:lpstr>
      <vt:lpstr>Principle 2 (8 of 8)</vt:lpstr>
      <vt:lpstr>Cellular mRNAs Are Degraded at Different Rates</vt:lpstr>
      <vt:lpstr>Degradation of RNA in Bacteria</vt:lpstr>
      <vt:lpstr>Polynucleotide  Phosphorylase (PNPase)</vt:lpstr>
      <vt:lpstr>Exosomes</vt:lpstr>
      <vt:lpstr>Clicker Question 28</vt:lpstr>
      <vt:lpstr>Clicker Question 28, Response</vt:lpstr>
      <vt:lpstr> Activity: Sequencing  mRNA</vt:lpstr>
      <vt:lpstr>Activity Instructions (2 of 3)</vt:lpstr>
      <vt:lpstr>Activity Solution (2 of 3)</vt:lpstr>
      <vt:lpstr>26.3   RNA-Dependent Synthesis of RNA and DNA</vt:lpstr>
      <vt:lpstr>Principle 3 (2 of 4)</vt:lpstr>
      <vt:lpstr>Reverse Transcriptase Produces DNA from Viral RNA</vt:lpstr>
      <vt:lpstr>Retroviral Infection of a  Mammalian Cell</vt:lpstr>
      <vt:lpstr>Retroviruses Have Three Genes and LTR Sequences</vt:lpstr>
      <vt:lpstr>Structure and Gene Products of an Integrated Retroviral Genome</vt:lpstr>
      <vt:lpstr>Reverse Transcriptases Catalyze Three Reactions</vt:lpstr>
      <vt:lpstr>Clicker Question 29</vt:lpstr>
      <vt:lpstr>Clicker Question 29, Response</vt:lpstr>
      <vt:lpstr>Reverse Transcriptases Are Important Reagents</vt:lpstr>
      <vt:lpstr>Principle 3 (3 of 4)</vt:lpstr>
      <vt:lpstr>Some Retroviruses Cause Cancer and AIDS</vt:lpstr>
      <vt:lpstr>Clicker Question 30</vt:lpstr>
      <vt:lpstr>Clicker Question 30, Response</vt:lpstr>
      <vt:lpstr>Principle 3 (4 of 4)</vt:lpstr>
      <vt:lpstr>The Human Immunodeficiency  Virus (HIV)</vt:lpstr>
      <vt:lpstr>Fighting AIDS With Inhibitors of HIV Reverse Transcriptase</vt:lpstr>
      <vt:lpstr>Clicker Question 31</vt:lpstr>
      <vt:lpstr>Clicker Question 31, Response</vt:lpstr>
      <vt:lpstr>Many Transposons, Retroviruses, and Introns May Have a Common Evolutionary Origin</vt:lpstr>
      <vt:lpstr>Homing</vt:lpstr>
      <vt:lpstr>Production of Homing Endonuclease and the Homing Process</vt:lpstr>
      <vt:lpstr>Retrohoming</vt:lpstr>
      <vt:lpstr>Clicker Question 32</vt:lpstr>
      <vt:lpstr>Clicker Question 32, Response</vt:lpstr>
      <vt:lpstr>Telomerase is a Specialized  Reverse Transcriptase</vt:lpstr>
      <vt:lpstr> Activity: The Components of Telomerase </vt:lpstr>
      <vt:lpstr>Activity Instructions (3 of 3)</vt:lpstr>
      <vt:lpstr>Activity Solution (3 of 3)</vt:lpstr>
      <vt:lpstr>Telomere Synthesis and Structure</vt:lpstr>
      <vt:lpstr>T Loops in Telomeres</vt:lpstr>
      <vt:lpstr>Clicker Question 33</vt:lpstr>
      <vt:lpstr>Clicker Question 33, Response</vt:lpstr>
      <vt:lpstr>Clicker Question 34</vt:lpstr>
      <vt:lpstr>Clicker Question 34, Response</vt:lpstr>
      <vt:lpstr>Some RNAs Are Replicated by  RNA-Dependent RNA Polymerase</vt:lpstr>
      <vt:lpstr>RNA-Dependent RNA Polymerases  Share a Common Structural Fold</vt:lpstr>
      <vt:lpstr>26.4   Catalytic RNAs and the RNA World Hypothesis</vt:lpstr>
      <vt:lpstr>Principle 4 (2 of 5)</vt:lpstr>
      <vt:lpstr>Ribozymes</vt:lpstr>
      <vt:lpstr>Clicker Question 35</vt:lpstr>
      <vt:lpstr>Clicker Question 35, Response</vt:lpstr>
      <vt:lpstr>Ribozymes Share Features with Protein Enzymes</vt:lpstr>
      <vt:lpstr>Secondary Structure of the Self-Splicing rRNA Intron of Tetrahymena</vt:lpstr>
      <vt:lpstr>Principle 4 (3 of 5)</vt:lpstr>
      <vt:lpstr>Ribozymes Share Several Properties With Enzymes</vt:lpstr>
      <vt:lpstr>In Vitro Catalytic Activity  of L-19 IVS</vt:lpstr>
      <vt:lpstr>Ribozymes Participate in a Variety  of Biological Processes</vt:lpstr>
      <vt:lpstr>Clicker Question 36</vt:lpstr>
      <vt:lpstr>Clicker Question 36, Response</vt:lpstr>
      <vt:lpstr>Hammerhead Ribozyme</vt:lpstr>
      <vt:lpstr>Principle 4 (4 of 5)</vt:lpstr>
      <vt:lpstr>Ribozymes Provide Clues to the Origin of Life in an RNA World</vt:lpstr>
      <vt:lpstr>Prebiotic Chemistry Experiments</vt:lpstr>
      <vt:lpstr>Principle 4 (5 of 5)</vt:lpstr>
      <vt:lpstr>The Existence of Catalytic RNAs</vt:lpstr>
      <vt:lpstr>The Expanding Catalytic Repertoire of Ribozymes</vt:lpstr>
      <vt:lpstr>Clicker Question 37</vt:lpstr>
      <vt:lpstr>Clicker Question 37, Response</vt:lpstr>
      <vt:lpstr> Activity: The RNA World Hypothesis Muddiest Point (1 of 2)</vt:lpstr>
      <vt:lpstr> Activity: The RNA World Hypothesis Muddiest Point (2 of 2)</vt:lpstr>
      <vt:lpstr>The Structure of the Ribosome</vt:lpstr>
      <vt:lpstr>Extant Vestiges of an RNA World</vt:lpstr>
      <vt:lpstr>Progress in the Search for an RNA Replicator</vt:lpstr>
      <vt:lpstr>Self-Sustained Replication of an RNA Enzyme</vt:lpstr>
      <vt:lpstr>Clicker Question 38</vt:lpstr>
      <vt:lpstr>Clicker Question 38, Response</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Thorne, Amy</cp:lastModifiedBy>
  <cp:revision>1565</cp:revision>
  <cp:lastPrinted>2020-09-26T21:29:29Z</cp:lastPrinted>
  <dcterms:created xsi:type="dcterms:W3CDTF">2003-08-27T01:54:28Z</dcterms:created>
  <dcterms:modified xsi:type="dcterms:W3CDTF">2021-03-15T19:48:40Z</dcterms:modified>
</cp:coreProperties>
</file>