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705" r:id="rId2"/>
    <p:sldMasterId id="2147483719" r:id="rId3"/>
  </p:sldMasterIdLst>
  <p:notesMasterIdLst>
    <p:notesMasterId r:id="rId184"/>
  </p:notesMasterIdLst>
  <p:handoutMasterIdLst>
    <p:handoutMasterId r:id="rId185"/>
  </p:handoutMasterIdLst>
  <p:sldIdLst>
    <p:sldId id="2751" r:id="rId4"/>
    <p:sldId id="2339" r:id="rId5"/>
    <p:sldId id="412" r:id="rId6"/>
    <p:sldId id="420" r:id="rId7"/>
    <p:sldId id="421" r:id="rId8"/>
    <p:sldId id="1536" r:id="rId9"/>
    <p:sldId id="424" r:id="rId10"/>
    <p:sldId id="1933" r:id="rId11"/>
    <p:sldId id="2342" r:id="rId12"/>
    <p:sldId id="2343" r:id="rId13"/>
    <p:sldId id="2435" r:id="rId14"/>
    <p:sldId id="2436" r:id="rId15"/>
    <p:sldId id="2344" r:id="rId16"/>
    <p:sldId id="2437" r:id="rId17"/>
    <p:sldId id="2438" r:id="rId18"/>
    <p:sldId id="2345" r:id="rId19"/>
    <p:sldId id="682" r:id="rId20"/>
    <p:sldId id="685" r:id="rId21"/>
    <p:sldId id="2172" r:id="rId22"/>
    <p:sldId id="2346" r:id="rId23"/>
    <p:sldId id="2347" r:id="rId24"/>
    <p:sldId id="356" r:id="rId25"/>
    <p:sldId id="2447" r:id="rId26"/>
    <p:sldId id="2348" r:id="rId27"/>
    <p:sldId id="2439" r:id="rId28"/>
    <p:sldId id="2440" r:id="rId29"/>
    <p:sldId id="2349" r:id="rId30"/>
    <p:sldId id="2350" r:id="rId31"/>
    <p:sldId id="2351" r:id="rId32"/>
    <p:sldId id="2472" r:id="rId33"/>
    <p:sldId id="2473" r:id="rId34"/>
    <p:sldId id="2352" r:id="rId35"/>
    <p:sldId id="2353" r:id="rId36"/>
    <p:sldId id="2354" r:id="rId37"/>
    <p:sldId id="2355" r:id="rId38"/>
    <p:sldId id="2356" r:id="rId39"/>
    <p:sldId id="2470" r:id="rId40"/>
    <p:sldId id="2471" r:id="rId41"/>
    <p:sldId id="2357" r:id="rId42"/>
    <p:sldId id="2358" r:id="rId43"/>
    <p:sldId id="2360" r:id="rId44"/>
    <p:sldId id="2359" r:id="rId45"/>
    <p:sldId id="2468" r:id="rId46"/>
    <p:sldId id="2469" r:id="rId47"/>
    <p:sldId id="2362" r:id="rId48"/>
    <p:sldId id="2361" r:id="rId49"/>
    <p:sldId id="2363" r:id="rId50"/>
    <p:sldId id="2364" r:id="rId51"/>
    <p:sldId id="1740" r:id="rId52"/>
    <p:sldId id="1741" r:id="rId53"/>
    <p:sldId id="2365" r:id="rId54"/>
    <p:sldId id="2366" r:id="rId55"/>
    <p:sldId id="2367" r:id="rId56"/>
    <p:sldId id="2368" r:id="rId57"/>
    <p:sldId id="2369" r:id="rId58"/>
    <p:sldId id="1766" r:id="rId59"/>
    <p:sldId id="1767" r:id="rId60"/>
    <p:sldId id="2441" r:id="rId61"/>
    <p:sldId id="2442" r:id="rId62"/>
    <p:sldId id="2340" r:id="rId63"/>
    <p:sldId id="2370" r:id="rId64"/>
    <p:sldId id="2372" r:id="rId65"/>
    <p:sldId id="2371" r:id="rId66"/>
    <p:sldId id="2376" r:id="rId67"/>
    <p:sldId id="2373" r:id="rId68"/>
    <p:sldId id="2374" r:id="rId69"/>
    <p:sldId id="2443" r:id="rId70"/>
    <p:sldId id="2444" r:id="rId71"/>
    <p:sldId id="2375" r:id="rId72"/>
    <p:sldId id="2377" r:id="rId73"/>
    <p:sldId id="1744" r:id="rId74"/>
    <p:sldId id="1745" r:id="rId75"/>
    <p:sldId id="2378" r:id="rId76"/>
    <p:sldId id="2379" r:id="rId77"/>
    <p:sldId id="2380" r:id="rId78"/>
    <p:sldId id="2381" r:id="rId79"/>
    <p:sldId id="2382" r:id="rId80"/>
    <p:sldId id="1742" r:id="rId81"/>
    <p:sldId id="1743" r:id="rId82"/>
    <p:sldId id="2383" r:id="rId83"/>
    <p:sldId id="2384" r:id="rId84"/>
    <p:sldId id="2385" r:id="rId85"/>
    <p:sldId id="2386" r:id="rId86"/>
    <p:sldId id="2445" r:id="rId87"/>
    <p:sldId id="2446" r:id="rId88"/>
    <p:sldId id="2387" r:id="rId89"/>
    <p:sldId id="2389" r:id="rId90"/>
    <p:sldId id="2390" r:id="rId91"/>
    <p:sldId id="2388" r:id="rId92"/>
    <p:sldId id="2391" r:id="rId93"/>
    <p:sldId id="2392" r:id="rId94"/>
    <p:sldId id="1746" r:id="rId95"/>
    <p:sldId id="1747" r:id="rId96"/>
    <p:sldId id="2393" r:id="rId97"/>
    <p:sldId id="1764" r:id="rId98"/>
    <p:sldId id="1765" r:id="rId99"/>
    <p:sldId id="2394" r:id="rId100"/>
    <p:sldId id="2395" r:id="rId101"/>
    <p:sldId id="843" r:id="rId102"/>
    <p:sldId id="844" r:id="rId103"/>
    <p:sldId id="845" r:id="rId104"/>
    <p:sldId id="2396" r:id="rId105"/>
    <p:sldId id="2448" r:id="rId106"/>
    <p:sldId id="2449" r:id="rId107"/>
    <p:sldId id="2398" r:id="rId108"/>
    <p:sldId id="2397" r:id="rId109"/>
    <p:sldId id="2400" r:id="rId110"/>
    <p:sldId id="2399" r:id="rId111"/>
    <p:sldId id="2401" r:id="rId112"/>
    <p:sldId id="2450" r:id="rId113"/>
    <p:sldId id="2451" r:id="rId114"/>
    <p:sldId id="2452" r:id="rId115"/>
    <p:sldId id="2453" r:id="rId116"/>
    <p:sldId id="2402" r:id="rId117"/>
    <p:sldId id="2403" r:id="rId118"/>
    <p:sldId id="1756" r:id="rId119"/>
    <p:sldId id="1757" r:id="rId120"/>
    <p:sldId id="2341" r:id="rId121"/>
    <p:sldId id="2404" r:id="rId122"/>
    <p:sldId id="2454" r:id="rId123"/>
    <p:sldId id="2455" r:id="rId124"/>
    <p:sldId id="2405" r:id="rId125"/>
    <p:sldId id="2406" r:id="rId126"/>
    <p:sldId id="2456" r:id="rId127"/>
    <p:sldId id="2457" r:id="rId128"/>
    <p:sldId id="2407" r:id="rId129"/>
    <p:sldId id="1754" r:id="rId130"/>
    <p:sldId id="1755" r:id="rId131"/>
    <p:sldId id="1748" r:id="rId132"/>
    <p:sldId id="1749" r:id="rId133"/>
    <p:sldId id="2409" r:id="rId134"/>
    <p:sldId id="2408" r:id="rId135"/>
    <p:sldId id="2410" r:id="rId136"/>
    <p:sldId id="1758" r:id="rId137"/>
    <p:sldId id="1759" r:id="rId138"/>
    <p:sldId id="2458" r:id="rId139"/>
    <p:sldId id="2459" r:id="rId140"/>
    <p:sldId id="2411" r:id="rId141"/>
    <p:sldId id="2173" r:id="rId142"/>
    <p:sldId id="2174" r:id="rId143"/>
    <p:sldId id="2175" r:id="rId144"/>
    <p:sldId id="1752" r:id="rId145"/>
    <p:sldId id="1753" r:id="rId146"/>
    <p:sldId id="2412" r:id="rId147"/>
    <p:sldId id="2413" r:id="rId148"/>
    <p:sldId id="2414" r:id="rId149"/>
    <p:sldId id="1762" r:id="rId150"/>
    <p:sldId id="1763" r:id="rId151"/>
    <p:sldId id="2417" r:id="rId152"/>
    <p:sldId id="2415" r:id="rId153"/>
    <p:sldId id="2460" r:id="rId154"/>
    <p:sldId id="2461" r:id="rId155"/>
    <p:sldId id="2416" r:id="rId156"/>
    <p:sldId id="2418" r:id="rId157"/>
    <p:sldId id="1760" r:id="rId158"/>
    <p:sldId id="1761" r:id="rId159"/>
    <p:sldId id="2419" r:id="rId160"/>
    <p:sldId id="2420" r:id="rId161"/>
    <p:sldId id="1750" r:id="rId162"/>
    <p:sldId id="1751" r:id="rId163"/>
    <p:sldId id="2421" r:id="rId164"/>
    <p:sldId id="2422" r:id="rId165"/>
    <p:sldId id="2423" r:id="rId166"/>
    <p:sldId id="2466" r:id="rId167"/>
    <p:sldId id="2467" r:id="rId168"/>
    <p:sldId id="2425" r:id="rId169"/>
    <p:sldId id="2424" r:id="rId170"/>
    <p:sldId id="2426" r:id="rId171"/>
    <p:sldId id="2427" r:id="rId172"/>
    <p:sldId id="2428" r:id="rId173"/>
    <p:sldId id="2462" r:id="rId174"/>
    <p:sldId id="2463" r:id="rId175"/>
    <p:sldId id="2430" r:id="rId176"/>
    <p:sldId id="2429" r:id="rId177"/>
    <p:sldId id="2431" r:id="rId178"/>
    <p:sldId id="2432" r:id="rId179"/>
    <p:sldId id="2434" r:id="rId180"/>
    <p:sldId id="2433" r:id="rId181"/>
    <p:sldId id="2464" r:id="rId182"/>
    <p:sldId id="2465" r:id="rId183"/>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y Doolin" initials="TD" lastIdx="333" clrIdx="0"/>
  <p:cmAuthor id="2" name="Justin Lee" initials="JL" lastIdx="7" clrIdx="1">
    <p:extLst>
      <p:ext uri="{19B8F6BF-5375-455C-9EA6-DF929625EA0E}">
        <p15:presenceInfo xmlns:p15="http://schemas.microsoft.com/office/powerpoint/2012/main" userId="Justin Lee" providerId="None"/>
      </p:ext>
    </p:extLst>
  </p:cmAuthor>
  <p:cmAuthor id="3" name="Casey Arden" initials="CA" lastIdx="12" clrIdx="2">
    <p:extLst>
      <p:ext uri="{19B8F6BF-5375-455C-9EA6-DF929625EA0E}">
        <p15:presenceInfo xmlns:p15="http://schemas.microsoft.com/office/powerpoint/2012/main" userId="c2f598620ace54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4CB4"/>
    <a:srgbClr val="144652"/>
    <a:srgbClr val="145C76"/>
    <a:srgbClr val="005F6A"/>
    <a:srgbClr val="D0E7D2"/>
    <a:srgbClr val="B9DEE1"/>
    <a:srgbClr val="674EA7"/>
    <a:srgbClr val="3946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19" autoAdjust="0"/>
    <p:restoredTop sz="75266" autoAdjust="0"/>
  </p:normalViewPr>
  <p:slideViewPr>
    <p:cSldViewPr>
      <p:cViewPr varScale="1">
        <p:scale>
          <a:sx n="51" d="100"/>
          <a:sy n="51" d="100"/>
        </p:scale>
        <p:origin x="1544" y="36"/>
      </p:cViewPr>
      <p:guideLst>
        <p:guide orient="horz" pos="2160"/>
        <p:guide pos="2880"/>
      </p:guideLst>
    </p:cSldViewPr>
  </p:slideViewPr>
  <p:outlineViewPr>
    <p:cViewPr>
      <p:scale>
        <a:sx n="33" d="100"/>
        <a:sy n="33" d="100"/>
      </p:scale>
      <p:origin x="0" y="-24152"/>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slide" Target="slides/slide179.xml"/><Relationship Id="rId6" Type="http://schemas.openxmlformats.org/officeDocument/2006/relationships/slide" Target="slides/slide3.xml"/><Relationship Id="rId23" Type="http://schemas.openxmlformats.org/officeDocument/2006/relationships/slide" Target="slides/slide20.xml"/><Relationship Id="rId119" Type="http://schemas.openxmlformats.org/officeDocument/2006/relationships/slide" Target="slides/slide116.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notesMaster" Target="notesMasters/notesMaster1.xml"/><Relationship Id="rId189"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0" Type="http://schemas.openxmlformats.org/officeDocument/2006/relationships/tableStyles" Target="tableStyle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commentAuthors" Target="commentAuthors.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presProps" Target="presProps.xml"/><Relationship Id="rId1" Type="http://schemas.openxmlformats.org/officeDocument/2006/relationships/slideMaster" Target="slideMasters/slideMaster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38BF81D-2FA2-8549-B87B-7FD386D1E644}"/>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39" name="Rectangle 3">
            <a:extLst>
              <a:ext uri="{FF2B5EF4-FFF2-40B4-BE49-F238E27FC236}">
                <a16:creationId xmlns:a16="http://schemas.microsoft.com/office/drawing/2014/main" id="{B4F352C1-379F-504F-B111-34F8A845852B}"/>
              </a:ext>
            </a:extLst>
          </p:cNvPr>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a:latin typeface="Times" charset="0"/>
                <a:ea typeface="ＭＳ Ｐゴシック" charset="-128"/>
                <a:cs typeface="+mn-cs"/>
              </a:defRPr>
            </a:lvl1pPr>
          </a:lstStyle>
          <a:p>
            <a:pPr>
              <a:defRPr/>
            </a:pPr>
            <a:endParaRPr lang="en-US"/>
          </a:p>
        </p:txBody>
      </p:sp>
      <p:sp>
        <p:nvSpPr>
          <p:cNvPr id="65540" name="Rectangle 4">
            <a:extLst>
              <a:ext uri="{FF2B5EF4-FFF2-40B4-BE49-F238E27FC236}">
                <a16:creationId xmlns:a16="http://schemas.microsoft.com/office/drawing/2014/main" id="{2CBC297F-FA43-6B45-8009-1CB6DC7779E2}"/>
              </a:ext>
            </a:extLst>
          </p:cNvPr>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41" name="Rectangle 5">
            <a:extLst>
              <a:ext uri="{FF2B5EF4-FFF2-40B4-BE49-F238E27FC236}">
                <a16:creationId xmlns:a16="http://schemas.microsoft.com/office/drawing/2014/main" id="{D2717F75-F0FF-AD46-8DD4-3B4D56302146}"/>
              </a:ext>
            </a:extLst>
          </p:cNvPr>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300"/>
            </a:lvl1pPr>
          </a:lstStyle>
          <a:p>
            <a:pPr>
              <a:defRPr/>
            </a:pPr>
            <a:fld id="{A54D081D-049F-FB4C-A36C-006009BCCC8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607CF18-7593-D448-84E6-8B8A1D8ECD53}"/>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5" name="Rectangle 3">
            <a:extLst>
              <a:ext uri="{FF2B5EF4-FFF2-40B4-BE49-F238E27FC236}">
                <a16:creationId xmlns:a16="http://schemas.microsoft.com/office/drawing/2014/main" id="{BC9C3BA6-329A-8C40-A388-5EA5A60878E4}"/>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cs typeface="+mn-cs"/>
              </a:defRPr>
            </a:lvl1pPr>
          </a:lstStyle>
          <a:p>
            <a:pPr>
              <a:defRPr/>
            </a:pPr>
            <a:endParaRPr lang="en-US"/>
          </a:p>
        </p:txBody>
      </p:sp>
      <p:sp>
        <p:nvSpPr>
          <p:cNvPr id="15364" name="Rectangle 4">
            <a:extLst>
              <a:ext uri="{FF2B5EF4-FFF2-40B4-BE49-F238E27FC236}">
                <a16:creationId xmlns:a16="http://schemas.microsoft.com/office/drawing/2014/main" id="{1C63DD96-B755-C946-BB9C-304BCE51B61E}"/>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7" name="Rectangle 5">
            <a:extLst>
              <a:ext uri="{FF2B5EF4-FFF2-40B4-BE49-F238E27FC236}">
                <a16:creationId xmlns:a16="http://schemas.microsoft.com/office/drawing/2014/main" id="{2A3DB789-F3E9-7A4E-B941-2DA5AAEB4AF8}"/>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a:extLst>
              <a:ext uri="{FF2B5EF4-FFF2-40B4-BE49-F238E27FC236}">
                <a16:creationId xmlns:a16="http://schemas.microsoft.com/office/drawing/2014/main" id="{40762B99-C9F7-5740-91C6-6ECA98647351}"/>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9" name="Rectangle 7">
            <a:extLst>
              <a:ext uri="{FF2B5EF4-FFF2-40B4-BE49-F238E27FC236}">
                <a16:creationId xmlns:a16="http://schemas.microsoft.com/office/drawing/2014/main" id="{3C755F2D-99B3-7B4B-B2D5-079E9676E116}"/>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DBACB36-0955-CA45-ADAD-192CA336DEA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156;p1:notes">
            <a:extLst>
              <a:ext uri="{FF2B5EF4-FFF2-40B4-BE49-F238E27FC236}">
                <a16:creationId xmlns:a16="http://schemas.microsoft.com/office/drawing/2014/main" id="{D96DE23D-D382-D348-8F3A-66FBA487F4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18434" name="Google Shape;157;p1:notes">
            <a:extLst>
              <a:ext uri="{FF2B5EF4-FFF2-40B4-BE49-F238E27FC236}">
                <a16:creationId xmlns:a16="http://schemas.microsoft.com/office/drawing/2014/main" id="{EF9FE5BF-35D7-A24D-8E2C-3B6DC3D638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2942895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3889" name="Google Shape;170;g924bc13e47_0_242:notes">
            <a:extLst>
              <a:ext uri="{FF2B5EF4-FFF2-40B4-BE49-F238E27FC236}">
                <a16:creationId xmlns:a16="http://schemas.microsoft.com/office/drawing/2014/main" id="{1496A3B7-D51E-9A4F-887F-E7DA9632892D}"/>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3890" name="Google Shape;171;g924bc13e47_0_242:notes">
            <a:extLst>
              <a:ext uri="{FF2B5EF4-FFF2-40B4-BE49-F238E27FC236}">
                <a16:creationId xmlns:a16="http://schemas.microsoft.com/office/drawing/2014/main" id="{C0480F41-17DA-D642-A5C2-D6BF5C17E07A}"/>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1200" kern="1200" dirty="0">
                <a:solidFill>
                  <a:schemeClr val="tx1"/>
                </a:solidFill>
                <a:effectLst/>
                <a:latin typeface="Times" charset="0"/>
                <a:ea typeface="MS PGothic" pitchFamily="34" charset="-128"/>
                <a:cs typeface="MS PGothic" charset="0"/>
              </a:rPr>
              <a:t>Instructor: This Animated Technique video is found within Chapter 9 of Achieve.  It is in the folder titled “Ch9 In-Class Activities, Videos, and Resources.”</a:t>
            </a:r>
            <a:endParaRPr lang="en-US" sz="1200" kern="1200" dirty="0">
              <a:solidFill>
                <a:schemeClr val="tx1"/>
              </a:solidFill>
              <a:effectLst/>
              <a:latin typeface="Times" charset="0"/>
              <a:ea typeface="MS PGothic" pitchFamily="34" charset="-128"/>
              <a:cs typeface="MS PGothic" charset="0"/>
            </a:endParaRPr>
          </a:p>
        </p:txBody>
      </p:sp>
      <p:sp>
        <p:nvSpPr>
          <p:cNvPr id="293891" name="Google Shape;172;g924bc13e47_0_242:notes">
            <a:extLst>
              <a:ext uri="{FF2B5EF4-FFF2-40B4-BE49-F238E27FC236}">
                <a16:creationId xmlns:a16="http://schemas.microsoft.com/office/drawing/2014/main" id="{E882919E-56A6-0348-8817-C28D363D828C}"/>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9CA35298-E9A5-C24F-95D7-4FC7B10D1829}" type="slidenum">
              <a:rPr lang="en-GB" altLang="en-US" sz="1300" b="0" smtClean="0"/>
              <a:pPr algn="l"/>
              <a:t>100</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9244217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5937" name="Google Shape;177;g924bc13e47_0_358:notes">
            <a:extLst>
              <a:ext uri="{FF2B5EF4-FFF2-40B4-BE49-F238E27FC236}">
                <a16:creationId xmlns:a16="http://schemas.microsoft.com/office/drawing/2014/main" id="{F0F71DFB-9C65-0B46-9676-BADFD68E28CE}"/>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5938" name="Google Shape;178;g924bc13e47_0_358:notes">
            <a:extLst>
              <a:ext uri="{FF2B5EF4-FFF2-40B4-BE49-F238E27FC236}">
                <a16:creationId xmlns:a16="http://schemas.microsoft.com/office/drawing/2014/main" id="{072ADAF3-8E5A-B845-9EF4-82049E78DECE}"/>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1200" kern="1200" dirty="0">
                <a:solidFill>
                  <a:schemeClr val="tx1"/>
                </a:solidFill>
                <a:effectLst/>
                <a:latin typeface="Times" charset="0"/>
                <a:ea typeface="MS PGothic" pitchFamily="34" charset="-128"/>
                <a:cs typeface="MS PGothic" charset="0"/>
              </a:rPr>
              <a:t>Instructor: This Animated Technique video is found within Chapter 9 of Achieve.  It is in the folder titled “Ch9 In-Class Activities, Videos, and Resources.”</a:t>
            </a:r>
            <a:endParaRPr lang="en-US" sz="1200" kern="1200" dirty="0">
              <a:solidFill>
                <a:schemeClr val="tx1"/>
              </a:solidFill>
              <a:effectLst/>
              <a:latin typeface="Times" charset="0"/>
              <a:ea typeface="MS PGothic" pitchFamily="34" charset="-128"/>
              <a:cs typeface="MS PGothic" charset="0"/>
            </a:endParaRPr>
          </a:p>
        </p:txBody>
      </p:sp>
      <p:sp>
        <p:nvSpPr>
          <p:cNvPr id="295939" name="Google Shape;179;g924bc13e47_0_358:notes">
            <a:extLst>
              <a:ext uri="{FF2B5EF4-FFF2-40B4-BE49-F238E27FC236}">
                <a16:creationId xmlns:a16="http://schemas.microsoft.com/office/drawing/2014/main" id="{8FAB4A4B-C4E1-C342-92BD-7BB8F94FD5A6}"/>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844AE30D-3163-084A-8B64-22DF0940A50B}" type="slidenum">
              <a:rPr lang="en-GB" altLang="en-US" sz="1300" b="0" smtClean="0"/>
              <a:pPr algn="l"/>
              <a:t>101</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4805626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8654139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24.4</a:t>
            </a:r>
          </a:p>
          <a:p>
            <a:pPr eaLnBrk="1" hangingPunct="1">
              <a:spcBef>
                <a:spcPct val="0"/>
              </a:spcBef>
              <a:buClr>
                <a:srgbClr val="000000"/>
              </a:buClr>
              <a:buSzPts val="1400"/>
            </a:pPr>
            <a:r>
              <a:rPr lang="en-US" altLang="en-US" dirty="0">
                <a:latin typeface="Times" pitchFamily="2" charset="0"/>
              </a:rPr>
              <a:t>Learning Objective(s): </a:t>
            </a:r>
            <a:r>
              <a:rPr lang="en-US" b="0" i="0" dirty="0">
                <a:solidFill>
                  <a:srgbClr val="000000"/>
                </a:solidFill>
                <a:effectLst/>
                <a:latin typeface="Arial" panose="020B0604020202020204" pitchFamily="34" charset="0"/>
              </a:rPr>
              <a:t>Describe topoisomerases.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103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16838460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104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8591660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482214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7312263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4865949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999053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56719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24.1</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Contrast the classic and modern definitions of a gene.</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62467460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24.4</a:t>
            </a:r>
          </a:p>
          <a:p>
            <a:pPr eaLnBrk="1" hangingPunct="1">
              <a:spcBef>
                <a:spcPct val="0"/>
              </a:spcBef>
              <a:buClr>
                <a:srgbClr val="000000"/>
              </a:buClr>
              <a:buSzPts val="1400"/>
            </a:pPr>
            <a:r>
              <a:rPr lang="en-US" altLang="en-US" dirty="0">
                <a:latin typeface="Times" pitchFamily="2" charset="0"/>
              </a:rPr>
              <a:t>Learning Objective(s): </a:t>
            </a:r>
            <a:r>
              <a:rPr lang="en-US" b="0" i="0" dirty="0">
                <a:solidFill>
                  <a:srgbClr val="000000"/>
                </a:solidFill>
                <a:effectLst/>
                <a:latin typeface="Arial" panose="020B0604020202020204" pitchFamily="34" charset="0"/>
              </a:rPr>
              <a:t>Describe topoisomerases.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110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62467460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111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5546499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24.4</a:t>
            </a:r>
          </a:p>
          <a:p>
            <a:pPr eaLnBrk="1" hangingPunct="1">
              <a:spcBef>
                <a:spcPct val="0"/>
              </a:spcBef>
              <a:buClr>
                <a:srgbClr val="000000"/>
              </a:buClr>
              <a:buSzPts val="1400"/>
            </a:pPr>
            <a:r>
              <a:rPr lang="en-US" altLang="en-US" dirty="0">
                <a:latin typeface="Times" pitchFamily="2" charset="0"/>
              </a:rPr>
              <a:t>Learning Objective(s): </a:t>
            </a:r>
            <a:r>
              <a:rPr lang="en-US" b="0" i="0" dirty="0">
                <a:solidFill>
                  <a:srgbClr val="000000"/>
                </a:solidFill>
                <a:effectLst/>
                <a:latin typeface="Arial" panose="020B0604020202020204" pitchFamily="34" charset="0"/>
              </a:rPr>
              <a:t>Describe topoisomerases.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112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62467460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113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5546499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4562038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0293171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24.3</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Differentiate </a:t>
            </a:r>
            <a:r>
              <a:rPr lang="en-US" sz="1800" i="0" dirty="0" err="1">
                <a:effectLst/>
                <a:latin typeface="Arial" panose="020B0604020202020204" pitchFamily="34" charset="0"/>
              </a:rPr>
              <a:t>plectonemic</a:t>
            </a:r>
            <a:r>
              <a:rPr lang="en-US" sz="1800" i="0" dirty="0">
                <a:effectLst/>
                <a:latin typeface="Arial" panose="020B0604020202020204" pitchFamily="34" charset="0"/>
              </a:rPr>
              <a:t> and solenoidal coiling?</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116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07999318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117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52804467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118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161938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47208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5546499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24.4</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Relate the appearance of a chromosome to the phase of the cell cycle.</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120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62467460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121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5546499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56258314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2715592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24.4</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the structure of nucleosomes.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124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62467460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125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5546499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464760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24.4</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the structure of nucleosomes.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127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04589906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128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84293357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24.4</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the major classes of histone proteins.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129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978216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9350518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130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43489377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88915993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7050096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7082912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t>
            </a:r>
            <a:r>
              <a:rPr lang="en-US" altLang="en-US" baseline="0" dirty="0"/>
              <a:t>A. Answer B: </a:t>
            </a:r>
            <a:r>
              <a:rPr lang="en-US" altLang="en-US" baseline="0" dirty="0" err="1"/>
              <a:t>Cohesins</a:t>
            </a:r>
            <a:r>
              <a:rPr lang="en-US" altLang="en-US" baseline="0" dirty="0"/>
              <a:t> link sister chromatids. Answer C: Both are involved in later stages of condensation and DNA binding.</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Principle: 24.4</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nucleosome assembly.</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134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43620083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135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74938127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24.4</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nucleosome assembly.</a:t>
            </a: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136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62467460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137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5546499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8957533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a4a5cd746c_0_124: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a4a5cd746c_0_124:notes"/>
          <p:cNvSpPr txBox="1">
            <a:spLocks noGrp="1"/>
          </p:cNvSpPr>
          <p:nvPr>
            <p:ph type="body" idx="1"/>
          </p:nvPr>
        </p:nvSpPr>
        <p:spPr>
          <a:xfrm>
            <a:off x="928688" y="4354286"/>
            <a:ext cx="5000700" cy="4136700"/>
          </a:xfrm>
          <a:prstGeom prst="rect">
            <a:avLst/>
          </a:prstGeom>
        </p:spPr>
        <p:txBody>
          <a:bodyPr spcFirstLastPara="1" wrap="square" lIns="91425" tIns="91425" rIns="91425" bIns="91425" anchor="t" anchorCtr="0">
            <a:noAutofit/>
          </a:bodyPr>
          <a:lstStyle/>
          <a:p>
            <a:r>
              <a:rPr lang="en-US" sz="1200" kern="1200" dirty="0">
                <a:solidFill>
                  <a:schemeClr val="tx1"/>
                </a:solidFill>
                <a:effectLst/>
                <a:latin typeface="Times" charset="0"/>
                <a:ea typeface="MS PGothic" pitchFamily="34" charset="-128"/>
                <a:cs typeface="MS PGothic" charset="0"/>
              </a:rPr>
              <a:t>Instructor: This Mol3D structure is located in the Achieve course. It can be found in the Chapter 24 content, in the folder titled “Ch24 In-Class Activities and Resources.” </a:t>
            </a:r>
          </a:p>
        </p:txBody>
      </p:sp>
      <p:sp>
        <p:nvSpPr>
          <p:cNvPr id="163" name="Google Shape;163;ga4a5cd746c_0_124:notes"/>
          <p:cNvSpPr txBox="1">
            <a:spLocks noGrp="1"/>
          </p:cNvSpPr>
          <p:nvPr>
            <p:ph type="sldNum" idx="12"/>
          </p:nvPr>
        </p:nvSpPr>
        <p:spPr>
          <a:xfrm>
            <a:off x="3857625" y="8708571"/>
            <a:ext cx="3000300" cy="435300"/>
          </a:xfrm>
          <a:prstGeom prst="rect">
            <a:avLst/>
          </a:prstGeom>
          <a:noFill/>
          <a:ln>
            <a:noFill/>
          </a:ln>
        </p:spPr>
        <p:txBody>
          <a:bodyPr spcFirstLastPara="1" wrap="square" lIns="86175" tIns="86175" rIns="86175" bIns="8617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GB" sz="13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l" defTabSz="914400" rtl="0" eaLnBrk="0" fontAlgn="base" latinLnBrk="0" hangingPunct="0">
                <a:lnSpc>
                  <a:spcPct val="100000"/>
                </a:lnSpc>
                <a:spcBef>
                  <a:spcPts val="0"/>
                </a:spcBef>
                <a:spcAft>
                  <a:spcPts val="0"/>
                </a:spcAft>
                <a:buClrTx/>
                <a:buSzTx/>
                <a:buFontTx/>
                <a:buNone/>
                <a:tabLst/>
                <a:defRPr/>
              </a:pPr>
              <a:t>139</a:t>
            </a:fld>
            <a:endParaRPr kumimoji="0" sz="13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768759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24.1</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the functions of sequences that do not encode proteins.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62467460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r>
              <a:rPr lang="en-US" sz="1200" kern="1200" dirty="0">
                <a:solidFill>
                  <a:schemeClr val="tx1"/>
                </a:solidFill>
                <a:effectLst/>
                <a:latin typeface="Times" charset="0"/>
                <a:ea typeface="MS PGothic" pitchFamily="34" charset="-128"/>
                <a:cs typeface="MS PGothic" charset="0"/>
              </a:rPr>
              <a:t>Instructor: This Mol3D structure is located in the Achieve course. It can be found in the Chapter 24 content, in the folder titled “Ch24 In-Class Activities and Resources.” </a:t>
            </a: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ts val="0"/>
                </a:spcBef>
                <a:spcAft>
                  <a:spcPts val="0"/>
                </a:spcAft>
                <a:buClrTx/>
                <a:buSzTx/>
                <a:buFontTx/>
                <a:buNone/>
                <a:tabLst/>
                <a:defRPr/>
              </a:pPr>
              <a:t>140</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66561680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r>
              <a:rPr lang="en-US" sz="1100" kern="1200" dirty="0">
                <a:solidFill>
                  <a:schemeClr val="tx1"/>
                </a:solidFill>
                <a:effectLst/>
                <a:latin typeface="Times" charset="0"/>
                <a:ea typeface="MS PGothic" pitchFamily="34" charset="-128"/>
                <a:cs typeface="MS PGothic" charset="0"/>
              </a:rPr>
              <a:t>Instructor: This Mol3D structure is located in the Achieve course. It can be found in the Chapter 24 content, in the folder titled “Ch24 In-Class Activities and Resources.” </a:t>
            </a: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ts val="0"/>
                </a:spcBef>
                <a:spcAft>
                  <a:spcPts val="0"/>
                </a:spcAft>
                <a:buClrTx/>
                <a:buSzTx/>
                <a:buFontTx/>
                <a:buNone/>
                <a:tabLst/>
                <a:defRPr/>
              </a:pPr>
              <a:t>141</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98332644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E</a:t>
            </a:r>
          </a:p>
          <a:p>
            <a:pPr eaLnBrk="1" hangingPunct="1">
              <a:spcBef>
                <a:spcPct val="0"/>
              </a:spcBef>
              <a:buClr>
                <a:srgbClr val="000000"/>
              </a:buClr>
              <a:buSzPts val="1400"/>
            </a:pPr>
            <a:r>
              <a:rPr lang="en-US" altLang="en-US" dirty="0">
                <a:latin typeface="Times" pitchFamily="2" charset="0"/>
              </a:rPr>
              <a:t>Principle: 24.4</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the factors that affect DNA binding to histone proteins. </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142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21815248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143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93023468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5427371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6116956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352678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E</a:t>
            </a:r>
          </a:p>
          <a:p>
            <a:pPr eaLnBrk="1" hangingPunct="1">
              <a:spcBef>
                <a:spcPct val="0"/>
              </a:spcBef>
              <a:buClr>
                <a:srgbClr val="000000"/>
              </a:buClr>
              <a:buSzPts val="1400"/>
            </a:pPr>
            <a:r>
              <a:rPr lang="en-US" altLang="en-US" dirty="0">
                <a:latin typeface="Times" pitchFamily="2" charset="0"/>
              </a:rPr>
              <a:t>Principle: 24.4</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the roles of histone variants.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147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62467460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148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5546499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246555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5546499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7941325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24.4</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the organization of eukaryotic chromosomes within the nucleus.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151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62467460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152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5546499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05046236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7270959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t>
            </a:r>
            <a:r>
              <a:rPr lang="en-US" altLang="en-US" baseline="0" dirty="0"/>
              <a:t>A. Answer B: </a:t>
            </a:r>
            <a:r>
              <a:rPr lang="en-US" altLang="en-US" baseline="0" dirty="0" err="1"/>
              <a:t>Cohesins</a:t>
            </a:r>
            <a:r>
              <a:rPr lang="en-US" altLang="en-US" baseline="0" dirty="0"/>
              <a:t> link sister chromatids. Answer C: Both are involved in later stages of condensation and DNA binding.</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Principle: 24.4</a:t>
            </a:r>
          </a:p>
          <a:p>
            <a:pPr eaLnBrk="1" hangingPunct="1">
              <a:spcBef>
                <a:spcPct val="0"/>
              </a:spcBef>
              <a:buClr>
                <a:srgbClr val="000000"/>
              </a:buClr>
              <a:buSzPts val="1400"/>
            </a:pPr>
            <a:r>
              <a:rPr lang="en-US" altLang="en-US" dirty="0">
                <a:latin typeface="Times" pitchFamily="2" charset="0"/>
              </a:rPr>
              <a:t>Learning Objective(s): </a:t>
            </a:r>
            <a:r>
              <a:rPr lang="en-US" b="0" i="0" dirty="0">
                <a:solidFill>
                  <a:srgbClr val="000000"/>
                </a:solidFill>
                <a:effectLst/>
                <a:latin typeface="Arial" panose="020B0604020202020204" pitchFamily="34" charset="0"/>
              </a:rPr>
              <a:t>Relate the appearance of a chromosome to the phase of the cell cycle.</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155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25153785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156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21953801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8744429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675807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24.4</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Differentiate between euchromatin and heterochromatin.</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159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003709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4606571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160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59030027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22747156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1567823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1016524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24.4</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the organization of eukaryotic chromosomes within the nucleus.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164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62467460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165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5546499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62772845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203050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14981607"/>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91308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3281" name="Google Shape;161;g929a7def50_0_124:notes">
            <a:extLst>
              <a:ext uri="{FF2B5EF4-FFF2-40B4-BE49-F238E27FC236}">
                <a16:creationId xmlns:a16="http://schemas.microsoft.com/office/drawing/2014/main" id="{3F443D9B-8EA1-254E-AB6E-B04A42AC1BB0}"/>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3282" name="Google Shape;162;g929a7def50_0_124:notes">
            <a:extLst>
              <a:ext uri="{FF2B5EF4-FFF2-40B4-BE49-F238E27FC236}">
                <a16:creationId xmlns:a16="http://schemas.microsoft.com/office/drawing/2014/main" id="{5F7B60B9-21DA-6145-9E44-6836B5EB66DB}"/>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
                <a:srgbClr val="000000"/>
              </a:buClr>
              <a:buSzPts val="1000"/>
              <a:buFontTx/>
              <a:buNone/>
              <a:tabLst/>
              <a:defRPr/>
            </a:pPr>
            <a:r>
              <a:rPr lang="en-US" sz="1200" kern="1200" dirty="0">
                <a:solidFill>
                  <a:schemeClr val="tx1"/>
                </a:solidFill>
                <a:effectLst/>
                <a:latin typeface="Times" charset="0"/>
                <a:ea typeface="MS PGothic" pitchFamily="34" charset="-128"/>
                <a:cs typeface="MS PGothic" charset="0"/>
              </a:rPr>
              <a:t>Instructor: For additional information, see the Instructor Activity Guide located in Achieve. It can be found within Chapter 24, in the folder titled “Ch24 In-Class Activities, Videos, and Resources.”</a:t>
            </a:r>
          </a:p>
        </p:txBody>
      </p:sp>
      <p:sp>
        <p:nvSpPr>
          <p:cNvPr id="353283" name="Google Shape;163;g929a7def50_0_124:notes">
            <a:extLst>
              <a:ext uri="{FF2B5EF4-FFF2-40B4-BE49-F238E27FC236}">
                <a16:creationId xmlns:a16="http://schemas.microsoft.com/office/drawing/2014/main" id="{A4F57885-1F0C-974D-93E4-F4C59F5567F9}"/>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1EDDDECD-7F1B-5F49-830D-72E8011EBD7A}" type="slidenum">
              <a:rPr kumimoji="0" lang="en-GB" altLang="en-US"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17</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7190065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6434112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24.4</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the functions of structural maintenance of chromosome (SMC) proteins.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171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624674607"/>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172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5546499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60211994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33874833"/>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525344729"/>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63762285"/>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183080048"/>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48454237"/>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24.3</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DNA compaction in bacteria.</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179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624674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5329" name="Google Shape;170;g929a7def50_0_242:notes">
            <a:extLst>
              <a:ext uri="{FF2B5EF4-FFF2-40B4-BE49-F238E27FC236}">
                <a16:creationId xmlns:a16="http://schemas.microsoft.com/office/drawing/2014/main" id="{6410CABB-4BCA-4443-A035-87E7665CBDCC}"/>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5330" name="Google Shape;171;g929a7def50_0_242:notes">
            <a:extLst>
              <a:ext uri="{FF2B5EF4-FFF2-40B4-BE49-F238E27FC236}">
                <a16:creationId xmlns:a16="http://schemas.microsoft.com/office/drawing/2014/main" id="{727E96F9-4243-9B47-89A4-3251F2EBDEED}"/>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Times" charset="0"/>
                <a:ea typeface="MS PGothic" pitchFamily="34" charset="-128"/>
                <a:cs typeface="MS PGothic" charset="0"/>
              </a:rPr>
              <a:t>Instructor: For additional information, see the Instructor Activity Guide located in Achieve. It can be found within Chapter 24, in the folder titled “Ch24 In-Class Activities, Videos, and Resources.”</a:t>
            </a:r>
          </a:p>
        </p:txBody>
      </p:sp>
      <p:sp>
        <p:nvSpPr>
          <p:cNvPr id="355331" name="Google Shape;172;g929a7def50_0_242:notes">
            <a:extLst>
              <a:ext uri="{FF2B5EF4-FFF2-40B4-BE49-F238E27FC236}">
                <a16:creationId xmlns:a16="http://schemas.microsoft.com/office/drawing/2014/main" id="{6D951FFD-865B-E44E-AFB2-49EC97DBEE7E}"/>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E3A63130-9777-E04C-9945-E9AB2E9C18D4}" type="slidenum">
              <a:rPr kumimoji="0" lang="en-GB" altLang="en-US"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18</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738641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180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554649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892db28934_0_447: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892db28934_0_447:notes"/>
          <p:cNvSpPr txBox="1">
            <a:spLocks noGrp="1"/>
          </p:cNvSpPr>
          <p:nvPr>
            <p:ph type="body" idx="1"/>
          </p:nvPr>
        </p:nvSpPr>
        <p:spPr>
          <a:xfrm>
            <a:off x="928688" y="4354286"/>
            <a:ext cx="5000700" cy="41367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sz="1200" kern="1200" dirty="0">
                <a:solidFill>
                  <a:schemeClr val="tx1"/>
                </a:solidFill>
                <a:effectLst/>
                <a:latin typeface="Times" charset="0"/>
                <a:ea typeface="MS PGothic" pitchFamily="34" charset="-128"/>
                <a:cs typeface="MS PGothic" charset="0"/>
              </a:rPr>
              <a:t>Instructor: For additional information, see the Instructor Activity Guide located in Achieve. It can be found within Chapter 24, in the folder titled “Ch24 In-Class Activities, Videos, and Resources.”</a:t>
            </a:r>
          </a:p>
        </p:txBody>
      </p:sp>
      <p:sp>
        <p:nvSpPr>
          <p:cNvPr id="203" name="Google Shape;203;g892db28934_0_447:notes"/>
          <p:cNvSpPr txBox="1">
            <a:spLocks noGrp="1"/>
          </p:cNvSpPr>
          <p:nvPr>
            <p:ph type="sldNum" idx="12"/>
          </p:nvPr>
        </p:nvSpPr>
        <p:spPr>
          <a:xfrm>
            <a:off x="3857625" y="8708571"/>
            <a:ext cx="3000300" cy="435300"/>
          </a:xfrm>
          <a:prstGeom prst="rect">
            <a:avLst/>
          </a:prstGeom>
          <a:noFill/>
          <a:ln>
            <a:noFill/>
          </a:ln>
        </p:spPr>
        <p:txBody>
          <a:bodyPr spcFirstLastPara="1" wrap="square" lIns="86175" tIns="86175" rIns="86175" bIns="8617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GB" sz="13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l" defTabSz="914400" rtl="0" eaLnBrk="0" fontAlgn="base" latinLnBrk="0" hangingPunct="0">
                <a:lnSpc>
                  <a:spcPct val="100000"/>
                </a:lnSpc>
                <a:spcBef>
                  <a:spcPts val="0"/>
                </a:spcBef>
                <a:spcAft>
                  <a:spcPts val="0"/>
                </a:spcAft>
                <a:buClrTx/>
                <a:buSzTx/>
                <a:buFontTx/>
                <a:buNone/>
                <a:tabLst/>
                <a:defRPr/>
              </a:pPr>
              <a:t>19</a:t>
            </a:fld>
            <a:endParaRPr kumimoji="0" sz="13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107960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783169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845106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386675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47cf01710_0_2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47cf01710_0_2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marR="0" lvl="0" indent="0" algn="l" defTabSz="914400" rtl="0" eaLnBrk="0" fontAlgn="base" latinLnBrk="0" hangingPunct="0">
              <a:lnSpc>
                <a:spcPct val="100000"/>
              </a:lnSpc>
              <a:spcBef>
                <a:spcPts val="0"/>
              </a:spcBef>
              <a:spcAft>
                <a:spcPts val="0"/>
              </a:spcAft>
              <a:buClr>
                <a:schemeClr val="dk1"/>
              </a:buClr>
              <a:buSzPts val="1100"/>
              <a:buFont typeface="Arial"/>
              <a:buNone/>
              <a:tabLst/>
              <a:defRPr/>
            </a:pPr>
            <a:r>
              <a:rPr lang="en-US" sz="1200" kern="1200" dirty="0">
                <a:solidFill>
                  <a:schemeClr val="tx1"/>
                </a:solidFill>
                <a:effectLst/>
                <a:latin typeface="Times" charset="0"/>
                <a:ea typeface="MS PGothic" pitchFamily="34" charset="-128"/>
                <a:cs typeface="MS PGothic" charset="0"/>
              </a:rPr>
              <a:t>Instructor: This muddiest point activity can be found in Achieve in the Chapter 24 folder titled “Ch24 In-Class Activities and Resources.”  See the Instructor Activity Guide in the same folder for more information.</a:t>
            </a:r>
          </a:p>
        </p:txBody>
      </p:sp>
      <p:sp>
        <p:nvSpPr>
          <p:cNvPr id="364" name="Google Shape;364;g847cf01710_0_2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ts val="0"/>
                </a:spcBef>
                <a:spcAft>
                  <a:spcPts val="0"/>
                </a:spcAft>
                <a:buClrTx/>
                <a:buSzTx/>
                <a:buFontTx/>
                <a:buNone/>
                <a:tabLst/>
                <a:defRPr/>
              </a:pPr>
              <a:t>22</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873151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47cf01710_0_2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47cf01710_0_2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marR="0" lvl="0" indent="0" algn="l" defTabSz="914400" rtl="0" eaLnBrk="0" fontAlgn="base" latinLnBrk="0" hangingPunct="0">
              <a:lnSpc>
                <a:spcPct val="100000"/>
              </a:lnSpc>
              <a:spcBef>
                <a:spcPts val="0"/>
              </a:spcBef>
              <a:spcAft>
                <a:spcPts val="0"/>
              </a:spcAft>
              <a:buClr>
                <a:schemeClr val="dk1"/>
              </a:buClr>
              <a:buSzPts val="1100"/>
              <a:buFont typeface="Arial"/>
              <a:buNone/>
              <a:tabLst/>
              <a:defRPr/>
            </a:pPr>
            <a:r>
              <a:rPr lang="en-US" sz="1200" kern="1200" dirty="0">
                <a:solidFill>
                  <a:schemeClr val="tx1"/>
                </a:solidFill>
                <a:effectLst/>
                <a:latin typeface="Times" charset="0"/>
                <a:ea typeface="MS PGothic" pitchFamily="34" charset="-128"/>
                <a:cs typeface="MS PGothic" charset="0"/>
              </a:rPr>
              <a:t>Instructor: This muddiest point activity can be found in Achieve in the Chapter 24 folder titled “Ch24 In-Class Activities and Resources.”  See the Instructor Activity Guide in the same folder for more information.</a:t>
            </a:r>
          </a:p>
        </p:txBody>
      </p:sp>
      <p:sp>
        <p:nvSpPr>
          <p:cNvPr id="364" name="Google Shape;364;g847cf01710_0_2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ts val="0"/>
                </a:spcBef>
                <a:spcAft>
                  <a:spcPts val="0"/>
                </a:spcAft>
                <a:buClrTx/>
                <a:buSzTx/>
                <a:buFontTx/>
                <a:buNone/>
                <a:tabLst/>
                <a:defRPr/>
              </a:pPr>
              <a:t>23</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41365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377232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24.2</a:t>
            </a:r>
          </a:p>
          <a:p>
            <a:pPr eaLnBrk="1" hangingPunct="1">
              <a:spcBef>
                <a:spcPct val="0"/>
              </a:spcBef>
              <a:buClr>
                <a:srgbClr val="000000"/>
              </a:buClr>
              <a:buSzPts val="1400"/>
            </a:pPr>
            <a:r>
              <a:rPr lang="en-US" altLang="en-US" dirty="0">
                <a:latin typeface="Times" pitchFamily="2" charset="0"/>
              </a:rPr>
              <a:t>Learning Objective(s):</a:t>
            </a: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6246746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554649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0998918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138669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7927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t>
            </a:r>
            <a:r>
              <a:rPr lang="en-US" altLang="en-US" baseline="0" dirty="0">
                <a:latin typeface="Times" pitchFamily="2" charset="0"/>
              </a:rPr>
              <a:t>C</a:t>
            </a:r>
            <a:endParaRPr lang="en-US" altLang="en-US" baseline="0" dirty="0"/>
          </a:p>
          <a:p>
            <a:pPr>
              <a:spcBef>
                <a:spcPct val="0"/>
              </a:spcBef>
            </a:pPr>
            <a:r>
              <a:rPr lang="en-US" altLang="en-US" dirty="0">
                <a:latin typeface="Times" pitchFamily="2" charset="0"/>
              </a:rPr>
              <a:t>Principle: 24.2</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viral genomes.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30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271596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31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6193042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06331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729231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18065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097152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450822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t>
            </a:r>
            <a:r>
              <a:rPr lang="en-US" altLang="en-US" baseline="0" dirty="0">
                <a:latin typeface="Times" pitchFamily="2" charset="0"/>
              </a:rPr>
              <a:t>C</a:t>
            </a:r>
            <a:endParaRPr lang="en-US" altLang="en-US" baseline="0" dirty="0"/>
          </a:p>
          <a:p>
            <a:pPr>
              <a:spcBef>
                <a:spcPct val="0"/>
              </a:spcBef>
            </a:pPr>
            <a:r>
              <a:rPr lang="en-US" altLang="en-US" dirty="0">
                <a:latin typeface="Times" pitchFamily="2" charset="0"/>
              </a:rPr>
              <a:t>Principle: 24.2</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the organization of genes within eukaryotic genomes.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37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8788489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38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7191421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199294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76912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809249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445785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t>
            </a:r>
            <a:r>
              <a:rPr lang="en-US" altLang="en-US" baseline="0" dirty="0">
                <a:latin typeface="Times" pitchFamily="2" charset="0"/>
              </a:rPr>
              <a:t>C</a:t>
            </a:r>
            <a:endParaRPr lang="en-US" altLang="en-US" baseline="0" dirty="0"/>
          </a:p>
          <a:p>
            <a:pPr>
              <a:spcBef>
                <a:spcPct val="0"/>
              </a:spcBef>
            </a:pPr>
            <a:r>
              <a:rPr lang="en-US" altLang="en-US" dirty="0">
                <a:latin typeface="Times" pitchFamily="2" charset="0"/>
              </a:rPr>
              <a:t>Principle: 24.2</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Compare bacterial and eukaryotic genome organization.</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43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0521512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44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7305221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7819640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180215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25219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412723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t>
            </a:r>
            <a:r>
              <a:rPr lang="en-US" altLang="en-US" baseline="0" dirty="0"/>
              <a:t>C</a:t>
            </a:r>
          </a:p>
          <a:p>
            <a:pPr>
              <a:spcBef>
                <a:spcPct val="0"/>
              </a:spcBef>
            </a:pPr>
            <a:r>
              <a:rPr lang="en-US" altLang="en-US" dirty="0">
                <a:latin typeface="Times" pitchFamily="2" charset="0"/>
              </a:rPr>
              <a:t>Principle: 24.1</a:t>
            </a:r>
          </a:p>
          <a:p>
            <a:pPr eaLnBrk="1" hangingPunct="1">
              <a:spcBef>
                <a:spcPct val="0"/>
              </a:spcBef>
              <a:buClr>
                <a:srgbClr val="000000"/>
              </a:buClr>
              <a:buSzPts val="1400"/>
            </a:pPr>
            <a:r>
              <a:rPr lang="en-US" altLang="en-US" dirty="0">
                <a:latin typeface="Times" pitchFamily="2" charset="0"/>
              </a:rPr>
              <a:t>Learning Objective(s): </a:t>
            </a:r>
            <a:r>
              <a:rPr lang="en-US" b="0" i="0" dirty="0">
                <a:solidFill>
                  <a:srgbClr val="000000"/>
                </a:solidFill>
                <a:effectLst/>
                <a:latin typeface="Arial" panose="020B0604020202020204" pitchFamily="34" charset="0"/>
              </a:rPr>
              <a:t>Differentiate between an exon and an intron.</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49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595556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50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2471503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9281121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019292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5667001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696805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308059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24.1</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the structure of a eukaryotic chromosome.</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56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00885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57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2580002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24.1</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the structure of a eukaryotic chromosome.</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58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6246746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59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55464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568155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60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665761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572258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4730409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851416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117046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443011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523493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24.3</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Compare underwound, B form, and overwound DNA.</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67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6246746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68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554649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26024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7</a:t>
            </a:fld>
            <a:endParaRPr lang="en-US" altLang="en-US" sz="1400">
              <a:latin typeface="Arial" panose="020B0604020202020204" pitchFamily="34" charset="0"/>
              <a:sym typeface="Arial" panose="020B060402020202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3692193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t>
            </a:r>
            <a:r>
              <a:rPr lang="en-US" altLang="en-US" dirty="0"/>
              <a:t>:</a:t>
            </a:r>
            <a:r>
              <a:rPr lang="en-US" altLang="en-US" baseline="0" dirty="0"/>
              <a:t> B. Answer D: These are components of </a:t>
            </a:r>
            <a:r>
              <a:rPr lang="en-US" altLang="en-US" i="1" baseline="0" dirty="0"/>
              <a:t>Lk</a:t>
            </a:r>
            <a:r>
              <a:rPr lang="en-US" altLang="en-US" baseline="0" dirty="0"/>
              <a:t>, of course. Answer E: Topoisomerases are commonly used in </a:t>
            </a:r>
            <a:r>
              <a:rPr lang="en-US" altLang="en-US" i="1" baseline="0" dirty="0"/>
              <a:t>Lk</a:t>
            </a:r>
            <a:r>
              <a:rPr lang="en-US" altLang="en-US" baseline="0" dirty="0"/>
              <a:t> studies.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Principle: 24.3</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Explain how the linking number of a DNA molecule can change.</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71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00033519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72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932637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018234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99340038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9847096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7181063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4948408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t>
            </a:r>
            <a:r>
              <a:rPr lang="en-US" altLang="en-US" baseline="0" dirty="0"/>
              <a:t>A. No evidence for Answer C.</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Principle: 24.3</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Compare underwound, B form, and overwound DNA.</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78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54655798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79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232411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4460491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5529583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8335665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381827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8109901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24.3</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Determine the change in DNA linking number.</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3:2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84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62467460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85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5546499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9972790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22792830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70527556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12920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154623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2857844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8757014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E</a:t>
            </a:r>
          </a:p>
          <a:p>
            <a:pPr eaLnBrk="1" hangingPunct="1">
              <a:spcBef>
                <a:spcPct val="0"/>
              </a:spcBef>
              <a:buClr>
                <a:srgbClr val="000000"/>
              </a:buClr>
              <a:buSzPts val="1400"/>
            </a:pPr>
            <a:r>
              <a:rPr lang="en-US" altLang="en-US" dirty="0">
                <a:latin typeface="Times" pitchFamily="2" charset="0"/>
              </a:rPr>
              <a:t>Principle: 24.3</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Compare underwound, B form, and overwound DNA.</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92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52008296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93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55881083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3027716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24.4</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topoisomerases.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95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65416702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96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51970429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68957537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9244647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1841" name="Google Shape;161;g924bc13e47_0_124:notes">
            <a:extLst>
              <a:ext uri="{FF2B5EF4-FFF2-40B4-BE49-F238E27FC236}">
                <a16:creationId xmlns:a16="http://schemas.microsoft.com/office/drawing/2014/main" id="{21C7AA1F-2C7C-ED42-A710-69772A840885}"/>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1842" name="Google Shape;162;g924bc13e47_0_124:notes">
            <a:extLst>
              <a:ext uri="{FF2B5EF4-FFF2-40B4-BE49-F238E27FC236}">
                <a16:creationId xmlns:a16="http://schemas.microsoft.com/office/drawing/2014/main" id="{D0571BAE-84AF-BD47-8228-6E006FD9FF22}"/>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ts val="0"/>
              </a:spcBef>
              <a:spcAft>
                <a:spcPts val="0"/>
              </a:spcAft>
              <a:buClr>
                <a:schemeClr val="dk1"/>
              </a:buClr>
              <a:buSzPts val="1100"/>
              <a:buFont typeface="Arial"/>
              <a:buNone/>
              <a:tabLst/>
              <a:defRPr/>
            </a:pPr>
            <a:r>
              <a:rPr lang="en-GB" sz="1200" kern="1200" dirty="0">
                <a:solidFill>
                  <a:schemeClr val="tx1"/>
                </a:solidFill>
                <a:effectLst/>
                <a:latin typeface="Times" charset="0"/>
                <a:ea typeface="MS PGothic" pitchFamily="34" charset="-128"/>
                <a:cs typeface="MS PGothic" charset="0"/>
              </a:rPr>
              <a:t>Instructor: This Animated Technique video is found within Chapter 9 of Achieve.  It is in the folder titled “Ch9 In-Class Activities, Videos, and Resources.”</a:t>
            </a:r>
            <a:endParaRPr lang="en-US" sz="1200" kern="1200" dirty="0">
              <a:solidFill>
                <a:schemeClr val="tx1"/>
              </a:solidFill>
              <a:effectLst/>
              <a:latin typeface="Times" charset="0"/>
              <a:ea typeface="MS PGothic" pitchFamily="34" charset="-128"/>
              <a:cs typeface="MS PGothic" charset="0"/>
            </a:endParaRPr>
          </a:p>
          <a:p>
            <a:pPr marL="0" lvl="0" indent="0" algn="l" rtl="0">
              <a:spcBef>
                <a:spcPts val="0"/>
              </a:spcBef>
              <a:spcAft>
                <a:spcPts val="0"/>
              </a:spcAft>
              <a:buClr>
                <a:schemeClr val="dk1"/>
              </a:buClr>
              <a:buSzPts val="1100"/>
              <a:buFont typeface="Arial"/>
              <a:buNone/>
            </a:pPr>
            <a:endParaRPr lang="en-GB" sz="1000" dirty="0">
              <a:solidFill>
                <a:schemeClr val="dk1"/>
              </a:solidFill>
            </a:endParaRPr>
          </a:p>
        </p:txBody>
      </p:sp>
      <p:sp>
        <p:nvSpPr>
          <p:cNvPr id="291843" name="Google Shape;163;g924bc13e47_0_124:notes">
            <a:extLst>
              <a:ext uri="{FF2B5EF4-FFF2-40B4-BE49-F238E27FC236}">
                <a16:creationId xmlns:a16="http://schemas.microsoft.com/office/drawing/2014/main" id="{26D17610-D441-114C-9255-6B9CB82F6B79}"/>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1AFE2AB1-C3B3-C34D-9D57-677FBFDE0EF0}" type="slidenum">
              <a:rPr lang="en-GB" altLang="en-US" sz="1300" b="0" smtClean="0"/>
              <a:pPr algn="l"/>
              <a:t>99</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70716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145C76"/>
                </a:solidFill>
                <a:latin typeface="+mj-lt"/>
              </a:defRPr>
            </a:lvl1pPr>
          </a:lstStyle>
          <a:p>
            <a:r>
              <a:rPr lang="ga-IE" dirty="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dirty="0"/>
              <a:t>Click to edit Master subtitle style</a:t>
            </a:r>
            <a:endParaRPr lang="en-US" dirty="0"/>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a:p>
        </p:txBody>
      </p:sp>
    </p:spTree>
    <p:extLst>
      <p:ext uri="{BB962C8B-B14F-4D97-AF65-F5344CB8AC3E}">
        <p14:creationId xmlns:p14="http://schemas.microsoft.com/office/powerpoint/2010/main" val="237899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a:p>
        </p:txBody>
      </p:sp>
    </p:spTree>
    <p:extLst>
      <p:ext uri="{BB962C8B-B14F-4D97-AF65-F5344CB8AC3E}">
        <p14:creationId xmlns:p14="http://schemas.microsoft.com/office/powerpoint/2010/main" val="287458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a:p>
        </p:txBody>
      </p:sp>
    </p:spTree>
    <p:extLst>
      <p:ext uri="{BB962C8B-B14F-4D97-AF65-F5344CB8AC3E}">
        <p14:creationId xmlns:p14="http://schemas.microsoft.com/office/powerpoint/2010/main" val="1447370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a:p>
        </p:txBody>
      </p:sp>
    </p:spTree>
    <p:extLst>
      <p:ext uri="{BB962C8B-B14F-4D97-AF65-F5344CB8AC3E}">
        <p14:creationId xmlns:p14="http://schemas.microsoft.com/office/powerpoint/2010/main" val="3353074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a:p>
        </p:txBody>
      </p:sp>
    </p:spTree>
    <p:extLst>
      <p:ext uri="{BB962C8B-B14F-4D97-AF65-F5344CB8AC3E}">
        <p14:creationId xmlns:p14="http://schemas.microsoft.com/office/powerpoint/2010/main" val="3531730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a:t>Click to edit Master subtitle style</a:t>
            </a:r>
            <a:endParaRPr lang="en-US"/>
          </a:p>
        </p:txBody>
      </p:sp>
      <p:sp>
        <p:nvSpPr>
          <p:cNvPr id="4" name="Rectangle 4">
            <a:extLst>
              <a:ext uri="{FF2B5EF4-FFF2-40B4-BE49-F238E27FC236}">
                <a16:creationId xmlns:a16="http://schemas.microsoft.com/office/drawing/2014/main" id="{34D83718-BAD5-F249-B2E4-F9CE75EDB3B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0B879F-C88E-FA48-99B6-482A7C1EE7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44B3373-3AB0-984A-9585-886719AF8875}"/>
              </a:ext>
            </a:extLst>
          </p:cNvPr>
          <p:cNvSpPr>
            <a:spLocks noGrp="1" noChangeArrowheads="1"/>
          </p:cNvSpPr>
          <p:nvPr>
            <p:ph type="sldNum" sz="quarter" idx="12"/>
          </p:nvPr>
        </p:nvSpPr>
        <p:spPr>
          <a:ln/>
        </p:spPr>
        <p:txBody>
          <a:bodyPr/>
          <a:lstStyle>
            <a:lvl1pPr>
              <a:defRPr/>
            </a:lvl1pPr>
          </a:lstStyle>
          <a:p>
            <a:pPr>
              <a:defRPr/>
            </a:pPr>
            <a:fld id="{AEB44B53-F552-2549-9C7B-EB23B0239EC5}" type="slidenum">
              <a:rPr lang="en-US" altLang="en-US"/>
              <a:pPr>
                <a:defRPr/>
              </a:pPr>
              <a:t>‹#›</a:t>
            </a:fld>
            <a:endParaRPr lang="en-US" altLang="en-US"/>
          </a:p>
        </p:txBody>
      </p:sp>
    </p:spTree>
    <p:extLst>
      <p:ext uri="{BB962C8B-B14F-4D97-AF65-F5344CB8AC3E}">
        <p14:creationId xmlns:p14="http://schemas.microsoft.com/office/powerpoint/2010/main" val="1799131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90600"/>
          </a:xfrm>
        </p:spPr>
        <p:txBody>
          <a:bodyPr/>
          <a:lstStyle>
            <a:lvl1pPr>
              <a:defRPr>
                <a:solidFill>
                  <a:srgbClr val="144652"/>
                </a:solidFill>
                <a:latin typeface="+mj-lt"/>
              </a:defRPr>
            </a:lvl1pPr>
          </a:lstStyle>
          <a:p>
            <a:r>
              <a:rPr lang="ga-IE" dirty="0"/>
              <a:t>Click to edit Master title style</a:t>
            </a:r>
            <a:endParaRPr lang="en-US" dirty="0"/>
          </a:p>
        </p:txBody>
      </p:sp>
      <p:sp>
        <p:nvSpPr>
          <p:cNvPr id="3" name="Content Placeholder 2"/>
          <p:cNvSpPr>
            <a:spLocks noGrp="1"/>
          </p:cNvSpPr>
          <p:nvPr>
            <p:ph idx="1"/>
          </p:nvPr>
        </p:nvSpPr>
        <p:spPr/>
        <p:txBody>
          <a:body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AAB710C5-A926-3B48-BFBF-7A87C9FF469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9DD0DB0-E602-1143-8948-2715FB874B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21E2BE6-8739-9B45-A4A7-1F84C055E3E1}"/>
              </a:ext>
            </a:extLst>
          </p:cNvPr>
          <p:cNvSpPr>
            <a:spLocks noGrp="1" noChangeArrowheads="1"/>
          </p:cNvSpPr>
          <p:nvPr>
            <p:ph type="sldNum" sz="quarter" idx="12"/>
          </p:nvPr>
        </p:nvSpPr>
        <p:spPr>
          <a:ln/>
        </p:spPr>
        <p:txBody>
          <a:bodyPr/>
          <a:lstStyle>
            <a:lvl1pPr>
              <a:defRPr/>
            </a:lvl1pPr>
          </a:lstStyle>
          <a:p>
            <a:pPr>
              <a:defRPr/>
            </a:pPr>
            <a:fld id="{FBDB1A23-9B0E-7748-B4C9-0CC36D11CA90}" type="slidenum">
              <a:rPr lang="en-US" altLang="en-US"/>
              <a:pPr>
                <a:defRPr/>
              </a:pPr>
              <a:t>‹#›</a:t>
            </a:fld>
            <a:endParaRPr lang="en-US" altLang="en-US"/>
          </a:p>
        </p:txBody>
      </p:sp>
    </p:spTree>
    <p:extLst>
      <p:ext uri="{BB962C8B-B14F-4D97-AF65-F5344CB8AC3E}">
        <p14:creationId xmlns:p14="http://schemas.microsoft.com/office/powerpoint/2010/main" val="29724286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5DA00713-AD10-9943-8EDA-A2B06C4CCF6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77B4092-ACC5-CC48-8F01-42515CF90B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939822-B83A-BE42-9709-A90B6A40A090}"/>
              </a:ext>
            </a:extLst>
          </p:cNvPr>
          <p:cNvSpPr>
            <a:spLocks noGrp="1" noChangeArrowheads="1"/>
          </p:cNvSpPr>
          <p:nvPr>
            <p:ph type="sldNum" sz="quarter" idx="12"/>
          </p:nvPr>
        </p:nvSpPr>
        <p:spPr>
          <a:ln/>
        </p:spPr>
        <p:txBody>
          <a:bodyPr/>
          <a:lstStyle>
            <a:lvl1pPr>
              <a:defRPr/>
            </a:lvl1pPr>
          </a:lstStyle>
          <a:p>
            <a:pPr>
              <a:defRPr/>
            </a:pPr>
            <a:fld id="{1ED61EA8-5348-7C40-8E3E-F805C8680CA6}" type="slidenum">
              <a:rPr lang="en-US" altLang="en-US"/>
              <a:pPr>
                <a:defRPr/>
              </a:pPr>
              <a:t>‹#›</a:t>
            </a:fld>
            <a:endParaRPr lang="en-US" altLang="en-US"/>
          </a:p>
        </p:txBody>
      </p:sp>
    </p:spTree>
    <p:extLst>
      <p:ext uri="{BB962C8B-B14F-4D97-AF65-F5344CB8AC3E}">
        <p14:creationId xmlns:p14="http://schemas.microsoft.com/office/powerpoint/2010/main" val="15472559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dirty="0"/>
              <a:t>Click to edit Master title style</a:t>
            </a:r>
            <a:endParaRPr lang="en-US" dirty="0"/>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8E40A04C-4CFA-384A-9BB1-CA852C64621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470663E-EF94-D54A-9D0F-2DF871D431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18D0F2C-F3EA-B745-8078-149AA2ED8E49}"/>
              </a:ext>
            </a:extLst>
          </p:cNvPr>
          <p:cNvSpPr>
            <a:spLocks noGrp="1" noChangeArrowheads="1"/>
          </p:cNvSpPr>
          <p:nvPr>
            <p:ph type="sldNum" sz="quarter" idx="12"/>
          </p:nvPr>
        </p:nvSpPr>
        <p:spPr>
          <a:ln/>
        </p:spPr>
        <p:txBody>
          <a:bodyPr/>
          <a:lstStyle>
            <a:lvl1pPr>
              <a:defRPr/>
            </a:lvl1pPr>
          </a:lstStyle>
          <a:p>
            <a:pPr>
              <a:defRPr/>
            </a:pPr>
            <a:fld id="{12D73143-6735-EA40-938C-851D5F2CB9F4}" type="slidenum">
              <a:rPr lang="en-US" altLang="en-US"/>
              <a:pPr>
                <a:defRPr/>
              </a:pPr>
              <a:t>‹#›</a:t>
            </a:fld>
            <a:endParaRPr lang="en-US" altLang="en-US"/>
          </a:p>
        </p:txBody>
      </p:sp>
    </p:spTree>
    <p:extLst>
      <p:ext uri="{BB962C8B-B14F-4D97-AF65-F5344CB8AC3E}">
        <p14:creationId xmlns:p14="http://schemas.microsoft.com/office/powerpoint/2010/main" val="28133238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830" y="152400"/>
            <a:ext cx="9168829" cy="9906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2ACDA1E0-BE92-4A42-A81E-0305015DBD7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26313CE-E91F-894E-A7A2-92A284876A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854873F-307A-3947-A0EA-EA56852E28B5}"/>
              </a:ext>
            </a:extLst>
          </p:cNvPr>
          <p:cNvSpPr>
            <a:spLocks noGrp="1" noChangeArrowheads="1"/>
          </p:cNvSpPr>
          <p:nvPr>
            <p:ph type="sldNum" sz="quarter" idx="12"/>
          </p:nvPr>
        </p:nvSpPr>
        <p:spPr>
          <a:ln/>
        </p:spPr>
        <p:txBody>
          <a:bodyPr/>
          <a:lstStyle>
            <a:lvl1pPr>
              <a:defRPr/>
            </a:lvl1pPr>
          </a:lstStyle>
          <a:p>
            <a:pPr>
              <a:defRPr/>
            </a:pPr>
            <a:fld id="{6F079D17-3CA9-A94E-85FD-FB99DEDEF331}" type="slidenum">
              <a:rPr lang="en-US" altLang="en-US"/>
              <a:pPr>
                <a:defRPr/>
              </a:pPr>
              <a:t>‹#›</a:t>
            </a:fld>
            <a:endParaRPr lang="en-US" altLang="en-US"/>
          </a:p>
        </p:txBody>
      </p:sp>
    </p:spTree>
    <p:extLst>
      <p:ext uri="{BB962C8B-B14F-4D97-AF65-F5344CB8AC3E}">
        <p14:creationId xmlns:p14="http://schemas.microsoft.com/office/powerpoint/2010/main" val="32062423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Rectangle 4">
            <a:extLst>
              <a:ext uri="{FF2B5EF4-FFF2-40B4-BE49-F238E27FC236}">
                <a16:creationId xmlns:a16="http://schemas.microsoft.com/office/drawing/2014/main" id="{CB432C5E-4907-3549-BE68-1D63DA34CA3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86A0AA9-7834-C34E-BA50-6F8A97CD7E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BB6A635-2EA2-7644-8837-E2FD650AA56C}"/>
              </a:ext>
            </a:extLst>
          </p:cNvPr>
          <p:cNvSpPr>
            <a:spLocks noGrp="1" noChangeArrowheads="1"/>
          </p:cNvSpPr>
          <p:nvPr>
            <p:ph type="sldNum" sz="quarter" idx="12"/>
          </p:nvPr>
        </p:nvSpPr>
        <p:spPr>
          <a:ln/>
        </p:spPr>
        <p:txBody>
          <a:bodyPr/>
          <a:lstStyle>
            <a:lvl1pPr>
              <a:defRPr/>
            </a:lvl1pPr>
          </a:lstStyle>
          <a:p>
            <a:pPr>
              <a:defRPr/>
            </a:pPr>
            <a:fld id="{225E3E58-8276-8440-AAEB-1C4D7EADF150}" type="slidenum">
              <a:rPr lang="en-US" altLang="en-US"/>
              <a:pPr>
                <a:defRPr/>
              </a:pPr>
              <a:t>‹#›</a:t>
            </a:fld>
            <a:endParaRPr lang="en-US" altLang="en-US"/>
          </a:p>
        </p:txBody>
      </p:sp>
    </p:spTree>
    <p:extLst>
      <p:ext uri="{BB962C8B-B14F-4D97-AF65-F5344CB8AC3E}">
        <p14:creationId xmlns:p14="http://schemas.microsoft.com/office/powerpoint/2010/main" val="3536257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a:p>
        </p:txBody>
      </p:sp>
    </p:spTree>
    <p:extLst>
      <p:ext uri="{BB962C8B-B14F-4D97-AF65-F5344CB8AC3E}">
        <p14:creationId xmlns:p14="http://schemas.microsoft.com/office/powerpoint/2010/main" val="34201384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218C1C4-319C-0D4F-B95F-5B99D28BA62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C2AFA26-C1A5-4F43-B9CE-6EF677922C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A2FA671-50B3-D143-8EAC-18B042ADEC2B}"/>
              </a:ext>
            </a:extLst>
          </p:cNvPr>
          <p:cNvSpPr>
            <a:spLocks noGrp="1" noChangeArrowheads="1"/>
          </p:cNvSpPr>
          <p:nvPr>
            <p:ph type="sldNum" sz="quarter" idx="12"/>
          </p:nvPr>
        </p:nvSpPr>
        <p:spPr>
          <a:ln/>
        </p:spPr>
        <p:txBody>
          <a:bodyPr/>
          <a:lstStyle>
            <a:lvl1pPr>
              <a:defRPr/>
            </a:lvl1pPr>
          </a:lstStyle>
          <a:p>
            <a:pPr>
              <a:defRPr/>
            </a:pPr>
            <a:fld id="{FD098C55-2D25-4944-AFE9-34E12187DAF5}" type="slidenum">
              <a:rPr lang="en-US" altLang="en-US"/>
              <a:pPr>
                <a:defRPr/>
              </a:pPr>
              <a:t>‹#›</a:t>
            </a:fld>
            <a:endParaRPr lang="en-US" altLang="en-US"/>
          </a:p>
        </p:txBody>
      </p:sp>
    </p:spTree>
    <p:extLst>
      <p:ext uri="{BB962C8B-B14F-4D97-AF65-F5344CB8AC3E}">
        <p14:creationId xmlns:p14="http://schemas.microsoft.com/office/powerpoint/2010/main" val="40515868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0F740F69-2DDB-4147-9349-172F7D7DAA0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C84F063-9165-174E-8E50-159B3DA5E1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904DAB1-3E55-7A4D-BE7B-61C3302E1DBF}"/>
              </a:ext>
            </a:extLst>
          </p:cNvPr>
          <p:cNvSpPr>
            <a:spLocks noGrp="1" noChangeArrowheads="1"/>
          </p:cNvSpPr>
          <p:nvPr>
            <p:ph type="sldNum" sz="quarter" idx="12"/>
          </p:nvPr>
        </p:nvSpPr>
        <p:spPr>
          <a:ln/>
        </p:spPr>
        <p:txBody>
          <a:bodyPr/>
          <a:lstStyle>
            <a:lvl1pPr>
              <a:defRPr/>
            </a:lvl1pPr>
          </a:lstStyle>
          <a:p>
            <a:pPr>
              <a:defRPr/>
            </a:pPr>
            <a:fld id="{665D08B6-B970-AE45-8D15-FB1952A0EFB8}" type="slidenum">
              <a:rPr lang="en-US" altLang="en-US"/>
              <a:pPr>
                <a:defRPr/>
              </a:pPr>
              <a:t>‹#›</a:t>
            </a:fld>
            <a:endParaRPr lang="en-US" altLang="en-US"/>
          </a:p>
        </p:txBody>
      </p:sp>
    </p:spTree>
    <p:extLst>
      <p:ext uri="{BB962C8B-B14F-4D97-AF65-F5344CB8AC3E}">
        <p14:creationId xmlns:p14="http://schemas.microsoft.com/office/powerpoint/2010/main" val="39946506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789C7A7-4F0F-884F-91D1-7CC5BAEB66F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8A9E4C-CFCC-B14E-8D88-C45A3859E8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C38209A-AEDF-574E-81BA-A39551C42422}"/>
              </a:ext>
            </a:extLst>
          </p:cNvPr>
          <p:cNvSpPr>
            <a:spLocks noGrp="1" noChangeArrowheads="1"/>
          </p:cNvSpPr>
          <p:nvPr>
            <p:ph type="sldNum" sz="quarter" idx="12"/>
          </p:nvPr>
        </p:nvSpPr>
        <p:spPr>
          <a:ln/>
        </p:spPr>
        <p:txBody>
          <a:bodyPr/>
          <a:lstStyle>
            <a:lvl1pPr>
              <a:defRPr/>
            </a:lvl1pPr>
          </a:lstStyle>
          <a:p>
            <a:pPr>
              <a:defRPr/>
            </a:pPr>
            <a:fld id="{7D0F6AFB-8EFA-7B42-8EAF-7CD5D8D10FA8}" type="slidenum">
              <a:rPr lang="en-US" altLang="en-US"/>
              <a:pPr>
                <a:defRPr/>
              </a:pPr>
              <a:t>‹#›</a:t>
            </a:fld>
            <a:endParaRPr lang="en-US" altLang="en-US"/>
          </a:p>
        </p:txBody>
      </p:sp>
    </p:spTree>
    <p:extLst>
      <p:ext uri="{BB962C8B-B14F-4D97-AF65-F5344CB8AC3E}">
        <p14:creationId xmlns:p14="http://schemas.microsoft.com/office/powerpoint/2010/main" val="2625937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58C029F4-5656-CF45-B9E6-B944488915C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F6E5A92-6AE4-E743-B530-26AFE793F1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3DE9786-64ED-B549-AD7E-EC6FCD7AAEEB}"/>
              </a:ext>
            </a:extLst>
          </p:cNvPr>
          <p:cNvSpPr>
            <a:spLocks noGrp="1" noChangeArrowheads="1"/>
          </p:cNvSpPr>
          <p:nvPr>
            <p:ph type="sldNum" sz="quarter" idx="12"/>
          </p:nvPr>
        </p:nvSpPr>
        <p:spPr>
          <a:ln/>
        </p:spPr>
        <p:txBody>
          <a:bodyPr/>
          <a:lstStyle>
            <a:lvl1pPr>
              <a:defRPr/>
            </a:lvl1pPr>
          </a:lstStyle>
          <a:p>
            <a:pPr>
              <a:defRPr/>
            </a:pPr>
            <a:fld id="{F99D1E1B-B03B-DD41-BFFF-4BCE4DF1F97A}" type="slidenum">
              <a:rPr lang="en-US" altLang="en-US"/>
              <a:pPr>
                <a:defRPr/>
              </a:pPr>
              <a:t>‹#›</a:t>
            </a:fld>
            <a:endParaRPr lang="en-US" altLang="en-US"/>
          </a:p>
        </p:txBody>
      </p:sp>
    </p:spTree>
    <p:extLst>
      <p:ext uri="{BB962C8B-B14F-4D97-AF65-F5344CB8AC3E}">
        <p14:creationId xmlns:p14="http://schemas.microsoft.com/office/powerpoint/2010/main" val="21203358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49CEB4E6-A587-3048-8F34-1137387A72E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918B9DA-DAFB-6946-B43B-C0D520A9C3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3BA4C32-00A0-4546-AFE5-F996DC182FB7}"/>
              </a:ext>
            </a:extLst>
          </p:cNvPr>
          <p:cNvSpPr>
            <a:spLocks noGrp="1" noChangeArrowheads="1"/>
          </p:cNvSpPr>
          <p:nvPr>
            <p:ph type="sldNum" sz="quarter" idx="12"/>
          </p:nvPr>
        </p:nvSpPr>
        <p:spPr>
          <a:ln/>
        </p:spPr>
        <p:txBody>
          <a:bodyPr/>
          <a:lstStyle>
            <a:lvl1pPr>
              <a:defRPr/>
            </a:lvl1pPr>
          </a:lstStyle>
          <a:p>
            <a:pPr>
              <a:defRPr/>
            </a:pPr>
            <a:fld id="{2D753A42-91DB-4240-9AC8-563D8CA50BDF}" type="slidenum">
              <a:rPr lang="en-US" altLang="en-US"/>
              <a:pPr>
                <a:defRPr/>
              </a:pPr>
              <a:t>‹#›</a:t>
            </a:fld>
            <a:endParaRPr lang="en-US" altLang="en-US"/>
          </a:p>
        </p:txBody>
      </p:sp>
    </p:spTree>
    <p:extLst>
      <p:ext uri="{BB962C8B-B14F-4D97-AF65-F5344CB8AC3E}">
        <p14:creationId xmlns:p14="http://schemas.microsoft.com/office/powerpoint/2010/main" val="16459412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906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99BCE847-AE21-8947-9DE6-EC7343CBA30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5E33BBD-DE23-C942-90A5-528EBECAAE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47063FA-CE32-F84F-8A63-3F5E53E64362}"/>
              </a:ext>
            </a:extLst>
          </p:cNvPr>
          <p:cNvSpPr>
            <a:spLocks noGrp="1" noChangeArrowheads="1"/>
          </p:cNvSpPr>
          <p:nvPr>
            <p:ph type="sldNum" sz="quarter" idx="12"/>
          </p:nvPr>
        </p:nvSpPr>
        <p:spPr>
          <a:ln/>
        </p:spPr>
        <p:txBody>
          <a:bodyPr/>
          <a:lstStyle>
            <a:lvl1pPr>
              <a:defRPr/>
            </a:lvl1pPr>
          </a:lstStyle>
          <a:p>
            <a:pPr>
              <a:defRPr/>
            </a:pPr>
            <a:fld id="{09C33915-2A50-DF46-A868-4A0938DE561B}" type="slidenum">
              <a:rPr lang="en-US" altLang="en-US"/>
              <a:pPr>
                <a:defRPr/>
              </a:pPr>
              <a:t>‹#›</a:t>
            </a:fld>
            <a:endParaRPr lang="en-US" altLang="en-US"/>
          </a:p>
        </p:txBody>
      </p:sp>
    </p:spTree>
    <p:extLst>
      <p:ext uri="{BB962C8B-B14F-4D97-AF65-F5344CB8AC3E}">
        <p14:creationId xmlns:p14="http://schemas.microsoft.com/office/powerpoint/2010/main" val="1609918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966DEA5-A4F6-464B-ABB1-3065286CA1C4}"/>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BBE34075-3451-0F49-B9B9-382E260BBE8E}"/>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4ED1A941-C343-C24D-9CFE-FFCEE58BA26F}"/>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2D989E70-7E3F-2949-A999-21FA632F098B}" type="slidenum">
              <a:rPr lang="en-US"/>
              <a:pPr>
                <a:defRPr/>
              </a:pPr>
              <a:t>‹#›</a:t>
            </a:fld>
            <a:endParaRPr/>
          </a:p>
        </p:txBody>
      </p:sp>
    </p:spTree>
    <p:extLst>
      <p:ext uri="{BB962C8B-B14F-4D97-AF65-F5344CB8AC3E}">
        <p14:creationId xmlns:p14="http://schemas.microsoft.com/office/powerpoint/2010/main" val="26754815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a:t>Click to edit Master subtitle style</a:t>
            </a:r>
            <a:endParaRPr lang="en-US"/>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a:p>
        </p:txBody>
      </p:sp>
    </p:spTree>
    <p:extLst>
      <p:ext uri="{BB962C8B-B14F-4D97-AF65-F5344CB8AC3E}">
        <p14:creationId xmlns:p14="http://schemas.microsoft.com/office/powerpoint/2010/main" val="22324823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a:p>
        </p:txBody>
      </p:sp>
    </p:spTree>
    <p:extLst>
      <p:ext uri="{BB962C8B-B14F-4D97-AF65-F5344CB8AC3E}">
        <p14:creationId xmlns:p14="http://schemas.microsoft.com/office/powerpoint/2010/main" val="7234177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a:p>
        </p:txBody>
      </p:sp>
    </p:spTree>
    <p:extLst>
      <p:ext uri="{BB962C8B-B14F-4D97-AF65-F5344CB8AC3E}">
        <p14:creationId xmlns:p14="http://schemas.microsoft.com/office/powerpoint/2010/main" val="2938261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a:p>
        </p:txBody>
      </p:sp>
    </p:spTree>
    <p:extLst>
      <p:ext uri="{BB962C8B-B14F-4D97-AF65-F5344CB8AC3E}">
        <p14:creationId xmlns:p14="http://schemas.microsoft.com/office/powerpoint/2010/main" val="38155047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a:p>
        </p:txBody>
      </p:sp>
    </p:spTree>
    <p:extLst>
      <p:ext uri="{BB962C8B-B14F-4D97-AF65-F5344CB8AC3E}">
        <p14:creationId xmlns:p14="http://schemas.microsoft.com/office/powerpoint/2010/main" val="34147469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a:p>
        </p:txBody>
      </p:sp>
    </p:spTree>
    <p:extLst>
      <p:ext uri="{BB962C8B-B14F-4D97-AF65-F5344CB8AC3E}">
        <p14:creationId xmlns:p14="http://schemas.microsoft.com/office/powerpoint/2010/main" val="15280449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a:p>
        </p:txBody>
      </p:sp>
    </p:spTree>
    <p:extLst>
      <p:ext uri="{BB962C8B-B14F-4D97-AF65-F5344CB8AC3E}">
        <p14:creationId xmlns:p14="http://schemas.microsoft.com/office/powerpoint/2010/main" val="12680443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a:p>
        </p:txBody>
      </p:sp>
    </p:spTree>
    <p:extLst>
      <p:ext uri="{BB962C8B-B14F-4D97-AF65-F5344CB8AC3E}">
        <p14:creationId xmlns:p14="http://schemas.microsoft.com/office/powerpoint/2010/main" val="18134714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a:p>
        </p:txBody>
      </p:sp>
    </p:spTree>
    <p:extLst>
      <p:ext uri="{BB962C8B-B14F-4D97-AF65-F5344CB8AC3E}">
        <p14:creationId xmlns:p14="http://schemas.microsoft.com/office/powerpoint/2010/main" val="19461325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a:p>
        </p:txBody>
      </p:sp>
    </p:spTree>
    <p:extLst>
      <p:ext uri="{BB962C8B-B14F-4D97-AF65-F5344CB8AC3E}">
        <p14:creationId xmlns:p14="http://schemas.microsoft.com/office/powerpoint/2010/main" val="22413109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a:p>
        </p:txBody>
      </p:sp>
    </p:spTree>
    <p:extLst>
      <p:ext uri="{BB962C8B-B14F-4D97-AF65-F5344CB8AC3E}">
        <p14:creationId xmlns:p14="http://schemas.microsoft.com/office/powerpoint/2010/main" val="11035634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a:p>
        </p:txBody>
      </p:sp>
    </p:spTree>
    <p:extLst>
      <p:ext uri="{BB962C8B-B14F-4D97-AF65-F5344CB8AC3E}">
        <p14:creationId xmlns:p14="http://schemas.microsoft.com/office/powerpoint/2010/main" val="5040102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a:p>
        </p:txBody>
      </p:sp>
    </p:spTree>
    <p:extLst>
      <p:ext uri="{BB962C8B-B14F-4D97-AF65-F5344CB8AC3E}">
        <p14:creationId xmlns:p14="http://schemas.microsoft.com/office/powerpoint/2010/main" val="6551172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a:p>
        </p:txBody>
      </p:sp>
    </p:spTree>
    <p:extLst>
      <p:ext uri="{BB962C8B-B14F-4D97-AF65-F5344CB8AC3E}">
        <p14:creationId xmlns:p14="http://schemas.microsoft.com/office/powerpoint/2010/main" val="527051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a:p>
        </p:txBody>
      </p:sp>
    </p:spTree>
    <p:extLst>
      <p:ext uri="{BB962C8B-B14F-4D97-AF65-F5344CB8AC3E}">
        <p14:creationId xmlns:p14="http://schemas.microsoft.com/office/powerpoint/2010/main" val="27883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a:p>
        </p:txBody>
      </p:sp>
    </p:spTree>
    <p:extLst>
      <p:ext uri="{BB962C8B-B14F-4D97-AF65-F5344CB8AC3E}">
        <p14:creationId xmlns:p14="http://schemas.microsoft.com/office/powerpoint/2010/main" val="163777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45C76"/>
                </a:solidFill>
                <a:latin typeface="+mj-lt"/>
              </a:defRPr>
            </a:lvl1pPr>
          </a:lstStyle>
          <a:p>
            <a:r>
              <a:rPr lang="ga-IE" dirty="0"/>
              <a:t>Click to edit Master title style</a:t>
            </a:r>
            <a:endParaRPr lang="en-US" dirty="0"/>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a:p>
        </p:txBody>
      </p:sp>
    </p:spTree>
    <p:extLst>
      <p:ext uri="{BB962C8B-B14F-4D97-AF65-F5344CB8AC3E}">
        <p14:creationId xmlns:p14="http://schemas.microsoft.com/office/powerpoint/2010/main" val="414281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a:p>
        </p:txBody>
      </p:sp>
    </p:spTree>
    <p:extLst>
      <p:ext uri="{BB962C8B-B14F-4D97-AF65-F5344CB8AC3E}">
        <p14:creationId xmlns:p14="http://schemas.microsoft.com/office/powerpoint/2010/main" val="24688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a:p>
        </p:txBody>
      </p:sp>
    </p:spTree>
    <p:extLst>
      <p:ext uri="{BB962C8B-B14F-4D97-AF65-F5344CB8AC3E}">
        <p14:creationId xmlns:p14="http://schemas.microsoft.com/office/powerpoint/2010/main" val="247915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a:p>
        </p:txBody>
      </p:sp>
    </p:spTree>
    <p:extLst>
      <p:ext uri="{BB962C8B-B14F-4D97-AF65-F5344CB8AC3E}">
        <p14:creationId xmlns:p14="http://schemas.microsoft.com/office/powerpoint/2010/main" val="77634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BAA5D4E-76E8-DA4F-8514-489D2AE3D36F}"/>
              </a:ext>
            </a:extLst>
          </p:cNvPr>
          <p:cNvSpPr>
            <a:spLocks noGrp="1" noChangeArrowheads="1"/>
          </p:cNvSpPr>
          <p:nvPr>
            <p:ph type="title"/>
          </p:nvPr>
        </p:nvSpPr>
        <p:spPr bwMode="auto">
          <a:xfrm>
            <a:off x="0" y="1524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63A1302-E18F-B44C-90FF-5E07F5F6B8B9}"/>
              </a:ext>
            </a:extLst>
          </p:cNvPr>
          <p:cNvSpPr>
            <a:spLocks noGrp="1" noChangeArrowheads="1"/>
          </p:cNvSpPr>
          <p:nvPr>
            <p:ph type="body" idx="1"/>
          </p:nvPr>
        </p:nvSpPr>
        <p:spPr bwMode="auto">
          <a:xfrm>
            <a:off x="685800" y="1219200"/>
            <a:ext cx="777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AA2C37B-2974-6840-AD7F-27E63790DBC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D4B28182-2ADB-4245-916C-A460CAAD6862}"/>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5924BC18-76BC-CE42-9EE8-2EFDDACEC46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cs typeface="Arial" panose="020B0604020202020204" pitchFamily="34" charset="0"/>
              </a:defRPr>
            </a:lvl1pPr>
          </a:lstStyle>
          <a:p>
            <a:pPr>
              <a:defRPr/>
            </a:pPr>
            <a:fld id="{80BA18CA-DC8E-F24D-A34C-CA102443642A}" type="slidenum">
              <a:rPr lang="en-US" altLang="en-US"/>
              <a:pPr>
                <a:defRPr/>
              </a:pPr>
              <a:t>‹#›</a:t>
            </a:fld>
            <a:endParaRPr lang="en-US" altLang="en-US"/>
          </a:p>
        </p:txBody>
      </p:sp>
    </p:spTree>
    <p:extLst>
      <p:ext uri="{BB962C8B-B14F-4D97-AF65-F5344CB8AC3E}">
        <p14:creationId xmlns:p14="http://schemas.microsoft.com/office/powerpoint/2010/main" val="262323886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Lst>
  <p:txStyles>
    <p:titleStyle>
      <a:lvl1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F1AFF"/>
          </a:solidFill>
          <a:latin typeface="Arial" charset="0"/>
        </a:defRPr>
      </a:lvl6pPr>
      <a:lvl7pPr marL="914400" algn="ctr" rtl="0" fontAlgn="base">
        <a:spcBef>
          <a:spcPct val="0"/>
        </a:spcBef>
        <a:spcAft>
          <a:spcPct val="0"/>
        </a:spcAft>
        <a:defRPr sz="4000">
          <a:solidFill>
            <a:srgbClr val="0F1AFF"/>
          </a:solidFill>
          <a:latin typeface="Arial" charset="0"/>
        </a:defRPr>
      </a:lvl7pPr>
      <a:lvl8pPr marL="1371600" algn="ctr" rtl="0" fontAlgn="base">
        <a:spcBef>
          <a:spcPct val="0"/>
        </a:spcBef>
        <a:spcAft>
          <a:spcPct val="0"/>
        </a:spcAft>
        <a:defRPr sz="4000">
          <a:solidFill>
            <a:srgbClr val="0F1AFF"/>
          </a:solidFill>
          <a:latin typeface="Arial" charset="0"/>
        </a:defRPr>
      </a:lvl8pPr>
      <a:lvl9pPr marL="1828800" algn="ctr" rtl="0" fontAlgn="base">
        <a:spcBef>
          <a:spcPct val="0"/>
        </a:spcBef>
        <a:spcAft>
          <a:spcPct val="0"/>
        </a:spcAft>
        <a:defRPr sz="4000">
          <a:solidFill>
            <a:srgbClr val="0F1AFF"/>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S PGothic" pitchFamily="34"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MS PGothic" pitchFamily="34"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S PGothic" pitchFamily="34"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5pPr>
      <a:lvl6pPr marL="2514600" indent="-228600" algn="l" rtl="0" fontAlgn="base">
        <a:spcBef>
          <a:spcPct val="20000"/>
        </a:spcBef>
        <a:spcAft>
          <a:spcPct val="0"/>
        </a:spcAft>
        <a:buChar char="»"/>
        <a:defRPr sz="2000">
          <a:solidFill>
            <a:schemeClr val="tx1"/>
          </a:solidFill>
          <a:latin typeface="Times"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a:p>
        </p:txBody>
      </p:sp>
    </p:spTree>
    <p:extLst>
      <p:ext uri="{BB962C8B-B14F-4D97-AF65-F5344CB8AC3E}">
        <p14:creationId xmlns:p14="http://schemas.microsoft.com/office/powerpoint/2010/main" val="29658882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S PGothic" pitchFamily="34"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MS PGothic" pitchFamily="34"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S PGothic" pitchFamily="34"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4.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5.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3.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4.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33.xml"/><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4.xml"/><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6.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38.xml"/><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9.xml"/><Relationship Id="rId1" Type="http://schemas.openxmlformats.org/officeDocument/2006/relationships/slideLayout" Target="../slideLayouts/slideLayout19.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5.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5.xml"/></Relationships>
</file>

<file path=ppt/slides/_rels/slide1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2.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4.xm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5.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7.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0.xml"/><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1.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4.xml"/><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5.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57.xml"/><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58.xm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2.xml"/><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3.xml"/><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4.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67.xml"/><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68.xml"/><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9.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10.png"/></Relationships>
</file>

<file path=ppt/slides/_rels/slide1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0.xml"/><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1.xml"/><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4.xml"/><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6.xml"/><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8.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8.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19.jp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2.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31.wmf"/><Relationship Id="rId4" Type="http://schemas.openxmlformats.org/officeDocument/2006/relationships/oleObject" Target="../embeddings/oleObject1.bin"/></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9.xml"/><Relationship Id="rId1" Type="http://schemas.openxmlformats.org/officeDocument/2006/relationships/slideLayout" Target="../slideLayouts/slideLayout6.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0BD9C-6269-45DC-90B6-22D7114FE13C}"/>
              </a:ext>
            </a:extLst>
          </p:cNvPr>
          <p:cNvSpPr>
            <a:spLocks noGrp="1"/>
          </p:cNvSpPr>
          <p:nvPr>
            <p:ph type="title"/>
          </p:nvPr>
        </p:nvSpPr>
        <p:spPr>
          <a:xfrm>
            <a:off x="208056" y="1676400"/>
            <a:ext cx="4268600" cy="2582862"/>
          </a:xfrm>
        </p:spPr>
        <p:txBody>
          <a:bodyPr/>
          <a:lstStyle/>
          <a:p>
            <a:pPr marL="361950" indent="-361950" algn="ctr"/>
            <a:r>
              <a:rPr lang="en-US" altLang="en-US" sz="3300" dirty="0">
                <a:solidFill>
                  <a:srgbClr val="1D6E7D"/>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24 </a:t>
            </a:r>
            <a:r>
              <a:rPr lang="en-US" altLang="en-US" sz="3300" dirty="0">
                <a:solidFill>
                  <a:srgbClr val="99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Genes and Chromosomes</a:t>
            </a:r>
            <a:endParaRPr lang="en-AU" sz="3300" dirty="0"/>
          </a:p>
        </p:txBody>
      </p:sp>
      <p:sp>
        <p:nvSpPr>
          <p:cNvPr id="4" name="Text Placeholder 3">
            <a:extLst>
              <a:ext uri="{FF2B5EF4-FFF2-40B4-BE49-F238E27FC236}">
                <a16:creationId xmlns:a16="http://schemas.microsoft.com/office/drawing/2014/main" id="{C755B9B4-B403-4C77-9199-407B114EF213}"/>
              </a:ext>
            </a:extLst>
          </p:cNvPr>
          <p:cNvSpPr>
            <a:spLocks noGrp="1"/>
          </p:cNvSpPr>
          <p:nvPr>
            <p:ph type="body" sz="half" idx="2"/>
          </p:nvPr>
        </p:nvSpPr>
        <p:spPr>
          <a:xfrm>
            <a:off x="838200" y="5334000"/>
            <a:ext cx="3008313" cy="792163"/>
          </a:xfrm>
        </p:spPr>
        <p:txBody>
          <a:bodyPr/>
          <a:lstStyle/>
          <a:p>
            <a:pPr algn="ctr"/>
            <a:r>
              <a:rPr lang="en-US" altLang="en-US" sz="2400" b="1" dirty="0">
                <a:solidFill>
                  <a:srgbClr val="1D6E7D"/>
                </a:solidFill>
                <a:latin typeface="+mj-lt"/>
                <a:sym typeface="Arial" panose="020B0604020202020204" pitchFamily="34" charset="0"/>
              </a:rPr>
              <a:t>© 20</a:t>
            </a:r>
            <a:r>
              <a:rPr lang="en-US" altLang="en-US" sz="2400" b="1" dirty="0">
                <a:solidFill>
                  <a:srgbClr val="1D6E7D"/>
                </a:solidFill>
                <a:latin typeface="+mj-lt"/>
              </a:rPr>
              <a:t>21</a:t>
            </a:r>
            <a:r>
              <a:rPr lang="en-US" altLang="en-US" sz="2400" b="1" dirty="0">
                <a:solidFill>
                  <a:srgbClr val="1D6E7D"/>
                </a:solidFill>
                <a:latin typeface="+mj-lt"/>
                <a:sym typeface="Arial" panose="020B0604020202020204" pitchFamily="34" charset="0"/>
              </a:rPr>
              <a:t> Macmillan Learning</a:t>
            </a:r>
            <a:endParaRPr lang="en-AU" sz="2400" b="1" dirty="0">
              <a:latin typeface="+mj-lt"/>
            </a:endParaRPr>
          </a:p>
        </p:txBody>
      </p:sp>
      <p:pic>
        <p:nvPicPr>
          <p:cNvPr id="9" name="Picture" descr="Front Cover: Principles of Biochemistry, Eighth Edition by David L. Nelson, Michael M. Cox">
            <a:extLst>
              <a:ext uri="{FF2B5EF4-FFF2-40B4-BE49-F238E27FC236}">
                <a16:creationId xmlns:a16="http://schemas.microsoft.com/office/drawing/2014/main" id="{3E26A13A-5AF4-4BD7-B4DA-690A2FC27B23}"/>
              </a:ext>
            </a:extLst>
          </p:cNvPr>
          <p:cNvPicPr preferRelativeResize="0"/>
          <p:nvPr/>
        </p:nvPicPr>
        <p:blipFill rotWithShape="1">
          <a:blip r:embed="rId3">
            <a:alphaModFix/>
          </a:blip>
          <a:srcRect/>
          <a:stretch/>
        </p:blipFill>
        <p:spPr>
          <a:xfrm>
            <a:off x="4529512" y="528638"/>
            <a:ext cx="4157288" cy="5597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EA2A8-9716-4891-9EA9-4FD8D47916B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Modern Biochemical Definition of a Gene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16807" y="1905000"/>
            <a:ext cx="85076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gene </a:t>
            </a:r>
            <a:r>
              <a:rPr lang="en-US" sz="2400" dirty="0">
                <a:latin typeface="Arial" panose="020B0604020202020204" pitchFamily="34" charset="0"/>
                <a:cs typeface="Arial" panose="020B0604020202020204" pitchFamily="34" charset="0"/>
              </a:rPr>
              <a:t>= all the DNA that encodes the primary sequence of some final gene product (polypeptide or RNA with a structural or catalytic function)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5182393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B9DEE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4920E-8934-4B51-B2A4-604BDF232C62}"/>
              </a:ext>
            </a:extLst>
          </p:cNvPr>
          <p:cNvSpPr>
            <a:spLocks noGrp="1"/>
          </p:cNvSpPr>
          <p:nvPr>
            <p:ph type="title"/>
          </p:nvPr>
        </p:nvSpPr>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Instructions</a:t>
            </a:r>
            <a:r>
              <a:rPr lang="en-US" altLang="en-US" sz="2000" b="0"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 (2 of 3)</a:t>
            </a:r>
            <a:endParaRPr lang="en-AU" sz="2000" dirty="0">
              <a:solidFill>
                <a:srgbClr val="144652"/>
              </a:solidFill>
            </a:endParaRPr>
          </a:p>
        </p:txBody>
      </p:sp>
      <p:sp>
        <p:nvSpPr>
          <p:cNvPr id="175" name="Google Shape;175;p31">
            <a:extLst>
              <a:ext uri="{FF2B5EF4-FFF2-40B4-BE49-F238E27FC236}">
                <a16:creationId xmlns:a16="http://schemas.microsoft.com/office/drawing/2014/main" id="{A74371BA-1CE1-264A-841E-5F174A5AFD83}"/>
              </a:ext>
            </a:extLst>
          </p:cNvPr>
          <p:cNvSpPr txBox="1">
            <a:spLocks noGrp="1"/>
          </p:cNvSpPr>
          <p:nvPr>
            <p:ph type="body" idx="1"/>
          </p:nvPr>
        </p:nvSpPr>
        <p:spPr>
          <a:xfrm>
            <a:off x="672305" y="1295400"/>
            <a:ext cx="7783513" cy="5257800"/>
          </a:xfrm>
        </p:spPr>
        <p:txBody>
          <a:bodyPr spcFirstLastPara="1" lIns="91425" tIns="45700" rIns="91425" bIns="45700">
            <a:noAutofit/>
          </a:bodyPr>
          <a:lstStyle/>
          <a:p>
            <a:pPr>
              <a:lnSpc>
                <a:spcPct val="115000"/>
              </a:lnSpc>
              <a:spcBef>
                <a:spcPts val="0"/>
              </a:spcBef>
              <a:spcAft>
                <a:spcPts val="0"/>
              </a:spcAft>
              <a:defRPr/>
            </a:pPr>
            <a:r>
              <a:rPr lang="en-GB" sz="2400" dirty="0">
                <a:latin typeface="Arial" panose="020B0604020202020204" pitchFamily="34" charset="0"/>
                <a:ea typeface="Arial"/>
                <a:cs typeface="Arial" panose="020B0604020202020204" pitchFamily="34" charset="0"/>
                <a:sym typeface="Arial"/>
              </a:rPr>
              <a:t>On your own, </a:t>
            </a:r>
            <a:r>
              <a:rPr lang="en-GB" sz="2400" dirty="0">
                <a:solidFill>
                  <a:srgbClr val="0000FF"/>
                </a:solidFill>
                <a:latin typeface="Arial" panose="020B0604020202020204" pitchFamily="34" charset="0"/>
                <a:ea typeface="Arial"/>
                <a:cs typeface="Arial" panose="020B0604020202020204" pitchFamily="34" charset="0"/>
                <a:sym typeface="Arial"/>
              </a:rPr>
              <a:t>think </a:t>
            </a:r>
            <a:r>
              <a:rPr lang="en-GB" sz="2400" dirty="0">
                <a:latin typeface="Arial" panose="020B0604020202020204" pitchFamily="34" charset="0"/>
                <a:ea typeface="Arial"/>
                <a:cs typeface="Arial" panose="020B0604020202020204" pitchFamily="34" charset="0"/>
                <a:sym typeface="Arial"/>
              </a:rPr>
              <a:t>of answers to the question:</a:t>
            </a:r>
            <a:endParaRPr sz="2400" dirty="0">
              <a:latin typeface="Arial" panose="020B0604020202020204" pitchFamily="34" charset="0"/>
              <a:ea typeface="Arial"/>
              <a:cs typeface="Arial" panose="020B0604020202020204" pitchFamily="34" charset="0"/>
              <a:sym typeface="Arial"/>
            </a:endParaRPr>
          </a:p>
          <a:p>
            <a:pPr marL="914400" lvl="1" indent="-355600">
              <a:lnSpc>
                <a:spcPct val="115000"/>
              </a:lnSpc>
              <a:spcBef>
                <a:spcPts val="0"/>
              </a:spcBef>
              <a:spcAft>
                <a:spcPts val="0"/>
              </a:spcAft>
              <a:buSzPts val="2000"/>
              <a:buFont typeface="Arial"/>
              <a:buChar char="–"/>
              <a:defRPr/>
            </a:pPr>
            <a:r>
              <a:rPr lang="en-GB" dirty="0">
                <a:latin typeface="Arial"/>
                <a:ea typeface="Arial"/>
                <a:cs typeface="Arial"/>
                <a:sym typeface="Arial"/>
              </a:rPr>
              <a:t>Consider how DNA moves through an agarose gel during gel electrophoresis. </a:t>
            </a:r>
            <a:r>
              <a:rPr lang="en" dirty="0">
                <a:latin typeface="Arial"/>
                <a:ea typeface="Arial"/>
                <a:cs typeface="Arial"/>
                <a:sym typeface="Arial"/>
              </a:rPr>
              <a:t>If two identical fragments of DNA are run on a gel but one is relaxed and one is supercoiled, which fragment would travel farther and why? </a:t>
            </a:r>
            <a:r>
              <a:rPr lang="en-GB" sz="2400" dirty="0">
                <a:latin typeface="Arial"/>
                <a:ea typeface="Arial"/>
                <a:cs typeface="Arial"/>
                <a:sym typeface="Arial"/>
              </a:rPr>
              <a:t>	</a:t>
            </a:r>
          </a:p>
          <a:p>
            <a:pPr marL="558800" lvl="1" indent="0">
              <a:lnSpc>
                <a:spcPct val="115000"/>
              </a:lnSpc>
              <a:spcBef>
                <a:spcPts val="0"/>
              </a:spcBef>
              <a:spcAft>
                <a:spcPts val="0"/>
              </a:spcAft>
              <a:buSzPts val="2000"/>
              <a:buNone/>
              <a:defRPr/>
            </a:pPr>
            <a:r>
              <a:rPr lang="en-GB" dirty="0">
                <a:latin typeface="Arial"/>
                <a:ea typeface="Arial"/>
                <a:cs typeface="Arial"/>
                <a:sym typeface="Arial"/>
              </a:rPr>
              <a:t>	</a:t>
            </a:r>
            <a:r>
              <a:rPr lang="en-GB" sz="2400" dirty="0">
                <a:latin typeface="Arial" panose="020B0604020202020204" pitchFamily="34" charset="0"/>
                <a:ea typeface="Arial"/>
                <a:cs typeface="Arial" panose="020B0604020202020204" pitchFamily="34" charset="0"/>
                <a:sym typeface="Arial"/>
              </a:rPr>
              <a:t>(2 minutes)</a:t>
            </a:r>
            <a:br>
              <a:rPr lang="en-GB" sz="2400" dirty="0">
                <a:latin typeface="Arial" panose="020B0604020202020204" pitchFamily="34" charset="0"/>
                <a:ea typeface="Arial"/>
                <a:cs typeface="Arial" panose="020B0604020202020204" pitchFamily="34" charset="0"/>
                <a:sym typeface="Arial"/>
              </a:rPr>
            </a:br>
            <a:endParaRPr lang="en-GB" sz="2400" dirty="0">
              <a:latin typeface="Arial" panose="020B0604020202020204" pitchFamily="34" charset="0"/>
              <a:ea typeface="Arial"/>
              <a:cs typeface="Arial" panose="020B0604020202020204" pitchFamily="34" charset="0"/>
              <a:sym typeface="Arial"/>
            </a:endParaRPr>
          </a:p>
          <a:p>
            <a:pPr marL="457200" indent="-355600">
              <a:lnSpc>
                <a:spcPct val="115000"/>
              </a:lnSpc>
              <a:spcBef>
                <a:spcPts val="0"/>
              </a:spcBef>
              <a:spcAft>
                <a:spcPts val="0"/>
              </a:spcAft>
              <a:buSzPts val="2000"/>
              <a:buFont typeface="Arial"/>
              <a:buChar char="•"/>
              <a:defRPr/>
            </a:pPr>
            <a:r>
              <a:rPr lang="en-GB" sz="2400" dirty="0">
                <a:solidFill>
                  <a:srgbClr val="0000FF"/>
                </a:solidFill>
                <a:latin typeface="Arial" panose="020B0604020202020204" pitchFamily="34" charset="0"/>
                <a:ea typeface="Arial"/>
                <a:cs typeface="Arial" panose="020B0604020202020204" pitchFamily="34" charset="0"/>
                <a:sym typeface="Arial"/>
              </a:rPr>
              <a:t>Pair</a:t>
            </a:r>
            <a:r>
              <a:rPr lang="en-GB" sz="2400" dirty="0">
                <a:latin typeface="Arial" panose="020B0604020202020204" pitchFamily="34" charset="0"/>
                <a:ea typeface="Arial"/>
                <a:cs typeface="Arial" panose="020B0604020202020204" pitchFamily="34" charset="0"/>
                <a:sym typeface="Arial"/>
              </a:rPr>
              <a:t> up to discuss your ideas. (2 minutes)</a:t>
            </a:r>
            <a:br>
              <a:rPr lang="en-GB" sz="2400" dirty="0">
                <a:latin typeface="Arial" panose="020B0604020202020204" pitchFamily="34" charset="0"/>
                <a:ea typeface="Arial"/>
                <a:cs typeface="Arial" panose="020B0604020202020204" pitchFamily="34" charset="0"/>
                <a:sym typeface="Arial"/>
              </a:rPr>
            </a:br>
            <a:endParaRPr sz="2400" dirty="0">
              <a:latin typeface="Arial" panose="020B0604020202020204" pitchFamily="34" charset="0"/>
              <a:ea typeface="Arial"/>
              <a:cs typeface="Arial" panose="020B0604020202020204" pitchFamily="34" charset="0"/>
              <a:sym typeface="Arial"/>
            </a:endParaRPr>
          </a:p>
          <a:p>
            <a:pPr marL="457200" indent="-355600">
              <a:lnSpc>
                <a:spcPct val="115000"/>
              </a:lnSpc>
              <a:spcBef>
                <a:spcPts val="0"/>
              </a:spcBef>
              <a:spcAft>
                <a:spcPts val="0"/>
              </a:spcAft>
              <a:buSzPts val="2000"/>
              <a:buFont typeface="Arial"/>
              <a:buChar char="•"/>
              <a:defRPr/>
            </a:pPr>
            <a:r>
              <a:rPr lang="en-GB" sz="2400" dirty="0">
                <a:solidFill>
                  <a:srgbClr val="0000FF"/>
                </a:solidFill>
                <a:latin typeface="Arial" panose="020B0604020202020204" pitchFamily="34" charset="0"/>
                <a:ea typeface="Arial"/>
                <a:cs typeface="Arial" panose="020B0604020202020204" pitchFamily="34" charset="0"/>
                <a:sym typeface="Arial"/>
              </a:rPr>
              <a:t>Share</a:t>
            </a:r>
            <a:r>
              <a:rPr lang="en-GB" sz="2400" dirty="0">
                <a:latin typeface="Arial" panose="020B0604020202020204" pitchFamily="34" charset="0"/>
                <a:ea typeface="Arial"/>
                <a:cs typeface="Arial" panose="020B0604020202020204" pitchFamily="34" charset="0"/>
                <a:sym typeface="Arial"/>
              </a:rPr>
              <a:t> your ideas with the class in group discussion. (3 minutes)</a:t>
            </a:r>
            <a:endParaRPr sz="2400" dirty="0">
              <a:solidFill>
                <a:srgbClr val="0000FF"/>
              </a:solidFill>
              <a:latin typeface="Arial" panose="020B0604020202020204" pitchFamily="34" charset="0"/>
              <a:ea typeface="Arial"/>
              <a:cs typeface="Arial" panose="020B0604020202020204" pitchFamily="34" charset="0"/>
              <a:sym typeface="Arial"/>
            </a:endParaRPr>
          </a:p>
          <a:p>
            <a:pPr marL="0" indent="0">
              <a:spcBef>
                <a:spcPts val="360"/>
              </a:spcBef>
              <a:spcAft>
                <a:spcPts val="0"/>
              </a:spcAft>
              <a:buFontTx/>
              <a:buNone/>
              <a:defRPr/>
            </a:pPr>
            <a:endParaRPr sz="2000" dirty="0"/>
          </a:p>
          <a:p>
            <a:pPr marL="0" indent="0">
              <a:spcBef>
                <a:spcPts val="360"/>
              </a:spcBef>
              <a:spcAft>
                <a:spcPts val="0"/>
              </a:spcAft>
              <a:buFontTx/>
              <a:buNone/>
              <a:defRPr/>
            </a:pPr>
            <a:endParaRPr sz="2000" dirty="0"/>
          </a:p>
        </p:txBody>
      </p:sp>
    </p:spTree>
    <p:extLst>
      <p:ext uri="{BB962C8B-B14F-4D97-AF65-F5344CB8AC3E}">
        <p14:creationId xmlns:p14="http://schemas.microsoft.com/office/powerpoint/2010/main" val="340249254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B9DEE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2872A-1E0B-49B2-B7A9-68E0934F0ABD}"/>
              </a:ext>
            </a:extLst>
          </p:cNvPr>
          <p:cNvSpPr>
            <a:spLocks noGrp="1"/>
          </p:cNvSpPr>
          <p:nvPr>
            <p:ph type="title"/>
          </p:nvPr>
        </p:nvSpPr>
        <p:spPr>
          <a:xfrm>
            <a:off x="4763" y="152400"/>
            <a:ext cx="9139237" cy="1143000"/>
          </a:xfrm>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Solution</a:t>
            </a:r>
            <a:r>
              <a:rPr lang="en-AU" sz="2000" b="0" dirty="0">
                <a:solidFill>
                  <a:srgbClr val="144652"/>
                </a:solidFill>
                <a:latin typeface="+mj-lt"/>
              </a:rPr>
              <a:t> (2 of 3)</a:t>
            </a:r>
            <a:endParaRPr lang="en-AU" sz="2000" dirty="0">
              <a:solidFill>
                <a:srgbClr val="144652"/>
              </a:solidFill>
              <a:latin typeface="+mj-lt"/>
            </a:endParaRPr>
          </a:p>
        </p:txBody>
      </p:sp>
      <p:sp>
        <p:nvSpPr>
          <p:cNvPr id="4" name="Google Shape;376;g847cf01710_0_48">
            <a:extLst>
              <a:ext uri="{FF2B5EF4-FFF2-40B4-BE49-F238E27FC236}">
                <a16:creationId xmlns:a16="http://schemas.microsoft.com/office/drawing/2014/main" id="{BF56E702-C09F-6A44-A0A7-6FD0CFE5BB42}"/>
              </a:ext>
            </a:extLst>
          </p:cNvPr>
          <p:cNvSpPr txBox="1">
            <a:spLocks/>
          </p:cNvSpPr>
          <p:nvPr/>
        </p:nvSpPr>
        <p:spPr bwMode="auto">
          <a:xfrm>
            <a:off x="249237" y="1295400"/>
            <a:ext cx="8645526" cy="5486400"/>
          </a:xfrm>
          <a:prstGeom prst="rect">
            <a:avLst/>
          </a:prstGeom>
          <a:noFill/>
          <a:ln>
            <a:noFill/>
          </a:ln>
        </p:spPr>
        <p:txBody>
          <a:bodyPr lIns="91425" tIns="45700" rIns="91425" bIns="45700"/>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3810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1" indent="-355600">
              <a:lnSpc>
                <a:spcPct val="115000"/>
              </a:lnSpc>
              <a:spcBef>
                <a:spcPts val="0"/>
              </a:spcBef>
              <a:spcAft>
                <a:spcPts val="0"/>
              </a:spcAft>
              <a:buSzPts val="2000"/>
              <a:buFont typeface="Arial"/>
              <a:buChar char="–"/>
              <a:defRPr/>
            </a:pPr>
            <a:r>
              <a:rPr lang="en" sz="2400" dirty="0">
                <a:latin typeface="Arial"/>
                <a:ea typeface="Arial"/>
                <a:cs typeface="Arial"/>
                <a:sym typeface="Arial"/>
              </a:rPr>
              <a:t>If two identical fragments of DNA are run on a gel but one is relaxed and one is supercoiled, which fragment would travel farther and why? </a:t>
            </a:r>
            <a:r>
              <a:rPr lang="en-US" sz="2400" b="1" dirty="0"/>
              <a:t>The supercoiled DNA would travel farther down the gel than the relaxed DNA. Supercoiled DNA exhibits a high degree of torsional stress caused by its twisted structure. Accordingly, supercoiled DNA is very compact. Conversely, relaxed DNA does not exhibit torsional stress and, as a result, has a less compact structure relative to supercoiled DNA. Thus, because the supercoiled fragment is smaller in size, it is able to travel more freely through the gel matrix than the relaxed fragment.</a:t>
            </a:r>
          </a:p>
          <a:p>
            <a:pPr lvl="1" indent="-355600">
              <a:lnSpc>
                <a:spcPct val="115000"/>
              </a:lnSpc>
              <a:spcBef>
                <a:spcPts val="0"/>
              </a:spcBef>
              <a:spcAft>
                <a:spcPts val="0"/>
              </a:spcAft>
              <a:buSzPts val="2000"/>
              <a:buFont typeface="Arial"/>
              <a:buChar char="–"/>
              <a:defRPr/>
            </a:pPr>
            <a:endParaRPr lang="en-GB" sz="2400" dirty="0">
              <a:latin typeface="Arial"/>
              <a:ea typeface="Arial"/>
              <a:cs typeface="Arial"/>
              <a:sym typeface="Arial"/>
            </a:endParaRPr>
          </a:p>
          <a:p>
            <a:pPr lvl="1" indent="-355600">
              <a:lnSpc>
                <a:spcPct val="115000"/>
              </a:lnSpc>
              <a:spcBef>
                <a:spcPts val="0"/>
              </a:spcBef>
              <a:spcAft>
                <a:spcPts val="0"/>
              </a:spcAft>
              <a:buSzPts val="2000"/>
              <a:buFont typeface="Arial"/>
              <a:buChar char="–"/>
              <a:defRPr/>
            </a:pPr>
            <a:endParaRPr lang="en-GB" sz="200" b="1" dirty="0">
              <a:highlight>
                <a:srgbClr val="FFFFFF"/>
              </a:highlight>
              <a:latin typeface="Arial"/>
              <a:ea typeface="Arial"/>
              <a:cs typeface="Arial"/>
              <a:sym typeface="Arial"/>
            </a:endParaRPr>
          </a:p>
          <a:p>
            <a:pPr lvl="1" indent="-355600">
              <a:lnSpc>
                <a:spcPct val="115000"/>
              </a:lnSpc>
              <a:spcBef>
                <a:spcPts val="0"/>
              </a:spcBef>
              <a:spcAft>
                <a:spcPts val="0"/>
              </a:spcAft>
              <a:buSzPts val="2000"/>
              <a:buFont typeface="Arial"/>
              <a:buChar char="–"/>
              <a:defRPr/>
            </a:pPr>
            <a:endParaRPr lang="en-GB" sz="2400" b="0" dirty="0">
              <a:solidFill>
                <a:schemeClr val="dk1"/>
              </a:solidFill>
              <a:cs typeface="Arial" panose="020B0604020202020204" pitchFamily="34" charset="0"/>
            </a:endParaRPr>
          </a:p>
          <a:p>
            <a:pPr lvl="1">
              <a:lnSpc>
                <a:spcPct val="115000"/>
              </a:lnSpc>
              <a:spcBef>
                <a:spcPct val="0"/>
              </a:spcBef>
              <a:buSzPts val="2400"/>
            </a:pPr>
            <a:endParaRPr lang="en-US" altLang="en-US" sz="2400" b="0" dirty="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1940294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F8501-6ED5-459F-B70B-F7FFDF6B6B5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Bacterial Topoisomerases</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256916" y="1524000"/>
            <a:ext cx="862739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has at least four individual topoisomerases (I-IV)</a:t>
            </a:r>
          </a:p>
          <a:p>
            <a:pPr lvl="1"/>
            <a:r>
              <a:rPr lang="en-US" sz="2400" dirty="0">
                <a:latin typeface="Arial" panose="020B0604020202020204" pitchFamily="34" charset="0"/>
                <a:cs typeface="Arial" panose="020B0604020202020204" pitchFamily="34" charset="0"/>
              </a:rPr>
              <a:t>I and II maintain the overall degree of supercoiling of bacterial DNA</a:t>
            </a:r>
          </a:p>
          <a:p>
            <a:pPr lvl="1"/>
            <a:r>
              <a:rPr lang="en-US" sz="2400" dirty="0">
                <a:latin typeface="Arial" panose="020B0604020202020204" pitchFamily="34" charset="0"/>
                <a:cs typeface="Arial" panose="020B0604020202020204" pitchFamily="34" charset="0"/>
              </a:rPr>
              <a:t>III and IV have more specialized roles in DNA metabolism</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type I (topoisomerases I and III) isomerases relax DNA by removing negative supercoils (increasing </a:t>
            </a:r>
            <a:r>
              <a:rPr lang="en-US" sz="2400" i="1" dirty="0">
                <a:latin typeface="Arial" panose="020B0604020202020204" pitchFamily="34" charset="0"/>
                <a:cs typeface="Arial" panose="020B0604020202020204" pitchFamily="34" charset="0"/>
              </a:rPr>
              <a:t>Lk</a:t>
            </a:r>
            <a:r>
              <a:rPr lang="en-US" sz="2400" dirty="0">
                <a:latin typeface="Arial" panose="020B0604020202020204" pitchFamily="34" charset="0"/>
                <a:cs typeface="Arial" panose="020B0604020202020204" pitchFamily="34" charset="0"/>
              </a:rPr>
              <a: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type II isomerases (called either topoisomerase II or DNA gyrase) introduce negative supercoils (decrease </a:t>
            </a:r>
            <a:r>
              <a:rPr lang="en-US" sz="2400" i="1" dirty="0">
                <a:latin typeface="Arial" panose="020B0604020202020204" pitchFamily="34" charset="0"/>
                <a:cs typeface="Arial" panose="020B0604020202020204" pitchFamily="34" charset="0"/>
              </a:rPr>
              <a:t>Lk</a:t>
            </a:r>
            <a:r>
              <a:rPr lang="en-US" sz="2400" dirty="0">
                <a:latin typeface="Arial" panose="020B0604020202020204" pitchFamily="34" charset="0"/>
                <a:cs typeface="Arial" panose="020B0604020202020204" pitchFamily="34" charset="0"/>
              </a:rPr>
              <a:t>).</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756723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944289E0-4D5B-409D-8131-241BEA70D91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8971" y="325731"/>
            <a:ext cx="1133954" cy="816935"/>
          </a:xfrm>
          <a:prstGeom prst="rect">
            <a:avLst/>
          </a:prstGeom>
        </p:spPr>
      </p:pic>
      <p:sp>
        <p:nvSpPr>
          <p:cNvPr id="2" name="Title 1">
            <a:extLst>
              <a:ext uri="{FF2B5EF4-FFF2-40B4-BE49-F238E27FC236}">
                <a16:creationId xmlns:a16="http://schemas.microsoft.com/office/drawing/2014/main" id="{28D27507-B131-44CF-8EB3-B3ED6EC28D72}"/>
              </a:ext>
            </a:extLst>
          </p:cNvPr>
          <p:cNvSpPr>
            <a:spLocks noGrp="1"/>
          </p:cNvSpPr>
          <p:nvPr>
            <p:ph type="title"/>
          </p:nvPr>
        </p:nvSpPr>
        <p:spPr/>
        <p:txBody>
          <a:bodyPr/>
          <a:lstStyle/>
          <a:p>
            <a:r>
              <a:rPr lang="en-AU" dirty="0"/>
              <a:t>Clicker Question 16</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Topoisomerases:</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can only relax supercoiled DNA.</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interconvert topological isomers of DNA.</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are of three general classes: type I, type II, and type III.</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are similar to DNA gyrase.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18383557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5A5E6-3342-4752-A09B-DC78A5D39761}"/>
              </a:ext>
            </a:extLst>
          </p:cNvPr>
          <p:cNvSpPr>
            <a:spLocks noGrp="1"/>
          </p:cNvSpPr>
          <p:nvPr>
            <p:ph type="title"/>
          </p:nvPr>
        </p:nvSpPr>
        <p:spPr/>
        <p:txBody>
          <a:bodyPr/>
          <a:lstStyle/>
          <a:p>
            <a:r>
              <a:rPr lang="en-AU" dirty="0"/>
              <a:t>Clicker Question 16,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Topoisomerases: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interconvert topological isomers of DNA.</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DNAs that differ only in linking number (</a:t>
            </a:r>
            <a:r>
              <a:rPr kumimoji="0" lang="en-US" sz="24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Lk</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are called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topoisomers</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Topoisomerases interconvert topological isomers by increasing or decreasing the extent of DNA underwinding.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two classes of topoisomerases, type I and type II, change </a:t>
            </a:r>
            <a:r>
              <a:rPr kumimoji="0" lang="en-US" sz="24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Lk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in increments of 1 or 2, respectively, per catalytic event. DNA gyrase is a type 2 topoisomerase.</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4246127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0E108-0744-44BE-B827-C76AC1F968B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Type I Topoisomerase Reaction</a:t>
            </a:r>
            <a:endParaRPr lang="en-AU" dirty="0"/>
          </a:p>
        </p:txBody>
      </p:sp>
      <p:pic>
        <p:nvPicPr>
          <p:cNvPr id="3" name="Picture 2" descr="Type Roman numeral 1 topoisomerase is shown in a closed conformation at the upper left. It has a thick crescent-shaped appearance with rounded edges and a left side that folds around to end at a rounded piece labeled T y r that has a dark right side. A vertical strand of D N A has a 5 prime end above this structure and runs through it just to the left of its rounded right end before stopping just above and tot eh right of the piece labeled T y r. This strand begins again at the right end of the piece labeled T y r and runs down to the 3 prime end below. The 3 prime end of the D N A molecule begins adjacent to the 5 prime end of the left-hand strand but curves around the topoisomerase and then back to end adjacent to the 3 prime end of the left-hand strand. A curved white arrow points down accompanied by a text describing the first step. Step 1: Active-site T y r attacks a phosphodiester bond in one D N A strand, cleaving it and creating a covalent 5 prime-phosphotyrosyl protein-D N A linkage. A close-up below shows the right half of an oval labeled T y r that has a bond to a benzene ring that is further bonded to O with a red pair of electrons and to H. A strand of D N A is shown to the right. From top to bottom, this strand has O that is further bonded above bonded to C H 2 with the C labeled 5 prime and bonded to the C 4 prime vertex of a five-membered ring with its C 1 prime carbon bonded to a base, O substituted for C at its top center vertex, and its C prime carbon bonded to O below further bonded to P double bonded to O to the right, bonded to O minus to the left, and bonded to O below further bonded to C H 2 bonded to the C 4 prime of a five-membered ring with its 3 prime C bonded to O below that is further bonded, its C 1 prime bonded to a base above, and O substituted for O at its top vertex. Red arrows point from the red pair of electrons on the O bonded to benzene to P and from the bond between the same P and O above to the same O above. An arrow points right to show that this yields a similar molecule in which the D N A has been split. The benzene ring is bonded to O bonded to P that is double bonded to O to the right, bonded to O with a negative charge and a positive charge above, and bonded to O below further bonded to C H 2 bonded to C 4 prime of a five-membered ring with C 3 prime bonded to O further bonded below, C 1 prime bonded to a base, and O substituted for C at the top vertex. The top half is a five-membered ring with C 1 prime bonded to a base, C 3 prime bonded to O H below, O substituted for C at the top vertex, and C 4 prime bonded to C 5 prime above bonded to 2 H and to O above that is further bonded. Step 2: Enzyme changes to an open conformation. An arrow points from the closed confirmation of the enzyme at the upper left to a version in which the part labeled T y r has moved downward, moving the attached piece of D N A with it. Part 3: The unbroken D N A strand assess through the break in the first strand. This yields a similar structure except that the right-hand strand of D N A has bent in the center so that it loops above the rounded T y r piece and bottom of the other D N A strand and then runs across the upper part of the enzyme to cross back across the upper part of the other D N A strand to end back on the upper right as before. Step 4: Enzyme in closed confirmation; liberated 3 prime-O H attacks the 5 prime phosphotyrosyl protein-D N A linkage to relegate the cleavage D N A strand. A white arrow points to a close-up below that begins with an illustration showing the D N A strand separated into top and bottom halves as before. O bonded to 3 prime of the top ring now has a red pair of electrons. Arrows point from this red pair of electrons to P and from the bond between P and O to its left to H plus below. This yields a half oval containing T y r bonded to benzene with its right side vertex bonded to O H and a connected vertical strand of D N A as was present in the first step. An arrow above shows how the rounded piece of the enzyme labeled T y r bends back up across the piece of D N A that had looped left through the center of the enzyme. This produces a closed enzyme as in the left-hand illustration with a vertical 5 prime to 3 prime strand that runs through the enzyme, passing just to the right of the rounded part labeled T y r, and a 3 prime to 5 prime strand that begins at 3 prime at the upper right, crosses the 5 prime strand to loop through the open part of the enzyme and back across the rounded part labeled T y r, and then across the first strand to end running vertically along the opposing side with its 5 prime end to the right of the 3 prime end of the left-hand strand.">
            <a:extLst>
              <a:ext uri="{FF2B5EF4-FFF2-40B4-BE49-F238E27FC236}">
                <a16:creationId xmlns:a16="http://schemas.microsoft.com/office/drawing/2014/main" id="{6C11C431-2FD9-A64D-B496-003358C49190}"/>
              </a:ext>
            </a:extLst>
          </p:cNvPr>
          <p:cNvPicPr>
            <a:picLocks noChangeAspect="1"/>
          </p:cNvPicPr>
          <p:nvPr/>
        </p:nvPicPr>
        <p:blipFill>
          <a:blip r:embed="rId3"/>
          <a:stretch>
            <a:fillRect/>
          </a:stretch>
        </p:blipFill>
        <p:spPr>
          <a:xfrm>
            <a:off x="693062" y="1363662"/>
            <a:ext cx="7757876" cy="4992803"/>
          </a:xfrm>
          <a:prstGeom prst="rect">
            <a:avLst/>
          </a:prstGeom>
        </p:spPr>
      </p:pic>
    </p:spTree>
    <p:extLst>
      <p:ext uri="{BB962C8B-B14F-4D97-AF65-F5344CB8AC3E}">
        <p14:creationId xmlns:p14="http://schemas.microsoft.com/office/powerpoint/2010/main" val="291430729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AE869-6B11-48A1-8D8F-69B2EED1B9E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Eukaryotic Topoisomerases</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256916" y="1524000"/>
            <a:ext cx="862739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eukaryotes also have type I and type II topoisomerases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type I enzymes are topoisomerases I and III.</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type II enzyme has two isoforms in vertebrates (II</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and II</a:t>
            </a:r>
            <a:r>
              <a:rPr lang="el-GR" sz="2400" i="1" dirty="0">
                <a:latin typeface="Arial" panose="020B0604020202020204" pitchFamily="34" charset="0"/>
                <a:cs typeface="Arial" panose="020B0604020202020204" pitchFamily="34" charset="0"/>
              </a:rPr>
              <a:t>β</a:t>
            </a:r>
            <a:r>
              <a:rPr lang="en-US" sz="2400" dirty="0">
                <a:latin typeface="Arial" panose="020B0604020202020204" pitchFamily="34" charset="0"/>
                <a:cs typeface="Arial" panose="020B0604020202020204" pitchFamily="34" charset="0"/>
              </a:rPr>
              <a:t>)</a:t>
            </a:r>
          </a:p>
          <a:p>
            <a:pPr lvl="1"/>
            <a:r>
              <a:rPr lang="en-US" sz="2400" dirty="0">
                <a:latin typeface="Arial" panose="020B0604020202020204" pitchFamily="34" charset="0"/>
                <a:cs typeface="Arial" panose="020B0604020202020204" pitchFamily="34" charset="0"/>
              </a:rPr>
              <a:t>cannot </a:t>
            </a:r>
            <a:r>
              <a:rPr lang="en-US" sz="2400" dirty="0" err="1">
                <a:latin typeface="Arial" panose="020B0604020202020204" pitchFamily="34" charset="0"/>
                <a:cs typeface="Arial" panose="020B0604020202020204" pitchFamily="34" charset="0"/>
              </a:rPr>
              <a:t>underwind</a:t>
            </a:r>
            <a:r>
              <a:rPr lang="en-US" sz="2400" dirty="0">
                <a:latin typeface="Arial" panose="020B0604020202020204" pitchFamily="34" charset="0"/>
                <a:cs typeface="Arial" panose="020B0604020202020204" pitchFamily="34" charset="0"/>
              </a:rPr>
              <a:t> DNA (introduce negative supercoils)</a:t>
            </a:r>
          </a:p>
          <a:p>
            <a:pPr lvl="1"/>
            <a:r>
              <a:rPr lang="en-US" sz="2400" dirty="0">
                <a:latin typeface="Arial" panose="020B0604020202020204" pitchFamily="34" charset="0"/>
                <a:cs typeface="Arial" panose="020B0604020202020204" pitchFamily="34" charset="0"/>
              </a:rPr>
              <a:t>can relax both positive and negative supercoils </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154821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C9AB4-4102-4B96-B030-EF6BB13C857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Type II</a:t>
            </a:r>
            <a:r>
              <a:rPr lang="el-GR" i="1" dirty="0">
                <a:solidFill>
                  <a:schemeClr val="tx1"/>
                </a:solidFill>
                <a:latin typeface="Arial" panose="020B0604020202020204" pitchFamily="34" charset="0"/>
                <a:cs typeface="Arial" panose="020B0604020202020204" pitchFamily="34" charset="0"/>
              </a:rPr>
              <a:t>α</a:t>
            </a:r>
            <a:r>
              <a:rPr lang="el-GR"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Topoisomerases Can Untangle </a:t>
            </a:r>
            <a:r>
              <a:rPr lang="en-US" dirty="0" err="1">
                <a:solidFill>
                  <a:schemeClr val="tx1"/>
                </a:solidFill>
                <a:latin typeface="Arial" panose="020B0604020202020204" pitchFamily="34" charset="0"/>
                <a:cs typeface="Arial" panose="020B0604020202020204" pitchFamily="34" charset="0"/>
              </a:rPr>
              <a:t>Catenanes</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256916" y="1676400"/>
            <a:ext cx="862739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catenanes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DNA circles that are topologically linked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type II topoisomerases can pass one duplex DNA segment through a double-strand break in another duplex</a:t>
            </a:r>
          </a:p>
          <a:p>
            <a:pPr lvl="1"/>
            <a:r>
              <a:rPr lang="en-US" sz="2400" dirty="0">
                <a:latin typeface="Arial" panose="020B0604020202020204" pitchFamily="34" charset="0"/>
                <a:cs typeface="Arial" panose="020B0604020202020204" pitchFamily="34" charset="0"/>
              </a:rPr>
              <a:t>allows these enzymes to untangle </a:t>
            </a:r>
            <a:r>
              <a:rPr lang="en-US" sz="2400" dirty="0" err="1">
                <a:latin typeface="Arial" panose="020B0604020202020204" pitchFamily="34" charset="0"/>
                <a:cs typeface="Arial" panose="020B0604020202020204" pitchFamily="34" charset="0"/>
              </a:rPr>
              <a:t>catenanes</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182957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52A8-0B5F-4E97-BB27-E5F56BD0645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Alteration of </a:t>
            </a:r>
            <a:r>
              <a:rPr lang="en-US" i="1" dirty="0">
                <a:solidFill>
                  <a:schemeClr val="tx1"/>
                </a:solidFill>
                <a:latin typeface="Arial" panose="020B0604020202020204" pitchFamily="34" charset="0"/>
                <a:cs typeface="Arial" panose="020B0604020202020204" pitchFamily="34" charset="0"/>
              </a:rPr>
              <a:t>Lk </a:t>
            </a:r>
            <a:r>
              <a:rPr lang="en-US" dirty="0">
                <a:solidFill>
                  <a:schemeClr val="tx1"/>
                </a:solidFill>
                <a:latin typeface="Arial" panose="020B0604020202020204" pitchFamily="34" charset="0"/>
                <a:cs typeface="Arial" panose="020B0604020202020204" pitchFamily="34" charset="0"/>
              </a:rPr>
              <a:t>by a Eukaryotic Type II</a:t>
            </a:r>
            <a:r>
              <a:rPr lang="el-GR" i="1" dirty="0">
                <a:solidFill>
                  <a:schemeClr val="tx1"/>
                </a:solidFill>
                <a:latin typeface="Arial" panose="020B0604020202020204" pitchFamily="34" charset="0"/>
                <a:cs typeface="Arial" panose="020B0604020202020204" pitchFamily="34" charset="0"/>
              </a:rPr>
              <a:t>α</a:t>
            </a:r>
            <a:r>
              <a:rPr lang="el-GR"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Topoisomerase</a:t>
            </a:r>
            <a:endParaRPr lang="en-AU" dirty="0"/>
          </a:p>
        </p:txBody>
      </p:sp>
      <p:pic>
        <p:nvPicPr>
          <p:cNvPr id="3" name="Picture 2" descr="A two-part figure shows how eukaryotic type Roman numeral 2 alpha topoisomerase can alter the linking number with part a showing the general mechanism and part b showing topologically linked D N A circles called a catenane.">
            <a:extLst>
              <a:ext uri="{FF2B5EF4-FFF2-40B4-BE49-F238E27FC236}">
                <a16:creationId xmlns:a16="http://schemas.microsoft.com/office/drawing/2014/main" id="{1BE447B2-D064-D044-A862-3438E6E098D8}"/>
              </a:ext>
            </a:extLst>
          </p:cNvPr>
          <p:cNvPicPr>
            <a:picLocks noChangeAspect="1"/>
          </p:cNvPicPr>
          <p:nvPr/>
        </p:nvPicPr>
        <p:blipFill>
          <a:blip r:embed="rId3"/>
          <a:stretch>
            <a:fillRect/>
          </a:stretch>
        </p:blipFill>
        <p:spPr>
          <a:xfrm>
            <a:off x="170065" y="1676400"/>
            <a:ext cx="8801100" cy="4432300"/>
          </a:xfrm>
          <a:prstGeom prst="rect">
            <a:avLst/>
          </a:prstGeom>
        </p:spPr>
      </p:pic>
    </p:spTree>
    <p:extLst>
      <p:ext uri="{BB962C8B-B14F-4D97-AF65-F5344CB8AC3E}">
        <p14:creationId xmlns:p14="http://schemas.microsoft.com/office/powerpoint/2010/main" val="421741271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5E304-FDD8-49E1-8509-43D47B678B5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Diversity in DNA Topoisomerases</a:t>
            </a:r>
            <a:endParaRPr lang="en-AU" dirty="0"/>
          </a:p>
        </p:txBody>
      </p:sp>
      <p:sp>
        <p:nvSpPr>
          <p:cNvPr id="3" name="TextBox 2">
            <a:extLst>
              <a:ext uri="{FF2B5EF4-FFF2-40B4-BE49-F238E27FC236}">
                <a16:creationId xmlns:a16="http://schemas.microsoft.com/office/drawing/2014/main" id="{06C07C69-083D-46DC-AA5E-363CAC15EDE7}"/>
              </a:ext>
            </a:extLst>
          </p:cNvPr>
          <p:cNvSpPr txBox="1"/>
          <p:nvPr/>
        </p:nvSpPr>
        <p:spPr>
          <a:xfrm>
            <a:off x="627265" y="1682907"/>
            <a:ext cx="7886700" cy="400110"/>
          </a:xfrm>
          <a:prstGeom prst="rect">
            <a:avLst/>
          </a:prstGeom>
          <a:solidFill>
            <a:srgbClr val="005F6A"/>
          </a:solidFill>
          <a:ln>
            <a:solidFill>
              <a:schemeClr val="tx1"/>
            </a:solidFill>
          </a:ln>
        </p:spPr>
        <p:txBody>
          <a:bodyPr wrap="square" rtlCol="0">
            <a:spAutoFit/>
          </a:bodyPr>
          <a:lstStyle/>
          <a:p>
            <a:r>
              <a:rPr lang="en-US" sz="2000" b="1" dirty="0">
                <a:solidFill>
                  <a:schemeClr val="bg1"/>
                </a:solidFill>
              </a:rPr>
              <a:t>Table 24-4 Diversity in DNA Topoisomerases</a:t>
            </a:r>
          </a:p>
        </p:txBody>
      </p:sp>
      <p:graphicFrame>
        <p:nvGraphicFramePr>
          <p:cNvPr id="4" name="Table Placeholder 3">
            <a:extLst>
              <a:ext uri="{FF2B5EF4-FFF2-40B4-BE49-F238E27FC236}">
                <a16:creationId xmlns:a16="http://schemas.microsoft.com/office/drawing/2014/main" id="{B01CC588-89A3-4A53-ADE1-582F164B80E3}"/>
              </a:ext>
            </a:extLst>
          </p:cNvPr>
          <p:cNvGraphicFramePr>
            <a:graphicFrameLocks/>
          </p:cNvGraphicFramePr>
          <p:nvPr>
            <p:extLst>
              <p:ext uri="{D42A27DB-BD31-4B8C-83A1-F6EECF244321}">
                <p14:modId xmlns:p14="http://schemas.microsoft.com/office/powerpoint/2010/main" val="3325354175"/>
              </p:ext>
            </p:extLst>
          </p:nvPr>
        </p:nvGraphicFramePr>
        <p:xfrm>
          <a:off x="627265" y="2083017"/>
          <a:ext cx="7886700" cy="4565207"/>
        </p:xfrm>
        <a:graphic>
          <a:graphicData uri="http://schemas.openxmlformats.org/drawingml/2006/table">
            <a:tbl>
              <a:tblPr firstRow="1" firstCol="1" bandRow="1">
                <a:tableStyleId>{5940675A-B579-460E-94D1-54222C63F5DA}</a:tableStyleId>
              </a:tblPr>
              <a:tblGrid>
                <a:gridCol w="817560">
                  <a:extLst>
                    <a:ext uri="{9D8B030D-6E8A-4147-A177-3AD203B41FA5}">
                      <a16:colId xmlns:a16="http://schemas.microsoft.com/office/drawing/2014/main" val="3926177439"/>
                    </a:ext>
                  </a:extLst>
                </a:gridCol>
                <a:gridCol w="1676400">
                  <a:extLst>
                    <a:ext uri="{9D8B030D-6E8A-4147-A177-3AD203B41FA5}">
                      <a16:colId xmlns:a16="http://schemas.microsoft.com/office/drawing/2014/main" val="2981866108"/>
                    </a:ext>
                  </a:extLst>
                </a:gridCol>
                <a:gridCol w="1676400">
                  <a:extLst>
                    <a:ext uri="{9D8B030D-6E8A-4147-A177-3AD203B41FA5}">
                      <a16:colId xmlns:a16="http://schemas.microsoft.com/office/drawing/2014/main" val="2751175979"/>
                    </a:ext>
                  </a:extLst>
                </a:gridCol>
                <a:gridCol w="1600200">
                  <a:extLst>
                    <a:ext uri="{9D8B030D-6E8A-4147-A177-3AD203B41FA5}">
                      <a16:colId xmlns:a16="http://schemas.microsoft.com/office/drawing/2014/main" val="1698895259"/>
                    </a:ext>
                  </a:extLst>
                </a:gridCol>
                <a:gridCol w="2116140">
                  <a:extLst>
                    <a:ext uri="{9D8B030D-6E8A-4147-A177-3AD203B41FA5}">
                      <a16:colId xmlns:a16="http://schemas.microsoft.com/office/drawing/2014/main" val="4017281487"/>
                    </a:ext>
                  </a:extLst>
                </a:gridCol>
              </a:tblGrid>
              <a:tr h="298736">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Type</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Mechanism</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Family (defined by structural class)</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Domain(s)</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Notes</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3519967107"/>
                  </a:ext>
                </a:extLst>
              </a:tr>
              <a:tr h="172094">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IA</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Strand </a:t>
                      </a:r>
                      <a:r>
                        <a:rPr lang="en-US" sz="1200" dirty="0" err="1">
                          <a:effectLst/>
                          <a:latin typeface="Arial" panose="020B0604020202020204" pitchFamily="34" charset="0"/>
                          <a:cs typeface="Arial" panose="020B0604020202020204" pitchFamily="34" charset="0"/>
                        </a:rPr>
                        <a:t>passage</a:t>
                      </a:r>
                      <a:r>
                        <a:rPr lang="en-US" sz="1200" baseline="30000" dirty="0" err="1">
                          <a:effectLst/>
                          <a:latin typeface="Arial" panose="020B0604020202020204" pitchFamily="34" charset="0"/>
                          <a:cs typeface="Arial" panose="020B0604020202020204" pitchFamily="34" charset="0"/>
                        </a:rPr>
                        <a:t>a</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Topoisomerase I</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Bacteria, Eukarya</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Relaxes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204425186"/>
                  </a:ext>
                </a:extLst>
              </a:tr>
              <a:tr h="172094">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Topoisomerase III</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a:effectLst/>
                          <a:latin typeface="Arial" panose="020B0604020202020204" pitchFamily="34" charset="0"/>
                          <a:cs typeface="Arial" panose="020B0604020202020204" pitchFamily="34" charset="0"/>
                        </a:rPr>
                        <a:t>Bacteria, Eukarya</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Relaxes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901028735"/>
                  </a:ext>
                </a:extLst>
              </a:tr>
              <a:tr h="805304">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Reverse gyrase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Archaea, Bacteria</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Uses ATP to introduce positive supercoils; thermophilic bacteria and archaea only</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76035023"/>
                  </a:ext>
                </a:extLst>
              </a:tr>
              <a:tr h="298736">
                <a:tc>
                  <a:txBody>
                    <a:bodyPr/>
                    <a:lstStyle/>
                    <a:p>
                      <a:pPr marL="0" marR="0">
                        <a:lnSpc>
                          <a:spcPct val="107000"/>
                        </a:lnSpc>
                        <a:spcBef>
                          <a:spcPts val="0"/>
                        </a:spcBef>
                        <a:spcAft>
                          <a:spcPts val="0"/>
                        </a:spcAft>
                      </a:pPr>
                      <a:r>
                        <a:rPr lang="en-US" sz="1200" b="1" dirty="0" err="1">
                          <a:effectLst/>
                          <a:latin typeface="Arial" panose="020B0604020202020204" pitchFamily="34" charset="0"/>
                          <a:cs typeface="Arial" panose="020B0604020202020204" pitchFamily="34" charset="0"/>
                        </a:rPr>
                        <a:t>IB</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err="1">
                          <a:effectLst/>
                          <a:latin typeface="Arial" panose="020B0604020202020204" pitchFamily="34" charset="0"/>
                          <a:cs typeface="Arial" panose="020B0604020202020204" pitchFamily="34" charset="0"/>
                        </a:rPr>
                        <a:t>Swivelase</a:t>
                      </a:r>
                      <a:r>
                        <a:rPr lang="en-US" sz="1200" baseline="30000" dirty="0" err="1">
                          <a:effectLst/>
                          <a:latin typeface="Arial" panose="020B0604020202020204" pitchFamily="34" charset="0"/>
                          <a:cs typeface="Arial" panose="020B0604020202020204" pitchFamily="34" charset="0"/>
                        </a:rPr>
                        <a:t>b</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Topoisomerase IB</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Bacteria, Eukarya</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A few bacteria; all eukaryotes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282638756"/>
                  </a:ext>
                </a:extLst>
              </a:tr>
              <a:tr h="298736">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IC</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err="1">
                          <a:effectLst/>
                          <a:latin typeface="Arial" panose="020B0604020202020204" pitchFamily="34" charset="0"/>
                          <a:cs typeface="Arial" panose="020B0604020202020204" pitchFamily="34" charset="0"/>
                        </a:rPr>
                        <a:t>Swivelase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Topoisomerase V</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Archaea</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i="1" dirty="0" err="1">
                          <a:effectLst/>
                          <a:latin typeface="Arial" panose="020B0604020202020204" pitchFamily="34" charset="0"/>
                          <a:cs typeface="Arial" panose="020B0604020202020204" pitchFamily="34" charset="0"/>
                        </a:rPr>
                        <a:t>Methanopyrus</a:t>
                      </a:r>
                      <a:r>
                        <a:rPr lang="en-US" sz="1200" dirty="0">
                          <a:effectLst/>
                          <a:latin typeface="Arial" panose="020B0604020202020204" pitchFamily="34" charset="0"/>
                          <a:cs typeface="Arial" panose="020B0604020202020204" pitchFamily="34" charset="0"/>
                        </a:rPr>
                        <a:t> only</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66019132"/>
                  </a:ext>
                </a:extLst>
              </a:tr>
              <a:tr h="552020">
                <a:tc>
                  <a:txBody>
                    <a:bodyPr/>
                    <a:lstStyle/>
                    <a:p>
                      <a:pPr marL="0" marR="0">
                        <a:lnSpc>
                          <a:spcPct val="107000"/>
                        </a:lnSpc>
                        <a:spcBef>
                          <a:spcPts val="0"/>
                        </a:spcBef>
                        <a:spcAft>
                          <a:spcPts val="0"/>
                        </a:spcAft>
                      </a:pPr>
                      <a:r>
                        <a:rPr lang="en-US" sz="1200" b="1" dirty="0" err="1">
                          <a:effectLst/>
                          <a:latin typeface="Arial" panose="020B0604020202020204" pitchFamily="34" charset="0"/>
                          <a:cs typeface="Arial" panose="020B0604020202020204" pitchFamily="34" charset="0"/>
                        </a:rPr>
                        <a:t>IIA</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Strand </a:t>
                      </a:r>
                      <a:r>
                        <a:rPr lang="en-US" sz="1200" dirty="0" err="1">
                          <a:effectLst/>
                          <a:latin typeface="Arial" panose="020B0604020202020204" pitchFamily="34" charset="0"/>
                          <a:cs typeface="Arial" panose="020B0604020202020204" pitchFamily="34" charset="0"/>
                        </a:rPr>
                        <a:t>passage</a:t>
                      </a:r>
                      <a:r>
                        <a:rPr lang="en-US" sz="1200" baseline="30000" dirty="0" err="1">
                          <a:effectLst/>
                          <a:latin typeface="Arial" panose="020B0604020202020204" pitchFamily="34" charset="0"/>
                          <a:cs typeface="Arial" panose="020B0604020202020204" pitchFamily="34" charset="0"/>
                        </a:rPr>
                        <a:t>c</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Topoisomerase II (DNA gyrase)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Archaea, Bacteria</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Introduces negative supercoils (ATPase)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296984954"/>
                  </a:ext>
                </a:extLst>
              </a:tr>
              <a:tr h="172094">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Topoisomerase II</a:t>
                      </a:r>
                      <a:r>
                        <a:rPr lang="en-US" sz="1200" i="1" dirty="0">
                          <a:effectLst/>
                          <a:latin typeface="Arial" panose="020B0604020202020204" pitchFamily="34" charset="0"/>
                          <a:cs typeface="Arial" panose="020B0604020202020204" pitchFamily="34" charset="0"/>
                          <a:sym typeface="Symbol" panose="05050102010706020507" pitchFamily="18" charset="2"/>
                        </a:rPr>
                        <a:t></a:t>
                      </a:r>
                      <a:endParaRPr lang="en-US" sz="1200" i="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Eukarya</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a:effectLst/>
                          <a:latin typeface="Arial" panose="020B0604020202020204" pitchFamily="34" charset="0"/>
                          <a:cs typeface="Arial" panose="020B0604020202020204" pitchFamily="34" charset="0"/>
                        </a:rPr>
                        <a:t>Relaxes (+ or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713897814"/>
                  </a:ext>
                </a:extLst>
              </a:tr>
              <a:tr h="172094">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Topoisomerase II</a:t>
                      </a:r>
                      <a:r>
                        <a:rPr lang="en-US" sz="1200" i="1" dirty="0">
                          <a:effectLst/>
                          <a:latin typeface="Arial" panose="020B0604020202020204" pitchFamily="34" charset="0"/>
                          <a:cs typeface="Arial" panose="020B0604020202020204" pitchFamily="34" charset="0"/>
                          <a:sym typeface="Symbol" panose="05050102010706020507" pitchFamily="18" charset="2"/>
                        </a:rPr>
                        <a:t></a:t>
                      </a:r>
                      <a:endParaRPr lang="en-US" sz="1200" i="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Eukarya</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Relaxes (+ or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846539525"/>
                  </a:ext>
                </a:extLst>
              </a:tr>
              <a:tr h="172094">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Topoisomerase IV</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Bacteria</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err="1">
                          <a:effectLst/>
                          <a:latin typeface="Arial" panose="020B0604020202020204" pitchFamily="34" charset="0"/>
                          <a:cs typeface="Arial" panose="020B0604020202020204" pitchFamily="34" charset="0"/>
                        </a:rPr>
                        <a:t>Decatenase</a:t>
                      </a:r>
                      <a:r>
                        <a:rPr lang="en-US" sz="1200" baseline="30000" dirty="0" err="1">
                          <a:effectLst/>
                          <a:latin typeface="Arial" panose="020B0604020202020204" pitchFamily="34" charset="0"/>
                          <a:cs typeface="Arial" panose="020B0604020202020204" pitchFamily="34" charset="0"/>
                        </a:rPr>
                        <a:t>d</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177017398"/>
                  </a:ext>
                </a:extLst>
              </a:tr>
              <a:tr h="552020">
                <a:tc>
                  <a:txBody>
                    <a:bodyPr/>
                    <a:lstStyle/>
                    <a:p>
                      <a:pPr marL="0" marR="0">
                        <a:lnSpc>
                          <a:spcPct val="107000"/>
                        </a:lnSpc>
                        <a:spcBef>
                          <a:spcPts val="0"/>
                        </a:spcBef>
                        <a:spcAft>
                          <a:spcPts val="0"/>
                        </a:spcAft>
                      </a:pPr>
                      <a:r>
                        <a:rPr lang="en-US" sz="1200" b="1" dirty="0" err="1">
                          <a:effectLst/>
                          <a:latin typeface="Arial" panose="020B0604020202020204" pitchFamily="34" charset="0"/>
                          <a:cs typeface="Arial" panose="020B0604020202020204" pitchFamily="34" charset="0"/>
                        </a:rPr>
                        <a:t>IIB</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Strand passage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Topoisomerase VI</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Archaea, Bacteria, Eukarya</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Among eukaryotes, plants, algae, and protists only</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64816805"/>
                  </a:ext>
                </a:extLst>
              </a:tr>
            </a:tbl>
          </a:graphicData>
        </a:graphic>
      </p:graphicFrame>
    </p:spTree>
    <p:extLst>
      <p:ext uri="{BB962C8B-B14F-4D97-AF65-F5344CB8AC3E}">
        <p14:creationId xmlns:p14="http://schemas.microsoft.com/office/powerpoint/2010/main" val="1716195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
            <a:extLst>
              <a:ext uri="{FF2B5EF4-FFF2-40B4-BE49-F238E27FC236}">
                <a16:creationId xmlns:a16="http://schemas.microsoft.com/office/drawing/2014/main" id="{AD372813-90ED-41B4-A58A-B52791BA385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25731"/>
            <a:ext cx="1133954" cy="816935"/>
          </a:xfrm>
          <a:prstGeom prst="rect">
            <a:avLst/>
          </a:prstGeom>
        </p:spPr>
      </p:pic>
      <p:sp>
        <p:nvSpPr>
          <p:cNvPr id="2" name="Title 1">
            <a:extLst>
              <a:ext uri="{FF2B5EF4-FFF2-40B4-BE49-F238E27FC236}">
                <a16:creationId xmlns:a16="http://schemas.microsoft.com/office/drawing/2014/main" id="{7BFA3534-44A6-43D1-9B9F-A1BF3CD6921E}"/>
              </a:ext>
            </a:extLst>
          </p:cNvPr>
          <p:cNvSpPr>
            <a:spLocks noGrp="1"/>
          </p:cNvSpPr>
          <p:nvPr>
            <p:ph type="title"/>
          </p:nvPr>
        </p:nvSpPr>
        <p:spPr/>
        <p:txBody>
          <a:bodyPr/>
          <a:lstStyle/>
          <a:p>
            <a:r>
              <a:rPr lang="en-AU" dirty="0"/>
              <a:t>Clicker Question 1</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 gene:</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encodes an enzyme.</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that is 1500 bp of genomic DNA will produce a protein 500 amino acids in length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is all the DNA that encodes the sequence of some protein or RNA product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can never be a cause of phenotype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Tree>
    <p:extLst>
      <p:ext uri="{BB962C8B-B14F-4D97-AF65-F5344CB8AC3E}">
        <p14:creationId xmlns:p14="http://schemas.microsoft.com/office/powerpoint/2010/main" val="46655272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73CF85BF-D70F-42A3-B4EF-CBC2A871787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8971" y="325731"/>
            <a:ext cx="1133954" cy="816935"/>
          </a:xfrm>
          <a:prstGeom prst="rect">
            <a:avLst/>
          </a:prstGeom>
        </p:spPr>
      </p:pic>
      <p:sp>
        <p:nvSpPr>
          <p:cNvPr id="2" name="Title 1">
            <a:extLst>
              <a:ext uri="{FF2B5EF4-FFF2-40B4-BE49-F238E27FC236}">
                <a16:creationId xmlns:a16="http://schemas.microsoft.com/office/drawing/2014/main" id="{D0DD86CD-B6A0-4D8E-9013-20727260229B}"/>
              </a:ext>
            </a:extLst>
          </p:cNvPr>
          <p:cNvSpPr>
            <a:spLocks noGrp="1"/>
          </p:cNvSpPr>
          <p:nvPr>
            <p:ph type="title"/>
          </p:nvPr>
        </p:nvSpPr>
        <p:spPr/>
        <p:txBody>
          <a:bodyPr/>
          <a:lstStyle/>
          <a:p>
            <a:r>
              <a:rPr lang="en-AU" dirty="0"/>
              <a:t>Clicker Question 17</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Type I topoisomerases:</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are only found in bacteria.</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require ATP hydrolysis.</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pass one strand of a DNA double helix through a transient break in its complementary strand.</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do not change the linking number of a supercoiled DNA.</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162963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25AF-D32A-49E6-80CE-A7DB9E0FDD7C}"/>
              </a:ext>
            </a:extLst>
          </p:cNvPr>
          <p:cNvSpPr>
            <a:spLocks noGrp="1"/>
          </p:cNvSpPr>
          <p:nvPr>
            <p:ph type="title"/>
          </p:nvPr>
        </p:nvSpPr>
        <p:spPr/>
        <p:txBody>
          <a:bodyPr/>
          <a:lstStyle/>
          <a:p>
            <a:r>
              <a:rPr lang="en-AU" dirty="0"/>
              <a:t>Clicker Question 17,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Type I topoisomerases: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pass one strand of a DNA double helix through a transient break in its complementary strand.</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Type I topoisomerases, which are found in both bacteria and eukaryotes, generally relax DNA by removing negative supercoils (increasing </a:t>
            </a:r>
            <a:r>
              <a:rPr kumimoji="0" lang="en-US" sz="24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Lk</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They do so by passing the unbroken strand through the break, then resealing the break. Although type II topoisomerases use the energy of ATP hydrolysis, type I topoisomerases do not.</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1359910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A71CBA3B-7D60-4ABB-960F-1EBE4BB165B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8971" y="325731"/>
            <a:ext cx="1133954" cy="816935"/>
          </a:xfrm>
          <a:prstGeom prst="rect">
            <a:avLst/>
          </a:prstGeom>
        </p:spPr>
      </p:pic>
      <p:sp>
        <p:nvSpPr>
          <p:cNvPr id="2" name="Title 1">
            <a:extLst>
              <a:ext uri="{FF2B5EF4-FFF2-40B4-BE49-F238E27FC236}">
                <a16:creationId xmlns:a16="http://schemas.microsoft.com/office/drawing/2014/main" id="{9CD2D61C-CEFA-46BF-BC7B-8DC011640DBF}"/>
              </a:ext>
            </a:extLst>
          </p:cNvPr>
          <p:cNvSpPr>
            <a:spLocks noGrp="1"/>
          </p:cNvSpPr>
          <p:nvPr>
            <p:ph type="title"/>
          </p:nvPr>
        </p:nvSpPr>
        <p:spPr/>
        <p:txBody>
          <a:bodyPr/>
          <a:lstStyle/>
          <a:p>
            <a:r>
              <a:rPr lang="en-AU" dirty="0"/>
              <a:t>Clicker Question 18</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Type II topoisomerases:</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can decatenate catenated circular DNA molecules.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are the dimeric form of type I topoisomerases.</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relax supercoiled DNA in an ATP-independent reaction.</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pass one strand of a DNA double helix through a transient break in one strand of another DNA double helix.</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61802743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32B69-CB24-4CEB-AD8B-1EC75D31E6E4}"/>
              </a:ext>
            </a:extLst>
          </p:cNvPr>
          <p:cNvSpPr>
            <a:spLocks noGrp="1"/>
          </p:cNvSpPr>
          <p:nvPr>
            <p:ph type="title"/>
          </p:nvPr>
        </p:nvSpPr>
        <p:spPr/>
        <p:txBody>
          <a:bodyPr/>
          <a:lstStyle/>
          <a:p>
            <a:r>
              <a:rPr lang="en-AU" dirty="0"/>
              <a:t>Clicker Question 18,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Type II topoisomerases: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can decatenate catenated circular DNA molecules.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Type II topoisomerases use the energy of ATP to introduce negative supercoils (decrease </a:t>
            </a:r>
            <a:r>
              <a:rPr kumimoji="0" lang="en-US" sz="24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Lk</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The capacity of type II topoisomerases to pass one duplex DNA segment through a double-strand break in another duplex allows these enzymes to untangle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catenanes</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DNA circles that are topologically linked.</a:t>
            </a:r>
          </a:p>
        </p:txBody>
      </p:sp>
    </p:spTree>
    <p:extLst>
      <p:ext uri="{BB962C8B-B14F-4D97-AF65-F5344CB8AC3E}">
        <p14:creationId xmlns:p14="http://schemas.microsoft.com/office/powerpoint/2010/main" val="38674724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3A042-5503-43E1-BD5D-18686FE7646F}"/>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DNA Compaction Requires a Special Form of Supercoiling</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F79A2D2-D234-D140-A535-28486BBBCBE8}"/>
              </a:ext>
            </a:extLst>
          </p:cNvPr>
          <p:cNvSpPr txBox="1">
            <a:spLocks noChangeArrowheads="1"/>
          </p:cNvSpPr>
          <p:nvPr/>
        </p:nvSpPr>
        <p:spPr bwMode="auto">
          <a:xfrm>
            <a:off x="215062" y="1447801"/>
            <a:ext cx="8713876"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plectonemic</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extended righthanded supercoils  where the length of the supercoil axis (including branches) is ~40% of the DNA length </a:t>
            </a:r>
          </a:p>
          <a:p>
            <a:pPr lvl="1"/>
            <a:r>
              <a:rPr lang="en-US" sz="2400" dirty="0">
                <a:latin typeface="Arial" panose="020B0604020202020204" pitchFamily="34" charset="0"/>
                <a:cs typeface="Arial" panose="020B0604020202020204" pitchFamily="34" charset="0"/>
              </a:rPr>
              <a:t>the general structure of supercoiled DNA in solution </a:t>
            </a:r>
          </a:p>
          <a:p>
            <a:pPr lvl="1"/>
            <a:r>
              <a:rPr lang="en-US" sz="2400" dirty="0">
                <a:latin typeface="Arial" panose="020B0604020202020204" pitchFamily="34" charset="0"/>
                <a:cs typeface="Arial" panose="020B0604020202020204" pitchFamily="34" charset="0"/>
              </a:rPr>
              <a:t>does not produce sufficient compaction to package DNA in the cell </a:t>
            </a:r>
          </a:p>
          <a:p>
            <a:pPr lvl="1"/>
            <a:endParaRPr lang="en-US" sz="2000" b="1"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micrograph shows a piece of D N A that has many circular openings where it is coiled together. Part b: An illustration shows the structure in the micrograph as a rawing. It has a strand of four rings of varying sizes running vertically from the lower right to upper left, then a string of smaller rings, then separates to form left and right halves. A dashed line labeled supercoil axis running through the center separates at a ring where it branches to left and right upper halves and a similar pattern is shown at a ring above. These are labeled branch points. From the central branch point, the strand continues up to the right and then loops back down to the center and branches to the left before branching to a piece that runs diagonally up to the left and a piece that extends downward. Part c: A helical structure has an almost vertical center that splits at the top and bottom to form diagonal lines that extend away from the central vertical piece to the left and right.">
            <a:extLst>
              <a:ext uri="{FF2B5EF4-FFF2-40B4-BE49-F238E27FC236}">
                <a16:creationId xmlns:a16="http://schemas.microsoft.com/office/drawing/2014/main" id="{FD48761A-FEDF-F549-84EC-BA9D9DA04DD7}"/>
              </a:ext>
            </a:extLst>
          </p:cNvPr>
          <p:cNvPicPr>
            <a:picLocks noChangeAspect="1"/>
          </p:cNvPicPr>
          <p:nvPr/>
        </p:nvPicPr>
        <p:blipFill>
          <a:blip r:embed="rId3"/>
          <a:stretch>
            <a:fillRect/>
          </a:stretch>
        </p:blipFill>
        <p:spPr>
          <a:xfrm>
            <a:off x="1905000" y="3962400"/>
            <a:ext cx="5334000" cy="2587388"/>
          </a:xfrm>
          <a:prstGeom prst="rect">
            <a:avLst/>
          </a:prstGeom>
        </p:spPr>
      </p:pic>
    </p:spTree>
    <p:extLst>
      <p:ext uri="{BB962C8B-B14F-4D97-AF65-F5344CB8AC3E}">
        <p14:creationId xmlns:p14="http://schemas.microsoft.com/office/powerpoint/2010/main" val="70193524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13C97-5882-4D40-BE40-EDA0000581E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Solenoidal Supercoiling</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142452" y="1363662"/>
            <a:ext cx="4962948" cy="488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solenoidal </a:t>
            </a:r>
            <a:r>
              <a:rPr lang="en-US" sz="2400" dirty="0">
                <a:latin typeface="Arial" panose="020B0604020202020204" pitchFamily="34" charset="0"/>
                <a:cs typeface="Arial" panose="020B0604020202020204" pitchFamily="34" charset="0"/>
              </a:rPr>
              <a:t>= supercoiling involving tight left-handed turns </a:t>
            </a:r>
          </a:p>
          <a:p>
            <a:pPr lvl="1"/>
            <a:r>
              <a:rPr lang="en-US" sz="2400" dirty="0">
                <a:latin typeface="Arial" panose="020B0604020202020204" pitchFamily="34" charset="0"/>
                <a:cs typeface="Arial" panose="020B0604020202020204" pitchFamily="34" charset="0"/>
              </a:rPr>
              <a:t>primary mechanism by which underwinding contributes to DNA compaction in cells</a:t>
            </a:r>
          </a:p>
          <a:p>
            <a:pPr lvl="1"/>
            <a:r>
              <a:rPr lang="en-US" sz="2400" dirty="0">
                <a:latin typeface="Arial" panose="020B0604020202020204" pitchFamily="34" charset="0"/>
                <a:cs typeface="Arial" panose="020B0604020202020204" pitchFamily="34" charset="0"/>
              </a:rPr>
              <a:t>stabilized by protein binding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both </a:t>
            </a:r>
            <a:r>
              <a:rPr lang="en-US" sz="2400" dirty="0" err="1">
                <a:latin typeface="Arial" panose="020B0604020202020204" pitchFamily="34" charset="0"/>
                <a:cs typeface="Arial" panose="020B0604020202020204" pitchFamily="34" charset="0"/>
              </a:rPr>
              <a:t>plectonemic</a:t>
            </a:r>
            <a:r>
              <a:rPr lang="en-US" sz="2400" dirty="0">
                <a:latin typeface="Arial" panose="020B0604020202020204" pitchFamily="34" charset="0"/>
                <a:cs typeface="Arial" panose="020B0604020202020204" pitchFamily="34" charset="0"/>
              </a:rPr>
              <a:t> and solenoidal are negative forms of supercoiling</a:t>
            </a:r>
          </a:p>
          <a:p>
            <a:pPr lvl="1"/>
            <a:r>
              <a:rPr lang="en-US" sz="2400" dirty="0">
                <a:latin typeface="Arial" panose="020B0604020202020204" pitchFamily="34" charset="0"/>
                <a:cs typeface="Arial" panose="020B0604020202020204" pitchFamily="34" charset="0"/>
              </a:rPr>
              <a:t>readily interconvertible </a:t>
            </a:r>
          </a:p>
          <a:p>
            <a:endParaRPr lang="en-US" sz="2400" dirty="0">
              <a:latin typeface="Arial" panose="020B0604020202020204" pitchFamily="34" charset="0"/>
              <a:cs typeface="Arial" panose="020B0604020202020204" pitchFamily="34" charset="0"/>
            </a:endParaRPr>
          </a:p>
        </p:txBody>
      </p:sp>
      <p:pic>
        <p:nvPicPr>
          <p:cNvPr id="3" name="Picture 2" descr="A double helix is shown as a horizontal line that branches to the upper and lower left and to the upper and lower right. A section at the upper left is shown in close-up as a diagonal chain of four circles labeled plectonemic. A coiled strand forms a ring below and a close-up shows the coiled pattern. This is labeled solenoidal. The diameter of the coiled circle is equivalent to one-half of the central horizontal part of the top molecule.">
            <a:extLst>
              <a:ext uri="{FF2B5EF4-FFF2-40B4-BE49-F238E27FC236}">
                <a16:creationId xmlns:a16="http://schemas.microsoft.com/office/drawing/2014/main" id="{34269722-F614-8741-AC09-0088D07C7E20}"/>
              </a:ext>
            </a:extLst>
          </p:cNvPr>
          <p:cNvPicPr>
            <a:picLocks noChangeAspect="1"/>
          </p:cNvPicPr>
          <p:nvPr/>
        </p:nvPicPr>
        <p:blipFill>
          <a:blip r:embed="rId3"/>
          <a:stretch>
            <a:fillRect/>
          </a:stretch>
        </p:blipFill>
        <p:spPr>
          <a:xfrm>
            <a:off x="5105400" y="2181537"/>
            <a:ext cx="3896148" cy="3473138"/>
          </a:xfrm>
          <a:prstGeom prst="rect">
            <a:avLst/>
          </a:prstGeom>
        </p:spPr>
      </p:pic>
    </p:spTree>
    <p:extLst>
      <p:ext uri="{BB962C8B-B14F-4D97-AF65-F5344CB8AC3E}">
        <p14:creationId xmlns:p14="http://schemas.microsoft.com/office/powerpoint/2010/main" val="23355779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
            <a:extLst>
              <a:ext uri="{FF2B5EF4-FFF2-40B4-BE49-F238E27FC236}">
                <a16:creationId xmlns:a16="http://schemas.microsoft.com/office/drawing/2014/main" id="{6D7C3A5A-5221-48B0-82F7-3D42E3974F4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25731"/>
            <a:ext cx="1133954" cy="816935"/>
          </a:xfrm>
          <a:prstGeom prst="rect">
            <a:avLst/>
          </a:prstGeom>
        </p:spPr>
      </p:pic>
      <p:sp>
        <p:nvSpPr>
          <p:cNvPr id="2" name="Title 1">
            <a:extLst>
              <a:ext uri="{FF2B5EF4-FFF2-40B4-BE49-F238E27FC236}">
                <a16:creationId xmlns:a16="http://schemas.microsoft.com/office/drawing/2014/main" id="{FE62ABA2-73B8-4675-81DD-8728B46D7561}"/>
              </a:ext>
            </a:extLst>
          </p:cNvPr>
          <p:cNvSpPr>
            <a:spLocks noGrp="1"/>
          </p:cNvSpPr>
          <p:nvPr>
            <p:ph type="title"/>
          </p:nvPr>
        </p:nvSpPr>
        <p:spPr/>
        <p:txBody>
          <a:bodyPr/>
          <a:lstStyle/>
          <a:p>
            <a:r>
              <a:rPr lang="en-AU" dirty="0"/>
              <a:t>Clicker Question 19</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What is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plectonemic</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possessing mitochondrial DNA</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alternate alignment of DNA, like in cruciform DNA</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DNA that has been acted upon by topoisomerases</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intertwined in a regular way, like with supercoils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epigenetically modified</a:t>
            </a: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73809262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D8705-5B6F-4EE3-924F-5AFC049F2C13}"/>
              </a:ext>
            </a:extLst>
          </p:cNvPr>
          <p:cNvSpPr>
            <a:spLocks noGrp="1"/>
          </p:cNvSpPr>
          <p:nvPr>
            <p:ph type="title"/>
          </p:nvPr>
        </p:nvSpPr>
        <p:spPr/>
        <p:txBody>
          <a:bodyPr/>
          <a:lstStyle/>
          <a:p>
            <a:r>
              <a:rPr lang="en-AU" dirty="0"/>
              <a:t>Clicker Question 19,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What is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plectonemic</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4"/>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intertwined in a regular way, like with supercoils</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4"/>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Plectonemic</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is from the Greek </a:t>
            </a:r>
            <a:r>
              <a:rPr kumimoji="0" lang="en-US" sz="2400" b="1" i="1"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plektos</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“twisted,” and </a:t>
            </a:r>
            <a:r>
              <a:rPr kumimoji="0" lang="en-US" sz="2400" b="1" i="1"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nema</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“thread.” The term can be applied to any structure with strands intertwined in some simple and regular way, and it is a good description of the general structure of supercoiled DNA in solution.</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0337894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D02D7-C168-4B03-B7F8-6CD7E6F98444}"/>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24.3</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The Structure of Chromosomes</a:t>
            </a:r>
            <a:endParaRPr lang="en-AU" dirty="0"/>
          </a:p>
        </p:txBody>
      </p:sp>
    </p:spTree>
    <p:extLst>
      <p:ext uri="{BB962C8B-B14F-4D97-AF65-F5344CB8AC3E}">
        <p14:creationId xmlns:p14="http://schemas.microsoft.com/office/powerpoint/2010/main" val="329185508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F8ACF-0520-4AAB-9F56-D379E0285158}"/>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Chromatin Consists of DNA, Proteins, and RNA</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F79A2D2-D234-D140-A535-28486BBBCBE8}"/>
              </a:ext>
            </a:extLst>
          </p:cNvPr>
          <p:cNvSpPr txBox="1">
            <a:spLocks noChangeArrowheads="1"/>
          </p:cNvSpPr>
          <p:nvPr/>
        </p:nvSpPr>
        <p:spPr bwMode="auto">
          <a:xfrm>
            <a:off x="215062" y="1447800"/>
            <a:ext cx="435693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chromatin</a:t>
            </a:r>
            <a:r>
              <a:rPr lang="en-US" sz="2400" dirty="0">
                <a:latin typeface="Arial" panose="020B0604020202020204" pitchFamily="34" charset="0"/>
                <a:cs typeface="Arial" panose="020B0604020202020204" pitchFamily="34" charset="0"/>
              </a:rPr>
              <a:t> = eukaryotic chromosomal material composed of DNA, RNA, and proteins</a:t>
            </a:r>
          </a:p>
          <a:p>
            <a:pPr lvl="1"/>
            <a:r>
              <a:rPr lang="en-US" sz="2400" dirty="0">
                <a:latin typeface="Arial" panose="020B0604020202020204" pitchFamily="34" charset="0"/>
                <a:cs typeface="Arial" panose="020B0604020202020204" pitchFamily="34" charset="0"/>
              </a:rPr>
              <a:t>amorphous in G0 and interphase (G1, S, and G2) phases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the S phase of interphase, the amorphous DNA replicates to produce sister chromatids</a:t>
            </a: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figure shows how chromosomes change during the eukaryotic cell cycle.">
            <a:extLst>
              <a:ext uri="{FF2B5EF4-FFF2-40B4-BE49-F238E27FC236}">
                <a16:creationId xmlns:a16="http://schemas.microsoft.com/office/drawing/2014/main" id="{610CE3FF-B1DF-914A-BB28-E38F665CEBEB}"/>
              </a:ext>
            </a:extLst>
          </p:cNvPr>
          <p:cNvPicPr>
            <a:picLocks noChangeAspect="1"/>
          </p:cNvPicPr>
          <p:nvPr/>
        </p:nvPicPr>
        <p:blipFill>
          <a:blip r:embed="rId3"/>
          <a:stretch>
            <a:fillRect/>
          </a:stretch>
        </p:blipFill>
        <p:spPr>
          <a:xfrm>
            <a:off x="4572000" y="1752600"/>
            <a:ext cx="3955113" cy="4648200"/>
          </a:xfrm>
          <a:prstGeom prst="rect">
            <a:avLst/>
          </a:prstGeom>
        </p:spPr>
      </p:pic>
    </p:spTree>
    <p:extLst>
      <p:ext uri="{BB962C8B-B14F-4D97-AF65-F5344CB8AC3E}">
        <p14:creationId xmlns:p14="http://schemas.microsoft.com/office/powerpoint/2010/main" val="3629086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65407-F97E-4AA9-A036-9AAE547D3308}"/>
              </a:ext>
            </a:extLst>
          </p:cNvPr>
          <p:cNvSpPr>
            <a:spLocks noGrp="1"/>
          </p:cNvSpPr>
          <p:nvPr>
            <p:ph type="title"/>
          </p:nvPr>
        </p:nvSpPr>
        <p:spPr/>
        <p:txBody>
          <a:bodyPr/>
          <a:lstStyle/>
          <a:p>
            <a:r>
              <a:rPr lang="en-AU" dirty="0"/>
              <a:t>Clicker Question 1,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 gene:</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is all the DNA that encodes the sequence of some protein or RNA product.</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 gene is all the DNA that encodes the primary sequence of some final gene product, which can be either a polypeptide or an RNA with a structural or catalytic function.</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0386018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51990D0D-7062-44AC-B58F-E38460C6ABB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8971" y="325731"/>
            <a:ext cx="1133954" cy="816935"/>
          </a:xfrm>
          <a:prstGeom prst="rect">
            <a:avLst/>
          </a:prstGeom>
        </p:spPr>
      </p:pic>
      <p:sp>
        <p:nvSpPr>
          <p:cNvPr id="2" name="Title 1">
            <a:extLst>
              <a:ext uri="{FF2B5EF4-FFF2-40B4-BE49-F238E27FC236}">
                <a16:creationId xmlns:a16="http://schemas.microsoft.com/office/drawing/2014/main" id="{8FDE4464-52C7-4CE1-8A30-FC3E4365C827}"/>
              </a:ext>
            </a:extLst>
          </p:cNvPr>
          <p:cNvSpPr>
            <a:spLocks noGrp="1"/>
          </p:cNvSpPr>
          <p:nvPr>
            <p:ph type="title"/>
          </p:nvPr>
        </p:nvSpPr>
        <p:spPr/>
        <p:txBody>
          <a:bodyPr/>
          <a:lstStyle/>
          <a:p>
            <a:r>
              <a:rPr lang="en-AU" dirty="0"/>
              <a:t>Clicker Question 20</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DNA in the nuclei of interphase cells:</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is positively supercoiled.</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does not express its genes.</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is in a form known as chromatin.</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must condense into chromosomes in order to be replicated.</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0032160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42F95-69A2-49FE-B14D-037B31F6ADD5}"/>
              </a:ext>
            </a:extLst>
          </p:cNvPr>
          <p:cNvSpPr>
            <a:spLocks noGrp="1"/>
          </p:cNvSpPr>
          <p:nvPr>
            <p:ph type="title"/>
          </p:nvPr>
        </p:nvSpPr>
        <p:spPr/>
        <p:txBody>
          <a:bodyPr/>
          <a:lstStyle/>
          <a:p>
            <a:r>
              <a:rPr lang="en-AU" dirty="0"/>
              <a:t>Clicker Question 20,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DNA in the nuclei of interphase cells: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is in a form known as chromatin.</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In nondividing eukaryotic cells (in the G</a:t>
            </a:r>
            <a:r>
              <a:rPr kumimoji="0" lang="en-US" sz="2400" b="1"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0</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phase) and those in interphase (G</a:t>
            </a:r>
            <a:r>
              <a:rPr kumimoji="0" lang="en-US" sz="2400" b="1"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1</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S, and G</a:t>
            </a:r>
            <a:r>
              <a:rPr kumimoji="0" lang="en-US" sz="2400" b="1"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2</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the chromosomal material, chromatin, is amorphous. In the S phase of interphase, the DNA in this amorphous state replicates, producing sister chromatids.</a:t>
            </a:r>
          </a:p>
        </p:txBody>
      </p:sp>
    </p:spTree>
    <p:extLst>
      <p:ext uri="{BB962C8B-B14F-4D97-AF65-F5344CB8AC3E}">
        <p14:creationId xmlns:p14="http://schemas.microsoft.com/office/powerpoint/2010/main" val="64109741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0EF06DEE-A70C-49E9-A80F-FE5CC486EAA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68563" y="402570"/>
            <a:ext cx="944962" cy="701101"/>
          </a:xfrm>
          <a:prstGeom prst="rect">
            <a:avLst/>
          </a:prstGeom>
        </p:spPr>
      </p:pic>
      <p:sp>
        <p:nvSpPr>
          <p:cNvPr id="2" name="Title 1">
            <a:extLst>
              <a:ext uri="{FF2B5EF4-FFF2-40B4-BE49-F238E27FC236}">
                <a16:creationId xmlns:a16="http://schemas.microsoft.com/office/drawing/2014/main" id="{A1336C2C-843C-4894-B1AA-9872E5E1B96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(2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Specialized proteins and RNAs maintain chromosome structure. </a:t>
            </a:r>
            <a:r>
              <a:rPr lang="en-US" sz="2400" dirty="0">
                <a:latin typeface="Arial" panose="020B0604020202020204" pitchFamily="34" charset="0"/>
                <a:cs typeface="Arial" panose="020B0604020202020204" pitchFamily="34" charset="0"/>
              </a:rPr>
              <a:t>Topoisomerases control DNA underwinding. Histones, </a:t>
            </a:r>
            <a:r>
              <a:rPr lang="en-US" sz="2400" dirty="0" err="1">
                <a:latin typeface="Arial" panose="020B0604020202020204" pitchFamily="34" charset="0"/>
                <a:cs typeface="Arial" panose="020B0604020202020204" pitchFamily="34" charset="0"/>
              </a:rPr>
              <a:t>condensins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cohesins</a:t>
            </a:r>
            <a:r>
              <a:rPr lang="en-US" sz="2400" dirty="0">
                <a:latin typeface="Arial" panose="020B0604020202020204" pitchFamily="34" charset="0"/>
                <a:cs typeface="Arial" panose="020B0604020202020204" pitchFamily="34" charset="0"/>
              </a:rPr>
              <a:t>, and other DNA-binding proteins provide scaffolds to organize chromosome structure. Certain long, noncoding RNAs also play important roles in chromosome structure and function. </a:t>
            </a:r>
          </a:p>
          <a:p>
            <a:endParaRPr lang="en-US" sz="2400" dirty="0"/>
          </a:p>
          <a:p>
            <a:endParaRPr lang="en-US" sz="2400" dirty="0"/>
          </a:p>
        </p:txBody>
      </p:sp>
    </p:spTree>
    <p:extLst>
      <p:ext uri="{BB962C8B-B14F-4D97-AF65-F5344CB8AC3E}">
        <p14:creationId xmlns:p14="http://schemas.microsoft.com/office/powerpoint/2010/main" val="374024151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DB108-D185-4ADB-BDD5-79DBBCAE7F6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Histones Package and Order DNA into Nucleosomes</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224783" y="1736725"/>
            <a:ext cx="4037216"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histones </a:t>
            </a:r>
            <a:r>
              <a:rPr lang="en-US" sz="2400" dirty="0">
                <a:latin typeface="Arial" panose="020B0604020202020204" pitchFamily="34" charset="0"/>
                <a:cs typeface="Arial" panose="020B0604020202020204" pitchFamily="34" charset="0"/>
              </a:rPr>
              <a:t>= proteins that are tightly associated with chromatin and function to package and order the DNA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nucleosomes </a:t>
            </a:r>
            <a:r>
              <a:rPr lang="en-US" sz="2400" dirty="0">
                <a:latin typeface="Arial" panose="020B0604020202020204" pitchFamily="34" charset="0"/>
                <a:cs typeface="Arial" panose="020B0604020202020204" pitchFamily="34" charset="0"/>
              </a:rPr>
              <a:t>= the fundamental structural unit of chromatin </a:t>
            </a:r>
          </a:p>
          <a:p>
            <a:pPr lvl="1"/>
            <a:r>
              <a:rPr lang="en-US" sz="2400" dirty="0">
                <a:latin typeface="Arial" panose="020B0604020202020204" pitchFamily="34" charset="0"/>
                <a:cs typeface="Arial" panose="020B0604020202020204" pitchFamily="34" charset="0"/>
              </a:rPr>
              <a:t>composed of core histone proteins bound to DNA</a:t>
            </a:r>
          </a:p>
        </p:txBody>
      </p:sp>
      <p:pic>
        <p:nvPicPr>
          <p:cNvPr id="4" name="Picture 3" descr="Part a shows a blue strand of D N A that wraps around disc-shaped structures. There are seven disc-shaped structures labeled histone core of nucleosome that alternate between being higher or lower. The D N A wraps around each one and then a strand labeled linker D N A o f nucleosome extends to the wrap around the next one. Each histone core has four differently colored triangular pieces visible on the visible side and assembled into a disc-shape. Part b is a micrograph showing a pattern of oval to spherical structures along an overall line running from the lower left to the upper right. Each structure is 3 n m in diameter and the overall micrograph is 240 n m in length. All data are approximate.">
            <a:extLst>
              <a:ext uri="{FF2B5EF4-FFF2-40B4-BE49-F238E27FC236}">
                <a16:creationId xmlns:a16="http://schemas.microsoft.com/office/drawing/2014/main" id="{BB4A6CE7-F6AE-9042-B1A1-DDDA8EBED87E}"/>
              </a:ext>
            </a:extLst>
          </p:cNvPr>
          <p:cNvPicPr>
            <a:picLocks noChangeAspect="1"/>
          </p:cNvPicPr>
          <p:nvPr/>
        </p:nvPicPr>
        <p:blipFill>
          <a:blip r:embed="rId3"/>
          <a:stretch>
            <a:fillRect/>
          </a:stretch>
        </p:blipFill>
        <p:spPr>
          <a:xfrm>
            <a:off x="4261999" y="2323783"/>
            <a:ext cx="4639206" cy="3886200"/>
          </a:xfrm>
          <a:prstGeom prst="rect">
            <a:avLst/>
          </a:prstGeom>
        </p:spPr>
      </p:pic>
    </p:spTree>
    <p:extLst>
      <p:ext uri="{BB962C8B-B14F-4D97-AF65-F5344CB8AC3E}">
        <p14:creationId xmlns:p14="http://schemas.microsoft.com/office/powerpoint/2010/main" val="392740143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5F5E3E96-3329-4F84-8734-21B19CFF539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8971" y="325731"/>
            <a:ext cx="1133954" cy="816935"/>
          </a:xfrm>
          <a:prstGeom prst="rect">
            <a:avLst/>
          </a:prstGeom>
        </p:spPr>
      </p:pic>
      <p:sp>
        <p:nvSpPr>
          <p:cNvPr id="2" name="Title 1">
            <a:extLst>
              <a:ext uri="{FF2B5EF4-FFF2-40B4-BE49-F238E27FC236}">
                <a16:creationId xmlns:a16="http://schemas.microsoft.com/office/drawing/2014/main" id="{09BF1BF7-158A-4349-851F-6174CEB98BEA}"/>
              </a:ext>
            </a:extLst>
          </p:cNvPr>
          <p:cNvSpPr>
            <a:spLocks noGrp="1"/>
          </p:cNvSpPr>
          <p:nvPr>
            <p:ph type="title"/>
          </p:nvPr>
        </p:nvSpPr>
        <p:spPr/>
        <p:txBody>
          <a:bodyPr/>
          <a:lstStyle/>
          <a:p>
            <a:r>
              <a:rPr lang="en-AU" dirty="0"/>
              <a:t>Clicker Question 21</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Nucleosomes consist of:</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chromosomes in a nucleus.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only DNA.</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DNA and histones.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organelles found in the nucleus.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06816767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46C5B-751A-4F80-8B1E-E24971048E58}"/>
              </a:ext>
            </a:extLst>
          </p:cNvPr>
          <p:cNvSpPr>
            <a:spLocks noGrp="1"/>
          </p:cNvSpPr>
          <p:nvPr>
            <p:ph type="title"/>
          </p:nvPr>
        </p:nvSpPr>
        <p:spPr/>
        <p:txBody>
          <a:bodyPr/>
          <a:lstStyle/>
          <a:p>
            <a:r>
              <a:rPr lang="en-AU" dirty="0"/>
              <a:t>Clicker Question 21,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Nucleosomes consist of:</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DNA and histones.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Nucleosomes consist of DNA wrapped tightly around a core of eight histone molecules.</a:t>
            </a:r>
          </a:p>
        </p:txBody>
      </p:sp>
    </p:spTree>
    <p:extLst>
      <p:ext uri="{BB962C8B-B14F-4D97-AF65-F5344CB8AC3E}">
        <p14:creationId xmlns:p14="http://schemas.microsoft.com/office/powerpoint/2010/main" val="7204656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0A72E-BBDB-4AB2-A525-52CD80309D8B}"/>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Histones Are Small, Basic Proteins</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F79A2D2-D234-D140-A535-28486BBBCBE8}"/>
              </a:ext>
            </a:extLst>
          </p:cNvPr>
          <p:cNvSpPr txBox="1">
            <a:spLocks noChangeArrowheads="1"/>
          </p:cNvSpPr>
          <p:nvPr/>
        </p:nvSpPr>
        <p:spPr bwMode="auto">
          <a:xfrm>
            <a:off x="381000" y="1447799"/>
            <a:ext cx="8458200" cy="1752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all eukaryotic cells have five major classes of histones </a:t>
            </a:r>
          </a:p>
          <a:p>
            <a:pPr lvl="1"/>
            <a:r>
              <a:rPr lang="en-US" sz="2400" dirty="0">
                <a:latin typeface="Arial" panose="020B0604020202020204" pitchFamily="34" charset="0"/>
                <a:cs typeface="Arial" panose="020B0604020202020204" pitchFamily="34" charset="0"/>
              </a:rPr>
              <a:t>H3 and H4 are nearly identical in all eukaryotes</a:t>
            </a:r>
          </a:p>
          <a:p>
            <a:pPr lvl="1"/>
            <a:r>
              <a:rPr lang="en-US" sz="2400" dirty="0">
                <a:latin typeface="Arial" panose="020B0604020202020204" pitchFamily="34" charset="0"/>
                <a:cs typeface="Arial" panose="020B0604020202020204" pitchFamily="34" charset="0"/>
              </a:rPr>
              <a:t>H1, H2A, and H2B show less sequence similarity across eukaryotic species</a:t>
            </a: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3" name="TextBox 2">
            <a:extLst>
              <a:ext uri="{FF2B5EF4-FFF2-40B4-BE49-F238E27FC236}">
                <a16:creationId xmlns:a16="http://schemas.microsoft.com/office/drawing/2014/main" id="{5A36FB85-355B-4351-B65E-C306D9A4025F}"/>
              </a:ext>
            </a:extLst>
          </p:cNvPr>
          <p:cNvSpPr txBox="1"/>
          <p:nvPr/>
        </p:nvSpPr>
        <p:spPr>
          <a:xfrm>
            <a:off x="628650" y="3459586"/>
            <a:ext cx="7886700" cy="400110"/>
          </a:xfrm>
          <a:prstGeom prst="rect">
            <a:avLst/>
          </a:prstGeom>
          <a:solidFill>
            <a:srgbClr val="005F6A"/>
          </a:solidFill>
          <a:ln>
            <a:solidFill>
              <a:schemeClr val="tx1"/>
            </a:solidFill>
          </a:ln>
        </p:spPr>
        <p:txBody>
          <a:bodyPr wrap="square" rtlCol="0">
            <a:spAutoFit/>
          </a:bodyPr>
          <a:lstStyle/>
          <a:p>
            <a:r>
              <a:rPr lang="en-US" sz="2000" b="1" dirty="0">
                <a:solidFill>
                  <a:schemeClr val="bg1"/>
                </a:solidFill>
              </a:rPr>
              <a:t>Table 24-5 Types and Properties of the Common Histones</a:t>
            </a:r>
          </a:p>
        </p:txBody>
      </p:sp>
      <p:graphicFrame>
        <p:nvGraphicFramePr>
          <p:cNvPr id="6" name="Table Placeholder 2">
            <a:extLst>
              <a:ext uri="{FF2B5EF4-FFF2-40B4-BE49-F238E27FC236}">
                <a16:creationId xmlns:a16="http://schemas.microsoft.com/office/drawing/2014/main" id="{56D48410-B504-48D4-82FD-B3339715F4B8}"/>
              </a:ext>
            </a:extLst>
          </p:cNvPr>
          <p:cNvGraphicFramePr>
            <a:graphicFrameLocks/>
          </p:cNvGraphicFramePr>
          <p:nvPr>
            <p:extLst>
              <p:ext uri="{D42A27DB-BD31-4B8C-83A1-F6EECF244321}">
                <p14:modId xmlns:p14="http://schemas.microsoft.com/office/powerpoint/2010/main" val="4215466521"/>
              </p:ext>
            </p:extLst>
          </p:nvPr>
        </p:nvGraphicFramePr>
        <p:xfrm>
          <a:off x="628650" y="3859696"/>
          <a:ext cx="7886700" cy="2783015"/>
        </p:xfrm>
        <a:graphic>
          <a:graphicData uri="http://schemas.openxmlformats.org/drawingml/2006/table">
            <a:tbl>
              <a:tblPr firstRow="1" firstCol="1" bandRow="1">
                <a:tableStyleId>{5940675A-B579-460E-94D1-54222C63F5DA}</a:tableStyleId>
              </a:tblPr>
              <a:tblGrid>
                <a:gridCol w="1577340">
                  <a:extLst>
                    <a:ext uri="{9D8B030D-6E8A-4147-A177-3AD203B41FA5}">
                      <a16:colId xmlns:a16="http://schemas.microsoft.com/office/drawing/2014/main" val="1666767525"/>
                    </a:ext>
                  </a:extLst>
                </a:gridCol>
                <a:gridCol w="1577340">
                  <a:extLst>
                    <a:ext uri="{9D8B030D-6E8A-4147-A177-3AD203B41FA5}">
                      <a16:colId xmlns:a16="http://schemas.microsoft.com/office/drawing/2014/main" val="1109299303"/>
                    </a:ext>
                  </a:extLst>
                </a:gridCol>
                <a:gridCol w="1577340">
                  <a:extLst>
                    <a:ext uri="{9D8B030D-6E8A-4147-A177-3AD203B41FA5}">
                      <a16:colId xmlns:a16="http://schemas.microsoft.com/office/drawing/2014/main" val="1743935870"/>
                    </a:ext>
                  </a:extLst>
                </a:gridCol>
                <a:gridCol w="1577340">
                  <a:extLst>
                    <a:ext uri="{9D8B030D-6E8A-4147-A177-3AD203B41FA5}">
                      <a16:colId xmlns:a16="http://schemas.microsoft.com/office/drawing/2014/main" val="4272044391"/>
                    </a:ext>
                  </a:extLst>
                </a:gridCol>
                <a:gridCol w="1577340">
                  <a:extLst>
                    <a:ext uri="{9D8B030D-6E8A-4147-A177-3AD203B41FA5}">
                      <a16:colId xmlns:a16="http://schemas.microsoft.com/office/drawing/2014/main" val="2425906591"/>
                    </a:ext>
                  </a:extLst>
                </a:gridCol>
              </a:tblGrid>
              <a:tr h="183224">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600" b="1" dirty="0">
                          <a:effectLst/>
                          <a:latin typeface="Arial" panose="020B0604020202020204" pitchFamily="34" charset="0"/>
                          <a:cs typeface="Arial" panose="020B0604020202020204" pitchFamily="34" charset="0"/>
                        </a:rPr>
                        <a:t>Histones</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nchor="b">
                    <a:solidFill>
                      <a:srgbClr val="D0E7D2"/>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dirty="0">
                          <a:effectLst/>
                          <a:latin typeface="Arial" panose="020B0604020202020204" pitchFamily="34" charset="0"/>
                          <a:cs typeface="Arial" panose="020B0604020202020204" pitchFamily="34" charset="0"/>
                        </a:rPr>
                        <a:t>Molecular weight</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nchor="b">
                    <a:solidFill>
                      <a:srgbClr val="D0E7D2"/>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dirty="0">
                          <a:effectLst/>
                          <a:latin typeface="Arial" panose="020B0604020202020204" pitchFamily="34" charset="0"/>
                          <a:cs typeface="Arial" panose="020B0604020202020204" pitchFamily="34" charset="0"/>
                        </a:rPr>
                        <a:t>Number of amino acid residues</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nchor="b">
                    <a:solidFill>
                      <a:srgbClr val="D0E7D2"/>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dirty="0">
                          <a:effectLst/>
                          <a:latin typeface="Arial" panose="020B0604020202020204" pitchFamily="34" charset="0"/>
                          <a:cs typeface="Arial" panose="020B0604020202020204" pitchFamily="34" charset="0"/>
                        </a:rPr>
                        <a:t>Content of basic amino acids (% of total): Lys</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nchor="b">
                    <a:solidFill>
                      <a:srgbClr val="D0E7D2"/>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dirty="0">
                          <a:effectLst/>
                          <a:latin typeface="Arial" panose="020B0604020202020204" pitchFamily="34" charset="0"/>
                          <a:cs typeface="Arial" panose="020B0604020202020204" pitchFamily="34" charset="0"/>
                        </a:rPr>
                        <a:t>Content of basic amino acids (% of total): Arg</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nchor="b">
                    <a:solidFill>
                      <a:srgbClr val="D0E7D2"/>
                    </a:solidFill>
                  </a:tcPr>
                </a:tc>
                <a:extLst>
                  <a:ext uri="{0D108BD9-81ED-4DB2-BD59-A6C34878D82A}">
                    <a16:rowId xmlns:a16="http://schemas.microsoft.com/office/drawing/2014/main" val="3697727336"/>
                  </a:ext>
                </a:extLst>
              </a:tr>
              <a:tr h="183224">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H1</a:t>
                      </a:r>
                      <a:r>
                        <a:rPr lang="en-US" sz="1600" baseline="30000" dirty="0">
                          <a:effectLst/>
                          <a:latin typeface="Arial" panose="020B0604020202020204" pitchFamily="34" charset="0"/>
                          <a:cs typeface="Arial" panose="020B0604020202020204" pitchFamily="34" charset="0"/>
                        </a:rPr>
                        <a:t>a</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21,130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223</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29.5</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11.3</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609432497"/>
                  </a:ext>
                </a:extLst>
              </a:tr>
              <a:tr h="183224">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H2A</a:t>
                      </a:r>
                      <a:r>
                        <a:rPr lang="en-US" sz="1600" baseline="30000" dirty="0">
                          <a:effectLst/>
                          <a:latin typeface="Arial" panose="020B0604020202020204" pitchFamily="34" charset="0"/>
                          <a:cs typeface="Arial" panose="020B0604020202020204" pitchFamily="34" charset="0"/>
                        </a:rPr>
                        <a:t>a</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13,960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129</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10.9</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19.3</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986476162"/>
                  </a:ext>
                </a:extLst>
              </a:tr>
              <a:tr h="183224">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H2B</a:t>
                      </a:r>
                      <a:r>
                        <a:rPr lang="en-US" sz="1600" baseline="30000" dirty="0">
                          <a:effectLst/>
                          <a:latin typeface="Arial" panose="020B0604020202020204" pitchFamily="34" charset="0"/>
                          <a:cs typeface="Arial" panose="020B0604020202020204" pitchFamily="34" charset="0"/>
                        </a:rPr>
                        <a:t>a</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13,774</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125</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16.0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16.4</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776346912"/>
                  </a:ext>
                </a:extLst>
              </a:tr>
              <a:tr h="183224">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H3</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15,273</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135</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19.6</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13.3</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824533331"/>
                  </a:ext>
                </a:extLst>
              </a:tr>
              <a:tr h="183224">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H4</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11,236</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102</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10.8</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13.7</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650282343"/>
                  </a:ext>
                </a:extLst>
              </a:tr>
            </a:tbl>
          </a:graphicData>
        </a:graphic>
      </p:graphicFrame>
    </p:spTree>
    <p:extLst>
      <p:ext uri="{BB962C8B-B14F-4D97-AF65-F5344CB8AC3E}">
        <p14:creationId xmlns:p14="http://schemas.microsoft.com/office/powerpoint/2010/main" val="225005337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4107285B-09DF-4665-939F-7937562E336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8971" y="325731"/>
            <a:ext cx="1133954" cy="816935"/>
          </a:xfrm>
          <a:prstGeom prst="rect">
            <a:avLst/>
          </a:prstGeom>
        </p:spPr>
      </p:pic>
      <p:sp>
        <p:nvSpPr>
          <p:cNvPr id="2" name="Title 1">
            <a:extLst>
              <a:ext uri="{FF2B5EF4-FFF2-40B4-BE49-F238E27FC236}">
                <a16:creationId xmlns:a16="http://schemas.microsoft.com/office/drawing/2014/main" id="{32CCC0A9-6B64-46E3-A047-05C7D07775D4}"/>
              </a:ext>
            </a:extLst>
          </p:cNvPr>
          <p:cNvSpPr>
            <a:spLocks noGrp="1"/>
          </p:cNvSpPr>
          <p:nvPr>
            <p:ph type="title"/>
          </p:nvPr>
        </p:nvSpPr>
        <p:spPr/>
        <p:txBody>
          <a:bodyPr/>
          <a:lstStyle/>
          <a:p>
            <a:r>
              <a:rPr lang="en-AU" dirty="0"/>
              <a:t>Clicker Question 22</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Why are histones basically charged?</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Tx/>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because of the pH of the nucleus</a:t>
            </a:r>
          </a:p>
          <a:p>
            <a:pPr marL="457200" marR="0" lvl="0" indent="-457200" algn="l" defTabSz="914400" rtl="0" eaLnBrk="1" fontAlgn="auto" latinLnBrk="0" hangingPunct="1">
              <a:lnSpc>
                <a:spcPct val="100000"/>
              </a:lnSpc>
              <a:spcBef>
                <a:spcPct val="20000"/>
              </a:spcBef>
              <a:spcAft>
                <a:spcPts val="0"/>
              </a:spcAft>
              <a:buClrTx/>
              <a:buSzTx/>
              <a:buFontTx/>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because of the presence of glutamate and aspartate amino acid residues</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Tx/>
              <a:buAutoNum type="alphaUcPeriod" startAt="3"/>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to bind negatively charged DNA</a:t>
            </a:r>
          </a:p>
          <a:p>
            <a:pPr marL="457200" marR="0" lvl="0" indent="-457200" algn="l" defTabSz="914400" rtl="0" eaLnBrk="1" fontAlgn="auto" latinLnBrk="0" hangingPunct="1">
              <a:lnSpc>
                <a:spcPct val="100000"/>
              </a:lnSpc>
              <a:spcBef>
                <a:spcPct val="20000"/>
              </a:spcBef>
              <a:spcAft>
                <a:spcPts val="0"/>
              </a:spcAft>
              <a:buClrTx/>
              <a:buSzTx/>
              <a:buFontTx/>
              <a:buAutoNum type="alphaUcPeriod" startAt="3"/>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because of extensive acetylation</a:t>
            </a:r>
          </a:p>
          <a:p>
            <a:pPr marL="457200" marR="0" lvl="0" indent="-457200" algn="l" defTabSz="914400" rtl="0" eaLnBrk="1" fontAlgn="auto" latinLnBrk="0" hangingPunct="1">
              <a:lnSpc>
                <a:spcPct val="100000"/>
              </a:lnSpc>
              <a:spcBef>
                <a:spcPct val="20000"/>
              </a:spcBef>
              <a:spcAft>
                <a:spcPts val="0"/>
              </a:spcAft>
              <a:buClrTx/>
              <a:buSzTx/>
              <a:buFontTx/>
              <a:buAutoNum type="alphaUcPeriod" startAt="3"/>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None of the answers is correct.</a:t>
            </a:r>
          </a:p>
        </p:txBody>
      </p:sp>
    </p:spTree>
    <p:extLst>
      <p:ext uri="{BB962C8B-B14F-4D97-AF65-F5344CB8AC3E}">
        <p14:creationId xmlns:p14="http://schemas.microsoft.com/office/powerpoint/2010/main" val="251097231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40831-0E13-417E-A32D-B105BEFA59B2}"/>
              </a:ext>
            </a:extLst>
          </p:cNvPr>
          <p:cNvSpPr>
            <a:spLocks noGrp="1"/>
          </p:cNvSpPr>
          <p:nvPr>
            <p:ph type="title"/>
          </p:nvPr>
        </p:nvSpPr>
        <p:spPr/>
        <p:txBody>
          <a:bodyPr/>
          <a:lstStyle/>
          <a:p>
            <a:r>
              <a:rPr lang="en-AU" dirty="0"/>
              <a:t>Clicker Question 22,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Why are histones basically charged?</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Tx/>
              <a:buAutoNum type="alphaUcPeriod" startAt="3"/>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to bind negatively charged DNA</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25000" noProof="0" dirty="0">
              <a:ln>
                <a:noFill/>
              </a:ln>
              <a:solidFill>
                <a:srgbClr val="000000"/>
              </a:solidFill>
              <a:effectLst/>
              <a:uLnTx/>
              <a:uFillTx/>
              <a:latin typeface="Arial" charset="0"/>
              <a:ea typeface="MS PGothic" panose="020B0600070205080204" pitchFamily="34" charset="-128"/>
              <a:cs typeface="Times New Roman" pitchFamily="18"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Histones are very rich in the basic amino acids arginine and lysine, which have positively charged side chains. These positive charges </a:t>
            </a:r>
            <a:r>
              <a:rPr kumimoji="0" lang="en-US" sz="2400" b="1" i="0" u="none" strike="noStrike" kern="1200" cap="none" spc="0" normalizeH="0" baseline="0" noProof="0" dirty="0">
                <a:ln>
                  <a:noFill/>
                </a:ln>
                <a:solidFill>
                  <a:srgbClr val="202124"/>
                </a:solidFill>
                <a:effectLst/>
                <a:uLnTx/>
                <a:uFillTx/>
                <a:latin typeface="Arial" panose="020B0604020202020204" pitchFamily="34" charset="0"/>
                <a:ea typeface="MS PGothic" panose="020B0600070205080204" pitchFamily="34" charset="-128"/>
                <a:cs typeface="Arial" panose="020B0604020202020204" pitchFamily="34" charset="0"/>
              </a:rPr>
              <a:t>allow the histones to closely associate with the negatively charged DNA through electrostatic interactions.</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6926953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072FEF03-75ED-4C72-AFFC-5D3EEF5604F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8971" y="325731"/>
            <a:ext cx="1133954" cy="816935"/>
          </a:xfrm>
          <a:prstGeom prst="rect">
            <a:avLst/>
          </a:prstGeom>
        </p:spPr>
      </p:pic>
      <p:sp>
        <p:nvSpPr>
          <p:cNvPr id="2" name="Title 1">
            <a:extLst>
              <a:ext uri="{FF2B5EF4-FFF2-40B4-BE49-F238E27FC236}">
                <a16:creationId xmlns:a16="http://schemas.microsoft.com/office/drawing/2014/main" id="{E9407E42-9EE3-4552-9C65-6C3697846354}"/>
              </a:ext>
            </a:extLst>
          </p:cNvPr>
          <p:cNvSpPr>
            <a:spLocks noGrp="1"/>
          </p:cNvSpPr>
          <p:nvPr>
            <p:ph type="title"/>
          </p:nvPr>
        </p:nvSpPr>
        <p:spPr/>
        <p:txBody>
          <a:bodyPr/>
          <a:lstStyle/>
          <a:p>
            <a:r>
              <a:rPr lang="en-AU" dirty="0"/>
              <a:t>Clicker Question 23</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 novel succulent plant was discovered in a rainforest in the Amazon delta, and it may represent a new family of organisms. A number of histone-like proteins were discovered in the nucleus of leaf cells. What function would be expected from a protein with 67% homology to histone H1?</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form part of the histone core</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form the central element of nucleosomes</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bind to DNA regions between nucleosomes</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promote supercoiling by crosslinking nucleosomes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reverse or inhibit condensation of DNA during transcription</a:t>
            </a: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783815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F27B4-AC55-41BA-8AD4-17693D968EF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Regulatory Sequences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16807" y="1600200"/>
            <a:ext cx="85076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regulatory sequences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segments of sequences of DNA that have a purely regulatory function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functions of regulatory sequences: </a:t>
            </a:r>
          </a:p>
          <a:p>
            <a:pPr lvl="1"/>
            <a:r>
              <a:rPr lang="en-US" sz="2400" dirty="0">
                <a:latin typeface="Arial" panose="020B0604020202020204" pitchFamily="34" charset="0"/>
                <a:cs typeface="Arial" panose="020B0604020202020204" pitchFamily="34" charset="0"/>
              </a:rPr>
              <a:t>denote the beginning or the end of genes</a:t>
            </a:r>
          </a:p>
          <a:p>
            <a:pPr lvl="1"/>
            <a:r>
              <a:rPr lang="en-US" sz="2400" dirty="0">
                <a:latin typeface="Arial" panose="020B0604020202020204" pitchFamily="34" charset="0"/>
                <a:cs typeface="Arial" panose="020B0604020202020204" pitchFamily="34" charset="0"/>
              </a:rPr>
              <a:t>influence the transcription of genes</a:t>
            </a:r>
          </a:p>
          <a:p>
            <a:pPr lvl="1"/>
            <a:r>
              <a:rPr lang="en-US" sz="2400" dirty="0">
                <a:latin typeface="Arial" panose="020B0604020202020204" pitchFamily="34" charset="0"/>
                <a:cs typeface="Arial" panose="020B0604020202020204" pitchFamily="34" charset="0"/>
              </a:rPr>
              <a:t>initiation points for replication or recombination</a:t>
            </a: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0677742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3A842-5949-464E-8D90-5A5B8318EBA8}"/>
              </a:ext>
            </a:extLst>
          </p:cNvPr>
          <p:cNvSpPr>
            <a:spLocks noGrp="1"/>
          </p:cNvSpPr>
          <p:nvPr>
            <p:ph type="title"/>
          </p:nvPr>
        </p:nvSpPr>
        <p:spPr/>
        <p:txBody>
          <a:bodyPr/>
          <a:lstStyle/>
          <a:p>
            <a:r>
              <a:rPr lang="en-AU" dirty="0"/>
              <a:t>Clicker Question 23,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 novel succulent plant was discovered in a rainforest in the Amazon delta, and it may represent a new family of organisms. A number of histone-like proteins were discovered in the nucleus of leaf cells. What function would be expected from a protein with 67% homology to histone H1?</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3"/>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bind to DNA regions between nucleosomes</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25000" noProof="0" dirty="0">
              <a:ln>
                <a:noFill/>
              </a:ln>
              <a:solidFill>
                <a:srgbClr val="000000"/>
              </a:solidFill>
              <a:effectLst/>
              <a:uLnTx/>
              <a:uFillTx/>
              <a:latin typeface="Arial" charset="0"/>
              <a:ea typeface="MS PGothic" panose="020B0600070205080204" pitchFamily="34" charset="-128"/>
              <a:cs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202124"/>
                </a:solidFill>
                <a:effectLst/>
                <a:uLnTx/>
                <a:uFillTx/>
                <a:latin typeface="Arial" panose="020B0604020202020204" pitchFamily="34" charset="0"/>
                <a:ea typeface="MS PGothic" panose="020B0600070205080204" pitchFamily="34" charset="-128"/>
                <a:cs typeface="Arial" panose="020B0604020202020204" pitchFamily="34" charset="0"/>
              </a:rPr>
              <a:t>Histone H1 binds to the linker DNA between nucleosome beads</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0069559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47EDB4F7-CD9B-4B1B-B4BA-FAD1E72FAA7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68563" y="402570"/>
            <a:ext cx="944962" cy="701101"/>
          </a:xfrm>
          <a:prstGeom prst="rect">
            <a:avLst/>
          </a:prstGeom>
        </p:spPr>
      </p:pic>
      <p:sp>
        <p:nvSpPr>
          <p:cNvPr id="2" name="Title 1">
            <a:extLst>
              <a:ext uri="{FF2B5EF4-FFF2-40B4-BE49-F238E27FC236}">
                <a16:creationId xmlns:a16="http://schemas.microsoft.com/office/drawing/2014/main" id="{5B172CAB-9433-4F93-9C52-0289410F575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(3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Specialized proteins and RNAs maintain chromosome structure. </a:t>
            </a:r>
            <a:r>
              <a:rPr lang="en-US" sz="2400" dirty="0">
                <a:latin typeface="Arial" panose="020B0604020202020204" pitchFamily="34" charset="0"/>
                <a:cs typeface="Arial" panose="020B0604020202020204" pitchFamily="34" charset="0"/>
              </a:rPr>
              <a:t>Topoisomerases control DNA underwinding. Histones, </a:t>
            </a:r>
            <a:r>
              <a:rPr lang="en-US" sz="2400" dirty="0" err="1">
                <a:latin typeface="Arial" panose="020B0604020202020204" pitchFamily="34" charset="0"/>
                <a:cs typeface="Arial" panose="020B0604020202020204" pitchFamily="34" charset="0"/>
              </a:rPr>
              <a:t>condensins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cohesins</a:t>
            </a:r>
            <a:r>
              <a:rPr lang="en-US" sz="2400" dirty="0">
                <a:latin typeface="Arial" panose="020B0604020202020204" pitchFamily="34" charset="0"/>
                <a:cs typeface="Arial" panose="020B0604020202020204" pitchFamily="34" charset="0"/>
              </a:rPr>
              <a:t>, and other DNA-binding proteins provide scaffolds to organize chromosome structure. Certain long, noncoding RNAs also play important roles in chromosome structure and function. </a:t>
            </a:r>
          </a:p>
          <a:p>
            <a:endParaRPr lang="en-US" sz="2400" dirty="0"/>
          </a:p>
          <a:p>
            <a:endParaRPr lang="en-US" sz="2400" dirty="0"/>
          </a:p>
        </p:txBody>
      </p:sp>
    </p:spTree>
    <p:extLst>
      <p:ext uri="{BB962C8B-B14F-4D97-AF65-F5344CB8AC3E}">
        <p14:creationId xmlns:p14="http://schemas.microsoft.com/office/powerpoint/2010/main" val="295736453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EB6E2-6A92-4497-9A1B-203361C43245}"/>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Nucleosomes Are the Fundamental Organizational Units of Chromatin</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F79A2D2-D234-D140-A535-28486BBBCBE8}"/>
              </a:ext>
            </a:extLst>
          </p:cNvPr>
          <p:cNvSpPr txBox="1">
            <a:spLocks noChangeArrowheads="1"/>
          </p:cNvSpPr>
          <p:nvPr/>
        </p:nvSpPr>
        <p:spPr bwMode="auto">
          <a:xfrm>
            <a:off x="342900" y="1524000"/>
            <a:ext cx="8458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chromosomes are arranged as “beads-on-a-string”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beads are complexes of histones and DNA </a:t>
            </a:r>
          </a:p>
          <a:p>
            <a:pPr lvl="1"/>
            <a:r>
              <a:rPr lang="en-US" sz="2400" dirty="0">
                <a:latin typeface="Arial" panose="020B0604020202020204" pitchFamily="34" charset="0"/>
                <a:cs typeface="Arial" panose="020B0604020202020204" pitchFamily="34" charset="0"/>
              </a:rPr>
              <a:t>nucleosome contains eight histone molecules: two copies each of H2A, H2B, H3, and H4 </a:t>
            </a:r>
          </a:p>
          <a:p>
            <a:pPr lvl="1"/>
            <a:r>
              <a:rPr lang="en-US" sz="2400" dirty="0">
                <a:latin typeface="Arial" panose="020B0604020202020204" pitchFamily="34" charset="0"/>
                <a:cs typeface="Arial" panose="020B0604020202020204" pitchFamily="34" charset="0"/>
              </a:rPr>
              <a:t>contains ~200 bp of DNA, of which 146 bp are bound tightly around the histone core in a left-handed solenoidal supercoil</a:t>
            </a:r>
          </a:p>
          <a:p>
            <a:pPr lvl="1"/>
            <a:endParaRPr lang="en-US" sz="20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nucleosome is the bead plus the connecting DNA that leads to the next bead</a:t>
            </a: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1459939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F282A-00DD-4C25-B871-523C2185743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 Wrapped Around a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Histone Core</a:t>
            </a:r>
            <a:endParaRPr lang="en-AU" dirty="0"/>
          </a:p>
        </p:txBody>
      </p:sp>
      <p:pic>
        <p:nvPicPr>
          <p:cNvPr id="3" name="Picture 2" descr="Part a shows a disc representing a histone core that has two layers that each contain four triangular pieces that fit together to form a circle. The top portion has yellow H 2 A at the top, purple H 3 to the right, green H 4 at the bottom, and red H 2 B to the left. The lower portion has green H 4 beneath purple H 3 above, purple H 3 beneath green H 4 above, and yellow H 2 A beneath red H 2 B above. An arrow points right to show the same structure with a strand of D N A wrapped around it. The strand of D N A begins at the upper right, coils counterclockwise around the top portion, reappears at the lower left, and wraps counterclockwise across the lower front before leaving the histone core. Part b shows a circular double helix of D N A surrounding helical structures inside. There are mostly purple helices with one green helix below to the upper right, a green helix above with purple helices below to the lower right, red helices to the left side with some gold helices visible below there and to the lower right, and gold helices to the upper right with a small amount of red, green, and purple visible below. Lines extend down from the left and right of the right-hand structure of part a to part c. This shows a blue double helix as a surface contour structure wrapped around internal portions with yellow at the top, red to the left, purple below, then green, then more purple. The double helix wraps counterclockwise around the top part, then emerges below to wrap counter clockwise around the bottom part before leaving. The colors of the bottom part are partially visible with red on the left then yellow, then purple. ">
            <a:extLst>
              <a:ext uri="{FF2B5EF4-FFF2-40B4-BE49-F238E27FC236}">
                <a16:creationId xmlns:a16="http://schemas.microsoft.com/office/drawing/2014/main" id="{0AEBB1FD-B382-E64D-A708-1DD58B94765E}"/>
              </a:ext>
            </a:extLst>
          </p:cNvPr>
          <p:cNvPicPr>
            <a:picLocks noChangeAspect="1"/>
          </p:cNvPicPr>
          <p:nvPr/>
        </p:nvPicPr>
        <p:blipFill>
          <a:blip r:embed="rId3"/>
          <a:stretch>
            <a:fillRect/>
          </a:stretch>
        </p:blipFill>
        <p:spPr>
          <a:xfrm>
            <a:off x="1706120" y="1379538"/>
            <a:ext cx="5728990" cy="5257800"/>
          </a:xfrm>
          <a:prstGeom prst="rect">
            <a:avLst/>
          </a:prstGeom>
        </p:spPr>
      </p:pic>
    </p:spTree>
    <p:extLst>
      <p:ext uri="{BB962C8B-B14F-4D97-AF65-F5344CB8AC3E}">
        <p14:creationId xmlns:p14="http://schemas.microsoft.com/office/powerpoint/2010/main" val="95603318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C3856DB2-D0F5-441D-9230-DB691670B9F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8971" y="325731"/>
            <a:ext cx="1133954" cy="816935"/>
          </a:xfrm>
          <a:prstGeom prst="rect">
            <a:avLst/>
          </a:prstGeom>
        </p:spPr>
      </p:pic>
      <p:sp>
        <p:nvSpPr>
          <p:cNvPr id="2" name="Title 1">
            <a:extLst>
              <a:ext uri="{FF2B5EF4-FFF2-40B4-BE49-F238E27FC236}">
                <a16:creationId xmlns:a16="http://schemas.microsoft.com/office/drawing/2014/main" id="{66333B69-A32F-4BB0-B19F-11535528506C}"/>
              </a:ext>
            </a:extLst>
          </p:cNvPr>
          <p:cNvSpPr>
            <a:spLocks noGrp="1"/>
          </p:cNvSpPr>
          <p:nvPr>
            <p:ph type="title"/>
          </p:nvPr>
        </p:nvSpPr>
        <p:spPr/>
        <p:txBody>
          <a:bodyPr/>
          <a:lstStyle/>
          <a:p>
            <a:r>
              <a:rPr lang="en-AU" dirty="0"/>
              <a:t>Clicker Question 24</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Your science courses have used the visual model of “beads on a string” when describing condensed DNA. Which factor is MOST responsible for the structural change from “beads on a string” to 30-nm fiber?</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core histones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iston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e H1</a:t>
            </a:r>
            <a:endParaRPr kumimoji="0" lang="en-US" sz="2400" b="0" i="1"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condensin</a:t>
            </a: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topoisomerase II</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scaffol</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 proteins</a:t>
            </a: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59252395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80525-258C-4623-B79A-E1ECE5739DF2}"/>
              </a:ext>
            </a:extLst>
          </p:cNvPr>
          <p:cNvSpPr>
            <a:spLocks noGrp="1"/>
          </p:cNvSpPr>
          <p:nvPr>
            <p:ph type="title"/>
          </p:nvPr>
        </p:nvSpPr>
        <p:spPr/>
        <p:txBody>
          <a:bodyPr/>
          <a:lstStyle/>
          <a:p>
            <a:r>
              <a:rPr lang="en-AU" dirty="0"/>
              <a:t>Clicker Question 24,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Your science courses have used the visual model of “beads on a string” when describing condensed DNA. Which factor is MOST responsible for the structural change from “beads on a string” to 30-nm fiber?</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core histones</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25000" noProof="0" dirty="0">
              <a:ln>
                <a:noFill/>
              </a:ln>
              <a:solidFill>
                <a:srgbClr val="000000"/>
              </a:solidFill>
              <a:effectLst/>
              <a:uLnTx/>
              <a:uFillTx/>
              <a:latin typeface="Arial" charset="0"/>
              <a:ea typeface="MS PGothic" panose="020B0600070205080204" pitchFamily="34" charset="-128"/>
              <a:cs typeface="Times New Roman" pitchFamily="18"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beads in the “beads-on-a-string” arrangement are complexes of histones and DNA. The bead of each nucleosome contains eight core histone molecules: two copies each of H2A, H2B, H3, and H4.</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1645189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11E9A1A6-F762-4620-A3C1-049837B1CC9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8971" y="325731"/>
            <a:ext cx="1133954" cy="816935"/>
          </a:xfrm>
          <a:prstGeom prst="rect">
            <a:avLst/>
          </a:prstGeom>
        </p:spPr>
      </p:pic>
      <p:sp>
        <p:nvSpPr>
          <p:cNvPr id="2" name="Title 1">
            <a:extLst>
              <a:ext uri="{FF2B5EF4-FFF2-40B4-BE49-F238E27FC236}">
                <a16:creationId xmlns:a16="http://schemas.microsoft.com/office/drawing/2014/main" id="{3ACAF697-0D30-4838-BE59-AAE702FF5852}"/>
              </a:ext>
            </a:extLst>
          </p:cNvPr>
          <p:cNvSpPr>
            <a:spLocks noGrp="1"/>
          </p:cNvSpPr>
          <p:nvPr>
            <p:ph type="title"/>
          </p:nvPr>
        </p:nvSpPr>
        <p:spPr/>
        <p:txBody>
          <a:bodyPr/>
          <a:lstStyle/>
          <a:p>
            <a:r>
              <a:rPr lang="en-AU" dirty="0"/>
              <a:t>Clicker Question 25</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Higher orders of DNA organization:</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are not alone sufficient to allow packing of DNA into the nucleus.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prevent the actions of topoisomerases.</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are essentially random.</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are at least partly a result of interactions between nucleosomes.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82370538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1A31F-B176-4350-A6B2-6EA6402F072F}"/>
              </a:ext>
            </a:extLst>
          </p:cNvPr>
          <p:cNvSpPr>
            <a:spLocks noGrp="1"/>
          </p:cNvSpPr>
          <p:nvPr>
            <p:ph type="title"/>
          </p:nvPr>
        </p:nvSpPr>
        <p:spPr/>
        <p:txBody>
          <a:bodyPr/>
          <a:lstStyle/>
          <a:p>
            <a:r>
              <a:rPr lang="en-AU" dirty="0"/>
              <a:t>Clicker Question 25,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Higher orders of DNA organization:</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are at least partly a result of interactions between nucleosomes.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lgn="l">
              <a:buNone/>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nucleosome is the fundamental unit of organization on which the higher-order packing of chromatin is built. </a:t>
            </a:r>
            <a:r>
              <a:rPr lang="en-US" sz="2400" b="1" dirty="0">
                <a:solidFill>
                  <a:srgbClr val="000000"/>
                </a:solidFill>
                <a:latin typeface="Arial" panose="020B0604020202020204" pitchFamily="34" charset="0"/>
                <a:cs typeface="Arial" panose="020B0604020202020204" pitchFamily="34" charset="0"/>
              </a:rPr>
              <a:t>Although t</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he condensation does not follow a rigid organization, it is not random and occurs so as to avoid the formation of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knots.</a:t>
            </a:r>
          </a:p>
        </p:txBody>
      </p:sp>
    </p:spTree>
    <p:extLst>
      <p:ext uri="{BB962C8B-B14F-4D97-AF65-F5344CB8AC3E}">
        <p14:creationId xmlns:p14="http://schemas.microsoft.com/office/powerpoint/2010/main" val="271136918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F708C-6E13-4867-9BDC-BF0B574BB43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Front and Side Views of Histone Amino-Terminal Tails</a:t>
            </a:r>
            <a:endParaRPr lang="en-AU" dirty="0"/>
          </a:p>
        </p:txBody>
      </p:sp>
      <p:sp>
        <p:nvSpPr>
          <p:cNvPr id="6" name="Google Shape;390;g847cf01710_0_68">
            <a:extLst>
              <a:ext uri="{FF2B5EF4-FFF2-40B4-BE49-F238E27FC236}">
                <a16:creationId xmlns:a16="http://schemas.microsoft.com/office/drawing/2014/main" id="{EFC483D0-48E1-9240-AE85-B04EE649633F}"/>
              </a:ext>
            </a:extLst>
          </p:cNvPr>
          <p:cNvSpPr txBox="1">
            <a:spLocks noChangeArrowheads="1"/>
          </p:cNvSpPr>
          <p:nvPr/>
        </p:nvSpPr>
        <p:spPr bwMode="auto">
          <a:xfrm>
            <a:off x="468450" y="1676400"/>
            <a:ext cx="4408349"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amino-terminal tails of the histones: </a:t>
            </a:r>
          </a:p>
          <a:p>
            <a:pPr lvl="1"/>
            <a:r>
              <a:rPr lang="en-US" sz="2400" dirty="0">
                <a:latin typeface="Arial" panose="020B0604020202020204" pitchFamily="34" charset="0"/>
                <a:cs typeface="Arial" panose="020B0604020202020204" pitchFamily="34" charset="0"/>
              </a:rPr>
              <a:t>are intrinsically disordered</a:t>
            </a:r>
          </a:p>
          <a:p>
            <a:pPr lvl="1"/>
            <a:r>
              <a:rPr lang="en-US" sz="2400" dirty="0">
                <a:latin typeface="Arial" panose="020B0604020202020204" pitchFamily="34" charset="0"/>
                <a:cs typeface="Arial" panose="020B0604020202020204" pitchFamily="34" charset="0"/>
              </a:rPr>
              <a:t>are where most of the histone modifications occur</a:t>
            </a:r>
          </a:p>
          <a:p>
            <a:pPr lvl="1"/>
            <a:r>
              <a:rPr lang="en-US" sz="2400" dirty="0">
                <a:latin typeface="Arial" panose="020B0604020202020204" pitchFamily="34" charset="0"/>
                <a:cs typeface="Arial" panose="020B0604020202020204" pitchFamily="34" charset="0"/>
              </a:rPr>
              <a:t>play a key role in forming contacts between nucleosomes in the chromatin</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two-part figure shows how D N A is wrapped around a histone core with part d showing front and side view of histone amino-terminal tails extending from between the two D N A duplexes that supercoil around the nucleosome core, and part e shows how the amino-terminal tails of one nucleosome protrude and interact with other nucleosomes. ">
            <a:extLst>
              <a:ext uri="{FF2B5EF4-FFF2-40B4-BE49-F238E27FC236}">
                <a16:creationId xmlns:a16="http://schemas.microsoft.com/office/drawing/2014/main" id="{5794A6C8-EC27-AE48-A13E-C51A5F2B950D}"/>
              </a:ext>
            </a:extLst>
          </p:cNvPr>
          <p:cNvPicPr>
            <a:picLocks noChangeAspect="1"/>
          </p:cNvPicPr>
          <p:nvPr/>
        </p:nvPicPr>
        <p:blipFill>
          <a:blip r:embed="rId3"/>
          <a:stretch>
            <a:fillRect/>
          </a:stretch>
        </p:blipFill>
        <p:spPr>
          <a:xfrm>
            <a:off x="5316744" y="1447800"/>
            <a:ext cx="2831577" cy="5137099"/>
          </a:xfrm>
          <a:prstGeom prst="rect">
            <a:avLst/>
          </a:prstGeom>
        </p:spPr>
      </p:pic>
    </p:spTree>
    <p:extLst>
      <p:ext uri="{BB962C8B-B14F-4D97-AF65-F5344CB8AC3E}">
        <p14:creationId xmlns:p14="http://schemas.microsoft.com/office/powerpoint/2010/main" val="62532209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164"/>
        <p:cNvGrpSpPr/>
        <p:nvPr/>
      </p:nvGrpSpPr>
      <p:grpSpPr>
        <a:xfrm>
          <a:off x="0" y="0"/>
          <a:ext cx="0" cy="0"/>
          <a:chOff x="0" y="0"/>
          <a:chExt cx="0" cy="0"/>
        </a:xfrm>
      </p:grpSpPr>
      <p:sp>
        <p:nvSpPr>
          <p:cNvPr id="2" name="Title 1">
            <a:extLst>
              <a:ext uri="{FF2B5EF4-FFF2-40B4-BE49-F238E27FC236}">
                <a16:creationId xmlns:a16="http://schemas.microsoft.com/office/drawing/2014/main" id="{46125C6B-0130-4FE1-AFEF-99708FD9A3AF}"/>
              </a:ext>
            </a:extLst>
          </p:cNvPr>
          <p:cNvSpPr>
            <a:spLocks noGrp="1"/>
          </p:cNvSpPr>
          <p:nvPr>
            <p:ph type="title"/>
          </p:nvPr>
        </p:nvSpPr>
        <p:spPr>
          <a:xfrm>
            <a:off x="0" y="152400"/>
            <a:ext cx="9144000" cy="1066800"/>
          </a:xfrm>
        </p:spPr>
        <p:txBody>
          <a:bodyPr/>
          <a:lstStyle/>
          <a:p>
            <a:r>
              <a:rPr lang="en-US" dirty="0">
                <a:solidFill>
                  <a:srgbClr val="144652"/>
                </a:solidFill>
                <a:latin typeface="Arial" panose="020B0604020202020204" pitchFamily="34" charset="0"/>
                <a:cs typeface="Arial" panose="020B0604020202020204" pitchFamily="34" charset="0"/>
              </a:rPr>
              <a:t> Activity: </a:t>
            </a:r>
            <a:r>
              <a:rPr lang="en-GB" kern="1200" dirty="0">
                <a:solidFill>
                  <a:srgbClr val="144652"/>
                </a:solidFill>
                <a:latin typeface="Arial" panose="020B0604020202020204" pitchFamily="34" charset="0"/>
                <a:cs typeface="Arial" panose="020B0604020202020204" pitchFamily="34" charset="0"/>
              </a:rPr>
              <a:t>Histone Proteins</a:t>
            </a:r>
            <a:endParaRPr lang="en-AU" dirty="0">
              <a:solidFill>
                <a:srgbClr val="144652"/>
              </a:solidFill>
            </a:endParaRPr>
          </a:p>
        </p:txBody>
      </p:sp>
      <p:sp>
        <p:nvSpPr>
          <p:cNvPr id="166" name="Google Shape;166;p30"/>
          <p:cNvSpPr txBox="1">
            <a:spLocks noGrp="1"/>
          </p:cNvSpPr>
          <p:nvPr>
            <p:ph type="body" idx="4294967295"/>
          </p:nvPr>
        </p:nvSpPr>
        <p:spPr>
          <a:xfrm>
            <a:off x="0" y="1871663"/>
            <a:ext cx="9013825" cy="1635125"/>
          </a:xfrm>
          <a:prstGeom prst="rect">
            <a:avLst/>
          </a:prstGeom>
        </p:spPr>
        <p:txBody>
          <a:bodyPr spcFirstLastPara="1" vert="horz" wrap="square" lIns="91425" tIns="45700" rIns="91425" bIns="45700" numCol="1" anchor="t" anchorCtr="0" compatLnSpc="1">
            <a:prstTxWarp prst="textNoShape">
              <a:avLst/>
            </a:prstTxWarp>
            <a:noAutofit/>
          </a:bodyPr>
          <a:lstStyle/>
          <a:p>
            <a:pPr marL="0" indent="0" algn="ctr">
              <a:lnSpc>
                <a:spcPct val="115000"/>
              </a:lnSpc>
              <a:spcBef>
                <a:spcPts val="0"/>
              </a:spcBef>
              <a:buNone/>
            </a:pPr>
            <a:r>
              <a:rPr lang="en-GB" sz="2400" dirty="0">
                <a:latin typeface="Arial"/>
                <a:ea typeface="Arial"/>
                <a:cs typeface="Arial"/>
                <a:sym typeface="Arial"/>
              </a:rPr>
              <a:t>Observe the structure of the histone protein H2A </a:t>
            </a:r>
          </a:p>
          <a:p>
            <a:pPr marL="0" indent="0" algn="ctr">
              <a:lnSpc>
                <a:spcPct val="115000"/>
              </a:lnSpc>
              <a:spcBef>
                <a:spcPts val="0"/>
              </a:spcBef>
              <a:buNone/>
            </a:pPr>
            <a:r>
              <a:rPr lang="en-GB" sz="2400" dirty="0">
                <a:latin typeface="Arial"/>
                <a:ea typeface="Arial"/>
                <a:cs typeface="Arial"/>
                <a:sym typeface="Arial"/>
              </a:rPr>
              <a:t>in Mol3D viewer</a:t>
            </a:r>
            <a:r>
              <a:rPr lang="en-GB" sz="2400" dirty="0">
                <a:latin typeface="Arial" panose="020B0604020202020204" pitchFamily="34" charset="0"/>
                <a:ea typeface="Arial"/>
                <a:cs typeface="Arial" panose="020B0604020202020204" pitchFamily="34" charset="0"/>
                <a:sym typeface="Arial"/>
              </a:rPr>
              <a:t> in your Achieve course.</a:t>
            </a:r>
          </a:p>
        </p:txBody>
      </p:sp>
      <p:pic>
        <p:nvPicPr>
          <p:cNvPr id="11" name="Google Shape;168;p30" descr="A screen capture shows an interactive structure model of histone protein H 2 A.">
            <a:extLst>
              <a:ext uri="{FF2B5EF4-FFF2-40B4-BE49-F238E27FC236}">
                <a16:creationId xmlns:a16="http://schemas.microsoft.com/office/drawing/2014/main" id="{6B39926E-F08F-46E8-9C1D-7A7CE7F84DF4}"/>
              </a:ext>
            </a:extLst>
          </p:cNvPr>
          <p:cNvPicPr preferRelativeResize="0"/>
          <p:nvPr/>
        </p:nvPicPr>
        <p:blipFill>
          <a:blip r:embed="rId3">
            <a:alphaModFix/>
          </a:blip>
          <a:stretch>
            <a:fillRect/>
          </a:stretch>
        </p:blipFill>
        <p:spPr>
          <a:xfrm>
            <a:off x="3311975" y="3368951"/>
            <a:ext cx="2520050" cy="2381325"/>
          </a:xfrm>
          <a:prstGeom prst="rect">
            <a:avLst/>
          </a:prstGeom>
          <a:noFill/>
          <a:ln>
            <a:noFill/>
          </a:ln>
        </p:spPr>
      </p:pic>
      <p:pic>
        <p:nvPicPr>
          <p:cNvPr id="4" name="Picture 3" descr="Icon P 4">
            <a:extLst>
              <a:ext uri="{FF2B5EF4-FFF2-40B4-BE49-F238E27FC236}">
                <a16:creationId xmlns:a16="http://schemas.microsoft.com/office/drawing/2014/main" id="{444B6F80-15B4-4EC5-81F1-DCDADBEEB65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82422" y="312810"/>
            <a:ext cx="1133954" cy="816935"/>
          </a:xfrm>
          <a:prstGeom prst="rect">
            <a:avLst/>
          </a:prstGeom>
        </p:spPr>
      </p:pic>
    </p:spTree>
    <p:extLst>
      <p:ext uri="{BB962C8B-B14F-4D97-AF65-F5344CB8AC3E}">
        <p14:creationId xmlns:p14="http://schemas.microsoft.com/office/powerpoint/2010/main" val="2474687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
            <a:extLst>
              <a:ext uri="{FF2B5EF4-FFF2-40B4-BE49-F238E27FC236}">
                <a16:creationId xmlns:a16="http://schemas.microsoft.com/office/drawing/2014/main" id="{7999D4BB-8DE8-4BD8-8203-253EB2E0C19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25731"/>
            <a:ext cx="1133954" cy="816935"/>
          </a:xfrm>
          <a:prstGeom prst="rect">
            <a:avLst/>
          </a:prstGeom>
        </p:spPr>
      </p:pic>
      <p:sp>
        <p:nvSpPr>
          <p:cNvPr id="2" name="Title 1">
            <a:extLst>
              <a:ext uri="{FF2B5EF4-FFF2-40B4-BE49-F238E27FC236}">
                <a16:creationId xmlns:a16="http://schemas.microsoft.com/office/drawing/2014/main" id="{96ED9E56-2385-424C-9359-F421773B8937}"/>
              </a:ext>
            </a:extLst>
          </p:cNvPr>
          <p:cNvSpPr>
            <a:spLocks noGrp="1"/>
          </p:cNvSpPr>
          <p:nvPr>
            <p:ph type="title"/>
          </p:nvPr>
        </p:nvSpPr>
        <p:spPr/>
        <p:txBody>
          <a:bodyPr/>
          <a:lstStyle/>
          <a:p>
            <a:r>
              <a:rPr lang="en-AU" dirty="0"/>
              <a:t>Clicker Question 2</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Regulatory sequences do NOT include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 signal for the start of a gene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sequences that affect rates of transcription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 signal for the end of a gene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 signal for termination of DNA repair</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Tree>
    <p:extLst>
      <p:ext uri="{BB962C8B-B14F-4D97-AF65-F5344CB8AC3E}">
        <p14:creationId xmlns:p14="http://schemas.microsoft.com/office/powerpoint/2010/main" val="399042936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3" name="Title 2">
            <a:extLst>
              <a:ext uri="{FF2B5EF4-FFF2-40B4-BE49-F238E27FC236}">
                <a16:creationId xmlns:a16="http://schemas.microsoft.com/office/drawing/2014/main" id="{070CD688-47E8-47BA-A0EF-05DA310E50AA}"/>
              </a:ext>
            </a:extLst>
          </p:cNvPr>
          <p:cNvSpPr>
            <a:spLocks noGrp="1"/>
          </p:cNvSpPr>
          <p:nvPr>
            <p:ph type="title"/>
          </p:nvPr>
        </p:nvSpPr>
        <p:spPr/>
        <p:txBody>
          <a:bodyPr/>
          <a:lstStyle/>
          <a:p>
            <a:r>
              <a:rPr lang="en-AU" dirty="0"/>
              <a:t>Activity Instructions</a:t>
            </a:r>
            <a:r>
              <a:rPr lang="en-US" altLang="en-US" sz="2000" b="0" dirty="0">
                <a:latin typeface="Arial" panose="020B0604020202020204" pitchFamily="34" charset="0"/>
                <a:ea typeface="ＭＳ Ｐゴシック" panose="020B0600070205080204" pitchFamily="34" charset="-128"/>
                <a:cs typeface="Arial" panose="020B0604020202020204" pitchFamily="34" charset="0"/>
              </a:rPr>
              <a:t> (3 of 3)</a:t>
            </a:r>
            <a:endParaRPr lang="en-AU" sz="2000" dirty="0"/>
          </a:p>
        </p:txBody>
      </p:sp>
      <p:sp>
        <p:nvSpPr>
          <p:cNvPr id="376" name="Google Shape;376;g847cf01710_0_48"/>
          <p:cNvSpPr txBox="1">
            <a:spLocks noGrp="1"/>
          </p:cNvSpPr>
          <p:nvPr>
            <p:ph type="body" idx="1"/>
          </p:nvPr>
        </p:nvSpPr>
        <p:spPr>
          <a:xfrm>
            <a:off x="685799" y="1165075"/>
            <a:ext cx="7888357" cy="5129708"/>
          </a:xfrm>
          <a:prstGeom prst="rect">
            <a:avLst/>
          </a:prstGeom>
        </p:spPr>
        <p:txBody>
          <a:bodyPr spcFirstLastPara="1" wrap="square" lIns="91425" tIns="45700" rIns="91425" bIns="45700" anchor="t" anchorCtr="0">
            <a:noAutofit/>
          </a:bodyPr>
          <a:lstStyle/>
          <a:p>
            <a:pPr marL="457200" lvl="0" indent="-381000" rtl="0">
              <a:lnSpc>
                <a:spcPct val="115000"/>
              </a:lnSpc>
              <a:spcBef>
                <a:spcPts val="0"/>
              </a:spcBef>
              <a:spcAft>
                <a:spcPts val="0"/>
              </a:spcAft>
              <a:buSzPts val="2400"/>
              <a:buFont typeface="Arial"/>
              <a:buChar char="•"/>
            </a:pPr>
            <a:r>
              <a:rPr lang="en-US" sz="2400" dirty="0">
                <a:latin typeface="Arial" panose="020B0604020202020204" pitchFamily="34" charset="0"/>
                <a:ea typeface="Arial"/>
                <a:cs typeface="Arial" panose="020B0604020202020204" pitchFamily="34" charset="0"/>
                <a:sym typeface="Arial"/>
              </a:rPr>
              <a:t>On your own, </a:t>
            </a:r>
            <a:r>
              <a:rPr lang="en-US" sz="2400" dirty="0">
                <a:solidFill>
                  <a:srgbClr val="0000FF"/>
                </a:solidFill>
                <a:latin typeface="Arial" panose="020B0604020202020204" pitchFamily="34" charset="0"/>
                <a:ea typeface="Arial"/>
                <a:cs typeface="Arial" panose="020B0604020202020204" pitchFamily="34" charset="0"/>
                <a:sym typeface="Arial"/>
              </a:rPr>
              <a:t>think </a:t>
            </a:r>
            <a:r>
              <a:rPr lang="en-US" sz="2400" dirty="0">
                <a:latin typeface="Arial" panose="020B0604020202020204" pitchFamily="34" charset="0"/>
                <a:ea typeface="Arial"/>
                <a:cs typeface="Arial" panose="020B0604020202020204" pitchFamily="34" charset="0"/>
                <a:sym typeface="Arial"/>
              </a:rPr>
              <a:t>of answers to the questions:</a:t>
            </a:r>
            <a:endParaRPr sz="2400" dirty="0">
              <a:latin typeface="Arial" panose="020B0604020202020204" pitchFamily="34" charset="0"/>
              <a:ea typeface="Arial"/>
              <a:cs typeface="Arial" panose="020B0604020202020204" pitchFamily="34" charset="0"/>
              <a:sym typeface="Arial"/>
            </a:endParaRPr>
          </a:p>
          <a:p>
            <a:pPr lvl="1" indent="-355600">
              <a:lnSpc>
                <a:spcPct val="115000"/>
              </a:lnSpc>
              <a:spcBef>
                <a:spcPts val="0"/>
              </a:spcBef>
              <a:buSzPts val="2000"/>
              <a:buFont typeface="Arial"/>
              <a:buChar char="–"/>
            </a:pPr>
            <a:r>
              <a:rPr lang="en-US" sz="2400" dirty="0">
                <a:latin typeface="Arial"/>
                <a:ea typeface="Arial"/>
                <a:cs typeface="Arial"/>
                <a:sym typeface="Arial"/>
              </a:rPr>
              <a:t>What is the function of the tail regions of histones?</a:t>
            </a:r>
          </a:p>
          <a:p>
            <a:pPr lvl="1" indent="-355600">
              <a:lnSpc>
                <a:spcPct val="115000"/>
              </a:lnSpc>
              <a:spcBef>
                <a:spcPts val="0"/>
              </a:spcBef>
              <a:buSzPts val="2000"/>
              <a:buFont typeface="Arial"/>
              <a:buChar char="–"/>
            </a:pPr>
            <a:r>
              <a:rPr lang="en-US" sz="2400" dirty="0">
                <a:latin typeface="Arial"/>
                <a:ea typeface="Arial"/>
                <a:cs typeface="Arial"/>
                <a:sym typeface="Arial"/>
              </a:rPr>
              <a:t>The tail regions of histones are notoriously difficult to crystallize. Why might this be the case?</a:t>
            </a:r>
          </a:p>
          <a:p>
            <a:pPr marL="387350" lvl="1" indent="0">
              <a:lnSpc>
                <a:spcPct val="115000"/>
              </a:lnSpc>
              <a:spcBef>
                <a:spcPts val="0"/>
              </a:spcBef>
              <a:buSzPts val="2000"/>
              <a:buNone/>
            </a:pPr>
            <a:r>
              <a:rPr lang="en-US" sz="2400" dirty="0">
                <a:latin typeface="Arial"/>
                <a:ea typeface="Arial"/>
                <a:cs typeface="Arial"/>
                <a:sym typeface="Arial"/>
              </a:rPr>
              <a:t>     </a:t>
            </a:r>
            <a:r>
              <a:rPr lang="en-US" sz="2400" dirty="0">
                <a:latin typeface="Arial" panose="020B0604020202020204" pitchFamily="34" charset="0"/>
                <a:ea typeface="Arial"/>
                <a:cs typeface="Arial" panose="020B0604020202020204" pitchFamily="34" charset="0"/>
                <a:sym typeface="Arial"/>
              </a:rPr>
              <a:t>(2 minutes)</a:t>
            </a:r>
          </a:p>
          <a:p>
            <a:pPr marL="457200" lvl="0" indent="-381000" rtl="0">
              <a:lnSpc>
                <a:spcPct val="115000"/>
              </a:lnSpc>
              <a:spcBef>
                <a:spcPts val="0"/>
              </a:spcBef>
              <a:spcAft>
                <a:spcPts val="0"/>
              </a:spcAft>
              <a:buSzPts val="2400"/>
              <a:buFont typeface="Arial"/>
              <a:buChar char="•"/>
            </a:pPr>
            <a:endParaRPr lang="en-US" sz="2400" dirty="0">
              <a:solidFill>
                <a:srgbClr val="0000FF"/>
              </a:solidFill>
              <a:latin typeface="Arial" panose="020B0604020202020204" pitchFamily="34" charset="0"/>
              <a:ea typeface="Arial"/>
              <a:cs typeface="Arial" panose="020B0604020202020204" pitchFamily="34" charset="0"/>
              <a:sym typeface="Arial"/>
            </a:endParaRPr>
          </a:p>
          <a:p>
            <a:pPr marL="457200" lvl="0" indent="-381000" rtl="0">
              <a:lnSpc>
                <a:spcPct val="115000"/>
              </a:lnSpc>
              <a:spcBef>
                <a:spcPts val="0"/>
              </a:spcBef>
              <a:spcAft>
                <a:spcPts val="0"/>
              </a:spcAft>
              <a:buClr>
                <a:schemeClr val="tx1"/>
              </a:buClr>
              <a:buSzPts val="2400"/>
              <a:buFont typeface="Arial" panose="020B0604020202020204" pitchFamily="34" charset="0"/>
              <a:buChar char="•"/>
            </a:pPr>
            <a:r>
              <a:rPr lang="en-US" sz="2400" dirty="0">
                <a:solidFill>
                  <a:srgbClr val="0000FF"/>
                </a:solidFill>
                <a:latin typeface="Arial" panose="020B0604020202020204" pitchFamily="34" charset="0"/>
                <a:ea typeface="Arial"/>
                <a:cs typeface="Arial" panose="020B0604020202020204" pitchFamily="34" charset="0"/>
                <a:sym typeface="Arial"/>
              </a:rPr>
              <a:t>Pair</a:t>
            </a:r>
            <a:r>
              <a:rPr lang="en-US" sz="2400" dirty="0">
                <a:latin typeface="Arial" panose="020B0604020202020204" pitchFamily="34" charset="0"/>
                <a:ea typeface="Arial"/>
                <a:cs typeface="Arial" panose="020B0604020202020204" pitchFamily="34" charset="0"/>
                <a:sym typeface="Arial"/>
              </a:rPr>
              <a:t> up to discuss your ideas. (2 minutes)</a:t>
            </a:r>
          </a:p>
          <a:p>
            <a:pPr marL="457200" lvl="0" indent="-381000" rtl="0">
              <a:lnSpc>
                <a:spcPct val="115000"/>
              </a:lnSpc>
              <a:spcBef>
                <a:spcPts val="0"/>
              </a:spcBef>
              <a:spcAft>
                <a:spcPts val="0"/>
              </a:spcAft>
              <a:buClr>
                <a:schemeClr val="tx1"/>
              </a:buClr>
              <a:buSzPts val="2400"/>
              <a:buFont typeface="Arial" panose="020B0604020202020204" pitchFamily="34" charset="0"/>
              <a:buChar char="•"/>
            </a:pPr>
            <a:endParaRPr lang="en-US" sz="2400" dirty="0">
              <a:solidFill>
                <a:srgbClr val="0000FF"/>
              </a:solidFill>
              <a:latin typeface="Arial" panose="020B0604020202020204" pitchFamily="34" charset="0"/>
              <a:ea typeface="Arial"/>
              <a:cs typeface="Arial" panose="020B0604020202020204" pitchFamily="34" charset="0"/>
              <a:sym typeface="Arial"/>
            </a:endParaRPr>
          </a:p>
          <a:p>
            <a:pPr marL="457200" lvl="0" indent="-381000" rtl="0">
              <a:lnSpc>
                <a:spcPct val="115000"/>
              </a:lnSpc>
              <a:spcBef>
                <a:spcPts val="0"/>
              </a:spcBef>
              <a:spcAft>
                <a:spcPts val="0"/>
              </a:spcAft>
              <a:buClr>
                <a:schemeClr val="tx1"/>
              </a:buClr>
              <a:buSzPts val="2400"/>
              <a:buFont typeface="Arial" panose="020B0604020202020204" pitchFamily="34" charset="0"/>
              <a:buChar char="•"/>
            </a:pPr>
            <a:r>
              <a:rPr lang="en-US" sz="2400" dirty="0">
                <a:solidFill>
                  <a:srgbClr val="0000FF"/>
                </a:solidFill>
                <a:latin typeface="Arial" panose="020B0604020202020204" pitchFamily="34" charset="0"/>
                <a:ea typeface="Arial"/>
                <a:cs typeface="Arial" panose="020B0604020202020204" pitchFamily="34" charset="0"/>
                <a:sym typeface="Arial"/>
              </a:rPr>
              <a:t>Share</a:t>
            </a:r>
            <a:r>
              <a:rPr lang="en-US" sz="2400" dirty="0">
                <a:latin typeface="Arial" panose="020B0604020202020204" pitchFamily="34" charset="0"/>
                <a:ea typeface="Arial"/>
                <a:cs typeface="Arial" panose="020B0604020202020204" pitchFamily="34" charset="0"/>
                <a:sym typeface="Arial"/>
              </a:rPr>
              <a:t> your ideas with the class in group discussion.</a:t>
            </a:r>
          </a:p>
          <a:p>
            <a:pPr marL="76200" indent="0">
              <a:lnSpc>
                <a:spcPct val="115000"/>
              </a:lnSpc>
              <a:spcBef>
                <a:spcPts val="0"/>
              </a:spcBef>
              <a:spcAft>
                <a:spcPts val="0"/>
              </a:spcAft>
              <a:buClr>
                <a:schemeClr val="tx1"/>
              </a:buClr>
              <a:buSzPts val="2400"/>
              <a:buNone/>
            </a:pPr>
            <a:r>
              <a:rPr lang="en-US" sz="2400" dirty="0">
                <a:solidFill>
                  <a:srgbClr val="0000FF"/>
                </a:solidFill>
                <a:latin typeface="Arial" panose="020B0604020202020204" pitchFamily="34" charset="0"/>
                <a:ea typeface="Arial"/>
                <a:cs typeface="Arial" panose="020B0604020202020204" pitchFamily="34" charset="0"/>
                <a:sym typeface="Arial"/>
              </a:rPr>
              <a:t>     </a:t>
            </a:r>
            <a:r>
              <a:rPr lang="en-GB" sz="2400" dirty="0">
                <a:latin typeface="Arial"/>
                <a:ea typeface="Arial"/>
                <a:cs typeface="Arial"/>
                <a:sym typeface="Arial"/>
              </a:rPr>
              <a:t>(3 minutes)</a:t>
            </a:r>
            <a:endParaRPr lang="en-GB" sz="2400" dirty="0">
              <a:solidFill>
                <a:srgbClr val="0000FF"/>
              </a:solidFill>
              <a:latin typeface="Arial"/>
              <a:ea typeface="Arial"/>
              <a:cs typeface="Arial"/>
              <a:sym typeface="Arial"/>
            </a:endParaRPr>
          </a:p>
          <a:p>
            <a:pPr marL="76200" lvl="0" indent="0" rtl="0">
              <a:lnSpc>
                <a:spcPct val="115000"/>
              </a:lnSpc>
              <a:spcBef>
                <a:spcPts val="0"/>
              </a:spcBef>
              <a:spcAft>
                <a:spcPts val="0"/>
              </a:spcAft>
              <a:buSzPts val="2400"/>
              <a:buNone/>
            </a:pPr>
            <a:endParaRPr sz="2400" dirty="0">
              <a:solidFill>
                <a:srgbClr val="0000FF"/>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75264145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2" name="Title 1">
            <a:extLst>
              <a:ext uri="{FF2B5EF4-FFF2-40B4-BE49-F238E27FC236}">
                <a16:creationId xmlns:a16="http://schemas.microsoft.com/office/drawing/2014/main" id="{74258E7C-495B-4229-BD36-9E9DDD99E312}"/>
              </a:ext>
            </a:extLst>
          </p:cNvPr>
          <p:cNvSpPr>
            <a:spLocks noGrp="1"/>
          </p:cNvSpPr>
          <p:nvPr>
            <p:ph type="title"/>
          </p:nvPr>
        </p:nvSpPr>
        <p:spPr/>
        <p:txBody>
          <a:bodyPr/>
          <a:lstStyle/>
          <a:p>
            <a:r>
              <a:rPr lang="en-AU" dirty="0"/>
              <a:t>Activity Solution</a:t>
            </a:r>
            <a:r>
              <a:rPr lang="en-AU" sz="2000" b="0" dirty="0"/>
              <a:t> (3 of 3)</a:t>
            </a:r>
            <a:endParaRPr lang="en-AU" sz="2000" dirty="0"/>
          </a:p>
        </p:txBody>
      </p:sp>
      <p:sp>
        <p:nvSpPr>
          <p:cNvPr id="376" name="Google Shape;376;g847cf01710_0_48"/>
          <p:cNvSpPr txBox="1">
            <a:spLocks noGrp="1"/>
          </p:cNvSpPr>
          <p:nvPr>
            <p:ph type="body" idx="1"/>
          </p:nvPr>
        </p:nvSpPr>
        <p:spPr>
          <a:xfrm>
            <a:off x="609600" y="1165074"/>
            <a:ext cx="7848600" cy="5116455"/>
          </a:xfrm>
          <a:prstGeom prst="rect">
            <a:avLst/>
          </a:prstGeom>
        </p:spPr>
        <p:txBody>
          <a:bodyPr spcFirstLastPara="1" wrap="square" lIns="91425" tIns="45700" rIns="91425" bIns="45700" anchor="t" anchorCtr="0">
            <a:noAutofit/>
          </a:bodyPr>
          <a:lstStyle/>
          <a:p>
            <a:pPr marL="914400" lvl="1" indent="-381000">
              <a:lnSpc>
                <a:spcPct val="115000"/>
              </a:lnSpc>
              <a:spcBef>
                <a:spcPts val="0"/>
              </a:spcBef>
              <a:spcAft>
                <a:spcPts val="0"/>
              </a:spcAft>
              <a:buSzPts val="2400"/>
              <a:buFont typeface="Arial"/>
              <a:buChar char="–"/>
            </a:pPr>
            <a:r>
              <a:rPr lang="en-US" sz="2400" dirty="0">
                <a:latin typeface="Arial"/>
                <a:ea typeface="Arial"/>
                <a:cs typeface="Arial"/>
                <a:sym typeface="Arial"/>
              </a:rPr>
              <a:t>What is the function of the tail regions of histones</a:t>
            </a:r>
            <a:r>
              <a:rPr lang="en-GB" sz="2400" dirty="0">
                <a:latin typeface="Arial"/>
                <a:ea typeface="Arial"/>
                <a:cs typeface="Arial"/>
                <a:sym typeface="Arial"/>
              </a:rPr>
              <a:t>? </a:t>
            </a:r>
            <a:r>
              <a:rPr lang="en-GB" sz="2400" b="1" dirty="0">
                <a:latin typeface="Arial"/>
                <a:ea typeface="Arial"/>
                <a:cs typeface="Arial"/>
                <a:sym typeface="Arial"/>
              </a:rPr>
              <a:t>The tails are the primary site of histone modification and play a key role in forming contacts between nucleosomes in the chromatin.</a:t>
            </a:r>
          </a:p>
          <a:p>
            <a:pPr marL="533400" lvl="1" indent="0">
              <a:lnSpc>
                <a:spcPct val="115000"/>
              </a:lnSpc>
              <a:spcBef>
                <a:spcPts val="0"/>
              </a:spcBef>
              <a:spcAft>
                <a:spcPts val="0"/>
              </a:spcAft>
              <a:buSzPts val="2400"/>
              <a:buNone/>
            </a:pPr>
            <a:endParaRPr lang="en-GB" sz="2400" b="1" dirty="0">
              <a:latin typeface="Arial"/>
              <a:ea typeface="Arial"/>
              <a:cs typeface="Arial"/>
              <a:sym typeface="Arial"/>
            </a:endParaRPr>
          </a:p>
          <a:p>
            <a:pPr marL="914400" lvl="1" indent="-381000">
              <a:lnSpc>
                <a:spcPct val="115000"/>
              </a:lnSpc>
              <a:spcBef>
                <a:spcPts val="0"/>
              </a:spcBef>
              <a:spcAft>
                <a:spcPts val="0"/>
              </a:spcAft>
              <a:buSzPts val="2400"/>
              <a:buFont typeface="Arial"/>
              <a:buChar char="–"/>
            </a:pPr>
            <a:r>
              <a:rPr lang="en-US" sz="2400" dirty="0">
                <a:latin typeface="Arial"/>
                <a:ea typeface="Arial"/>
                <a:cs typeface="Arial"/>
                <a:sym typeface="Arial"/>
              </a:rPr>
              <a:t>The tail regions of histones are notoriously difficult to crystallize. Why might this be the case? </a:t>
            </a:r>
          </a:p>
          <a:p>
            <a:pPr marL="533400" lvl="1" indent="0">
              <a:lnSpc>
                <a:spcPct val="115000"/>
              </a:lnSpc>
              <a:spcBef>
                <a:spcPts val="0"/>
              </a:spcBef>
              <a:spcAft>
                <a:spcPts val="0"/>
              </a:spcAft>
              <a:buSzPts val="2400"/>
              <a:buNone/>
            </a:pPr>
            <a:r>
              <a:rPr lang="en-US" sz="2400" b="1" dirty="0">
                <a:latin typeface="Arial"/>
                <a:ea typeface="Arial"/>
                <a:cs typeface="Arial"/>
                <a:sym typeface="Arial"/>
              </a:rPr>
              <a:t>	The tail regions of histones are intrinsically 	disordered, making it difficult to lock them 	into a conformation during the crystallization 	process.</a:t>
            </a:r>
          </a:p>
          <a:p>
            <a:pPr marL="533400" lvl="1" indent="0">
              <a:lnSpc>
                <a:spcPct val="115000"/>
              </a:lnSpc>
              <a:spcBef>
                <a:spcPts val="0"/>
              </a:spcBef>
              <a:spcAft>
                <a:spcPts val="0"/>
              </a:spcAft>
              <a:buSzPts val="2400"/>
              <a:buNone/>
            </a:pPr>
            <a:endParaRPr lang="en-GB" sz="2400" b="1" dirty="0">
              <a:latin typeface="Arial"/>
              <a:ea typeface="Arial"/>
              <a:cs typeface="Arial"/>
              <a:sym typeface="Arial"/>
            </a:endParaRPr>
          </a:p>
        </p:txBody>
      </p:sp>
    </p:spTree>
    <p:extLst>
      <p:ext uri="{BB962C8B-B14F-4D97-AF65-F5344CB8AC3E}">
        <p14:creationId xmlns:p14="http://schemas.microsoft.com/office/powerpoint/2010/main" val="116629619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2BD82C17-A5C9-48E2-AB52-75F240D6D02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8971" y="325731"/>
            <a:ext cx="1133954" cy="816935"/>
          </a:xfrm>
          <a:prstGeom prst="rect">
            <a:avLst/>
          </a:prstGeom>
        </p:spPr>
      </p:pic>
      <p:sp>
        <p:nvSpPr>
          <p:cNvPr id="2" name="Title 1">
            <a:extLst>
              <a:ext uri="{FF2B5EF4-FFF2-40B4-BE49-F238E27FC236}">
                <a16:creationId xmlns:a16="http://schemas.microsoft.com/office/drawing/2014/main" id="{2AFEC194-8945-4D2A-B353-1C860D0830B9}"/>
              </a:ext>
            </a:extLst>
          </p:cNvPr>
          <p:cNvSpPr>
            <a:spLocks noGrp="1"/>
          </p:cNvSpPr>
          <p:nvPr>
            <p:ph type="title"/>
          </p:nvPr>
        </p:nvSpPr>
        <p:spPr/>
        <p:txBody>
          <a:bodyPr/>
          <a:lstStyle/>
          <a:p>
            <a:r>
              <a:rPr lang="en-AU" dirty="0"/>
              <a:t>Clicker Question 26</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20662" y="1468244"/>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How are histones regulated?</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by acetylation</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by phosphorylation</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by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sumoylation</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by ubiquitination</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All of the answers are correct.</a:t>
            </a: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21465412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CC67F-D3DA-4445-945C-FF4190F2739F}"/>
              </a:ext>
            </a:extLst>
          </p:cNvPr>
          <p:cNvSpPr>
            <a:spLocks noGrp="1"/>
          </p:cNvSpPr>
          <p:nvPr>
            <p:ph type="title"/>
          </p:nvPr>
        </p:nvSpPr>
        <p:spPr/>
        <p:txBody>
          <a:bodyPr/>
          <a:lstStyle/>
          <a:p>
            <a:r>
              <a:rPr lang="en-AU" dirty="0"/>
              <a:t>Clicker Question 26,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How are histones regulated?</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5"/>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All of the answers are correct</a:t>
            </a:r>
            <a:r>
              <a:rPr kumimoji="0" lang="en-US" sz="2400" b="1"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Times New Roman" pitchFamily="18" charset="0"/>
              </a:rPr>
              <a:t>.</a:t>
            </a:r>
            <a:endParaRPr kumimoji="0" lang="en-US" sz="2400" b="1" i="1" u="none" strike="noStrike" kern="1200" cap="none" spc="0" normalizeH="0" baseline="-25000" noProof="0" dirty="0">
              <a:ln>
                <a:noFill/>
              </a:ln>
              <a:solidFill>
                <a:srgbClr val="000000"/>
              </a:solidFill>
              <a:effectLst/>
              <a:uLnTx/>
              <a:uFillTx/>
              <a:latin typeface="Arial" charset="0"/>
              <a:ea typeface="MS PGothic" panose="020B0600070205080204" pitchFamily="34" charset="-128"/>
              <a:cs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25000" noProof="0" dirty="0">
              <a:ln>
                <a:noFill/>
              </a:ln>
              <a:solidFill>
                <a:srgbClr val="000000"/>
              </a:solidFill>
              <a:effectLst/>
              <a:uLnTx/>
              <a:uFillTx/>
              <a:latin typeface="Arial" charset="0"/>
              <a:ea typeface="MS PGothic" panose="020B0600070205080204" pitchFamily="34" charset="-128"/>
              <a:cs typeface="Times New Roman" pitchFamily="18"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Calibri" panose="020F0502020204030204" pitchFamily="34" charset="0"/>
              </a:rPr>
              <a:t>Each type of histone is subject to enzymatic modification by methylation, acetylation, ADP-ribosylation, phosphorylation, glycosylation, SUMOylation, or ubiquitination. Such modifications affect the net electric charge, shape, and other properties of histones, as well as the structural and functional properties of the chromatin.</a:t>
            </a:r>
            <a:endParaRPr kumimoji="0" lang="en-US" altLang="en-US" sz="32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7726908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51910-81A7-4721-BA05-2F840C7E719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Chromatin Assembly</a:t>
            </a:r>
            <a:endParaRPr lang="en-AU" dirty="0"/>
          </a:p>
        </p:txBody>
      </p:sp>
      <p:sp>
        <p:nvSpPr>
          <p:cNvPr id="6" name="Google Shape;390;g847cf01710_0_68">
            <a:extLst>
              <a:ext uri="{FF2B5EF4-FFF2-40B4-BE49-F238E27FC236}">
                <a16:creationId xmlns:a16="http://schemas.microsoft.com/office/drawing/2014/main" id="{EFC483D0-48E1-9240-AE85-B04EE649633F}"/>
              </a:ext>
            </a:extLst>
          </p:cNvPr>
          <p:cNvSpPr txBox="1">
            <a:spLocks noChangeArrowheads="1"/>
          </p:cNvSpPr>
          <p:nvPr/>
        </p:nvSpPr>
        <p:spPr bwMode="auto">
          <a:xfrm>
            <a:off x="294611" y="1380662"/>
            <a:ext cx="5416303" cy="532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DNA wrapping around the histone core requires removal of ~1 helical turn in the DNA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binding of the histone core to a relaxed closed-circular DNA introduces a negative supercoil</a:t>
            </a:r>
          </a:p>
          <a:p>
            <a:pPr lvl="1"/>
            <a:r>
              <a:rPr lang="en-US" sz="2400" dirty="0">
                <a:latin typeface="Arial" panose="020B0604020202020204" pitchFamily="34" charset="0"/>
                <a:cs typeface="Arial" panose="020B0604020202020204" pitchFamily="34" charset="0"/>
              </a:rPr>
              <a:t>accompanied by a positive supercoil in the unbound region</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when eukaryotic topoisomerases relax positive supercoils, </a:t>
            </a:r>
            <a:r>
              <a:rPr lang="en-US" sz="2400" i="1" dirty="0">
                <a:latin typeface="Arial" panose="020B0604020202020204" pitchFamily="34" charset="0"/>
                <a:cs typeface="Arial" panose="020B0604020202020204" pitchFamily="34" charset="0"/>
              </a:rPr>
              <a:t>Lk </a:t>
            </a:r>
            <a:r>
              <a:rPr lang="en-US" sz="2400" dirty="0">
                <a:latin typeface="Arial" panose="020B0604020202020204" pitchFamily="34" charset="0"/>
                <a:cs typeface="Arial" panose="020B0604020202020204" pitchFamily="34" charset="0"/>
              </a:rPr>
              <a:t>decreases</a:t>
            </a:r>
            <a:endParaRPr lang="en-US" sz="2400" dirty="0"/>
          </a:p>
        </p:txBody>
      </p:sp>
      <p:pic>
        <p:nvPicPr>
          <p:cNvPr id="3" name="Picture 2" descr="Part a shows a circular piece of D N A with a small yellow cylindrical histone core nearby. An arrow points downward labeled delta italicized L k end italics equals 0. This yields part b, which shows a circular piece of D N A that has been twisted into a figure 8 shape with its upper left side wrapped twice around the histone core. A bracket indicating the histone wrapped in D N A reads, bound negative supercoil (solenoidal). A bracket indicating the rest of the molecule reads, unbound positive supercoil (plectonemic). An arrow labeled delta italicized L k end italics equals negative 1 blue highlighted topoisomerase points to part c, which shows a circular D N A molecule that is wrapped around a single histone core at its left end. Text below reads, one (net) negative supercoil.">
            <a:extLst>
              <a:ext uri="{FF2B5EF4-FFF2-40B4-BE49-F238E27FC236}">
                <a16:creationId xmlns:a16="http://schemas.microsoft.com/office/drawing/2014/main" id="{E75A4DD3-6384-5248-B797-3A4478E8D917}"/>
              </a:ext>
            </a:extLst>
          </p:cNvPr>
          <p:cNvPicPr>
            <a:picLocks noChangeAspect="1"/>
          </p:cNvPicPr>
          <p:nvPr/>
        </p:nvPicPr>
        <p:blipFill>
          <a:blip r:embed="rId3"/>
          <a:stretch>
            <a:fillRect/>
          </a:stretch>
        </p:blipFill>
        <p:spPr>
          <a:xfrm>
            <a:off x="5734467" y="1380662"/>
            <a:ext cx="3138125" cy="5195047"/>
          </a:xfrm>
          <a:prstGeom prst="rect">
            <a:avLst/>
          </a:prstGeom>
        </p:spPr>
      </p:pic>
    </p:spTree>
    <p:extLst>
      <p:ext uri="{BB962C8B-B14F-4D97-AF65-F5344CB8AC3E}">
        <p14:creationId xmlns:p14="http://schemas.microsoft.com/office/powerpoint/2010/main" val="355617286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A6944-157D-4F14-9DB1-30ABDAC2472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Effect of DNA Sequence on Nucleosome Binding</a:t>
            </a:r>
            <a:endParaRPr lang="en-AU" dirty="0"/>
          </a:p>
        </p:txBody>
      </p:sp>
      <p:sp>
        <p:nvSpPr>
          <p:cNvPr id="6" name="Google Shape;390;g847cf01710_0_68">
            <a:extLst>
              <a:ext uri="{FF2B5EF4-FFF2-40B4-BE49-F238E27FC236}">
                <a16:creationId xmlns:a16="http://schemas.microsoft.com/office/drawing/2014/main" id="{EFC483D0-48E1-9240-AE85-B04EE649633F}"/>
              </a:ext>
            </a:extLst>
          </p:cNvPr>
          <p:cNvSpPr txBox="1">
            <a:spLocks noChangeArrowheads="1"/>
          </p:cNvSpPr>
          <p:nvPr/>
        </p:nvSpPr>
        <p:spPr bwMode="auto">
          <a:xfrm>
            <a:off x="236352" y="1836737"/>
            <a:ext cx="471664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histone binding is not random</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binding of the histone core seems to depend on a local abundance of A=T base pairs. </a:t>
            </a:r>
          </a:p>
          <a:p>
            <a:endParaRPr lang="en-US" sz="2400" dirty="0">
              <a:latin typeface="Arial" panose="020B0604020202020204" pitchFamily="34" charset="0"/>
              <a:cs typeface="Arial" panose="020B0604020202020204" pitchFamily="34" charset="0"/>
            </a:endParaRPr>
          </a:p>
          <a:p>
            <a:pPr eaLnBrk="1" hangingPunct="1">
              <a:lnSpc>
                <a:spcPct val="90000"/>
              </a:lnSpc>
            </a:pPr>
            <a:r>
              <a:rPr lang="en-US" altLang="en-US" sz="2400" dirty="0">
                <a:latin typeface="Arial" panose="020B0604020202020204" pitchFamily="34" charset="0"/>
                <a:cs typeface="Arial" panose="020B0604020202020204" pitchFamily="34" charset="0"/>
              </a:rPr>
              <a:t>staggering AA, AT, or TT dinucleotides at 10 bp intervals facilitates DNA binding around the histone core</a:t>
            </a:r>
            <a:endParaRPr lang="en-US" sz="2400" dirty="0">
              <a:latin typeface="Arial" panose="020B0604020202020204" pitchFamily="34" charset="0"/>
              <a:cs typeface="Arial" panose="020B0604020202020204" pitchFamily="34" charset="0"/>
            </a:endParaRPr>
          </a:p>
        </p:txBody>
      </p:sp>
      <p:pic>
        <p:nvPicPr>
          <p:cNvPr id="4" name="Picture 3" descr="A double helix of D N A is shown wrapped around a brown nucleosome core. The bases in D N A are color-coded to make it easy to identify them. The illustration shows that D N A tends to bend when there are two or more A to T pairs, tends not to bend when there are two or more G to C pairs, and that specific patterns facilitate binding to the nucleosome core. The patterns of bending outward when there are runs of A to T pairs and of bending inward when there are G to C b p are apparent. Beginning at the upper left at the eleven o’clock position, the patterns are as follows and relatively evenly spaced: two or more G to C b p, two or more A to T b p, two or more G to C b p, two or more A to T b p, two or more G to C b p near the twelve o’clock position, two or more A to T b p, two or more G to C b p, two or more A to T b p, two or more G to C b p, two or more A to T b p, two or more G to C b p, two or more A to T b p, two or more G to C b p, two or more A to T b p, two or more G to C b p, two or more A to T b p, two or more G to C b p, and two or more A to T b p at just part the six o’clock position. All data approximate.">
            <a:extLst>
              <a:ext uri="{FF2B5EF4-FFF2-40B4-BE49-F238E27FC236}">
                <a16:creationId xmlns:a16="http://schemas.microsoft.com/office/drawing/2014/main" id="{C39C62AE-901B-4047-B4F2-BC12B702677B}"/>
              </a:ext>
            </a:extLst>
          </p:cNvPr>
          <p:cNvPicPr>
            <a:picLocks noChangeAspect="1"/>
          </p:cNvPicPr>
          <p:nvPr/>
        </p:nvPicPr>
        <p:blipFill>
          <a:blip r:embed="rId3"/>
          <a:stretch>
            <a:fillRect/>
          </a:stretch>
        </p:blipFill>
        <p:spPr>
          <a:xfrm>
            <a:off x="4845812" y="1836737"/>
            <a:ext cx="4059065" cy="4291012"/>
          </a:xfrm>
          <a:prstGeom prst="rect">
            <a:avLst/>
          </a:prstGeom>
        </p:spPr>
      </p:pic>
    </p:spTree>
    <p:extLst>
      <p:ext uri="{BB962C8B-B14F-4D97-AF65-F5344CB8AC3E}">
        <p14:creationId xmlns:p14="http://schemas.microsoft.com/office/powerpoint/2010/main" val="331676889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67162-AA4C-456D-A634-886980A226B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Depositing Nucleosome Cores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on DNA</a:t>
            </a:r>
            <a:endParaRPr lang="en-AU" dirty="0"/>
          </a:p>
        </p:txBody>
      </p:sp>
      <p:sp>
        <p:nvSpPr>
          <p:cNvPr id="6" name="Google Shape;390;g847cf01710_0_68">
            <a:extLst>
              <a:ext uri="{FF2B5EF4-FFF2-40B4-BE49-F238E27FC236}">
                <a16:creationId xmlns:a16="http://schemas.microsoft.com/office/drawing/2014/main" id="{EFC483D0-48E1-9240-AE85-B04EE649633F}"/>
              </a:ext>
            </a:extLst>
          </p:cNvPr>
          <p:cNvSpPr txBox="1">
            <a:spLocks noChangeArrowheads="1"/>
          </p:cNvSpPr>
          <p:nvPr/>
        </p:nvSpPr>
        <p:spPr bwMode="auto">
          <a:xfrm>
            <a:off x="269191" y="1676400"/>
            <a:ext cx="8602848"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deposited stepwise: a tetramer of two H3 and two H4 histones binds first, followed by two H2A–H2B dimers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histone chaperones </a:t>
            </a:r>
            <a:r>
              <a:rPr lang="en-US" sz="2400" dirty="0">
                <a:latin typeface="Arial" panose="020B0604020202020204" pitchFamily="34" charset="0"/>
                <a:cs typeface="Arial" panose="020B0604020202020204" pitchFamily="34" charset="0"/>
              </a:rPr>
              <a:t>= mediate the incorporation of nucleosomes into chromosomes after chromosomal replication </a:t>
            </a:r>
            <a:endParaRPr lang="en-US" sz="2400" b="1"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conserved in all eukaryotes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histone exchange factors = </a:t>
            </a:r>
            <a:r>
              <a:rPr lang="en-US" sz="2400" dirty="0">
                <a:latin typeface="Arial" panose="020B0604020202020204" pitchFamily="34" charset="0"/>
                <a:cs typeface="Arial" panose="020B0604020202020204" pitchFamily="34" charset="0"/>
              </a:rPr>
              <a:t>permit the substitution of histone variants for core histones in contexts other than </a:t>
            </a:r>
            <a:r>
              <a:rPr lang="en-US" sz="2400" dirty="0" err="1">
                <a:latin typeface="Arial" panose="020B0604020202020204" pitchFamily="34" charset="0"/>
                <a:cs typeface="Arial" panose="020B0604020202020204" pitchFamily="34" charset="0"/>
              </a:rPr>
              <a:t>postreplication</a:t>
            </a:r>
            <a:r>
              <a:rPr lang="en-US" sz="2400" dirty="0">
                <a:latin typeface="Arial" panose="020B0604020202020204" pitchFamily="34" charset="0"/>
                <a:cs typeface="Arial" panose="020B0604020202020204" pitchFamily="34" charset="0"/>
              </a:rPr>
              <a:t> </a:t>
            </a:r>
          </a:p>
          <a:p>
            <a:endParaRPr lang="en-US" sz="2400" dirty="0"/>
          </a:p>
        </p:txBody>
      </p:sp>
    </p:spTree>
    <p:extLst>
      <p:ext uri="{BB962C8B-B14F-4D97-AF65-F5344CB8AC3E}">
        <p14:creationId xmlns:p14="http://schemas.microsoft.com/office/powerpoint/2010/main" val="97626376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30CCC5AA-9B07-4A1C-BB2B-FD1B8333FEA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8971" y="325731"/>
            <a:ext cx="1133954" cy="816935"/>
          </a:xfrm>
          <a:prstGeom prst="rect">
            <a:avLst/>
          </a:prstGeom>
        </p:spPr>
      </p:pic>
      <p:sp>
        <p:nvSpPr>
          <p:cNvPr id="2" name="Title 1">
            <a:extLst>
              <a:ext uri="{FF2B5EF4-FFF2-40B4-BE49-F238E27FC236}">
                <a16:creationId xmlns:a16="http://schemas.microsoft.com/office/drawing/2014/main" id="{BFE674AF-B8F5-4F8B-AA2E-FCDAE0B8A488}"/>
              </a:ext>
            </a:extLst>
          </p:cNvPr>
          <p:cNvSpPr>
            <a:spLocks noGrp="1"/>
          </p:cNvSpPr>
          <p:nvPr>
            <p:ph type="title"/>
          </p:nvPr>
        </p:nvSpPr>
        <p:spPr/>
        <p:txBody>
          <a:bodyPr/>
          <a:lstStyle/>
          <a:p>
            <a:r>
              <a:rPr lang="en-AU" dirty="0"/>
              <a:t>Clicker Question 27</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What would molecular biologists study if they were interested in learning about </a:t>
            </a:r>
            <a:r>
              <a:rPr kumimoji="0" lang="en-US" sz="2400" b="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information that is passed through generations but not </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encoded in DNA or RNA?</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euchromatin</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plasmids in mitochondria</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SMS proteins</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nucleoids</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epigenetic information	</a:t>
            </a:r>
          </a:p>
        </p:txBody>
      </p:sp>
    </p:spTree>
    <p:extLst>
      <p:ext uri="{BB962C8B-B14F-4D97-AF65-F5344CB8AC3E}">
        <p14:creationId xmlns:p14="http://schemas.microsoft.com/office/powerpoint/2010/main" val="5914446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DB8B8-7BC7-4436-A70F-7BFC4762E25C}"/>
              </a:ext>
            </a:extLst>
          </p:cNvPr>
          <p:cNvSpPr>
            <a:spLocks noGrp="1"/>
          </p:cNvSpPr>
          <p:nvPr>
            <p:ph type="title"/>
          </p:nvPr>
        </p:nvSpPr>
        <p:spPr/>
        <p:txBody>
          <a:bodyPr/>
          <a:lstStyle/>
          <a:p>
            <a:r>
              <a:rPr lang="en-AU" dirty="0"/>
              <a:t>Clicker Question 27,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What would molecular biologists study if they were interested in learning about </a:t>
            </a: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information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that is passed through generations but </a:t>
            </a: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not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encoded in DNA or RNA?</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5"/>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epigenetic information</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5"/>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lgn="l">
              <a:buNone/>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Information that is passed from one generation to the next — to daughter cells at cell division or from parent to offspring — but is not encoded in DNA sequences is referred to as epigenetic information</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lang="en-US" sz="2400" b="1" i="0" u="none" strike="noStrike" baseline="0" dirty="0">
                <a:latin typeface="Arial" panose="020B0604020202020204" pitchFamily="34" charset="0"/>
                <a:cs typeface="Arial" panose="020B0604020202020204" pitchFamily="34" charset="0"/>
              </a:rPr>
              <a:t>Much of it is in the form of covalent modification of histones and/or the placement of histone variants in chromosomes.</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2888763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76258507-578C-45FE-A8B1-3B90CCFE445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68563" y="402570"/>
            <a:ext cx="944962" cy="701101"/>
          </a:xfrm>
          <a:prstGeom prst="rect">
            <a:avLst/>
          </a:prstGeom>
        </p:spPr>
      </p:pic>
      <p:sp>
        <p:nvSpPr>
          <p:cNvPr id="2" name="Title 1">
            <a:extLst>
              <a:ext uri="{FF2B5EF4-FFF2-40B4-BE49-F238E27FC236}">
                <a16:creationId xmlns:a16="http://schemas.microsoft.com/office/drawing/2014/main" id="{E273B673-B7F5-412E-A9B6-5D1CB4F5DA2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(4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Specialized proteins and RNAs maintain chromosome structure. </a:t>
            </a:r>
            <a:r>
              <a:rPr lang="en-US" sz="2400" dirty="0">
                <a:latin typeface="Arial" panose="020B0604020202020204" pitchFamily="34" charset="0"/>
                <a:cs typeface="Arial" panose="020B0604020202020204" pitchFamily="34" charset="0"/>
              </a:rPr>
              <a:t>Topoisomerases control DNA underwinding. Histones, </a:t>
            </a:r>
            <a:r>
              <a:rPr lang="en-US" sz="2400" dirty="0" err="1">
                <a:latin typeface="Arial" panose="020B0604020202020204" pitchFamily="34" charset="0"/>
                <a:cs typeface="Arial" panose="020B0604020202020204" pitchFamily="34" charset="0"/>
              </a:rPr>
              <a:t>condensins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cohesins</a:t>
            </a:r>
            <a:r>
              <a:rPr lang="en-US" sz="2400" dirty="0">
                <a:latin typeface="Arial" panose="020B0604020202020204" pitchFamily="34" charset="0"/>
                <a:cs typeface="Arial" panose="020B0604020202020204" pitchFamily="34" charset="0"/>
              </a:rPr>
              <a:t>, and other DNA-binding proteins provide scaffolds to organize chromosome structure. Certain long, noncoding RNAs also play important roles in chromosome structure and function. </a:t>
            </a:r>
          </a:p>
          <a:p>
            <a:endParaRPr lang="en-US" sz="2400" dirty="0"/>
          </a:p>
          <a:p>
            <a:endParaRPr lang="en-US" sz="2400" dirty="0"/>
          </a:p>
        </p:txBody>
      </p:sp>
    </p:spTree>
    <p:extLst>
      <p:ext uri="{BB962C8B-B14F-4D97-AF65-F5344CB8AC3E}">
        <p14:creationId xmlns:p14="http://schemas.microsoft.com/office/powerpoint/2010/main" val="148213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FCE14-D39E-4647-8AC8-ACA8427E4809}"/>
              </a:ext>
            </a:extLst>
          </p:cNvPr>
          <p:cNvSpPr>
            <a:spLocks noGrp="1"/>
          </p:cNvSpPr>
          <p:nvPr>
            <p:ph type="title"/>
          </p:nvPr>
        </p:nvSpPr>
        <p:spPr/>
        <p:txBody>
          <a:bodyPr/>
          <a:lstStyle/>
          <a:p>
            <a:r>
              <a:rPr lang="en-AU" dirty="0"/>
              <a:t>Clicker Question 2,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Regulatory sequences do NOT include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 signal for termination of DNA repair.</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Regulatory sequences provide signals that may denote the beginning or the end of genes, influence the transcription of genes, or function as initiation points for replication or recombination</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7119310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376F3-B630-4F2B-9090-9F74FF5069CE}"/>
              </a:ext>
            </a:extLst>
          </p:cNvPr>
          <p:cNvSpPr>
            <a:spLocks noGrp="1"/>
          </p:cNvSpPr>
          <p:nvPr>
            <p:ph type="title"/>
          </p:nvPr>
        </p:nvSpPr>
        <p:spPr/>
        <p:txBody>
          <a:bodyPr/>
          <a:lstStyle/>
          <a:p>
            <a:r>
              <a:rPr lang="en-US" sz="3600" dirty="0">
                <a:solidFill>
                  <a:srgbClr val="4E4CB4"/>
                </a:solidFill>
                <a:latin typeface="Arial" panose="020B0604020202020204" pitchFamily="34" charset="0"/>
                <a:cs typeface="Arial" panose="020B0604020202020204" pitchFamily="34" charset="0"/>
              </a:rPr>
              <a:t>Nucleosomes Are Packed into Highly Condensed Chromosome Structures</a:t>
            </a:r>
            <a:endParaRPr lang="en-AU" sz="3600" dirty="0">
              <a:solidFill>
                <a:srgbClr val="4E4CB4"/>
              </a:solidFill>
            </a:endParaRPr>
          </a:p>
        </p:txBody>
      </p:sp>
      <p:sp>
        <p:nvSpPr>
          <p:cNvPr id="5" name="Google Shape;390;g847cf01710_0_68">
            <a:extLst>
              <a:ext uri="{FF2B5EF4-FFF2-40B4-BE49-F238E27FC236}">
                <a16:creationId xmlns:a16="http://schemas.microsoft.com/office/drawing/2014/main" id="{8F79A2D2-D234-D140-A535-28486BBBCBE8}"/>
              </a:ext>
            </a:extLst>
          </p:cNvPr>
          <p:cNvSpPr txBox="1">
            <a:spLocks noChangeArrowheads="1"/>
          </p:cNvSpPr>
          <p:nvPr/>
        </p:nvSpPr>
        <p:spPr bwMode="auto">
          <a:xfrm>
            <a:off x="342900" y="2270125"/>
            <a:ext cx="25527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certain regions of DNA seem to associate with a chromosomal scaffold</a:t>
            </a: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n electron micrograph chromosome with two short arms extending to the right and two longer arms extending to the left. The arms have a fuzzy appearance. Part b is a micrograph with much of the background filled with loops of D N A and two roughly horizontal darker structures with many branches running across the top labeled chromosomal scaffold. Part c is a micrograph showing loops of D N A that can be traced back to where they attach to the scaffold on the left. The micrograph is about 6 micrometers in length and a labeled loop that extends back to the scaffold is of similar length but bends upward before running horizontally to the left. All data are approximate.">
            <a:extLst>
              <a:ext uri="{FF2B5EF4-FFF2-40B4-BE49-F238E27FC236}">
                <a16:creationId xmlns:a16="http://schemas.microsoft.com/office/drawing/2014/main" id="{32CB730C-1CCF-5445-BE48-45281982A4E1}"/>
              </a:ext>
            </a:extLst>
          </p:cNvPr>
          <p:cNvPicPr>
            <a:picLocks noChangeAspect="1"/>
          </p:cNvPicPr>
          <p:nvPr/>
        </p:nvPicPr>
        <p:blipFill>
          <a:blip r:embed="rId3"/>
          <a:stretch>
            <a:fillRect/>
          </a:stretch>
        </p:blipFill>
        <p:spPr>
          <a:xfrm>
            <a:off x="3053056" y="2274281"/>
            <a:ext cx="5825040" cy="3429000"/>
          </a:xfrm>
          <a:prstGeom prst="rect">
            <a:avLst/>
          </a:prstGeom>
        </p:spPr>
      </p:pic>
    </p:spTree>
    <p:extLst>
      <p:ext uri="{BB962C8B-B14F-4D97-AF65-F5344CB8AC3E}">
        <p14:creationId xmlns:p14="http://schemas.microsoft.com/office/powerpoint/2010/main" val="298562687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D880EF7E-3020-4265-BA69-DD945298C64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8971" y="325731"/>
            <a:ext cx="1133954" cy="816935"/>
          </a:xfrm>
          <a:prstGeom prst="rect">
            <a:avLst/>
          </a:prstGeom>
        </p:spPr>
      </p:pic>
      <p:sp>
        <p:nvSpPr>
          <p:cNvPr id="2" name="Title 1">
            <a:extLst>
              <a:ext uri="{FF2B5EF4-FFF2-40B4-BE49-F238E27FC236}">
                <a16:creationId xmlns:a16="http://schemas.microsoft.com/office/drawing/2014/main" id="{84D4F3B9-0A08-4728-8027-52000CBCFF64}"/>
              </a:ext>
            </a:extLst>
          </p:cNvPr>
          <p:cNvSpPr>
            <a:spLocks noGrp="1"/>
          </p:cNvSpPr>
          <p:nvPr>
            <p:ph type="title"/>
          </p:nvPr>
        </p:nvSpPr>
        <p:spPr/>
        <p:txBody>
          <a:bodyPr/>
          <a:lstStyle/>
          <a:p>
            <a:r>
              <a:rPr lang="en-AU" dirty="0"/>
              <a:t>Clicker Question 28</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Nuclear DNA:</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is in the form of chromatin during mitosis and heterochromatin during interphase.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appears to be organized as loops of DNA in some way attached to a proteinaceous scaffold.</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is replicated during mitosis.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is not found in the nucleolus.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16878545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B8116-203F-4C38-952E-713C7B184146}"/>
              </a:ext>
            </a:extLst>
          </p:cNvPr>
          <p:cNvSpPr>
            <a:spLocks noGrp="1"/>
          </p:cNvSpPr>
          <p:nvPr>
            <p:ph type="title"/>
          </p:nvPr>
        </p:nvSpPr>
        <p:spPr/>
        <p:txBody>
          <a:bodyPr/>
          <a:lstStyle/>
          <a:p>
            <a:r>
              <a:rPr lang="en-AU" dirty="0"/>
              <a:t>Clicker Question 28,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Nuclear DNA:</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appears to be organized as loops of DNA in some way attached to a proteinaceous scaffold.</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higher levels of folding are not yet fully understood, but certain regions of DNA seem to associate with a chromosomal scaffold that contains many proteins.</a:t>
            </a:r>
          </a:p>
        </p:txBody>
      </p:sp>
    </p:spTree>
    <p:extLst>
      <p:ext uri="{BB962C8B-B14F-4D97-AF65-F5344CB8AC3E}">
        <p14:creationId xmlns:p14="http://schemas.microsoft.com/office/powerpoint/2010/main" val="183527439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84;g7fe2cbe272_0_35" descr="Icon P 3">
            <a:extLst>
              <a:ext uri="{FF2B5EF4-FFF2-40B4-BE49-F238E27FC236}">
                <a16:creationId xmlns:a16="http://schemas.microsoft.com/office/drawing/2014/main" id="{CFAD1BB7-8E02-4732-9B44-A860FF91E9B6}"/>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575" y="3045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F4A363F-4282-4D0B-9896-CCAA144999D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sym typeface="Calibri" panose="020F0502020204030204" pitchFamily="34" charset="0"/>
              </a:rPr>
              <a:t> (6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Chromosomes in all cells are maintained in a state of torsional stress. </a:t>
            </a:r>
            <a:r>
              <a:rPr lang="en-US" sz="2400" dirty="0">
                <a:latin typeface="Arial" panose="020B0604020202020204" pitchFamily="34" charset="0"/>
                <a:cs typeface="Arial" panose="020B0604020202020204" pitchFamily="34" charset="0"/>
              </a:rPr>
              <a:t>DNA is underwound relative to the stable B-form structure, facilitating both the packaging of DNA and access to the genetic information contained within it. </a:t>
            </a:r>
          </a:p>
          <a:p>
            <a:pPr>
              <a:buNone/>
            </a:pPr>
            <a:endParaRPr lang="en-US" sz="2400" dirty="0">
              <a:effectLst/>
            </a:endParaRPr>
          </a:p>
        </p:txBody>
      </p:sp>
    </p:spTree>
    <p:extLst>
      <p:ext uri="{BB962C8B-B14F-4D97-AF65-F5344CB8AC3E}">
        <p14:creationId xmlns:p14="http://schemas.microsoft.com/office/powerpoint/2010/main" val="345226446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8016B-2DD2-4D26-93D0-71FF31AA38A1}"/>
              </a:ext>
            </a:extLst>
          </p:cNvPr>
          <p:cNvSpPr>
            <a:spLocks noGrp="1"/>
          </p:cNvSpPr>
          <p:nvPr>
            <p:ph type="title"/>
          </p:nvPr>
        </p:nvSpPr>
        <p:spPr/>
        <p:txBody>
          <a:bodyPr/>
          <a:lstStyle/>
          <a:p>
            <a:r>
              <a:rPr lang="en-US" sz="3400" dirty="0">
                <a:solidFill>
                  <a:schemeClr val="tx1"/>
                </a:solidFill>
                <a:latin typeface="Arial" panose="020B0604020202020204" pitchFamily="34" charset="0"/>
                <a:cs typeface="Arial" panose="020B0604020202020204" pitchFamily="34" charset="0"/>
              </a:rPr>
              <a:t>Topoisomerase II Is One of the Most Abundant Proteins in the Chromosome</a:t>
            </a:r>
            <a:endParaRPr lang="en-AU" sz="3400" dirty="0"/>
          </a:p>
        </p:txBody>
      </p:sp>
      <p:sp>
        <p:nvSpPr>
          <p:cNvPr id="6" name="Google Shape;390;g847cf01710_0_68">
            <a:extLst>
              <a:ext uri="{FF2B5EF4-FFF2-40B4-BE49-F238E27FC236}">
                <a16:creationId xmlns:a16="http://schemas.microsoft.com/office/drawing/2014/main" id="{EFC483D0-48E1-9240-AE85-B04EE649633F}"/>
              </a:ext>
            </a:extLst>
          </p:cNvPr>
          <p:cNvSpPr txBox="1">
            <a:spLocks noChangeArrowheads="1"/>
          </p:cNvSpPr>
          <p:nvPr/>
        </p:nvSpPr>
        <p:spPr bwMode="auto">
          <a:xfrm>
            <a:off x="260878" y="2234045"/>
            <a:ext cx="468380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topoisomerase II is important to the maintenance of chromatin structure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inhibitors of topoisomerase II can kill rapidly dividing cells</a:t>
            </a:r>
          </a:p>
          <a:p>
            <a:pPr lvl="1"/>
            <a:r>
              <a:rPr lang="en-US" sz="2400" dirty="0">
                <a:latin typeface="Arial" panose="020B0604020202020204" pitchFamily="34" charset="0"/>
                <a:cs typeface="Arial" panose="020B0604020202020204" pitchFamily="34" charset="0"/>
              </a:rPr>
              <a:t>several chemotherapy drugs are topoisomerase II inhibitors</a:t>
            </a:r>
          </a:p>
          <a:p>
            <a:endParaRPr lang="en-US" sz="2400" dirty="0"/>
          </a:p>
        </p:txBody>
      </p:sp>
      <p:pic>
        <p:nvPicPr>
          <p:cNvPr id="3" name="Picture 2" descr="Etoposide has a benzene ring bonded to O C H 3 to the lower left and right, bonded to O H below, and with a top vertex bonded to the bottom vertex of a six-membered ring above that is bonded to a right-hand five-membered ring and a left-hand benzene ring. The five-membered ring has O at its upper left vertex and a lower left vertex double bonded to O. The six-membered ring to its left, bonded to the benzene ring below, and sharing its left side with a left-hand benzene ring, has a top vertex bonded to O bonded to the lower right vertex of a chair confirmation of a six-membered ring with O substituted for C at the upper right vertex, a lower center vertex down-equatorial bonded to O H, a lower left vertex down-equatorial bonded to O H, and an upper left side shared with the lower right side of a chair confirmation of a six-membered ring above with O substituted for C at its upper center and lower left vertices and an upper left vertex bonded to H and C H 3. The left-hand benzene ring that shares its right side with the six-membered ring that shares its right side with a five-membered ring to the right and is bonded to a benzene ring below shares its left side with the right side of a five-membered ring. This left-hand five-membered ring has O substituted for C at its lower left and top vertices.">
            <a:extLst>
              <a:ext uri="{FF2B5EF4-FFF2-40B4-BE49-F238E27FC236}">
                <a16:creationId xmlns:a16="http://schemas.microsoft.com/office/drawing/2014/main" id="{3083D579-B76B-2F46-B11C-1DEE6513EB48}"/>
              </a:ext>
            </a:extLst>
          </p:cNvPr>
          <p:cNvPicPr>
            <a:picLocks noChangeAspect="1"/>
          </p:cNvPicPr>
          <p:nvPr/>
        </p:nvPicPr>
        <p:blipFill>
          <a:blip r:embed="rId3"/>
          <a:stretch>
            <a:fillRect/>
          </a:stretch>
        </p:blipFill>
        <p:spPr>
          <a:xfrm>
            <a:off x="5325013" y="2539436"/>
            <a:ext cx="3529014" cy="3559970"/>
          </a:xfrm>
          <a:prstGeom prst="rect">
            <a:avLst/>
          </a:prstGeom>
        </p:spPr>
      </p:pic>
    </p:spTree>
    <p:extLst>
      <p:ext uri="{BB962C8B-B14F-4D97-AF65-F5344CB8AC3E}">
        <p14:creationId xmlns:p14="http://schemas.microsoft.com/office/powerpoint/2010/main" val="237470240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644F2E68-BB91-4DAE-86DC-76E08D8CB7B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8971" y="325731"/>
            <a:ext cx="1133954" cy="816935"/>
          </a:xfrm>
          <a:prstGeom prst="rect">
            <a:avLst/>
          </a:prstGeom>
        </p:spPr>
      </p:pic>
      <p:sp>
        <p:nvSpPr>
          <p:cNvPr id="2" name="Title 1">
            <a:extLst>
              <a:ext uri="{FF2B5EF4-FFF2-40B4-BE49-F238E27FC236}">
                <a16:creationId xmlns:a16="http://schemas.microsoft.com/office/drawing/2014/main" id="{8826472B-F3F3-4746-9884-EF67A6845856}"/>
              </a:ext>
            </a:extLst>
          </p:cNvPr>
          <p:cNvSpPr>
            <a:spLocks noGrp="1"/>
          </p:cNvSpPr>
          <p:nvPr>
            <p:ph type="title"/>
          </p:nvPr>
        </p:nvSpPr>
        <p:spPr/>
        <p:txBody>
          <a:bodyPr/>
          <a:lstStyle/>
          <a:p>
            <a:r>
              <a:rPr lang="en-AU" dirty="0"/>
              <a:t>Clicker Question 29</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pair of molecules is MOST important for the formation and stable maintenance of DNA rosettes during condensation?</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topoisomerase II and scaffold proteins</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cohesins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and topoisomerase I</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condensins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and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cohesins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scaffold proteins and ATP</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histones H2A and H2B</a:t>
            </a:r>
          </a:p>
        </p:txBody>
      </p:sp>
    </p:spTree>
    <p:extLst>
      <p:ext uri="{BB962C8B-B14F-4D97-AF65-F5344CB8AC3E}">
        <p14:creationId xmlns:p14="http://schemas.microsoft.com/office/powerpoint/2010/main" val="6512272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8BE04-A19B-4E27-8B8D-26372615D9EC}"/>
              </a:ext>
            </a:extLst>
          </p:cNvPr>
          <p:cNvSpPr>
            <a:spLocks noGrp="1"/>
          </p:cNvSpPr>
          <p:nvPr>
            <p:ph type="title"/>
          </p:nvPr>
        </p:nvSpPr>
        <p:spPr/>
        <p:txBody>
          <a:bodyPr/>
          <a:lstStyle/>
          <a:p>
            <a:r>
              <a:rPr lang="en-AU" dirty="0"/>
              <a:t>Clicker Question 29,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pair of molecules is MOST important for the formation and stable maintenance of DNA rosettes during condensation?</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topoisomerase II and scaffold proteins</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Given the need to fold and compact the chromosome without creating knots, topoisomerase II is one of the most abundant proteins in the chromosome. Higher-order folding of chromosomes involves attachment to a chromosomal scaffold.</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3789067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21EBB-1DDE-42F6-9206-72E71B63778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Chromosomal Organization in Eukaryotic Nucleus</a:t>
            </a:r>
            <a:endParaRPr lang="en-AU" dirty="0"/>
          </a:p>
        </p:txBody>
      </p:sp>
      <p:sp>
        <p:nvSpPr>
          <p:cNvPr id="6" name="Google Shape;390;g847cf01710_0_68">
            <a:extLst>
              <a:ext uri="{FF2B5EF4-FFF2-40B4-BE49-F238E27FC236}">
                <a16:creationId xmlns:a16="http://schemas.microsoft.com/office/drawing/2014/main" id="{EFC483D0-48E1-9240-AE85-B04EE649633F}"/>
              </a:ext>
            </a:extLst>
          </p:cNvPr>
          <p:cNvSpPr txBox="1">
            <a:spLocks noChangeArrowheads="1"/>
          </p:cNvSpPr>
          <p:nvPr/>
        </p:nvSpPr>
        <p:spPr bwMode="auto">
          <a:xfrm>
            <a:off x="271963" y="1676400"/>
            <a:ext cx="361423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chromosomes are highly condensed and organized just before cell division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chromosomes appear dispersed during interphase</a:t>
            </a:r>
          </a:p>
          <a:p>
            <a:pPr lvl="1"/>
            <a:r>
              <a:rPr lang="en-US" sz="2400" dirty="0">
                <a:latin typeface="Arial" panose="020B0604020202020204" pitchFamily="34" charset="0"/>
                <a:cs typeface="Arial" panose="020B0604020202020204" pitchFamily="34" charset="0"/>
              </a:rPr>
              <a:t>each chromosome is still organized, with two sets of compartments</a:t>
            </a:r>
          </a:p>
          <a:p>
            <a:endParaRPr lang="en-US" sz="2400" dirty="0"/>
          </a:p>
        </p:txBody>
      </p:sp>
      <p:pic>
        <p:nvPicPr>
          <p:cNvPr id="4" name="Picture 3" descr="Part a shows a cell with chromosomes at the top and bottom ends. The chromosome arms extend toward the center and bends connecting the arms face toward the poles. Part b shows two images of interphase nuclei against dark backgrounds. The top illustration shows a blue cell against a dark background with multiple darker regions and a large dark region toward the lower left. The bottom image is more irregular in shape, has a dark spot at the left side, and has bright green regions at the lower right and bottom sides. ">
            <a:extLst>
              <a:ext uri="{FF2B5EF4-FFF2-40B4-BE49-F238E27FC236}">
                <a16:creationId xmlns:a16="http://schemas.microsoft.com/office/drawing/2014/main" id="{4C93C89A-957E-E544-A436-31B7F5C2F780}"/>
              </a:ext>
            </a:extLst>
          </p:cNvPr>
          <p:cNvPicPr>
            <a:picLocks noChangeAspect="1"/>
          </p:cNvPicPr>
          <p:nvPr/>
        </p:nvPicPr>
        <p:blipFill>
          <a:blip r:embed="rId3"/>
          <a:stretch>
            <a:fillRect/>
          </a:stretch>
        </p:blipFill>
        <p:spPr>
          <a:xfrm>
            <a:off x="4419600" y="1828800"/>
            <a:ext cx="4301363" cy="4130674"/>
          </a:xfrm>
          <a:prstGeom prst="rect">
            <a:avLst/>
          </a:prstGeom>
        </p:spPr>
      </p:pic>
    </p:spTree>
    <p:extLst>
      <p:ext uri="{BB962C8B-B14F-4D97-AF65-F5344CB8AC3E}">
        <p14:creationId xmlns:p14="http://schemas.microsoft.com/office/powerpoint/2010/main" val="279430987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F1AEB-7FEA-4CAE-B70D-DF2BD598375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Active and Inactive Compartments</a:t>
            </a:r>
            <a:endParaRPr lang="en-AU" dirty="0"/>
          </a:p>
        </p:txBody>
      </p:sp>
      <p:sp>
        <p:nvSpPr>
          <p:cNvPr id="6" name="Google Shape;390;g847cf01710_0_68">
            <a:extLst>
              <a:ext uri="{FF2B5EF4-FFF2-40B4-BE49-F238E27FC236}">
                <a16:creationId xmlns:a16="http://schemas.microsoft.com/office/drawing/2014/main" id="{EFC483D0-48E1-9240-AE85-B04EE649633F}"/>
              </a:ext>
            </a:extLst>
          </p:cNvPr>
          <p:cNvSpPr txBox="1">
            <a:spLocks noChangeArrowheads="1"/>
          </p:cNvSpPr>
          <p:nvPr/>
        </p:nvSpPr>
        <p:spPr bwMode="auto">
          <a:xfrm>
            <a:off x="213774" y="1295400"/>
            <a:ext cx="521418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active compartments have reduced chromatin condensation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inactive compartments </a:t>
            </a:r>
            <a:r>
              <a:rPr lang="en-US" sz="2400" b="1" dirty="0">
                <a:latin typeface="Arial" panose="020B0604020202020204" pitchFamily="34" charset="0"/>
                <a:cs typeface="Arial" panose="020B0604020202020204" pitchFamily="34" charset="0"/>
              </a:rPr>
              <a:t>(heterochromatin) </a:t>
            </a:r>
            <a:r>
              <a:rPr lang="en-US" sz="2400" dirty="0">
                <a:latin typeface="Arial" panose="020B0604020202020204" pitchFamily="34" charset="0"/>
                <a:cs typeface="Arial" panose="020B0604020202020204" pitchFamily="34" charset="0"/>
              </a:rPr>
              <a:t>are highly condensed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topologically associating domains (TADs) </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large segments of DNA are organized in loops </a:t>
            </a:r>
          </a:p>
          <a:p>
            <a:pPr lvl="1"/>
            <a:r>
              <a:rPr lang="en-US" sz="2400" dirty="0">
                <a:latin typeface="Arial" panose="020B0604020202020204" pitchFamily="34" charset="0"/>
                <a:cs typeface="Arial" panose="020B0604020202020204" pitchFamily="34" charset="0"/>
              </a:rPr>
              <a:t>binding of CTCF to bordering sites brings DNA together</a:t>
            </a:r>
          </a:p>
        </p:txBody>
      </p:sp>
      <p:pic>
        <p:nvPicPr>
          <p:cNvPr id="4" name="Picture 3" descr="Part c shows a blue strand of D N A that forms regions with multiple back-and-forth bends connected by strands. Some of these regions are yellow and are labeled inactive compartments and others are green and are labeled active compartments. There are many yellow inactive compartments along the right side and many green active compartments to their left. Beginning at the upper left, the D N A runs through compartments as follows: inactive, active, inactive, inactive, active, inactive, inactive, active, inactive, active, inactive, inactive, inactive, active, inactive, active, inactive. A close-up of one inactive compartment shows that the D N A molecule begins at the upper right by passing through a dark segment beneath a blue oval labeled T A D, loops around, and then exits by running through a similar dark segment beneath a blue oval labeled C T C F binding sites.">
            <a:extLst>
              <a:ext uri="{FF2B5EF4-FFF2-40B4-BE49-F238E27FC236}">
                <a16:creationId xmlns:a16="http://schemas.microsoft.com/office/drawing/2014/main" id="{4C93C89A-957E-E544-A436-31B7F5C2F780}"/>
              </a:ext>
            </a:extLst>
          </p:cNvPr>
          <p:cNvPicPr>
            <a:picLocks noChangeAspect="1"/>
          </p:cNvPicPr>
          <p:nvPr/>
        </p:nvPicPr>
        <p:blipFill>
          <a:blip r:embed="rId3"/>
          <a:stretch>
            <a:fillRect/>
          </a:stretch>
        </p:blipFill>
        <p:spPr>
          <a:xfrm>
            <a:off x="5427954" y="2133600"/>
            <a:ext cx="3203856" cy="3435927"/>
          </a:xfrm>
          <a:prstGeom prst="rect">
            <a:avLst/>
          </a:prstGeom>
        </p:spPr>
      </p:pic>
    </p:spTree>
    <p:extLst>
      <p:ext uri="{BB962C8B-B14F-4D97-AF65-F5344CB8AC3E}">
        <p14:creationId xmlns:p14="http://schemas.microsoft.com/office/powerpoint/2010/main" val="402692342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EAC93DCE-3191-4067-AB3F-6B0BD258624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8971" y="325731"/>
            <a:ext cx="1133954" cy="816935"/>
          </a:xfrm>
          <a:prstGeom prst="rect">
            <a:avLst/>
          </a:prstGeom>
        </p:spPr>
      </p:pic>
      <p:sp>
        <p:nvSpPr>
          <p:cNvPr id="2" name="Title 1">
            <a:extLst>
              <a:ext uri="{FF2B5EF4-FFF2-40B4-BE49-F238E27FC236}">
                <a16:creationId xmlns:a16="http://schemas.microsoft.com/office/drawing/2014/main" id="{966577DA-C929-4459-A1A2-4182779E97D8}"/>
              </a:ext>
            </a:extLst>
          </p:cNvPr>
          <p:cNvSpPr>
            <a:spLocks noGrp="1"/>
          </p:cNvSpPr>
          <p:nvPr>
            <p:ph type="title"/>
          </p:nvPr>
        </p:nvSpPr>
        <p:spPr/>
        <p:txBody>
          <a:bodyPr/>
          <a:lstStyle/>
          <a:p>
            <a:r>
              <a:rPr lang="en-AU" dirty="0"/>
              <a:t>Clicker Question 30</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What is heterochromatin?</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random structural regions of DNA</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transcriptionally inactive regions of DNA</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regions of DNA containing genes</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places where histones bind</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regions where epigenetic modification occurs</a:t>
            </a: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363094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88B29-3977-4BE0-BF18-CD62EDC88872}"/>
              </a:ext>
            </a:extLst>
          </p:cNvPr>
          <p:cNvSpPr>
            <a:spLocks noGrp="1"/>
          </p:cNvSpPr>
          <p:nvPr>
            <p:ph type="title"/>
          </p:nvPr>
        </p:nvSpPr>
        <p:spPr/>
        <p:txBody>
          <a:bodyPr/>
          <a:lstStyle/>
          <a:p>
            <a:r>
              <a:rPr lang="en-US" dirty="0" err="1">
                <a:solidFill>
                  <a:schemeClr val="tx1"/>
                </a:solidFill>
                <a:latin typeface="Arial" panose="020B0604020202020204" pitchFamily="34" charset="0"/>
                <a:cs typeface="Arial" panose="020B0604020202020204" pitchFamily="34" charset="0"/>
              </a:rPr>
              <a:t>Colinearity</a:t>
            </a:r>
            <a:r>
              <a:rPr lang="en-US" dirty="0">
                <a:solidFill>
                  <a:schemeClr val="tx1"/>
                </a:solidFill>
                <a:latin typeface="Arial" panose="020B0604020202020204" pitchFamily="34" charset="0"/>
                <a:cs typeface="Arial" panose="020B0604020202020204" pitchFamily="34" charset="0"/>
              </a:rPr>
              <a:t> of DNA, mRNA,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and Protein</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16806" y="1600200"/>
            <a:ext cx="532199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each amino acid of a polypeptide chain is coded for by three consecutive nucleotides in a single strand of DNA (“codon”)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 polypeptide chain of 350 amino acid residues (an average-size chain) corresponds to 1,050 base pairs (bp) of coding DNA</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From left to right, three columns are labeled D N A, m R N A, and polypeptide. The D N A column contains two vertical columns of nucleotides with each pair joined by three short blue vertical lines representing a hydrogen bond. In the D N A column, the left-hand column is labeled 5 prime on top and 3 prime on the bottom and the right-hand column is labeled 3 prime on top and 5 prime on the bottom. The right-hand strand is labeled template strand. There are spaces between each set of three D N A pairs of nucleotides that correspond to three m R N A nucleotides and an amino acid. From top to bottom in the D N A column, the pairs of bases are as follows: Set 1: C with G, G with C, T with A; Set 2: G with C, G with C, A with T; Set 3: T with A, A with T, C with G; Set 4: A with T, C with G, T with A; Set 4: A with T, C with G, T with A; Set 5: T with A, T with A, T with A; Set 6: G with C, C with G, C with G; Set 7: G with C, T with A, T with A; Set 8: T with A, C with G, T with A. The m R N A column contains sets of three nucleotides each enclosed in a bracket with the 5 prime end at the top and the 3 prime end at the bottom. From top to bottom, these sets are as follows. Set 1: C, G, U; Set 2: G, G, A; Set 3: U, A , C; Set 4: A, C U; Set 5: U, U, U; Set 6: G C C ; Set 7: G, U, U; Set 8: U, C, U. The polypeptide column is labeled with an arrow pointing upward at the top labeled amino terminus and an arrow pointing downward at the bottom labeled carboxyl terminus. There are eight amino acids corresponding with the eight brackets shown in the m R N A column. From top to bottom, the amino acids are A r g, G l y, T y r, T h r, P h e, A l A, V a l, and S e r.">
            <a:extLst>
              <a:ext uri="{FF2B5EF4-FFF2-40B4-BE49-F238E27FC236}">
                <a16:creationId xmlns:a16="http://schemas.microsoft.com/office/drawing/2014/main" id="{534EACBB-121E-7A40-AE08-DE01B1A9AB8C}"/>
              </a:ext>
            </a:extLst>
          </p:cNvPr>
          <p:cNvPicPr>
            <a:picLocks noChangeAspect="1"/>
          </p:cNvPicPr>
          <p:nvPr/>
        </p:nvPicPr>
        <p:blipFill>
          <a:blip r:embed="rId3"/>
          <a:stretch>
            <a:fillRect/>
          </a:stretch>
        </p:blipFill>
        <p:spPr>
          <a:xfrm>
            <a:off x="5943600" y="1657782"/>
            <a:ext cx="2677492" cy="5069985"/>
          </a:xfrm>
          <a:prstGeom prst="rect">
            <a:avLst/>
          </a:prstGeom>
        </p:spPr>
      </p:pic>
    </p:spTree>
    <p:extLst>
      <p:ext uri="{BB962C8B-B14F-4D97-AF65-F5344CB8AC3E}">
        <p14:creationId xmlns:p14="http://schemas.microsoft.com/office/powerpoint/2010/main" val="80799674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DB101-AD2E-4648-BBBA-3E282FA60436}"/>
              </a:ext>
            </a:extLst>
          </p:cNvPr>
          <p:cNvSpPr>
            <a:spLocks noGrp="1"/>
          </p:cNvSpPr>
          <p:nvPr>
            <p:ph type="title"/>
          </p:nvPr>
        </p:nvSpPr>
        <p:spPr/>
        <p:txBody>
          <a:bodyPr/>
          <a:lstStyle/>
          <a:p>
            <a:r>
              <a:rPr lang="en-AU" dirty="0"/>
              <a:t>Clicker Question 30,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What is heterochromatin?</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2"/>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transcriptionally inactive regions of DNA</a:t>
            </a:r>
            <a:endParaRPr kumimoji="0" lang="en-US" sz="24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25000" noProof="0" dirty="0">
              <a:ln>
                <a:noFill/>
              </a:ln>
              <a:solidFill>
                <a:srgbClr val="000000"/>
              </a:solidFill>
              <a:effectLst/>
              <a:uLnTx/>
              <a:uFillTx/>
              <a:latin typeface="Arial" charset="0"/>
              <a:ea typeface="MS PGothic" panose="020B0600070205080204" pitchFamily="34" charset="-128"/>
              <a:cs typeface="Times New Roman" pitchFamily="18"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highly condensed DNA in transcriptionally inactive regions or in regions lacking genes is called heterochromatin.</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7852706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930014FD-0696-4D7B-90AD-9621DE1CED5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68563" y="402570"/>
            <a:ext cx="944962" cy="701101"/>
          </a:xfrm>
          <a:prstGeom prst="rect">
            <a:avLst/>
          </a:prstGeom>
        </p:spPr>
      </p:pic>
      <p:sp>
        <p:nvSpPr>
          <p:cNvPr id="2" name="Title 1">
            <a:extLst>
              <a:ext uri="{FF2B5EF4-FFF2-40B4-BE49-F238E27FC236}">
                <a16:creationId xmlns:a16="http://schemas.microsoft.com/office/drawing/2014/main" id="{EF717F8F-93F7-4761-A6AA-7EB00FABAE0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(5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Specialized proteins and RNAs maintain chromosome structure. </a:t>
            </a:r>
            <a:r>
              <a:rPr lang="en-US" sz="2400" dirty="0">
                <a:latin typeface="Arial" panose="020B0604020202020204" pitchFamily="34" charset="0"/>
                <a:cs typeface="Arial" panose="020B0604020202020204" pitchFamily="34" charset="0"/>
              </a:rPr>
              <a:t>Topoisomerases control DNA underwinding. Histones, </a:t>
            </a:r>
            <a:r>
              <a:rPr lang="en-US" sz="2400" dirty="0" err="1">
                <a:latin typeface="Arial" panose="020B0604020202020204" pitchFamily="34" charset="0"/>
                <a:cs typeface="Arial" panose="020B0604020202020204" pitchFamily="34" charset="0"/>
              </a:rPr>
              <a:t>condensins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cohesins</a:t>
            </a:r>
            <a:r>
              <a:rPr lang="en-US" sz="2400" dirty="0">
                <a:latin typeface="Arial" panose="020B0604020202020204" pitchFamily="34" charset="0"/>
                <a:cs typeface="Arial" panose="020B0604020202020204" pitchFamily="34" charset="0"/>
              </a:rPr>
              <a:t>, and other DNA-binding proteins provide scaffolds to organize chromosome structure. Certain long, noncoding RNAs also play important roles in chromosome structure and function. </a:t>
            </a:r>
          </a:p>
          <a:p>
            <a:endParaRPr lang="en-US" sz="2400" dirty="0"/>
          </a:p>
          <a:p>
            <a:endParaRPr lang="en-US" sz="2400" dirty="0"/>
          </a:p>
        </p:txBody>
      </p:sp>
    </p:spTree>
    <p:extLst>
      <p:ext uri="{BB962C8B-B14F-4D97-AF65-F5344CB8AC3E}">
        <p14:creationId xmlns:p14="http://schemas.microsoft.com/office/powerpoint/2010/main" val="268840666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4C9C0-D837-4D0E-B473-F8015982F92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Long Noncoding RNAs (</a:t>
            </a:r>
            <a:r>
              <a:rPr lang="en-US" dirty="0" err="1">
                <a:solidFill>
                  <a:schemeClr val="tx1"/>
                </a:solidFill>
                <a:latin typeface="Arial" panose="020B0604020202020204" pitchFamily="34" charset="0"/>
                <a:cs typeface="Arial" panose="020B0604020202020204" pitchFamily="34" charset="0"/>
              </a:rPr>
              <a:t>lncRNAs</a:t>
            </a:r>
            <a:r>
              <a:rPr lang="en-US" dirty="0">
                <a:solidFill>
                  <a:schemeClr val="tx1"/>
                </a:solidFill>
                <a:latin typeface="Arial" panose="020B0604020202020204" pitchFamily="34" charset="0"/>
                <a:cs typeface="Arial" panose="020B0604020202020204" pitchFamily="34" charset="0"/>
              </a:rPr>
              <a:t>)</a:t>
            </a:r>
            <a:endParaRPr lang="en-AU" dirty="0"/>
          </a:p>
        </p:txBody>
      </p:sp>
      <p:sp>
        <p:nvSpPr>
          <p:cNvPr id="6" name="Google Shape;390;g847cf01710_0_68">
            <a:extLst>
              <a:ext uri="{FF2B5EF4-FFF2-40B4-BE49-F238E27FC236}">
                <a16:creationId xmlns:a16="http://schemas.microsoft.com/office/drawing/2014/main" id="{EFC483D0-48E1-9240-AE85-B04EE649633F}"/>
              </a:ext>
            </a:extLst>
          </p:cNvPr>
          <p:cNvSpPr txBox="1">
            <a:spLocks noChangeArrowheads="1"/>
          </p:cNvSpPr>
          <p:nvPr/>
        </p:nvSpPr>
        <p:spPr bwMode="auto">
          <a:xfrm>
            <a:off x="228600" y="1371293"/>
            <a:ext cx="333299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long noncoding RNAs (</a:t>
            </a:r>
            <a:r>
              <a:rPr lang="en-US" sz="2400" b="1" dirty="0" err="1">
                <a:latin typeface="Arial" panose="020B0604020202020204" pitchFamily="34" charset="0"/>
                <a:cs typeface="Arial" panose="020B0604020202020204" pitchFamily="34" charset="0"/>
              </a:rPr>
              <a:t>lncRNAs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play a functional role in defining the chromosome structure</a:t>
            </a:r>
          </a:p>
          <a:p>
            <a:pPr lvl="1"/>
            <a:r>
              <a:rPr lang="en-US" sz="2400" dirty="0">
                <a:latin typeface="Arial" panose="020B0604020202020204" pitchFamily="34" charset="0"/>
                <a:cs typeface="Arial" panose="020B0604020202020204" pitchFamily="34" charset="0"/>
              </a:rPr>
              <a:t>many provide a scaffold for proteins</a:t>
            </a:r>
          </a:p>
        </p:txBody>
      </p:sp>
      <p:pic>
        <p:nvPicPr>
          <p:cNvPr id="3" name="Picture 2" descr="Part a shows multiple clumps of one to four beige structures that are roughly sphere-shaped. Blue strands of D N A run against each one. Green strands connect openings in one beige structure with openings on other beige structures. This produces interactions between beige structures located at different places on D N A. Part b shows two strands of D N A that bend to run vertically along the right side of the illustration. Halfway up, the two strands are separated and a green strand begins that runs to the right. There are four beige structures to the right that vary in shape and that have cutouts of varying shapes. The green strand folds into one opening and then out again, forming bonds between the two halves, then continues to folding into other openings in the beige structure while forming bonds between its two halves when they are close together.">
            <a:extLst>
              <a:ext uri="{FF2B5EF4-FFF2-40B4-BE49-F238E27FC236}">
                <a16:creationId xmlns:a16="http://schemas.microsoft.com/office/drawing/2014/main" id="{F48EA31E-FC12-CF44-ADFC-756DED7812FC}"/>
              </a:ext>
            </a:extLst>
          </p:cNvPr>
          <p:cNvPicPr>
            <a:picLocks noChangeAspect="1"/>
          </p:cNvPicPr>
          <p:nvPr/>
        </p:nvPicPr>
        <p:blipFill>
          <a:blip r:embed="rId3"/>
          <a:stretch>
            <a:fillRect/>
          </a:stretch>
        </p:blipFill>
        <p:spPr>
          <a:xfrm>
            <a:off x="3810000" y="1368887"/>
            <a:ext cx="4918306" cy="4918306"/>
          </a:xfrm>
          <a:prstGeom prst="rect">
            <a:avLst/>
          </a:prstGeom>
        </p:spPr>
      </p:pic>
    </p:spTree>
    <p:extLst>
      <p:ext uri="{BB962C8B-B14F-4D97-AF65-F5344CB8AC3E}">
        <p14:creationId xmlns:p14="http://schemas.microsoft.com/office/powerpoint/2010/main" val="86763318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1EE37-115F-4FBA-B24B-6B9A6C3AD28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Chromosome Territory</a:t>
            </a:r>
            <a:endParaRPr lang="en-AU" dirty="0"/>
          </a:p>
        </p:txBody>
      </p:sp>
      <p:sp>
        <p:nvSpPr>
          <p:cNvPr id="6" name="Google Shape;390;g847cf01710_0_68">
            <a:extLst>
              <a:ext uri="{FF2B5EF4-FFF2-40B4-BE49-F238E27FC236}">
                <a16:creationId xmlns:a16="http://schemas.microsoft.com/office/drawing/2014/main" id="{EFC483D0-48E1-9240-AE85-B04EE649633F}"/>
              </a:ext>
            </a:extLst>
          </p:cNvPr>
          <p:cNvSpPr txBox="1">
            <a:spLocks noChangeArrowheads="1"/>
          </p:cNvSpPr>
          <p:nvPr/>
        </p:nvSpPr>
        <p:spPr bwMode="auto">
          <a:xfrm>
            <a:off x="248410" y="1641475"/>
            <a:ext cx="356159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chromosome territory </a:t>
            </a:r>
            <a:r>
              <a:rPr lang="en-US" sz="2400" dirty="0">
                <a:latin typeface="Arial" panose="020B0604020202020204" pitchFamily="34" charset="0"/>
                <a:cs typeface="Arial" panose="020B0604020202020204" pitchFamily="34" charset="0"/>
              </a:rPr>
              <a:t>= subnuclear domain that constrains the entire structure of each chromosome</a:t>
            </a:r>
          </a:p>
          <a:p>
            <a:pPr lvl="1"/>
            <a:r>
              <a:rPr lang="en-US" sz="2400" dirty="0">
                <a:latin typeface="Arial" panose="020B0604020202020204" pitchFamily="34" charset="0"/>
                <a:cs typeface="Arial" panose="020B0604020202020204" pitchFamily="34" charset="0"/>
              </a:rPr>
              <a:t>little or no intermingling of DNA in different territories</a:t>
            </a:r>
          </a:p>
        </p:txBody>
      </p:sp>
      <p:pic>
        <p:nvPicPr>
          <p:cNvPr id="4" name="Picture 3" descr="An oval nucleus is shown with nuclear pores located around the outside. Each nuclear pore forms a channel with wavy threads extending out from the nucleus. A blue roughly spherical structure near the center is labeled nucleolus. Different regions of the nucleus are shaded in different colors and these are labeled chromosome territories. Lighter areas between these territories are labeled interchromatin compartments. There is a brown territory at the upper left a yellow territory to the upper right, a vertical dark green territory extending down where they meet, a light green territory beneath and slightly overlapping the yellow territory, an orange territory to the right, a dark orange territory in the upper right corner, a pink territory at the lower right side, a purple territory at the bottom right, a dark purple region to the lower left, and a light blue region at the lower left. Lighter areas between these territories are labeled interchromatin compartments.">
            <a:extLst>
              <a:ext uri="{FF2B5EF4-FFF2-40B4-BE49-F238E27FC236}">
                <a16:creationId xmlns:a16="http://schemas.microsoft.com/office/drawing/2014/main" id="{D53936F6-01B0-9E42-B3C6-545FE5CF6ACE}"/>
              </a:ext>
            </a:extLst>
          </p:cNvPr>
          <p:cNvPicPr>
            <a:picLocks noChangeAspect="1"/>
          </p:cNvPicPr>
          <p:nvPr/>
        </p:nvPicPr>
        <p:blipFill>
          <a:blip r:embed="rId3"/>
          <a:stretch>
            <a:fillRect/>
          </a:stretch>
        </p:blipFill>
        <p:spPr>
          <a:xfrm>
            <a:off x="3970763" y="1911225"/>
            <a:ext cx="4851400" cy="3591173"/>
          </a:xfrm>
          <a:prstGeom prst="rect">
            <a:avLst/>
          </a:prstGeom>
        </p:spPr>
      </p:pic>
    </p:spTree>
    <p:extLst>
      <p:ext uri="{BB962C8B-B14F-4D97-AF65-F5344CB8AC3E}">
        <p14:creationId xmlns:p14="http://schemas.microsoft.com/office/powerpoint/2010/main" val="23528477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DF78376F-42CF-4660-8E40-0700D6841DF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8971" y="325731"/>
            <a:ext cx="1133954" cy="816935"/>
          </a:xfrm>
          <a:prstGeom prst="rect">
            <a:avLst/>
          </a:prstGeom>
        </p:spPr>
      </p:pic>
      <p:sp>
        <p:nvSpPr>
          <p:cNvPr id="2" name="Title 1">
            <a:extLst>
              <a:ext uri="{FF2B5EF4-FFF2-40B4-BE49-F238E27FC236}">
                <a16:creationId xmlns:a16="http://schemas.microsoft.com/office/drawing/2014/main" id="{3A1DA2D2-649E-47AC-995D-3B7E55E9F04F}"/>
              </a:ext>
            </a:extLst>
          </p:cNvPr>
          <p:cNvSpPr>
            <a:spLocks noGrp="1"/>
          </p:cNvSpPr>
          <p:nvPr>
            <p:ph type="title"/>
          </p:nvPr>
        </p:nvSpPr>
        <p:spPr/>
        <p:txBody>
          <a:bodyPr/>
          <a:lstStyle/>
          <a:p>
            <a:r>
              <a:rPr lang="en-AU" dirty="0"/>
              <a:t>Clicker Question 31</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Xist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is a(n) _____ that contributes to the condensation of an X chromosome into an inactive form called a _____.</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Font typeface="+mj-lt"/>
              <a:buAutoNum type="alphaUcPeriod"/>
              <a:defRPr/>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lncRNA; Barr body</a:t>
            </a:r>
          </a:p>
          <a:p>
            <a:pPr marL="457200" indent="-457200">
              <a:buFont typeface="+mj-lt"/>
              <a:buAutoNum type="alphaUcPeriod"/>
              <a:defRPr/>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histone chaperone; Barr body</a:t>
            </a:r>
          </a:p>
          <a:p>
            <a:pPr marL="457200" indent="-457200">
              <a:buFont typeface="+mj-lt"/>
              <a:buAutoNum type="alphaUcPeriod"/>
              <a:defRPr/>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lncRNA; chromosome territory</a:t>
            </a:r>
          </a:p>
          <a:p>
            <a:pPr marL="457200" indent="-457200">
              <a:buFont typeface="+mj-lt"/>
              <a:buAutoNum type="alphaUcPeriod"/>
              <a:defRPr/>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histone chaperone; chromosome territory</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886384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11A22-6F61-4F74-AC9C-803236232D55}"/>
              </a:ext>
            </a:extLst>
          </p:cNvPr>
          <p:cNvSpPr>
            <a:spLocks noGrp="1"/>
          </p:cNvSpPr>
          <p:nvPr>
            <p:ph type="title"/>
          </p:nvPr>
        </p:nvSpPr>
        <p:spPr/>
        <p:txBody>
          <a:bodyPr/>
          <a:lstStyle/>
          <a:p>
            <a:r>
              <a:rPr lang="en-AU" dirty="0"/>
              <a:t>Clicker Question 31,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Xist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is a(n) _____ that contributes to the condensation of an X chromosome into an inactive form called a _____.</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indent="-457200">
              <a:buFont typeface="+mj-lt"/>
              <a:buAutoNum type="alphaUcPeriod"/>
              <a:defRPr/>
            </a:pPr>
            <a:r>
              <a:rPr lang="en-US" sz="2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lncRNA; Barr body</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In organisms with two X chromosomes, dosage compensation is accomplished by X chromosome inactivation. </a:t>
            </a:r>
            <a:r>
              <a:rPr lang="en-US" sz="2400" b="1" dirty="0">
                <a:solidFill>
                  <a:srgbClr val="000000"/>
                </a:solidFill>
                <a:latin typeface="Arial" panose="020B0604020202020204" pitchFamily="34" charset="0"/>
                <a:cs typeface="Arial" panose="020B0604020202020204" pitchFamily="34" charset="0"/>
              </a:rPr>
              <a:t>An lncRNA called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Xist</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migrates in the region immediately proximal to the gene from which it is transcribed, gradually encompassing more and more DNA as that X chromosome undergoes a major condensation, giving rise to the inactive form called a Barr body.</a:t>
            </a:r>
          </a:p>
        </p:txBody>
      </p:sp>
    </p:spTree>
    <p:extLst>
      <p:ext uri="{BB962C8B-B14F-4D97-AF65-F5344CB8AC3E}">
        <p14:creationId xmlns:p14="http://schemas.microsoft.com/office/powerpoint/2010/main" val="12738514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B0809FF9-B472-4613-924F-7E0E8F407B5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68563" y="402570"/>
            <a:ext cx="944962" cy="701101"/>
          </a:xfrm>
          <a:prstGeom prst="rect">
            <a:avLst/>
          </a:prstGeom>
        </p:spPr>
      </p:pic>
      <p:sp>
        <p:nvSpPr>
          <p:cNvPr id="2" name="Title 1">
            <a:extLst>
              <a:ext uri="{FF2B5EF4-FFF2-40B4-BE49-F238E27FC236}">
                <a16:creationId xmlns:a16="http://schemas.microsoft.com/office/drawing/2014/main" id="{335A03D0-A4F5-45AA-A69B-B2B3ED3E7D0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(6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Specialized proteins and RNAs maintain chromosome structure. </a:t>
            </a:r>
            <a:r>
              <a:rPr lang="en-US" sz="2400" dirty="0">
                <a:latin typeface="Arial" panose="020B0604020202020204" pitchFamily="34" charset="0"/>
                <a:cs typeface="Arial" panose="020B0604020202020204" pitchFamily="34" charset="0"/>
              </a:rPr>
              <a:t>Topoisomerases control DNA underwinding. Histones, </a:t>
            </a:r>
            <a:r>
              <a:rPr lang="en-US" sz="2400" dirty="0" err="1">
                <a:latin typeface="Arial" panose="020B0604020202020204" pitchFamily="34" charset="0"/>
                <a:cs typeface="Arial" panose="020B0604020202020204" pitchFamily="34" charset="0"/>
              </a:rPr>
              <a:t>condensins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cohesins</a:t>
            </a:r>
            <a:r>
              <a:rPr lang="en-US" sz="2400" dirty="0">
                <a:latin typeface="Arial" panose="020B0604020202020204" pitchFamily="34" charset="0"/>
                <a:cs typeface="Arial" panose="020B0604020202020204" pitchFamily="34" charset="0"/>
              </a:rPr>
              <a:t>, and other DNA-binding proteins provide scaffolds to organize chromosome structure. Certain long, noncoding RNAs also play important roles in chromosome structure and function. </a:t>
            </a:r>
          </a:p>
          <a:p>
            <a:endParaRPr lang="en-US" sz="2400" dirty="0"/>
          </a:p>
          <a:p>
            <a:endParaRPr lang="en-US" sz="2400" dirty="0"/>
          </a:p>
        </p:txBody>
      </p:sp>
    </p:spTree>
    <p:extLst>
      <p:ext uri="{BB962C8B-B14F-4D97-AF65-F5344CB8AC3E}">
        <p14:creationId xmlns:p14="http://schemas.microsoft.com/office/powerpoint/2010/main" val="33128411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EDA9E-9514-4589-88D8-ACF4ED32F5DA}"/>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Condensed Chromosome Structures Are Maintained by SMC Proteins</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F79A2D2-D234-D140-A535-28486BBBCBE8}"/>
              </a:ext>
            </a:extLst>
          </p:cNvPr>
          <p:cNvSpPr txBox="1">
            <a:spLocks noChangeArrowheads="1"/>
          </p:cNvSpPr>
          <p:nvPr/>
        </p:nvSpPr>
        <p:spPr bwMode="auto">
          <a:xfrm>
            <a:off x="200025" y="1752600"/>
            <a:ext cx="513397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SMC proteins </a:t>
            </a:r>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s</a:t>
            </a:r>
            <a:r>
              <a:rPr lang="en-US" sz="2400" dirty="0">
                <a:latin typeface="Arial" panose="020B0604020202020204" pitchFamily="34" charset="0"/>
                <a:cs typeface="Arial" panose="020B0604020202020204" pitchFamily="34" charset="0"/>
              </a:rPr>
              <a:t>tructural </a:t>
            </a:r>
            <a:r>
              <a:rPr lang="en-US" sz="2400" i="1" dirty="0">
                <a:latin typeface="Arial" panose="020B0604020202020204" pitchFamily="34" charset="0"/>
                <a:cs typeface="Arial" panose="020B0604020202020204" pitchFamily="34" charset="0"/>
              </a:rPr>
              <a:t>m</a:t>
            </a:r>
            <a:r>
              <a:rPr lang="en-US" sz="2400" dirty="0">
                <a:latin typeface="Arial" panose="020B0604020202020204" pitchFamily="34" charset="0"/>
                <a:cs typeface="Arial" panose="020B0604020202020204" pitchFamily="34" charset="0"/>
              </a:rPr>
              <a:t>aintenance of </a:t>
            </a:r>
            <a:r>
              <a:rPr lang="en-US" sz="2400" i="1" dirty="0">
                <a:latin typeface="Arial" panose="020B0604020202020204" pitchFamily="34" charset="0"/>
                <a:cs typeface="Arial" panose="020B0604020202020204" pitchFamily="34" charset="0"/>
              </a:rPr>
              <a:t>c</a:t>
            </a:r>
            <a:r>
              <a:rPr lang="en-US" sz="2400" dirty="0">
                <a:latin typeface="Arial" panose="020B0604020202020204" pitchFamily="34" charset="0"/>
                <a:cs typeface="Arial" panose="020B0604020202020204" pitchFamily="34" charset="0"/>
              </a:rPr>
              <a:t>hromosomes) = responsible for maintaining the structure and integrity of chromosomes following replication </a:t>
            </a:r>
          </a:p>
          <a:p>
            <a:pPr lvl="1"/>
            <a:r>
              <a:rPr lang="en-US" sz="2400" dirty="0">
                <a:latin typeface="Arial" panose="020B0604020202020204" pitchFamily="34" charset="0"/>
                <a:cs typeface="Arial" panose="020B0604020202020204" pitchFamily="34" charset="0"/>
              </a:rPr>
              <a:t>consist of 5 distinct domains </a:t>
            </a: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a shows a green piece labeled head and C that resembles the lower left quarter of a circle with a slight circular cutout. This is connected by a long, wavy, vertical alpha-helical connector to a half-circle with a circular cutout that has a lighter top half and a darker bottom half with the line separating them labeled as hinge. Another wavy alpha-helical connector extends down to a dark quarter circle with a slight cutout labeled head and N. Part b shows a circle at the top with a circular opening in the center. The circle has four parts with a light green upper left part, a dark green lower left part, a light purple upper right part, and a dark purple lower left part. Two intertwined strands run vertically down the left and right sides and are labeled coiled coils. The left-hand strand is green and the right-hand strand is purple. The green strand ends at a half-circle with a dark green top labeled N and a light green bottom labeled C. A cutout between them forms a half circle. The purple strand ends at a half circle with a dark purple top labeled C and a light purple bottom labeled N. A cutout between them forms a half-circle. These half-circle openings are labeled A T P-binding sites. ">
            <a:extLst>
              <a:ext uri="{FF2B5EF4-FFF2-40B4-BE49-F238E27FC236}">
                <a16:creationId xmlns:a16="http://schemas.microsoft.com/office/drawing/2014/main" id="{04E0C774-3061-DD4D-857C-BCACE56056B6}"/>
              </a:ext>
            </a:extLst>
          </p:cNvPr>
          <p:cNvPicPr>
            <a:picLocks noChangeAspect="1"/>
          </p:cNvPicPr>
          <p:nvPr/>
        </p:nvPicPr>
        <p:blipFill>
          <a:blip r:embed="rId3"/>
          <a:stretch>
            <a:fillRect/>
          </a:stretch>
        </p:blipFill>
        <p:spPr>
          <a:xfrm>
            <a:off x="5475252" y="1644054"/>
            <a:ext cx="3049858" cy="4985346"/>
          </a:xfrm>
          <a:prstGeom prst="rect">
            <a:avLst/>
          </a:prstGeom>
        </p:spPr>
      </p:pic>
    </p:spTree>
    <p:extLst>
      <p:ext uri="{BB962C8B-B14F-4D97-AF65-F5344CB8AC3E}">
        <p14:creationId xmlns:p14="http://schemas.microsoft.com/office/powerpoint/2010/main" val="215169938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3927D-F719-48F9-8B61-91EC491D8B5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Eukaryotes Have Two Major Types of SMC Proteins</a:t>
            </a:r>
            <a:endParaRPr lang="en-AU" dirty="0"/>
          </a:p>
        </p:txBody>
      </p:sp>
      <p:sp>
        <p:nvSpPr>
          <p:cNvPr id="6" name="Google Shape;390;g847cf01710_0_68">
            <a:extLst>
              <a:ext uri="{FF2B5EF4-FFF2-40B4-BE49-F238E27FC236}">
                <a16:creationId xmlns:a16="http://schemas.microsoft.com/office/drawing/2014/main" id="{EFC483D0-48E1-9240-AE85-B04EE649633F}"/>
              </a:ext>
            </a:extLst>
          </p:cNvPr>
          <p:cNvSpPr txBox="1">
            <a:spLocks noChangeArrowheads="1"/>
          </p:cNvSpPr>
          <p:nvPr/>
        </p:nvSpPr>
        <p:spPr bwMode="auto">
          <a:xfrm>
            <a:off x="238505" y="1466445"/>
            <a:ext cx="3952495" cy="508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cohesins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link sister chromatids together after replication and keep them together as the chromosomes condense to metaphase </a:t>
            </a:r>
          </a:p>
          <a:p>
            <a:endParaRPr lang="en-US" sz="2400" b="1" dirty="0">
              <a:latin typeface="Arial" panose="020B0604020202020204" pitchFamily="34" charset="0"/>
              <a:cs typeface="Arial" panose="020B0604020202020204" pitchFamily="34" charset="0"/>
            </a:endParaRPr>
          </a:p>
          <a:p>
            <a:r>
              <a:rPr lang="en-US" sz="2400" b="1" dirty="0" err="1">
                <a:latin typeface="Arial" panose="020B0604020202020204" pitchFamily="34" charset="0"/>
                <a:cs typeface="Arial" panose="020B0604020202020204" pitchFamily="34" charset="0"/>
              </a:rPr>
              <a:t>condensins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essential to chromosomal  condensation as cells enter mitosis</a:t>
            </a:r>
          </a:p>
          <a:p>
            <a:pPr lvl="1"/>
            <a:r>
              <a:rPr lang="en-US" sz="2400" dirty="0">
                <a:latin typeface="Arial" panose="020B0604020202020204" pitchFamily="34" charset="0"/>
                <a:cs typeface="Arial" panose="020B0604020202020204" pitchFamily="34" charset="0"/>
              </a:rPr>
              <a:t>create positive supercoils</a:t>
            </a:r>
            <a:endParaRPr lang="en-US" sz="2400" dirty="0"/>
          </a:p>
        </p:txBody>
      </p:sp>
      <p:pic>
        <p:nvPicPr>
          <p:cNvPr id="3" name="Picture 2" descr="Part c shows examples of bacterial and eukaryotic S M C proteins and part d shows micrographs of S M C dimers from the bacterium Bacillus subtilis. ">
            <a:extLst>
              <a:ext uri="{FF2B5EF4-FFF2-40B4-BE49-F238E27FC236}">
                <a16:creationId xmlns:a16="http://schemas.microsoft.com/office/drawing/2014/main" id="{E4695D4E-7A5B-234A-A3FA-1E9C94CF29D7}"/>
              </a:ext>
            </a:extLst>
          </p:cNvPr>
          <p:cNvPicPr>
            <a:picLocks noChangeAspect="1"/>
          </p:cNvPicPr>
          <p:nvPr/>
        </p:nvPicPr>
        <p:blipFill>
          <a:blip r:embed="rId3"/>
          <a:stretch>
            <a:fillRect/>
          </a:stretch>
        </p:blipFill>
        <p:spPr>
          <a:xfrm>
            <a:off x="4270647" y="2230239"/>
            <a:ext cx="4482117" cy="3161316"/>
          </a:xfrm>
          <a:prstGeom prst="rect">
            <a:avLst/>
          </a:prstGeom>
        </p:spPr>
      </p:pic>
    </p:spTree>
    <p:extLst>
      <p:ext uri="{BB962C8B-B14F-4D97-AF65-F5344CB8AC3E}">
        <p14:creationId xmlns:p14="http://schemas.microsoft.com/office/powerpoint/2010/main" val="16852704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763AF-BBB9-4BF2-8A7E-49512A0C950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Models of the Role of </a:t>
            </a:r>
            <a:r>
              <a:rPr lang="en-US" dirty="0" err="1">
                <a:solidFill>
                  <a:schemeClr val="tx1"/>
                </a:solidFill>
                <a:latin typeface="Arial" panose="020B0604020202020204" pitchFamily="34" charset="0"/>
                <a:cs typeface="Arial" panose="020B0604020202020204" pitchFamily="34" charset="0"/>
              </a:rPr>
              <a:t>Condensins</a:t>
            </a:r>
            <a:r>
              <a:rPr lang="en-US" dirty="0">
                <a:solidFill>
                  <a:schemeClr val="tx1"/>
                </a:solidFill>
                <a:latin typeface="Arial" panose="020B0604020202020204" pitchFamily="34" charset="0"/>
                <a:cs typeface="Arial" panose="020B0604020202020204" pitchFamily="34" charset="0"/>
              </a:rPr>
              <a:t> in Chromatin Condensation</a:t>
            </a:r>
            <a:endParaRPr lang="en-AU" dirty="0"/>
          </a:p>
        </p:txBody>
      </p:sp>
      <p:sp>
        <p:nvSpPr>
          <p:cNvPr id="6" name="Google Shape;390;g847cf01710_0_68">
            <a:extLst>
              <a:ext uri="{FF2B5EF4-FFF2-40B4-BE49-F238E27FC236}">
                <a16:creationId xmlns:a16="http://schemas.microsoft.com/office/drawing/2014/main" id="{EFC483D0-48E1-9240-AE85-B04EE649633F}"/>
              </a:ext>
            </a:extLst>
          </p:cNvPr>
          <p:cNvSpPr txBox="1">
            <a:spLocks noChangeArrowheads="1"/>
          </p:cNvSpPr>
          <p:nvPr/>
        </p:nvSpPr>
        <p:spPr bwMode="auto">
          <a:xfrm>
            <a:off x="304800" y="1600200"/>
            <a:ext cx="395249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as DNA is compacted to form tighter and tighter loops, </a:t>
            </a:r>
            <a:r>
              <a:rPr lang="en-US" sz="2400" dirty="0" err="1">
                <a:latin typeface="Arial" panose="020B0604020202020204" pitchFamily="34" charset="0"/>
                <a:cs typeface="Arial" panose="020B0604020202020204" pitchFamily="34" charset="0"/>
              </a:rPr>
              <a:t>condensins</a:t>
            </a:r>
            <a:r>
              <a:rPr lang="en-US" sz="2400" dirty="0">
                <a:latin typeface="Arial" panose="020B0604020202020204" pitchFamily="34" charset="0"/>
                <a:cs typeface="Arial" panose="020B0604020202020204" pitchFamily="34" charset="0"/>
              </a:rPr>
              <a:t> stabilize the loops by binding at the base of each one</a:t>
            </a:r>
          </a:p>
          <a:p>
            <a:endParaRPr lang="en-US" sz="2400" dirty="0"/>
          </a:p>
        </p:txBody>
      </p:sp>
      <p:pic>
        <p:nvPicPr>
          <p:cNvPr id="4" name="Picture 3" descr="A figure shows two models of the possible role of condensins in chromatin condensation.">
            <a:extLst>
              <a:ext uri="{FF2B5EF4-FFF2-40B4-BE49-F238E27FC236}">
                <a16:creationId xmlns:a16="http://schemas.microsoft.com/office/drawing/2014/main" id="{818BD8F0-7900-E545-83FA-60A475E4741C}"/>
              </a:ext>
            </a:extLst>
          </p:cNvPr>
          <p:cNvPicPr>
            <a:picLocks noChangeAspect="1"/>
          </p:cNvPicPr>
          <p:nvPr/>
        </p:nvPicPr>
        <p:blipFill>
          <a:blip r:embed="rId3"/>
          <a:stretch>
            <a:fillRect/>
          </a:stretch>
        </p:blipFill>
        <p:spPr>
          <a:xfrm>
            <a:off x="4788345" y="1600200"/>
            <a:ext cx="3535287" cy="4942668"/>
          </a:xfrm>
          <a:prstGeom prst="rect">
            <a:avLst/>
          </a:prstGeom>
        </p:spPr>
      </p:pic>
    </p:spTree>
    <p:extLst>
      <p:ext uri="{BB962C8B-B14F-4D97-AF65-F5344CB8AC3E}">
        <p14:creationId xmlns:p14="http://schemas.microsoft.com/office/powerpoint/2010/main" val="3152634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pic>
        <p:nvPicPr>
          <p:cNvPr id="5" name="Picture 4" descr="Icon P 1">
            <a:extLst>
              <a:ext uri="{FF2B5EF4-FFF2-40B4-BE49-F238E27FC236}">
                <a16:creationId xmlns:a16="http://schemas.microsoft.com/office/drawing/2014/main" id="{711FF9FD-9985-437D-9B2B-81F29B7B5C1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89322" y="59766"/>
            <a:ext cx="1133954" cy="816935"/>
          </a:xfrm>
          <a:prstGeom prst="rect">
            <a:avLst/>
          </a:prstGeom>
        </p:spPr>
      </p:pic>
      <p:sp>
        <p:nvSpPr>
          <p:cNvPr id="2" name="Title 1">
            <a:extLst>
              <a:ext uri="{FF2B5EF4-FFF2-40B4-BE49-F238E27FC236}">
                <a16:creationId xmlns:a16="http://schemas.microsoft.com/office/drawing/2014/main" id="{EC7B6970-BDD0-419C-B68A-F5CA7C2E5D91}"/>
              </a:ext>
            </a:extLst>
          </p:cNvPr>
          <p:cNvSpPr>
            <a:spLocks noGrp="1"/>
          </p:cNvSpPr>
          <p:nvPr>
            <p:ph type="title"/>
          </p:nvPr>
        </p:nvSpPr>
        <p:spPr>
          <a:xfrm>
            <a:off x="0" y="152400"/>
            <a:ext cx="9144000" cy="1164028"/>
          </a:xfrm>
        </p:spPr>
        <p:txBody>
          <a:bodyPr/>
          <a:lstStyle/>
          <a:p>
            <a:pPr lvl="0">
              <a:spcBef>
                <a:spcPts val="0"/>
              </a:spcBef>
              <a:spcAft>
                <a:spcPts val="0"/>
              </a:spcAft>
              <a:defRPr/>
            </a:pPr>
            <a:r>
              <a:rPr lang="en-US" dirty="0">
                <a:solidFill>
                  <a:srgbClr val="144652"/>
                </a:solidFill>
                <a:latin typeface="Arial" panose="020B0604020202020204" pitchFamily="34" charset="0"/>
                <a:ea typeface="ＭＳ Ｐゴシック" charset="-128"/>
                <a:cs typeface="Arial" panose="020B0604020202020204" pitchFamily="34" charset="0"/>
              </a:rPr>
              <a:t> Activity: Relating </a:t>
            </a:r>
            <a:br>
              <a:rPr lang="en-US" dirty="0">
                <a:solidFill>
                  <a:srgbClr val="144652"/>
                </a:solidFill>
                <a:latin typeface="Arial" panose="020B0604020202020204" pitchFamily="34" charset="0"/>
                <a:ea typeface="ＭＳ Ｐゴシック" charset="-128"/>
                <a:cs typeface="Arial" panose="020B0604020202020204" pitchFamily="34" charset="0"/>
              </a:rPr>
            </a:br>
            <a:r>
              <a:rPr lang="en-US" dirty="0">
                <a:solidFill>
                  <a:srgbClr val="144652"/>
                </a:solidFill>
                <a:latin typeface="Arial" panose="020B0604020202020204" pitchFamily="34" charset="0"/>
                <a:ea typeface="ＭＳ Ｐゴシック" charset="-128"/>
                <a:cs typeface="Arial" panose="020B0604020202020204" pitchFamily="34" charset="0"/>
              </a:rPr>
              <a:t>Terms within the Chapter</a:t>
            </a:r>
            <a:endParaRPr lang="en-AU" dirty="0">
              <a:solidFill>
                <a:srgbClr val="144652"/>
              </a:solidFill>
            </a:endParaRPr>
          </a:p>
        </p:txBody>
      </p:sp>
      <p:sp>
        <p:nvSpPr>
          <p:cNvPr id="8" name="Google Shape;172;p31">
            <a:extLst>
              <a:ext uri="{FF2B5EF4-FFF2-40B4-BE49-F238E27FC236}">
                <a16:creationId xmlns:a16="http://schemas.microsoft.com/office/drawing/2014/main" id="{9601FA64-7607-EB49-9DC6-82E83915D9F3}"/>
              </a:ext>
            </a:extLst>
          </p:cNvPr>
          <p:cNvSpPr txBox="1">
            <a:spLocks/>
          </p:cNvSpPr>
          <p:nvPr/>
        </p:nvSpPr>
        <p:spPr bwMode="auto">
          <a:xfrm>
            <a:off x="685800" y="1770330"/>
            <a:ext cx="7772400" cy="1353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0" marR="0" lvl="0" indent="0" algn="l" defTabSz="914400" rtl="0" eaLnBrk="0" fontAlgn="base" latinLnBrk="0" hangingPunct="0">
              <a:lnSpc>
                <a:spcPct val="115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0000"/>
                </a:solidFill>
                <a:effectLst/>
                <a:uLnTx/>
                <a:uFillTx/>
                <a:latin typeface="Arial"/>
                <a:ea typeface="Arial"/>
                <a:cs typeface="Arial"/>
                <a:sym typeface="Arial"/>
              </a:rPr>
              <a:t>A concept map displays the relationships between different concepts. Observe the following example of a concept map.</a:t>
            </a:r>
          </a:p>
          <a:p>
            <a:pPr marL="0" marR="0" lvl="0" indent="0" algn="l" defTabSz="914400" rtl="0" eaLnBrk="0" fontAlgn="base" latinLnBrk="0" hangingPunct="0">
              <a:lnSpc>
                <a:spcPct val="100000"/>
              </a:lnSpc>
              <a:spcBef>
                <a:spcPts val="36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itchFamily="34" charset="0"/>
              <a:ea typeface="ＭＳ Ｐゴシック" charset="-128"/>
              <a:cs typeface="Calibri" pitchFamily="34" charset="0"/>
            </a:endParaRPr>
          </a:p>
          <a:p>
            <a:pPr marL="0" marR="0" lvl="0" indent="0" algn="l" defTabSz="914400" rtl="0" eaLnBrk="0" fontAlgn="base" latinLnBrk="0" hangingPunct="0">
              <a:lnSpc>
                <a:spcPct val="100000"/>
              </a:lnSpc>
              <a:spcBef>
                <a:spcPts val="36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itchFamily="34" charset="0"/>
              <a:ea typeface="ＭＳ Ｐゴシック" charset="-128"/>
              <a:cs typeface="Calibri" pitchFamily="34" charset="0"/>
            </a:endParaRPr>
          </a:p>
        </p:txBody>
      </p:sp>
      <p:pic>
        <p:nvPicPr>
          <p:cNvPr id="3" name="Picture 2" descr="The map starts with a box labeled, fire. An arrow labeled, is, leads to a box labeled combustion reaction. Three arrows labeled, requires, branch from combustion reaction to three boxes labeled heat, oxidizing agent, and fuel, respectively. An arrow labeled, such as, leads from the oxidizing agent to a box labeled, oxygen. An arrow labeled, such as, leads from fuel to a box labeled, wood. ">
            <a:extLst>
              <a:ext uri="{FF2B5EF4-FFF2-40B4-BE49-F238E27FC236}">
                <a16:creationId xmlns:a16="http://schemas.microsoft.com/office/drawing/2014/main" id="{355B62B9-8C21-4A76-A6FA-404750E1FC92}"/>
              </a:ext>
            </a:extLst>
          </p:cNvPr>
          <p:cNvPicPr>
            <a:picLocks noChangeAspect="1"/>
          </p:cNvPicPr>
          <p:nvPr/>
        </p:nvPicPr>
        <p:blipFill>
          <a:blip r:embed="rId4"/>
          <a:stretch>
            <a:fillRect/>
          </a:stretch>
        </p:blipFill>
        <p:spPr>
          <a:xfrm>
            <a:off x="609600" y="3657600"/>
            <a:ext cx="8077200" cy="2247900"/>
          </a:xfrm>
          <a:prstGeom prst="rect">
            <a:avLst/>
          </a:prstGeom>
        </p:spPr>
      </p:pic>
    </p:spTree>
    <p:extLst>
      <p:ext uri="{BB962C8B-B14F-4D97-AF65-F5344CB8AC3E}">
        <p14:creationId xmlns:p14="http://schemas.microsoft.com/office/powerpoint/2010/main" val="140689172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86280-FFAB-41B2-801D-24E0FEDE24B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Role of </a:t>
            </a:r>
            <a:r>
              <a:rPr lang="en-US" dirty="0" err="1">
                <a:solidFill>
                  <a:schemeClr val="tx1"/>
                </a:solidFill>
                <a:latin typeface="Arial" panose="020B0604020202020204" pitchFamily="34" charset="0"/>
                <a:cs typeface="Arial" panose="020B0604020202020204" pitchFamily="34" charset="0"/>
              </a:rPr>
              <a:t>Cohesins</a:t>
            </a:r>
            <a:r>
              <a:rPr lang="en-US" dirty="0">
                <a:solidFill>
                  <a:schemeClr val="tx1"/>
                </a:solidFill>
                <a:latin typeface="Arial" panose="020B0604020202020204" pitchFamily="34" charset="0"/>
                <a:cs typeface="Arial" panose="020B0604020202020204" pitchFamily="34" charset="0"/>
              </a:rPr>
              <a:t> and </a:t>
            </a:r>
            <a:r>
              <a:rPr lang="en-US" dirty="0" err="1">
                <a:solidFill>
                  <a:schemeClr val="tx1"/>
                </a:solidFill>
                <a:latin typeface="Arial" panose="020B0604020202020204" pitchFamily="34" charset="0"/>
                <a:cs typeface="Arial" panose="020B0604020202020204" pitchFamily="34" charset="0"/>
              </a:rPr>
              <a:t>Condensins</a:t>
            </a:r>
            <a:r>
              <a:rPr lang="en-US" dirty="0">
                <a:solidFill>
                  <a:schemeClr val="tx1"/>
                </a:solidFill>
                <a:latin typeface="Arial" panose="020B0604020202020204" pitchFamily="34" charset="0"/>
                <a:cs typeface="Arial" panose="020B0604020202020204" pitchFamily="34" charset="0"/>
              </a:rPr>
              <a:t> in the Cell Cycle</a:t>
            </a:r>
            <a:endParaRPr lang="en-AU" dirty="0"/>
          </a:p>
        </p:txBody>
      </p:sp>
      <p:pic>
        <p:nvPicPr>
          <p:cNvPr id="3" name="Picture 2" descr="The stages of the cell cycle are labeled from left to right across the top as G 1, S, G 2, prophase, metaphase, anaphase/telophase, and G 1. On the left under G 1, a vertical blue chromosome is shown with a yellow oval centromere near the center. As the S phase begins, two loops labeled cohesion are added. These are shown as loops with one purple strand and one green strand, a vertical oval at one end that is green on the side with the green strand and purple on the side with the purple strand, and a sphere at the other end that is green on the side with the green strand and purple on the side with the purple strand with two orange ovals attached and connected by a strand, with one oval on each half of the sphere. This yields a similar strand with two cohesin molecules looped across the top half above the centromere and two cohesin molecules looped across the bottom half beneath the centromere. An arrow points right to show the addition of two more cohensin molecules. This yields a similar molecule with five cohensins above and five cohensins below. The D N A molecule has begin to separate, so four of the cohensins of each half are around separated strands of D N A (a dark blue strand and a new light blue strand) while the remaining two closest to the centromere are around a single blue strand. Replication occurs. An arrow points right to show the formation of two vertical strands of D N A that each have a centromere and are held together by four cohensins above and four cohesins below the centromere. During G 2, an arrow shows that three dots labeled condensing are added. At the start of prophase, dark blue ovals extend up and down from the left-hand centromere and light blue ovals extend up and down from the right-hand centromere. Four cohesins still hold together each half and the bottom half. Black dots representing condensing are visible above each cohesin on each half (one on the dark blue half and one on the light blue half). Three more condensins are added prior to metaphase. As metaphase begins, the same structure is shown but is smaller and now has two black condensins placed vertically above each condensin on each half (the dark blue half and the light blue half). Late in metaphase, an arrow labeled blue highlighted separase is accompanied by an arrow showing the loss of two open cohesins (no longer forming rings). During anaphase and telophase, the dark and light blue parts are separate. Each has a centromere and seven dots representing condensin above and below the centromere. An arrow points right at the end of anaphase/telophase with a branched arrow showing the loss of three dots. This yields similar but larger structures with only four black dots each during G 1. An arrow points right with a branched arrow to show the loss of three condensing to yield two horizontal blue lines, one dark blue and one light blue, that each have a centromere in the middle and that do not have any cohesin or condensing.">
            <a:extLst>
              <a:ext uri="{FF2B5EF4-FFF2-40B4-BE49-F238E27FC236}">
                <a16:creationId xmlns:a16="http://schemas.microsoft.com/office/drawing/2014/main" id="{BB2902D8-DCA7-744C-B05E-F31FA03A21EA}"/>
              </a:ext>
            </a:extLst>
          </p:cNvPr>
          <p:cNvPicPr>
            <a:picLocks noChangeAspect="1"/>
          </p:cNvPicPr>
          <p:nvPr/>
        </p:nvPicPr>
        <p:blipFill>
          <a:blip r:embed="rId3"/>
          <a:stretch>
            <a:fillRect/>
          </a:stretch>
        </p:blipFill>
        <p:spPr>
          <a:xfrm>
            <a:off x="364564" y="1905000"/>
            <a:ext cx="8414871" cy="3048000"/>
          </a:xfrm>
          <a:prstGeom prst="rect">
            <a:avLst/>
          </a:prstGeom>
        </p:spPr>
      </p:pic>
    </p:spTree>
    <p:extLst>
      <p:ext uri="{BB962C8B-B14F-4D97-AF65-F5344CB8AC3E}">
        <p14:creationId xmlns:p14="http://schemas.microsoft.com/office/powerpoint/2010/main" val="407318921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A6343EE7-B109-48D1-95D2-6515C1D2937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8971" y="325731"/>
            <a:ext cx="1133954" cy="816935"/>
          </a:xfrm>
          <a:prstGeom prst="rect">
            <a:avLst/>
          </a:prstGeom>
        </p:spPr>
      </p:pic>
      <p:sp>
        <p:nvSpPr>
          <p:cNvPr id="2" name="Title 1">
            <a:extLst>
              <a:ext uri="{FF2B5EF4-FFF2-40B4-BE49-F238E27FC236}">
                <a16:creationId xmlns:a16="http://schemas.microsoft.com/office/drawing/2014/main" id="{CF3D4B25-6DA5-4F13-A4EB-9A5AA925878F}"/>
              </a:ext>
            </a:extLst>
          </p:cNvPr>
          <p:cNvSpPr>
            <a:spLocks noGrp="1"/>
          </p:cNvSpPr>
          <p:nvPr>
            <p:ph type="title"/>
          </p:nvPr>
        </p:nvSpPr>
        <p:spPr/>
        <p:txBody>
          <a:bodyPr/>
          <a:lstStyle/>
          <a:p>
            <a:r>
              <a:rPr lang="en-AU" dirty="0"/>
              <a:t>Clicker Question 32</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 SMC (“structural maintenance of chromosomes”) proteins include:</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topoisomerases and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cohesins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histones and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condensins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histones, topoisomerases,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condensins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and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cohesins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condensins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and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cohesins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71928297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74AB1-021A-46F6-96F0-24E98A7BB59E}"/>
              </a:ext>
            </a:extLst>
          </p:cNvPr>
          <p:cNvSpPr>
            <a:spLocks noGrp="1"/>
          </p:cNvSpPr>
          <p:nvPr>
            <p:ph type="title"/>
          </p:nvPr>
        </p:nvSpPr>
        <p:spPr/>
        <p:txBody>
          <a:bodyPr/>
          <a:lstStyle/>
          <a:p>
            <a:r>
              <a:rPr lang="en-AU" dirty="0"/>
              <a:t>Clicker Question 32,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 SMC (“structural maintenance of chromosomes”) proteins include: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condensins</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and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cohesins</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two major types of eukaryotes SMC proteins are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cohesins</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and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condensins</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Cohesins</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play a substantial role in linking together sister chromatids immediately after replication and keeping them together as the chromosomes condense to metaphase.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Condensins</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are essential to the condensation of chromosomes as cells enter mitosis.</a:t>
            </a:r>
          </a:p>
        </p:txBody>
      </p:sp>
    </p:spTree>
    <p:extLst>
      <p:ext uri="{BB962C8B-B14F-4D97-AF65-F5344CB8AC3E}">
        <p14:creationId xmlns:p14="http://schemas.microsoft.com/office/powerpoint/2010/main" val="66789204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8A0D79F6-C415-4661-AB78-1AA8D4BF57BA}"/>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325" y="290212"/>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D5CB9B5-E0F6-475C-93D2-5D0743A76E4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(6 of 6)</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Chromosomes are large. </a:t>
            </a:r>
            <a:r>
              <a:rPr lang="en-US" sz="2400" dirty="0">
                <a:latin typeface="Arial" panose="020B0604020202020204" pitchFamily="34" charset="0"/>
                <a:cs typeface="Arial" panose="020B0604020202020204" pitchFamily="34" charset="0"/>
              </a:rPr>
              <a:t>To constrain them in a small space can require multiple layers and multiple modes of tertiary structure. </a:t>
            </a:r>
          </a:p>
          <a:p>
            <a:endParaRPr lang="en-US" sz="2400" dirty="0"/>
          </a:p>
          <a:p>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237869635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33B89-B6A1-43E3-B4A5-DA0BE440F30C}"/>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Bacterial DNA Is Also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Highly Organized</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F79A2D2-D234-D140-A535-28486BBBCBE8}"/>
              </a:ext>
            </a:extLst>
          </p:cNvPr>
          <p:cNvSpPr txBox="1">
            <a:spLocks noChangeArrowheads="1"/>
          </p:cNvSpPr>
          <p:nvPr/>
        </p:nvSpPr>
        <p:spPr bwMode="auto">
          <a:xfrm>
            <a:off x="200025" y="1752600"/>
            <a:ext cx="399097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bacterial DNA is compacted in a structure called the </a:t>
            </a:r>
            <a:r>
              <a:rPr lang="en-US" sz="2400" b="1" dirty="0">
                <a:latin typeface="Arial" panose="020B0604020202020204" pitchFamily="34" charset="0"/>
                <a:cs typeface="Arial" panose="020B0604020202020204" pitchFamily="34" charset="0"/>
              </a:rPr>
              <a:t>nucleoid</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can occupy a significant fraction of the cell volume </a:t>
            </a:r>
          </a:p>
          <a:p>
            <a:pPr lvl="1"/>
            <a:r>
              <a:rPr lang="en-US" sz="2400" dirty="0">
                <a:latin typeface="Arial" panose="020B0604020202020204" pitchFamily="34" charset="0"/>
                <a:cs typeface="Arial" panose="020B0604020202020204" pitchFamily="34" charset="0"/>
              </a:rPr>
              <a:t>appears attached at 1+ points in the inner surface of the plasma membrane</a:t>
            </a: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figure shows rod-shaped purple E. coli bacteria that have blue stained regions in some places representing D N A.">
            <a:extLst>
              <a:ext uri="{FF2B5EF4-FFF2-40B4-BE49-F238E27FC236}">
                <a16:creationId xmlns:a16="http://schemas.microsoft.com/office/drawing/2014/main" id="{9DEA2C22-0907-7146-AA02-A739FAF240AE}"/>
              </a:ext>
            </a:extLst>
          </p:cNvPr>
          <p:cNvPicPr>
            <a:picLocks noChangeAspect="1"/>
          </p:cNvPicPr>
          <p:nvPr/>
        </p:nvPicPr>
        <p:blipFill>
          <a:blip r:embed="rId3"/>
          <a:stretch>
            <a:fillRect/>
          </a:stretch>
        </p:blipFill>
        <p:spPr>
          <a:xfrm>
            <a:off x="4298713" y="1752600"/>
            <a:ext cx="4645262" cy="3962400"/>
          </a:xfrm>
          <a:prstGeom prst="rect">
            <a:avLst/>
          </a:prstGeom>
        </p:spPr>
      </p:pic>
    </p:spTree>
    <p:extLst>
      <p:ext uri="{BB962C8B-B14F-4D97-AF65-F5344CB8AC3E}">
        <p14:creationId xmlns:p14="http://schemas.microsoft.com/office/powerpoint/2010/main" val="131816807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11FEC6D2-5102-47B8-92C1-6D3A960F41B6}"/>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575" y="3045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208A7D6-DAAD-4CA6-81C1-CF150FCA794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sym typeface="Calibri" panose="020F0502020204030204" pitchFamily="34" charset="0"/>
              </a:rPr>
              <a:t> (7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Chromosomes in all cells are maintained in a state of torsional stress. </a:t>
            </a:r>
            <a:r>
              <a:rPr lang="en-US" sz="2400" dirty="0">
                <a:latin typeface="Arial" panose="020B0604020202020204" pitchFamily="34" charset="0"/>
                <a:cs typeface="Arial" panose="020B0604020202020204" pitchFamily="34" charset="0"/>
              </a:rPr>
              <a:t>DNA is underwound relative to the stable B-form structure, facilitating both the packaging of DNA and access to the genetic information contained within it. </a:t>
            </a:r>
          </a:p>
          <a:p>
            <a:pPr>
              <a:buNone/>
            </a:pPr>
            <a:endParaRPr lang="en-US" sz="2400" dirty="0">
              <a:effectLst/>
            </a:endParaRPr>
          </a:p>
        </p:txBody>
      </p:sp>
    </p:spTree>
    <p:extLst>
      <p:ext uri="{BB962C8B-B14F-4D97-AF65-F5344CB8AC3E}">
        <p14:creationId xmlns:p14="http://schemas.microsoft.com/office/powerpoint/2010/main" val="213801182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Google Shape;231;g7fe2cbe272_0_58">
            <a:extLst>
              <a:ext uri="{FF2B5EF4-FFF2-40B4-BE49-F238E27FC236}">
                <a16:creationId xmlns:a16="http://schemas.microsoft.com/office/drawing/2014/main" id="{28D02B45-830A-C845-B3BB-8C65FD4C3C53}"/>
              </a:ext>
            </a:extLst>
          </p:cNvPr>
          <p:cNvSpPr>
            <a:spLocks noGrp="1" noChangeArrowheads="1"/>
          </p:cNvSpPr>
          <p:nvPr>
            <p:ph type="title"/>
          </p:nvPr>
        </p:nvSpPr>
        <p:spPr>
          <a:xfrm>
            <a:off x="0" y="187094"/>
            <a:ext cx="9144000" cy="1143000"/>
          </a:xfrm>
        </p:spPr>
        <p:txBody>
          <a:bodyPr/>
          <a:lstStyle/>
          <a:p>
            <a:r>
              <a:rPr lang="en-US" dirty="0">
                <a:solidFill>
                  <a:schemeClr val="tx1"/>
                </a:solidFill>
                <a:latin typeface="Arial" panose="020B0604020202020204" pitchFamily="34" charset="0"/>
                <a:cs typeface="Arial" panose="020B0604020202020204" pitchFamily="34" charset="0"/>
              </a:rPr>
              <a:t>Looped Domains of the </a:t>
            </a:r>
            <a:br>
              <a:rPr lang="en-US" dirty="0">
                <a:solidFill>
                  <a:schemeClr val="tx1"/>
                </a:solidFill>
                <a:latin typeface="Arial" panose="020B0604020202020204" pitchFamily="34" charset="0"/>
                <a:cs typeface="Arial" panose="020B0604020202020204" pitchFamily="34" charset="0"/>
              </a:rPr>
            </a:br>
            <a:r>
              <a:rPr lang="en-US" i="1" dirty="0">
                <a:solidFill>
                  <a:schemeClr val="tx1"/>
                </a:solidFill>
                <a:latin typeface="Arial" panose="020B0604020202020204" pitchFamily="34" charset="0"/>
                <a:cs typeface="Arial" panose="020B0604020202020204" pitchFamily="34" charset="0"/>
              </a:rPr>
              <a:t>E. coli </a:t>
            </a:r>
            <a:r>
              <a:rPr lang="en-US" dirty="0">
                <a:solidFill>
                  <a:schemeClr val="tx1"/>
                </a:solidFill>
                <a:latin typeface="Arial" panose="020B0604020202020204" pitchFamily="34" charset="0"/>
                <a:cs typeface="Arial" panose="020B0604020202020204" pitchFamily="34" charset="0"/>
              </a:rPr>
              <a:t>Chromosome</a:t>
            </a:r>
          </a:p>
        </p:txBody>
      </p:sp>
      <p:sp>
        <p:nvSpPr>
          <p:cNvPr id="6" name="Google Shape;390;g847cf01710_0_68">
            <a:extLst>
              <a:ext uri="{FF2B5EF4-FFF2-40B4-BE49-F238E27FC236}">
                <a16:creationId xmlns:a16="http://schemas.microsoft.com/office/drawing/2014/main" id="{EFC483D0-48E1-9240-AE85-B04EE649633F}"/>
              </a:ext>
            </a:extLst>
          </p:cNvPr>
          <p:cNvSpPr txBox="1">
            <a:spLocks noChangeArrowheads="1"/>
          </p:cNvSpPr>
          <p:nvPr/>
        </p:nvSpPr>
        <p:spPr bwMode="auto">
          <a:xfrm>
            <a:off x="304801" y="1600200"/>
            <a:ext cx="3581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 scaffoldlike structure seems to organize the circular</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chromosome into a series of ~500 looped domains</a:t>
            </a:r>
          </a:p>
          <a:p>
            <a:pPr lvl="1"/>
            <a:r>
              <a:rPr lang="en-US" sz="2400" dirty="0">
                <a:latin typeface="Arial" panose="020B0604020202020204" pitchFamily="34" charset="0"/>
                <a:cs typeface="Arial" panose="020B0604020202020204" pitchFamily="34" charset="0"/>
              </a:rPr>
              <a:t>domains are topologically constrained</a:t>
            </a:r>
          </a:p>
          <a:p>
            <a:pPr lvl="1"/>
            <a:r>
              <a:rPr lang="en-US" sz="2400" dirty="0">
                <a:latin typeface="Arial" panose="020B0604020202020204" pitchFamily="34" charset="0"/>
                <a:cs typeface="Arial" panose="020B0604020202020204" pitchFamily="34" charset="0"/>
              </a:rPr>
              <a:t>domains do not have fixed end points</a:t>
            </a:r>
            <a:endParaRPr lang="en-US" sz="2400" dirty="0"/>
          </a:p>
        </p:txBody>
      </p:sp>
      <p:pic>
        <p:nvPicPr>
          <p:cNvPr id="3" name="Picture 2" descr="A figure shows looped domains of the E. coli chromosome. An oval has a blue strand running through it that comes out the other side and bends upward to form a vertical chain of seven circles. A red curved arrow points counterclockwise beneath the oval. At its right end, it runs through another oval, after which there is another vertical chain of seven circles. There are five ovals in total with four chains of circles in between them.">
            <a:extLst>
              <a:ext uri="{FF2B5EF4-FFF2-40B4-BE49-F238E27FC236}">
                <a16:creationId xmlns:a16="http://schemas.microsoft.com/office/drawing/2014/main" id="{C8952DE3-08CF-0049-B547-93EA77295ACF}"/>
              </a:ext>
            </a:extLst>
          </p:cNvPr>
          <p:cNvPicPr>
            <a:picLocks noChangeAspect="1"/>
          </p:cNvPicPr>
          <p:nvPr/>
        </p:nvPicPr>
        <p:blipFill>
          <a:blip r:embed="rId3"/>
          <a:stretch>
            <a:fillRect/>
          </a:stretch>
        </p:blipFill>
        <p:spPr>
          <a:xfrm>
            <a:off x="4038600" y="2209800"/>
            <a:ext cx="4564063" cy="3175000"/>
          </a:xfrm>
          <a:prstGeom prst="rect">
            <a:avLst/>
          </a:prstGeom>
        </p:spPr>
      </p:pic>
    </p:spTree>
    <p:extLst>
      <p:ext uri="{BB962C8B-B14F-4D97-AF65-F5344CB8AC3E}">
        <p14:creationId xmlns:p14="http://schemas.microsoft.com/office/powerpoint/2010/main" val="303408631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con P 4">
            <a:extLst>
              <a:ext uri="{FF2B5EF4-FFF2-40B4-BE49-F238E27FC236}">
                <a16:creationId xmlns:a16="http://schemas.microsoft.com/office/drawing/2014/main" id="{860F9578-65AF-43EF-B7DE-7258877F950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68563" y="402570"/>
            <a:ext cx="944962" cy="701101"/>
          </a:xfrm>
          <a:prstGeom prst="rect">
            <a:avLst/>
          </a:prstGeom>
        </p:spPr>
      </p:pic>
      <p:sp>
        <p:nvSpPr>
          <p:cNvPr id="3" name="Title 2">
            <a:extLst>
              <a:ext uri="{FF2B5EF4-FFF2-40B4-BE49-F238E27FC236}">
                <a16:creationId xmlns:a16="http://schemas.microsoft.com/office/drawing/2014/main" id="{6FB46F3F-5020-4289-98FF-E088D266E6FF}"/>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(7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Specialized proteins and RNAs maintain chromosome structure. </a:t>
            </a:r>
            <a:r>
              <a:rPr lang="en-US" sz="2400" dirty="0">
                <a:latin typeface="Arial" panose="020B0604020202020204" pitchFamily="34" charset="0"/>
                <a:cs typeface="Arial" panose="020B0604020202020204" pitchFamily="34" charset="0"/>
              </a:rPr>
              <a:t>Topoisomerases control DNA underwinding. Histones, </a:t>
            </a:r>
            <a:r>
              <a:rPr lang="en-US" sz="2400" dirty="0" err="1">
                <a:latin typeface="Arial" panose="020B0604020202020204" pitchFamily="34" charset="0"/>
                <a:cs typeface="Arial" panose="020B0604020202020204" pitchFamily="34" charset="0"/>
              </a:rPr>
              <a:t>condensins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cohesins</a:t>
            </a:r>
            <a:r>
              <a:rPr lang="en-US" sz="2400" dirty="0">
                <a:latin typeface="Arial" panose="020B0604020202020204" pitchFamily="34" charset="0"/>
                <a:cs typeface="Arial" panose="020B0604020202020204" pitchFamily="34" charset="0"/>
              </a:rPr>
              <a:t>, and other DNA-binding proteins provide scaffolds to organize chromosome structure. Certain long, noncoding RNAs also play important roles in chromosome structure and function. </a:t>
            </a:r>
          </a:p>
          <a:p>
            <a:endParaRPr lang="en-US" sz="2400" dirty="0"/>
          </a:p>
          <a:p>
            <a:endParaRPr lang="en-US" sz="2400" dirty="0"/>
          </a:p>
        </p:txBody>
      </p:sp>
    </p:spTree>
    <p:extLst>
      <p:ext uri="{BB962C8B-B14F-4D97-AF65-F5344CB8AC3E}">
        <p14:creationId xmlns:p14="http://schemas.microsoft.com/office/powerpoint/2010/main" val="289972108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Google Shape;231;g7fe2cbe272_0_58">
            <a:extLst>
              <a:ext uri="{FF2B5EF4-FFF2-40B4-BE49-F238E27FC236}">
                <a16:creationId xmlns:a16="http://schemas.microsoft.com/office/drawing/2014/main" id="{28D02B45-830A-C845-B3BB-8C65FD4C3C53}"/>
              </a:ext>
            </a:extLst>
          </p:cNvPr>
          <p:cNvSpPr>
            <a:spLocks noGrp="1" noChangeArrowheads="1"/>
          </p:cNvSpPr>
          <p:nvPr>
            <p:ph type="title"/>
          </p:nvPr>
        </p:nvSpPr>
        <p:spPr>
          <a:xfrm>
            <a:off x="0" y="187094"/>
            <a:ext cx="9144000" cy="1143000"/>
          </a:xfrm>
        </p:spPr>
        <p:txBody>
          <a:bodyPr/>
          <a:lstStyle/>
          <a:p>
            <a:r>
              <a:rPr lang="en-US" dirty="0" err="1">
                <a:solidFill>
                  <a:schemeClr val="tx1"/>
                </a:solidFill>
                <a:latin typeface="Arial" panose="020B0604020202020204" pitchFamily="34" charset="0"/>
                <a:cs typeface="Arial" panose="020B0604020202020204" pitchFamily="34" charset="0"/>
              </a:rPr>
              <a:t>Histonelike</a:t>
            </a:r>
            <a:r>
              <a:rPr lang="en-US" dirty="0">
                <a:solidFill>
                  <a:schemeClr val="tx1"/>
                </a:solidFill>
                <a:latin typeface="Arial" panose="020B0604020202020204" pitchFamily="34" charset="0"/>
                <a:cs typeface="Arial" panose="020B0604020202020204" pitchFamily="34" charset="0"/>
              </a:rPr>
              <a:t> Proteins Are Abundant in </a:t>
            </a:r>
            <a:r>
              <a:rPr lang="en-US" i="1" dirty="0">
                <a:solidFill>
                  <a:schemeClr val="tx1"/>
                </a:solidFill>
                <a:latin typeface="Arial" panose="020B0604020202020204" pitchFamily="34" charset="0"/>
                <a:cs typeface="Arial" panose="020B0604020202020204" pitchFamily="34" charset="0"/>
              </a:rPr>
              <a:t>E. coli </a:t>
            </a:r>
            <a:endParaRPr lang="en-US" dirty="0">
              <a:solidFill>
                <a:schemeClr val="tx1"/>
              </a:solidFill>
              <a:latin typeface="Arial" panose="020B0604020202020204" pitchFamily="34" charset="0"/>
              <a:cs typeface="Arial" panose="020B0604020202020204" pitchFamily="34" charset="0"/>
            </a:endParaRPr>
          </a:p>
        </p:txBody>
      </p:sp>
      <p:sp>
        <p:nvSpPr>
          <p:cNvPr id="6" name="Google Shape;390;g847cf01710_0_68">
            <a:extLst>
              <a:ext uri="{FF2B5EF4-FFF2-40B4-BE49-F238E27FC236}">
                <a16:creationId xmlns:a16="http://schemas.microsoft.com/office/drawing/2014/main" id="{EFC483D0-48E1-9240-AE85-B04EE649633F}"/>
              </a:ext>
            </a:extLst>
          </p:cNvPr>
          <p:cNvSpPr txBox="1">
            <a:spLocks noChangeArrowheads="1"/>
          </p:cNvSpPr>
          <p:nvPr/>
        </p:nvSpPr>
        <p:spPr bwMode="auto">
          <a:xfrm>
            <a:off x="152400" y="1600200"/>
            <a:ext cx="8839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bacterial DNA does not seem to have comparable structure to eukaryotic nucleosomes</a:t>
            </a:r>
          </a:p>
          <a:p>
            <a:pPr marL="50800" indent="0">
              <a:buNone/>
            </a:pPr>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histonelike</a:t>
            </a:r>
            <a:r>
              <a:rPr lang="en-US" sz="2400" dirty="0">
                <a:latin typeface="Arial" panose="020B0604020202020204" pitchFamily="34" charset="0"/>
                <a:cs typeface="Arial" panose="020B0604020202020204" pitchFamily="34" charset="0"/>
              </a:rPr>
              <a:t> proteins = proteins that bind and dissociate within minutes</a:t>
            </a:r>
          </a:p>
          <a:p>
            <a:pPr lvl="1"/>
            <a:r>
              <a:rPr lang="en-US" sz="2400" dirty="0">
                <a:latin typeface="Arial" panose="020B0604020202020204" pitchFamily="34" charset="0"/>
                <a:cs typeface="Arial" panose="020B0604020202020204" pitchFamily="34" charset="0"/>
              </a:rPr>
              <a:t>n</a:t>
            </a:r>
            <a:r>
              <a:rPr lang="en-US" sz="2400">
                <a:latin typeface="Arial" panose="020B0604020202020204" pitchFamily="34" charset="0"/>
                <a:cs typeface="Arial" panose="020B0604020202020204" pitchFamily="34" charset="0"/>
              </a:rPr>
              <a:t>o </a:t>
            </a:r>
            <a:r>
              <a:rPr lang="en-US" sz="2400" dirty="0">
                <a:latin typeface="Arial" panose="020B0604020202020204" pitchFamily="34" charset="0"/>
                <a:cs typeface="Arial" panose="020B0604020202020204" pitchFamily="34" charset="0"/>
              </a:rPr>
              <a:t>regular, stable DNA-histone structure has </a:t>
            </a:r>
            <a:r>
              <a:rPr lang="en-US" sz="2400">
                <a:latin typeface="Arial" panose="020B0604020202020204" pitchFamily="34" charset="0"/>
                <a:cs typeface="Arial" panose="020B0604020202020204" pitchFamily="34" charset="0"/>
              </a:rPr>
              <a:t>been found</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dynamic and irregular structure of the bacterial chromosome reflects: </a:t>
            </a:r>
          </a:p>
          <a:p>
            <a:pPr lvl="1"/>
            <a:r>
              <a:rPr lang="en-US" sz="2400" dirty="0">
                <a:latin typeface="Arial" panose="020B0604020202020204" pitchFamily="34" charset="0"/>
                <a:cs typeface="Arial" panose="020B0604020202020204" pitchFamily="34" charset="0"/>
              </a:rPr>
              <a:t>the shorter cell cycle </a:t>
            </a:r>
          </a:p>
          <a:p>
            <a:pPr lvl="1"/>
            <a:r>
              <a:rPr lang="en-US" sz="2400" dirty="0">
                <a:latin typeface="Arial" panose="020B0604020202020204" pitchFamily="34" charset="0"/>
                <a:cs typeface="Arial" panose="020B0604020202020204" pitchFamily="34" charset="0"/>
              </a:rPr>
              <a:t>very active metabolism</a:t>
            </a:r>
            <a:endParaRPr lang="en-US" sz="2400" dirty="0"/>
          </a:p>
        </p:txBody>
      </p:sp>
    </p:spTree>
    <p:extLst>
      <p:ext uri="{BB962C8B-B14F-4D97-AF65-F5344CB8AC3E}">
        <p14:creationId xmlns:p14="http://schemas.microsoft.com/office/powerpoint/2010/main" val="421666596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
            <a:extLst>
              <a:ext uri="{FF2B5EF4-FFF2-40B4-BE49-F238E27FC236}">
                <a16:creationId xmlns:a16="http://schemas.microsoft.com/office/drawing/2014/main" id="{57F53B56-6D1C-4D6B-AAAF-F8A6DCEF42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8971" y="315432"/>
            <a:ext cx="1133954" cy="816935"/>
          </a:xfrm>
          <a:prstGeom prst="rect">
            <a:avLst/>
          </a:prstGeom>
        </p:spPr>
      </p:pic>
      <p:sp>
        <p:nvSpPr>
          <p:cNvPr id="2" name="Title 1">
            <a:extLst>
              <a:ext uri="{FF2B5EF4-FFF2-40B4-BE49-F238E27FC236}">
                <a16:creationId xmlns:a16="http://schemas.microsoft.com/office/drawing/2014/main" id="{EEFDFF15-11CA-479A-A000-3C9C47EBA0D9}"/>
              </a:ext>
            </a:extLst>
          </p:cNvPr>
          <p:cNvSpPr>
            <a:spLocks noGrp="1"/>
          </p:cNvSpPr>
          <p:nvPr>
            <p:ph type="title"/>
          </p:nvPr>
        </p:nvSpPr>
        <p:spPr/>
        <p:txBody>
          <a:bodyPr/>
          <a:lstStyle/>
          <a:p>
            <a:r>
              <a:rPr lang="en-AU" dirty="0"/>
              <a:t>Clicker Question 33</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Which statement regarding bacterial DNA is false?</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It is attached to the plasma membrane.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It is organized into nucleosomes.</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It is found in a structure known as the nucleoid.</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It has topologically constrained domains.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370636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E6204-FDE0-4E69-9166-A0F0C918C127}"/>
              </a:ext>
            </a:extLst>
          </p:cNvPr>
          <p:cNvSpPr>
            <a:spLocks noGrp="1"/>
          </p:cNvSpPr>
          <p:nvPr>
            <p:ph type="title"/>
          </p:nvPr>
        </p:nvSpPr>
        <p:spPr>
          <a:xfrm>
            <a:off x="0" y="152400"/>
            <a:ext cx="9144000" cy="1102500"/>
          </a:xfrm>
        </p:spPr>
        <p:txBody>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Activity Instructions</a:t>
            </a:r>
            <a:r>
              <a:rPr lang="en-US" altLang="en-US" sz="2000" b="0" dirty="0">
                <a:latin typeface="Arial" panose="020B0604020202020204" pitchFamily="34" charset="0"/>
                <a:ea typeface="ＭＳ Ｐゴシック" panose="020B0600070205080204" pitchFamily="34" charset="-128"/>
                <a:cs typeface="Arial" panose="020B0604020202020204" pitchFamily="34" charset="0"/>
              </a:rPr>
              <a:t> (1 of 3)</a:t>
            </a:r>
            <a:endParaRPr lang="en-AU" sz="2000" b="0" dirty="0"/>
          </a:p>
        </p:txBody>
      </p:sp>
      <p:sp>
        <p:nvSpPr>
          <p:cNvPr id="7" name="Google Shape;199;p32">
            <a:extLst>
              <a:ext uri="{FF2B5EF4-FFF2-40B4-BE49-F238E27FC236}">
                <a16:creationId xmlns:a16="http://schemas.microsoft.com/office/drawing/2014/main" id="{37E5A66A-5CEB-CF45-BAE8-7285F0BE32C6}"/>
              </a:ext>
            </a:extLst>
          </p:cNvPr>
          <p:cNvSpPr txBox="1"/>
          <p:nvPr/>
        </p:nvSpPr>
        <p:spPr>
          <a:xfrm>
            <a:off x="639358" y="1397850"/>
            <a:ext cx="7923900" cy="1421550"/>
          </a:xfrm>
          <a:prstGeom prst="rect">
            <a:avLst/>
          </a:prstGeom>
          <a:noFill/>
          <a:ln>
            <a:noFill/>
          </a:ln>
        </p:spPr>
        <p:txBody>
          <a:bodyPr spcFirstLastPara="1" wrap="square" lIns="91425" tIns="45700" rIns="91425" bIns="45700" anchor="t" anchorCtr="0">
            <a:noAutofit/>
          </a:bodyPr>
          <a:lstStyle/>
          <a:p>
            <a:pPr marL="0" marR="0" lvl="0" indent="0" algn="l" defTabSz="914400" rtl="0" eaLnBrk="0" fontAlgn="base" latinLnBrk="0" hangingPunct="0">
              <a:lnSpc>
                <a:spcPct val="115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Think </a:t>
            </a: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about how the following terms and phrases relate to each other and then use scratch paper to draw a concept map using these terms and phrases. (3 minutes)</a:t>
            </a:r>
            <a:endParaRPr kumimoji="0" sz="24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sp>
        <p:nvSpPr>
          <p:cNvPr id="5" name="Google Shape;197;p32">
            <a:extLst>
              <a:ext uri="{FF2B5EF4-FFF2-40B4-BE49-F238E27FC236}">
                <a16:creationId xmlns:a16="http://schemas.microsoft.com/office/drawing/2014/main" id="{4AAD4FC3-FCBB-B941-9318-1D2B0D347C2E}"/>
              </a:ext>
            </a:extLst>
          </p:cNvPr>
          <p:cNvSpPr txBox="1">
            <a:spLocks/>
          </p:cNvSpPr>
          <p:nvPr/>
        </p:nvSpPr>
        <p:spPr bwMode="auto">
          <a:xfrm>
            <a:off x="609600" y="2942750"/>
            <a:ext cx="3991886" cy="232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indent="-355600">
              <a:lnSpc>
                <a:spcPct val="115000"/>
              </a:lnSpc>
              <a:spcBef>
                <a:spcPts val="0"/>
              </a:spcBef>
              <a:buSzPts val="2000"/>
              <a:buFont typeface="Arial"/>
              <a:buChar char="•"/>
            </a:pPr>
            <a:r>
              <a:rPr lang="en-GB" sz="2400" dirty="0">
                <a:latin typeface="Arial"/>
                <a:ea typeface="Arial"/>
                <a:cs typeface="Arial"/>
                <a:sym typeface="Arial"/>
              </a:rPr>
              <a:t>chromosomes</a:t>
            </a:r>
          </a:p>
          <a:p>
            <a:pPr indent="-355600">
              <a:lnSpc>
                <a:spcPct val="115000"/>
              </a:lnSpc>
              <a:spcBef>
                <a:spcPts val="0"/>
              </a:spcBef>
              <a:buSzPts val="2000"/>
              <a:buFont typeface="Arial"/>
              <a:buChar char="•"/>
            </a:pPr>
            <a:r>
              <a:rPr lang="en-GB" sz="2400" dirty="0">
                <a:latin typeface="Arial"/>
                <a:ea typeface="Arial"/>
                <a:cs typeface="Arial"/>
                <a:sym typeface="Arial"/>
              </a:rPr>
              <a:t>dedicated sequences</a:t>
            </a:r>
          </a:p>
          <a:p>
            <a:pPr indent="-355600">
              <a:lnSpc>
                <a:spcPct val="115000"/>
              </a:lnSpc>
              <a:spcBef>
                <a:spcPts val="0"/>
              </a:spcBef>
              <a:buSzPts val="2000"/>
              <a:buFont typeface="Arial"/>
              <a:buChar char="•"/>
            </a:pPr>
            <a:r>
              <a:rPr lang="en-GB" sz="2400" dirty="0">
                <a:latin typeface="Arial"/>
                <a:ea typeface="Arial"/>
                <a:cs typeface="Arial"/>
                <a:sym typeface="Arial"/>
              </a:rPr>
              <a:t>replication</a:t>
            </a:r>
          </a:p>
        </p:txBody>
      </p:sp>
      <p:sp>
        <p:nvSpPr>
          <p:cNvPr id="6" name="Google Shape;198;p32">
            <a:extLst>
              <a:ext uri="{FF2B5EF4-FFF2-40B4-BE49-F238E27FC236}">
                <a16:creationId xmlns:a16="http://schemas.microsoft.com/office/drawing/2014/main" id="{99A39BC6-F8EB-214F-B257-97A438293CE3}"/>
              </a:ext>
            </a:extLst>
          </p:cNvPr>
          <p:cNvSpPr txBox="1">
            <a:spLocks/>
          </p:cNvSpPr>
          <p:nvPr/>
        </p:nvSpPr>
        <p:spPr bwMode="auto">
          <a:xfrm>
            <a:off x="4671814" y="2942750"/>
            <a:ext cx="4172700" cy="181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indent="-355600">
              <a:lnSpc>
                <a:spcPct val="115000"/>
              </a:lnSpc>
              <a:spcBef>
                <a:spcPts val="0"/>
              </a:spcBef>
              <a:buSzPts val="2000"/>
              <a:buFont typeface="Arial"/>
              <a:buChar char="•"/>
            </a:pPr>
            <a:r>
              <a:rPr lang="en-GB" sz="2400" dirty="0">
                <a:latin typeface="Arial"/>
                <a:ea typeface="Arial"/>
                <a:cs typeface="Arial"/>
                <a:sym typeface="Arial"/>
              </a:rPr>
              <a:t>transcription</a:t>
            </a:r>
          </a:p>
          <a:p>
            <a:pPr indent="-355600">
              <a:lnSpc>
                <a:spcPct val="115000"/>
              </a:lnSpc>
              <a:spcBef>
                <a:spcPts val="0"/>
              </a:spcBef>
              <a:buSzPts val="2000"/>
              <a:buFont typeface="Arial"/>
              <a:buChar char="•"/>
            </a:pPr>
            <a:r>
              <a:rPr lang="en-GB" sz="2400" dirty="0">
                <a:latin typeface="Arial"/>
                <a:ea typeface="Arial"/>
                <a:cs typeface="Arial"/>
                <a:sym typeface="Arial"/>
              </a:rPr>
              <a:t>packaging</a:t>
            </a:r>
          </a:p>
          <a:p>
            <a:pPr indent="-355600">
              <a:lnSpc>
                <a:spcPct val="115000"/>
              </a:lnSpc>
              <a:spcBef>
                <a:spcPts val="0"/>
              </a:spcBef>
              <a:buSzPts val="2000"/>
              <a:buFont typeface="Arial"/>
              <a:buChar char="•"/>
            </a:pPr>
            <a:r>
              <a:rPr lang="en-GB" sz="2400" dirty="0">
                <a:latin typeface="Arial"/>
                <a:ea typeface="Arial"/>
                <a:cs typeface="Arial"/>
                <a:sym typeface="Arial"/>
              </a:rPr>
              <a:t>transmission</a:t>
            </a:r>
          </a:p>
        </p:txBody>
      </p:sp>
    </p:spTree>
    <p:extLst>
      <p:ext uri="{BB962C8B-B14F-4D97-AF65-F5344CB8AC3E}">
        <p14:creationId xmlns:p14="http://schemas.microsoft.com/office/powerpoint/2010/main" val="411203830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33366-33E9-4F2B-93DE-D37BBC34A9AA}"/>
              </a:ext>
            </a:extLst>
          </p:cNvPr>
          <p:cNvSpPr>
            <a:spLocks noGrp="1"/>
          </p:cNvSpPr>
          <p:nvPr>
            <p:ph type="title"/>
          </p:nvPr>
        </p:nvSpPr>
        <p:spPr/>
        <p:txBody>
          <a:bodyPr/>
          <a:lstStyle/>
          <a:p>
            <a:r>
              <a:rPr lang="en-AU" dirty="0"/>
              <a:t>Clicker Question 33,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Which statement regarding bacterial DNA is false?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It is organized into nucleosomes.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Bacterial DNA does not seem to have any structure comparable to the local organization provided by nucleosomes in eukaryotes.</a:t>
            </a:r>
          </a:p>
        </p:txBody>
      </p:sp>
    </p:spTree>
    <p:extLst>
      <p:ext uri="{BB962C8B-B14F-4D97-AF65-F5344CB8AC3E}">
        <p14:creationId xmlns:p14="http://schemas.microsoft.com/office/powerpoint/2010/main" val="35582926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204"/>
        <p:cNvGrpSpPr/>
        <p:nvPr/>
      </p:nvGrpSpPr>
      <p:grpSpPr>
        <a:xfrm>
          <a:off x="0" y="0"/>
          <a:ext cx="0" cy="0"/>
          <a:chOff x="0" y="0"/>
          <a:chExt cx="0" cy="0"/>
        </a:xfrm>
      </p:grpSpPr>
      <p:sp>
        <p:nvSpPr>
          <p:cNvPr id="2" name="Title 1">
            <a:extLst>
              <a:ext uri="{FF2B5EF4-FFF2-40B4-BE49-F238E27FC236}">
                <a16:creationId xmlns:a16="http://schemas.microsoft.com/office/drawing/2014/main" id="{7424AE56-7C9C-4B5A-94B8-F966436A5269}"/>
              </a:ext>
            </a:extLst>
          </p:cNvPr>
          <p:cNvSpPr>
            <a:spLocks noGrp="1"/>
          </p:cNvSpPr>
          <p:nvPr>
            <p:ph type="title"/>
          </p:nvPr>
        </p:nvSpPr>
        <p:spPr/>
        <p:txBody>
          <a:bodyPr/>
          <a:lstStyle/>
          <a:p>
            <a:r>
              <a:rPr lang="en-AU" dirty="0"/>
              <a:t>Activity Solution</a:t>
            </a:r>
            <a:r>
              <a:rPr lang="en-AU" sz="2000" b="0" dirty="0"/>
              <a:t> (1 of 3)</a:t>
            </a:r>
          </a:p>
        </p:txBody>
      </p:sp>
      <p:sp>
        <p:nvSpPr>
          <p:cNvPr id="44" name="Google Shape;209;p33">
            <a:extLst>
              <a:ext uri="{FF2B5EF4-FFF2-40B4-BE49-F238E27FC236}">
                <a16:creationId xmlns:a16="http://schemas.microsoft.com/office/drawing/2014/main" id="{E1CB5E54-4A1E-B243-99CE-0EDC8A18ECA9}"/>
              </a:ext>
            </a:extLst>
          </p:cNvPr>
          <p:cNvSpPr txBox="1">
            <a:spLocks/>
          </p:cNvSpPr>
          <p:nvPr/>
        </p:nvSpPr>
        <p:spPr bwMode="auto">
          <a:xfrm>
            <a:off x="315462" y="1447800"/>
            <a:ext cx="8497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00FF"/>
                </a:solidFill>
                <a:effectLst/>
                <a:uLnTx/>
                <a:uFillTx/>
                <a:latin typeface="Arial"/>
                <a:ea typeface="Arial"/>
                <a:cs typeface="Arial"/>
                <a:sym typeface="Arial"/>
              </a:rPr>
              <a:t>Pair</a:t>
            </a:r>
            <a:r>
              <a:rPr kumimoji="0" lang="en-GB" sz="2400" b="0" i="0" u="none" strike="noStrike" kern="0" cap="none" spc="0" normalizeH="0" baseline="0" noProof="0" dirty="0">
                <a:ln>
                  <a:noFill/>
                </a:ln>
                <a:solidFill>
                  <a:srgbClr val="000000"/>
                </a:solidFill>
                <a:effectLst/>
                <a:uLnTx/>
                <a:uFillTx/>
                <a:latin typeface="Arial"/>
                <a:ea typeface="Arial"/>
                <a:cs typeface="Arial"/>
                <a:sym typeface="Arial"/>
              </a:rPr>
              <a:t> up and </a:t>
            </a:r>
            <a:r>
              <a:rPr kumimoji="0" lang="en-GB" sz="2400" b="0" i="0" u="none" strike="noStrike" kern="0" cap="none" spc="0" normalizeH="0" baseline="0" noProof="0" dirty="0">
                <a:ln>
                  <a:noFill/>
                </a:ln>
                <a:solidFill>
                  <a:srgbClr val="0000FF"/>
                </a:solidFill>
                <a:effectLst/>
                <a:uLnTx/>
                <a:uFillTx/>
                <a:latin typeface="Arial"/>
                <a:ea typeface="Arial"/>
                <a:cs typeface="Arial"/>
                <a:sym typeface="Arial"/>
              </a:rPr>
              <a:t>share</a:t>
            </a:r>
            <a:r>
              <a:rPr kumimoji="0" lang="en-GB" sz="2400" b="0" i="0" u="none" strike="noStrike" kern="0" cap="none" spc="0" normalizeH="0" baseline="0" noProof="0" dirty="0">
                <a:ln>
                  <a:noFill/>
                </a:ln>
                <a:solidFill>
                  <a:srgbClr val="000000"/>
                </a:solidFill>
                <a:effectLst/>
                <a:uLnTx/>
                <a:uFillTx/>
                <a:latin typeface="Arial"/>
                <a:ea typeface="Arial"/>
                <a:cs typeface="Arial"/>
                <a:sym typeface="Arial"/>
              </a:rPr>
              <a:t> how this possible concept map might differ from yours. (2 minutes)</a:t>
            </a:r>
            <a:endParaRPr kumimoji="0" lang="en-GB" sz="2400" b="0" i="0" u="none" strike="noStrike" kern="0" cap="none" spc="0" normalizeH="0" baseline="0" noProof="0" dirty="0">
              <a:ln>
                <a:noFill/>
              </a:ln>
              <a:solidFill>
                <a:srgbClr val="000000"/>
              </a:solidFill>
              <a:effectLst/>
              <a:uLnTx/>
              <a:uFillTx/>
              <a:latin typeface="Calibri" pitchFamily="34" charset="0"/>
              <a:ea typeface="ＭＳ Ｐゴシック" charset="-128"/>
              <a:cs typeface="Calibri" pitchFamily="34" charset="0"/>
            </a:endParaRPr>
          </a:p>
        </p:txBody>
      </p:sp>
      <p:pic>
        <p:nvPicPr>
          <p:cNvPr id="3" name="Picture 2" descr="A concept map starts with box, chromosomes. Arrow, includes, leads to box, dedicated sequences. From there, arrows, to ensure, lead to boxes, replication, transcription, packaging, and, transmission.">
            <a:extLst>
              <a:ext uri="{FF2B5EF4-FFF2-40B4-BE49-F238E27FC236}">
                <a16:creationId xmlns:a16="http://schemas.microsoft.com/office/drawing/2014/main" id="{ECF7ED5C-DFCE-4658-ADC8-476A4DB1B019}"/>
              </a:ext>
            </a:extLst>
          </p:cNvPr>
          <p:cNvPicPr>
            <a:picLocks noChangeAspect="1"/>
          </p:cNvPicPr>
          <p:nvPr/>
        </p:nvPicPr>
        <p:blipFill>
          <a:blip r:embed="rId3"/>
          <a:stretch>
            <a:fillRect/>
          </a:stretch>
        </p:blipFill>
        <p:spPr>
          <a:xfrm>
            <a:off x="1019175" y="3124200"/>
            <a:ext cx="7105650" cy="3019425"/>
          </a:xfrm>
          <a:prstGeom prst="rect">
            <a:avLst/>
          </a:prstGeom>
        </p:spPr>
      </p:pic>
    </p:spTree>
    <p:extLst>
      <p:ext uri="{BB962C8B-B14F-4D97-AF65-F5344CB8AC3E}">
        <p14:creationId xmlns:p14="http://schemas.microsoft.com/office/powerpoint/2010/main" val="2284095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CDF03-890C-41D8-B879-4CD504589645}"/>
              </a:ext>
            </a:extLst>
          </p:cNvPr>
          <p:cNvSpPr>
            <a:spLocks noGrp="1"/>
          </p:cNvSpPr>
          <p:nvPr>
            <p:ph type="title"/>
          </p:nvPr>
        </p:nvSpPr>
        <p:spPr>
          <a:xfrm>
            <a:off x="0" y="152400"/>
            <a:ext cx="9144000" cy="1035511"/>
          </a:xfrm>
        </p:spPr>
        <p:txBody>
          <a:bodyPr/>
          <a:lstStyle/>
          <a:p>
            <a:r>
              <a:rPr lang="en-US" dirty="0">
                <a:solidFill>
                  <a:schemeClr val="tx1"/>
                </a:solidFill>
                <a:latin typeface="Arial" panose="020B0604020202020204" pitchFamily="34" charset="0"/>
                <a:cs typeface="Arial" panose="020B0604020202020204" pitchFamily="34" charset="0"/>
              </a:rPr>
              <a:t>Chromosomes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55384" y="1363662"/>
            <a:ext cx="370701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chromosomes </a:t>
            </a:r>
            <a:r>
              <a:rPr lang="en-US" sz="2400" dirty="0">
                <a:latin typeface="Arial" panose="020B0604020202020204" pitchFamily="34" charset="0"/>
                <a:cs typeface="Arial" panose="020B0604020202020204" pitchFamily="34" charset="0"/>
              </a:rPr>
              <a:t>= tertiary packaging of DNA</a:t>
            </a:r>
          </a:p>
          <a:p>
            <a:pPr lvl="1"/>
            <a:r>
              <a:rPr lang="en-US" sz="2400" dirty="0">
                <a:latin typeface="Arial" panose="020B0604020202020204" pitchFamily="34" charset="0"/>
                <a:cs typeface="Arial" panose="020B0604020202020204" pitchFamily="34" charset="0"/>
              </a:rPr>
              <a:t>serve as repositories of genetic information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micrograph shows a bacteriophage with a rounded head and horizontal tail extending downward with loops of D N A extending out in all directions around it.">
            <a:extLst>
              <a:ext uri="{FF2B5EF4-FFF2-40B4-BE49-F238E27FC236}">
                <a16:creationId xmlns:a16="http://schemas.microsoft.com/office/drawing/2014/main" id="{4DDEBC2D-84E4-8340-B6CB-5E72DDB45608}"/>
              </a:ext>
            </a:extLst>
          </p:cNvPr>
          <p:cNvPicPr>
            <a:picLocks noChangeAspect="1"/>
          </p:cNvPicPr>
          <p:nvPr/>
        </p:nvPicPr>
        <p:blipFill>
          <a:blip r:embed="rId3"/>
          <a:stretch>
            <a:fillRect/>
          </a:stretch>
        </p:blipFill>
        <p:spPr>
          <a:xfrm>
            <a:off x="4191000" y="1187911"/>
            <a:ext cx="4450245" cy="5501350"/>
          </a:xfrm>
          <a:prstGeom prst="rect">
            <a:avLst/>
          </a:prstGeom>
        </p:spPr>
      </p:pic>
    </p:spTree>
    <p:extLst>
      <p:ext uri="{BB962C8B-B14F-4D97-AF65-F5344CB8AC3E}">
        <p14:creationId xmlns:p14="http://schemas.microsoft.com/office/powerpoint/2010/main" val="5884204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7BADB-CC0A-4A58-BDE1-9F1380BB499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Number of Genes in a Single Chromosome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47518" y="1828800"/>
            <a:ext cx="84461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t>
            </a:r>
            <a:r>
              <a:rPr lang="en-US" sz="2400" i="1" dirty="0">
                <a:latin typeface="Arial" panose="020B0604020202020204" pitchFamily="34" charset="0"/>
                <a:cs typeface="Arial" panose="020B0604020202020204" pitchFamily="34" charset="0"/>
              </a:rPr>
              <a:t>Escherichia coli </a:t>
            </a:r>
            <a:r>
              <a:rPr lang="en-US" sz="2400" dirty="0">
                <a:latin typeface="Arial" panose="020B0604020202020204" pitchFamily="34" charset="0"/>
                <a:cs typeface="Arial" panose="020B0604020202020204" pitchFamily="34" charset="0"/>
              </a:rPr>
              <a:t>chromosome is a circular DNA molecule with 4,641,652 bp</a:t>
            </a:r>
          </a:p>
          <a:p>
            <a:pPr lvl="1"/>
            <a:r>
              <a:rPr lang="en-US" sz="2400" dirty="0">
                <a:latin typeface="Arial" panose="020B0604020202020204" pitchFamily="34" charset="0"/>
                <a:cs typeface="Arial" panose="020B0604020202020204" pitchFamily="34" charset="0"/>
              </a:rPr>
              <a:t>encodes ~4,300 genes for proteins and &gt;200 genes for structural or catalytic RNAs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human genome is ~3.1 billion bp</a:t>
            </a:r>
          </a:p>
          <a:p>
            <a:pPr lvl="1"/>
            <a:r>
              <a:rPr lang="en-US" sz="2400" dirty="0">
                <a:latin typeface="Arial" panose="020B0604020202020204" pitchFamily="34" charset="0"/>
                <a:cs typeface="Arial" panose="020B0604020202020204" pitchFamily="34" charset="0"/>
              </a:rPr>
              <a:t>encodes approximately 20,000 genes across 24 different chromosomes</a:t>
            </a: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55620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B2E51-F03D-402B-B56B-2A83E5A2FB03}"/>
              </a:ext>
            </a:extLst>
          </p:cNvPr>
          <p:cNvSpPr>
            <a:spLocks noGrp="1"/>
          </p:cNvSpPr>
          <p:nvPr>
            <p:ph type="title"/>
          </p:nvPr>
        </p:nvSpPr>
        <p:spPr>
          <a:xfrm>
            <a:off x="1604" y="171777"/>
            <a:ext cx="9144000" cy="1371600"/>
          </a:xfrm>
        </p:spPr>
        <p:txBody>
          <a:bodyPr/>
          <a:lstStyle/>
          <a:p>
            <a:r>
              <a:rPr lang="en-US" sz="3400" dirty="0">
                <a:solidFill>
                  <a:srgbClr val="4E4CB4"/>
                </a:solidFill>
                <a:latin typeface="Arial" panose="020B0604020202020204" pitchFamily="34" charset="0"/>
                <a:cs typeface="Arial" panose="020B0604020202020204" pitchFamily="34" charset="0"/>
              </a:rPr>
              <a:t>DNA Molecules Are Much Longer than the Cellular or Viral Packages That Contain Them</a:t>
            </a:r>
            <a:endParaRPr lang="en-AU" sz="3400" dirty="0">
              <a:solidFill>
                <a:srgbClr val="4E4CB4"/>
              </a:solidFill>
            </a:endParaRPr>
          </a:p>
        </p:txBody>
      </p:sp>
      <p:sp>
        <p:nvSpPr>
          <p:cNvPr id="5" name="Google Shape;390;g847cf01710_0_68">
            <a:extLst>
              <a:ext uri="{FF2B5EF4-FFF2-40B4-BE49-F238E27FC236}">
                <a16:creationId xmlns:a16="http://schemas.microsoft.com/office/drawing/2014/main" id="{8F79A2D2-D234-D140-A535-28486BBBCBE8}"/>
              </a:ext>
            </a:extLst>
          </p:cNvPr>
          <p:cNvSpPr txBox="1">
            <a:spLocks noChangeArrowheads="1"/>
          </p:cNvSpPr>
          <p:nvPr/>
        </p:nvSpPr>
        <p:spPr bwMode="auto">
          <a:xfrm>
            <a:off x="348902" y="2057401"/>
            <a:ext cx="8446194"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chromosomal DNAs are many orders of magnitude longer than the cells or viruses in which they are located</a:t>
            </a:r>
          </a:p>
        </p:txBody>
      </p:sp>
      <p:sp>
        <p:nvSpPr>
          <p:cNvPr id="3" name="TextBox 2">
            <a:extLst>
              <a:ext uri="{FF2B5EF4-FFF2-40B4-BE49-F238E27FC236}">
                <a16:creationId xmlns:a16="http://schemas.microsoft.com/office/drawing/2014/main" id="{4A684DAC-B965-45F2-8391-3F7C1A9932AE}"/>
              </a:ext>
            </a:extLst>
          </p:cNvPr>
          <p:cNvSpPr txBox="1"/>
          <p:nvPr/>
        </p:nvSpPr>
        <p:spPr>
          <a:xfrm>
            <a:off x="504030" y="3254831"/>
            <a:ext cx="8135938" cy="830997"/>
          </a:xfrm>
          <a:prstGeom prst="rect">
            <a:avLst/>
          </a:prstGeom>
          <a:solidFill>
            <a:srgbClr val="005F6A"/>
          </a:solidFill>
          <a:ln>
            <a:solidFill>
              <a:schemeClr val="tx1"/>
            </a:solidFill>
          </a:ln>
        </p:spPr>
        <p:txBody>
          <a:bodyPr wrap="square" rtlCol="0">
            <a:spAutoFit/>
          </a:bodyPr>
          <a:lstStyle/>
          <a:p>
            <a:r>
              <a:rPr lang="en-US" b="1" dirty="0">
                <a:solidFill>
                  <a:schemeClr val="bg1"/>
                </a:solidFill>
              </a:rPr>
              <a:t>Table 24-1 The Sizes of DNA and Viral Particles for Some Bacteria Viruses (Bacteriophages)</a:t>
            </a:r>
          </a:p>
        </p:txBody>
      </p:sp>
      <p:graphicFrame>
        <p:nvGraphicFramePr>
          <p:cNvPr id="6" name="Table Placeholder 4">
            <a:extLst>
              <a:ext uri="{FF2B5EF4-FFF2-40B4-BE49-F238E27FC236}">
                <a16:creationId xmlns:a16="http://schemas.microsoft.com/office/drawing/2014/main" id="{BCCE3DF6-0075-4EEF-9406-8A812FF61506}"/>
              </a:ext>
            </a:extLst>
          </p:cNvPr>
          <p:cNvGraphicFramePr>
            <a:graphicFrameLocks/>
          </p:cNvGraphicFramePr>
          <p:nvPr>
            <p:extLst>
              <p:ext uri="{D42A27DB-BD31-4B8C-83A1-F6EECF244321}">
                <p14:modId xmlns:p14="http://schemas.microsoft.com/office/powerpoint/2010/main" val="1420759279"/>
              </p:ext>
            </p:extLst>
          </p:nvPr>
        </p:nvGraphicFramePr>
        <p:xfrm>
          <a:off x="504030" y="4095425"/>
          <a:ext cx="8135938" cy="1927797"/>
        </p:xfrm>
        <a:graphic>
          <a:graphicData uri="http://schemas.openxmlformats.org/drawingml/2006/table">
            <a:tbl>
              <a:tblPr firstRow="1" firstCol="1" bandRow="1">
                <a:tableStyleId>{5940675A-B579-460E-94D1-54222C63F5DA}</a:tableStyleId>
              </a:tblPr>
              <a:tblGrid>
                <a:gridCol w="2033549">
                  <a:extLst>
                    <a:ext uri="{9D8B030D-6E8A-4147-A177-3AD203B41FA5}">
                      <a16:colId xmlns:a16="http://schemas.microsoft.com/office/drawing/2014/main" val="403865495"/>
                    </a:ext>
                  </a:extLst>
                </a:gridCol>
                <a:gridCol w="2033549">
                  <a:extLst>
                    <a:ext uri="{9D8B030D-6E8A-4147-A177-3AD203B41FA5}">
                      <a16:colId xmlns:a16="http://schemas.microsoft.com/office/drawing/2014/main" val="3937147594"/>
                    </a:ext>
                  </a:extLst>
                </a:gridCol>
                <a:gridCol w="2034420">
                  <a:extLst>
                    <a:ext uri="{9D8B030D-6E8A-4147-A177-3AD203B41FA5}">
                      <a16:colId xmlns:a16="http://schemas.microsoft.com/office/drawing/2014/main" val="3995578044"/>
                    </a:ext>
                  </a:extLst>
                </a:gridCol>
                <a:gridCol w="2034420">
                  <a:extLst>
                    <a:ext uri="{9D8B030D-6E8A-4147-A177-3AD203B41FA5}">
                      <a16:colId xmlns:a16="http://schemas.microsoft.com/office/drawing/2014/main" val="1902918940"/>
                    </a:ext>
                  </a:extLst>
                </a:gridCol>
              </a:tblGrid>
              <a:tr h="341713">
                <a:tc>
                  <a:txBody>
                    <a:bodyPr/>
                    <a:lstStyle/>
                    <a:p>
                      <a:pPr marL="0" marR="0" algn="ctr">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Virus</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gn="ctr">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Size of viral DNA (bp)</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gn="ctr">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Length of viral DNA (nm)</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gn="ctr">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Long dimension of viral particles (nm)</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1311758095"/>
                  </a:ext>
                </a:extLst>
              </a:tr>
              <a:tr h="191686">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sym typeface="Symbol" panose="05050102010706020507" pitchFamily="18" charset="2"/>
                        </a:rPr>
                        <a:t></a:t>
                      </a:r>
                      <a:r>
                        <a:rPr lang="en-US" sz="1600" dirty="0">
                          <a:effectLst/>
                          <a:latin typeface="Arial" panose="020B0604020202020204" pitchFamily="34" charset="0"/>
                          <a:cs typeface="Arial" panose="020B0604020202020204" pitchFamily="34" charset="0"/>
                        </a:rPr>
                        <a:t>X174</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   5,386</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  1,939</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  25</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904234813"/>
                  </a:ext>
                </a:extLst>
              </a:tr>
              <a:tr h="191686">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T7</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  39,936</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14,377</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  78</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400069541"/>
                  </a:ext>
                </a:extLst>
              </a:tr>
              <a:tr h="191686">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sym typeface="Symbol" panose="05050102010706020507" pitchFamily="18" charset="2"/>
                        </a:rPr>
                        <a:t> </a:t>
                      </a:r>
                      <a:r>
                        <a:rPr lang="en-US" sz="1600" dirty="0">
                          <a:effectLst/>
                          <a:latin typeface="Arial" panose="020B0604020202020204" pitchFamily="34" charset="0"/>
                          <a:cs typeface="Arial" panose="020B0604020202020204" pitchFamily="34" charset="0"/>
                        </a:rPr>
                        <a:t>(lambda)</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  48,502</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17,460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190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731912220"/>
                  </a:ext>
                </a:extLst>
              </a:tr>
              <a:tr h="191686">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T4</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168,889</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60,800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210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446221931"/>
                  </a:ext>
                </a:extLst>
              </a:tr>
            </a:tbl>
          </a:graphicData>
        </a:graphic>
      </p:graphicFrame>
    </p:spTree>
    <p:extLst>
      <p:ext uri="{BB962C8B-B14F-4D97-AF65-F5344CB8AC3E}">
        <p14:creationId xmlns:p14="http://schemas.microsoft.com/office/powerpoint/2010/main" val="3659058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ADFE2"/>
        </a:solidFill>
        <a:effectLst/>
      </p:bgPr>
    </p:bg>
    <p:spTree>
      <p:nvGrpSpPr>
        <p:cNvPr id="1" name="Shape 365"/>
        <p:cNvGrpSpPr/>
        <p:nvPr/>
      </p:nvGrpSpPr>
      <p:grpSpPr>
        <a:xfrm>
          <a:off x="0" y="0"/>
          <a:ext cx="0" cy="0"/>
          <a:chOff x="0" y="0"/>
          <a:chExt cx="0" cy="0"/>
        </a:xfrm>
      </p:grpSpPr>
      <p:pic>
        <p:nvPicPr>
          <p:cNvPr id="9" name="Picture 8" descr="Icon P 2">
            <a:extLst>
              <a:ext uri="{FF2B5EF4-FFF2-40B4-BE49-F238E27FC236}">
                <a16:creationId xmlns:a16="http://schemas.microsoft.com/office/drawing/2014/main" id="{F20F79C1-954A-45F0-9D1B-91DEDC06848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04" y="368361"/>
            <a:ext cx="1133954" cy="816935"/>
          </a:xfrm>
          <a:prstGeom prst="rect">
            <a:avLst/>
          </a:prstGeom>
        </p:spPr>
      </p:pic>
      <p:sp>
        <p:nvSpPr>
          <p:cNvPr id="2" name="Title 1">
            <a:extLst>
              <a:ext uri="{FF2B5EF4-FFF2-40B4-BE49-F238E27FC236}">
                <a16:creationId xmlns:a16="http://schemas.microsoft.com/office/drawing/2014/main" id="{A2C86E14-E47D-4E52-ABEC-A4F7182F6310}"/>
              </a:ext>
            </a:extLst>
          </p:cNvPr>
          <p:cNvSpPr>
            <a:spLocks noGrp="1"/>
          </p:cNvSpPr>
          <p:nvPr>
            <p:ph type="title"/>
          </p:nvPr>
        </p:nvSpPr>
        <p:spPr/>
        <p:txBody>
          <a:bodyPr/>
          <a:lstStyle/>
          <a:p>
            <a:r>
              <a:rPr lang="en-US" dirty="0"/>
              <a:t> </a:t>
            </a:r>
            <a:r>
              <a:rPr lang="en-US" dirty="0">
                <a:solidFill>
                  <a:srgbClr val="144652"/>
                </a:solidFill>
                <a:latin typeface="Arial" panose="020B0604020202020204" pitchFamily="34" charset="0"/>
                <a:cs typeface="Arial" panose="020B0604020202020204" pitchFamily="34" charset="0"/>
              </a:rPr>
              <a:t>Activity: DNA Packaging</a:t>
            </a:r>
            <a:r>
              <a:rPr lang="en-US" sz="2000" b="0" dirty="0">
                <a:solidFill>
                  <a:srgbClr val="144652"/>
                </a:solidFill>
                <a:latin typeface="Arial" panose="020B0604020202020204" pitchFamily="34" charset="0"/>
                <a:cs typeface="Arial" panose="020B0604020202020204" pitchFamily="34" charset="0"/>
              </a:rPr>
              <a:t> (1 of 2)</a:t>
            </a:r>
            <a:endParaRPr lang="en-AU" sz="2000" b="0" dirty="0">
              <a:solidFill>
                <a:srgbClr val="144652"/>
              </a:solidFill>
            </a:endParaRPr>
          </a:p>
        </p:txBody>
      </p:sp>
      <p:sp>
        <p:nvSpPr>
          <p:cNvPr id="367" name="Google Shape;367;g847cf01710_0_29"/>
          <p:cNvSpPr txBox="1">
            <a:spLocks noGrp="1"/>
          </p:cNvSpPr>
          <p:nvPr>
            <p:ph type="body" idx="1"/>
          </p:nvPr>
        </p:nvSpPr>
        <p:spPr>
          <a:xfrm>
            <a:off x="685800" y="1828800"/>
            <a:ext cx="8034130" cy="1079228"/>
          </a:xfrm>
          <a:prstGeom prst="rect">
            <a:avLst/>
          </a:prstGeom>
        </p:spPr>
        <p:txBody>
          <a:bodyPr spcFirstLastPara="1" wrap="square" lIns="91425" tIns="45700" rIns="91425" bIns="45700" anchor="t" anchorCtr="0">
            <a:noAutofit/>
          </a:bodyPr>
          <a:lstStyle/>
          <a:p>
            <a:pPr marL="0" lvl="0" indent="0">
              <a:lnSpc>
                <a:spcPct val="115000"/>
              </a:lnSpc>
              <a:spcBef>
                <a:spcPts val="0"/>
              </a:spcBef>
              <a:buNone/>
            </a:pPr>
            <a:r>
              <a:rPr lang="en-US" sz="2400" dirty="0">
                <a:latin typeface="Arial" panose="020B0604020202020204" pitchFamily="34" charset="0"/>
                <a:ea typeface="Arial"/>
                <a:cs typeface="Arial" panose="020B0604020202020204" pitchFamily="34" charset="0"/>
                <a:sym typeface="Arial"/>
              </a:rPr>
              <a:t>Complete the Ch24 Student Activity, Day 1: </a:t>
            </a:r>
            <a:r>
              <a:rPr lang="en-US" sz="2400" dirty="0">
                <a:latin typeface="Arial" panose="020B0604020202020204" pitchFamily="34" charset="0"/>
                <a:cs typeface="Arial" panose="020B0604020202020204" pitchFamily="34" charset="0"/>
              </a:rPr>
              <a:t>DNA Packaging (Muddiest Point) Achieve assessment.</a:t>
            </a:r>
          </a:p>
        </p:txBody>
      </p:sp>
      <p:pic>
        <p:nvPicPr>
          <p:cNvPr id="3" name="Picture 2" descr="A screen capture shows a student assessment with a question and a text box for entering a response.">
            <a:extLst>
              <a:ext uri="{FF2B5EF4-FFF2-40B4-BE49-F238E27FC236}">
                <a16:creationId xmlns:a16="http://schemas.microsoft.com/office/drawing/2014/main" id="{8C8D4952-C9E8-4985-9393-4189B121FBC8}"/>
              </a:ext>
            </a:extLst>
          </p:cNvPr>
          <p:cNvPicPr>
            <a:picLocks noChangeAspect="1"/>
          </p:cNvPicPr>
          <p:nvPr/>
        </p:nvPicPr>
        <p:blipFill>
          <a:blip r:embed="rId4"/>
          <a:stretch>
            <a:fillRect/>
          </a:stretch>
        </p:blipFill>
        <p:spPr>
          <a:xfrm>
            <a:off x="222026" y="3048000"/>
            <a:ext cx="8699947" cy="3060857"/>
          </a:xfrm>
          <a:prstGeom prst="rect">
            <a:avLst/>
          </a:prstGeom>
        </p:spPr>
      </p:pic>
    </p:spTree>
    <p:extLst>
      <p:ext uri="{BB962C8B-B14F-4D97-AF65-F5344CB8AC3E}">
        <p14:creationId xmlns:p14="http://schemas.microsoft.com/office/powerpoint/2010/main" val="2728654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ADFE2"/>
        </a:solidFill>
        <a:effectLst/>
      </p:bgPr>
    </p:bg>
    <p:spTree>
      <p:nvGrpSpPr>
        <p:cNvPr id="1" name="Shape 365"/>
        <p:cNvGrpSpPr/>
        <p:nvPr/>
      </p:nvGrpSpPr>
      <p:grpSpPr>
        <a:xfrm>
          <a:off x="0" y="0"/>
          <a:ext cx="0" cy="0"/>
          <a:chOff x="0" y="0"/>
          <a:chExt cx="0" cy="0"/>
        </a:xfrm>
      </p:grpSpPr>
      <p:pic>
        <p:nvPicPr>
          <p:cNvPr id="8" name="Picture 7" descr="Icon P 2">
            <a:extLst>
              <a:ext uri="{FF2B5EF4-FFF2-40B4-BE49-F238E27FC236}">
                <a16:creationId xmlns:a16="http://schemas.microsoft.com/office/drawing/2014/main" id="{124FDC89-37C1-4B18-8A6D-4C013BE676C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04" y="368361"/>
            <a:ext cx="1133954" cy="816935"/>
          </a:xfrm>
          <a:prstGeom prst="rect">
            <a:avLst/>
          </a:prstGeom>
        </p:spPr>
      </p:pic>
      <p:sp>
        <p:nvSpPr>
          <p:cNvPr id="2" name="Title 1">
            <a:extLst>
              <a:ext uri="{FF2B5EF4-FFF2-40B4-BE49-F238E27FC236}">
                <a16:creationId xmlns:a16="http://schemas.microsoft.com/office/drawing/2014/main" id="{BA0498A6-B603-4E9C-987F-BF50F3337370}"/>
              </a:ext>
            </a:extLst>
          </p:cNvPr>
          <p:cNvSpPr>
            <a:spLocks noGrp="1"/>
          </p:cNvSpPr>
          <p:nvPr>
            <p:ph type="title"/>
          </p:nvPr>
        </p:nvSpPr>
        <p:spPr/>
        <p:txBody>
          <a:bodyPr/>
          <a:lstStyle/>
          <a:p>
            <a:r>
              <a:rPr lang="en-US" dirty="0">
                <a:solidFill>
                  <a:srgbClr val="144652"/>
                </a:solidFill>
              </a:rPr>
              <a:t> </a:t>
            </a:r>
            <a:r>
              <a:rPr lang="en-US" dirty="0">
                <a:solidFill>
                  <a:srgbClr val="144652"/>
                </a:solidFill>
                <a:latin typeface="Arial" panose="020B0604020202020204" pitchFamily="34" charset="0"/>
                <a:cs typeface="Arial" panose="020B0604020202020204" pitchFamily="34" charset="0"/>
              </a:rPr>
              <a:t>Activity: DNA Packaging</a:t>
            </a:r>
            <a:r>
              <a:rPr lang="en-US" sz="2000" b="0" dirty="0">
                <a:solidFill>
                  <a:srgbClr val="144652"/>
                </a:solidFill>
                <a:latin typeface="Arial" panose="020B0604020202020204" pitchFamily="34" charset="0"/>
                <a:cs typeface="Arial" panose="020B0604020202020204" pitchFamily="34" charset="0"/>
              </a:rPr>
              <a:t> (2 of 2)</a:t>
            </a:r>
            <a:endParaRPr lang="en-AU" sz="2000" dirty="0">
              <a:solidFill>
                <a:srgbClr val="144652"/>
              </a:solidFill>
            </a:endParaRPr>
          </a:p>
        </p:txBody>
      </p:sp>
      <p:sp>
        <p:nvSpPr>
          <p:cNvPr id="367" name="Google Shape;367;g847cf01710_0_29"/>
          <p:cNvSpPr txBox="1">
            <a:spLocks noGrp="1"/>
          </p:cNvSpPr>
          <p:nvPr>
            <p:ph type="body" idx="1"/>
          </p:nvPr>
        </p:nvSpPr>
        <p:spPr>
          <a:xfrm>
            <a:off x="685800" y="1752600"/>
            <a:ext cx="8034130" cy="1079228"/>
          </a:xfrm>
          <a:prstGeom prst="rect">
            <a:avLst/>
          </a:prstGeom>
        </p:spPr>
        <p:txBody>
          <a:bodyPr spcFirstLastPara="1" wrap="square" lIns="91425" tIns="45700" rIns="91425" bIns="45700" anchor="t" anchorCtr="0">
            <a:noAutofit/>
          </a:bodyPr>
          <a:lstStyle/>
          <a:p>
            <a:pPr marL="0" lvl="0" indent="0">
              <a:lnSpc>
                <a:spcPct val="115000"/>
              </a:lnSpc>
              <a:spcBef>
                <a:spcPts val="0"/>
              </a:spcBef>
              <a:buNone/>
            </a:pPr>
            <a:r>
              <a:rPr lang="en-US" sz="2400" dirty="0">
                <a:latin typeface="Arial" panose="020B0604020202020204" pitchFamily="34" charset="0"/>
                <a:ea typeface="Arial"/>
                <a:cs typeface="Arial" panose="020B0604020202020204" pitchFamily="34" charset="0"/>
                <a:sym typeface="Arial"/>
              </a:rPr>
              <a:t>Complete the Ch24 Student Activity, Day 2: </a:t>
            </a:r>
            <a:r>
              <a:rPr lang="en-US" sz="2400" dirty="0">
                <a:latin typeface="Arial" panose="020B0604020202020204" pitchFamily="34" charset="0"/>
                <a:cs typeface="Arial" panose="020B0604020202020204" pitchFamily="34" charset="0"/>
              </a:rPr>
              <a:t>DNA Packaging (Muddiest Point) Achieve assessment.</a:t>
            </a:r>
          </a:p>
          <a:p>
            <a:pPr marL="0" lvl="0" indent="0" algn="ctr">
              <a:lnSpc>
                <a:spcPct val="115000"/>
              </a:lnSpc>
              <a:spcBef>
                <a:spcPts val="0"/>
              </a:spcBef>
              <a:buNone/>
            </a:pPr>
            <a:endParaRPr lang="en-US" sz="3000" dirty="0">
              <a:latin typeface="Arial"/>
              <a:ea typeface="Arial"/>
              <a:cs typeface="Arial"/>
              <a:sym typeface="Arial"/>
            </a:endParaRPr>
          </a:p>
          <a:p>
            <a:pPr marL="0" lvl="0" indent="0" algn="ctr" rtl="0">
              <a:lnSpc>
                <a:spcPct val="115000"/>
              </a:lnSpc>
              <a:spcBef>
                <a:spcPts val="0"/>
              </a:spcBef>
              <a:spcAft>
                <a:spcPts val="0"/>
              </a:spcAft>
              <a:buNone/>
            </a:pPr>
            <a:endParaRPr sz="2400" dirty="0">
              <a:latin typeface="Arial"/>
              <a:ea typeface="Arial"/>
              <a:cs typeface="Arial"/>
              <a:sym typeface="Arial"/>
            </a:endParaRPr>
          </a:p>
          <a:p>
            <a:pPr marL="0" lvl="0" indent="0" algn="l" rtl="0">
              <a:lnSpc>
                <a:spcPct val="115000"/>
              </a:lnSpc>
              <a:spcBef>
                <a:spcPts val="0"/>
              </a:spcBef>
              <a:spcAft>
                <a:spcPts val="0"/>
              </a:spcAft>
              <a:buNone/>
            </a:pPr>
            <a:endParaRPr sz="2400" dirty="0">
              <a:latin typeface="Arial"/>
              <a:ea typeface="Arial"/>
              <a:cs typeface="Arial"/>
              <a:sym typeface="Arial"/>
            </a:endParaRPr>
          </a:p>
          <a:p>
            <a:pPr marL="0" lvl="0" indent="0" algn="l" rtl="0">
              <a:spcBef>
                <a:spcPts val="360"/>
              </a:spcBef>
              <a:spcAft>
                <a:spcPts val="0"/>
              </a:spcAft>
              <a:buNone/>
            </a:pPr>
            <a:endParaRPr dirty="0"/>
          </a:p>
          <a:p>
            <a:pPr marL="0" lvl="0" indent="0" algn="l" rtl="0">
              <a:spcBef>
                <a:spcPts val="360"/>
              </a:spcBef>
              <a:spcAft>
                <a:spcPts val="0"/>
              </a:spcAft>
              <a:buNone/>
            </a:pPr>
            <a:endParaRPr dirty="0"/>
          </a:p>
        </p:txBody>
      </p:sp>
      <p:pic>
        <p:nvPicPr>
          <p:cNvPr id="3" name="Picture 2" descr="A screen capture shows a student assessment with two questions and text boxes for entering a response.">
            <a:extLst>
              <a:ext uri="{FF2B5EF4-FFF2-40B4-BE49-F238E27FC236}">
                <a16:creationId xmlns:a16="http://schemas.microsoft.com/office/drawing/2014/main" id="{EDAE6BAB-B7F2-4663-94B0-ED8C59C0DD0B}"/>
              </a:ext>
            </a:extLst>
          </p:cNvPr>
          <p:cNvPicPr>
            <a:picLocks noChangeAspect="1"/>
          </p:cNvPicPr>
          <p:nvPr/>
        </p:nvPicPr>
        <p:blipFill>
          <a:blip r:embed="rId4"/>
          <a:stretch>
            <a:fillRect/>
          </a:stretch>
        </p:blipFill>
        <p:spPr>
          <a:xfrm>
            <a:off x="406869" y="2971800"/>
            <a:ext cx="8591992" cy="3333921"/>
          </a:xfrm>
          <a:prstGeom prst="rect">
            <a:avLst/>
          </a:prstGeom>
        </p:spPr>
      </p:pic>
    </p:spTree>
    <p:extLst>
      <p:ext uri="{BB962C8B-B14F-4D97-AF65-F5344CB8AC3E}">
        <p14:creationId xmlns:p14="http://schemas.microsoft.com/office/powerpoint/2010/main" val="39805244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75C92-ACBA-4226-91C2-70CC5F4EB1D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Viruses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47518" y="1397288"/>
            <a:ext cx="84461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viruses = infectious parasites that use resources of a host cell to carry out processes required to propagate</a:t>
            </a:r>
          </a:p>
          <a:p>
            <a:pPr lvl="1"/>
            <a:r>
              <a:rPr lang="en-US" sz="2400" dirty="0">
                <a:latin typeface="Arial" panose="020B0604020202020204" pitchFamily="34" charset="0"/>
                <a:cs typeface="Arial" panose="020B0604020202020204" pitchFamily="34" charset="0"/>
              </a:rPr>
              <a:t>many consist of just a single RNA or DNA molecule and a protein coat</a:t>
            </a:r>
          </a:p>
          <a:p>
            <a:pPr marL="50800"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643306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
            <a:extLst>
              <a:ext uri="{FF2B5EF4-FFF2-40B4-BE49-F238E27FC236}">
                <a16:creationId xmlns:a16="http://schemas.microsoft.com/office/drawing/2014/main" id="{CDF7760D-F8D9-42AD-B982-832D0ABD2A6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34494" y="325731"/>
            <a:ext cx="1133954" cy="816935"/>
          </a:xfrm>
          <a:prstGeom prst="rect">
            <a:avLst/>
          </a:prstGeom>
        </p:spPr>
      </p:pic>
      <p:sp>
        <p:nvSpPr>
          <p:cNvPr id="2" name="Title 1">
            <a:extLst>
              <a:ext uri="{FF2B5EF4-FFF2-40B4-BE49-F238E27FC236}">
                <a16:creationId xmlns:a16="http://schemas.microsoft.com/office/drawing/2014/main" id="{2223BE9C-3470-48C0-A866-4F37DA4D9DD2}"/>
              </a:ext>
            </a:extLst>
          </p:cNvPr>
          <p:cNvSpPr>
            <a:spLocks noGrp="1"/>
          </p:cNvSpPr>
          <p:nvPr>
            <p:ph type="title"/>
          </p:nvPr>
        </p:nvSpPr>
        <p:spPr/>
        <p:txBody>
          <a:bodyPr/>
          <a:lstStyle/>
          <a:p>
            <a:r>
              <a:rPr lang="en-AU" dirty="0"/>
              <a:t>Clicker Question 3</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 major problem associated with intracellular packaging of DNA is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that the DNA has no organization to its arrangement in the cell</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 fact that the total length of DNA in a cell is many times longer than the dimensions of the cell</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avoided by having some of the DNA in the form of plasmids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 rigid nature of DNA structure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43579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70AE9-B326-4092-9378-03B61AFFD3B9}"/>
              </a:ext>
            </a:extLst>
          </p:cNvPr>
          <p:cNvSpPr>
            <a:spLocks noGrp="1"/>
          </p:cNvSpPr>
          <p:nvPr>
            <p:ph type="title"/>
          </p:nvPr>
        </p:nvSpPr>
        <p:spPr/>
        <p:txBody>
          <a:bodyPr/>
          <a:lstStyle/>
          <a:p>
            <a:r>
              <a:rPr lang="en-AU" dirty="0"/>
              <a:t>Clicker Question 3,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 major problem associated with intracellular packaging of DNA is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 fact that the total length of DNA in a cell is many times longer than the dimensions of the cell.</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Chromosomal DNAs are often many orders of magnitude longer than the cells or viruses in which they are located. This is true of every class of organism or viral parasite.</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650446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9DF43661-3B85-4DDF-85E4-A61E24436812}"/>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325" y="290212"/>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2EE6F35-D75A-4514-B1EB-C5AD8383623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(2 of 6)</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Chromosomes are large. </a:t>
            </a:r>
            <a:r>
              <a:rPr lang="en-US" sz="2400" dirty="0">
                <a:latin typeface="Arial" panose="020B0604020202020204" pitchFamily="34" charset="0"/>
                <a:cs typeface="Arial" panose="020B0604020202020204" pitchFamily="34" charset="0"/>
              </a:rPr>
              <a:t>To constrain them in a small space can require multiple layers and multiple modes of tertiary structure. </a:t>
            </a:r>
          </a:p>
          <a:p>
            <a:endParaRPr lang="en-US" sz="2400" dirty="0"/>
          </a:p>
          <a:p>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22923953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75E94-C884-45B9-80B4-D39C6943B90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RNA and DNA Viruses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47518" y="1363662"/>
            <a:ext cx="84461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almost all plant viruses and some bacterial and animal viruses have RNA genomes</a:t>
            </a:r>
          </a:p>
          <a:p>
            <a:pPr lvl="1"/>
            <a:r>
              <a:rPr lang="en-US" sz="2400" dirty="0">
                <a:latin typeface="Arial" panose="020B0604020202020204" pitchFamily="34" charset="0"/>
                <a:cs typeface="Arial" panose="020B0604020202020204" pitchFamily="34" charset="0"/>
              </a:rPr>
              <a:t>tend to be particularly small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DNA viral genomes vary greatly in size and tend to be circular for at least part of their life</a:t>
            </a:r>
          </a:p>
          <a:p>
            <a:endParaRPr lang="en-US" sz="2400" dirty="0"/>
          </a:p>
          <a:p>
            <a:r>
              <a:rPr lang="en-US" sz="2400" dirty="0">
                <a:latin typeface="Arial" panose="020B0604020202020204" pitchFamily="34" charset="0"/>
                <a:cs typeface="Arial" panose="020B0604020202020204" pitchFamily="34" charset="0"/>
              </a:rPr>
              <a:t>the contour lengths of their DNA are typically hundreds of times longer than the long dimensions of the viral particles that contain them</a:t>
            </a: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785947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59C64-F1B4-4D37-A2C4-B18D74E0DB9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Replicative Forms Appear During Viral Replication</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47518" y="1676400"/>
            <a:ext cx="84461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replicative forms </a:t>
            </a:r>
            <a:r>
              <a:rPr lang="en-US" sz="2400" dirty="0">
                <a:latin typeface="Arial" panose="020B0604020202020204" pitchFamily="34" charset="0"/>
                <a:cs typeface="Arial" panose="020B0604020202020204" pitchFamily="34" charset="0"/>
              </a:rPr>
              <a:t>= specific types of viral DNA that appear during viral replication within a host cell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examples of replicative forms: </a:t>
            </a:r>
          </a:p>
          <a:p>
            <a:pPr lvl="1"/>
            <a:r>
              <a:rPr lang="en-US" sz="2400" dirty="0">
                <a:latin typeface="Arial" panose="020B0604020202020204" pitchFamily="34" charset="0"/>
                <a:cs typeface="Arial" panose="020B0604020202020204" pitchFamily="34" charset="0"/>
              </a:rPr>
              <a:t>many linear DNAs become circular</a:t>
            </a:r>
          </a:p>
          <a:p>
            <a:pPr lvl="1"/>
            <a:r>
              <a:rPr lang="en-US" sz="2400" dirty="0">
                <a:latin typeface="Arial" panose="020B0604020202020204" pitchFamily="34" charset="0"/>
                <a:cs typeface="Arial" panose="020B0604020202020204" pitchFamily="34" charset="0"/>
              </a:rPr>
              <a:t>all single-stranded DNAs become double-stranded</a:t>
            </a:r>
          </a:p>
          <a:p>
            <a:endParaRPr lang="en-US" sz="2400" dirty="0"/>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18186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oogle Shape;170;p2" descr="Icon P 1">
            <a:extLst>
              <a:ext uri="{FF2B5EF4-FFF2-40B4-BE49-F238E27FC236}">
                <a16:creationId xmlns:a16="http://schemas.microsoft.com/office/drawing/2014/main" id="{25A9FCB7-3EC8-C244-B1C6-C994650E159B}"/>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3337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4B3F4A9-C723-4AAB-942E-B8A4D73403B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(1 of 4)</a:t>
            </a:r>
            <a:endParaRPr lang="en-AU" sz="2000" b="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Chromosomes include dedicated sequences that ensure their replication, transcription, packaging, and transmission from one generation to the next. </a:t>
            </a:r>
            <a:r>
              <a:rPr lang="en-US" sz="2400" dirty="0">
                <a:latin typeface="Arial" panose="020B0604020202020204" pitchFamily="34" charset="0"/>
                <a:cs typeface="Arial" panose="020B0604020202020204" pitchFamily="34" charset="0"/>
              </a:rPr>
              <a:t>They are more than a long stretch of protein-encoding genes. </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
            <a:extLst>
              <a:ext uri="{FF2B5EF4-FFF2-40B4-BE49-F238E27FC236}">
                <a16:creationId xmlns:a16="http://schemas.microsoft.com/office/drawing/2014/main" id="{195D068B-B3EA-4AF0-B10F-7E0B622387A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34494" y="325731"/>
            <a:ext cx="1133954" cy="816935"/>
          </a:xfrm>
          <a:prstGeom prst="rect">
            <a:avLst/>
          </a:prstGeom>
        </p:spPr>
      </p:pic>
      <p:sp>
        <p:nvSpPr>
          <p:cNvPr id="2" name="Title 1">
            <a:extLst>
              <a:ext uri="{FF2B5EF4-FFF2-40B4-BE49-F238E27FC236}">
                <a16:creationId xmlns:a16="http://schemas.microsoft.com/office/drawing/2014/main" id="{A1FCFA77-999F-461C-93D9-3B15E99E963E}"/>
              </a:ext>
            </a:extLst>
          </p:cNvPr>
          <p:cNvSpPr>
            <a:spLocks noGrp="1"/>
          </p:cNvSpPr>
          <p:nvPr>
            <p:ph type="title"/>
          </p:nvPr>
        </p:nvSpPr>
        <p:spPr/>
        <p:txBody>
          <a:bodyPr/>
          <a:lstStyle/>
          <a:p>
            <a:r>
              <a:rPr lang="en-AU" dirty="0"/>
              <a:t>Clicker Question 4</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What is the replicative form of bacteriophage </a:t>
            </a:r>
            <a:r>
              <a:rPr lang="el-GR" sz="24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λ</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in host cells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single-stranded circular DNA</a:t>
            </a:r>
            <a:endParaRPr kumimoji="0" lang="en-US" sz="2400" b="0" i="1" u="none" strike="noStrike" kern="120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single-stranded linear DNA</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double-stranded circular DNA</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double-stranded linear DNA</a:t>
            </a: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65378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57209-9E73-44B3-B3AE-972C2445F85E}"/>
              </a:ext>
            </a:extLst>
          </p:cNvPr>
          <p:cNvSpPr>
            <a:spLocks noGrp="1"/>
          </p:cNvSpPr>
          <p:nvPr>
            <p:ph type="title"/>
          </p:nvPr>
        </p:nvSpPr>
        <p:spPr/>
        <p:txBody>
          <a:bodyPr/>
          <a:lstStyle/>
          <a:p>
            <a:r>
              <a:rPr lang="en-AU" dirty="0"/>
              <a:t>Clicker Question 4,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What is the replicative form of bacteriophage </a:t>
            </a:r>
            <a:r>
              <a:rPr lang="el-GR" sz="24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λ</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in host cells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r>
              <a:rPr lang="en-US" sz="2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double-stranded circular DNA</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25000" noProof="0" dirty="0">
              <a:ln>
                <a:noFill/>
              </a:ln>
              <a:solidFill>
                <a:srgbClr val="000000"/>
              </a:solidFill>
              <a:effectLst/>
              <a:uLnTx/>
              <a:uFillTx/>
              <a:latin typeface="Arial" charset="0"/>
              <a:ea typeface="MS PGothic" panose="020B0600070205080204" pitchFamily="34" charset="-128"/>
              <a:cs typeface="Times New Roman" pitchFamily="18" charset="0"/>
            </a:endParaRPr>
          </a:p>
          <a:p>
            <a:pPr algn="l">
              <a:buNone/>
            </a:pPr>
            <a:r>
              <a:rPr lang="en-US" sz="2400" b="1" i="0" u="none" strike="noStrike" baseline="0" dirty="0">
                <a:latin typeface="Arial" panose="020B0604020202020204" pitchFamily="34" charset="0"/>
                <a:cs typeface="Arial" panose="020B0604020202020204" pitchFamily="34" charset="0"/>
              </a:rPr>
              <a:t>In its replicative form inside </a:t>
            </a:r>
            <a:r>
              <a:rPr lang="en-US" sz="2400" b="1" i="1" u="none" strike="noStrike" baseline="0" dirty="0">
                <a:latin typeface="Arial" panose="020B0604020202020204" pitchFamily="34" charset="0"/>
                <a:cs typeface="Arial" panose="020B0604020202020204" pitchFamily="34" charset="0"/>
              </a:rPr>
              <a:t>E. coli </a:t>
            </a:r>
            <a:r>
              <a:rPr lang="en-US" sz="2400" b="1" i="0" u="none" strike="noStrike" baseline="0" dirty="0">
                <a:latin typeface="Arial" panose="020B0604020202020204" pitchFamily="34" charset="0"/>
                <a:cs typeface="Arial" panose="020B0604020202020204" pitchFamily="34" charset="0"/>
              </a:rPr>
              <a:t>cells, </a:t>
            </a:r>
            <a:r>
              <a:rPr lang="el-GR" sz="2400" b="1" i="1" u="none" strike="noStrike" baseline="0" dirty="0">
                <a:latin typeface="Arial" panose="020B0604020202020204" pitchFamily="34" charset="0"/>
                <a:cs typeface="Arial" panose="020B0604020202020204" pitchFamily="34" charset="0"/>
              </a:rPr>
              <a:t>λ</a:t>
            </a:r>
            <a:r>
              <a:rPr lang="en-US" sz="2400" b="1" i="0" u="none" strike="noStrike" baseline="0" dirty="0">
                <a:latin typeface="Arial" panose="020B0604020202020204" pitchFamily="34" charset="0"/>
                <a:cs typeface="Arial" panose="020B0604020202020204" pitchFamily="34" charset="0"/>
              </a:rPr>
              <a:t> DNA is a circular double helix.</a:t>
            </a:r>
            <a:endParaRPr kumimoji="0" lang="en-US" alt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778066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DC895-C04B-4792-8380-86B301B9ABF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Bacteria</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14906" y="1524000"/>
            <a:ext cx="4257094"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an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cell contains ~100x as much DNA as a bacteriophage </a:t>
            </a:r>
            <a:r>
              <a:rPr lang="el-GR" sz="2400" dirty="0">
                <a:latin typeface="Arial" panose="020B0604020202020204" pitchFamily="34" charset="0"/>
                <a:cs typeface="Arial" panose="020B0604020202020204" pitchFamily="34" charset="0"/>
              </a:rPr>
              <a:t>λ </a:t>
            </a:r>
            <a:r>
              <a:rPr lang="en-US" sz="2400" dirty="0">
                <a:latin typeface="Arial" panose="020B0604020202020204" pitchFamily="34" charset="0"/>
                <a:cs typeface="Arial" panose="020B0604020202020204" pitchFamily="34" charset="0"/>
              </a:rPr>
              <a:t>particle</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chromosome is a single, double-stranded circular DNA molecule of 4,641,652 bp</a:t>
            </a:r>
          </a:p>
          <a:p>
            <a:pPr lvl="1"/>
            <a:r>
              <a:rPr lang="en-US" sz="2400" dirty="0">
                <a:latin typeface="Arial" panose="020B0604020202020204" pitchFamily="34" charset="0"/>
                <a:cs typeface="Arial" panose="020B0604020202020204" pitchFamily="34" charset="0"/>
              </a:rPr>
              <a:t>the genome is ~850 times the length of the cell</a:t>
            </a:r>
          </a:p>
          <a:p>
            <a:endParaRPr lang="en-US" sz="2400" dirty="0"/>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blue strand of D N A is shown forming a wavy path around the table. To left, the blue strand is labeled E. coli D N A and a small green oval labeled E. coli is present between two folds of the strand. A close-up of a piece of strand below low shows that it consists of a double helix. The table has 8 rows and 4 columns. The columns have the following headings from left to right. Genome, Total D N A, base pairs, Number of chromosomes, Approximate number of protein-coding genes. The row entries are as follows. Row 1. Genome, Escherichia coli K 12, bacterium. Total D N A, base pairs, 4641652. Number of chromosomes, 1. Approximate number of protein-coding genes, 4494. Row 2. Genome, Saccharomyces cerevisiae, yeast. Total D N A, base pairs, 12157105. Number of chromosomes, 16. Approximate number of protein-coding genes, 6600. Row 3. Genome, Caenorhabditis elegans, nematode. Total D N A, base pairs, 100286401. Number of chromosomes, 12. Approximate number of protein-coding genes, 20191. Row 4. Genome, Arabidopsis thaliana, plant. Total D N A, base pairs, 119667750. Number of chromosomes, 10. Approximate number of protein-coding genes, 27655. Row 5. Genome, Drosophila melanogaster, fruit fly. Total D N A, base pairs, 143726002. Number of chromosomes, 18. Approximate number of protein-coding genes, 13931. Row 6. Genome, Oryza sativa, rice. Total D N A, base pairs, 375049285. Number of chromosomes, 24. Approximate number of protein-coding genes, 37849. Row 7. Genome, Mus musculus, mouse. Total D N A, base pairs, 2730871774. Number of chromosomes, 40. Approximate number of protein-coding genes, 22480. Row 8. Genome, Homo sapiens, human. Total D N A, base pairs, 3096649726. Number of chromosomes, 46. Approximate number of protein-coding genes, 20454.">
            <a:extLst>
              <a:ext uri="{FF2B5EF4-FFF2-40B4-BE49-F238E27FC236}">
                <a16:creationId xmlns:a16="http://schemas.microsoft.com/office/drawing/2014/main" id="{3481A7F9-0029-5643-B1EB-FE49C892B28D}"/>
              </a:ext>
            </a:extLst>
          </p:cNvPr>
          <p:cNvPicPr>
            <a:picLocks noChangeAspect="1"/>
          </p:cNvPicPr>
          <p:nvPr/>
        </p:nvPicPr>
        <p:blipFill>
          <a:blip r:embed="rId3"/>
          <a:stretch>
            <a:fillRect/>
          </a:stretch>
        </p:blipFill>
        <p:spPr>
          <a:xfrm>
            <a:off x="4724400" y="1363662"/>
            <a:ext cx="3949115" cy="5102853"/>
          </a:xfrm>
          <a:prstGeom prst="rect">
            <a:avLst/>
          </a:prstGeom>
        </p:spPr>
      </p:pic>
    </p:spTree>
    <p:extLst>
      <p:ext uri="{BB962C8B-B14F-4D97-AF65-F5344CB8AC3E}">
        <p14:creationId xmlns:p14="http://schemas.microsoft.com/office/powerpoint/2010/main" val="18102096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F8932-900A-4C10-851C-32EA5670A2E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Bacterial Plasmids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177800" y="1506372"/>
            <a:ext cx="3479800" cy="4437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plasmids </a:t>
            </a:r>
            <a:r>
              <a:rPr lang="en-US" sz="2400" dirty="0">
                <a:latin typeface="Arial" panose="020B0604020202020204" pitchFamily="34" charset="0"/>
                <a:cs typeface="Arial" panose="020B0604020202020204" pitchFamily="34" charset="0"/>
              </a:rPr>
              <a:t>= small, circular DNA molecules that are in the cytosol of many bacteria</a:t>
            </a:r>
          </a:p>
          <a:p>
            <a:pPr lvl="1"/>
            <a:r>
              <a:rPr lang="en-US" sz="2400" dirty="0">
                <a:latin typeface="Arial" panose="020B0604020202020204" pitchFamily="34" charset="0"/>
                <a:cs typeface="Arial" panose="020B0604020202020204" pitchFamily="34" charset="0"/>
              </a:rPr>
              <a:t>undergo replication</a:t>
            </a:r>
          </a:p>
          <a:p>
            <a:pPr lvl="1"/>
            <a:r>
              <a:rPr lang="en-US" sz="2400" dirty="0">
                <a:latin typeface="Arial" panose="020B0604020202020204" pitchFamily="34" charset="0"/>
                <a:cs typeface="Arial" panose="020B0604020202020204" pitchFamily="34" charset="0"/>
              </a:rPr>
              <a:t>some carry useful genes, such as antibiotic resistance genes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micrograph shows D N A from a lysed E. coli cell. The micrograph shows a white oval at the lower right with many loops and strands of D N A extending around it. Three black spots are present near the lower center, upper left, and upper right. Several small white specks are present. Three white arrows point to pieces of D N A that form complete loops.">
            <a:extLst>
              <a:ext uri="{FF2B5EF4-FFF2-40B4-BE49-F238E27FC236}">
                <a16:creationId xmlns:a16="http://schemas.microsoft.com/office/drawing/2014/main" id="{93538D20-335F-3D41-92B9-6DE16143D9A1}"/>
              </a:ext>
            </a:extLst>
          </p:cNvPr>
          <p:cNvPicPr>
            <a:picLocks noChangeAspect="1"/>
          </p:cNvPicPr>
          <p:nvPr/>
        </p:nvPicPr>
        <p:blipFill>
          <a:blip r:embed="rId3"/>
          <a:stretch>
            <a:fillRect/>
          </a:stretch>
        </p:blipFill>
        <p:spPr>
          <a:xfrm>
            <a:off x="3802150" y="1600200"/>
            <a:ext cx="5308600" cy="4179532"/>
          </a:xfrm>
          <a:prstGeom prst="rect">
            <a:avLst/>
          </a:prstGeom>
        </p:spPr>
      </p:pic>
    </p:spTree>
    <p:extLst>
      <p:ext uri="{BB962C8B-B14F-4D97-AF65-F5344CB8AC3E}">
        <p14:creationId xmlns:p14="http://schemas.microsoft.com/office/powerpoint/2010/main" val="12134250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DE1E4-0B86-4EB6-8F66-DDA12091117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Eukaryotes</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314906" y="1524000"/>
            <a:ext cx="85242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 yeast cell contains 2.6x as much DNA as an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cell.</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a:t>
            </a:r>
            <a:r>
              <a:rPr lang="en-US" sz="2400" i="1" dirty="0">
                <a:latin typeface="Arial" panose="020B0604020202020204" pitchFamily="34" charset="0"/>
                <a:cs typeface="Arial" panose="020B0604020202020204" pitchFamily="34" charset="0"/>
              </a:rPr>
              <a:t> Drosophila </a:t>
            </a:r>
            <a:r>
              <a:rPr lang="en-US" sz="2400" dirty="0">
                <a:latin typeface="Arial" panose="020B0604020202020204" pitchFamily="34" charset="0"/>
                <a:cs typeface="Arial" panose="020B0604020202020204" pitchFamily="34" charset="0"/>
              </a:rPr>
              <a:t>(fruit fly) cell contains &gt;35x as much DNA as an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cell</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 human cell contains ~700x as much DNA as an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cell</a:t>
            </a:r>
          </a:p>
          <a:p>
            <a:pPr lvl="1"/>
            <a:r>
              <a:rPr lang="en-US" sz="2400" dirty="0">
                <a:latin typeface="Arial" panose="020B0604020202020204" pitchFamily="34" charset="0"/>
                <a:cs typeface="Arial" panose="020B0604020202020204" pitchFamily="34" charset="0"/>
              </a:rPr>
              <a:t>cells of many plants and amphibians contain even more</a:t>
            </a: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617945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A7AE8-24FD-4C34-A17D-B42B5F6B48E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 Gene, and Chromosome Content in Some Genomes</a:t>
            </a:r>
            <a:endParaRPr lang="en-AU" dirty="0"/>
          </a:p>
        </p:txBody>
      </p:sp>
      <p:sp>
        <p:nvSpPr>
          <p:cNvPr id="3" name="TextBox 2">
            <a:extLst>
              <a:ext uri="{FF2B5EF4-FFF2-40B4-BE49-F238E27FC236}">
                <a16:creationId xmlns:a16="http://schemas.microsoft.com/office/drawing/2014/main" id="{5942BFBF-295D-4E8D-9C4E-0E8340A05835}"/>
              </a:ext>
            </a:extLst>
          </p:cNvPr>
          <p:cNvSpPr txBox="1"/>
          <p:nvPr/>
        </p:nvSpPr>
        <p:spPr>
          <a:xfrm>
            <a:off x="469332" y="2304089"/>
            <a:ext cx="8202563" cy="830997"/>
          </a:xfrm>
          <a:prstGeom prst="rect">
            <a:avLst/>
          </a:prstGeom>
          <a:solidFill>
            <a:srgbClr val="005F6A"/>
          </a:solidFill>
          <a:ln>
            <a:solidFill>
              <a:schemeClr val="tx1"/>
            </a:solidFill>
          </a:ln>
        </p:spPr>
        <p:txBody>
          <a:bodyPr wrap="square" rtlCol="0">
            <a:spAutoFit/>
          </a:bodyPr>
          <a:lstStyle/>
          <a:p>
            <a:r>
              <a:rPr lang="en-US" b="1" dirty="0">
                <a:solidFill>
                  <a:schemeClr val="bg1"/>
                </a:solidFill>
              </a:rPr>
              <a:t>Table 24-2 DNA, Gene, and Chromosome Content in Some Genomes</a:t>
            </a:r>
          </a:p>
        </p:txBody>
      </p:sp>
      <p:graphicFrame>
        <p:nvGraphicFramePr>
          <p:cNvPr id="4" name="Table Placeholder 2">
            <a:extLst>
              <a:ext uri="{FF2B5EF4-FFF2-40B4-BE49-F238E27FC236}">
                <a16:creationId xmlns:a16="http://schemas.microsoft.com/office/drawing/2014/main" id="{D15D3F60-889F-487B-8344-DCD0055638B5}"/>
              </a:ext>
            </a:extLst>
          </p:cNvPr>
          <p:cNvGraphicFramePr>
            <a:graphicFrameLocks/>
          </p:cNvGraphicFramePr>
          <p:nvPr>
            <p:extLst>
              <p:ext uri="{D42A27DB-BD31-4B8C-83A1-F6EECF244321}">
                <p14:modId xmlns:p14="http://schemas.microsoft.com/office/powerpoint/2010/main" val="2421030930"/>
              </p:ext>
            </p:extLst>
          </p:nvPr>
        </p:nvGraphicFramePr>
        <p:xfrm>
          <a:off x="469333" y="3124200"/>
          <a:ext cx="8202564" cy="3413189"/>
        </p:xfrm>
        <a:graphic>
          <a:graphicData uri="http://schemas.openxmlformats.org/drawingml/2006/table">
            <a:tbl>
              <a:tblPr firstRow="1" firstCol="1" bandRow="1">
                <a:tableStyleId>{5940675A-B579-460E-94D1-54222C63F5DA}</a:tableStyleId>
              </a:tblPr>
              <a:tblGrid>
                <a:gridCol w="3810000">
                  <a:extLst>
                    <a:ext uri="{9D8B030D-6E8A-4147-A177-3AD203B41FA5}">
                      <a16:colId xmlns:a16="http://schemas.microsoft.com/office/drawing/2014/main" val="3848312370"/>
                    </a:ext>
                  </a:extLst>
                </a:gridCol>
                <a:gridCol w="1416579">
                  <a:extLst>
                    <a:ext uri="{9D8B030D-6E8A-4147-A177-3AD203B41FA5}">
                      <a16:colId xmlns:a16="http://schemas.microsoft.com/office/drawing/2014/main" val="1368243943"/>
                    </a:ext>
                  </a:extLst>
                </a:gridCol>
                <a:gridCol w="1528185">
                  <a:extLst>
                    <a:ext uri="{9D8B030D-6E8A-4147-A177-3AD203B41FA5}">
                      <a16:colId xmlns:a16="http://schemas.microsoft.com/office/drawing/2014/main" val="891314576"/>
                    </a:ext>
                  </a:extLst>
                </a:gridCol>
                <a:gridCol w="1447800">
                  <a:extLst>
                    <a:ext uri="{9D8B030D-6E8A-4147-A177-3AD203B41FA5}">
                      <a16:colId xmlns:a16="http://schemas.microsoft.com/office/drawing/2014/main" val="161097832"/>
                    </a:ext>
                  </a:extLst>
                </a:gridCol>
              </a:tblGrid>
              <a:tr h="597999">
                <a:tc>
                  <a:txBody>
                    <a:bodyPr/>
                    <a:lstStyle/>
                    <a:p>
                      <a:pPr marL="0" marR="0">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400" b="1" dirty="0">
                          <a:effectLst/>
                          <a:latin typeface="Arial" panose="020B0604020202020204" pitchFamily="34" charset="0"/>
                          <a:cs typeface="Arial" panose="020B0604020202020204" pitchFamily="34" charset="0"/>
                        </a:rPr>
                        <a:t>Total DNA (</a:t>
                      </a:r>
                      <a:r>
                        <a:rPr lang="en-US" sz="1400" b="1" dirty="0" err="1">
                          <a:effectLst/>
                          <a:latin typeface="Arial" panose="020B0604020202020204" pitchFamily="34" charset="0"/>
                          <a:cs typeface="Arial" panose="020B0604020202020204" pitchFamily="34" charset="0"/>
                        </a:rPr>
                        <a:t>bp</a:t>
                      </a:r>
                      <a:r>
                        <a:rPr lang="en-US" sz="1400" b="1" dirty="0">
                          <a:effectLst/>
                          <a:latin typeface="Arial" panose="020B0604020202020204" pitchFamily="34" charset="0"/>
                          <a:cs typeface="Arial" panose="020B0604020202020204" pitchFamily="34" charset="0"/>
                        </a:rPr>
                        <a:t>)</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dirty="0">
                          <a:effectLst/>
                          <a:latin typeface="Arial" panose="020B0604020202020204" pitchFamily="34" charset="0"/>
                          <a:cs typeface="Arial" panose="020B0604020202020204" pitchFamily="34" charset="0"/>
                        </a:rPr>
                        <a:t>Number of chromosomes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400" b="1" dirty="0">
                          <a:effectLst/>
                          <a:latin typeface="Arial" panose="020B0604020202020204" pitchFamily="34" charset="0"/>
                          <a:cs typeface="Arial" panose="020B0604020202020204" pitchFamily="34" charset="0"/>
                        </a:rPr>
                        <a:t>Approximate number of protein-coding genes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1976709925"/>
                  </a:ext>
                </a:extLst>
              </a:tr>
              <a:tr h="183485">
                <a:tc>
                  <a:txBody>
                    <a:bodyPr/>
                    <a:lstStyle/>
                    <a:p>
                      <a:pPr marL="0" marR="0">
                        <a:lnSpc>
                          <a:spcPct val="107000"/>
                        </a:lnSpc>
                        <a:spcBef>
                          <a:spcPts val="0"/>
                        </a:spcBef>
                        <a:spcAft>
                          <a:spcPts val="0"/>
                        </a:spcAft>
                      </a:pPr>
                      <a:r>
                        <a:rPr lang="en-US" sz="1400" i="1" dirty="0">
                          <a:effectLst/>
                          <a:latin typeface="Arial" panose="020B0604020202020204" pitchFamily="34" charset="0"/>
                          <a:cs typeface="Arial" panose="020B0604020202020204" pitchFamily="34" charset="0"/>
                        </a:rPr>
                        <a:t>Escherichia coli</a:t>
                      </a:r>
                      <a:r>
                        <a:rPr lang="en-US" sz="1400" dirty="0">
                          <a:effectLst/>
                          <a:latin typeface="Arial" panose="020B0604020202020204" pitchFamily="34" charset="0"/>
                          <a:cs typeface="Arial" panose="020B0604020202020204" pitchFamily="34" charset="0"/>
                        </a:rPr>
                        <a:t> K12 (bacterium)</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     4,641,652</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1</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  4,494</a:t>
                      </a:r>
                      <a:r>
                        <a:rPr lang="en-US" sz="1400" baseline="30000" dirty="0">
                          <a:effectLst/>
                          <a:latin typeface="Arial" panose="020B0604020202020204" pitchFamily="34" charset="0"/>
                          <a:cs typeface="Arial" panose="020B0604020202020204" pitchFamily="34" charset="0"/>
                        </a:rPr>
                        <a:t>b</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455703560"/>
                  </a:ext>
                </a:extLst>
              </a:tr>
              <a:tr h="183485">
                <a:tc>
                  <a:txBody>
                    <a:bodyPr/>
                    <a:lstStyle/>
                    <a:p>
                      <a:pPr marL="0" marR="0">
                        <a:lnSpc>
                          <a:spcPct val="107000"/>
                        </a:lnSpc>
                        <a:spcBef>
                          <a:spcPts val="0"/>
                        </a:spcBef>
                        <a:spcAft>
                          <a:spcPts val="0"/>
                        </a:spcAft>
                      </a:pPr>
                      <a:r>
                        <a:rPr lang="en-US" sz="1400" i="1" dirty="0">
                          <a:effectLst/>
                          <a:latin typeface="Arial" panose="020B0604020202020204" pitchFamily="34" charset="0"/>
                          <a:cs typeface="Arial" panose="020B0604020202020204" pitchFamily="34" charset="0"/>
                        </a:rPr>
                        <a:t>Saccharomyces cerevisiae</a:t>
                      </a:r>
                      <a:r>
                        <a:rPr lang="en-US" sz="1400" dirty="0">
                          <a:effectLst/>
                          <a:latin typeface="Arial" panose="020B0604020202020204" pitchFamily="34" charset="0"/>
                          <a:cs typeface="Arial" panose="020B0604020202020204" pitchFamily="34" charset="0"/>
                        </a:rPr>
                        <a:t> (yeast)</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    12,157,105</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16</a:t>
                      </a:r>
                      <a:r>
                        <a:rPr lang="en-US" sz="1400" baseline="30000" dirty="0">
                          <a:effectLst/>
                          <a:latin typeface="Arial" panose="020B0604020202020204" pitchFamily="34" charset="0"/>
                          <a:cs typeface="Arial" panose="020B0604020202020204" pitchFamily="34" charset="0"/>
                        </a:rPr>
                        <a:t>c</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 6,600</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61907807"/>
                  </a:ext>
                </a:extLst>
              </a:tr>
              <a:tr h="183485">
                <a:tc>
                  <a:txBody>
                    <a:bodyPr/>
                    <a:lstStyle/>
                    <a:p>
                      <a:pPr marL="0" marR="0">
                        <a:lnSpc>
                          <a:spcPct val="107000"/>
                        </a:lnSpc>
                        <a:spcBef>
                          <a:spcPts val="0"/>
                        </a:spcBef>
                        <a:spcAft>
                          <a:spcPts val="0"/>
                        </a:spcAft>
                      </a:pPr>
                      <a:r>
                        <a:rPr lang="en-US" sz="1400" i="1" dirty="0" err="1">
                          <a:effectLst/>
                          <a:latin typeface="Arial" panose="020B0604020202020204" pitchFamily="34" charset="0"/>
                          <a:cs typeface="Arial" panose="020B0604020202020204" pitchFamily="34" charset="0"/>
                        </a:rPr>
                        <a:t>Caenorhabditis</a:t>
                      </a:r>
                      <a:r>
                        <a:rPr lang="en-US" sz="1400" i="1" dirty="0">
                          <a:effectLst/>
                          <a:latin typeface="Arial" panose="020B0604020202020204" pitchFamily="34" charset="0"/>
                          <a:cs typeface="Arial" panose="020B0604020202020204" pitchFamily="34" charset="0"/>
                        </a:rPr>
                        <a:t> </a:t>
                      </a:r>
                      <a:r>
                        <a:rPr lang="en-US" sz="1400" i="1" dirty="0" err="1">
                          <a:effectLst/>
                          <a:latin typeface="Arial" panose="020B0604020202020204" pitchFamily="34" charset="0"/>
                          <a:cs typeface="Arial" panose="020B0604020202020204" pitchFamily="34" charset="0"/>
                        </a:rPr>
                        <a:t>elegans</a:t>
                      </a:r>
                      <a:r>
                        <a:rPr lang="en-US" sz="1400" dirty="0">
                          <a:effectLst/>
                          <a:latin typeface="Arial" panose="020B0604020202020204" pitchFamily="34" charset="0"/>
                          <a:cs typeface="Arial" panose="020B0604020202020204" pitchFamily="34" charset="0"/>
                        </a:rPr>
                        <a:t> (nematode)</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   100,286,401</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12</a:t>
                      </a:r>
                      <a:r>
                        <a:rPr lang="en-US" sz="1400" baseline="30000" dirty="0">
                          <a:effectLst/>
                          <a:latin typeface="Arial" panose="020B0604020202020204" pitchFamily="34" charset="0"/>
                          <a:cs typeface="Arial" panose="020B0604020202020204" pitchFamily="34" charset="0"/>
                        </a:rPr>
                        <a:t>d</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20,191</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094586467"/>
                  </a:ext>
                </a:extLst>
              </a:tr>
              <a:tr h="183485">
                <a:tc>
                  <a:txBody>
                    <a:bodyPr/>
                    <a:lstStyle/>
                    <a:p>
                      <a:pPr marL="0" marR="0">
                        <a:lnSpc>
                          <a:spcPct val="107000"/>
                        </a:lnSpc>
                        <a:spcBef>
                          <a:spcPts val="0"/>
                        </a:spcBef>
                        <a:spcAft>
                          <a:spcPts val="0"/>
                        </a:spcAft>
                      </a:pPr>
                      <a:r>
                        <a:rPr lang="en-US" sz="1400" i="1" dirty="0">
                          <a:effectLst/>
                          <a:latin typeface="Arial" panose="020B0604020202020204" pitchFamily="34" charset="0"/>
                          <a:cs typeface="Arial" panose="020B0604020202020204" pitchFamily="34" charset="0"/>
                        </a:rPr>
                        <a:t>Arabidopsis thaliana</a:t>
                      </a:r>
                      <a:r>
                        <a:rPr lang="en-US" sz="1400" dirty="0">
                          <a:effectLst/>
                          <a:latin typeface="Arial" panose="020B0604020202020204" pitchFamily="34" charset="0"/>
                          <a:cs typeface="Arial" panose="020B0604020202020204" pitchFamily="34" charset="0"/>
                        </a:rPr>
                        <a:t> (plant)</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   119,667,750</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10</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27,655</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875272694"/>
                  </a:ext>
                </a:extLst>
              </a:tr>
              <a:tr h="183485">
                <a:tc>
                  <a:txBody>
                    <a:bodyPr/>
                    <a:lstStyle/>
                    <a:p>
                      <a:pPr marL="0" marR="0">
                        <a:lnSpc>
                          <a:spcPct val="107000"/>
                        </a:lnSpc>
                        <a:spcBef>
                          <a:spcPts val="0"/>
                        </a:spcBef>
                        <a:spcAft>
                          <a:spcPts val="0"/>
                        </a:spcAft>
                      </a:pPr>
                      <a:r>
                        <a:rPr lang="en-US" sz="1400" i="1" dirty="0">
                          <a:effectLst/>
                          <a:latin typeface="Arial" panose="020B0604020202020204" pitchFamily="34" charset="0"/>
                          <a:cs typeface="Arial" panose="020B0604020202020204" pitchFamily="34" charset="0"/>
                        </a:rPr>
                        <a:t>Drosophila melanogaster</a:t>
                      </a:r>
                      <a:r>
                        <a:rPr lang="en-US" sz="1400" dirty="0">
                          <a:effectLst/>
                          <a:latin typeface="Arial" panose="020B0604020202020204" pitchFamily="34" charset="0"/>
                          <a:cs typeface="Arial" panose="020B0604020202020204" pitchFamily="34" charset="0"/>
                        </a:rPr>
                        <a:t> (fruit fly)</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   143,726,002</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18</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13,931</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017445272"/>
                  </a:ext>
                </a:extLst>
              </a:tr>
              <a:tr h="183485">
                <a:tc>
                  <a:txBody>
                    <a:bodyPr/>
                    <a:lstStyle/>
                    <a:p>
                      <a:pPr marL="0" marR="0">
                        <a:lnSpc>
                          <a:spcPct val="107000"/>
                        </a:lnSpc>
                        <a:spcBef>
                          <a:spcPts val="0"/>
                        </a:spcBef>
                        <a:spcAft>
                          <a:spcPts val="0"/>
                        </a:spcAft>
                      </a:pPr>
                      <a:r>
                        <a:rPr lang="en-US" sz="1400" i="1" dirty="0" err="1">
                          <a:effectLst/>
                          <a:latin typeface="Arial" panose="020B0604020202020204" pitchFamily="34" charset="0"/>
                          <a:cs typeface="Arial" panose="020B0604020202020204" pitchFamily="34" charset="0"/>
                        </a:rPr>
                        <a:t>Oryza</a:t>
                      </a:r>
                      <a:r>
                        <a:rPr lang="en-US" sz="1400" i="1" dirty="0">
                          <a:effectLst/>
                          <a:latin typeface="Arial" panose="020B0604020202020204" pitchFamily="34" charset="0"/>
                          <a:cs typeface="Arial" panose="020B0604020202020204" pitchFamily="34" charset="0"/>
                        </a:rPr>
                        <a:t> sativa</a:t>
                      </a:r>
                      <a:r>
                        <a:rPr lang="en-US" sz="1400" dirty="0">
                          <a:effectLst/>
                          <a:latin typeface="Arial" panose="020B0604020202020204" pitchFamily="34" charset="0"/>
                          <a:cs typeface="Arial" panose="020B0604020202020204" pitchFamily="34" charset="0"/>
                        </a:rPr>
                        <a:t> (rice)</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   375,049,285</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24</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37,849</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04178917"/>
                  </a:ext>
                </a:extLst>
              </a:tr>
              <a:tr h="183485">
                <a:tc>
                  <a:txBody>
                    <a:bodyPr/>
                    <a:lstStyle/>
                    <a:p>
                      <a:pPr marL="0" marR="0">
                        <a:lnSpc>
                          <a:spcPct val="107000"/>
                        </a:lnSpc>
                        <a:spcBef>
                          <a:spcPts val="0"/>
                        </a:spcBef>
                        <a:spcAft>
                          <a:spcPts val="0"/>
                        </a:spcAft>
                      </a:pPr>
                      <a:r>
                        <a:rPr lang="en-US" sz="1400" i="1" dirty="0">
                          <a:effectLst/>
                          <a:latin typeface="Arial" panose="020B0604020202020204" pitchFamily="34" charset="0"/>
                          <a:cs typeface="Arial" panose="020B0604020202020204" pitchFamily="34" charset="0"/>
                        </a:rPr>
                        <a:t>Mus </a:t>
                      </a:r>
                      <a:r>
                        <a:rPr lang="en-US" sz="1400" i="1" dirty="0" err="1">
                          <a:effectLst/>
                          <a:latin typeface="Arial" panose="020B0604020202020204" pitchFamily="34" charset="0"/>
                          <a:cs typeface="Arial" panose="020B0604020202020204" pitchFamily="34" charset="0"/>
                        </a:rPr>
                        <a:t>musculus</a:t>
                      </a:r>
                      <a:r>
                        <a:rPr lang="en-US" sz="1400" dirty="0">
                          <a:effectLst/>
                          <a:latin typeface="Arial" panose="020B0604020202020204" pitchFamily="34" charset="0"/>
                          <a:cs typeface="Arial" panose="020B0604020202020204" pitchFamily="34" charset="0"/>
                        </a:rPr>
                        <a:t> (mouse)</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2,730,871,774</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40</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22,480</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615979285"/>
                  </a:ext>
                </a:extLst>
              </a:tr>
              <a:tr h="183485">
                <a:tc>
                  <a:txBody>
                    <a:bodyPr/>
                    <a:lstStyle/>
                    <a:p>
                      <a:pPr marL="0" marR="0">
                        <a:lnSpc>
                          <a:spcPct val="107000"/>
                        </a:lnSpc>
                        <a:spcBef>
                          <a:spcPts val="0"/>
                        </a:spcBef>
                        <a:spcAft>
                          <a:spcPts val="0"/>
                        </a:spcAft>
                      </a:pPr>
                      <a:r>
                        <a:rPr lang="en-US" sz="1400" i="1" dirty="0">
                          <a:effectLst/>
                          <a:latin typeface="Arial" panose="020B0604020202020204" pitchFamily="34" charset="0"/>
                          <a:cs typeface="Arial" panose="020B0604020202020204" pitchFamily="34" charset="0"/>
                        </a:rPr>
                        <a:t>Homo sapiens</a:t>
                      </a:r>
                      <a:r>
                        <a:rPr lang="en-US" sz="1400" dirty="0">
                          <a:effectLst/>
                          <a:latin typeface="Arial" panose="020B0604020202020204" pitchFamily="34" charset="0"/>
                          <a:cs typeface="Arial" panose="020B0604020202020204" pitchFamily="34" charset="0"/>
                        </a:rPr>
                        <a:t> (human)</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3,096,649,726</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46</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20,454</a:t>
                      </a:r>
                      <a:r>
                        <a:rPr lang="en-US" sz="1400" baseline="30000" dirty="0">
                          <a:effectLst/>
                          <a:latin typeface="Arial" panose="020B0604020202020204" pitchFamily="34" charset="0"/>
                          <a:cs typeface="Arial" panose="020B0604020202020204" pitchFamily="34" charset="0"/>
                        </a:rPr>
                        <a:t>e</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574790431"/>
                  </a:ext>
                </a:extLst>
              </a:tr>
            </a:tbl>
          </a:graphicData>
        </a:graphic>
      </p:graphicFrame>
    </p:spTree>
    <p:extLst>
      <p:ext uri="{BB962C8B-B14F-4D97-AF65-F5344CB8AC3E}">
        <p14:creationId xmlns:p14="http://schemas.microsoft.com/office/powerpoint/2010/main" val="8058780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F3E54-572C-4993-906E-1D98E61EB79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Eukaryotic Chromosomes</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457200" y="1397288"/>
            <a:ext cx="5181600" cy="47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genetic material of eukaryotic cells is distributed into chromosomes</a:t>
            </a:r>
          </a:p>
          <a:p>
            <a:pPr lvl="1"/>
            <a:r>
              <a:rPr lang="en-US" sz="2400" dirty="0">
                <a:latin typeface="Arial" panose="020B0604020202020204" pitchFamily="34" charset="0"/>
                <a:cs typeface="Arial" panose="020B0604020202020204" pitchFamily="34" charset="0"/>
              </a:rPr>
              <a:t>the diploid (2</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 number depends on the species</a:t>
            </a:r>
          </a:p>
          <a:p>
            <a:pPr lvl="1"/>
            <a:r>
              <a:rPr lang="en-US" sz="2400" dirty="0">
                <a:latin typeface="Arial" panose="020B0604020202020204" pitchFamily="34" charset="0"/>
                <a:cs typeface="Arial" panose="020B0604020202020204" pitchFamily="34" charset="0"/>
              </a:rPr>
              <a:t>each chromosome contains a single, very large, duplex DNA molecule that carries a characteristic set of genes</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human somatic cells have 46 chromosomes</a:t>
            </a: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pair of linked and condensed sister chromatids from a hamster ovary cell. It is a fuzzy structure that resembles an “X” with two short fuzzy arms at the top and two longer arms extending below.">
            <a:extLst>
              <a:ext uri="{FF2B5EF4-FFF2-40B4-BE49-F238E27FC236}">
                <a16:creationId xmlns:a16="http://schemas.microsoft.com/office/drawing/2014/main" id="{C4248D34-F059-9A4D-9033-287B8DB20618}"/>
              </a:ext>
            </a:extLst>
          </p:cNvPr>
          <p:cNvPicPr>
            <a:picLocks noChangeAspect="1"/>
          </p:cNvPicPr>
          <p:nvPr/>
        </p:nvPicPr>
        <p:blipFill>
          <a:blip r:embed="rId3"/>
          <a:stretch>
            <a:fillRect/>
          </a:stretch>
        </p:blipFill>
        <p:spPr>
          <a:xfrm>
            <a:off x="6288337" y="1066800"/>
            <a:ext cx="1354088" cy="2597640"/>
          </a:xfrm>
          <a:prstGeom prst="rect">
            <a:avLst/>
          </a:prstGeom>
        </p:spPr>
      </p:pic>
      <p:pic>
        <p:nvPicPr>
          <p:cNvPr id="7" name="Picture 6" descr="Part b shows 46 smaller similar structures of varying sizes and with varying arm lengths, some with arms that are relatively even above and below the place where they are joined and some with very unevenly sized arms in which one set of arms is much smaller than the other.">
            <a:extLst>
              <a:ext uri="{FF2B5EF4-FFF2-40B4-BE49-F238E27FC236}">
                <a16:creationId xmlns:a16="http://schemas.microsoft.com/office/drawing/2014/main" id="{DDE79201-4F7F-E94E-945A-C32634D9B966}"/>
              </a:ext>
            </a:extLst>
          </p:cNvPr>
          <p:cNvPicPr>
            <a:picLocks noChangeAspect="1"/>
          </p:cNvPicPr>
          <p:nvPr/>
        </p:nvPicPr>
        <p:blipFill>
          <a:blip r:embed="rId4"/>
          <a:stretch>
            <a:fillRect/>
          </a:stretch>
        </p:blipFill>
        <p:spPr>
          <a:xfrm>
            <a:off x="5867401" y="3764366"/>
            <a:ext cx="2188770" cy="3017231"/>
          </a:xfrm>
          <a:prstGeom prst="rect">
            <a:avLst/>
          </a:prstGeom>
        </p:spPr>
      </p:pic>
    </p:spTree>
    <p:extLst>
      <p:ext uri="{BB962C8B-B14F-4D97-AF65-F5344CB8AC3E}">
        <p14:creationId xmlns:p14="http://schemas.microsoft.com/office/powerpoint/2010/main" val="8555138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
            <a:extLst>
              <a:ext uri="{FF2B5EF4-FFF2-40B4-BE49-F238E27FC236}">
                <a16:creationId xmlns:a16="http://schemas.microsoft.com/office/drawing/2014/main" id="{0064C8B9-0C19-49A4-B698-AD6E21D7D87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34494" y="325731"/>
            <a:ext cx="1133954" cy="816935"/>
          </a:xfrm>
          <a:prstGeom prst="rect">
            <a:avLst/>
          </a:prstGeom>
        </p:spPr>
      </p:pic>
      <p:sp>
        <p:nvSpPr>
          <p:cNvPr id="2" name="Title 1">
            <a:extLst>
              <a:ext uri="{FF2B5EF4-FFF2-40B4-BE49-F238E27FC236}">
                <a16:creationId xmlns:a16="http://schemas.microsoft.com/office/drawing/2014/main" id="{C3888614-9645-43AD-A72D-A2AD701730D1}"/>
              </a:ext>
            </a:extLst>
          </p:cNvPr>
          <p:cNvSpPr>
            <a:spLocks noGrp="1"/>
          </p:cNvSpPr>
          <p:nvPr>
            <p:ph type="title"/>
          </p:nvPr>
        </p:nvSpPr>
        <p:spPr/>
        <p:txBody>
          <a:bodyPr/>
          <a:lstStyle/>
          <a:p>
            <a:r>
              <a:rPr lang="en-AU" dirty="0"/>
              <a:t>Clicker Question 5</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Calibri" panose="020F0502020204030204" pitchFamily="34" charset="0"/>
              </a:rPr>
              <a:t>Which statement about the human genome is false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solidFill>
                  <a:srgbClr val="000000"/>
                </a:solidFill>
                <a:latin typeface="Arial" panose="020B0604020202020204" pitchFamily="34" charset="0"/>
                <a:ea typeface="Times New Roman" panose="02020603050405020304" pitchFamily="18" charset="0"/>
              </a:rPr>
              <a:t>A human somatic cell has 46 chromosomes in all</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1"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panose="020B0604020202020204" pitchFamily="34" charset="0"/>
                <a:ea typeface="Times New Roman" panose="02020603050405020304" pitchFamily="18" charset="0"/>
              </a:rPr>
              <a:t>The human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Calibri" panose="020F0502020204030204" pitchFamily="34" charset="0"/>
              </a:rPr>
              <a:t> genome contains more than 20,000 protein-coding genes.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panose="020B0604020202020204" pitchFamily="34" charset="0"/>
                <a:ea typeface="Times New Roman" panose="02020603050405020304" pitchFamily="18" charset="0"/>
              </a:rPr>
              <a:t>Human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Calibri" panose="020F0502020204030204" pitchFamily="34" charset="0"/>
              </a:rPr>
              <a:t> cells contain more DNA than the cells of any other organism.</a:t>
            </a: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latin typeface="Arial" panose="020B0604020202020204" pitchFamily="34" charset="0"/>
                <a:cs typeface="Arial" panose="020B0604020202020204" pitchFamily="34" charset="0"/>
              </a:rPr>
              <a:t>Each human chromosome contains a single, very large, duplex DNA molecule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Calibri" panose="020F0502020204030204" pitchFamily="34" charset="0"/>
              </a:rPr>
              <a:t>.</a:t>
            </a: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0338024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B5749-A7DB-40AC-A667-4E5F39943935}"/>
              </a:ext>
            </a:extLst>
          </p:cNvPr>
          <p:cNvSpPr>
            <a:spLocks noGrp="1"/>
          </p:cNvSpPr>
          <p:nvPr>
            <p:ph type="title"/>
          </p:nvPr>
        </p:nvSpPr>
        <p:spPr/>
        <p:txBody>
          <a:bodyPr/>
          <a:lstStyle/>
          <a:p>
            <a:r>
              <a:rPr lang="en-AU" dirty="0"/>
              <a:t>Clicker Question 5,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Calibri" panose="020F0502020204030204" pitchFamily="34" charset="0"/>
              </a:rPr>
              <a:t>Which statement about the human genome is false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r>
              <a:rPr lang="en-US" sz="2400" b="1" dirty="0">
                <a:solidFill>
                  <a:srgbClr val="000000"/>
                </a:solidFill>
                <a:latin typeface="Arial" panose="020B0604020202020204" pitchFamily="34" charset="0"/>
                <a:ea typeface="Times New Roman" panose="02020603050405020304" pitchFamily="18" charset="0"/>
              </a:rPr>
              <a:t>Human</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Calibri" panose="020F0502020204030204" pitchFamily="34" charset="0"/>
              </a:rPr>
              <a:t> cells contain more DNA than the cells of any other organisms.</a:t>
            </a:r>
            <a:endParaRPr kumimoji="0" lang="en-US" sz="2400" b="1" i="1" u="none" strike="noStrike" kern="1200" cap="none" spc="0" normalizeH="0" baseline="-25000" noProof="0" dirty="0">
              <a:ln>
                <a:noFill/>
              </a:ln>
              <a:solidFill>
                <a:srgbClr val="000000"/>
              </a:solidFill>
              <a:effectLst/>
              <a:uLnTx/>
              <a:uFillTx/>
              <a:latin typeface="Arial" charset="0"/>
              <a:ea typeface="MS PGothic" panose="020B0600070205080204" pitchFamily="34" charset="-128"/>
              <a:cs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25000" noProof="0" dirty="0">
              <a:ln>
                <a:noFill/>
              </a:ln>
              <a:solidFill>
                <a:srgbClr val="000000"/>
              </a:solidFill>
              <a:effectLst/>
              <a:uLnTx/>
              <a:uFillTx/>
              <a:latin typeface="Arial" charset="0"/>
              <a:ea typeface="MS PGothic" panose="020B0600070205080204" pitchFamily="34" charset="-128"/>
              <a:cs typeface="Times New Roman" pitchFamily="18" charset="0"/>
            </a:endParaRPr>
          </a:p>
          <a:p>
            <a:pPr algn="l">
              <a:buNone/>
            </a:pPr>
            <a:r>
              <a:rPr lang="en-US" sz="2400" b="1" i="0" u="none" strike="noStrike" baseline="0" dirty="0">
                <a:latin typeface="Arial" panose="020B0604020202020204" pitchFamily="34" charset="0"/>
                <a:cs typeface="Arial" panose="020B0604020202020204" pitchFamily="34" charset="0"/>
              </a:rPr>
              <a:t>The cells of many plants and amphibians contain even more DNA than human cells.</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963850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6916C9F6-500D-492B-A5EA-CAB3DE170675}"/>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325" y="290212"/>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BF0CD55-52E2-4E37-8AE6-DA66D1A0ED0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(3 of 6)</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Chromosomes are large. </a:t>
            </a:r>
            <a:r>
              <a:rPr lang="en-US" sz="2400" dirty="0">
                <a:latin typeface="Arial" panose="020B0604020202020204" pitchFamily="34" charset="0"/>
                <a:cs typeface="Arial" panose="020B0604020202020204" pitchFamily="34" charset="0"/>
              </a:rPr>
              <a:t>To constrain them in a small space can require multiple layers and multiple modes of tertiary structure. </a:t>
            </a:r>
          </a:p>
          <a:p>
            <a:endParaRPr lang="en-US" sz="2400" dirty="0"/>
          </a:p>
          <a:p>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583828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7;g7fe2cbe272_0_8" descr="Icon P 2">
            <a:extLst>
              <a:ext uri="{FF2B5EF4-FFF2-40B4-BE49-F238E27FC236}">
                <a16:creationId xmlns:a16="http://schemas.microsoft.com/office/drawing/2014/main" id="{8669A368-8A1F-F942-A36D-848FE583F121}"/>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325" y="290212"/>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1DE38CF-081C-484B-9C8E-D58390E1224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(1 of 6)</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Chromosomes are large. </a:t>
            </a:r>
            <a:r>
              <a:rPr lang="en-US" sz="2400" dirty="0">
                <a:latin typeface="Arial" panose="020B0604020202020204" pitchFamily="34" charset="0"/>
                <a:cs typeface="Arial" panose="020B0604020202020204" pitchFamily="34" charset="0"/>
              </a:rPr>
              <a:t>To constrain them in a small space can require multiple layers and multiple modes of tertiary structure. </a:t>
            </a:r>
          </a:p>
          <a:p>
            <a:endParaRPr lang="en-US" sz="2400" dirty="0"/>
          </a:p>
          <a:p>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E9042-9567-49D3-9CE9-CFFB83F66AC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Length of Human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DNA Molecules</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341515" y="1676400"/>
            <a:ext cx="8458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placed end to end, DNA molecules of one human genome would extend for about a meter</a:t>
            </a:r>
          </a:p>
          <a:p>
            <a:pPr lvl="1"/>
            <a:r>
              <a:rPr lang="en-US" sz="2400" dirty="0">
                <a:latin typeface="Arial" panose="020B0604020202020204" pitchFamily="34" charset="0"/>
                <a:cs typeface="Arial" panose="020B0604020202020204" pitchFamily="34" charset="0"/>
              </a:rPr>
              <a:t>human cells are diploid, so each cell has 2 m of DNA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adult human body contains ~10</a:t>
            </a:r>
            <a:r>
              <a:rPr lang="en-US" sz="2400" baseline="30000" dirty="0">
                <a:latin typeface="Arial" panose="020B0604020202020204" pitchFamily="34" charset="0"/>
                <a:cs typeface="Arial" panose="020B0604020202020204" pitchFamily="34" charset="0"/>
              </a:rPr>
              <a:t>14</a:t>
            </a:r>
            <a:r>
              <a:rPr lang="en-US" sz="2400" dirty="0">
                <a:latin typeface="Arial" panose="020B0604020202020204" pitchFamily="34" charset="0"/>
                <a:cs typeface="Arial" panose="020B0604020202020204" pitchFamily="34" charset="0"/>
              </a:rPr>
              <a:t> cells and a total DNA length of 2×10</a:t>
            </a:r>
            <a:r>
              <a:rPr lang="en-US" sz="2400" baseline="30000" dirty="0">
                <a:latin typeface="Arial" panose="020B0604020202020204" pitchFamily="34" charset="0"/>
                <a:cs typeface="Arial" panose="020B0604020202020204" pitchFamily="34" charset="0"/>
              </a:rPr>
              <a:t>11</a:t>
            </a:r>
            <a:r>
              <a:rPr lang="en-US" sz="2400" dirty="0">
                <a:latin typeface="Arial" panose="020B0604020202020204" pitchFamily="34" charset="0"/>
                <a:cs typeface="Arial" panose="020B0604020202020204" pitchFamily="34" charset="0"/>
              </a:rPr>
              <a:t> km</a:t>
            </a:r>
          </a:p>
          <a:p>
            <a:pPr lvl="1"/>
            <a:r>
              <a:rPr lang="en-US" sz="2400" dirty="0">
                <a:latin typeface="Arial" panose="020B0604020202020204" pitchFamily="34" charset="0"/>
                <a:cs typeface="Arial" panose="020B0604020202020204" pitchFamily="34" charset="0"/>
              </a:rPr>
              <a:t>greater than the the circumference of the earth           (4 x 10</a:t>
            </a:r>
            <a:r>
              <a:rPr lang="en-US" sz="2400" baseline="30000" dirty="0">
                <a:latin typeface="Arial" panose="020B0604020202020204" pitchFamily="34" charset="0"/>
                <a:cs typeface="Arial" panose="020B0604020202020204" pitchFamily="34" charset="0"/>
              </a:rPr>
              <a:t>4</a:t>
            </a:r>
            <a:r>
              <a:rPr lang="en-US" sz="2400" dirty="0">
                <a:latin typeface="Arial" panose="020B0604020202020204" pitchFamily="34" charset="0"/>
                <a:cs typeface="Arial" panose="020B0604020202020204" pitchFamily="34" charset="0"/>
              </a:rPr>
              <a:t> km)</a:t>
            </a:r>
          </a:p>
          <a:p>
            <a:pPr lvl="1"/>
            <a:r>
              <a:rPr lang="en-US" sz="2400" dirty="0">
                <a:latin typeface="Arial" panose="020B0604020202020204" pitchFamily="34" charset="0"/>
                <a:cs typeface="Arial" panose="020B0604020202020204" pitchFamily="34" charset="0"/>
              </a:rPr>
              <a:t>greater than the distance between the earth and the sun (1.5 x 10</a:t>
            </a:r>
            <a:r>
              <a:rPr lang="en-US" sz="2400" baseline="30000" dirty="0">
                <a:latin typeface="Arial" panose="020B0604020202020204" pitchFamily="34" charset="0"/>
                <a:cs typeface="Arial" panose="020B0604020202020204" pitchFamily="34" charset="0"/>
              </a:rPr>
              <a:t>8</a:t>
            </a:r>
            <a:r>
              <a:rPr lang="en-US" sz="2400" dirty="0">
                <a:latin typeface="Arial" panose="020B0604020202020204" pitchFamily="34" charset="0"/>
                <a:cs typeface="Arial" panose="020B0604020202020204" pitchFamily="34" charset="0"/>
              </a:rPr>
              <a:t> km)</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74191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29CF7-93EF-48C1-890B-096CBC271D5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Mitochondria Contain DNA</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341515" y="1676400"/>
            <a:ext cx="8458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mitochondrial DNA (</a:t>
            </a:r>
            <a:r>
              <a:rPr lang="en-US" sz="2400" dirty="0" err="1">
                <a:latin typeface="Arial" panose="020B0604020202020204" pitchFamily="34" charset="0"/>
                <a:cs typeface="Arial" panose="020B0604020202020204" pitchFamily="34" charset="0"/>
              </a:rPr>
              <a:t>mtDNA</a:t>
            </a:r>
            <a:r>
              <a:rPr lang="en-US" sz="2400" dirty="0">
                <a:latin typeface="Arial" panose="020B0604020202020204" pitchFamily="34" charset="0"/>
                <a:cs typeface="Arial" panose="020B0604020202020204" pitchFamily="34" charset="0"/>
              </a:rPr>
              <a:t>) molecules are much smaller than nuclear chromosomes</a:t>
            </a:r>
          </a:p>
          <a:p>
            <a:pPr lvl="1"/>
            <a:r>
              <a:rPr lang="en-US" sz="2400" dirty="0">
                <a:latin typeface="Arial" panose="020B0604020202020204" pitchFamily="34" charset="0"/>
                <a:cs typeface="Arial" panose="020B0604020202020204" pitchFamily="34" charset="0"/>
              </a:rPr>
              <a:t>codes for mitochondrial tRNAs and rRNAs and for a few mitochondrial proteins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animal </a:t>
            </a:r>
            <a:r>
              <a:rPr lang="en-US" sz="2400" dirty="0" err="1">
                <a:latin typeface="Arial" panose="020B0604020202020204" pitchFamily="34" charset="0"/>
                <a:cs typeface="Arial" panose="020B0604020202020204" pitchFamily="34" charset="0"/>
              </a:rPr>
              <a:t>mtDNA</a:t>
            </a:r>
            <a:r>
              <a:rPr lang="en-US" sz="2400" dirty="0">
                <a:latin typeface="Arial" panose="020B0604020202020204" pitchFamily="34" charset="0"/>
                <a:cs typeface="Arial" panose="020B0604020202020204" pitchFamily="34" charset="0"/>
              </a:rPr>
              <a:t> contains &lt;20,000 bp in a circular duplex</a:t>
            </a:r>
          </a:p>
          <a:p>
            <a:pPr lvl="1"/>
            <a:r>
              <a:rPr lang="en-US" sz="2400" dirty="0">
                <a:latin typeface="Arial" panose="020B0604020202020204" pitchFamily="34" charset="0"/>
                <a:cs typeface="Arial" panose="020B0604020202020204" pitchFamily="34" charset="0"/>
              </a:rPr>
              <a:t>each mitochondrion has 2-10 copies </a:t>
            </a:r>
          </a:p>
          <a:p>
            <a:pPr lvl="1"/>
            <a:r>
              <a:rPr lang="en-US" sz="2400" dirty="0">
                <a:latin typeface="Arial" panose="020B0604020202020204" pitchFamily="34" charset="0"/>
                <a:cs typeface="Arial" panose="020B0604020202020204" pitchFamily="34" charset="0"/>
              </a:rPr>
              <a:t>number of copies rises in some cells in an embryo during cell differentiation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plant </a:t>
            </a:r>
            <a:r>
              <a:rPr lang="en-US" sz="2400" dirty="0" err="1">
                <a:latin typeface="Arial" panose="020B0604020202020204" pitchFamily="34" charset="0"/>
                <a:cs typeface="Arial" panose="020B0604020202020204" pitchFamily="34" charset="0"/>
              </a:rPr>
              <a:t>mtDNA</a:t>
            </a:r>
            <a:r>
              <a:rPr lang="en-US" sz="2400" dirty="0">
                <a:latin typeface="Arial" panose="020B0604020202020204" pitchFamily="34" charset="0"/>
                <a:cs typeface="Arial" panose="020B0604020202020204" pitchFamily="34" charset="0"/>
              </a:rPr>
              <a:t> ranges from 200,000 to 2,500,000 bp</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196194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04CC1-6C55-4805-8595-382148FE9CB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Chloroplasts Contain DNA</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341515" y="1676400"/>
            <a:ext cx="8458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chloroplast DNA (</a:t>
            </a:r>
            <a:r>
              <a:rPr lang="en-US" sz="2400" dirty="0" err="1">
                <a:latin typeface="Arial" panose="020B0604020202020204" pitchFamily="34" charset="0"/>
                <a:cs typeface="Arial" panose="020B0604020202020204" pitchFamily="34" charset="0"/>
              </a:rPr>
              <a:t>cpDNA</a:t>
            </a:r>
            <a:r>
              <a:rPr lang="en-US" sz="2400" dirty="0">
                <a:latin typeface="Arial" panose="020B0604020202020204" pitchFamily="34" charset="0"/>
                <a:cs typeface="Arial" panose="020B0604020202020204" pitchFamily="34" charset="0"/>
              </a:rPr>
              <a:t>) exists as circular duplexes from 120,000 to 160,000 bp</a:t>
            </a: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985745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
            <a:extLst>
              <a:ext uri="{FF2B5EF4-FFF2-40B4-BE49-F238E27FC236}">
                <a16:creationId xmlns:a16="http://schemas.microsoft.com/office/drawing/2014/main" id="{4F23A82F-5B43-40EC-9AC2-6EE16792784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34494" y="325731"/>
            <a:ext cx="1133954" cy="816935"/>
          </a:xfrm>
          <a:prstGeom prst="rect">
            <a:avLst/>
          </a:prstGeom>
        </p:spPr>
      </p:pic>
      <p:sp>
        <p:nvSpPr>
          <p:cNvPr id="2" name="Title 1">
            <a:extLst>
              <a:ext uri="{FF2B5EF4-FFF2-40B4-BE49-F238E27FC236}">
                <a16:creationId xmlns:a16="http://schemas.microsoft.com/office/drawing/2014/main" id="{85D3A9E3-9E96-4953-918C-A3413EDE7212}"/>
              </a:ext>
            </a:extLst>
          </p:cNvPr>
          <p:cNvSpPr>
            <a:spLocks noGrp="1"/>
          </p:cNvSpPr>
          <p:nvPr>
            <p:ph type="title"/>
          </p:nvPr>
        </p:nvSpPr>
        <p:spPr/>
        <p:txBody>
          <a:bodyPr/>
          <a:lstStyle/>
          <a:p>
            <a:r>
              <a:rPr lang="en-AU" dirty="0"/>
              <a:t>Clicker Question 6</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solidFill>
                  <a:srgbClr val="000000"/>
                </a:solidFill>
                <a:effectLst/>
                <a:latin typeface="Arial" panose="020B0604020202020204" pitchFamily="34" charset="0"/>
                <a:ea typeface="Times New Roman" panose="02020603050405020304" pitchFamily="18" charset="0"/>
              </a:rPr>
              <a:t>Which statement about mitochondrial DNA (</a:t>
            </a:r>
            <a:r>
              <a:rPr lang="en-US" sz="2400" dirty="0" err="1">
                <a:solidFill>
                  <a:srgbClr val="000000"/>
                </a:solidFill>
                <a:effectLst/>
                <a:latin typeface="Arial" panose="020B0604020202020204" pitchFamily="34" charset="0"/>
                <a:ea typeface="Times New Roman" panose="02020603050405020304" pitchFamily="18" charset="0"/>
              </a:rPr>
              <a:t>mtDNA</a:t>
            </a:r>
            <a:r>
              <a:rPr lang="en-US" sz="2400" dirty="0">
                <a:solidFill>
                  <a:srgbClr val="000000"/>
                </a:solidFill>
                <a:effectLst/>
                <a:latin typeface="Arial" panose="020B0604020202020204" pitchFamily="34" charset="0"/>
                <a:ea typeface="Times New Roman" panose="02020603050405020304" pitchFamily="18" charset="0"/>
              </a:rPr>
              <a:t>) is false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err="1">
                <a:solidFill>
                  <a:srgbClr val="000000"/>
                </a:solidFill>
                <a:effectLst/>
                <a:latin typeface="Arial" panose="020B0604020202020204" pitchFamily="34" charset="0"/>
                <a:ea typeface="Times New Roman" panose="02020603050405020304" pitchFamily="18" charset="0"/>
              </a:rPr>
              <a:t>mtDNA</a:t>
            </a:r>
            <a:r>
              <a:rPr lang="en-US" sz="2400" dirty="0">
                <a:solidFill>
                  <a:srgbClr val="000000"/>
                </a:solidFill>
                <a:effectLst/>
                <a:latin typeface="Arial" panose="020B0604020202020204" pitchFamily="34" charset="0"/>
                <a:ea typeface="Times New Roman" panose="02020603050405020304" pitchFamily="18" charset="0"/>
              </a:rPr>
              <a:t> has an evolutionary origin in the chromosomes of ancient bacteria that gained access to the cytoplasm of host cells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1"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err="1">
                <a:solidFill>
                  <a:srgbClr val="000000"/>
                </a:solidFill>
                <a:effectLst/>
                <a:latin typeface="Arial" panose="020B0604020202020204" pitchFamily="34" charset="0"/>
                <a:ea typeface="Times New Roman" panose="02020603050405020304" pitchFamily="18" charset="0"/>
              </a:rPr>
              <a:t>mtDNA</a:t>
            </a:r>
            <a:r>
              <a:rPr lang="en-US" sz="2400" dirty="0">
                <a:solidFill>
                  <a:srgbClr val="000000"/>
                </a:solidFill>
                <a:effectLst/>
                <a:latin typeface="Arial" panose="020B0604020202020204" pitchFamily="34" charset="0"/>
                <a:ea typeface="Times New Roman" panose="02020603050405020304" pitchFamily="18" charset="0"/>
              </a:rPr>
              <a:t> codes for tRNAs, rRNAs, and a few proteins.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effectLst/>
                <a:latin typeface="Arial" panose="020B0604020202020204" pitchFamily="34" charset="0"/>
                <a:ea typeface="Times New Roman" panose="02020603050405020304" pitchFamily="18" charset="0"/>
              </a:rPr>
              <a:t>Each mitochondrion contains a single copy of the </a:t>
            </a:r>
            <a:r>
              <a:rPr lang="en-US" sz="2400" dirty="0" err="1">
                <a:solidFill>
                  <a:srgbClr val="000000"/>
                </a:solidFill>
                <a:effectLst/>
                <a:latin typeface="Arial" panose="020B0604020202020204" pitchFamily="34" charset="0"/>
                <a:ea typeface="Times New Roman" panose="02020603050405020304" pitchFamily="18" charset="0"/>
              </a:rPr>
              <a:t>mtDNA</a:t>
            </a:r>
            <a:r>
              <a:rPr lang="en-US" sz="2400" dirty="0">
                <a:solidFill>
                  <a:srgbClr val="000000"/>
                </a:solidFill>
                <a:latin typeface="Arial" panose="020B0604020202020204" pitchFamily="34" charset="0"/>
                <a:ea typeface="Times New Roman" panose="02020603050405020304" pitchFamily="18" charset="0"/>
              </a:rPr>
              <a:t>.</a:t>
            </a: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err="1">
                <a:solidFill>
                  <a:srgbClr val="000000"/>
                </a:solidFill>
                <a:effectLst/>
                <a:latin typeface="Arial" panose="020B0604020202020204" pitchFamily="34" charset="0"/>
                <a:ea typeface="Times New Roman" panose="02020603050405020304" pitchFamily="18" charset="0"/>
              </a:rPr>
              <a:t>mtDNA</a:t>
            </a:r>
            <a:r>
              <a:rPr lang="en-US" sz="2400" dirty="0">
                <a:solidFill>
                  <a:srgbClr val="000000"/>
                </a:solidFill>
                <a:effectLst/>
                <a:latin typeface="Arial" panose="020B0604020202020204" pitchFamily="34" charset="0"/>
                <a:ea typeface="Times New Roman" panose="02020603050405020304" pitchFamily="18" charset="0"/>
              </a:rPr>
              <a:t> is much smaller than nuclear chromosomes.</a:t>
            </a: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680037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663D1-B156-47A9-BBC7-661B31FC8902}"/>
              </a:ext>
            </a:extLst>
          </p:cNvPr>
          <p:cNvSpPr>
            <a:spLocks noGrp="1"/>
          </p:cNvSpPr>
          <p:nvPr>
            <p:ph type="title"/>
          </p:nvPr>
        </p:nvSpPr>
        <p:spPr/>
        <p:txBody>
          <a:bodyPr/>
          <a:lstStyle/>
          <a:p>
            <a:r>
              <a:rPr lang="en-AU" dirty="0"/>
              <a:t>Clicker Question 6,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solidFill>
                  <a:srgbClr val="000000"/>
                </a:solidFill>
                <a:effectLst/>
                <a:latin typeface="Arial" panose="020B0604020202020204" pitchFamily="34" charset="0"/>
                <a:ea typeface="Times New Roman" panose="02020603050405020304" pitchFamily="18" charset="0"/>
              </a:rPr>
              <a:t>Which statement about mitochondrial DNA (</a:t>
            </a:r>
            <a:r>
              <a:rPr lang="en-US" sz="2400" dirty="0" err="1">
                <a:solidFill>
                  <a:srgbClr val="000000"/>
                </a:solidFill>
                <a:effectLst/>
                <a:latin typeface="Arial" panose="020B0604020202020204" pitchFamily="34" charset="0"/>
                <a:ea typeface="Times New Roman" panose="02020603050405020304" pitchFamily="18" charset="0"/>
              </a:rPr>
              <a:t>mtDNA</a:t>
            </a:r>
            <a:r>
              <a:rPr lang="en-US" sz="2400" dirty="0">
                <a:solidFill>
                  <a:srgbClr val="000000"/>
                </a:solidFill>
                <a:effectLst/>
                <a:latin typeface="Arial" panose="020B0604020202020204" pitchFamily="34" charset="0"/>
                <a:ea typeface="Times New Roman" panose="02020603050405020304" pitchFamily="18" charset="0"/>
              </a:rPr>
              <a:t>) is false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r>
              <a:rPr lang="en-US" sz="2400" b="1" dirty="0">
                <a:solidFill>
                  <a:srgbClr val="000000"/>
                </a:solidFill>
                <a:effectLst/>
                <a:latin typeface="Arial" panose="020B0604020202020204" pitchFamily="34" charset="0"/>
                <a:ea typeface="Times New Roman" panose="02020603050405020304" pitchFamily="18" charset="0"/>
              </a:rPr>
              <a:t>Each mitochondrion contains a single copy of the </a:t>
            </a:r>
            <a:r>
              <a:rPr lang="en-US" sz="2400" b="1" dirty="0" err="1">
                <a:solidFill>
                  <a:srgbClr val="000000"/>
                </a:solidFill>
                <a:effectLst/>
                <a:latin typeface="Arial" panose="020B0604020202020204" pitchFamily="34" charset="0"/>
                <a:ea typeface="Times New Roman" panose="02020603050405020304" pitchFamily="18" charset="0"/>
              </a:rPr>
              <a:t>mtDNA</a:t>
            </a:r>
            <a:r>
              <a:rPr lang="en-US" sz="2400" b="1" dirty="0">
                <a:solidFill>
                  <a:srgbClr val="000000"/>
                </a:solidFill>
                <a:effectLst/>
                <a:latin typeface="Arial" panose="020B0604020202020204" pitchFamily="34" charset="0"/>
                <a:ea typeface="Times New Roman" panose="02020603050405020304" pitchFamily="18" charset="0"/>
              </a:rPr>
              <a:t>.</a:t>
            </a:r>
            <a:endParaRPr kumimoji="0" lang="en-US" sz="2400" b="1" i="1" u="none" strike="noStrike" kern="1200" cap="none" spc="0" normalizeH="0" baseline="-25000" noProof="0" dirty="0">
              <a:ln>
                <a:noFill/>
              </a:ln>
              <a:solidFill>
                <a:srgbClr val="000000"/>
              </a:solidFill>
              <a:effectLst/>
              <a:uLnTx/>
              <a:uFillTx/>
              <a:latin typeface="Arial" charset="0"/>
              <a:ea typeface="MS PGothic" panose="020B0600070205080204" pitchFamily="34" charset="-128"/>
              <a:cs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25000" noProof="0" dirty="0">
              <a:ln>
                <a:noFill/>
              </a:ln>
              <a:solidFill>
                <a:srgbClr val="000000"/>
              </a:solidFill>
              <a:effectLst/>
              <a:uLnTx/>
              <a:uFillTx/>
              <a:latin typeface="Arial" charset="0"/>
              <a:ea typeface="MS PGothic" panose="020B0600070205080204" pitchFamily="34" charset="-128"/>
              <a:cs typeface="Times New Roman" pitchFamily="18" charset="0"/>
            </a:endParaRPr>
          </a:p>
          <a:p>
            <a:pPr algn="l">
              <a:buNone/>
            </a:pPr>
            <a:r>
              <a:rPr lang="en-US" sz="2400" b="1" i="0" u="none" strike="noStrike" baseline="0" dirty="0">
                <a:latin typeface="Arial" panose="020B0604020202020204" pitchFamily="34" charset="0"/>
                <a:cs typeface="Arial" panose="020B0604020202020204" pitchFamily="34" charset="0"/>
              </a:rPr>
              <a:t>Each mitochondrion typically has 2 to 10 copies of this </a:t>
            </a:r>
            <a:r>
              <a:rPr lang="en-US" sz="2400" b="1" i="0" u="none" strike="noStrike" baseline="0" dirty="0" err="1">
                <a:latin typeface="Arial" panose="020B0604020202020204" pitchFamily="34" charset="0"/>
                <a:cs typeface="Arial" panose="020B0604020202020204" pitchFamily="34" charset="0"/>
              </a:rPr>
              <a:t>mtDNA</a:t>
            </a:r>
            <a:r>
              <a:rPr lang="en-US" sz="2400" b="1" i="0" u="none" strike="noStrike" baseline="0" dirty="0">
                <a:latin typeface="Arial" panose="020B0604020202020204" pitchFamily="34" charset="0"/>
                <a:cs typeface="Arial" panose="020B0604020202020204" pitchFamily="34" charset="0"/>
              </a:rPr>
              <a:t> molecule, and the number can rise to hundreds in certain cells of an embryo that is undergoing cell differentiation.</a:t>
            </a:r>
            <a:endParaRPr kumimoji="0" lang="en-US" alt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590335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D9407930-F572-47F3-9C89-DA5BBE3221C9}"/>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3337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5FBE87C-A08D-4ED7-8E46-2B17FB0774B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(2 of 4)</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Chromosomes include dedicated sequences that ensure their replication, transcription, packaging, and transmission from one generation to the next. </a:t>
            </a:r>
            <a:r>
              <a:rPr lang="en-US" sz="2400" dirty="0">
                <a:latin typeface="Arial" panose="020B0604020202020204" pitchFamily="34" charset="0"/>
                <a:cs typeface="Arial" panose="020B0604020202020204" pitchFamily="34" charset="0"/>
              </a:rPr>
              <a:t>They are more than a long stretch of protein-encoding genes. </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21957316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5F45C-B4FB-4126-B02C-2B83A2D69DB3}"/>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Eukaryotic Genes and Chromosomes Are Very Complex</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F79A2D2-D234-D140-A535-28486BBBCBE8}"/>
              </a:ext>
            </a:extLst>
          </p:cNvPr>
          <p:cNvSpPr txBox="1">
            <a:spLocks noChangeArrowheads="1"/>
          </p:cNvSpPr>
          <p:nvPr/>
        </p:nvSpPr>
        <p:spPr bwMode="auto">
          <a:xfrm>
            <a:off x="348903" y="1828800"/>
            <a:ext cx="84461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introns</a:t>
            </a:r>
            <a:r>
              <a:rPr lang="en-US" sz="2400" dirty="0">
                <a:latin typeface="Arial" panose="020B0604020202020204" pitchFamily="34" charset="0"/>
                <a:cs typeface="Arial" panose="020B0604020202020204" pitchFamily="34" charset="0"/>
              </a:rPr>
              <a:t> = </a:t>
            </a:r>
            <a:r>
              <a:rPr lang="en-US" sz="2400" dirty="0" err="1">
                <a:latin typeface="Arial" panose="020B0604020202020204" pitchFamily="34" charset="0"/>
                <a:cs typeface="Arial" panose="020B0604020202020204" pitchFamily="34" charset="0"/>
              </a:rPr>
              <a:t>nontranslated</a:t>
            </a:r>
            <a:r>
              <a:rPr lang="en-US" sz="2400" dirty="0">
                <a:latin typeface="Arial" panose="020B0604020202020204" pitchFamily="34" charset="0"/>
                <a:cs typeface="Arial" panose="020B0604020202020204" pitchFamily="34" charset="0"/>
              </a:rPr>
              <a:t>, intervening DNA segments that do not code for the amino acid sequence of the polypeptide product</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exons</a:t>
            </a:r>
            <a:r>
              <a:rPr lang="en-US" sz="2400" dirty="0">
                <a:latin typeface="Arial" panose="020B0604020202020204" pitchFamily="34" charset="0"/>
                <a:cs typeface="Arial" panose="020B0604020202020204" pitchFamily="34" charset="0"/>
              </a:rPr>
              <a:t> = coding DNA segments</a:t>
            </a:r>
          </a:p>
          <a:p>
            <a:pPr lvl="1"/>
            <a:r>
              <a:rPr lang="en-US" sz="2400" dirty="0">
                <a:latin typeface="Arial" panose="020B0604020202020204" pitchFamily="34" charset="0"/>
                <a:cs typeface="Arial" panose="020B0604020202020204" pitchFamily="34" charset="0"/>
              </a:rPr>
              <a:t>makes up only ~1.5% of human DNA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t>
            </a:r>
            <a:r>
              <a:rPr lang="en-US" sz="2400" dirty="0" err="1">
                <a:latin typeface="Arial" panose="020B0604020202020204" pitchFamily="34" charset="0"/>
                <a:cs typeface="Arial" panose="020B0604020202020204" pitchFamily="34" charset="0"/>
              </a:rPr>
              <a:t>colinearity</a:t>
            </a:r>
            <a:r>
              <a:rPr lang="en-US" sz="2400" dirty="0">
                <a:latin typeface="Arial" panose="020B0604020202020204" pitchFamily="34" charset="0"/>
                <a:cs typeface="Arial" panose="020B0604020202020204" pitchFamily="34" charset="0"/>
              </a:rPr>
              <a:t> of the eukaryotic DNA and amino acid sequence is broken by introns</a:t>
            </a:r>
          </a:p>
          <a:p>
            <a:pPr lvl="1"/>
            <a:r>
              <a:rPr lang="en-US" sz="2400" dirty="0">
                <a:latin typeface="Arial" panose="020B0604020202020204" pitchFamily="34" charset="0"/>
                <a:cs typeface="Arial" panose="020B0604020202020204" pitchFamily="34" charset="0"/>
              </a:rPr>
              <a:t>few bacterial genes contain introns</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240106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95A90-DEFA-4383-A256-E4CF310E8A0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Introns in Eukaryotic Genes</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341515" y="1676401"/>
            <a:ext cx="8458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higher eukaryotes, the typical gene has more intron sequences than exon sequences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together, introns and exons make up as much as 30% of the human genome</a:t>
            </a: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legend shows that blue represents an exon and gray represents an intron. Two horizontal bands are shown. The top band is labeled ovalbumin gene and the bottom band is labeled hemoglobin beta subunit. The blue and gray bands for each gene are as follows. Ovalbumin gene: narrow blue band L, long gray band A, square blue band 1, small gray band B, narrow blue band 2, intermediate gray band C, square blue band 3, square gray band D, narrower blue band 4, longer gray band E, square blue band 5, square gray band F, square blue band 6, long gray band G, long blue band 7. Hemoglobin beta subunit: blue band 1 labeled 90 b p, gray band A labeled 121 b p, long blue band 2 labeled 222 b p, very long gray band B labeled 851 b p, blue band 3 labeled 126 b p.">
            <a:extLst>
              <a:ext uri="{FF2B5EF4-FFF2-40B4-BE49-F238E27FC236}">
                <a16:creationId xmlns:a16="http://schemas.microsoft.com/office/drawing/2014/main" id="{4C708DF9-DCEB-2C4A-90F0-08B80ECAE179}"/>
              </a:ext>
            </a:extLst>
          </p:cNvPr>
          <p:cNvPicPr>
            <a:picLocks noChangeAspect="1"/>
          </p:cNvPicPr>
          <p:nvPr/>
        </p:nvPicPr>
        <p:blipFill>
          <a:blip r:embed="rId3"/>
          <a:stretch>
            <a:fillRect/>
          </a:stretch>
        </p:blipFill>
        <p:spPr>
          <a:xfrm>
            <a:off x="407168" y="4160578"/>
            <a:ext cx="8326893" cy="1670050"/>
          </a:xfrm>
          <a:prstGeom prst="rect">
            <a:avLst/>
          </a:prstGeom>
        </p:spPr>
      </p:pic>
    </p:spTree>
    <p:extLst>
      <p:ext uri="{BB962C8B-B14F-4D97-AF65-F5344CB8AC3E}">
        <p14:creationId xmlns:p14="http://schemas.microsoft.com/office/powerpoint/2010/main" val="25008558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25272-050C-4C4F-B7C8-B2C26DEE816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Highly Repetitive Sequences</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341515" y="1397288"/>
            <a:ext cx="8458200" cy="469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highly repetitive sequences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simple-sequence DNA </a:t>
            </a:r>
            <a:r>
              <a:rPr lang="en-US" sz="2400" dirty="0">
                <a:latin typeface="Arial" panose="020B0604020202020204" pitchFamily="34" charset="0"/>
                <a:cs typeface="Arial" panose="020B0604020202020204" pitchFamily="34" charset="0"/>
              </a:rPr>
              <a:t>or </a:t>
            </a:r>
            <a:r>
              <a:rPr lang="en-US" sz="2400" b="1" dirty="0">
                <a:latin typeface="Arial" panose="020B0604020202020204" pitchFamily="34" charset="0"/>
                <a:cs typeface="Arial" panose="020B0604020202020204" pitchFamily="34" charset="0"/>
              </a:rPr>
              <a:t>simple sequence repeats (SSR</a:t>
            </a:r>
            <a:r>
              <a:rPr lang="en-US" sz="2400" dirty="0">
                <a:latin typeface="Arial" panose="020B0604020202020204" pitchFamily="34" charset="0"/>
                <a:cs typeface="Arial" panose="020B0604020202020204" pitchFamily="34" charset="0"/>
              </a:rPr>
              <a:t>)) = short sequences, generally less than 10 bp long, that are sometimes repeated millions of times per cell</a:t>
            </a:r>
          </a:p>
          <a:p>
            <a:pPr lvl="1"/>
            <a:r>
              <a:rPr lang="en-US" sz="2400" dirty="0">
                <a:latin typeface="Arial" panose="020B0604020202020204" pitchFamily="34" charset="0"/>
                <a:cs typeface="Arial" panose="020B0604020202020204" pitchFamily="34" charset="0"/>
              </a:rPr>
              <a:t>make up ~3% of the human genome</a:t>
            </a:r>
          </a:p>
          <a:p>
            <a:pPr lvl="1"/>
            <a:r>
              <a:rPr lang="en-US" sz="2400" dirty="0">
                <a:latin typeface="Arial" panose="020B0604020202020204" pitchFamily="34" charset="0"/>
                <a:cs typeface="Arial" panose="020B0604020202020204" pitchFamily="34" charset="0"/>
              </a:rPr>
              <a:t>do not encode proteins or RNAs</a:t>
            </a:r>
          </a:p>
          <a:p>
            <a:pPr lvl="1"/>
            <a:r>
              <a:rPr lang="en-US" sz="2400" dirty="0">
                <a:latin typeface="Arial" panose="020B0604020202020204" pitchFamily="34" charset="0"/>
                <a:cs typeface="Arial" panose="020B0604020202020204" pitchFamily="34" charset="0"/>
              </a:rPr>
              <a:t>associated with centromeres and telomeres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satellite DNA </a:t>
            </a:r>
            <a:r>
              <a:rPr lang="en-US" sz="2400" dirty="0">
                <a:latin typeface="Arial" panose="020B0604020202020204" pitchFamily="34" charset="0"/>
                <a:cs typeface="Arial" panose="020B0604020202020204" pitchFamily="34" charset="0"/>
              </a:rPr>
              <a:t>= another name for simple-sequence DNA </a:t>
            </a:r>
          </a:p>
          <a:p>
            <a:pPr lvl="1"/>
            <a:r>
              <a:rPr lang="en-US" sz="2400" dirty="0">
                <a:latin typeface="Arial" panose="020B0604020202020204" pitchFamily="34" charset="0"/>
                <a:cs typeface="Arial" panose="020B0604020202020204" pitchFamily="34" charset="0"/>
              </a:rPr>
              <a:t>named as such because it migrates as “satellite” bands in a cesium chloride density gradient </a:t>
            </a:r>
          </a:p>
          <a:p>
            <a:pPr marL="50800"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77279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
            <a:extLst>
              <a:ext uri="{FF2B5EF4-FFF2-40B4-BE49-F238E27FC236}">
                <a16:creationId xmlns:a16="http://schemas.microsoft.com/office/drawing/2014/main" id="{EDEB8650-3426-4FAB-95AE-ED35B40366E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8971" y="325751"/>
            <a:ext cx="1133954" cy="816935"/>
          </a:xfrm>
          <a:prstGeom prst="rect">
            <a:avLst/>
          </a:prstGeom>
        </p:spPr>
      </p:pic>
      <p:sp>
        <p:nvSpPr>
          <p:cNvPr id="2" name="Title 1">
            <a:extLst>
              <a:ext uri="{FF2B5EF4-FFF2-40B4-BE49-F238E27FC236}">
                <a16:creationId xmlns:a16="http://schemas.microsoft.com/office/drawing/2014/main" id="{375EA117-8284-41DE-9747-1E995F677838}"/>
              </a:ext>
            </a:extLst>
          </p:cNvPr>
          <p:cNvSpPr>
            <a:spLocks noGrp="1"/>
          </p:cNvSpPr>
          <p:nvPr>
            <p:ph type="title"/>
          </p:nvPr>
        </p:nvSpPr>
        <p:spPr/>
        <p:txBody>
          <a:bodyPr/>
          <a:lstStyle/>
          <a:p>
            <a:r>
              <a:rPr lang="en-AU" dirty="0"/>
              <a:t>Clicker Question 7</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chromosomal element occupies the SMALLEST relative proportion of DNA in the human genome?</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highly repetitive sequences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satellite DNA</a:t>
            </a:r>
            <a:endParaRPr kumimoji="0" lang="en-US" sz="2400" b="0" i="1"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exons</a:t>
            </a: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genes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introns</a:t>
            </a: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703451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84;g7fe2cbe272_0_35" descr="Icon P 3">
            <a:extLst>
              <a:ext uri="{FF2B5EF4-FFF2-40B4-BE49-F238E27FC236}">
                <a16:creationId xmlns:a16="http://schemas.microsoft.com/office/drawing/2014/main" id="{118B4E8E-3091-0742-A5DF-30BEC1101363}"/>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575" y="3045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AD61749-5ECE-411B-BDD6-09A5B01F5EB7}"/>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sym typeface="Calibri" panose="020F0502020204030204" pitchFamily="34" charset="0"/>
              </a:rPr>
              <a:t> (1 of 7)</a:t>
            </a:r>
            <a:endParaRPr lang="en-AU" sz="2000" b="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Chromosomes in all cells are maintained in a state of torsional stress. </a:t>
            </a:r>
            <a:r>
              <a:rPr lang="en-US" sz="2400" dirty="0">
                <a:latin typeface="Arial" panose="020B0604020202020204" pitchFamily="34" charset="0"/>
                <a:cs typeface="Arial" panose="020B0604020202020204" pitchFamily="34" charset="0"/>
              </a:rPr>
              <a:t>DNA is underwound relative to the stable B-form structure, facilitating both the packaging of DNA and access to the genetic information contained within it. </a:t>
            </a:r>
          </a:p>
          <a:p>
            <a:pPr>
              <a:buNone/>
            </a:pPr>
            <a:endParaRPr lang="en-US" sz="2400" dirty="0">
              <a:effectLst/>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0565F-27A7-4A91-9F27-D9D033155C41}"/>
              </a:ext>
            </a:extLst>
          </p:cNvPr>
          <p:cNvSpPr>
            <a:spLocks noGrp="1"/>
          </p:cNvSpPr>
          <p:nvPr>
            <p:ph type="title"/>
          </p:nvPr>
        </p:nvSpPr>
        <p:spPr/>
        <p:txBody>
          <a:bodyPr/>
          <a:lstStyle/>
          <a:p>
            <a:r>
              <a:rPr lang="en-AU" dirty="0"/>
              <a:t>Clicker Question 7,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chromosomal element occupies the SMALLEST relative proportion of DNA in the human genome?</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r>
              <a:rPr kumimoji="0" lang="en-US" sz="2400" b="1"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Times New Roman" pitchFamily="18" charset="0"/>
              </a:rPr>
              <a:t>exons</a:t>
            </a:r>
            <a:endParaRPr kumimoji="0" lang="en-US" sz="2400" b="1" i="1" u="none" strike="noStrike" kern="1200" cap="none" spc="0" normalizeH="0" baseline="-25000" noProof="0" dirty="0">
              <a:ln>
                <a:noFill/>
              </a:ln>
              <a:solidFill>
                <a:srgbClr val="000000"/>
              </a:solidFill>
              <a:effectLst/>
              <a:uLnTx/>
              <a:uFillTx/>
              <a:latin typeface="Arial" charset="0"/>
              <a:ea typeface="MS PGothic" panose="020B0600070205080204" pitchFamily="34" charset="-128"/>
              <a:cs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25000" noProof="0" dirty="0">
              <a:ln>
                <a:noFill/>
              </a:ln>
              <a:solidFill>
                <a:srgbClr val="000000"/>
              </a:solidFill>
              <a:effectLst/>
              <a:uLnTx/>
              <a:uFillTx/>
              <a:latin typeface="Arial" charset="0"/>
              <a:ea typeface="MS PGothic" panose="020B0600070205080204" pitchFamily="34" charset="-128"/>
              <a:cs typeface="Times New Roman" pitchFamily="18"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In total, only about 1.5% of human DNA is “coding” or exon DNA, carrying sequence information for protein products.</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972299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70;p2" descr="Icon P 1">
            <a:extLst>
              <a:ext uri="{FF2B5EF4-FFF2-40B4-BE49-F238E27FC236}">
                <a16:creationId xmlns:a16="http://schemas.microsoft.com/office/drawing/2014/main" id="{2BFE5747-885B-451E-9D13-0EDDF10E10C5}"/>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3337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1792691-6018-4042-9CCD-A585C9154CEF}"/>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(3 of 4)</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Chromosomes include dedicated sequences that ensure their replication, transcription, packaging, and transmission from one generation to the next. </a:t>
            </a:r>
            <a:r>
              <a:rPr lang="en-US" sz="2400" dirty="0">
                <a:latin typeface="Arial" panose="020B0604020202020204" pitchFamily="34" charset="0"/>
                <a:cs typeface="Arial" panose="020B0604020202020204" pitchFamily="34" charset="0"/>
              </a:rPr>
              <a:t>They are more than a long stretch of protein-encoding genes. </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27995396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834C1-C90D-4B2B-8584-6C9DE16C3D1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Centromeres</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341515" y="1363663"/>
            <a:ext cx="8458200" cy="320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centromere </a:t>
            </a:r>
            <a:r>
              <a:rPr lang="en-US" sz="2400" dirty="0">
                <a:latin typeface="Arial" panose="020B0604020202020204" pitchFamily="34" charset="0"/>
                <a:cs typeface="Arial" panose="020B0604020202020204" pitchFamily="34" charset="0"/>
              </a:rPr>
              <a:t>= a DNA sequence that functions during cell division as an attachment point for proteins that link the chromosome to the mitotic spindle </a:t>
            </a:r>
          </a:p>
          <a:p>
            <a:pPr lvl="1"/>
            <a:r>
              <a:rPr lang="en-US" sz="2400" dirty="0">
                <a:latin typeface="Arial" panose="020B0604020202020204" pitchFamily="34" charset="0"/>
                <a:cs typeface="Arial" panose="020B0604020202020204" pitchFamily="34" charset="0"/>
              </a:rPr>
              <a:t>essential sequences in yeast are ~130 bp long and are very rich in A=T pairs</a:t>
            </a:r>
          </a:p>
          <a:p>
            <a:pPr lvl="1"/>
            <a:r>
              <a:rPr lang="en-US" sz="2400" dirty="0">
                <a:latin typeface="Arial" panose="020B0604020202020204" pitchFamily="34" charset="0"/>
                <a:cs typeface="Arial" panose="020B0604020202020204" pitchFamily="34" charset="0"/>
              </a:rPr>
              <a:t>sequences of higher eukaryotes are longer and generally consist of thousands of tandem copies of one or several sequences of 5 to 10 bp</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A horizontal bar has red squares on each end that are each labeled telomere. A narrow yellow vertical band in the center is labeled centromere. Long blue regions between the centromere and each telomere are labeled, unique sequences (genes), dispersed repeats, and multiple replication origins.">
            <a:extLst>
              <a:ext uri="{FF2B5EF4-FFF2-40B4-BE49-F238E27FC236}">
                <a16:creationId xmlns:a16="http://schemas.microsoft.com/office/drawing/2014/main" id="{4C703919-D0D0-F54B-B3F2-ECD2FCC1B8DA}"/>
              </a:ext>
            </a:extLst>
          </p:cNvPr>
          <p:cNvPicPr>
            <a:picLocks noChangeAspect="1"/>
          </p:cNvPicPr>
          <p:nvPr/>
        </p:nvPicPr>
        <p:blipFill>
          <a:blip r:embed="rId3"/>
          <a:stretch>
            <a:fillRect/>
          </a:stretch>
        </p:blipFill>
        <p:spPr>
          <a:xfrm>
            <a:off x="1027315" y="4819650"/>
            <a:ext cx="7086600" cy="1638300"/>
          </a:xfrm>
          <a:prstGeom prst="rect">
            <a:avLst/>
          </a:prstGeom>
        </p:spPr>
      </p:pic>
    </p:spTree>
    <p:extLst>
      <p:ext uri="{BB962C8B-B14F-4D97-AF65-F5344CB8AC3E}">
        <p14:creationId xmlns:p14="http://schemas.microsoft.com/office/powerpoint/2010/main" val="23676901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70;p2" descr="Icon P 1">
            <a:extLst>
              <a:ext uri="{FF2B5EF4-FFF2-40B4-BE49-F238E27FC236}">
                <a16:creationId xmlns:a16="http://schemas.microsoft.com/office/drawing/2014/main" id="{EC265E0D-9C97-4310-81D7-2131C0AF5E78}"/>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3337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1F4C87-6B5A-4D3F-96A3-0E832D4D360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(4 of 4)</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Chromosomes include dedicated sequences that ensure their replication, transcription, packaging, and transmission from one generation to the next. </a:t>
            </a:r>
            <a:r>
              <a:rPr lang="en-US" sz="2400" dirty="0">
                <a:latin typeface="Arial" panose="020B0604020202020204" pitchFamily="34" charset="0"/>
                <a:cs typeface="Arial" panose="020B0604020202020204" pitchFamily="34" charset="0"/>
              </a:rPr>
              <a:t>They are more than a long stretch of protein-encoding genes. </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20717014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8D087-7274-4752-A229-E9E4C9A17D5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Telomeres</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341515" y="1397288"/>
            <a:ext cx="8345285" cy="492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telomeres </a:t>
            </a:r>
            <a:r>
              <a:rPr lang="en-US" sz="2400" dirty="0">
                <a:latin typeface="Arial" panose="020B0604020202020204" pitchFamily="34" charset="0"/>
                <a:cs typeface="Arial" panose="020B0604020202020204" pitchFamily="34" charset="0"/>
              </a:rPr>
              <a:t>= sequences at the ends of eukaryotic chromosomes that help stabilize the chromosome</a:t>
            </a:r>
          </a:p>
          <a:p>
            <a:pPr lvl="1"/>
            <a:r>
              <a:rPr lang="en-US" sz="2400" dirty="0">
                <a:latin typeface="Arial" panose="020B0604020202020204" pitchFamily="34" charset="0"/>
                <a:cs typeface="Arial" panose="020B0604020202020204" pitchFamily="34" charset="0"/>
              </a:rPr>
              <a:t>shortened after each round of replication</a:t>
            </a:r>
          </a:p>
          <a:p>
            <a:pPr lvl="1"/>
            <a:r>
              <a:rPr lang="en-US" sz="2400" dirty="0">
                <a:latin typeface="Arial" panose="020B0604020202020204" pitchFamily="34" charset="0"/>
                <a:cs typeface="Arial" panose="020B0604020202020204" pitchFamily="34" charset="0"/>
              </a:rPr>
              <a:t>end with multiple repeated sequences of the form </a:t>
            </a: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(5′)(</a:t>
            </a:r>
            <a:r>
              <a:rPr lang="en-US" sz="2400" dirty="0" err="1">
                <a:latin typeface="Arial" panose="020B0604020202020204" pitchFamily="34" charset="0"/>
                <a:cs typeface="Arial" panose="020B0604020202020204" pitchFamily="34" charset="0"/>
              </a:rPr>
              <a:t>T</a:t>
            </a:r>
            <a:r>
              <a:rPr lang="en-US" sz="2400" i="1" baseline="-25000" dirty="0" err="1">
                <a:latin typeface="Arial" panose="020B0604020202020204" pitchFamily="34" charset="0"/>
                <a:cs typeface="Arial" panose="020B0604020202020204" pitchFamily="34" charset="0"/>
              </a:rPr>
              <a:t>x</a:t>
            </a:r>
            <a:r>
              <a:rPr lang="en-US" sz="2400" dirty="0" err="1">
                <a:latin typeface="Arial" panose="020B0604020202020204" pitchFamily="34" charset="0"/>
                <a:cs typeface="Arial" panose="020B0604020202020204" pitchFamily="34" charset="0"/>
              </a:rPr>
              <a:t>G</a:t>
            </a:r>
            <a:r>
              <a:rPr lang="en-US" sz="2400" i="1" baseline="-25000" dirty="0" err="1">
                <a:latin typeface="Arial" panose="020B0604020202020204" pitchFamily="34" charset="0"/>
                <a:cs typeface="Arial" panose="020B0604020202020204" pitchFamily="34" charset="0"/>
              </a:rPr>
              <a:t>y</a:t>
            </a:r>
            <a:r>
              <a:rPr lang="en-US" sz="2400" dirty="0">
                <a:latin typeface="Arial" panose="020B0604020202020204" pitchFamily="34" charset="0"/>
                <a:cs typeface="Arial" panose="020B0604020202020204" pitchFamily="34" charset="0"/>
              </a:rPr>
              <a:t>)</a:t>
            </a:r>
            <a:r>
              <a:rPr lang="en-US" sz="2400" i="1" baseline="-25000" dirty="0">
                <a:latin typeface="Arial" panose="020B0604020202020204" pitchFamily="34" charset="0"/>
                <a:cs typeface="Arial" panose="020B0604020202020204" pitchFamily="34" charset="0"/>
              </a:rPr>
              <a:t>n</a:t>
            </a:r>
            <a:r>
              <a:rPr lang="en-US" sz="2400" i="1"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(3′)(</a:t>
            </a:r>
            <a:r>
              <a:rPr lang="en-US" sz="2400" dirty="0" err="1">
                <a:latin typeface="Arial" panose="020B0604020202020204" pitchFamily="34" charset="0"/>
                <a:cs typeface="Arial" panose="020B0604020202020204" pitchFamily="34" charset="0"/>
              </a:rPr>
              <a:t>A</a:t>
            </a:r>
            <a:r>
              <a:rPr lang="en-US" sz="2400" i="1" baseline="-25000" dirty="0" err="1">
                <a:latin typeface="Arial" panose="020B0604020202020204" pitchFamily="34" charset="0"/>
                <a:cs typeface="Arial" panose="020B0604020202020204" pitchFamily="34" charset="0"/>
              </a:rPr>
              <a:t>x</a:t>
            </a:r>
            <a:r>
              <a:rPr lang="en-US" sz="2400" dirty="0" err="1">
                <a:latin typeface="Arial" panose="020B0604020202020204" pitchFamily="34" charset="0"/>
                <a:cs typeface="Arial" panose="020B0604020202020204" pitchFamily="34" charset="0"/>
              </a:rPr>
              <a:t>C</a:t>
            </a:r>
            <a:r>
              <a:rPr lang="en-US" sz="2400" i="1" baseline="-25000" dirty="0" err="1">
                <a:latin typeface="Arial" panose="020B0604020202020204" pitchFamily="34" charset="0"/>
                <a:cs typeface="Arial" panose="020B0604020202020204" pitchFamily="34" charset="0"/>
              </a:rPr>
              <a:t>y</a:t>
            </a:r>
            <a:r>
              <a:rPr lang="en-US" sz="2400" dirty="0">
                <a:latin typeface="Arial" panose="020B0604020202020204" pitchFamily="34" charset="0"/>
                <a:cs typeface="Arial" panose="020B0604020202020204" pitchFamily="34" charset="0"/>
              </a:rPr>
              <a:t>)</a:t>
            </a:r>
            <a:r>
              <a:rPr lang="en-US" sz="2400" i="1" baseline="-25000" dirty="0">
                <a:latin typeface="Arial" panose="020B0604020202020204" pitchFamily="34" charset="0"/>
                <a:cs typeface="Arial" panose="020B0604020202020204" pitchFamily="34" charset="0"/>
              </a:rPr>
              <a:t>n </a:t>
            </a:r>
            <a:endParaRPr lang="en-US" sz="2400" baseline="-250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where </a:t>
            </a:r>
            <a:r>
              <a:rPr lang="en-US" sz="2400" i="1" dirty="0">
                <a:latin typeface="Arial" panose="020B0604020202020204" pitchFamily="34" charset="0"/>
                <a:cs typeface="Arial" panose="020B0604020202020204" pitchFamily="34" charset="0"/>
              </a:rPr>
              <a:t>x </a:t>
            </a:r>
            <a:r>
              <a:rPr lang="en-US" sz="2400" dirty="0">
                <a:latin typeface="Arial" panose="020B0604020202020204" pitchFamily="34" charset="0"/>
                <a:cs typeface="Arial" panose="020B0604020202020204" pitchFamily="34" charset="0"/>
              </a:rPr>
              <a:t>and </a:t>
            </a:r>
            <a:r>
              <a:rPr lang="en-US" sz="2400" i="1" dirty="0">
                <a:latin typeface="Arial" panose="020B0604020202020204" pitchFamily="34" charset="0"/>
                <a:cs typeface="Arial" panose="020B0604020202020204" pitchFamily="34" charset="0"/>
              </a:rPr>
              <a:t>y </a:t>
            </a:r>
            <a:r>
              <a:rPr lang="en-US" sz="2400" dirty="0">
                <a:latin typeface="Arial" panose="020B0604020202020204" pitchFamily="34" charset="0"/>
                <a:cs typeface="Arial" panose="020B0604020202020204" pitchFamily="34" charset="0"/>
              </a:rPr>
              <a:t>are generally between 1 and 4 and </a:t>
            </a:r>
            <a:r>
              <a:rPr lang="en-US" sz="2400" i="1" dirty="0">
                <a:latin typeface="Arial" panose="020B0604020202020204" pitchFamily="34" charset="0"/>
                <a:cs typeface="Arial" panose="020B0604020202020204" pitchFamily="34" charset="0"/>
              </a:rPr>
              <a:t>n </a:t>
            </a:r>
            <a:r>
              <a:rPr lang="en-US" sz="2400" dirty="0">
                <a:latin typeface="Arial" panose="020B0604020202020204" pitchFamily="34" charset="0"/>
                <a:cs typeface="Arial" panose="020B0604020202020204" pitchFamily="34" charset="0"/>
              </a:rPr>
              <a:t>is 	in the range of 20 to 100 for single-celled eukaryotes 	and &gt;1,500 in mammals</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993957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861CD-BFEE-4986-A40A-6768F1DF664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Telomere Sequences</a:t>
            </a:r>
            <a:endParaRPr lang="en-AU" dirty="0"/>
          </a:p>
        </p:txBody>
      </p:sp>
      <p:sp>
        <p:nvSpPr>
          <p:cNvPr id="3" name="TextBox 2">
            <a:extLst>
              <a:ext uri="{FF2B5EF4-FFF2-40B4-BE49-F238E27FC236}">
                <a16:creationId xmlns:a16="http://schemas.microsoft.com/office/drawing/2014/main" id="{DC4D3125-EFB2-451F-91CB-41801A0F1BE2}"/>
              </a:ext>
            </a:extLst>
          </p:cNvPr>
          <p:cNvSpPr txBox="1"/>
          <p:nvPr/>
        </p:nvSpPr>
        <p:spPr>
          <a:xfrm>
            <a:off x="1270818" y="2286000"/>
            <a:ext cx="6602364" cy="461665"/>
          </a:xfrm>
          <a:prstGeom prst="rect">
            <a:avLst/>
          </a:prstGeom>
          <a:solidFill>
            <a:srgbClr val="005F6A"/>
          </a:solidFill>
          <a:ln>
            <a:solidFill>
              <a:schemeClr val="tx1"/>
            </a:solidFill>
          </a:ln>
        </p:spPr>
        <p:txBody>
          <a:bodyPr wrap="square" rtlCol="0">
            <a:spAutoFit/>
          </a:bodyPr>
          <a:lstStyle/>
          <a:p>
            <a:r>
              <a:rPr lang="en-US" b="1" dirty="0">
                <a:solidFill>
                  <a:schemeClr val="bg1"/>
                </a:solidFill>
              </a:rPr>
              <a:t>Table 24-3 Telomere Sequences</a:t>
            </a:r>
          </a:p>
        </p:txBody>
      </p:sp>
      <p:graphicFrame>
        <p:nvGraphicFramePr>
          <p:cNvPr id="4" name="Table Placeholder 2">
            <a:extLst>
              <a:ext uri="{FF2B5EF4-FFF2-40B4-BE49-F238E27FC236}">
                <a16:creationId xmlns:a16="http://schemas.microsoft.com/office/drawing/2014/main" id="{3F8A70A6-5BE2-48EE-A639-8210A6A3E9C2}"/>
              </a:ext>
            </a:extLst>
          </p:cNvPr>
          <p:cNvGraphicFramePr>
            <a:graphicFrameLocks/>
          </p:cNvGraphicFramePr>
          <p:nvPr>
            <p:extLst>
              <p:ext uri="{D42A27DB-BD31-4B8C-83A1-F6EECF244321}">
                <p14:modId xmlns:p14="http://schemas.microsoft.com/office/powerpoint/2010/main" val="1000780160"/>
              </p:ext>
            </p:extLst>
          </p:nvPr>
        </p:nvGraphicFramePr>
        <p:xfrm>
          <a:off x="1270818" y="2755603"/>
          <a:ext cx="6602364" cy="2340865"/>
        </p:xfrm>
        <a:graphic>
          <a:graphicData uri="http://schemas.openxmlformats.org/drawingml/2006/table">
            <a:tbl>
              <a:tblPr firstRow="1" firstCol="1" bandRow="1">
                <a:tableStyleId>{5940675A-B579-460E-94D1-54222C63F5DA}</a:tableStyleId>
              </a:tblPr>
              <a:tblGrid>
                <a:gridCol w="3510814">
                  <a:extLst>
                    <a:ext uri="{9D8B030D-6E8A-4147-A177-3AD203B41FA5}">
                      <a16:colId xmlns:a16="http://schemas.microsoft.com/office/drawing/2014/main" val="3848312370"/>
                    </a:ext>
                  </a:extLst>
                </a:gridCol>
                <a:gridCol w="3091550">
                  <a:extLst>
                    <a:ext uri="{9D8B030D-6E8A-4147-A177-3AD203B41FA5}">
                      <a16:colId xmlns:a16="http://schemas.microsoft.com/office/drawing/2014/main" val="1368243943"/>
                    </a:ext>
                  </a:extLst>
                </a:gridCol>
              </a:tblGrid>
              <a:tr h="151929">
                <a:tc>
                  <a:txBody>
                    <a:bodyPr/>
                    <a:lstStyle/>
                    <a:p>
                      <a:pPr marL="0" marR="0">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 </a:t>
                      </a:r>
                      <a:r>
                        <a:rPr lang="en-US" sz="1600" b="1" i="0" u="none" strike="noStrike" kern="1200" baseline="0" dirty="0">
                          <a:solidFill>
                            <a:schemeClr val="tx1"/>
                          </a:solidFill>
                          <a:latin typeface="Arial" panose="020B0604020202020204" pitchFamily="34" charset="0"/>
                          <a:ea typeface="+mn-ea"/>
                          <a:cs typeface="Arial" panose="020B0604020202020204" pitchFamily="34" charset="0"/>
                        </a:rPr>
                        <a:t>Organism</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600" b="1" i="0" u="none" strike="noStrike" kern="1200" baseline="0" dirty="0">
                          <a:solidFill>
                            <a:schemeClr val="tx1"/>
                          </a:solidFill>
                          <a:latin typeface="Arial" panose="020B0604020202020204" pitchFamily="34" charset="0"/>
                          <a:ea typeface="+mn-ea"/>
                          <a:cs typeface="Arial" panose="020B0604020202020204" pitchFamily="34" charset="0"/>
                        </a:rPr>
                        <a:t>Telomere repeat sequence</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1976709925"/>
                  </a:ext>
                </a:extLst>
              </a:tr>
              <a:tr h="165733">
                <a:tc>
                  <a:txBody>
                    <a:bodyPr/>
                    <a:lstStyle/>
                    <a:p>
                      <a:pPr marL="0" marR="0">
                        <a:lnSpc>
                          <a:spcPct val="107000"/>
                        </a:lnSpc>
                        <a:spcBef>
                          <a:spcPts val="0"/>
                        </a:spcBef>
                        <a:spcAft>
                          <a:spcPts val="0"/>
                        </a:spcAft>
                      </a:pPr>
                      <a:r>
                        <a:rPr lang="en-US" sz="1800" b="0" i="1" u="none" strike="noStrike" kern="1200" baseline="0" dirty="0">
                          <a:solidFill>
                            <a:schemeClr val="tx1"/>
                          </a:solidFill>
                          <a:latin typeface="Arial" panose="020B0604020202020204" pitchFamily="34" charset="0"/>
                          <a:ea typeface="+mn-ea"/>
                          <a:cs typeface="Arial" panose="020B0604020202020204" pitchFamily="34" charset="0"/>
                        </a:rPr>
                        <a:t>Homo sapiens </a:t>
                      </a: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(human)</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l">
                        <a:lnSpc>
                          <a:spcPct val="107000"/>
                        </a:lnSpc>
                        <a:spcBef>
                          <a:spcPts val="0"/>
                        </a:spcBef>
                        <a:spcAft>
                          <a:spcPts val="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a:t>
                      </a:r>
                      <a:r>
                        <a:rPr lang="en-US" sz="1800" b="0" i="0" u="none" strike="noStrike" kern="1200" baseline="0" dirty="0" err="1">
                          <a:solidFill>
                            <a:schemeClr val="tx1"/>
                          </a:solidFill>
                          <a:latin typeface="Arial" panose="020B0604020202020204" pitchFamily="34" charset="0"/>
                          <a:ea typeface="+mn-ea"/>
                          <a:cs typeface="Arial" panose="020B0604020202020204" pitchFamily="34" charset="0"/>
                        </a:rPr>
                        <a:t>TTAGGG</a:t>
                      </a: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a:t>
                      </a:r>
                      <a:r>
                        <a:rPr lang="en-US" sz="1800" b="0" i="1" u="none" strike="noStrike" kern="1200" baseline="-25000" dirty="0">
                          <a:solidFill>
                            <a:schemeClr val="tx1"/>
                          </a:solidFill>
                          <a:latin typeface="Arial" panose="020B0604020202020204" pitchFamily="34" charset="0"/>
                          <a:ea typeface="+mn-ea"/>
                          <a:cs typeface="Arial" panose="020B0604020202020204" pitchFamily="34" charset="0"/>
                        </a:rPr>
                        <a:t>n</a:t>
                      </a:r>
                      <a:endParaRPr lang="en-US" sz="1600" baseline="-25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455703560"/>
                  </a:ext>
                </a:extLst>
              </a:tr>
              <a:tr h="291703">
                <a:tc>
                  <a:txBody>
                    <a:bodyPr/>
                    <a:lstStyle/>
                    <a:p>
                      <a:r>
                        <a:rPr lang="en-US" sz="1800" b="0" i="1" u="none" strike="noStrike" kern="1200" baseline="0" dirty="0" err="1">
                          <a:solidFill>
                            <a:schemeClr val="tx1"/>
                          </a:solidFill>
                          <a:latin typeface="Arial" panose="020B0604020202020204" pitchFamily="34" charset="0"/>
                          <a:ea typeface="+mn-ea"/>
                          <a:cs typeface="Arial" panose="020B0604020202020204" pitchFamily="34" charset="0"/>
                        </a:rPr>
                        <a:t>Tetrahymena</a:t>
                      </a:r>
                      <a:r>
                        <a:rPr lang="en-US" sz="1800" b="0" i="1" u="none" strike="noStrike" kern="1200" baseline="0" dirty="0">
                          <a:solidFill>
                            <a:schemeClr val="tx1"/>
                          </a:solidFill>
                          <a:latin typeface="Arial" panose="020B0604020202020204" pitchFamily="34" charset="0"/>
                          <a:ea typeface="+mn-ea"/>
                          <a:cs typeface="Arial" panose="020B0604020202020204" pitchFamily="34" charset="0"/>
                        </a:rPr>
                        <a:t> thermophile </a:t>
                      </a: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(ciliated protozoan)</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l">
                        <a:lnSpc>
                          <a:spcPct val="107000"/>
                        </a:lnSpc>
                        <a:spcBef>
                          <a:spcPts val="0"/>
                        </a:spcBef>
                        <a:spcAft>
                          <a:spcPts val="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a:t>
                      </a:r>
                      <a:r>
                        <a:rPr lang="en-US" sz="1800" b="0" i="0" u="none" strike="noStrike" kern="1200" baseline="0" dirty="0" err="1">
                          <a:solidFill>
                            <a:schemeClr val="tx1"/>
                          </a:solidFill>
                          <a:latin typeface="Arial" panose="020B0604020202020204" pitchFamily="34" charset="0"/>
                          <a:ea typeface="+mn-ea"/>
                          <a:cs typeface="Arial" panose="020B0604020202020204" pitchFamily="34" charset="0"/>
                        </a:rPr>
                        <a:t>TTGGGG</a:t>
                      </a: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a:t>
                      </a:r>
                      <a:r>
                        <a:rPr lang="en-US" sz="1800" b="0" i="1" u="none" strike="noStrike" kern="1200" baseline="-25000" dirty="0">
                          <a:solidFill>
                            <a:schemeClr val="tx1"/>
                          </a:solidFill>
                          <a:latin typeface="Arial" panose="020B0604020202020204" pitchFamily="34" charset="0"/>
                          <a:ea typeface="+mn-ea"/>
                          <a:cs typeface="Arial" panose="020B0604020202020204" pitchFamily="34" charset="0"/>
                        </a:rPr>
                        <a:t>n</a:t>
                      </a:r>
                      <a:endParaRPr lang="en-US" sz="1600" baseline="-25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61907807"/>
                  </a:ext>
                </a:extLst>
              </a:tr>
              <a:tr h="291703">
                <a:tc>
                  <a:txBody>
                    <a:bodyPr/>
                    <a:lstStyle/>
                    <a:p>
                      <a:r>
                        <a:rPr lang="en-US" sz="1800" b="0" i="1" u="none" strike="noStrike" kern="1200" baseline="0" dirty="0">
                          <a:solidFill>
                            <a:schemeClr val="tx1"/>
                          </a:solidFill>
                          <a:latin typeface="Arial" panose="020B0604020202020204" pitchFamily="34" charset="0"/>
                          <a:ea typeface="+mn-ea"/>
                          <a:cs typeface="Arial" panose="020B0604020202020204" pitchFamily="34" charset="0"/>
                        </a:rPr>
                        <a:t>Saccharomyces cerevisiae </a:t>
                      </a: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(yeast)</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l">
                        <a:lnSpc>
                          <a:spcPct val="107000"/>
                        </a:lnSpc>
                        <a:spcBef>
                          <a:spcPts val="0"/>
                        </a:spcBef>
                        <a:spcAft>
                          <a:spcPts val="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(T(G)</a:t>
                      </a:r>
                      <a:r>
                        <a:rPr lang="en-US" sz="1800" b="0" i="0" u="none" strike="noStrike" kern="1200" baseline="-25000" dirty="0">
                          <a:solidFill>
                            <a:schemeClr val="tx1"/>
                          </a:solidFill>
                          <a:latin typeface="Arial" panose="020B0604020202020204" pitchFamily="34" charset="0"/>
                          <a:ea typeface="+mn-ea"/>
                          <a:cs typeface="Arial" panose="020B0604020202020204" pitchFamily="34" charset="0"/>
                        </a:rPr>
                        <a:t>1–3</a:t>
                      </a: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(TG)</a:t>
                      </a:r>
                      <a:r>
                        <a:rPr lang="en-US" sz="1800" b="0" i="0" u="none" strike="noStrike" kern="1200" baseline="-25000" dirty="0">
                          <a:solidFill>
                            <a:schemeClr val="tx1"/>
                          </a:solidFill>
                          <a:latin typeface="Arial" panose="020B0604020202020204" pitchFamily="34" charset="0"/>
                          <a:ea typeface="+mn-ea"/>
                          <a:cs typeface="Arial" panose="020B0604020202020204" pitchFamily="34" charset="0"/>
                        </a:rPr>
                        <a:t>2–3</a:t>
                      </a: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a:t>
                      </a:r>
                      <a:r>
                        <a:rPr lang="en-US" sz="1800" b="0" i="1" u="none" strike="noStrike" kern="1200" baseline="-25000" dirty="0">
                          <a:solidFill>
                            <a:schemeClr val="tx1"/>
                          </a:solidFill>
                          <a:latin typeface="Arial" panose="020B0604020202020204" pitchFamily="34" charset="0"/>
                          <a:ea typeface="+mn-ea"/>
                          <a:cs typeface="Arial" panose="020B0604020202020204" pitchFamily="34" charset="0"/>
                        </a:rPr>
                        <a:t>n</a:t>
                      </a:r>
                      <a:endParaRPr lang="en-US" sz="1600" baseline="-25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094586467"/>
                  </a:ext>
                </a:extLst>
              </a:tr>
              <a:tr h="165733">
                <a:tc>
                  <a:txBody>
                    <a:bodyPr/>
                    <a:lstStyle/>
                    <a:p>
                      <a:pPr marL="0" marR="0">
                        <a:lnSpc>
                          <a:spcPct val="107000"/>
                        </a:lnSpc>
                        <a:spcBef>
                          <a:spcPts val="0"/>
                        </a:spcBef>
                        <a:spcAft>
                          <a:spcPts val="0"/>
                        </a:spcAft>
                      </a:pPr>
                      <a:r>
                        <a:rPr lang="en-US" sz="1800" b="0" i="1" u="none" strike="noStrike" kern="1200" baseline="0" dirty="0">
                          <a:solidFill>
                            <a:schemeClr val="tx1"/>
                          </a:solidFill>
                          <a:latin typeface="Arial" panose="020B0604020202020204" pitchFamily="34" charset="0"/>
                          <a:ea typeface="+mn-ea"/>
                          <a:cs typeface="Arial" panose="020B0604020202020204" pitchFamily="34" charset="0"/>
                        </a:rPr>
                        <a:t>Arabidopsis thaliana </a:t>
                      </a: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(plant)</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l">
                        <a:lnSpc>
                          <a:spcPct val="107000"/>
                        </a:lnSpc>
                        <a:spcBef>
                          <a:spcPts val="0"/>
                        </a:spcBef>
                        <a:spcAft>
                          <a:spcPts val="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a:t>
                      </a:r>
                      <a:r>
                        <a:rPr lang="en-US" sz="1800" b="0" i="0" u="none" strike="noStrike" kern="1200" baseline="0" dirty="0" err="1">
                          <a:solidFill>
                            <a:schemeClr val="tx1"/>
                          </a:solidFill>
                          <a:latin typeface="Arial" panose="020B0604020202020204" pitchFamily="34" charset="0"/>
                          <a:ea typeface="+mn-ea"/>
                          <a:cs typeface="Arial" panose="020B0604020202020204" pitchFamily="34" charset="0"/>
                        </a:rPr>
                        <a:t>TTTAGGG</a:t>
                      </a: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a:t>
                      </a:r>
                      <a:r>
                        <a:rPr lang="en-US" sz="1800" b="0" i="1" u="none" strike="noStrike" kern="1200" baseline="-25000" dirty="0">
                          <a:solidFill>
                            <a:schemeClr val="tx1"/>
                          </a:solidFill>
                          <a:latin typeface="Arial" panose="020B0604020202020204" pitchFamily="34" charset="0"/>
                          <a:ea typeface="+mn-ea"/>
                          <a:cs typeface="Arial" panose="020B0604020202020204" pitchFamily="34" charset="0"/>
                        </a:rPr>
                        <a:t>n</a:t>
                      </a:r>
                      <a:endParaRPr lang="en-US" sz="1600" baseline="-25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875272694"/>
                  </a:ext>
                </a:extLst>
              </a:tr>
            </a:tbl>
          </a:graphicData>
        </a:graphic>
      </p:graphicFrame>
    </p:spTree>
    <p:extLst>
      <p:ext uri="{BB962C8B-B14F-4D97-AF65-F5344CB8AC3E}">
        <p14:creationId xmlns:p14="http://schemas.microsoft.com/office/powerpoint/2010/main" val="13889791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
            <a:extLst>
              <a:ext uri="{FF2B5EF4-FFF2-40B4-BE49-F238E27FC236}">
                <a16:creationId xmlns:a16="http://schemas.microsoft.com/office/drawing/2014/main" id="{7D4793CE-707E-441A-B068-FB44B2884FC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25751"/>
            <a:ext cx="1133954" cy="816935"/>
          </a:xfrm>
          <a:prstGeom prst="rect">
            <a:avLst/>
          </a:prstGeom>
        </p:spPr>
      </p:pic>
      <p:sp>
        <p:nvSpPr>
          <p:cNvPr id="2" name="Title 1">
            <a:extLst>
              <a:ext uri="{FF2B5EF4-FFF2-40B4-BE49-F238E27FC236}">
                <a16:creationId xmlns:a16="http://schemas.microsoft.com/office/drawing/2014/main" id="{FB74B594-CABA-439C-9826-6A1379EE0D45}"/>
              </a:ext>
            </a:extLst>
          </p:cNvPr>
          <p:cNvSpPr>
            <a:spLocks noGrp="1"/>
          </p:cNvSpPr>
          <p:nvPr>
            <p:ph type="title"/>
          </p:nvPr>
        </p:nvSpPr>
        <p:spPr/>
        <p:txBody>
          <a:bodyPr/>
          <a:lstStyle/>
          <a:p>
            <a:r>
              <a:rPr lang="en-AU" dirty="0"/>
              <a:t>Clicker Question 8</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What is the functional consequence of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underfunctioning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telomerases?</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nothing, as telomeres contain no functional information</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more poly(A)-tail regions at the telomeres</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severe shortening of chromosomes and eventual truncation/loss of functional genes</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loss of trans-acting elements</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protection against cancer</a:t>
            </a:r>
          </a:p>
        </p:txBody>
      </p:sp>
    </p:spTree>
    <p:extLst>
      <p:ext uri="{BB962C8B-B14F-4D97-AF65-F5344CB8AC3E}">
        <p14:creationId xmlns:p14="http://schemas.microsoft.com/office/powerpoint/2010/main" val="35902835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43933-0D66-4E55-9DEF-D78F24288925}"/>
              </a:ext>
            </a:extLst>
          </p:cNvPr>
          <p:cNvSpPr>
            <a:spLocks noGrp="1"/>
          </p:cNvSpPr>
          <p:nvPr>
            <p:ph type="title"/>
          </p:nvPr>
        </p:nvSpPr>
        <p:spPr/>
        <p:txBody>
          <a:bodyPr/>
          <a:lstStyle/>
          <a:p>
            <a:r>
              <a:rPr lang="en-AU" dirty="0"/>
              <a:t>Clicker Question 8,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What is the functional consequence of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underfunctioning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telomerases?</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3"/>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severe shortening of chromosomes and eventual truncation/loss of functional genes</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25000" noProof="0" dirty="0">
              <a:ln>
                <a:noFill/>
              </a:ln>
              <a:solidFill>
                <a:srgbClr val="000000"/>
              </a:solidFill>
              <a:effectLst/>
              <a:uLnTx/>
              <a:uFillTx/>
              <a:latin typeface="Arial" charset="0"/>
              <a:ea typeface="MS PGothic" panose="020B0600070205080204" pitchFamily="34" charset="-128"/>
              <a:cs typeface="Times New Roman" pitchFamily="18"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Because the ends of a linear DNA molecule cannot be routinely replicated by the cellular replication machinery, repeated telomeric sequences must be added to eukaryotic chromosome ends primarily by telomerase enzymes. Without functioning telomerases, each replication will shorten the chromosomes.</a:t>
            </a:r>
            <a:endParaRPr kumimoji="0" lang="en-US" altLang="en-US" sz="40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263395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
            <a:extLst>
              <a:ext uri="{FF2B5EF4-FFF2-40B4-BE49-F238E27FC236}">
                <a16:creationId xmlns:a16="http://schemas.microsoft.com/office/drawing/2014/main" id="{2D04ED93-762E-42AA-9FDE-9C4295FAF66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25751"/>
            <a:ext cx="1133954" cy="816935"/>
          </a:xfrm>
          <a:prstGeom prst="rect">
            <a:avLst/>
          </a:prstGeom>
        </p:spPr>
      </p:pic>
      <p:sp>
        <p:nvSpPr>
          <p:cNvPr id="2" name="Title 1">
            <a:extLst>
              <a:ext uri="{FF2B5EF4-FFF2-40B4-BE49-F238E27FC236}">
                <a16:creationId xmlns:a16="http://schemas.microsoft.com/office/drawing/2014/main" id="{84B62C0A-2270-4569-9676-37FCD44B91BC}"/>
              </a:ext>
            </a:extLst>
          </p:cNvPr>
          <p:cNvSpPr>
            <a:spLocks noGrp="1"/>
          </p:cNvSpPr>
          <p:nvPr>
            <p:ph type="title"/>
          </p:nvPr>
        </p:nvSpPr>
        <p:spPr/>
        <p:txBody>
          <a:bodyPr/>
          <a:lstStyle/>
          <a:p>
            <a:r>
              <a:rPr lang="en-AU" dirty="0"/>
              <a:t>Clicker Question 9</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Which statement regarding chromosomes is false?</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They are all of natural origin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They are circular in bacteria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They contain centromeres in eukaryotes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They contain telomeres in eukaryotes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Tree>
    <p:extLst>
      <p:ext uri="{BB962C8B-B14F-4D97-AF65-F5344CB8AC3E}">
        <p14:creationId xmlns:p14="http://schemas.microsoft.com/office/powerpoint/2010/main" val="20709023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C06C7-6458-48A5-B22A-36D228779B8F}"/>
              </a:ext>
            </a:extLst>
          </p:cNvPr>
          <p:cNvSpPr>
            <a:spLocks noGrp="1"/>
          </p:cNvSpPr>
          <p:nvPr>
            <p:ph type="title"/>
          </p:nvPr>
        </p:nvSpPr>
        <p:spPr/>
        <p:txBody>
          <a:bodyPr/>
          <a:lstStyle/>
          <a:p>
            <a:r>
              <a:rPr lang="en-AU" dirty="0"/>
              <a:t>Clicker Question 9,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Which statement regarding chromosomes is false?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They are all of natural origin.</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Artificial chromosomes (Chapter 9) have been constructed as a means of better understanding the functional significance of many structural features of eukaryotic chromosomes.</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07844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12F54-4827-44C8-AFDD-7E26D3036F2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(1 of 7)</a:t>
            </a:r>
            <a:endParaRPr lang="en-AU" sz="2000" b="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Specialized proteins and RNAs maintain chromosome structure. </a:t>
            </a:r>
            <a:r>
              <a:rPr lang="en-US" sz="2400" dirty="0">
                <a:latin typeface="Arial" panose="020B0604020202020204" pitchFamily="34" charset="0"/>
                <a:cs typeface="Arial" panose="020B0604020202020204" pitchFamily="34" charset="0"/>
              </a:rPr>
              <a:t>Topoisomerases control DNA underwinding. Histones, </a:t>
            </a:r>
            <a:r>
              <a:rPr lang="en-US" sz="2400" dirty="0" err="1">
                <a:latin typeface="Arial" panose="020B0604020202020204" pitchFamily="34" charset="0"/>
                <a:cs typeface="Arial" panose="020B0604020202020204" pitchFamily="34" charset="0"/>
              </a:rPr>
              <a:t>condensins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cohesins</a:t>
            </a:r>
            <a:r>
              <a:rPr lang="en-US" sz="2400" dirty="0">
                <a:latin typeface="Arial" panose="020B0604020202020204" pitchFamily="34" charset="0"/>
                <a:cs typeface="Arial" panose="020B0604020202020204" pitchFamily="34" charset="0"/>
              </a:rPr>
              <a:t>, and other DNA-binding proteins provide scaffolds to organize chromosome structure. Certain long, noncoding RNAs also play important roles in chromosome structure and function. </a:t>
            </a:r>
          </a:p>
          <a:p>
            <a:endParaRPr lang="en-US" sz="2400" dirty="0"/>
          </a:p>
          <a:p>
            <a:endParaRPr lang="en-US" sz="2400" dirty="0"/>
          </a:p>
        </p:txBody>
      </p:sp>
      <p:pic>
        <p:nvPicPr>
          <p:cNvPr id="4" name="Picture 3" descr="Icon P 4">
            <a:extLst>
              <a:ext uri="{FF2B5EF4-FFF2-40B4-BE49-F238E27FC236}">
                <a16:creationId xmlns:a16="http://schemas.microsoft.com/office/drawing/2014/main" id="{8CB54919-D797-45C9-B56B-1716E0952C0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68563" y="402570"/>
            <a:ext cx="944962" cy="701101"/>
          </a:xfrm>
          <a:prstGeom prst="rect">
            <a:avLst/>
          </a:prstGeom>
        </p:spPr>
      </p:pic>
    </p:spTree>
    <p:extLst>
      <p:ext uri="{BB962C8B-B14F-4D97-AF65-F5344CB8AC3E}">
        <p14:creationId xmlns:p14="http://schemas.microsoft.com/office/powerpoint/2010/main" val="20179645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033F-3622-4747-A73F-59AED127F964}"/>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24.2</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DNA Supercoiling</a:t>
            </a:r>
            <a:endParaRPr lang="en-AU" dirty="0"/>
          </a:p>
        </p:txBody>
      </p:sp>
    </p:spTree>
    <p:extLst>
      <p:ext uri="{BB962C8B-B14F-4D97-AF65-F5344CB8AC3E}">
        <p14:creationId xmlns:p14="http://schemas.microsoft.com/office/powerpoint/2010/main" val="25063829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0991D-724D-4B9A-9FE5-E009CB053E5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Structural Organization of DNA</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397972" y="1524000"/>
            <a:ext cx="834528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keys to DNA compaction: </a:t>
            </a:r>
          </a:p>
          <a:p>
            <a:pPr lvl="1"/>
            <a:r>
              <a:rPr lang="en-US" sz="2400" dirty="0">
                <a:latin typeface="Arial" panose="020B0604020202020204" pitchFamily="34" charset="0"/>
                <a:cs typeface="Arial" panose="020B0604020202020204" pitchFamily="34" charset="0"/>
              </a:rPr>
              <a:t>neutralizing the negative charges of the phosphoryl groups in the DNA backbone with cations and polyamines </a:t>
            </a:r>
          </a:p>
          <a:p>
            <a:pPr lvl="1"/>
            <a:r>
              <a:rPr lang="en-US" sz="2400" dirty="0">
                <a:latin typeface="Arial" panose="020B0604020202020204" pitchFamily="34" charset="0"/>
                <a:cs typeface="Arial" panose="020B0604020202020204" pitchFamily="34" charset="0"/>
              </a:rPr>
              <a:t>a DNA structural alteration known as </a:t>
            </a:r>
            <a:r>
              <a:rPr lang="en-US" sz="2400" b="1" dirty="0">
                <a:latin typeface="Arial" panose="020B0604020202020204" pitchFamily="34" charset="0"/>
                <a:cs typeface="Arial" panose="020B0604020202020204" pitchFamily="34" charset="0"/>
              </a:rPr>
              <a:t>supercoiling</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341481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84;g7fe2cbe272_0_35" descr="Icon P 3">
            <a:extLst>
              <a:ext uri="{FF2B5EF4-FFF2-40B4-BE49-F238E27FC236}">
                <a16:creationId xmlns:a16="http://schemas.microsoft.com/office/drawing/2014/main" id="{608532A0-4533-43FC-9B8E-F24282240D60}"/>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575" y="3045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F8E8362-666D-4F2F-AEA1-B9640F56481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sym typeface="Calibri" panose="020F0502020204030204" pitchFamily="34" charset="0"/>
              </a:rPr>
              <a:t> (2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Chromosomes in all cells are maintained in a state of torsional stress. </a:t>
            </a:r>
            <a:r>
              <a:rPr lang="en-US" sz="2400" dirty="0">
                <a:latin typeface="Arial" panose="020B0604020202020204" pitchFamily="34" charset="0"/>
                <a:cs typeface="Arial" panose="020B0604020202020204" pitchFamily="34" charset="0"/>
              </a:rPr>
              <a:t>DNA is underwound relative to the stable B-form structure, facilitating both the packaging of DNA and access to the genetic information contained within it. </a:t>
            </a:r>
          </a:p>
          <a:p>
            <a:pPr>
              <a:buNone/>
            </a:pPr>
            <a:endParaRPr lang="en-US" sz="2400" dirty="0">
              <a:effectLst/>
            </a:endParaRPr>
          </a:p>
        </p:txBody>
      </p:sp>
    </p:spTree>
    <p:extLst>
      <p:ext uri="{BB962C8B-B14F-4D97-AF65-F5344CB8AC3E}">
        <p14:creationId xmlns:p14="http://schemas.microsoft.com/office/powerpoint/2010/main" val="19163448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A8747-0FB8-406D-9CAA-E4AFAA0F563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 Supercoiling</a:t>
            </a:r>
            <a:r>
              <a:rPr lang="en-US" sz="2000" b="0" dirty="0">
                <a:solidFill>
                  <a:schemeClr val="tx1"/>
                </a:solidFill>
                <a:latin typeface="Arial" panose="020B0604020202020204" pitchFamily="34" charset="0"/>
                <a:cs typeface="Arial" panose="020B0604020202020204" pitchFamily="34" charset="0"/>
              </a:rPr>
              <a:t> (1 of 2)</a:t>
            </a:r>
            <a:endParaRPr lang="en-AU" sz="2000" b="0"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189115" y="1380662"/>
            <a:ext cx="8763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“supercoiling” means the coiling of a coil </a:t>
            </a: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phone handset has a coiled cord attached to its left side. The cord consists of a strand that is looped around repeatedly to form a stretchable cord. This coiled cord extends down and wraps into a vertical series of four rings labeled supercoil. The top right of the supercoil bends right and a relatively straight piece of coiled cord that is not looped into circles. This is labeled coil.">
            <a:extLst>
              <a:ext uri="{FF2B5EF4-FFF2-40B4-BE49-F238E27FC236}">
                <a16:creationId xmlns:a16="http://schemas.microsoft.com/office/drawing/2014/main" id="{A861C0C3-7CA4-C04B-9AF1-D3D1ECA97DF8}"/>
              </a:ext>
            </a:extLst>
          </p:cNvPr>
          <p:cNvPicPr>
            <a:picLocks noChangeAspect="1"/>
          </p:cNvPicPr>
          <p:nvPr/>
        </p:nvPicPr>
        <p:blipFill>
          <a:blip r:embed="rId3"/>
          <a:stretch>
            <a:fillRect/>
          </a:stretch>
        </p:blipFill>
        <p:spPr>
          <a:xfrm>
            <a:off x="2042593" y="2121349"/>
            <a:ext cx="5058814" cy="4365034"/>
          </a:xfrm>
          <a:prstGeom prst="rect">
            <a:avLst/>
          </a:prstGeom>
        </p:spPr>
      </p:pic>
    </p:spTree>
    <p:extLst>
      <p:ext uri="{BB962C8B-B14F-4D97-AF65-F5344CB8AC3E}">
        <p14:creationId xmlns:p14="http://schemas.microsoft.com/office/powerpoint/2010/main" val="29522204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84;g7fe2cbe272_0_35" descr="Icon P 3">
            <a:extLst>
              <a:ext uri="{FF2B5EF4-FFF2-40B4-BE49-F238E27FC236}">
                <a16:creationId xmlns:a16="http://schemas.microsoft.com/office/drawing/2014/main" id="{75FFCBAC-C371-46F4-A750-E1050B51E453}"/>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575" y="3045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CB702F1-A0C8-4243-801B-4D16843E08D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sym typeface="Calibri" panose="020F0502020204030204" pitchFamily="34" charset="0"/>
              </a:rPr>
              <a:t> (3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Chromosomes in all cells are maintained in a state of torsional stress. </a:t>
            </a:r>
            <a:r>
              <a:rPr lang="en-US" sz="2400" dirty="0">
                <a:latin typeface="Arial" panose="020B0604020202020204" pitchFamily="34" charset="0"/>
                <a:cs typeface="Arial" panose="020B0604020202020204" pitchFamily="34" charset="0"/>
              </a:rPr>
              <a:t>DNA is underwound relative to the stable B-form structure, facilitating both the packaging of DNA and access to the genetic information contained within it. </a:t>
            </a:r>
          </a:p>
          <a:p>
            <a:pPr>
              <a:buNone/>
            </a:pPr>
            <a:endParaRPr lang="en-US" sz="2400" dirty="0">
              <a:effectLst/>
            </a:endParaRPr>
          </a:p>
        </p:txBody>
      </p:sp>
    </p:spTree>
    <p:extLst>
      <p:ext uri="{BB962C8B-B14F-4D97-AF65-F5344CB8AC3E}">
        <p14:creationId xmlns:p14="http://schemas.microsoft.com/office/powerpoint/2010/main" val="22784998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3DCF8-AFF2-4463-871F-F6825BD948A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 Supercoiling</a:t>
            </a:r>
            <a:r>
              <a:rPr lang="en-US" sz="2000" b="0" dirty="0">
                <a:solidFill>
                  <a:schemeClr val="tx1"/>
                </a:solidFill>
                <a:latin typeface="Arial" panose="020B0604020202020204" pitchFamily="34" charset="0"/>
                <a:cs typeface="Arial" panose="020B0604020202020204" pitchFamily="34" charset="0"/>
              </a:rPr>
              <a:t> (2 of 2)</a:t>
            </a:r>
            <a:endParaRPr lang="en-AU" sz="2000"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397972" y="1363662"/>
            <a:ext cx="4783628" cy="518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underwound </a:t>
            </a:r>
            <a:r>
              <a:rPr lang="en-US" sz="2400" dirty="0">
                <a:latin typeface="Arial" panose="020B0604020202020204" pitchFamily="34" charset="0"/>
                <a:cs typeface="Arial" panose="020B0604020202020204" pitchFamily="34" charset="0"/>
              </a:rPr>
              <a:t>DNA</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state where DNA has fewer right-handed helical turns per given length of DNA than B-form DNA</a:t>
            </a:r>
          </a:p>
          <a:p>
            <a:pPr lvl="1"/>
            <a:r>
              <a:rPr lang="en-US" sz="2400" dirty="0">
                <a:latin typeface="Arial" panose="020B0604020202020204" pitchFamily="34" charset="0"/>
                <a:cs typeface="Arial" panose="020B0604020202020204" pitchFamily="34" charset="0"/>
              </a:rPr>
              <a:t>places structural strain on the DNA, causing it to twist upon itself (</a:t>
            </a:r>
            <a:r>
              <a:rPr lang="en-US" sz="2400" b="1" dirty="0">
                <a:latin typeface="Arial" panose="020B0604020202020204" pitchFamily="34" charset="0"/>
                <a:cs typeface="Arial" panose="020B0604020202020204" pitchFamily="34" charset="0"/>
              </a:rPr>
              <a:t>supercoiling</a:t>
            </a:r>
            <a:r>
              <a:rPr lang="en-US" sz="24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most cellular DNAs are supercoiled</a:t>
            </a:r>
          </a:p>
          <a:p>
            <a:pPr lvl="1"/>
            <a:r>
              <a:rPr lang="en-US" sz="2400" dirty="0">
                <a:latin typeface="Arial" panose="020B0604020202020204" pitchFamily="34" charset="0"/>
                <a:cs typeface="Arial" panose="020B0604020202020204" pitchFamily="34" charset="0"/>
              </a:rPr>
              <a:t>this is an intrinsic property of DNA tertiary structure</a:t>
            </a: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blue circular chromosomes is shown. A close-up of a piece a the left-hand side of this chromosome a vertical cylinder on the left that contains a vertical D N A double-helix (coil) with a blue vertical line running down its center. A yellow horizontal disc is at the center of the cylinder and the blue vertical line runs through the center of this. An arrow pointing to the right from the blue circular chromosome shows a piece of D N A looped into a chain of four vertical circles. This is labeled, D N A double helix (supercoil).">
            <a:extLst>
              <a:ext uri="{FF2B5EF4-FFF2-40B4-BE49-F238E27FC236}">
                <a16:creationId xmlns:a16="http://schemas.microsoft.com/office/drawing/2014/main" id="{E0616899-1AD2-AA4E-A6DD-1446AAC6BE12}"/>
              </a:ext>
            </a:extLst>
          </p:cNvPr>
          <p:cNvPicPr>
            <a:picLocks noChangeAspect="1"/>
          </p:cNvPicPr>
          <p:nvPr/>
        </p:nvPicPr>
        <p:blipFill>
          <a:blip r:embed="rId3"/>
          <a:stretch>
            <a:fillRect/>
          </a:stretch>
        </p:blipFill>
        <p:spPr>
          <a:xfrm>
            <a:off x="5284405" y="1752600"/>
            <a:ext cx="3461623" cy="4130676"/>
          </a:xfrm>
          <a:prstGeom prst="rect">
            <a:avLst/>
          </a:prstGeom>
        </p:spPr>
      </p:pic>
    </p:spTree>
    <p:extLst>
      <p:ext uri="{BB962C8B-B14F-4D97-AF65-F5344CB8AC3E}">
        <p14:creationId xmlns:p14="http://schemas.microsoft.com/office/powerpoint/2010/main" val="18921090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601CD-E2F2-4EFD-B40C-36C6E71D731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Relaxed State of DNA</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469790" y="1430539"/>
            <a:ext cx="82016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relaxed </a:t>
            </a:r>
            <a:r>
              <a:rPr lang="en-US" sz="2400" dirty="0">
                <a:latin typeface="Arial" panose="020B0604020202020204" pitchFamily="34" charset="0"/>
                <a:cs typeface="Arial" panose="020B0604020202020204" pitchFamily="34" charset="0"/>
              </a:rPr>
              <a:t>DNA = state where there is no net bending of the DNA axis upon itself</a:t>
            </a: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622009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
            <a:extLst>
              <a:ext uri="{FF2B5EF4-FFF2-40B4-BE49-F238E27FC236}">
                <a16:creationId xmlns:a16="http://schemas.microsoft.com/office/drawing/2014/main" id="{74C45DB8-3CEA-4EC9-8D4E-45BA648F185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8918" y="325731"/>
            <a:ext cx="1133954" cy="816935"/>
          </a:xfrm>
          <a:prstGeom prst="rect">
            <a:avLst/>
          </a:prstGeom>
        </p:spPr>
      </p:pic>
      <p:sp>
        <p:nvSpPr>
          <p:cNvPr id="2" name="Title 1">
            <a:extLst>
              <a:ext uri="{FF2B5EF4-FFF2-40B4-BE49-F238E27FC236}">
                <a16:creationId xmlns:a16="http://schemas.microsoft.com/office/drawing/2014/main" id="{1A724E0B-85F2-43E5-93FA-445DBDD2B828}"/>
              </a:ext>
            </a:extLst>
          </p:cNvPr>
          <p:cNvSpPr>
            <a:spLocks noGrp="1"/>
          </p:cNvSpPr>
          <p:nvPr>
            <p:ph type="title"/>
          </p:nvPr>
        </p:nvSpPr>
        <p:spPr/>
        <p:txBody>
          <a:bodyPr/>
          <a:lstStyle/>
          <a:p>
            <a:r>
              <a:rPr lang="en-AU" dirty="0"/>
              <a:t>Clicker Question 10</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Supercoiling:</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is the coiling of antiparallel single strands of DNA around each other in the Watson-Crick model of DNA structure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can be thought of as the coiling of the central axis of a DNA double helix upon itself</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is the overwinding of DNA, and relaxation is the underwinding of DNA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makes it more difficult to separate the two strands of a DNA double helix</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Tree>
    <p:extLst>
      <p:ext uri="{BB962C8B-B14F-4D97-AF65-F5344CB8AC3E}">
        <p14:creationId xmlns:p14="http://schemas.microsoft.com/office/powerpoint/2010/main" val="24207702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6C4EF-455D-4020-A71F-1D9CA6A1DDBC}"/>
              </a:ext>
            </a:extLst>
          </p:cNvPr>
          <p:cNvSpPr>
            <a:spLocks noGrp="1"/>
          </p:cNvSpPr>
          <p:nvPr>
            <p:ph type="title"/>
          </p:nvPr>
        </p:nvSpPr>
        <p:spPr/>
        <p:txBody>
          <a:bodyPr/>
          <a:lstStyle/>
          <a:p>
            <a:r>
              <a:rPr lang="en-AU" dirty="0"/>
              <a:t>Clicker Question 10,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Supercoiling:</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can be thought of as the coiling of the central axis of a DNA double helix upon itself.</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“Supercoiling” means the coiling of a coil. </a:t>
            </a:r>
            <a:r>
              <a:rPr lang="en-US" sz="2400" b="1" i="0" u="none" strike="noStrike" baseline="0" dirty="0">
                <a:solidFill>
                  <a:srgbClr val="000000"/>
                </a:solidFill>
                <a:latin typeface="Arial" panose="020B0604020202020204" pitchFamily="34" charset="0"/>
                <a:cs typeface="Arial" panose="020B0604020202020204" pitchFamily="34" charset="0"/>
              </a:rPr>
              <a:t>DNA is coiled in the form of a double helix, with both strands of the DNA coiling around an axis. The further coiling of that axis upon itself produces DNA supercoiling.</a:t>
            </a:r>
            <a:endParaRPr kumimoji="0" lang="en-US" alt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771917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B742B-FAEA-426C-BA88-E82BFF39E6F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Effects of Replication and Transcription on DNA Supercoiling</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381000" y="1828800"/>
            <a:ext cx="4419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supercoiling reflects underwinding of the DNA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it facilitates the separation of strands required for replication and transcription </a:t>
            </a: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horizontal rubber band that has been twisted many times, forming a straight but twisted structure held between fingers on the left and right. Below, the same rubber band is shown with the two halves separated on the right, pulled apart by two hands. The separation of these two strands causes a small downward coil on the right side and a longer upward supercoil on the left side of the rubber band. Part b shows R N A polymerase as a tan molecule with a curved passage in it. A double helix of D N A extends vertically upward above the right side, where a red arrow is shown encircling it across the back to emerge on the left and point across the front. Above, the D N A forms two loose coils above labeled underwound D N A. As it meets the R N A polymerase, this vertical piece of D N A separates and the left half interacts with a green strand of R N A in the opening in R N A polymerase. The 5 prime end of R N A is near the opening to the R N A polymerase and the bottom end of the R N A polymerase interacts with the left-hand strand of the separated D N A just before its 3 prime end. The two pieces of D N A come together again to the lower right and exit the R N A polymerase to the lower right, where a red arrow coils behind to point up across the front. An arrow points right beneath reading, direction of transcription. To the right, two tight coils of overwound D N A are shown.">
            <a:extLst>
              <a:ext uri="{FF2B5EF4-FFF2-40B4-BE49-F238E27FC236}">
                <a16:creationId xmlns:a16="http://schemas.microsoft.com/office/drawing/2014/main" id="{8D16D845-D361-C547-B422-8027B4FF1E97}"/>
              </a:ext>
            </a:extLst>
          </p:cNvPr>
          <p:cNvPicPr>
            <a:picLocks noChangeAspect="1"/>
          </p:cNvPicPr>
          <p:nvPr/>
        </p:nvPicPr>
        <p:blipFill>
          <a:blip r:embed="rId3"/>
          <a:stretch>
            <a:fillRect/>
          </a:stretch>
        </p:blipFill>
        <p:spPr>
          <a:xfrm>
            <a:off x="5512847" y="1608138"/>
            <a:ext cx="2699724" cy="5029200"/>
          </a:xfrm>
          <a:prstGeom prst="rect">
            <a:avLst/>
          </a:prstGeom>
        </p:spPr>
      </p:pic>
    </p:spTree>
    <p:extLst>
      <p:ext uri="{BB962C8B-B14F-4D97-AF65-F5344CB8AC3E}">
        <p14:creationId xmlns:p14="http://schemas.microsoft.com/office/powerpoint/2010/main" val="1721815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1FA6E-D0F3-4CE7-BFB7-0986E90881D6}"/>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24.1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Chromosomal Elements</a:t>
            </a:r>
            <a:endParaRPr lang="en-AU"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2627A-C159-4A96-8B4C-E2648C77959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Study of Supercoiling Relies on Topology</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417715" y="1676400"/>
            <a:ext cx="8305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topology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the study of the properties of an object that do not change under continuous deformations</a:t>
            </a:r>
          </a:p>
          <a:p>
            <a:pPr lvl="1"/>
            <a:r>
              <a:rPr lang="en-US" sz="2400" dirty="0">
                <a:latin typeface="Arial" panose="020B0604020202020204" pitchFamily="34" charset="0"/>
                <a:cs typeface="Arial" panose="020B0604020202020204" pitchFamily="34" charset="0"/>
              </a:rPr>
              <a:t>a branch of mathematics</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continuous deformations for DNA include conformational changes due to thermal motion or molecular interactions</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discontinuous deformations for DNA include strand breakage</a:t>
            </a:r>
          </a:p>
          <a:p>
            <a:pPr lvl="1"/>
            <a:r>
              <a:rPr lang="en-US" sz="2400" dirty="0">
                <a:latin typeface="Arial" panose="020B0604020202020204" pitchFamily="34" charset="0"/>
                <a:cs typeface="Arial" panose="020B0604020202020204" pitchFamily="34" charset="0"/>
              </a:rPr>
              <a:t>topological properties are changed only by breakage and rejoining of the DNA backbone</a:t>
            </a: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900143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
            <a:extLst>
              <a:ext uri="{FF2B5EF4-FFF2-40B4-BE49-F238E27FC236}">
                <a16:creationId xmlns:a16="http://schemas.microsoft.com/office/drawing/2014/main" id="{C8EF0C63-5FB3-4E77-8DF2-6F70D55D55E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8918" y="325731"/>
            <a:ext cx="1133954" cy="816935"/>
          </a:xfrm>
          <a:prstGeom prst="rect">
            <a:avLst/>
          </a:prstGeom>
        </p:spPr>
      </p:pic>
      <p:sp>
        <p:nvSpPr>
          <p:cNvPr id="2" name="Title 1">
            <a:extLst>
              <a:ext uri="{FF2B5EF4-FFF2-40B4-BE49-F238E27FC236}">
                <a16:creationId xmlns:a16="http://schemas.microsoft.com/office/drawing/2014/main" id="{3627F75C-C683-40C9-9352-F23B1B36C309}"/>
              </a:ext>
            </a:extLst>
          </p:cNvPr>
          <p:cNvSpPr>
            <a:spLocks noGrp="1"/>
          </p:cNvSpPr>
          <p:nvPr>
            <p:ph type="title"/>
          </p:nvPr>
        </p:nvSpPr>
        <p:spPr/>
        <p:txBody>
          <a:bodyPr/>
          <a:lstStyle/>
          <a:p>
            <a:r>
              <a:rPr lang="en-AU" dirty="0"/>
              <a:t>Clicker Question 11</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lvl="0">
              <a:buNone/>
              <a:defRPr/>
            </a:pPr>
            <a:r>
              <a:rPr lang="en-US" sz="2400" dirty="0">
                <a:solidFill>
                  <a:srgbClr val="000000"/>
                </a:solidFill>
                <a:latin typeface="Arial" panose="020B0604020202020204" pitchFamily="34" charset="0"/>
                <a:cs typeface="Arial" panose="020B0604020202020204" pitchFamily="34" charset="0"/>
              </a:rPr>
              <a:t>Which factor would hamper research on DNA linking number (</a:t>
            </a:r>
            <a:r>
              <a:rPr lang="en-US" sz="2400" i="1" dirty="0">
                <a:solidFill>
                  <a:srgbClr val="000000"/>
                </a:solidFill>
                <a:latin typeface="Arial" panose="020B0604020202020204" pitchFamily="34" charset="0"/>
                <a:cs typeface="Arial" panose="020B0604020202020204" pitchFamily="34" charset="0"/>
              </a:rPr>
              <a:t>Lk</a:t>
            </a:r>
            <a:r>
              <a:rPr lang="en-US" sz="2400" dirty="0">
                <a:solidFill>
                  <a:srgbClr val="000000"/>
                </a:solidFill>
                <a:latin typeface="Arial" panose="020B0604020202020204" pitchFamily="34"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DNA supercoiling in the opposite direction than expected</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 single-stranded break in the DNA</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 change in DNA from supercoiled to relaxed</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changes in writhe or twist of the DNA</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topoisomerase activity</a:t>
            </a: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1852082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EDFA1-64D9-4A94-82E6-177244F88FDC}"/>
              </a:ext>
            </a:extLst>
          </p:cNvPr>
          <p:cNvSpPr>
            <a:spLocks noGrp="1"/>
          </p:cNvSpPr>
          <p:nvPr>
            <p:ph type="title"/>
          </p:nvPr>
        </p:nvSpPr>
        <p:spPr/>
        <p:txBody>
          <a:bodyPr/>
          <a:lstStyle/>
          <a:p>
            <a:r>
              <a:rPr lang="en-AU" dirty="0"/>
              <a:t>Clicker Question 11,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dirty="0">
                <a:solidFill>
                  <a:srgbClr val="000000"/>
                </a:solidFill>
                <a:latin typeface="Arial" panose="020B0604020202020204" pitchFamily="34" charset="0"/>
                <a:cs typeface="Arial" panose="020B0604020202020204" pitchFamily="34" charset="0"/>
              </a:rPr>
              <a:t>Which factor would hamper research on DNA linking number (</a:t>
            </a:r>
            <a:r>
              <a:rPr lang="en-US" sz="2400" i="1" dirty="0">
                <a:solidFill>
                  <a:srgbClr val="000000"/>
                </a:solidFill>
                <a:latin typeface="Arial" panose="020B0604020202020204" pitchFamily="34" charset="0"/>
                <a:cs typeface="Arial" panose="020B0604020202020204" pitchFamily="34" charset="0"/>
              </a:rPr>
              <a:t>Lk</a:t>
            </a:r>
            <a:r>
              <a:rPr lang="en-US" sz="2400" dirty="0">
                <a:solidFill>
                  <a:srgbClr val="000000"/>
                </a:solidFill>
                <a:latin typeface="Arial" panose="020B0604020202020204" pitchFamily="34"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2"/>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 single-stranded break in the DNA</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If there is a break in either strand, the two strands can, in principle, be unraveled and separated completely. In this case, no topological bond exists and </a:t>
            </a:r>
            <a:r>
              <a:rPr kumimoji="0" lang="en-US" sz="24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Lk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is undefined</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49896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4A7ED-3355-465C-A474-7BD0BE9A43BC}"/>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Most Cellular DNA Is Underwound</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F79A2D2-D234-D140-A535-28486BBBCBE8}"/>
              </a:ext>
            </a:extLst>
          </p:cNvPr>
          <p:cNvSpPr txBox="1">
            <a:spLocks noChangeArrowheads="1"/>
          </p:cNvSpPr>
          <p:nvPr/>
        </p:nvSpPr>
        <p:spPr bwMode="auto">
          <a:xfrm>
            <a:off x="348903" y="1289165"/>
            <a:ext cx="8446194" cy="2520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closed-circular DNAs </a:t>
            </a:r>
            <a:r>
              <a:rPr lang="en-US" sz="2400" dirty="0">
                <a:latin typeface="Arial" panose="020B0604020202020204" pitchFamily="34" charset="0"/>
                <a:cs typeface="Arial" panose="020B0604020202020204" pitchFamily="34" charset="0"/>
              </a:rPr>
              <a:t>= small-circular DNAs that have no breaks in either strand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DNA is most stable in the B-form structure (one turn of the double helix per 10.5 bp)</a:t>
            </a:r>
          </a:p>
          <a:p>
            <a:pPr lvl="1"/>
            <a:r>
              <a:rPr lang="en-US" sz="2400" dirty="0">
                <a:latin typeface="Arial" panose="020B0604020202020204" pitchFamily="34" charset="0"/>
                <a:cs typeface="Arial" panose="020B0604020202020204" pitchFamily="34" charset="0"/>
              </a:rPr>
              <a:t>DNA closely conforming to this is relaxed</a:t>
            </a: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figure shows five micrographs of relaxed and supercoiled plasmid D N A s. Each micrograph is approximately 0.4 micrometers in length. The left-hand micrograph shows a round plasmid that begins at the upper left and bends below to end at the lower right. It has an open interior. The second micrograph shows a vertical plasmid with a vertical chain of three circles above a smaller circle above a larger circle at the bottom. The center micrograph shows a plasmid with a tightly wound, narrow center with four circles visible with wider circles visible at the top and bottom. The fourth micrograph shows a plasmid with eight small circles visible but very tightly wound. The fifth micrograph resembles an almost straight vertical line with a circle at the top, a circle near the bottom, and a circle at the bottom.">
            <a:extLst>
              <a:ext uri="{FF2B5EF4-FFF2-40B4-BE49-F238E27FC236}">
                <a16:creationId xmlns:a16="http://schemas.microsoft.com/office/drawing/2014/main" id="{3361E746-6BDF-C84C-86B9-D9D6F8AA6C85}"/>
              </a:ext>
            </a:extLst>
          </p:cNvPr>
          <p:cNvPicPr>
            <a:picLocks noChangeAspect="1"/>
          </p:cNvPicPr>
          <p:nvPr/>
        </p:nvPicPr>
        <p:blipFill>
          <a:blip r:embed="rId3"/>
          <a:stretch>
            <a:fillRect/>
          </a:stretch>
        </p:blipFill>
        <p:spPr>
          <a:xfrm>
            <a:off x="1168400" y="3810000"/>
            <a:ext cx="6807200" cy="2222500"/>
          </a:xfrm>
          <a:prstGeom prst="rect">
            <a:avLst/>
          </a:prstGeom>
        </p:spPr>
      </p:pic>
      <p:cxnSp>
        <p:nvCxnSpPr>
          <p:cNvPr id="6" name="Straight Arrow Connector 5" descr="Arrow">
            <a:extLst>
              <a:ext uri="{FF2B5EF4-FFF2-40B4-BE49-F238E27FC236}">
                <a16:creationId xmlns:a16="http://schemas.microsoft.com/office/drawing/2014/main" id="{7B03539C-C58D-3049-96F2-8C546D595CEF}"/>
              </a:ext>
              <a:ext uri="{C183D7F6-B498-43B3-948B-1728B52AA6E4}">
                <adec:decorative xmlns:adec="http://schemas.microsoft.com/office/drawing/2017/decorative" val="1"/>
              </a:ext>
            </a:extLst>
          </p:cNvPr>
          <p:cNvCxnSpPr/>
          <p:nvPr/>
        </p:nvCxnSpPr>
        <p:spPr bwMode="auto">
          <a:xfrm>
            <a:off x="1295400" y="6074909"/>
            <a:ext cx="6324600" cy="0"/>
          </a:xfrm>
          <a:prstGeom prst="straightConnector1">
            <a:avLst/>
          </a:prstGeom>
          <a:ln>
            <a:headEnd type="none" w="med" len="med"/>
            <a:tailEnd type="triangle"/>
          </a:ln>
        </p:spPr>
        <p:style>
          <a:lnRef idx="3">
            <a:schemeClr val="accent4"/>
          </a:lnRef>
          <a:fillRef idx="0">
            <a:schemeClr val="accent4"/>
          </a:fillRef>
          <a:effectRef idx="2">
            <a:schemeClr val="accent4"/>
          </a:effectRef>
          <a:fontRef idx="minor">
            <a:schemeClr val="tx1"/>
          </a:fontRef>
        </p:style>
      </p:cxnSp>
      <p:sp>
        <p:nvSpPr>
          <p:cNvPr id="7" name="TextBox 6">
            <a:extLst>
              <a:ext uri="{FF2B5EF4-FFF2-40B4-BE49-F238E27FC236}">
                <a16:creationId xmlns:a16="http://schemas.microsoft.com/office/drawing/2014/main" id="{145CBDBB-2F82-A84A-A205-DC1242DE9A4F}"/>
              </a:ext>
            </a:extLst>
          </p:cNvPr>
          <p:cNvSpPr txBox="1"/>
          <p:nvPr/>
        </p:nvSpPr>
        <p:spPr>
          <a:xfrm>
            <a:off x="2705100" y="6091535"/>
            <a:ext cx="3733800" cy="46166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increasing supercoiling </a:t>
            </a:r>
          </a:p>
        </p:txBody>
      </p:sp>
    </p:spTree>
    <p:extLst>
      <p:ext uri="{BB962C8B-B14F-4D97-AF65-F5344CB8AC3E}">
        <p14:creationId xmlns:p14="http://schemas.microsoft.com/office/powerpoint/2010/main" val="33668413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84;g7fe2cbe272_0_35" descr="Icon P 3">
            <a:extLst>
              <a:ext uri="{FF2B5EF4-FFF2-40B4-BE49-F238E27FC236}">
                <a16:creationId xmlns:a16="http://schemas.microsoft.com/office/drawing/2014/main" id="{919CC0EF-AE31-43F7-B58E-69121204F50A}"/>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575" y="3045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E3303E4-BD5A-4B66-840F-68B51B01FE9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sym typeface="Calibri" panose="020F0502020204030204" pitchFamily="34" charset="0"/>
              </a:rPr>
              <a:t> (4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Chromosomes in all cells are maintained in a state of torsional stress. </a:t>
            </a:r>
            <a:r>
              <a:rPr lang="en-US" sz="2400" dirty="0">
                <a:latin typeface="Arial" panose="020B0604020202020204" pitchFamily="34" charset="0"/>
                <a:cs typeface="Arial" panose="020B0604020202020204" pitchFamily="34" charset="0"/>
              </a:rPr>
              <a:t>DNA is underwound relative to the stable B-form structure, facilitating both the packaging of DNA and access to the genetic information contained within it. </a:t>
            </a:r>
          </a:p>
          <a:p>
            <a:pPr>
              <a:buNone/>
            </a:pPr>
            <a:endParaRPr lang="en-US" sz="2400" dirty="0">
              <a:effectLst/>
            </a:endParaRPr>
          </a:p>
        </p:txBody>
      </p:sp>
    </p:spTree>
    <p:extLst>
      <p:ext uri="{BB962C8B-B14F-4D97-AF65-F5344CB8AC3E}">
        <p14:creationId xmlns:p14="http://schemas.microsoft.com/office/powerpoint/2010/main" val="25732282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D4D78-8738-4A0C-8AD5-877C89587AD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Purified Closed-Circular DNA is Rarely Relaxed</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417715" y="1676400"/>
            <a:ext cx="8305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DNAs derived from a given cellular source have a characteristic degree of supercoiling</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DNA structure is strained in a manner that is regulated by the cell to induce the supercoiling</a:t>
            </a:r>
          </a:p>
          <a:p>
            <a:pPr lvl="1"/>
            <a:r>
              <a:rPr lang="en-US" sz="2400" dirty="0">
                <a:latin typeface="Arial" panose="020B0604020202020204" pitchFamily="34" charset="0"/>
                <a:cs typeface="Arial" panose="020B0604020202020204" pitchFamily="34" charset="0"/>
              </a:rPr>
              <a:t>typically due to underwinding</a:t>
            </a:r>
          </a:p>
          <a:p>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100662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E1F8D-C633-4F54-9D6E-797A1626EC2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Effects of DNA Underwinding</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398319" y="1501833"/>
            <a:ext cx="3639141" cy="444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DNA becomes thermodynamically strained when turns are removed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this strain can be accommodated by forming a supercoil or separating the two DNA strands over a short distance</a:t>
            </a:r>
          </a:p>
          <a:p>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horizontal cylinder containing double stranded D N A. It is labeled relaxed (8 turns). Part b is similar but the coils are tighter and it is labeled strained (7 turns). Part c shows a horizontal cylinder containing strained D N A that represents a close-up from the top of a piece of D N A that is shaped into a vertical pair of circles labeled supercoil. Part d shows a horizontal cylinder containing D N A that has a piece in the middle where the two strands are separated, forming an opening. This is labeled strand separation.">
            <a:extLst>
              <a:ext uri="{FF2B5EF4-FFF2-40B4-BE49-F238E27FC236}">
                <a16:creationId xmlns:a16="http://schemas.microsoft.com/office/drawing/2014/main" id="{552DA163-984F-CB4C-B216-2A811AC619C1}"/>
              </a:ext>
            </a:extLst>
          </p:cNvPr>
          <p:cNvPicPr>
            <a:picLocks noChangeAspect="1"/>
          </p:cNvPicPr>
          <p:nvPr/>
        </p:nvPicPr>
        <p:blipFill>
          <a:blip r:embed="rId3"/>
          <a:stretch>
            <a:fillRect/>
          </a:stretch>
        </p:blipFill>
        <p:spPr>
          <a:xfrm>
            <a:off x="4267200" y="1582189"/>
            <a:ext cx="4459085" cy="4790332"/>
          </a:xfrm>
          <a:prstGeom prst="rect">
            <a:avLst/>
          </a:prstGeom>
        </p:spPr>
      </p:pic>
    </p:spTree>
    <p:extLst>
      <p:ext uri="{BB962C8B-B14F-4D97-AF65-F5344CB8AC3E}">
        <p14:creationId xmlns:p14="http://schemas.microsoft.com/office/powerpoint/2010/main" val="29299716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7241B-25CA-4B0A-9147-9844470BD17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Maintaining the Underwound State</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350174" y="1600200"/>
            <a:ext cx="844088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to maintain an underwound state, DNA must be either: </a:t>
            </a:r>
          </a:p>
          <a:p>
            <a:pPr lvl="1"/>
            <a:r>
              <a:rPr lang="en-US" sz="2400" dirty="0">
                <a:latin typeface="Arial" panose="020B0604020202020204" pitchFamily="34" charset="0"/>
                <a:cs typeface="Arial" panose="020B0604020202020204" pitchFamily="34" charset="0"/>
              </a:rPr>
              <a:t>a closed circle</a:t>
            </a:r>
          </a:p>
          <a:p>
            <a:pPr lvl="1"/>
            <a:r>
              <a:rPr lang="en-US" sz="2400" dirty="0">
                <a:latin typeface="Arial" panose="020B0604020202020204" pitchFamily="34" charset="0"/>
                <a:cs typeface="Arial" panose="020B0604020202020204" pitchFamily="34" charset="0"/>
              </a:rPr>
              <a:t>bound and stabilized by protein</a:t>
            </a: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845002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
            <a:extLst>
              <a:ext uri="{FF2B5EF4-FFF2-40B4-BE49-F238E27FC236}">
                <a16:creationId xmlns:a16="http://schemas.microsoft.com/office/drawing/2014/main" id="{8AA0844A-29B0-4374-887E-1363590CA86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8918" y="325731"/>
            <a:ext cx="1133954" cy="816935"/>
          </a:xfrm>
          <a:prstGeom prst="rect">
            <a:avLst/>
          </a:prstGeom>
        </p:spPr>
      </p:pic>
      <p:sp>
        <p:nvSpPr>
          <p:cNvPr id="2" name="Title 1">
            <a:extLst>
              <a:ext uri="{FF2B5EF4-FFF2-40B4-BE49-F238E27FC236}">
                <a16:creationId xmlns:a16="http://schemas.microsoft.com/office/drawing/2014/main" id="{DB862B6A-2DAC-4E30-8A57-0CDB0006F530}"/>
              </a:ext>
            </a:extLst>
          </p:cNvPr>
          <p:cNvSpPr>
            <a:spLocks noGrp="1"/>
          </p:cNvSpPr>
          <p:nvPr>
            <p:ph type="title"/>
          </p:nvPr>
        </p:nvSpPr>
        <p:spPr/>
        <p:txBody>
          <a:bodyPr/>
          <a:lstStyle/>
          <a:p>
            <a:r>
              <a:rPr lang="en-AU" dirty="0"/>
              <a:t>Clicker Question 12</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finding that DNA is commonly underwound was a surprise. Predictions based on the B form of closed, circular DNA suggest that </a:t>
            </a:r>
            <a:r>
              <a:rPr kumimoji="0" lang="en-US" sz="2400" b="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underwinding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serves what purpose?</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It facilitates supercoiling.</a:t>
            </a: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It prevents strain on the helix and strand breaks.</a:t>
            </a:r>
            <a:endParaRPr kumimoji="0" lang="en-US" sz="2400" b="0" i="1"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It promotes more rapid rates of endonuclease activity.</a:t>
            </a: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It prevents supercoiling and promotes spontaneous strand separation.</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It tends to prevent common structural mutations such as thymine dimers.</a:t>
            </a: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7158164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8163-54EE-4892-BD22-E7E054669FCF}"/>
              </a:ext>
            </a:extLst>
          </p:cNvPr>
          <p:cNvSpPr>
            <a:spLocks noGrp="1"/>
          </p:cNvSpPr>
          <p:nvPr>
            <p:ph type="title"/>
          </p:nvPr>
        </p:nvSpPr>
        <p:spPr/>
        <p:txBody>
          <a:bodyPr/>
          <a:lstStyle/>
          <a:p>
            <a:r>
              <a:rPr lang="en-AU" dirty="0"/>
              <a:t>Clicker Question 12,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finding that DNA is commonly underwound was a surprise. Predictions based on the B form of closed, circular DNA suggest that </a:t>
            </a:r>
            <a:r>
              <a:rPr kumimoji="0" lang="en-US" sz="2400" b="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underwinding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serves what purpose?</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It facilitates supercoiling.</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All cells maintain their DNA in a state that is underwound — having fewer right-handed helical turns per given length of DNA — than B-form DNA. The underwinding places structural strain on the DNA, causing it to twist upon itself.</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49980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0B501-E6A5-46CD-AA28-1CA59FCF3F27}"/>
              </a:ext>
            </a:extLst>
          </p:cNvPr>
          <p:cNvSpPr>
            <a:spLocks noGrp="1"/>
          </p:cNvSpPr>
          <p:nvPr>
            <p:ph type="title"/>
          </p:nvPr>
        </p:nvSpPr>
        <p:spPr/>
        <p:txBody>
          <a:bodyPr/>
          <a:lstStyle/>
          <a:p>
            <a:r>
              <a:rPr lang="en-US" sz="3600" dirty="0">
                <a:solidFill>
                  <a:srgbClr val="4E4CB4"/>
                </a:solidFill>
                <a:latin typeface="Arial" panose="020B0604020202020204" pitchFamily="34" charset="0"/>
                <a:cs typeface="Arial" panose="020B0604020202020204" pitchFamily="34" charset="0"/>
              </a:rPr>
              <a:t>Genes Are Segments of DNA That Code for Polypeptide Chains and RNAs</a:t>
            </a:r>
            <a:endParaRPr lang="en-AU" sz="36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2282594"/>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phenotype</a:t>
            </a:r>
            <a:r>
              <a:rPr lang="en-US" sz="2400" dirty="0">
                <a:latin typeface="Arial" panose="020B0604020202020204" pitchFamily="34" charset="0"/>
                <a:cs typeface="Arial" panose="020B0604020202020204" pitchFamily="34" charset="0"/>
              </a:rPr>
              <a:t> = visible property</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classically, a gene was defined as a portion of a chromosome that determines or affects a single phenotype</a:t>
            </a: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825477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17FC9-DCF3-4420-BC98-1A8578C4BAAA}"/>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DNA Underwinding Is Defined by Topological Linking Number</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F79A2D2-D234-D140-A535-28486BBBCBE8}"/>
              </a:ext>
            </a:extLst>
          </p:cNvPr>
          <p:cNvSpPr txBox="1">
            <a:spLocks noChangeArrowheads="1"/>
          </p:cNvSpPr>
          <p:nvPr/>
        </p:nvSpPr>
        <p:spPr bwMode="auto">
          <a:xfrm>
            <a:off x="348903" y="1600200"/>
            <a:ext cx="422309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linking number </a:t>
            </a:r>
            <a:r>
              <a:rPr lang="en-US" sz="2400" b="1" i="1" dirty="0">
                <a:latin typeface="Arial" panose="020B0604020202020204" pitchFamily="34" charset="0"/>
                <a:cs typeface="Arial" panose="020B0604020202020204" pitchFamily="34" charset="0"/>
              </a:rPr>
              <a:t>(Lk</a:t>
            </a:r>
            <a:r>
              <a:rPr lang="en-US" sz="2400" b="1"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the number of times the twisting strand penetrates a surface  </a:t>
            </a:r>
          </a:p>
          <a:p>
            <a:pPr lvl="1"/>
            <a:r>
              <a:rPr lang="en-US" sz="2400" dirty="0">
                <a:latin typeface="Arial" panose="020B0604020202020204" pitchFamily="34" charset="0"/>
                <a:cs typeface="Arial" panose="020B0604020202020204" pitchFamily="34" charset="0"/>
              </a:rPr>
              <a:t>topological property of double-stranded DNA</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topoisomerases = catalyze changes in the linking number </a:t>
            </a: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a shows two circular molecules that link where they meet in the center. This is labeled penetration site and 1. Italicized L k end italics equals 1. Part 2 shows a circular molecule with a second molecule intertwined around it. Each place where the second molecule loops across the first is numbered. There are 6 of these loops evenly spaced around the molecule. Italicized L k end italics equals 6.">
            <a:extLst>
              <a:ext uri="{FF2B5EF4-FFF2-40B4-BE49-F238E27FC236}">
                <a16:creationId xmlns:a16="http://schemas.microsoft.com/office/drawing/2014/main" id="{F1304633-4E04-6442-8568-14A2E11167C5}"/>
              </a:ext>
            </a:extLst>
          </p:cNvPr>
          <p:cNvPicPr>
            <a:picLocks noChangeAspect="1"/>
          </p:cNvPicPr>
          <p:nvPr/>
        </p:nvPicPr>
        <p:blipFill>
          <a:blip r:embed="rId3"/>
          <a:stretch>
            <a:fillRect/>
          </a:stretch>
        </p:blipFill>
        <p:spPr>
          <a:xfrm>
            <a:off x="4891117" y="1828800"/>
            <a:ext cx="3842097" cy="4261822"/>
          </a:xfrm>
          <a:prstGeom prst="rect">
            <a:avLst/>
          </a:prstGeom>
        </p:spPr>
      </p:pic>
    </p:spTree>
    <p:extLst>
      <p:ext uri="{BB962C8B-B14F-4D97-AF65-F5344CB8AC3E}">
        <p14:creationId xmlns:p14="http://schemas.microsoft.com/office/powerpoint/2010/main" val="36715548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BDF9D-7AE8-4E8B-B59A-D617992DFE5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Linking Number (</a:t>
            </a:r>
            <a:r>
              <a:rPr lang="en-US" i="1" dirty="0">
                <a:solidFill>
                  <a:schemeClr val="tx1"/>
                </a:solidFill>
                <a:latin typeface="Arial" panose="020B0604020202020204" pitchFamily="34" charset="0"/>
                <a:cs typeface="Arial" panose="020B0604020202020204" pitchFamily="34" charset="0"/>
              </a:rPr>
              <a:t>Lk</a:t>
            </a:r>
            <a:r>
              <a:rPr lang="en-US" dirty="0">
                <a:solidFill>
                  <a:schemeClr val="tx1"/>
                </a:solidFill>
                <a:latin typeface="Arial" panose="020B0604020202020204" pitchFamily="34" charset="0"/>
                <a:cs typeface="Arial" panose="020B0604020202020204" pitchFamily="34" charset="0"/>
              </a:rPr>
              <a:t>)</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350174" y="1600200"/>
            <a:ext cx="844088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linking number for a closed-circular DNA is always an integer</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linking number is positive for strands interwound in a right-handed helix</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linking number is negative for strands interwound in a left-handed helix.</a:t>
            </a:r>
          </a:p>
          <a:p>
            <a:pPr lvl="1"/>
            <a:r>
              <a:rPr lang="en-US" sz="2400" dirty="0">
                <a:latin typeface="Arial" panose="020B0604020202020204" pitchFamily="34" charset="0"/>
                <a:cs typeface="Arial" panose="020B0604020202020204" pitchFamily="34" charset="0"/>
              </a:rPr>
              <a:t>not encountered in DNA </a:t>
            </a: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711231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DCE13-0332-43EB-9387-A83F883FCE0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Linking Number (</a:t>
            </a:r>
            <a:r>
              <a:rPr lang="en-US" i="1" dirty="0">
                <a:solidFill>
                  <a:schemeClr val="tx1"/>
                </a:solidFill>
                <a:latin typeface="Arial" panose="020B0604020202020204" pitchFamily="34" charset="0"/>
                <a:cs typeface="Arial" panose="020B0604020202020204" pitchFamily="34" charset="0"/>
              </a:rPr>
              <a:t>Lk</a:t>
            </a:r>
            <a:r>
              <a:rPr lang="en-US" dirty="0">
                <a:solidFill>
                  <a:schemeClr val="tx1"/>
                </a:solidFill>
                <a:latin typeface="Arial" panose="020B0604020202020204" pitchFamily="34" charset="0"/>
                <a:cs typeface="Arial" panose="020B0604020202020204" pitchFamily="34" charset="0"/>
              </a:rPr>
              <a:t>) Applied to Closed-Circular DNA</a:t>
            </a:r>
            <a:endParaRPr lang="en-AU" dirty="0"/>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350174" y="1600200"/>
                <a:ext cx="4103243" cy="44958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when relaxed, linking number is designated </a:t>
                </a:r>
                <a:r>
                  <a:rPr lang="en-US" sz="2400" i="1" dirty="0">
                    <a:latin typeface="Arial" panose="020B0604020202020204" pitchFamily="34" charset="0"/>
                    <a:cs typeface="Arial" panose="020B0604020202020204" pitchFamily="34" charset="0"/>
                  </a:rPr>
                  <a:t>Lk</a:t>
                </a:r>
                <a:r>
                  <a:rPr lang="en-US" sz="2400" baseline="-25000" dirty="0">
                    <a:latin typeface="Arial" panose="020B0604020202020204" pitchFamily="34" charset="0"/>
                    <a:cs typeface="Arial" panose="020B0604020202020204" pitchFamily="34" charset="0"/>
                  </a:rPr>
                  <a:t>0</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Lk</a:t>
                </a:r>
                <a:r>
                  <a:rPr lang="en-US" sz="2400" baseline="-25000" dirty="0">
                    <a:latin typeface="Arial" panose="020B0604020202020204" pitchFamily="34" charset="0"/>
                    <a:cs typeface="Arial" panose="020B0604020202020204" pitchFamily="34" charset="0"/>
                  </a:rPr>
                  <a:t>0</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14:m>
                  <m:oMath xmlns:m="http://schemas.openxmlformats.org/officeDocument/2006/math">
                    <m:f>
                      <m:fPr>
                        <m:ctrlPr>
                          <a:rPr lang="en-US" sz="2400" i="1" smtClean="0">
                            <a:latin typeface="Cambria Math" panose="02040503050406030204" pitchFamily="18" charset="0"/>
                            <a:cs typeface="Arial" panose="020B0604020202020204" pitchFamily="34" charset="0"/>
                          </a:rPr>
                        </m:ctrlPr>
                      </m:fPr>
                      <m:num>
                        <m:r>
                          <m:rPr>
                            <m:nor/>
                          </m:rPr>
                          <a:rPr lang="en-US" sz="2400" dirty="0">
                            <a:latin typeface="Arial" panose="020B0604020202020204" pitchFamily="34" charset="0"/>
                            <a:cs typeface="Arial" panose="020B0604020202020204" pitchFamily="34" charset="0"/>
                          </a:rPr>
                          <m:t># </m:t>
                        </m:r>
                        <m:r>
                          <m:rPr>
                            <m:nor/>
                          </m:rPr>
                          <a:rPr lang="en-US" sz="2400" dirty="0">
                            <a:latin typeface="Arial" panose="020B0604020202020204" pitchFamily="34" charset="0"/>
                            <a:cs typeface="Arial" panose="020B0604020202020204" pitchFamily="34" charset="0"/>
                          </a:rPr>
                          <m:t>of</m:t>
                        </m:r>
                        <m:r>
                          <m:rPr>
                            <m:nor/>
                          </m:rPr>
                          <a:rPr lang="en-US" sz="2400" dirty="0">
                            <a:latin typeface="Arial" panose="020B0604020202020204" pitchFamily="34" charset="0"/>
                            <a:cs typeface="Arial" panose="020B0604020202020204" pitchFamily="34" charset="0"/>
                          </a:rPr>
                          <m:t> </m:t>
                        </m:r>
                        <m:r>
                          <m:rPr>
                            <m:nor/>
                          </m:rPr>
                          <a:rPr lang="en-US" sz="2400" dirty="0">
                            <a:latin typeface="Arial" panose="020B0604020202020204" pitchFamily="34" charset="0"/>
                            <a:cs typeface="Arial" panose="020B0604020202020204" pitchFamily="34" charset="0"/>
                          </a:rPr>
                          <m:t>bp</m:t>
                        </m:r>
                      </m:num>
                      <m:den>
                        <m:r>
                          <m:rPr>
                            <m:nor/>
                          </m:rPr>
                          <a:rPr lang="en-US" sz="2400" dirty="0">
                            <a:latin typeface="Arial" panose="020B0604020202020204" pitchFamily="34" charset="0"/>
                            <a:cs typeface="Arial" panose="020B0604020202020204" pitchFamily="34" charset="0"/>
                          </a:rPr>
                          <m:t># </m:t>
                        </m:r>
                        <m:r>
                          <m:rPr>
                            <m:nor/>
                          </m:rPr>
                          <a:rPr lang="en-US" sz="2400" dirty="0">
                            <a:latin typeface="Arial" panose="020B0604020202020204" pitchFamily="34" charset="0"/>
                            <a:cs typeface="Arial" panose="020B0604020202020204" pitchFamily="34" charset="0"/>
                          </a:rPr>
                          <m:t>of</m:t>
                        </m:r>
                        <m:r>
                          <m:rPr>
                            <m:nor/>
                          </m:rPr>
                          <a:rPr lang="en-US" sz="2400" dirty="0">
                            <a:latin typeface="Arial" panose="020B0604020202020204" pitchFamily="34" charset="0"/>
                            <a:cs typeface="Arial" panose="020B0604020202020204" pitchFamily="34" charset="0"/>
                          </a:rPr>
                          <m:t> </m:t>
                        </m:r>
                        <m:r>
                          <m:rPr>
                            <m:nor/>
                          </m:rPr>
                          <a:rPr lang="en-US" sz="2400" dirty="0">
                            <a:latin typeface="Arial" panose="020B0604020202020204" pitchFamily="34" charset="0"/>
                            <a:cs typeface="Arial" panose="020B0604020202020204" pitchFamily="34" charset="0"/>
                          </a:rPr>
                          <m:t>bp</m:t>
                        </m:r>
                        <m:r>
                          <m:rPr>
                            <m:nor/>
                          </m:rPr>
                          <a:rPr lang="en-US" sz="2400" dirty="0">
                            <a:latin typeface="Arial" panose="020B0604020202020204" pitchFamily="34" charset="0"/>
                            <a:cs typeface="Arial" panose="020B0604020202020204" pitchFamily="34" charset="0"/>
                          </a:rPr>
                          <m:t> </m:t>
                        </m:r>
                        <m:r>
                          <m:rPr>
                            <m:nor/>
                          </m:rPr>
                          <a:rPr lang="en-US" sz="2400" dirty="0">
                            <a:latin typeface="Arial" panose="020B0604020202020204" pitchFamily="34" charset="0"/>
                            <a:cs typeface="Arial" panose="020B0604020202020204" pitchFamily="34" charset="0"/>
                          </a:rPr>
                          <m:t>per</m:t>
                        </m:r>
                        <m:r>
                          <m:rPr>
                            <m:nor/>
                          </m:rPr>
                          <a:rPr lang="en-US" sz="2400" dirty="0">
                            <a:latin typeface="Arial" panose="020B0604020202020204" pitchFamily="34" charset="0"/>
                            <a:cs typeface="Arial" panose="020B0604020202020204" pitchFamily="34" charset="0"/>
                          </a:rPr>
                          <m:t> </m:t>
                        </m:r>
                        <m:r>
                          <m:rPr>
                            <m:nor/>
                          </m:rPr>
                          <a:rPr lang="en-US" sz="2400" dirty="0">
                            <a:latin typeface="Arial" panose="020B0604020202020204" pitchFamily="34" charset="0"/>
                            <a:cs typeface="Arial" panose="020B0604020202020204" pitchFamily="34" charset="0"/>
                          </a:rPr>
                          <m:t>turn</m:t>
                        </m:r>
                      </m:den>
                    </m:f>
                  </m:oMath>
                </a14:m>
                <a:endParaRPr 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buNone/>
                </a:pPr>
                <a:endParaRPr 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if there is a break in either strand, no topological bond exists and </a:t>
                </a:r>
                <a:r>
                  <a:rPr lang="en-US" sz="2400" i="1" dirty="0">
                    <a:latin typeface="Arial" panose="020B0604020202020204" pitchFamily="34" charset="0"/>
                    <a:cs typeface="Arial" panose="020B0604020202020204" pitchFamily="34" charset="0"/>
                  </a:rPr>
                  <a:t>Lk </a:t>
                </a:r>
                <a:r>
                  <a:rPr lang="en-US" sz="2400" dirty="0">
                    <a:latin typeface="Arial" panose="020B0604020202020204" pitchFamily="34" charset="0"/>
                    <a:cs typeface="Arial" panose="020B0604020202020204" pitchFamily="34" charset="0"/>
                  </a:rPr>
                  <a:t>is undefined</a:t>
                </a:r>
              </a:p>
            </p:txBody>
          </p:sp>
        </mc:Choice>
        <mc:Fallback xmlns="">
          <p:sp>
            <p:nvSpPr>
              <p:cNvPr id="6" name="Google Shape;390;g847cf01710_0_68">
                <a:extLst>
                  <a:ext uri="{FF2B5EF4-FFF2-40B4-BE49-F238E27FC236}">
                    <a16:creationId xmlns:a16="http://schemas.microsoft.com/office/drawing/2014/main" id="{336228CC-DEB1-5E4A-91D6-6F24755D2F3A}"/>
                  </a:ext>
                </a:extLst>
              </p:cNvPr>
              <p:cNvSpPr txBox="1">
                <a:spLocks noRot="1" noChangeAspect="1" noMove="1" noResize="1" noEditPoints="1" noAdjustHandles="1" noChangeArrowheads="1" noChangeShapeType="1" noTextEdit="1"/>
              </p:cNvSpPr>
              <p:nvPr/>
            </p:nvSpPr>
            <p:spPr bwMode="auto">
              <a:xfrm>
                <a:off x="350174" y="1600200"/>
                <a:ext cx="4103243" cy="4495800"/>
              </a:xfrm>
              <a:prstGeom prst="rect">
                <a:avLst/>
              </a:prstGeom>
              <a:blipFill>
                <a:blip r:embed="rId3"/>
                <a:stretch>
                  <a:fillRect l="-742" t="-108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pic>
        <p:nvPicPr>
          <p:cNvPr id="3" name="Picture 2" descr="Part a shows a circular D N A molecule. Text below reads, italicized L k end italics equals italicized L k end italics subscript 0 end subscript equals (2,000 b p) divided by (10.5 b p per turn) equals 200. Two arrows point away from the molecule in part a to parts b and c. An arrow labeled strand break points from part a to part b, labeled italicized L k end italics undefined. This yields a circular molecule with a small dark region at its upper left that is shown in close-up as a cylinder containing double-helix with a nick in one of the strands of D N A. An arrow labeled italicized L k end italics equals negative 2 points from part a to part c. Part c is labeled italicized L k end italics equals 198. This yields a circular molecule with a small dark region at its upper right. A close-up of this region shows a cylinder containing a double helix of D N A with a central connecting region that is unwound and that is not enclosed in a cylinder. The two strands of the D N A double helix are separated in this central region.">
            <a:extLst>
              <a:ext uri="{FF2B5EF4-FFF2-40B4-BE49-F238E27FC236}">
                <a16:creationId xmlns:a16="http://schemas.microsoft.com/office/drawing/2014/main" id="{7F9C475D-9087-2048-9C7A-D594CF2615E9}"/>
              </a:ext>
            </a:extLst>
          </p:cNvPr>
          <p:cNvPicPr>
            <a:picLocks noChangeAspect="1"/>
          </p:cNvPicPr>
          <p:nvPr/>
        </p:nvPicPr>
        <p:blipFill>
          <a:blip r:embed="rId4"/>
          <a:stretch>
            <a:fillRect/>
          </a:stretch>
        </p:blipFill>
        <p:spPr>
          <a:xfrm>
            <a:off x="4570615" y="1828800"/>
            <a:ext cx="4130950" cy="4343400"/>
          </a:xfrm>
          <a:prstGeom prst="rect">
            <a:avLst/>
          </a:prstGeom>
        </p:spPr>
      </p:pic>
    </p:spTree>
    <p:extLst>
      <p:ext uri="{BB962C8B-B14F-4D97-AF65-F5344CB8AC3E}">
        <p14:creationId xmlns:p14="http://schemas.microsoft.com/office/powerpoint/2010/main" val="29174686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D61C0-7D0F-4C4B-B17B-A7C47EFD472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 Underwinding Can Be Described By Changes in the </a:t>
            </a:r>
            <a:r>
              <a:rPr lang="en-US" i="1" dirty="0">
                <a:solidFill>
                  <a:schemeClr val="tx1"/>
                </a:solidFill>
                <a:latin typeface="Arial" panose="020B0604020202020204" pitchFamily="34" charset="0"/>
                <a:cs typeface="Arial" panose="020B0604020202020204" pitchFamily="34" charset="0"/>
              </a:rPr>
              <a:t>Lk</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288002" y="1828801"/>
            <a:ext cx="856522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change in linking number can be described by the equation:</a:t>
            </a:r>
          </a:p>
          <a:p>
            <a:pPr marL="50800" indent="0">
              <a:buNone/>
            </a:pPr>
            <a:endParaRPr 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FCE35642-69CB-4A50-8E87-F5952FAF6725}"/>
              </a:ext>
            </a:extLst>
          </p:cNvPr>
          <p:cNvSpPr/>
          <p:nvPr/>
        </p:nvSpPr>
        <p:spPr>
          <a:xfrm>
            <a:off x="1524000" y="3045769"/>
            <a:ext cx="2161169" cy="461665"/>
          </a:xfrm>
          <a:prstGeom prst="rect">
            <a:avLst/>
          </a:prstGeom>
        </p:spPr>
        <p:txBody>
          <a:bodyPr wrap="none">
            <a:spAutoFit/>
          </a:bodyPr>
          <a:lstStyle/>
          <a:p>
            <a:r>
              <a:rPr lang="en-US" dirty="0">
                <a:latin typeface="Arial" panose="020B0604020202020204" pitchFamily="34" charset="0"/>
                <a:cs typeface="Arial" panose="020B0604020202020204" pitchFamily="34" charset="0"/>
              </a:rPr>
              <a:t>∆</a:t>
            </a:r>
            <a:r>
              <a:rPr lang="en-US" i="1" dirty="0">
                <a:latin typeface="Arial" panose="020B0604020202020204" pitchFamily="34" charset="0"/>
                <a:cs typeface="Arial" panose="020B0604020202020204" pitchFamily="34" charset="0"/>
              </a:rPr>
              <a:t>Lk </a:t>
            </a:r>
            <a:r>
              <a:rPr lang="en-US"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Lk </a:t>
            </a:r>
            <a:r>
              <a:rPr lang="en-US"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Lk</a:t>
            </a:r>
            <a:r>
              <a:rPr lang="en-US" baseline="-25000" dirty="0">
                <a:latin typeface="Arial" panose="020B0604020202020204" pitchFamily="34" charset="0"/>
                <a:cs typeface="Arial" panose="020B0604020202020204" pitchFamily="34" charset="0"/>
              </a:rPr>
              <a:t>0</a:t>
            </a:r>
            <a:endParaRPr lang="en-AU" dirty="0"/>
          </a:p>
        </p:txBody>
      </p:sp>
      <p:sp>
        <p:nvSpPr>
          <p:cNvPr id="5" name="TextBox 4">
            <a:extLst>
              <a:ext uri="{FF2B5EF4-FFF2-40B4-BE49-F238E27FC236}">
                <a16:creationId xmlns:a16="http://schemas.microsoft.com/office/drawing/2014/main" id="{8D8BA824-AF69-E548-B3A0-E844CFFC7D55}"/>
              </a:ext>
            </a:extLst>
          </p:cNvPr>
          <p:cNvSpPr txBox="1">
            <a:spLocks noChangeArrowheads="1"/>
          </p:cNvSpPr>
          <p:nvPr/>
        </p:nvSpPr>
        <p:spPr bwMode="auto">
          <a:xfrm>
            <a:off x="3962400" y="30480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(24-1)</a:t>
            </a:r>
          </a:p>
        </p:txBody>
      </p:sp>
    </p:spTree>
    <p:extLst>
      <p:ext uri="{BB962C8B-B14F-4D97-AF65-F5344CB8AC3E}">
        <p14:creationId xmlns:p14="http://schemas.microsoft.com/office/powerpoint/2010/main" val="36383564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
            <a:extLst>
              <a:ext uri="{FF2B5EF4-FFF2-40B4-BE49-F238E27FC236}">
                <a16:creationId xmlns:a16="http://schemas.microsoft.com/office/drawing/2014/main" id="{E83794DE-1215-49B3-9AE4-ED94C5E21B3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8918" y="325731"/>
            <a:ext cx="1133954" cy="816935"/>
          </a:xfrm>
          <a:prstGeom prst="rect">
            <a:avLst/>
          </a:prstGeom>
        </p:spPr>
      </p:pic>
      <p:sp>
        <p:nvSpPr>
          <p:cNvPr id="2" name="Title 1">
            <a:extLst>
              <a:ext uri="{FF2B5EF4-FFF2-40B4-BE49-F238E27FC236}">
                <a16:creationId xmlns:a16="http://schemas.microsoft.com/office/drawing/2014/main" id="{6CA7262E-A2C7-47C2-ACD9-B8C80A05082B}"/>
              </a:ext>
            </a:extLst>
          </p:cNvPr>
          <p:cNvSpPr>
            <a:spLocks noGrp="1"/>
          </p:cNvSpPr>
          <p:nvPr>
            <p:ph type="title"/>
          </p:nvPr>
        </p:nvSpPr>
        <p:spPr/>
        <p:txBody>
          <a:bodyPr/>
          <a:lstStyle/>
          <a:p>
            <a:r>
              <a:rPr lang="en-AU" dirty="0"/>
              <a:t>Clicker Question 13</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If a negatively supercoiled (</a:t>
            </a:r>
            <a:r>
              <a:rPr kumimoji="0" lang="el-GR"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Δ</a:t>
            </a: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Lk</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 –32) closed circular DNA of 2520 bp is relaxed by one catalytic cycle by a type II topoisomerase, what is the resulting </a:t>
            </a: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Lk</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240</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242</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270</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210</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9240853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E8358-ED30-489D-A2DD-0B2E4094C061}"/>
              </a:ext>
            </a:extLst>
          </p:cNvPr>
          <p:cNvSpPr>
            <a:spLocks noGrp="1"/>
          </p:cNvSpPr>
          <p:nvPr>
            <p:ph type="title"/>
          </p:nvPr>
        </p:nvSpPr>
        <p:spPr/>
        <p:txBody>
          <a:bodyPr/>
          <a:lstStyle/>
          <a:p>
            <a:r>
              <a:rPr lang="en-AU" dirty="0"/>
              <a:t>Clicker Question 13,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4"/>
            <a:ext cx="8702675" cy="5292725"/>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If a negatively supercoiled (</a:t>
            </a:r>
            <a:r>
              <a:rPr kumimoji="0" lang="el-GR"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Δ</a:t>
            </a: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Lk</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 –32) closed circular DNA of 2520 bp is relaxed by one catalytic cycle by a type II topoisomerase, what is the resulting </a:t>
            </a: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Lk</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210</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Eukaryotic type II topoisomerase relaxes DNA by introducing 2 positive supercoils, increasing </a:t>
            </a:r>
            <a:r>
              <a:rPr kumimoji="0" lang="en-US" sz="24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Lk</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by 2. Therefore, </a:t>
            </a:r>
            <a:r>
              <a:rPr kumimoji="0" lang="el-GR"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Δ</a:t>
            </a:r>
            <a:r>
              <a:rPr kumimoji="0" lang="en-US" sz="24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Lk</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 –32 + 2 = −30.	</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Lk</a:t>
            </a:r>
            <a:r>
              <a:rPr kumimoji="0" lang="en-US" sz="2400" b="1"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0</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 2520 bp/(10.5 bp/turn) = 240</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Δ</a:t>
            </a:r>
            <a:r>
              <a:rPr kumimoji="0" lang="en-US" sz="2400" b="1" i="1"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Lk</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 </a:t>
            </a:r>
            <a:r>
              <a:rPr kumimoji="0" lang="en-US" sz="24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Lk</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 </a:t>
            </a:r>
            <a:r>
              <a:rPr kumimoji="0" lang="en-US" sz="24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Lk</a:t>
            </a:r>
            <a:r>
              <a:rPr kumimoji="0" lang="en-US" sz="2400" b="1"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0	</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1"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sz="2400" b="1"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−30 </a:t>
            </a:r>
            <a:r>
              <a:rPr kumimoji="0" lang="en-US" sz="24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Lk </a:t>
            </a: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− 240</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Lk </a:t>
            </a: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210</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987100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D35F0-94FD-40D4-936C-191A6DE3FEA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Specific Linking Difference</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288002" y="1401069"/>
            <a:ext cx="8565226" cy="2027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specific linking difference </a:t>
            </a:r>
            <a:r>
              <a:rPr lang="en-US" sz="2400" dirty="0">
                <a:latin typeface="Arial" panose="020B0604020202020204" pitchFamily="34" charset="0"/>
                <a:cs typeface="Arial" panose="020B0604020202020204" pitchFamily="34" charset="0"/>
              </a:rPr>
              <a:t>or </a:t>
            </a:r>
            <a:r>
              <a:rPr lang="en-US" sz="2400" b="1" dirty="0" err="1">
                <a:latin typeface="Arial" panose="020B0604020202020204" pitchFamily="34" charset="0"/>
                <a:cs typeface="Arial" panose="020B0604020202020204" pitchFamily="34" charset="0"/>
              </a:rPr>
              <a:t>superhelical</a:t>
            </a:r>
            <a:r>
              <a:rPr lang="en-US" sz="2400" b="1" dirty="0">
                <a:latin typeface="Arial" panose="020B0604020202020204" pitchFamily="34" charset="0"/>
                <a:cs typeface="Arial" panose="020B0604020202020204" pitchFamily="34" charset="0"/>
              </a:rPr>
              <a:t> density (</a:t>
            </a:r>
            <a:r>
              <a:rPr lang="el-GR" sz="2400" b="1" i="1" dirty="0">
                <a:latin typeface="Arial" panose="020B0604020202020204" pitchFamily="34" charset="0"/>
                <a:cs typeface="Arial" panose="020B0604020202020204" pitchFamily="34" charset="0"/>
              </a:rPr>
              <a:t>σ</a:t>
            </a:r>
            <a:r>
              <a:rPr lang="el-GR" sz="2400" b="1"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 </a:t>
            </a:r>
            <a:r>
              <a:rPr lang="en-US" sz="2400" dirty="0">
                <a:latin typeface="Arial" panose="020B0604020202020204" pitchFamily="34" charset="0"/>
                <a:cs typeface="Arial" panose="020B0604020202020204" pitchFamily="34" charset="0"/>
              </a:rPr>
              <a:t>a measure of the number of turns removed relative to the number present in relaxed DNA </a:t>
            </a:r>
          </a:p>
          <a:p>
            <a:pPr lvl="1"/>
            <a:r>
              <a:rPr lang="en-US" sz="2400" dirty="0">
                <a:latin typeface="Arial" panose="020B0604020202020204" pitchFamily="34" charset="0"/>
                <a:cs typeface="Arial" panose="020B0604020202020204" pitchFamily="34" charset="0"/>
              </a:rPr>
              <a:t>expresses ∆</a:t>
            </a:r>
            <a:r>
              <a:rPr lang="en-US" sz="2400" i="1" dirty="0">
                <a:latin typeface="Arial" panose="020B0604020202020204" pitchFamily="34" charset="0"/>
                <a:cs typeface="Arial" panose="020B0604020202020204" pitchFamily="34" charset="0"/>
              </a:rPr>
              <a:t>Lk </a:t>
            </a:r>
            <a:r>
              <a:rPr lang="en-US" sz="2400" dirty="0">
                <a:latin typeface="Arial" panose="020B0604020202020204" pitchFamily="34" charset="0"/>
                <a:cs typeface="Arial" panose="020B0604020202020204" pitchFamily="34" charset="0"/>
              </a:rPr>
              <a:t>independently of the length of the DNA molecule</a:t>
            </a:r>
          </a:p>
        </p:txBody>
      </p:sp>
      <p:graphicFrame>
        <p:nvGraphicFramePr>
          <p:cNvPr id="7" name="Object 6">
            <a:extLst>
              <a:ext uri="{FF2B5EF4-FFF2-40B4-BE49-F238E27FC236}">
                <a16:creationId xmlns:a16="http://schemas.microsoft.com/office/drawing/2014/main" id="{870A4C0C-26F3-41D4-964E-5D40B4137BE6}"/>
              </a:ext>
            </a:extLst>
          </p:cNvPr>
          <p:cNvGraphicFramePr>
            <a:graphicFrameLocks noChangeAspect="1"/>
          </p:cNvGraphicFramePr>
          <p:nvPr>
            <p:extLst>
              <p:ext uri="{D42A27DB-BD31-4B8C-83A1-F6EECF244321}">
                <p14:modId xmlns:p14="http://schemas.microsoft.com/office/powerpoint/2010/main" val="249422967"/>
              </p:ext>
            </p:extLst>
          </p:nvPr>
        </p:nvGraphicFramePr>
        <p:xfrm>
          <a:off x="2590800" y="3733800"/>
          <a:ext cx="1295400" cy="957470"/>
        </p:xfrm>
        <a:graphic>
          <a:graphicData uri="http://schemas.openxmlformats.org/presentationml/2006/ole">
            <mc:AlternateContent xmlns:mc="http://schemas.openxmlformats.org/markup-compatibility/2006">
              <mc:Choice xmlns:v="urn:schemas-microsoft-com:vml" Requires="v">
                <p:oleObj spid="_x0000_s1028" name="Equation" r:id="rId4" imgW="583920" imgH="431640" progId="Equation.DSMT4">
                  <p:embed/>
                </p:oleObj>
              </mc:Choice>
              <mc:Fallback>
                <p:oleObj name="Equation" r:id="rId4" imgW="583920" imgH="431640" progId="Equation.DSMT4">
                  <p:embed/>
                  <p:pic>
                    <p:nvPicPr>
                      <p:cNvPr id="0" name=""/>
                      <p:cNvPicPr/>
                      <p:nvPr/>
                    </p:nvPicPr>
                    <p:blipFill>
                      <a:blip r:embed="rId5"/>
                      <a:stretch>
                        <a:fillRect/>
                      </a:stretch>
                    </p:blipFill>
                    <p:spPr>
                      <a:xfrm>
                        <a:off x="2590800" y="3733800"/>
                        <a:ext cx="1295400" cy="957470"/>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8D8BA824-AF69-E548-B3A0-E844CFFC7D55}"/>
              </a:ext>
            </a:extLst>
          </p:cNvPr>
          <p:cNvSpPr txBox="1">
            <a:spLocks noChangeArrowheads="1"/>
          </p:cNvSpPr>
          <p:nvPr/>
        </p:nvSpPr>
        <p:spPr bwMode="auto">
          <a:xfrm>
            <a:off x="4038600" y="4035425"/>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(24-2)</a:t>
            </a:r>
          </a:p>
        </p:txBody>
      </p:sp>
      <p:sp>
        <p:nvSpPr>
          <p:cNvPr id="3" name="Rectangle 2">
            <a:extLst>
              <a:ext uri="{FF2B5EF4-FFF2-40B4-BE49-F238E27FC236}">
                <a16:creationId xmlns:a16="http://schemas.microsoft.com/office/drawing/2014/main" id="{C160A8B9-42CD-4C4B-A130-914E4381B756}"/>
              </a:ext>
            </a:extLst>
          </p:cNvPr>
          <p:cNvSpPr/>
          <p:nvPr/>
        </p:nvSpPr>
        <p:spPr>
          <a:xfrm>
            <a:off x="287200" y="4800600"/>
            <a:ext cx="8001000" cy="830997"/>
          </a:xfrm>
          <a:prstGeom prst="rect">
            <a:avLst/>
          </a:prstGeom>
        </p:spPr>
        <p:txBody>
          <a:bodyPr wrap="square">
            <a:spAutoFit/>
          </a:bodyPr>
          <a:lstStyle/>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underwinding in cellular DNAs generally falls in the range of 5% to 7% (</a:t>
            </a:r>
            <a:r>
              <a:rPr lang="el-GR" i="1" dirty="0">
                <a:latin typeface="Arial" panose="020B0604020202020204" pitchFamily="34" charset="0"/>
                <a:cs typeface="Arial" panose="020B0604020202020204" pitchFamily="34" charset="0"/>
              </a:rPr>
              <a:t>σ</a:t>
            </a:r>
            <a:r>
              <a:rPr lang="el-GR" dirty="0">
                <a:latin typeface="Arial" panose="020B0604020202020204" pitchFamily="34" charset="0"/>
                <a:cs typeface="Arial" panose="020B0604020202020204" pitchFamily="34" charset="0"/>
              </a:rPr>
              <a:t> = –0.05 </a:t>
            </a:r>
            <a:r>
              <a:rPr lang="en-US" dirty="0">
                <a:latin typeface="Arial" panose="020B0604020202020204" pitchFamily="34" charset="0"/>
                <a:cs typeface="Arial" panose="020B0604020202020204" pitchFamily="34" charset="0"/>
              </a:rPr>
              <a:t>to –0.07)</a:t>
            </a:r>
          </a:p>
        </p:txBody>
      </p:sp>
    </p:spTree>
    <p:extLst>
      <p:ext uri="{BB962C8B-B14F-4D97-AF65-F5344CB8AC3E}">
        <p14:creationId xmlns:p14="http://schemas.microsoft.com/office/powerpoint/2010/main" val="25992662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A7720BB0-38D5-48EC-A40F-4CB75F73ED50}"/>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325" y="290212"/>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8CC3755-1F86-4BEB-92F7-61CC102A9A6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(4 of 6)</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Chromosomes are large. </a:t>
            </a:r>
            <a:r>
              <a:rPr lang="en-US" sz="2400" dirty="0">
                <a:latin typeface="Arial" panose="020B0604020202020204" pitchFamily="34" charset="0"/>
                <a:cs typeface="Arial" panose="020B0604020202020204" pitchFamily="34" charset="0"/>
              </a:rPr>
              <a:t>To constrain them in a small space can require multiple layers and multiple modes of tertiary structure. </a:t>
            </a:r>
          </a:p>
          <a:p>
            <a:endParaRPr lang="en-US" sz="2400" dirty="0"/>
          </a:p>
          <a:p>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31618226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84;g7fe2cbe272_0_35" descr="Icon P 3">
            <a:extLst>
              <a:ext uri="{FF2B5EF4-FFF2-40B4-BE49-F238E27FC236}">
                <a16:creationId xmlns:a16="http://schemas.microsoft.com/office/drawing/2014/main" id="{9940B5BB-9899-4C57-8602-36A77F719DF2}"/>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575" y="3045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D3BB227-EB20-4F5A-B2DD-EBAE98C493B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sym typeface="Calibri" panose="020F0502020204030204" pitchFamily="34" charset="0"/>
              </a:rPr>
              <a:t> (5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Chromosomes in all cells are maintained in a state of torsional stress. </a:t>
            </a:r>
            <a:r>
              <a:rPr lang="en-US" sz="2400" dirty="0">
                <a:latin typeface="Arial" panose="020B0604020202020204" pitchFamily="34" charset="0"/>
                <a:cs typeface="Arial" panose="020B0604020202020204" pitchFamily="34" charset="0"/>
              </a:rPr>
              <a:t>DNA is underwound relative to the stable B-form structure, facilitating both the packaging of DNA and access to the genetic information contained within it. </a:t>
            </a:r>
          </a:p>
          <a:p>
            <a:pPr>
              <a:buNone/>
            </a:pPr>
            <a:endParaRPr lang="en-US" sz="2400" dirty="0">
              <a:effectLst/>
            </a:endParaRPr>
          </a:p>
        </p:txBody>
      </p:sp>
    </p:spTree>
    <p:extLst>
      <p:ext uri="{BB962C8B-B14F-4D97-AF65-F5344CB8AC3E}">
        <p14:creationId xmlns:p14="http://schemas.microsoft.com/office/powerpoint/2010/main" val="376319613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3359F-7B8E-4A20-ACCF-AA04A42E9BE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Negative and Positive Supercoils</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288002" y="1752600"/>
            <a:ext cx="390299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underwinding results in negative supercoiling</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overwinding results in positive supercoiling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an increase in </a:t>
            </a:r>
            <a:r>
              <a:rPr lang="el-GR" sz="2400" i="1" dirty="0">
                <a:latin typeface="Arial" panose="020B0604020202020204" pitchFamily="34" charset="0"/>
                <a:cs typeface="Arial" panose="020B0604020202020204" pitchFamily="34" charset="0"/>
              </a:rPr>
              <a:t>σ </a:t>
            </a:r>
            <a:r>
              <a:rPr lang="en-US" sz="2400" dirty="0">
                <a:latin typeface="Arial" panose="020B0604020202020204" pitchFamily="34" charset="0"/>
                <a:cs typeface="Arial" panose="020B0604020202020204" pitchFamily="34" charset="0"/>
              </a:rPr>
              <a:t>brings about an increase in DNA compaction</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Picture 2" descr="A circular piece of D N A is labeled relaxed D N A, italicized L k end italics equals 200. An arrow labeled delta italicized L k end italics equals negative 2 points to a D N A molecule twisted into a vertical chain of three circles and labeled negative supercoils, italicized L k end italics equals 198. An arrow labeled delta italicized L k end italics equals positive 2 points to a D N A molecule twisted into a vertical chain of three circles and labeled positive supercoils, italicized L k end italics equals 202.">
            <a:extLst>
              <a:ext uri="{FF2B5EF4-FFF2-40B4-BE49-F238E27FC236}">
                <a16:creationId xmlns:a16="http://schemas.microsoft.com/office/drawing/2014/main" id="{60DE82A9-5EA5-C843-A772-BF0AD798823A}"/>
              </a:ext>
            </a:extLst>
          </p:cNvPr>
          <p:cNvPicPr>
            <a:picLocks noChangeAspect="1"/>
          </p:cNvPicPr>
          <p:nvPr/>
        </p:nvPicPr>
        <p:blipFill>
          <a:blip r:embed="rId3"/>
          <a:stretch>
            <a:fillRect/>
          </a:stretch>
        </p:blipFill>
        <p:spPr>
          <a:xfrm>
            <a:off x="4386791" y="1952033"/>
            <a:ext cx="4469207" cy="2953933"/>
          </a:xfrm>
          <a:prstGeom prst="rect">
            <a:avLst/>
          </a:prstGeom>
        </p:spPr>
      </p:pic>
    </p:spTree>
    <p:extLst>
      <p:ext uri="{BB962C8B-B14F-4D97-AF65-F5344CB8AC3E}">
        <p14:creationId xmlns:p14="http://schemas.microsoft.com/office/powerpoint/2010/main" val="4008250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25863-7A25-4119-AB8C-06AB6847AB1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Molecular Definitions of a Gene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524000"/>
            <a:ext cx="85838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mutations = </a:t>
            </a:r>
            <a:r>
              <a:rPr lang="en-US" sz="2400" dirty="0">
                <a:latin typeface="Arial" panose="020B0604020202020204" pitchFamily="34" charset="0"/>
                <a:cs typeface="Arial" panose="020B0604020202020204" pitchFamily="34" charset="0"/>
              </a:rPr>
              <a:t>alterations in DNA sequence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experiments by Beadle and Tatum found that mutant fungal strains lacked one or another specific enzyme</a:t>
            </a:r>
          </a:p>
          <a:p>
            <a:pPr marL="533400" lvl="1" indent="0">
              <a:buNone/>
            </a:pPr>
            <a:r>
              <a:rPr lang="en-US" sz="2400" dirty="0">
                <a:latin typeface="Arial" panose="020B060402020202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rPr>
              <a:t>one gene-one enzyme </a:t>
            </a:r>
            <a:r>
              <a:rPr lang="en-US" sz="2400" dirty="0">
                <a:latin typeface="Arial" panose="020B0604020202020204" pitchFamily="34" charset="0"/>
                <a:cs typeface="Arial" panose="020B0604020202020204" pitchFamily="34" charset="0"/>
              </a:rPr>
              <a:t>hypothesis = a gene is a segment of genetic material that determines, or codes for, one enzyme</a:t>
            </a:r>
          </a:p>
          <a:p>
            <a:pPr lvl="1"/>
            <a:r>
              <a:rPr lang="en-US" sz="2400" dirty="0">
                <a:latin typeface="Arial" panose="020B0604020202020204" pitchFamily="34" charset="0"/>
                <a:cs typeface="Arial" panose="020B0604020202020204" pitchFamily="34" charset="0"/>
              </a:rPr>
              <a:t>later broadened to </a:t>
            </a:r>
            <a:r>
              <a:rPr lang="en-US" sz="2400" b="1" dirty="0">
                <a:latin typeface="Arial" panose="020B0604020202020204" pitchFamily="34" charset="0"/>
                <a:cs typeface="Arial" panose="020B0604020202020204" pitchFamily="34" charset="0"/>
              </a:rPr>
              <a:t>one gene-one polypeptide </a:t>
            </a:r>
            <a:r>
              <a:rPr lang="en-US" sz="2400" dirty="0">
                <a:latin typeface="Arial" panose="020B0604020202020204" pitchFamily="34" charset="0"/>
                <a:cs typeface="Arial" panose="020B0604020202020204" pitchFamily="34" charset="0"/>
              </a:rPr>
              <a:t>hypothesis</a:t>
            </a: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574891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4FC07-807E-4521-B2D1-F876B78A4BBA}"/>
              </a:ext>
            </a:extLst>
          </p:cNvPr>
          <p:cNvSpPr>
            <a:spLocks noGrp="1"/>
          </p:cNvSpPr>
          <p:nvPr>
            <p:ph type="title"/>
          </p:nvPr>
        </p:nvSpPr>
        <p:spPr/>
        <p:txBody>
          <a:bodyPr/>
          <a:lstStyle/>
          <a:p>
            <a:r>
              <a:rPr lang="en-US" dirty="0" err="1">
                <a:solidFill>
                  <a:schemeClr val="tx1"/>
                </a:solidFill>
                <a:latin typeface="Arial" panose="020B0604020202020204" pitchFamily="34" charset="0"/>
                <a:cs typeface="Arial" panose="020B0604020202020204" pitchFamily="34" charset="0"/>
              </a:rPr>
              <a:t>Topoisomers</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288002" y="1752600"/>
            <a:ext cx="862739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topoisomers</a:t>
            </a:r>
            <a:r>
              <a:rPr lang="en-US" sz="2400" dirty="0">
                <a:latin typeface="Arial" panose="020B0604020202020204" pitchFamily="34" charset="0"/>
                <a:cs typeface="Arial" panose="020B0604020202020204" pitchFamily="34" charset="0"/>
              </a:rPr>
              <a:t> = two forms of a circular DNA that differ only in a topological property, such as linking number </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980939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0BD56-036E-4CCD-8937-13DC044859B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Promotion of Cruciform Structures by DNA Underwinding</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288002" y="1752600"/>
            <a:ext cx="428399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 cruciform generally contains a few unpaired bases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DNA underwinding helps to maintain the required strand separation</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Picture 2" descr="Part a shows a cylinder containing a double helix of D N A labeled relaxed D N A. Beneath, a cylinder containing a double helix of D N A has a region in the center where the two strands of D N A are separated to form an open region. This is labeled underwound D N A. Beneath, cruciform D N A is shown as a cylinder containing a double helix of D N A that is open in the center, where a piece of D N A twists vertically upward and a second piece of D N A twists vertically downward.">
            <a:extLst>
              <a:ext uri="{FF2B5EF4-FFF2-40B4-BE49-F238E27FC236}">
                <a16:creationId xmlns:a16="http://schemas.microsoft.com/office/drawing/2014/main" id="{C9D6451A-4A14-C844-9AC2-1135D4501DC5}"/>
              </a:ext>
            </a:extLst>
          </p:cNvPr>
          <p:cNvPicPr>
            <a:picLocks noChangeAspect="1"/>
          </p:cNvPicPr>
          <p:nvPr/>
        </p:nvPicPr>
        <p:blipFill>
          <a:blip r:embed="rId3"/>
          <a:stretch>
            <a:fillRect/>
          </a:stretch>
        </p:blipFill>
        <p:spPr>
          <a:xfrm>
            <a:off x="4953000" y="1563803"/>
            <a:ext cx="3607450" cy="5105400"/>
          </a:xfrm>
          <a:prstGeom prst="rect">
            <a:avLst/>
          </a:prstGeom>
        </p:spPr>
      </p:pic>
    </p:spTree>
    <p:extLst>
      <p:ext uri="{BB962C8B-B14F-4D97-AF65-F5344CB8AC3E}">
        <p14:creationId xmlns:p14="http://schemas.microsoft.com/office/powerpoint/2010/main" val="27271977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
            <a:extLst>
              <a:ext uri="{FF2B5EF4-FFF2-40B4-BE49-F238E27FC236}">
                <a16:creationId xmlns:a16="http://schemas.microsoft.com/office/drawing/2014/main" id="{5433CBD3-D230-4E74-B18D-685789970AE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8918" y="325731"/>
            <a:ext cx="1133954" cy="816935"/>
          </a:xfrm>
          <a:prstGeom prst="rect">
            <a:avLst/>
          </a:prstGeom>
        </p:spPr>
      </p:pic>
      <p:sp>
        <p:nvSpPr>
          <p:cNvPr id="2" name="Title 1">
            <a:extLst>
              <a:ext uri="{FF2B5EF4-FFF2-40B4-BE49-F238E27FC236}">
                <a16:creationId xmlns:a16="http://schemas.microsoft.com/office/drawing/2014/main" id="{DF67C37E-E324-41F4-BE05-0FBD8F0ECCC4}"/>
              </a:ext>
            </a:extLst>
          </p:cNvPr>
          <p:cNvSpPr>
            <a:spLocks noGrp="1"/>
          </p:cNvSpPr>
          <p:nvPr>
            <p:ph type="title"/>
          </p:nvPr>
        </p:nvSpPr>
        <p:spPr/>
        <p:txBody>
          <a:bodyPr/>
          <a:lstStyle/>
          <a:p>
            <a:r>
              <a:rPr lang="en-AU" dirty="0"/>
              <a:t>Clicker Question 14</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 change in what structural feature of DNA would promote the formation of cruciform structures?</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restriction endonuclease activity</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an increase in </a:t>
            </a: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Lk</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binding of regulatory proteins in the major groove</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 large change in twist and a small change in writhe </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underwinding</a:t>
            </a: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2049693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6637E-F6C0-4960-90FE-9528B731921C}"/>
              </a:ext>
            </a:extLst>
          </p:cNvPr>
          <p:cNvSpPr>
            <a:spLocks noGrp="1"/>
          </p:cNvSpPr>
          <p:nvPr>
            <p:ph type="title"/>
          </p:nvPr>
        </p:nvSpPr>
        <p:spPr/>
        <p:txBody>
          <a:bodyPr/>
          <a:lstStyle/>
          <a:p>
            <a:r>
              <a:rPr lang="en-AU" dirty="0"/>
              <a:t>Clicker Question 14,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 change in what structural feature of DNA would promote the formation of cruciform structures?</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5"/>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underwinding</a:t>
            </a:r>
            <a:endParaRPr kumimoji="0" lang="en-US" sz="2400" b="1"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 cruciform generally contains a few unpaired bases, and DNA underwinding helps to maintain the required strand separation</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964142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E3E13-3C76-4D75-BDFB-E3CB43FDB769}"/>
              </a:ext>
            </a:extLst>
          </p:cNvPr>
          <p:cNvSpPr>
            <a:spLocks noGrp="1"/>
          </p:cNvSpPr>
          <p:nvPr>
            <p:ph type="title"/>
          </p:nvPr>
        </p:nvSpPr>
        <p:spPr/>
        <p:txBody>
          <a:bodyPr/>
          <a:lstStyle/>
          <a:p>
            <a:r>
              <a:rPr lang="en-US" dirty="0">
                <a:solidFill>
                  <a:srgbClr val="674EA7"/>
                </a:solidFill>
                <a:latin typeface="Arial" panose="020B0604020202020204" pitchFamily="34" charset="0"/>
                <a:cs typeface="Arial" panose="020B0604020202020204" pitchFamily="34" charset="0"/>
              </a:rPr>
              <a:t>Topoisomerases Catalyze Changes </a:t>
            </a:r>
            <a:br>
              <a:rPr lang="en-US" dirty="0">
                <a:solidFill>
                  <a:srgbClr val="674EA7"/>
                </a:solidFill>
                <a:latin typeface="Arial" panose="020B0604020202020204" pitchFamily="34" charset="0"/>
                <a:cs typeface="Arial" panose="020B0604020202020204" pitchFamily="34" charset="0"/>
              </a:rPr>
            </a:br>
            <a:r>
              <a:rPr lang="en-US" dirty="0">
                <a:solidFill>
                  <a:srgbClr val="674EA7"/>
                </a:solidFill>
                <a:latin typeface="Arial" panose="020B0604020202020204" pitchFamily="34" charset="0"/>
                <a:cs typeface="Arial" panose="020B0604020202020204" pitchFamily="34" charset="0"/>
              </a:rPr>
              <a:t>in the Linking Number of DNA</a:t>
            </a:r>
            <a:endParaRPr lang="en-AU" dirty="0"/>
          </a:p>
        </p:txBody>
      </p:sp>
      <p:sp>
        <p:nvSpPr>
          <p:cNvPr id="5" name="Google Shape;390;g847cf01710_0_68">
            <a:extLst>
              <a:ext uri="{FF2B5EF4-FFF2-40B4-BE49-F238E27FC236}">
                <a16:creationId xmlns:a16="http://schemas.microsoft.com/office/drawing/2014/main" id="{8F79A2D2-D234-D140-A535-28486BBBCBE8}"/>
              </a:ext>
            </a:extLst>
          </p:cNvPr>
          <p:cNvSpPr txBox="1">
            <a:spLocks noChangeArrowheads="1"/>
          </p:cNvSpPr>
          <p:nvPr/>
        </p:nvSpPr>
        <p:spPr bwMode="auto">
          <a:xfrm>
            <a:off x="250651" y="1363662"/>
            <a:ext cx="8642697"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topoisomerases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enzymes that increase or decrease the extent of DNA underwinding</a:t>
            </a:r>
          </a:p>
          <a:p>
            <a:pPr lvl="1"/>
            <a:r>
              <a:rPr lang="en-US" sz="2400" dirty="0">
                <a:latin typeface="Arial" panose="020B0604020202020204" pitchFamily="34" charset="0"/>
                <a:cs typeface="Arial" panose="020B0604020202020204" pitchFamily="34" charset="0"/>
              </a:rPr>
              <a:t>change the linking number </a:t>
            </a:r>
          </a:p>
          <a:p>
            <a:pPr lvl="1"/>
            <a:r>
              <a:rPr lang="en-US" sz="2400" dirty="0">
                <a:latin typeface="Arial" panose="020B0604020202020204" pitchFamily="34" charset="0"/>
                <a:cs typeface="Arial" panose="020B0604020202020204" pitchFamily="34" charset="0"/>
              </a:rPr>
              <a:t>play an important role in replication and DNA packaging</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type I topoisomerases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act by transiently breaking one of the two DNA strands, passing the unbroken strand through the break, and rejoining the broken ends</a:t>
            </a:r>
          </a:p>
          <a:p>
            <a:pPr lvl="1"/>
            <a:r>
              <a:rPr lang="en-US" sz="2400" dirty="0">
                <a:latin typeface="Arial" panose="020B0604020202020204" pitchFamily="34" charset="0"/>
                <a:cs typeface="Arial" panose="020B0604020202020204" pitchFamily="34" charset="0"/>
              </a:rPr>
              <a:t>change </a:t>
            </a:r>
            <a:r>
              <a:rPr lang="en-US" sz="2400" i="1" dirty="0">
                <a:latin typeface="Arial" panose="020B0604020202020204" pitchFamily="34" charset="0"/>
                <a:cs typeface="Arial" panose="020B0604020202020204" pitchFamily="34" charset="0"/>
              </a:rPr>
              <a:t>Lk </a:t>
            </a:r>
            <a:r>
              <a:rPr lang="en-US" sz="2400" dirty="0">
                <a:latin typeface="Arial" panose="020B0604020202020204" pitchFamily="34" charset="0"/>
                <a:cs typeface="Arial" panose="020B0604020202020204" pitchFamily="34" charset="0"/>
              </a:rPr>
              <a:t>in increments of 1</a:t>
            </a:r>
          </a:p>
          <a:p>
            <a:pPr marL="533400" lvl="1"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type II topoisomerases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break both DNA strands </a:t>
            </a:r>
          </a:p>
          <a:p>
            <a:pPr lvl="1"/>
            <a:r>
              <a:rPr lang="en-US" sz="2400" dirty="0">
                <a:latin typeface="Arial" panose="020B0604020202020204" pitchFamily="34" charset="0"/>
                <a:cs typeface="Arial" panose="020B0604020202020204" pitchFamily="34" charset="0"/>
              </a:rPr>
              <a:t>change </a:t>
            </a:r>
            <a:r>
              <a:rPr lang="en-US" sz="2400" i="1" dirty="0">
                <a:latin typeface="Arial" panose="020B0604020202020204" pitchFamily="34" charset="0"/>
                <a:cs typeface="Arial" panose="020B0604020202020204" pitchFamily="34" charset="0"/>
              </a:rPr>
              <a:t>Lk </a:t>
            </a:r>
            <a:r>
              <a:rPr lang="en-US" sz="2400" dirty="0">
                <a:latin typeface="Arial" panose="020B0604020202020204" pitchFamily="34" charset="0"/>
                <a:cs typeface="Arial" panose="020B0604020202020204" pitchFamily="34" charset="0"/>
              </a:rPr>
              <a:t>in increments of 2</a:t>
            </a: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362804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1C6796B8-243C-487E-A1FD-E6B14989892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8971" y="325731"/>
            <a:ext cx="1133954" cy="816935"/>
          </a:xfrm>
          <a:prstGeom prst="rect">
            <a:avLst/>
          </a:prstGeom>
        </p:spPr>
      </p:pic>
      <p:sp>
        <p:nvSpPr>
          <p:cNvPr id="2" name="Title 1">
            <a:extLst>
              <a:ext uri="{FF2B5EF4-FFF2-40B4-BE49-F238E27FC236}">
                <a16:creationId xmlns:a16="http://schemas.microsoft.com/office/drawing/2014/main" id="{CE6886F4-B867-4619-80F2-15149EA1A6A6}"/>
              </a:ext>
            </a:extLst>
          </p:cNvPr>
          <p:cNvSpPr>
            <a:spLocks noGrp="1"/>
          </p:cNvSpPr>
          <p:nvPr>
            <p:ph type="title"/>
          </p:nvPr>
        </p:nvSpPr>
        <p:spPr/>
        <p:txBody>
          <a:bodyPr/>
          <a:lstStyle/>
          <a:p>
            <a:r>
              <a:rPr lang="en-AU" dirty="0"/>
              <a:t>Clicker Question 15</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What is the fundamental biochemical difference in the function of type I </a:t>
            </a:r>
            <a:r>
              <a:rPr kumimoji="0" lang="en-US" sz="2400" b="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versus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type II topoisomerases?</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whether they change linking number or retain the original linking number</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whether they break one DNA strand or both</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whether they relax DNA or supercoil DNA as a part of the enzyme mechanism</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whether they change the writhe or the twist of the DNA</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whether they have only phosphodiesterase activity or both phosphodiesterase and ligase activities</a:t>
            </a: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7326613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4E8CB-18DF-4274-A2C8-C1929AC628A4}"/>
              </a:ext>
            </a:extLst>
          </p:cNvPr>
          <p:cNvSpPr>
            <a:spLocks noGrp="1"/>
          </p:cNvSpPr>
          <p:nvPr>
            <p:ph type="title"/>
          </p:nvPr>
        </p:nvSpPr>
        <p:spPr/>
        <p:txBody>
          <a:bodyPr/>
          <a:lstStyle/>
          <a:p>
            <a:r>
              <a:rPr lang="en-AU" dirty="0"/>
              <a:t>Clicker Question 15,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What is the fundamental biochemical difference in the function of type I </a:t>
            </a:r>
            <a:r>
              <a:rPr kumimoji="0" lang="en-US" sz="2400" b="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versus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type II topoisomerases?</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2"/>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whether they break one DNA strand or both</a:t>
            </a:r>
            <a:endParaRPr kumimoji="0" lang="en-US" sz="24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25000" noProof="0" dirty="0">
              <a:ln>
                <a:noFill/>
              </a:ln>
              <a:solidFill>
                <a:srgbClr val="000000"/>
              </a:solidFill>
              <a:effectLst/>
              <a:uLnTx/>
              <a:uFillTx/>
              <a:latin typeface="Arial" charset="0"/>
              <a:ea typeface="MS PGothic" panose="020B0600070205080204" pitchFamily="34" charset="-128"/>
              <a:cs typeface="Times New Roman" pitchFamily="18"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Type I topoisomerases act by transiently breaking one of the two DNA strands, whereas type II topoisomerases break both DNA strands.</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732024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8123B561-3203-4350-AD62-BD3C594EA62E}"/>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325" y="290212"/>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876F84B-4897-4122-B8D4-CA83A10E77A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(5 of 6)</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Chromosomes are large. </a:t>
            </a:r>
            <a:r>
              <a:rPr lang="en-US" sz="2400" dirty="0">
                <a:latin typeface="Arial" panose="020B0604020202020204" pitchFamily="34" charset="0"/>
                <a:cs typeface="Arial" panose="020B0604020202020204" pitchFamily="34" charset="0"/>
              </a:rPr>
              <a:t>To constrain them in a small space can require multiple layers and multiple modes of tertiary structure. </a:t>
            </a:r>
          </a:p>
          <a:p>
            <a:endParaRPr lang="en-US" sz="2400" dirty="0"/>
          </a:p>
          <a:p>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11422242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CE020-D638-4629-B678-C4C6A76FE7E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Visualization of </a:t>
            </a:r>
            <a:r>
              <a:rPr lang="en-US" dirty="0" err="1">
                <a:solidFill>
                  <a:schemeClr val="tx1"/>
                </a:solidFill>
                <a:latin typeface="Arial" panose="020B0604020202020204" pitchFamily="34" charset="0"/>
                <a:cs typeface="Arial" panose="020B0604020202020204" pitchFamily="34" charset="0"/>
              </a:rPr>
              <a:t>Topoisomers</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288002" y="1752600"/>
            <a:ext cx="428399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supercoiled circular DNA is more compact than relaxed DNA</a:t>
            </a:r>
          </a:p>
          <a:p>
            <a:pPr lvl="1"/>
            <a:r>
              <a:rPr lang="en-US" sz="2400" dirty="0">
                <a:latin typeface="Arial" panose="020B0604020202020204" pitchFamily="34" charset="0"/>
                <a:cs typeface="Arial" panose="020B0604020202020204" pitchFamily="34" charset="0"/>
              </a:rPr>
              <a:t>will migrate faster in a gel matrix</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4" name="Picture 3" descr="Three vertical gel electrophoresis lanes are shown labeled 1 through 3 from left to right. The lanes have a black background. On the left, lane 1 shows a relatively small white band labeled relaxed D N A at about seven eighths the height of the lane and a taller band near the bottom of the lane labeled highly supercoiled D N A. Lane 2 shows a wider white band horizontally aligned with the relaxed D N A in land 21. Gray bands are spread between this wider band and a taller band aligned with the highly supercoiled D N A in lane 2. The bands become closer together as they approach the bottom. Lane 3 has a wide white band at the top that begins above the band representing relaxed D N A in lane 1 and extends below it, reaching about five times its height. A series of white bands run the length of this lane and are thicker near the top and much narrower near the bottom. There is a dark area equivalent to most of the region aligned with highly supercoiled D N A in lanes 1 and 2 with a small white band near the bottom of this region. A bracket enclosing the bands from just beneath the top band until the dark region in lane 3 is labeled, decreasing italicized L k end italics.">
            <a:extLst>
              <a:ext uri="{FF2B5EF4-FFF2-40B4-BE49-F238E27FC236}">
                <a16:creationId xmlns:a16="http://schemas.microsoft.com/office/drawing/2014/main" id="{3875C2D8-9297-5E47-8AA7-009BF25532EA}"/>
              </a:ext>
            </a:extLst>
          </p:cNvPr>
          <p:cNvPicPr>
            <a:picLocks noChangeAspect="1"/>
          </p:cNvPicPr>
          <p:nvPr/>
        </p:nvPicPr>
        <p:blipFill>
          <a:blip r:embed="rId3"/>
          <a:stretch>
            <a:fillRect/>
          </a:stretch>
        </p:blipFill>
        <p:spPr>
          <a:xfrm>
            <a:off x="4322098" y="1751215"/>
            <a:ext cx="4533900" cy="3924300"/>
          </a:xfrm>
          <a:prstGeom prst="rect">
            <a:avLst/>
          </a:prstGeom>
        </p:spPr>
      </p:pic>
    </p:spTree>
    <p:extLst>
      <p:ext uri="{BB962C8B-B14F-4D97-AF65-F5344CB8AC3E}">
        <p14:creationId xmlns:p14="http://schemas.microsoft.com/office/powerpoint/2010/main" val="250307960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B9DEE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06142-1CF4-478B-B532-935604E38F2E}"/>
              </a:ext>
            </a:extLst>
          </p:cNvPr>
          <p:cNvSpPr>
            <a:spLocks noGrp="1"/>
          </p:cNvSpPr>
          <p:nvPr>
            <p:ph type="title"/>
          </p:nvPr>
        </p:nvSpPr>
        <p:spPr>
          <a:xfrm>
            <a:off x="4763" y="152400"/>
            <a:ext cx="9139237" cy="1295400"/>
          </a:xfrm>
        </p:spPr>
        <p:txBody>
          <a:bodyPr/>
          <a:lstStyle/>
          <a:p>
            <a:pPr>
              <a:spcBef>
                <a:spcPts val="0"/>
              </a:spcBef>
              <a:spcAft>
                <a:spcPts val="0"/>
              </a:spcAft>
              <a:defRPr/>
            </a:pPr>
            <a:r>
              <a:rPr lang="en-US" dirty="0">
                <a:solidFill>
                  <a:srgbClr val="144652"/>
                </a:solidFill>
              </a:rPr>
              <a:t> </a:t>
            </a:r>
            <a:r>
              <a:rPr lang="en-US" dirty="0">
                <a:solidFill>
                  <a:srgbClr val="144652"/>
                </a:solidFill>
                <a:latin typeface="Arial" panose="020B0604020202020204" pitchFamily="34" charset="0"/>
                <a:cs typeface="Arial" panose="020B0604020202020204" pitchFamily="34" charset="0"/>
              </a:rPr>
              <a:t>Activity: Gel </a:t>
            </a:r>
            <a:br>
              <a:rPr lang="en-US" dirty="0">
                <a:solidFill>
                  <a:srgbClr val="144652"/>
                </a:solidFill>
                <a:latin typeface="Arial" panose="020B0604020202020204" pitchFamily="34" charset="0"/>
                <a:cs typeface="Arial" panose="020B0604020202020204" pitchFamily="34" charset="0"/>
              </a:rPr>
            </a:br>
            <a:r>
              <a:rPr lang="en-US" dirty="0">
                <a:solidFill>
                  <a:srgbClr val="144652"/>
                </a:solidFill>
                <a:latin typeface="Arial" panose="020B0604020202020204" pitchFamily="34" charset="0"/>
                <a:cs typeface="Arial" panose="020B0604020202020204" pitchFamily="34" charset="0"/>
              </a:rPr>
              <a:t>Electrophoresis</a:t>
            </a:r>
            <a:endParaRPr lang="en-AU" dirty="0">
              <a:solidFill>
                <a:srgbClr val="144652"/>
              </a:solidFill>
            </a:endParaRPr>
          </a:p>
        </p:txBody>
      </p:sp>
      <p:sp>
        <p:nvSpPr>
          <p:cNvPr id="290818" name="Google Shape;166;p30">
            <a:extLst>
              <a:ext uri="{FF2B5EF4-FFF2-40B4-BE49-F238E27FC236}">
                <a16:creationId xmlns:a16="http://schemas.microsoft.com/office/drawing/2014/main" id="{6066E6E6-5790-1147-9B07-810DEE9DE61E}"/>
              </a:ext>
            </a:extLst>
          </p:cNvPr>
          <p:cNvSpPr>
            <a:spLocks noGrp="1" noChangeArrowheads="1"/>
          </p:cNvSpPr>
          <p:nvPr>
            <p:ph type="body" idx="4294967295"/>
          </p:nvPr>
        </p:nvSpPr>
        <p:spPr>
          <a:xfrm>
            <a:off x="361949" y="1728859"/>
            <a:ext cx="8420100" cy="584199"/>
          </a:xfrm>
        </p:spPr>
        <p:txBody>
          <a:bodyPr lIns="91425" tIns="45700" rIns="91425" bIns="45700"/>
          <a:lstStyle/>
          <a:p>
            <a:pPr marL="0" indent="0" algn="ctr">
              <a:spcBef>
                <a:spcPts val="360"/>
              </a:spcBef>
              <a:spcAft>
                <a:spcPts val="0"/>
              </a:spcAft>
              <a:buSzPts val="1800"/>
              <a:buNone/>
            </a:pPr>
            <a:r>
              <a:rPr lang="en-US" dirty="0">
                <a:latin typeface="Arial"/>
                <a:ea typeface="Arial"/>
                <a:cs typeface="Arial"/>
                <a:sym typeface="Arial"/>
              </a:rPr>
              <a:t>Watch the Animated Technique video titled “</a:t>
            </a:r>
            <a:r>
              <a:rPr lang="en-US" dirty="0"/>
              <a:t>Gel Electrophoresis/Restriction Digest.”</a:t>
            </a:r>
            <a:r>
              <a:rPr lang="en-US" dirty="0">
                <a:latin typeface="Arial"/>
                <a:ea typeface="Arial"/>
                <a:cs typeface="Arial"/>
                <a:sym typeface="Arial"/>
              </a:rPr>
              <a:t> </a:t>
            </a:r>
            <a:endParaRPr lang="en-US" dirty="0"/>
          </a:p>
          <a:p>
            <a:pPr marL="0" indent="0">
              <a:lnSpc>
                <a:spcPct val="115000"/>
              </a:lnSpc>
              <a:spcBef>
                <a:spcPct val="0"/>
              </a:spcBef>
              <a:buFontTx/>
              <a:buNone/>
            </a:pPr>
            <a:endParaRPr lang="en-US" altLang="en-US" sz="3000" dirty="0">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a:p>
            <a:pPr marL="0" indent="0">
              <a:spcBef>
                <a:spcPts val="363"/>
              </a:spcBef>
              <a:buFontTx/>
              <a:buNone/>
            </a:pPr>
            <a:endParaRPr lang="en-US" altLang="en-US" sz="3000" dirty="0">
              <a:ea typeface="ＭＳ Ｐゴシック" panose="020B0600070205080204" pitchFamily="34" charset="-128"/>
            </a:endParaRPr>
          </a:p>
          <a:p>
            <a:pPr marL="0" indent="0">
              <a:spcBef>
                <a:spcPts val="363"/>
              </a:spcBef>
              <a:buFontTx/>
              <a:buNone/>
            </a:pPr>
            <a:endParaRPr lang="en-US" altLang="en-US" sz="3000" dirty="0">
              <a:ea typeface="ＭＳ Ｐゴシック" panose="020B0600070205080204" pitchFamily="34" charset="-128"/>
            </a:endParaRPr>
          </a:p>
        </p:txBody>
      </p:sp>
      <p:pic>
        <p:nvPicPr>
          <p:cNvPr id="7" name="Google Shape;174;p31" descr="A screen capture of a video on gel electrophoresis.">
            <a:extLst>
              <a:ext uri="{FF2B5EF4-FFF2-40B4-BE49-F238E27FC236}">
                <a16:creationId xmlns:a16="http://schemas.microsoft.com/office/drawing/2014/main" id="{7116A741-AED2-7240-AFC9-31BC6FBAD3B6}"/>
              </a:ext>
            </a:extLst>
          </p:cNvPr>
          <p:cNvPicPr preferRelativeResize="0"/>
          <p:nvPr/>
        </p:nvPicPr>
        <p:blipFill>
          <a:blip r:embed="rId3">
            <a:alphaModFix/>
          </a:blip>
          <a:stretch>
            <a:fillRect/>
          </a:stretch>
        </p:blipFill>
        <p:spPr>
          <a:xfrm>
            <a:off x="2949975" y="2845713"/>
            <a:ext cx="3244049" cy="3271825"/>
          </a:xfrm>
          <a:prstGeom prst="rect">
            <a:avLst/>
          </a:prstGeom>
          <a:noFill/>
          <a:ln>
            <a:noFill/>
          </a:ln>
        </p:spPr>
      </p:pic>
      <p:pic>
        <p:nvPicPr>
          <p:cNvPr id="4" name="Picture 3" descr="Icon P 3">
            <a:extLst>
              <a:ext uri="{FF2B5EF4-FFF2-40B4-BE49-F238E27FC236}">
                <a16:creationId xmlns:a16="http://schemas.microsoft.com/office/drawing/2014/main" id="{094F28F7-BC21-406E-8DEF-314D83F1107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568450" y="112824"/>
            <a:ext cx="1133954" cy="816935"/>
          </a:xfrm>
          <a:prstGeom prst="rect">
            <a:avLst/>
          </a:prstGeom>
        </p:spPr>
      </p:pic>
    </p:spTree>
    <p:extLst>
      <p:ext uri="{BB962C8B-B14F-4D97-AF65-F5344CB8AC3E}">
        <p14:creationId xmlns:p14="http://schemas.microsoft.com/office/powerpoint/2010/main" val="2618607863"/>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76760</TotalTime>
  <Words>9978</Words>
  <Application>Microsoft Office PowerPoint</Application>
  <PresentationFormat>On-screen Show (4:3)</PresentationFormat>
  <Paragraphs>1500</Paragraphs>
  <Slides>180</Slides>
  <Notes>180</Notes>
  <HiddenSlides>0</HiddenSlides>
  <MMClips>0</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1</vt:i4>
      </vt:variant>
      <vt:variant>
        <vt:lpstr>Slide Titles</vt:lpstr>
      </vt:variant>
      <vt:variant>
        <vt:i4>180</vt:i4>
      </vt:variant>
    </vt:vector>
  </HeadingPairs>
  <TitlesOfParts>
    <vt:vector size="192" baseType="lpstr">
      <vt:lpstr>ＭＳ Ｐゴシック</vt:lpstr>
      <vt:lpstr>ＭＳ Ｐゴシック</vt:lpstr>
      <vt:lpstr>Arial</vt:lpstr>
      <vt:lpstr>Calibri</vt:lpstr>
      <vt:lpstr>Cambria Math</vt:lpstr>
      <vt:lpstr>Symbol</vt:lpstr>
      <vt:lpstr>Times</vt:lpstr>
      <vt:lpstr>Times New Roman</vt:lpstr>
      <vt:lpstr>Blank</vt:lpstr>
      <vt:lpstr>1_Blank Presentation</vt:lpstr>
      <vt:lpstr>1_Blank</vt:lpstr>
      <vt:lpstr>Equation</vt:lpstr>
      <vt:lpstr>24 Genes and Chromosomes</vt:lpstr>
      <vt:lpstr>Chromosomes</vt:lpstr>
      <vt:lpstr>Principle 1 (1 of 4)</vt:lpstr>
      <vt:lpstr>Principle 2 (1 of 6)</vt:lpstr>
      <vt:lpstr>Principle 3 (1 of 7)</vt:lpstr>
      <vt:lpstr>Principle 4 (1 of 7)</vt:lpstr>
      <vt:lpstr>24.1   Chromosomal Elements</vt:lpstr>
      <vt:lpstr>Genes Are Segments of DNA That Code for Polypeptide Chains and RNAs</vt:lpstr>
      <vt:lpstr>Molecular Definitions of a Gene</vt:lpstr>
      <vt:lpstr>The Modern Biochemical Definition of a Gene</vt:lpstr>
      <vt:lpstr>Clicker Question 1</vt:lpstr>
      <vt:lpstr>Clicker Question 1, Response</vt:lpstr>
      <vt:lpstr>Regulatory Sequences</vt:lpstr>
      <vt:lpstr>Clicker Question 2</vt:lpstr>
      <vt:lpstr>Clicker Question 2, Response</vt:lpstr>
      <vt:lpstr>Colinearity of DNA, mRNA,  and Protein</vt:lpstr>
      <vt:lpstr> Activity: Relating  Terms within the Chapter</vt:lpstr>
      <vt:lpstr>Activity Instructions (1 of 3)</vt:lpstr>
      <vt:lpstr>Activity Solution (1 of 3)</vt:lpstr>
      <vt:lpstr>Number of Genes in a Single Chromosome</vt:lpstr>
      <vt:lpstr>DNA Molecules Are Much Longer than the Cellular or Viral Packages That Contain Them</vt:lpstr>
      <vt:lpstr> Activity: DNA Packaging (1 of 2)</vt:lpstr>
      <vt:lpstr> Activity: DNA Packaging (2 of 2)</vt:lpstr>
      <vt:lpstr>Viruses</vt:lpstr>
      <vt:lpstr>Clicker Question 3</vt:lpstr>
      <vt:lpstr>Clicker Question 3, Response</vt:lpstr>
      <vt:lpstr>Principle 2 (2 of 6)</vt:lpstr>
      <vt:lpstr>RNA and DNA Viruses</vt:lpstr>
      <vt:lpstr>Replicative Forms Appear During Viral Replication</vt:lpstr>
      <vt:lpstr>Clicker Question 4</vt:lpstr>
      <vt:lpstr>Clicker Question 4, Response</vt:lpstr>
      <vt:lpstr>Bacteria</vt:lpstr>
      <vt:lpstr>Bacterial Plasmids</vt:lpstr>
      <vt:lpstr>Eukaryotes</vt:lpstr>
      <vt:lpstr>DNA, Gene, and Chromosome Content in Some Genomes</vt:lpstr>
      <vt:lpstr>Eukaryotic Chromosomes</vt:lpstr>
      <vt:lpstr>Clicker Question 5</vt:lpstr>
      <vt:lpstr>Clicker Question 5, Response</vt:lpstr>
      <vt:lpstr>Principle 2 (3 of 6)</vt:lpstr>
      <vt:lpstr>The Length of Human  DNA Molecules</vt:lpstr>
      <vt:lpstr>Mitochondria Contain DNA</vt:lpstr>
      <vt:lpstr>Chloroplasts Contain DNA</vt:lpstr>
      <vt:lpstr>Clicker Question 6</vt:lpstr>
      <vt:lpstr>Clicker Question 6, Response</vt:lpstr>
      <vt:lpstr>Principle 1 (2 of 4)</vt:lpstr>
      <vt:lpstr>Eukaryotic Genes and Chromosomes Are Very Complex</vt:lpstr>
      <vt:lpstr>Introns in Eukaryotic Genes</vt:lpstr>
      <vt:lpstr>Highly Repetitive Sequences</vt:lpstr>
      <vt:lpstr>Clicker Question 7</vt:lpstr>
      <vt:lpstr>Clicker Question 7, Response</vt:lpstr>
      <vt:lpstr>Principle 1 (3 of 4)</vt:lpstr>
      <vt:lpstr>Centromeres</vt:lpstr>
      <vt:lpstr>Principle 1 (4 of 4)</vt:lpstr>
      <vt:lpstr>Telomeres</vt:lpstr>
      <vt:lpstr>Telomere Sequences</vt:lpstr>
      <vt:lpstr>Clicker Question 8</vt:lpstr>
      <vt:lpstr>Clicker Question 8, Response</vt:lpstr>
      <vt:lpstr>Clicker Question 9</vt:lpstr>
      <vt:lpstr>Clicker Question 9, Response</vt:lpstr>
      <vt:lpstr>24.2   DNA Supercoiling</vt:lpstr>
      <vt:lpstr>The Structural Organization of DNA</vt:lpstr>
      <vt:lpstr>Principle 3 (2 of 7)</vt:lpstr>
      <vt:lpstr>DNA Supercoiling (1 of 2)</vt:lpstr>
      <vt:lpstr>Principle 3 (3 of 7)</vt:lpstr>
      <vt:lpstr>DNA Supercoiling (2 of 2)</vt:lpstr>
      <vt:lpstr>The Relaxed State of DNA</vt:lpstr>
      <vt:lpstr>Clicker Question 10</vt:lpstr>
      <vt:lpstr>Clicker Question 10, Response</vt:lpstr>
      <vt:lpstr>The Effects of Replication and Transcription on DNA Supercoiling</vt:lpstr>
      <vt:lpstr>The Study of Supercoiling Relies on Topology</vt:lpstr>
      <vt:lpstr>Clicker Question 11</vt:lpstr>
      <vt:lpstr>Clicker Question 11, Response</vt:lpstr>
      <vt:lpstr>Most Cellular DNA Is Underwound</vt:lpstr>
      <vt:lpstr>Principle 3 (4 of 7)</vt:lpstr>
      <vt:lpstr>Purified Closed-Circular DNA is Rarely Relaxed</vt:lpstr>
      <vt:lpstr>Effects of DNA Underwinding</vt:lpstr>
      <vt:lpstr>Maintaining the Underwound State</vt:lpstr>
      <vt:lpstr>Clicker Question 12</vt:lpstr>
      <vt:lpstr>Clicker Question 12, Response</vt:lpstr>
      <vt:lpstr>DNA Underwinding Is Defined by Topological Linking Number</vt:lpstr>
      <vt:lpstr>Linking Number (Lk)</vt:lpstr>
      <vt:lpstr>Linking Number (Lk) Applied to Closed-Circular DNA</vt:lpstr>
      <vt:lpstr>DNA Underwinding Can Be Described By Changes in the Lk</vt:lpstr>
      <vt:lpstr>Clicker Question 13</vt:lpstr>
      <vt:lpstr>Clicker Question 13, Response</vt:lpstr>
      <vt:lpstr>Specific Linking Difference</vt:lpstr>
      <vt:lpstr>Principle 2 (4 of 6)</vt:lpstr>
      <vt:lpstr>Principle 3 (5 of 7)</vt:lpstr>
      <vt:lpstr>Negative and Positive Supercoils</vt:lpstr>
      <vt:lpstr>Topoisomers</vt:lpstr>
      <vt:lpstr>Promotion of Cruciform Structures by DNA Underwinding</vt:lpstr>
      <vt:lpstr>Clicker Question 14</vt:lpstr>
      <vt:lpstr>Clicker Question 14, Response</vt:lpstr>
      <vt:lpstr>Topoisomerases Catalyze Changes  in the Linking Number of DNA</vt:lpstr>
      <vt:lpstr>Clicker Question 15</vt:lpstr>
      <vt:lpstr>Clicker Question 15, Response</vt:lpstr>
      <vt:lpstr>Principle 2 (5 of 6)</vt:lpstr>
      <vt:lpstr>Visualization of Topoisomers</vt:lpstr>
      <vt:lpstr> Activity: Gel  Electrophoresis</vt:lpstr>
      <vt:lpstr>Activity Instructions (2 of 3)</vt:lpstr>
      <vt:lpstr>Activity Solution (2 of 3)</vt:lpstr>
      <vt:lpstr>Bacterial Topoisomerases</vt:lpstr>
      <vt:lpstr>Clicker Question 16</vt:lpstr>
      <vt:lpstr>Clicker Question 16, Response</vt:lpstr>
      <vt:lpstr>The Type I Topoisomerase Reaction</vt:lpstr>
      <vt:lpstr>Eukaryotic Topoisomerases</vt:lpstr>
      <vt:lpstr>Type IIα Topoisomerases Can Untangle Catenanes</vt:lpstr>
      <vt:lpstr>Alteration of Lk by a Eukaryotic Type IIα Topoisomerase</vt:lpstr>
      <vt:lpstr>Diversity in DNA Topoisomerases</vt:lpstr>
      <vt:lpstr>Clicker Question 17</vt:lpstr>
      <vt:lpstr>Clicker Question 17, Response</vt:lpstr>
      <vt:lpstr>Clicker Question 18</vt:lpstr>
      <vt:lpstr>Clicker Question 18, Response</vt:lpstr>
      <vt:lpstr>DNA Compaction Requires a Special Form of Supercoiling</vt:lpstr>
      <vt:lpstr>Solenoidal Supercoiling</vt:lpstr>
      <vt:lpstr>Clicker Question 19</vt:lpstr>
      <vt:lpstr>Clicker Question 19, Response</vt:lpstr>
      <vt:lpstr>24.3   The Structure of Chromosomes</vt:lpstr>
      <vt:lpstr>Chromatin Consists of DNA, Proteins, and RNA</vt:lpstr>
      <vt:lpstr>Clicker Question 20</vt:lpstr>
      <vt:lpstr>Clicker Question 20, Response</vt:lpstr>
      <vt:lpstr>Principle 4 (2 of 7)</vt:lpstr>
      <vt:lpstr>Histones Package and Order DNA into Nucleosomes</vt:lpstr>
      <vt:lpstr>Clicker Question 21</vt:lpstr>
      <vt:lpstr>Clicker Question 21, Response</vt:lpstr>
      <vt:lpstr>Histones Are Small, Basic Proteins</vt:lpstr>
      <vt:lpstr>Clicker Question 22</vt:lpstr>
      <vt:lpstr>Clicker Question 22, Response</vt:lpstr>
      <vt:lpstr>Clicker Question 23</vt:lpstr>
      <vt:lpstr>Clicker Question 23, Response</vt:lpstr>
      <vt:lpstr>Principle 4 (3 of 7)</vt:lpstr>
      <vt:lpstr>Nucleosomes Are the Fundamental Organizational Units of Chromatin</vt:lpstr>
      <vt:lpstr>DNA Wrapped Around a  Histone Core</vt:lpstr>
      <vt:lpstr>Clicker Question 24</vt:lpstr>
      <vt:lpstr>Clicker Question 24, Response</vt:lpstr>
      <vt:lpstr>Clicker Question 25</vt:lpstr>
      <vt:lpstr>Clicker Question 25, Response</vt:lpstr>
      <vt:lpstr>Front and Side Views of Histone Amino-Terminal Tails</vt:lpstr>
      <vt:lpstr> Activity: Histone Proteins</vt:lpstr>
      <vt:lpstr>Activity Instructions (3 of 3)</vt:lpstr>
      <vt:lpstr>Activity Solution (3 of 3)</vt:lpstr>
      <vt:lpstr>Clicker Question 26</vt:lpstr>
      <vt:lpstr>Clicker Question 26, Response</vt:lpstr>
      <vt:lpstr>Chromatin Assembly</vt:lpstr>
      <vt:lpstr>The Effect of DNA Sequence on Nucleosome Binding</vt:lpstr>
      <vt:lpstr>Depositing Nucleosome Cores  on DNA</vt:lpstr>
      <vt:lpstr>Clicker Question 27</vt:lpstr>
      <vt:lpstr>Clicker Question 27, Response</vt:lpstr>
      <vt:lpstr>Principle 4 (4 of 7)</vt:lpstr>
      <vt:lpstr>Nucleosomes Are Packed into Highly Condensed Chromosome Structures</vt:lpstr>
      <vt:lpstr>Clicker Question 28</vt:lpstr>
      <vt:lpstr>Clicker Question 28, Response</vt:lpstr>
      <vt:lpstr>Principle 3 (6 of 7)</vt:lpstr>
      <vt:lpstr>Topoisomerase II Is One of the Most Abundant Proteins in the Chromosome</vt:lpstr>
      <vt:lpstr>Clicker Question 29</vt:lpstr>
      <vt:lpstr>Clicker Question 29, Response</vt:lpstr>
      <vt:lpstr>Chromosomal Organization in Eukaryotic Nucleus</vt:lpstr>
      <vt:lpstr>Active and Inactive Compartments</vt:lpstr>
      <vt:lpstr>Clicker Question 30</vt:lpstr>
      <vt:lpstr>Clicker Question 30, Response</vt:lpstr>
      <vt:lpstr>Principle 4 (5 of 7)</vt:lpstr>
      <vt:lpstr>Long Noncoding RNAs (lncRNAs)</vt:lpstr>
      <vt:lpstr>Chromosome Territory</vt:lpstr>
      <vt:lpstr>Clicker Question 31</vt:lpstr>
      <vt:lpstr>Clicker Question 31, Response</vt:lpstr>
      <vt:lpstr>Principle 4 (6 of 7)</vt:lpstr>
      <vt:lpstr>Condensed Chromosome Structures Are Maintained by SMC Proteins</vt:lpstr>
      <vt:lpstr>Eukaryotes Have Two Major Types of SMC Proteins</vt:lpstr>
      <vt:lpstr>Models of the Role of Condensins in Chromatin Condensation</vt:lpstr>
      <vt:lpstr>The Role of Cohesins and Condensins in the Cell Cycle</vt:lpstr>
      <vt:lpstr>Clicker Question 32</vt:lpstr>
      <vt:lpstr>Clicker Question 32, Response</vt:lpstr>
      <vt:lpstr>Principle 2 (6 of 6)</vt:lpstr>
      <vt:lpstr>Bacterial DNA Is Also  Highly Organized</vt:lpstr>
      <vt:lpstr>Principle 3 (7 of 7)</vt:lpstr>
      <vt:lpstr>Looped Domains of the  E. coli Chromosome</vt:lpstr>
      <vt:lpstr>Principle 4 (7 of 7)</vt:lpstr>
      <vt:lpstr>Histonelike Proteins Are Abundant in E. coli </vt:lpstr>
      <vt:lpstr>Clicker Question 33</vt:lpstr>
      <vt:lpstr>Clicker Question 33, Response</vt:lpstr>
    </vt:vector>
  </TitlesOfParts>
  <Company>UCSB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Enzymes: Principles of Catalysis</dc:title>
  <dc:subject>Biochemistry</dc:subject>
  <dc:creator>Dr. Kalju Kahn</dc:creator>
  <dc:description>Slides for Lehninger Textbook</dc:description>
  <cp:lastModifiedBy>Thorne, Amy</cp:lastModifiedBy>
  <cp:revision>1419</cp:revision>
  <cp:lastPrinted>2021-03-03T11:28:49Z</cp:lastPrinted>
  <dcterms:created xsi:type="dcterms:W3CDTF">2003-08-27T01:54:28Z</dcterms:created>
  <dcterms:modified xsi:type="dcterms:W3CDTF">2021-03-15T18:39:25Z</dcterms:modified>
</cp:coreProperties>
</file>