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1" r:id="rId2"/>
    <p:sldMasterId id="2147483735" r:id="rId3"/>
  </p:sldMasterIdLst>
  <p:notesMasterIdLst>
    <p:notesMasterId r:id="rId227"/>
  </p:notesMasterIdLst>
  <p:handoutMasterIdLst>
    <p:handoutMasterId r:id="rId228"/>
  </p:handoutMasterIdLst>
  <p:sldIdLst>
    <p:sldId id="2407" r:id="rId4"/>
    <p:sldId id="412" r:id="rId5"/>
    <p:sldId id="420" r:id="rId6"/>
    <p:sldId id="421" r:id="rId7"/>
    <p:sldId id="1536" r:id="rId8"/>
    <p:sldId id="1980" r:id="rId9"/>
    <p:sldId id="2110" r:id="rId10"/>
    <p:sldId id="424" r:id="rId11"/>
    <p:sldId id="2210" r:id="rId12"/>
    <p:sldId id="2211" r:id="rId13"/>
    <p:sldId id="2212" r:id="rId14"/>
    <p:sldId id="2403" r:id="rId15"/>
    <p:sldId id="2404" r:id="rId16"/>
    <p:sldId id="2213" r:id="rId17"/>
    <p:sldId id="2214" r:id="rId18"/>
    <p:sldId id="2215" r:id="rId19"/>
    <p:sldId id="2166" r:id="rId20"/>
    <p:sldId id="2167" r:id="rId21"/>
    <p:sldId id="2168" r:id="rId22"/>
    <p:sldId id="2177" r:id="rId23"/>
    <p:sldId id="2178" r:id="rId24"/>
    <p:sldId id="1933" r:id="rId25"/>
    <p:sldId id="2216" r:id="rId26"/>
    <p:sldId id="2217" r:id="rId27"/>
    <p:sldId id="2348" r:id="rId28"/>
    <p:sldId id="2349" r:id="rId29"/>
    <p:sldId id="2219" r:id="rId30"/>
    <p:sldId id="2218" r:id="rId31"/>
    <p:sldId id="2220" r:id="rId32"/>
    <p:sldId id="2395" r:id="rId33"/>
    <p:sldId id="2396" r:id="rId34"/>
    <p:sldId id="2223" r:id="rId35"/>
    <p:sldId id="2221" r:id="rId36"/>
    <p:sldId id="2222" r:id="rId37"/>
    <p:sldId id="2224" r:id="rId38"/>
    <p:sldId id="2225" r:id="rId39"/>
    <p:sldId id="2397" r:id="rId40"/>
    <p:sldId id="2398" r:id="rId41"/>
    <p:sldId id="2226" r:id="rId42"/>
    <p:sldId id="2356" r:id="rId43"/>
    <p:sldId id="2357" r:id="rId44"/>
    <p:sldId id="2227" r:id="rId45"/>
    <p:sldId id="2228" r:id="rId46"/>
    <p:sldId id="2229" r:id="rId47"/>
    <p:sldId id="2231" r:id="rId48"/>
    <p:sldId id="2230" r:id="rId49"/>
    <p:sldId id="2401" r:id="rId50"/>
    <p:sldId id="2402" r:id="rId51"/>
    <p:sldId id="2232" r:id="rId52"/>
    <p:sldId id="2234" r:id="rId53"/>
    <p:sldId id="2233" r:id="rId54"/>
    <p:sldId id="2346" r:id="rId55"/>
    <p:sldId id="2347" r:id="rId56"/>
    <p:sldId id="2235" r:id="rId57"/>
    <p:sldId id="2236" r:id="rId58"/>
    <p:sldId id="2237" r:id="rId59"/>
    <p:sldId id="2238" r:id="rId60"/>
    <p:sldId id="2239" r:id="rId61"/>
    <p:sldId id="2399" r:id="rId62"/>
    <p:sldId id="2400" r:id="rId63"/>
    <p:sldId id="2240" r:id="rId64"/>
    <p:sldId id="2241" r:id="rId65"/>
    <p:sldId id="2342" r:id="rId66"/>
    <p:sldId id="2343" r:id="rId67"/>
    <p:sldId id="2243" r:id="rId68"/>
    <p:sldId id="2244" r:id="rId69"/>
    <p:sldId id="2242" r:id="rId70"/>
    <p:sldId id="2252" r:id="rId71"/>
    <p:sldId id="2245" r:id="rId72"/>
    <p:sldId id="2246" r:id="rId73"/>
    <p:sldId id="2391" r:id="rId74"/>
    <p:sldId id="2392" r:id="rId75"/>
    <p:sldId id="2248" r:id="rId76"/>
    <p:sldId id="2249" r:id="rId77"/>
    <p:sldId id="2247" r:id="rId78"/>
    <p:sldId id="2251" r:id="rId79"/>
    <p:sldId id="2250" r:id="rId80"/>
    <p:sldId id="2253" r:id="rId81"/>
    <p:sldId id="2358" r:id="rId82"/>
    <p:sldId id="2359" r:id="rId83"/>
    <p:sldId id="2254" r:id="rId84"/>
    <p:sldId id="2255" r:id="rId85"/>
    <p:sldId id="2256" r:id="rId86"/>
    <p:sldId id="2257" r:id="rId87"/>
    <p:sldId id="2360" r:id="rId88"/>
    <p:sldId id="2361" r:id="rId89"/>
    <p:sldId id="2258" r:id="rId90"/>
    <p:sldId id="2259" r:id="rId91"/>
    <p:sldId id="2260" r:id="rId92"/>
    <p:sldId id="2387" r:id="rId93"/>
    <p:sldId id="2388" r:id="rId94"/>
    <p:sldId id="2261" r:id="rId95"/>
    <p:sldId id="2262" r:id="rId96"/>
    <p:sldId id="2264" r:id="rId97"/>
    <p:sldId id="2263" r:id="rId98"/>
    <p:sldId id="2354" r:id="rId99"/>
    <p:sldId id="2355" r:id="rId100"/>
    <p:sldId id="2362" r:id="rId101"/>
    <p:sldId id="2363" r:id="rId102"/>
    <p:sldId id="2265" r:id="rId103"/>
    <p:sldId id="2266" r:id="rId104"/>
    <p:sldId id="2389" r:id="rId105"/>
    <p:sldId id="2390" r:id="rId106"/>
    <p:sldId id="2267" r:id="rId107"/>
    <p:sldId id="2340" r:id="rId108"/>
    <p:sldId id="2341" r:id="rId109"/>
    <p:sldId id="2332" r:id="rId110"/>
    <p:sldId id="2333" r:id="rId111"/>
    <p:sldId id="256" r:id="rId112"/>
    <p:sldId id="257" r:id="rId113"/>
    <p:sldId id="258" r:id="rId114"/>
    <p:sldId id="2206" r:id="rId115"/>
    <p:sldId id="2268" r:id="rId116"/>
    <p:sldId id="2269" r:id="rId117"/>
    <p:sldId id="2364" r:id="rId118"/>
    <p:sldId id="2365" r:id="rId119"/>
    <p:sldId id="2271" r:id="rId120"/>
    <p:sldId id="2270" r:id="rId121"/>
    <p:sldId id="2385" r:id="rId122"/>
    <p:sldId id="2386" r:id="rId123"/>
    <p:sldId id="2272" r:id="rId124"/>
    <p:sldId id="2273" r:id="rId125"/>
    <p:sldId id="2275" r:id="rId126"/>
    <p:sldId id="2274" r:id="rId127"/>
    <p:sldId id="2173" r:id="rId128"/>
    <p:sldId id="2174" r:id="rId129"/>
    <p:sldId id="2175" r:id="rId130"/>
    <p:sldId id="2376" r:id="rId131"/>
    <p:sldId id="2277" r:id="rId132"/>
    <p:sldId id="2276" r:id="rId133"/>
    <p:sldId id="2278" r:id="rId134"/>
    <p:sldId id="2279" r:id="rId135"/>
    <p:sldId id="2383" r:id="rId136"/>
    <p:sldId id="2384" r:id="rId137"/>
    <p:sldId id="2280" r:id="rId138"/>
    <p:sldId id="2282" r:id="rId139"/>
    <p:sldId id="2281" r:id="rId140"/>
    <p:sldId id="2285" r:id="rId141"/>
    <p:sldId id="2368" r:id="rId142"/>
    <p:sldId id="2369" r:id="rId143"/>
    <p:sldId id="2283" r:id="rId144"/>
    <p:sldId id="2286" r:id="rId145"/>
    <p:sldId id="2287" r:id="rId146"/>
    <p:sldId id="2381" r:id="rId147"/>
    <p:sldId id="2382" r:id="rId148"/>
    <p:sldId id="2299" r:id="rId149"/>
    <p:sldId id="2288" r:id="rId150"/>
    <p:sldId id="2366" r:id="rId151"/>
    <p:sldId id="2367" r:id="rId152"/>
    <p:sldId id="2290" r:id="rId153"/>
    <p:sldId id="2289" r:id="rId154"/>
    <p:sldId id="2291" r:id="rId155"/>
    <p:sldId id="2292" r:id="rId156"/>
    <p:sldId id="2293" r:id="rId157"/>
    <p:sldId id="2344" r:id="rId158"/>
    <p:sldId id="2345" r:id="rId159"/>
    <p:sldId id="2294" r:id="rId160"/>
    <p:sldId id="2295" r:id="rId161"/>
    <p:sldId id="2296" r:id="rId162"/>
    <p:sldId id="2297" r:id="rId163"/>
    <p:sldId id="2334" r:id="rId164"/>
    <p:sldId id="2335" r:id="rId165"/>
    <p:sldId id="2405" r:id="rId166"/>
    <p:sldId id="2337" r:id="rId167"/>
    <p:sldId id="2406" r:id="rId168"/>
    <p:sldId id="2353" r:id="rId169"/>
    <p:sldId id="2207" r:id="rId170"/>
    <p:sldId id="2298" r:id="rId171"/>
    <p:sldId id="2300" r:id="rId172"/>
    <p:sldId id="2301" r:id="rId173"/>
    <p:sldId id="2350" r:id="rId174"/>
    <p:sldId id="2351" r:id="rId175"/>
    <p:sldId id="2303" r:id="rId176"/>
    <p:sldId id="2302" r:id="rId177"/>
    <p:sldId id="2304" r:id="rId178"/>
    <p:sldId id="2305" r:id="rId179"/>
    <p:sldId id="2374" r:id="rId180"/>
    <p:sldId id="2375" r:id="rId181"/>
    <p:sldId id="2306" r:id="rId182"/>
    <p:sldId id="2307" r:id="rId183"/>
    <p:sldId id="2338" r:id="rId184"/>
    <p:sldId id="2339" r:id="rId185"/>
    <p:sldId id="2208" r:id="rId186"/>
    <p:sldId id="2309" r:id="rId187"/>
    <p:sldId id="2313" r:id="rId188"/>
    <p:sldId id="2308" r:id="rId189"/>
    <p:sldId id="2310" r:id="rId190"/>
    <p:sldId id="2311" r:id="rId191"/>
    <p:sldId id="2379" r:id="rId192"/>
    <p:sldId id="2380" r:id="rId193"/>
    <p:sldId id="2314" r:id="rId194"/>
    <p:sldId id="2312" r:id="rId195"/>
    <p:sldId id="2315" r:id="rId196"/>
    <p:sldId id="2316" r:id="rId197"/>
    <p:sldId id="2317" r:id="rId198"/>
    <p:sldId id="2318" r:id="rId199"/>
    <p:sldId id="2319" r:id="rId200"/>
    <p:sldId id="2372" r:id="rId201"/>
    <p:sldId id="2373" r:id="rId202"/>
    <p:sldId id="2320" r:id="rId203"/>
    <p:sldId id="682" r:id="rId204"/>
    <p:sldId id="685" r:id="rId205"/>
    <p:sldId id="2172" r:id="rId206"/>
    <p:sldId id="2209" r:id="rId207"/>
    <p:sldId id="2321" r:id="rId208"/>
    <p:sldId id="2322" r:id="rId209"/>
    <p:sldId id="2370" r:id="rId210"/>
    <p:sldId id="2371" r:id="rId211"/>
    <p:sldId id="2324" r:id="rId212"/>
    <p:sldId id="2323" r:id="rId213"/>
    <p:sldId id="356" r:id="rId214"/>
    <p:sldId id="972" r:id="rId215"/>
    <p:sldId id="2325" r:id="rId216"/>
    <p:sldId id="2326" r:id="rId217"/>
    <p:sldId id="2327" r:id="rId218"/>
    <p:sldId id="2377" r:id="rId219"/>
    <p:sldId id="2378" r:id="rId220"/>
    <p:sldId id="2328" r:id="rId221"/>
    <p:sldId id="2329" r:id="rId222"/>
    <p:sldId id="2330" r:id="rId223"/>
    <p:sldId id="2331" r:id="rId224"/>
    <p:sldId id="1738" r:id="rId225"/>
    <p:sldId id="1739" r:id="rId22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15"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03"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BADFE2"/>
    <a:srgbClr val="D0E7D2"/>
    <a:srgbClr val="005F6A"/>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80053" autoAdjust="0"/>
  </p:normalViewPr>
  <p:slideViewPr>
    <p:cSldViewPr>
      <p:cViewPr varScale="1">
        <p:scale>
          <a:sx n="54" d="100"/>
          <a:sy n="54" d="100"/>
        </p:scale>
        <p:origin x="15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handoutMaster" Target="handoutMasters/handoutMaster1.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commentAuthors" Target="commentAuthors.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231" Type="http://schemas.openxmlformats.org/officeDocument/2006/relationships/viewProps" Target="viewProps.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theme" Target="theme/theme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tableStyles" Target="tableStyles.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655105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4012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76328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Calculate the amount of energy conserved in the proton gradient across the inner mitochondrial membrane per pair of electrons transferred through the respiratory chain from NADH to oxygen.</a:t>
            </a: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150407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191383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6963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reactive oxygen is created during oxidative phosphorylation.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762162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081707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Arial" panose="020B0604020202020204" pitchFamily="34" charset="0"/>
              </a:rPr>
              <a:t>Describe how cells prevent oxidative damage by reactive oxygen.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871500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408842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a5b367327_0_13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ba5b367327_0_137: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0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4 of Achieve.  It is in the folder titled “Ch4 In-Class Activities, Videos, and Resources.”</a:t>
            </a:r>
            <a:endParaRPr lang="en-US" sz="1200" kern="1200" dirty="0">
              <a:solidFill>
                <a:schemeClr val="tx1"/>
              </a:solidFill>
              <a:effectLst/>
              <a:latin typeface="Times" charset="0"/>
              <a:ea typeface="MS PGothic" pitchFamily="34" charset="-128"/>
              <a:cs typeface="MS PGothic" charset="0"/>
            </a:endParaRPr>
          </a:p>
          <a:p>
            <a:pPr marL="0" lvl="0" indent="0" algn="l" rtl="0">
              <a:lnSpc>
                <a:spcPct val="100000"/>
              </a:lnSpc>
              <a:spcBef>
                <a:spcPts val="0"/>
              </a:spcBef>
              <a:spcAft>
                <a:spcPts val="0"/>
              </a:spcAft>
              <a:buClr>
                <a:schemeClr val="dk1"/>
              </a:buClr>
              <a:buSzPts val="1000"/>
              <a:buFont typeface="Arial"/>
              <a:buNone/>
            </a:pPr>
            <a:endParaRPr dirty="0"/>
          </a:p>
        </p:txBody>
      </p:sp>
      <p:sp>
        <p:nvSpPr>
          <p:cNvPr id="163" name="Google Shape;163;gba5b367327_0_13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109</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42964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a5b367327_0_145: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ba5b367327_0_145: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000"/>
              <a:buFont typeface="Arial"/>
              <a:buNone/>
              <a:tabLst/>
              <a:defRPr/>
            </a:pPr>
            <a:r>
              <a:rPr lang="en-GB" sz="1000" kern="1200" dirty="0">
                <a:solidFill>
                  <a:schemeClr val="tx1"/>
                </a:solidFill>
                <a:effectLst/>
                <a:latin typeface="Times" charset="0"/>
                <a:ea typeface="MS PGothic" pitchFamily="34" charset="-128"/>
                <a:cs typeface="MS PGothic" charset="0"/>
              </a:rPr>
              <a:t>Instructor: This Animated Technique video is found within Chapter 4 of Achieve.  It is in the folder titled “Ch4 In-Class Activities, Videos, and Resources.”</a:t>
            </a:r>
            <a:endParaRPr lang="en-US" sz="1000" kern="1200" dirty="0">
              <a:solidFill>
                <a:schemeClr val="tx1"/>
              </a:solidFill>
              <a:effectLst/>
              <a:latin typeface="Times" charset="0"/>
              <a:ea typeface="MS PGothic" pitchFamily="34" charset="-128"/>
              <a:cs typeface="MS PGothic" charset="0"/>
            </a:endParaRPr>
          </a:p>
        </p:txBody>
      </p:sp>
      <p:sp>
        <p:nvSpPr>
          <p:cNvPr id="172" name="Google Shape;172;gba5b367327_0_145: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110</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a5b367327_0_151: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ba5b367327_0_151: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000"/>
              <a:buFont typeface="Arial"/>
              <a:buNone/>
              <a:tabLst/>
              <a:defRPr/>
            </a:pPr>
            <a:r>
              <a:rPr lang="en-GB" sz="1000" kern="1200" dirty="0">
                <a:solidFill>
                  <a:schemeClr val="tx1"/>
                </a:solidFill>
                <a:effectLst/>
                <a:latin typeface="Times" charset="0"/>
                <a:ea typeface="MS PGothic" pitchFamily="34" charset="-128"/>
                <a:cs typeface="MS PGothic" charset="0"/>
              </a:rPr>
              <a:t>Instructor: This Animated Technique video is found within Chapter 4 of Achieve.  It is in the folder titled “Ch4 In-Class Activities, Videos, and Resources.”</a:t>
            </a:r>
            <a:endParaRPr lang="en-US" sz="1000" kern="1200" dirty="0">
              <a:solidFill>
                <a:schemeClr val="tx1"/>
              </a:solidFill>
              <a:effectLst/>
              <a:latin typeface="Times" charset="0"/>
              <a:ea typeface="MS PGothic" pitchFamily="34" charset="-128"/>
              <a:cs typeface="MS PGothic" charset="0"/>
            </a:endParaRPr>
          </a:p>
        </p:txBody>
      </p:sp>
      <p:sp>
        <p:nvSpPr>
          <p:cNvPr id="179" name="Google Shape;179;gba5b367327_0_151: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111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00271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3195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40900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chemiosmotic theory.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511140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236971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022374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73992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chemiosmotic theory.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0123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mitochondria in eukaryotic aerobic metabolism.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12435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04194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74593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6546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923648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5440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19 content, in the folder titled “Ch19 In-Class Activities and Resources.” </a:t>
            </a:r>
          </a:p>
          <a:p>
            <a:pPr marL="0" lvl="0" indent="0" algn="l" rtl="0">
              <a:spcBef>
                <a:spcPts val="0"/>
              </a:spcBef>
              <a:spcAft>
                <a:spcPts val="0"/>
              </a:spcAft>
              <a:buClr>
                <a:schemeClr val="dk1"/>
              </a:buClr>
              <a:buSzPts val="1000"/>
              <a:buFont typeface="Arial"/>
              <a:buNone/>
            </a:pPr>
            <a:endParaRPr sz="1000" dirty="0">
              <a:solidFill>
                <a:schemeClr val="dk1"/>
              </a:solidFill>
            </a:endParaRP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125</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19 content, in the folder titled “Ch19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126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19 content, in the folder titled “Ch19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127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19 content, in the folder titled “Ch19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128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478158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0049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558431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370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42457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5121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kinetic relationship of ATP and ADP on the surface of F1.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617912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120934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071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81935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0934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50059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three conformations of the beta subunits of ATP synthase F1.</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8279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93890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90585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4934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25759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22093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rotational catalysis mechanism for catalyzing ATP synthesis.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342789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106106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49529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0535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rotational catalysis mechanism for catalyzing ATP synthesis.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422782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90420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952053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138159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83118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2890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6551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75959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Predict the ratio of ATP formed per NADH oxidized based on the number of c subunits per c ring.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927408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540648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99692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108976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09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71908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487856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two shuttle systems which take part in providing NADH into the mitochondria for oxidation.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672502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495425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200" i="0" dirty="0">
                <a:effectLst/>
                <a:latin typeface="Arial" panose="020B0604020202020204" pitchFamily="34" charset="0"/>
              </a:rPr>
              <a:t>Describe two shuttle systems which take part in providing NADH into the mitochondria for oxidation.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456946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298140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200" i="0" dirty="0">
                <a:effectLst/>
                <a:latin typeface="Arial" panose="020B0604020202020204" pitchFamily="34" charset="0"/>
              </a:rPr>
              <a:t>Describe two shuttle systems which take part in providing NADH into the mitochondria for oxidation.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1300486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97511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3854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27049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4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The Metabolic Map is located in the Achieve course. It can be found immediately before the Chapter 13 folder in the list of content. For more information on this activity, please see the In-Class Activity Guide in your Achieve course in Chapter 19.</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17</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97752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40861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the concentration of ADP regulates oxidative phosphorylation.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69762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8422139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503345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80199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49817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902099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how cells prevent oxidative damage by reactive oxygen.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3111735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2014488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2714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The Metabolic Map is located in the Achieve course. It can be found immediately before the Chapter 13 folder in the list of content. For more information on this activity, please see the In-Class Activity Guide in your Achieve course in Chapter 19.</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123213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31501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how the inhibitory protein IF1 regulates ATP synthase.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8748390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1261111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1906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241501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7884724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418420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482672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446592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process of generating heat from brown adipose tissue.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6130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The Metabolic Map is located in the Achieve course. It can be found immediately before the Chapter 13 folder in the list of content. For more information on this activity, please see the In-Class Activity Guide in your Achieve course in Chapter 19.</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Where do they come from? The citric acid cycle and beta-oxidation.</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84806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130857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8734199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145260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17174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205473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33813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82557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1504095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relationship between the mitochondria and the cytochrome P-450 family of enzymes.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545723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7637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The Metabolic Map is located in the Achieve course. It can be found immediately before the Chapter 13 folder in the list of content. For more information on this activity, please see the In-Class Activity Guide in your Achieve course in Chapter 19.</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Where do they come from? The citric acid cycle and beta-oxidation.</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3304773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41024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19, in the folder titled “Ch19 In-Class Activities and Resources.”</a:t>
            </a:r>
          </a:p>
          <a:p>
            <a:pPr>
              <a:spcBef>
                <a:spcPct val="0"/>
              </a:spcBef>
              <a:buClr>
                <a:srgbClr val="000000"/>
              </a:buClr>
              <a:buSzPts val="1000"/>
            </a:pPr>
            <a:endParaRPr lang="en-US" altLang="en-US" dirty="0">
              <a:latin typeface="Arial" panose="020B0604020202020204" pitchFamily="34" charset="0"/>
              <a:ea typeface="ＭＳ Ｐゴシック" panose="020B0600070205080204" pitchFamily="34" charset="-128"/>
            </a:endParaRP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201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19, in the folder titled “Ch19 In-Class Activities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202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19, in the folder titled “Ch19 In-Class Activities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203</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009252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6500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357295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contents of the mitochondrial genome.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9166905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240237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38527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The Metabolic Map is located in the Achieve course. It can be found immediately before the Chapter 13 folder in the list of content. For more information on this activity, please see the In-Class Activity Guide in your Achieve course in Chapter 19.</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What is the fate of this O2 molecule? Reduction to H</a:t>
            </a:r>
            <a:r>
              <a:rPr lang="en-US" sz="1100" baseline="-25000" dirty="0">
                <a:solidFill>
                  <a:schemeClr val="dk1"/>
                </a:solidFill>
              </a:rPr>
              <a:t>2</a:t>
            </a:r>
            <a:r>
              <a:rPr lang="en-US" sz="1100" dirty="0">
                <a:solidFill>
                  <a:schemeClr val="dk1"/>
                </a:solidFill>
              </a:rPr>
              <a:t>O</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6366190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952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19 folder titled “Ch19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211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731510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19 folder titled “Ch19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212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2015595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843799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4023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201355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Provide examples of diseases caused by mutations in mitochondrial genomes.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538577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4548754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57787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1878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960439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6957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Provide examples of diseases caused by mutations in mitochondrial genomes.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273322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87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7739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095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Provide examples of reactions catalyzed by NAD(P)+-linked dehydrogenases.</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80561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9244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58297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1380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131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Define reducing equivalent.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23730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84060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32252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92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055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1220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044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cytochromes.</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17922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55209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95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List five different types of electron-carrying molecules which function in the respiratory chain.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84620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54123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9172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8451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6844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30406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925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function of Complex III (cytochrome </a:t>
            </a:r>
            <a:r>
              <a:rPr lang="en-US" sz="1800" i="1" dirty="0">
                <a:effectLst/>
                <a:latin typeface="Arial" panose="020B0604020202020204" pitchFamily="34" charset="0"/>
              </a:rPr>
              <a:t>bc</a:t>
            </a:r>
            <a:r>
              <a:rPr lang="en-US" sz="1800" i="0" dirty="0">
                <a:effectLst/>
                <a:latin typeface="Arial" panose="020B0604020202020204" pitchFamily="34" charset="0"/>
              </a:rPr>
              <a:t>1 complex, or </a:t>
            </a:r>
            <a:r>
              <a:rPr lang="en-US" sz="1800" i="0" dirty="0" err="1">
                <a:effectLst/>
                <a:latin typeface="Arial" panose="020B0604020202020204" pitchFamily="34" charset="0"/>
              </a:rPr>
              <a:t>ubiquinone:cytochrome</a:t>
            </a:r>
            <a:r>
              <a:rPr lang="en-US" sz="1800" i="0" dirty="0">
                <a:effectLst/>
                <a:latin typeface="Arial" panose="020B0604020202020204" pitchFamily="34" charset="0"/>
              </a:rPr>
              <a:t> </a:t>
            </a:r>
            <a:r>
              <a:rPr lang="en-US" sz="1800" i="1" dirty="0">
                <a:effectLst/>
                <a:latin typeface="Arial" panose="020B0604020202020204" pitchFamily="34" charset="0"/>
              </a:rPr>
              <a:t>c</a:t>
            </a:r>
            <a:r>
              <a:rPr lang="en-US" sz="1800" i="0" dirty="0">
                <a:effectLst/>
                <a:latin typeface="Arial" panose="020B0604020202020204" pitchFamily="34" charset="0"/>
              </a:rPr>
              <a:t> oxidoreductase).</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43934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69792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49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9402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119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For a reaction catalyzed by Complex I, identify the electron donor, the electron acceptor, the conjugate redox pair, the reducing agent, and the oxidizing agent. </a:t>
            </a: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33513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698180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238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11176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5718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083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3645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function of Complex I (</a:t>
            </a:r>
            <a:r>
              <a:rPr lang="en-US" sz="1800" i="0" dirty="0" err="1">
                <a:effectLst/>
                <a:latin typeface="Arial" panose="020B0604020202020204" pitchFamily="34" charset="0"/>
              </a:rPr>
              <a:t>NADH:ubiquinone</a:t>
            </a:r>
            <a:r>
              <a:rPr lang="en-US" sz="1800" i="0" dirty="0">
                <a:effectLst/>
                <a:latin typeface="Arial" panose="020B0604020202020204" pitchFamily="34" charset="0"/>
              </a:rPr>
              <a:t> oxidoreductase).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3219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3253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096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2273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function of Complex II (succinate dehydrogenase).</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20816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95102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344219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28286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4437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9097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712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4133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22437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function of Complex III (cytochrome </a:t>
            </a:r>
            <a:r>
              <a:rPr lang="en-US" sz="1800" i="1" dirty="0">
                <a:effectLst/>
                <a:latin typeface="Arial" panose="020B0604020202020204" pitchFamily="34" charset="0"/>
              </a:rPr>
              <a:t>bc</a:t>
            </a:r>
            <a:r>
              <a:rPr lang="en-US" sz="1800" i="0" dirty="0">
                <a:effectLst/>
                <a:latin typeface="Arial" panose="020B0604020202020204" pitchFamily="34" charset="0"/>
              </a:rPr>
              <a:t>1 complex, or </a:t>
            </a:r>
            <a:r>
              <a:rPr lang="en-US" sz="1800" i="0" dirty="0" err="1">
                <a:effectLst/>
                <a:latin typeface="Arial" panose="020B0604020202020204" pitchFamily="34" charset="0"/>
              </a:rPr>
              <a:t>ubiquinone:cytochrome</a:t>
            </a:r>
            <a:r>
              <a:rPr lang="en-US" sz="1800" i="0" dirty="0">
                <a:effectLst/>
                <a:latin typeface="Arial" panose="020B0604020202020204" pitchFamily="34" charset="0"/>
              </a:rPr>
              <a:t> </a:t>
            </a:r>
            <a:r>
              <a:rPr lang="en-US" sz="1800" i="1" dirty="0">
                <a:effectLst/>
                <a:latin typeface="Arial" panose="020B0604020202020204" pitchFamily="34" charset="0"/>
              </a:rPr>
              <a:t>c</a:t>
            </a:r>
            <a:r>
              <a:rPr lang="en-US" sz="1800" i="0" dirty="0">
                <a:effectLst/>
                <a:latin typeface="Arial" panose="020B0604020202020204" pitchFamily="34" charset="0"/>
              </a:rPr>
              <a:t> oxidoreductase).</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425537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61734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340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1641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2328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87994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14690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3084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structure and function of Complex II (succinate dehydrogenase).</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8304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81505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28036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0710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7408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11793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two shuttle systems which take part in providing NADH into the mitochondria for oxidation.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198069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899463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211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57555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545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63870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19.3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energetics of transferring a pair of electrons to O2. </a:t>
            </a: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519401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464990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42391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8143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001868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55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19.4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proton-motive force on the synthesis of ATP.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519331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02236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19.4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proton-motive force on the synthesis of ATP. </a:t>
            </a: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776274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1352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2901311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356622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715519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1952423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840098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250211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3609739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93581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1053839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50571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3317252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3042443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00877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851838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497345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221330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418293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226992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311240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3646254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4104824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3633926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903300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2672683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2937950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159645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8888767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37086382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3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7.xml"/><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2.xml"/><Relationship Id="rId1" Type="http://schemas.openxmlformats.org/officeDocument/2006/relationships/slideLayout" Target="../slideLayouts/slideLayout13.xml"/><Relationship Id="rId4" Type="http://schemas.openxmlformats.org/officeDocument/2006/relationships/image" Target="../media/image61.jpg"/></Relationships>
</file>

<file path=ppt/slides/_rels/slide15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0.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1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1.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3.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1.xml"/><Relationship Id="rId1" Type="http://schemas.openxmlformats.org/officeDocument/2006/relationships/slideLayout" Target="../slideLayouts/slideLayout28.xml"/><Relationship Id="rId4" Type="http://schemas.openxmlformats.org/officeDocument/2006/relationships/image" Target="../media/image80.png"/></Relationships>
</file>

<file path=ppt/slides/_rels/slide2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2.xml"/><Relationship Id="rId1" Type="http://schemas.openxmlformats.org/officeDocument/2006/relationships/slideLayout" Target="../slideLayouts/slideLayout28.xml"/><Relationship Id="rId4" Type="http://schemas.openxmlformats.org/officeDocument/2006/relationships/image" Target="../media/image81.png"/></Relationships>
</file>

<file path=ppt/slides/_rels/slide2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5.xml"/><Relationship Id="rId1" Type="http://schemas.openxmlformats.org/officeDocument/2006/relationships/slideLayout" Target="../slideLayouts/slideLayout13.xml"/><Relationship Id="rId4" Type="http://schemas.openxmlformats.org/officeDocument/2006/relationships/image" Target="../media/image84.jpg"/></Relationships>
</file>

<file path=ppt/slides/_rels/slide2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457200" y="2174875"/>
            <a:ext cx="3886200" cy="2305050"/>
          </a:xfrm>
        </p:spPr>
        <p:txBody>
          <a:bodyPr/>
          <a:lstStyle/>
          <a:p>
            <a:r>
              <a:rPr lang="en-US" altLang="en-US" sz="36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19 </a:t>
            </a:r>
            <a:r>
              <a:rPr lang="en-US" altLang="en-US" sz="36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Oxidative Phosphorylation</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0;p2" descr="Icon P 1">
            <a:extLst>
              <a:ext uri="{FF2B5EF4-FFF2-40B4-BE49-F238E27FC236}">
                <a16:creationId xmlns:a16="http://schemas.microsoft.com/office/drawing/2014/main" id="{0CCCC62A-4703-4FF8-9EEC-53A3B165F6F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1DC171-4C02-4505-B117-35BFBDC0FA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418185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FDAA-A1FA-4921-B9A0-2AA003D6C214}"/>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ea typeface="Arial Unicode MS" panose="020B0604020202020204" pitchFamily="34" charset="-128"/>
                <a:cs typeface="Arial" panose="020B0604020202020204" pitchFamily="34" charset="0"/>
              </a:rPr>
              <a:t>The Free-Energy Change for the Creation of an Electrochemical Gradient by an Ion Pump</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21336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free-energy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are the concentrations of an ion in two</a:t>
            </a:r>
          </a:p>
          <a:p>
            <a:pPr marL="50800" indent="0">
              <a:buNone/>
            </a:pPr>
            <a:r>
              <a:rPr lang="en-US" sz="2400" dirty="0">
                <a:latin typeface="Arial" panose="020B0604020202020204" pitchFamily="34" charset="0"/>
                <a:cs typeface="Arial" panose="020B0604020202020204" pitchFamily="34" charset="0"/>
              </a:rPr>
              <a:t>     regions, </a:t>
            </a:r>
            <a:r>
              <a:rPr lang="en-US" sz="2400" i="1" dirty="0">
                <a:latin typeface="Arial" panose="020B0604020202020204" pitchFamily="34" charset="0"/>
                <a:cs typeface="Arial" panose="020B0604020202020204" pitchFamily="34" charset="0"/>
              </a:rPr>
              <a:t>Z </a:t>
            </a:r>
            <a:r>
              <a:rPr lang="en-US" sz="2400" dirty="0">
                <a:latin typeface="Arial" panose="020B0604020202020204" pitchFamily="34" charset="0"/>
                <a:cs typeface="Arial" panose="020B0604020202020204" pitchFamily="34" charset="0"/>
              </a:rPr>
              <a:t>is the absolute value of its electrical charge,</a:t>
            </a:r>
          </a:p>
          <a:p>
            <a:pPr marL="50800" indent="0">
              <a:buNone/>
            </a:pPr>
            <a:r>
              <a:rPr 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the transmembrane difference in electrical</a:t>
            </a:r>
          </a:p>
          <a:p>
            <a:pPr marL="50800" indent="0">
              <a:buNone/>
            </a:pPr>
            <a:r>
              <a:rPr lang="en-US" sz="2400" dirty="0">
                <a:latin typeface="Arial" panose="020B0604020202020204" pitchFamily="34" charset="0"/>
                <a:cs typeface="Arial" panose="020B0604020202020204" pitchFamily="34" charset="0"/>
              </a:rPr>
              <a:t>     potential (in volts)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7727CF3C-8410-A641-80C9-BD7E9CD9F0F1}"/>
              </a:ext>
            </a:extLst>
          </p:cNvPr>
          <p:cNvSpPr txBox="1">
            <a:spLocks noChangeArrowheads="1"/>
          </p:cNvSpPr>
          <p:nvPr/>
        </p:nvSpPr>
        <p:spPr bwMode="auto">
          <a:xfrm>
            <a:off x="5257800" y="31242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(19-8)</a:t>
            </a:r>
          </a:p>
        </p:txBody>
      </p:sp>
    </p:spTree>
    <p:extLst>
      <p:ext uri="{BB962C8B-B14F-4D97-AF65-F5344CB8AC3E}">
        <p14:creationId xmlns:p14="http://schemas.microsoft.com/office/powerpoint/2010/main" val="25028264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5A67-C856-4AF0-A647-624092BBEE6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Calculating the Proton-Motive Force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free-energy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ln(</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(2.3(log[H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log[H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a:t>
            </a:r>
            <a:r>
              <a:rPr lang="en-US" sz="2400" dirty="0" err="1">
                <a:latin typeface="Arial" panose="020B0604020202020204" pitchFamily="34" charset="0"/>
                <a:cs typeface="Arial" panose="020B0604020202020204" pitchFamily="34" charset="0"/>
              </a:rPr>
              <a:t>pH</a:t>
            </a:r>
            <a:r>
              <a:rPr lang="en-US" sz="2400" baseline="-25000" dirty="0" err="1">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a:t>
            </a:r>
            <a:r>
              <a:rPr lang="en-US" sz="2400" baseline="-25000" dirty="0" err="1">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RT </a:t>
            </a:r>
            <a:r>
              <a:rPr lang="en-US" sz="2400" dirty="0">
                <a:latin typeface="Arial" panose="020B0604020202020204" pitchFamily="34" charset="0"/>
                <a:cs typeface="Arial" panose="020B0604020202020204" pitchFamily="34" charset="0"/>
              </a:rPr>
              <a:t>(2.3 ∆pH)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i="1"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r>
              <a:rPr lang="en-US" sz="2400" i="1"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ea typeface="Arial Unicode MS" panose="020B0604020202020204" pitchFamily="34" charset="-128"/>
                <a:cs typeface="Arial" panose="020B0604020202020204" pitchFamily="34" charset="0"/>
              </a:rPr>
              <a:t>2.3</a:t>
            </a:r>
            <a:r>
              <a:rPr lang="en-US" sz="2400" i="1" dirty="0">
                <a:latin typeface="Arial" panose="020B0604020202020204" pitchFamily="34" charset="0"/>
                <a:ea typeface="Arial Unicode MS" panose="020B0604020202020204" pitchFamily="34" charset="-128"/>
                <a:cs typeface="Arial" panose="020B0604020202020204" pitchFamily="34" charset="0"/>
              </a:rPr>
              <a:t>RT </a:t>
            </a:r>
            <a:r>
              <a:rPr lang="en-US" sz="2400" dirty="0">
                <a:latin typeface="Arial" panose="020B0604020202020204" pitchFamily="34" charset="0"/>
                <a:cs typeface="Arial" panose="020B0604020202020204" pitchFamily="34" charset="0"/>
              </a:rPr>
              <a:t>∆pH + </a:t>
            </a:r>
            <a:r>
              <a:rPr lang="en-US" sz="2400" i="1" dirty="0">
                <a:latin typeface="Arial" panose="020B0604020202020204" pitchFamily="34" charset="0"/>
                <a:cs typeface="Arial" panose="020B0604020202020204" pitchFamily="34" charset="0"/>
              </a:rPr>
              <a:t>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7727CF3C-8410-A641-80C9-BD7E9CD9F0F1}"/>
              </a:ext>
            </a:extLst>
          </p:cNvPr>
          <p:cNvSpPr txBox="1">
            <a:spLocks noChangeArrowheads="1"/>
          </p:cNvSpPr>
          <p:nvPr/>
        </p:nvSpPr>
        <p:spPr bwMode="auto">
          <a:xfrm>
            <a:off x="5029200" y="482661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(19-9)</a:t>
            </a:r>
          </a:p>
        </p:txBody>
      </p:sp>
    </p:spTree>
    <p:extLst>
      <p:ext uri="{BB962C8B-B14F-4D97-AF65-F5344CB8AC3E}">
        <p14:creationId xmlns:p14="http://schemas.microsoft.com/office/powerpoint/2010/main" val="19588036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4334920-EF3F-4602-9524-E805DD6F7F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60905"/>
            <a:ext cx="1133954" cy="816935"/>
          </a:xfrm>
          <a:prstGeom prst="rect">
            <a:avLst/>
          </a:prstGeom>
        </p:spPr>
      </p:pic>
      <p:sp>
        <p:nvSpPr>
          <p:cNvPr id="2" name="Title 1">
            <a:extLst>
              <a:ext uri="{FF2B5EF4-FFF2-40B4-BE49-F238E27FC236}">
                <a16:creationId xmlns:a16="http://schemas.microsoft.com/office/drawing/2014/main" id="{414C8675-A340-49A9-AA99-2A747B72DE1F}"/>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Calculate the free-energy change for the creation of an electrochemical gradient by a proton pump if the pH of the matrix is 0.75 units more alkaline than that of the intermembrane space, the transmembrane difference in electrical potential is 0.20 V, and the temperature is 37 °C.</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kJ/mol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kJ/mol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kJ/mol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kJ/mol</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50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2128-6F4B-4C02-8CA0-1B3938BC50D1}"/>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304800" y="1447800"/>
            <a:ext cx="8702675" cy="52578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Calculate the free-energy change for the creation of an electrochemical gradient by a proton pump if the pH of the matrix is 0.75 units more alkaline than that of the intermembrane space, the transmembrane difference in electrical potential is 0.20 V, and the temperature is 37 °C.</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24 kJ/mol</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0800">
              <a:buNone/>
            </a:pP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G </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ea typeface="Arial Unicode MS" panose="020B0604020202020204" pitchFamily="34" charset="-128"/>
                <a:cs typeface="Arial" panose="020B0604020202020204" pitchFamily="34" charset="0"/>
              </a:rPr>
              <a:t> </a:t>
            </a:r>
            <a:r>
              <a:rPr lang="en-US" sz="2400" b="1" dirty="0">
                <a:latin typeface="Arial" panose="020B0604020202020204" pitchFamily="34" charset="0"/>
                <a:ea typeface="Arial Unicode MS" panose="020B0604020202020204" pitchFamily="34" charset="-128"/>
                <a:cs typeface="Arial" panose="020B0604020202020204" pitchFamily="34" charset="0"/>
              </a:rPr>
              <a:t>2.3</a:t>
            </a:r>
            <a:r>
              <a:rPr lang="en-US" sz="2400" b="1" i="1" dirty="0">
                <a:latin typeface="Arial" panose="020B0604020202020204" pitchFamily="34" charset="0"/>
                <a:ea typeface="Arial Unicode MS" panose="020B0604020202020204" pitchFamily="34" charset="-128"/>
                <a:cs typeface="Arial" panose="020B0604020202020204" pitchFamily="34" charset="0"/>
              </a:rPr>
              <a:t>RT </a:t>
            </a:r>
            <a:r>
              <a:rPr lang="en-US" sz="2400" b="1" dirty="0">
                <a:latin typeface="Arial" panose="020B0604020202020204" pitchFamily="34" charset="0"/>
                <a:cs typeface="Arial" panose="020B0604020202020204" pitchFamily="34" charset="0"/>
              </a:rPr>
              <a:t>∆pH + </a:t>
            </a:r>
            <a:r>
              <a:rPr lang="en-US" sz="2400" b="1" i="1" dirty="0">
                <a:latin typeface="Arial" panose="020B0604020202020204" pitchFamily="34" charset="0"/>
                <a:cs typeface="Arial" panose="020B0604020202020204" pitchFamily="34" charset="0"/>
              </a:rPr>
              <a:t>ZF </a:t>
            </a:r>
            <a:r>
              <a:rPr lang="en-US"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ψ</a:t>
            </a:r>
            <a:endParaRPr lang="en-US" sz="2400" b="1" i="1" dirty="0">
              <a:latin typeface="Arial" panose="020B0604020202020204" pitchFamily="34" charset="0"/>
              <a:cs typeface="Arial" panose="020B0604020202020204" pitchFamily="34" charset="0"/>
            </a:endParaRPr>
          </a:p>
          <a:p>
            <a:pPr marL="50800">
              <a:buNone/>
            </a:pPr>
            <a:r>
              <a:rPr lang="en-US" sz="2400" b="1" i="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2.3(0.008315 kJ/</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mol • K</a:t>
            </a:r>
            <a:r>
              <a:rPr lang="en-US" sz="2400" b="1" dirty="0">
                <a:latin typeface="Arial" panose="020B0604020202020204" pitchFamily="34" charset="0"/>
                <a:cs typeface="Arial" panose="020B0604020202020204" pitchFamily="34" charset="0"/>
              </a:rPr>
              <a:t>)(310 K)(0.75) +                          	(+1)(</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96.5 kJ/V • mol)(0.20 V)</a:t>
            </a:r>
            <a:endParaRPr lang="en-US" sz="2400" b="1" dirty="0">
              <a:latin typeface="Arial" panose="020B0604020202020204" pitchFamily="34" charset="0"/>
              <a:cs typeface="Arial" panose="020B0604020202020204" pitchFamily="34" charset="0"/>
            </a:endParaRPr>
          </a:p>
          <a:p>
            <a:pPr marL="5080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      = 19.3 kJ/mol + 4.45 kJ/mol</a:t>
            </a:r>
          </a:p>
          <a:p>
            <a:pPr marL="50800" marR="0" lvl="0" indent="0" algn="l" defTabSz="914400" rtl="0" eaLnBrk="0" fontAlgn="base" latinLnBrk="0" hangingPunct="0">
              <a:lnSpc>
                <a:spcPct val="100000"/>
              </a:lnSpc>
              <a:spcBef>
                <a:spcPct val="20000"/>
              </a:spcBef>
              <a:spcAft>
                <a:spcPct val="0"/>
              </a:spcAft>
              <a:buClrTx/>
              <a:buSzTx/>
              <a:buFontTx/>
              <a:buNone/>
              <a:tabLst/>
              <a:defRPr/>
            </a:pPr>
            <a:r>
              <a:rPr lang="en-US" sz="2400" b="1" dirty="0">
                <a:solidFill>
                  <a:srgbClr val="000000"/>
                </a:solidFill>
                <a:latin typeface="Arial" panose="020B0604020202020204" pitchFamily="34" charset="0"/>
                <a:ea typeface="Arial Unicode MS" panose="020B0604020202020204" pitchFamily="34" charset="-128"/>
                <a:cs typeface="Arial" panose="020B0604020202020204" pitchFamily="34" charset="0"/>
              </a:rPr>
              <a:t>      = 24 kJ/mol</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72457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01EB-05F6-4EE1-BE5D-78F461199701}"/>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Reactive Oxygen Species Are Generated during Oxidative Phosphorylation</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33350" y="1981200"/>
            <a:ext cx="432257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superoxide dismutase </a:t>
            </a:r>
            <a:r>
              <a:rPr lang="en-US" sz="2400" dirty="0">
                <a:latin typeface="Arial" panose="020B0604020202020204" pitchFamily="34" charset="0"/>
                <a:cs typeface="Arial" panose="020B0604020202020204" pitchFamily="34" charset="0"/>
              </a:rPr>
              <a:t>= catalyzes the conversion of superoxide and two protons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glutathione peroxidase </a:t>
            </a:r>
            <a:r>
              <a:rPr lang="en-US" sz="2400" dirty="0">
                <a:latin typeface="Arial" panose="020B0604020202020204" pitchFamily="34" charset="0"/>
                <a:cs typeface="Arial" panose="020B0604020202020204" pitchFamily="34" charset="0"/>
              </a:rPr>
              <a:t>= converts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low ROS levels serve as signals reflecting insufficient O</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hospholipid membrane labeled inner mitochondrial membrane is shown and contains components of a respiratory chain. A gray oval labeled nicotinamide nucleotide transhydrogenase runs vertically across the membrane on the left side. To its right, complex Roman numeral 1 is shown as a pink structure with a horizontal left side that bends down to a rounded portion below the membrane to the lower right. To the right, complex Roman numeral 3 is shown as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its upper left labeled cyt italicized c end italics. N A D H to the lower right of nicotinamide nucleotide transhydrogenase has a curved arrow across the bottom of nicotinamide nucleotide transhydrogenase to N A D plus on the other side. The same N A D H has a curved arrow to the right that meets the lower right side of complex Roman numeral 1, then ends at N A D plus. To its right, red highlighted O 2 has a curved arrow up to a yellow box labeled Q in the membrane and then down to O 2 with a dot to the upper left and a negative charge from which a red arrow points left to O H with a dot on O and a blue arrow labeled superoxide dismutase points right to red highlighted H 2 O 2. A vertical curved arrow labeled glutathione peroxidase points from this red highlighted H 2 O 2 to H 2 O below and meets an upward curved arrow to its left. This left-hand curved arrow begins at 2 G S H below, meets the blue arrow pointing down from H 2 O 2 to H 2 O, and curves up to G S S G above. A curved arrow labeled glutathione reductase points from G S S G back down to 2 G S H and meets a curved arrow to its left running in the opposite direction, from N A D P H below to N A D P plus above. A curved arrow points from this N A D P plus up to nicotinamide nucleotide transhydrogenase down to N A D P H to start the process again. A dashed arrow points down from 2 G S H to 2 G S H below with a curved arrow labeled protein thiol reduction that points down to G S S G below. This curved arrow meets a blue downward curved arrow from a circle labeled E n z bonded to two S that are bonded to each other, forming a triangular shape, labeled inactive to a similar circle bonded to two S H that are not joined together and that is labeled active. A red arrow labeled oxidative stress curves back up from the active form to the inactive form above.">
            <a:extLst>
              <a:ext uri="{FF2B5EF4-FFF2-40B4-BE49-F238E27FC236}">
                <a16:creationId xmlns:a16="http://schemas.microsoft.com/office/drawing/2014/main" id="{78DEFD59-5594-7B4D-B397-81DFF854AA3B}"/>
              </a:ext>
            </a:extLst>
          </p:cNvPr>
          <p:cNvPicPr>
            <a:picLocks noChangeAspect="1"/>
          </p:cNvPicPr>
          <p:nvPr/>
        </p:nvPicPr>
        <p:blipFill>
          <a:blip r:embed="rId3"/>
          <a:stretch>
            <a:fillRect/>
          </a:stretch>
        </p:blipFill>
        <p:spPr>
          <a:xfrm>
            <a:off x="4503419" y="2378075"/>
            <a:ext cx="4322574" cy="3886200"/>
          </a:xfrm>
          <a:prstGeom prst="rect">
            <a:avLst/>
          </a:prstGeom>
        </p:spPr>
      </p:pic>
    </p:spTree>
    <p:extLst>
      <p:ext uri="{BB962C8B-B14F-4D97-AF65-F5344CB8AC3E}">
        <p14:creationId xmlns:p14="http://schemas.microsoft.com/office/powerpoint/2010/main" val="29505780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AF4CBE5-4D12-4661-B27A-9A77BCA2D5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1760" y="355895"/>
            <a:ext cx="1133954" cy="816935"/>
          </a:xfrm>
          <a:prstGeom prst="rect">
            <a:avLst/>
          </a:prstGeom>
        </p:spPr>
      </p:pic>
      <p:sp>
        <p:nvSpPr>
          <p:cNvPr id="2" name="Title 1">
            <a:extLst>
              <a:ext uri="{FF2B5EF4-FFF2-40B4-BE49-F238E27FC236}">
                <a16:creationId xmlns:a16="http://schemas.microsoft.com/office/drawing/2014/main" id="{3B789140-DCA0-4305-AD2D-1FABBA61469A}"/>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are reactive oxygen species (ROS) generated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Molecular oxygen recombines with hydrogen to produce dihydrogen oxide.</a:t>
            </a:r>
          </a:p>
          <a:p>
            <a:pPr marL="457200" indent="-457200">
              <a:buFont typeface="+mj-lt"/>
              <a:buAutoNum type="alphaUcPeriod"/>
            </a:pPr>
            <a:r>
              <a:rPr lang="en-US" sz="2400" dirty="0">
                <a:latin typeface="Arial" panose="020B0604020202020204" pitchFamily="34" charset="0"/>
                <a:cs typeface="Arial" panose="020B0604020202020204" pitchFamily="34" charset="0"/>
              </a:rPr>
              <a:t>Stray electrons bind to oxygen, creating a free radical oxygen species.</a:t>
            </a:r>
          </a:p>
          <a:p>
            <a:pPr marL="457200" indent="-457200">
              <a:buFont typeface="+mj-lt"/>
              <a:buAutoNum type="alphaUcPeriod"/>
            </a:pPr>
            <a:r>
              <a:rPr lang="en-US" sz="2400" dirty="0">
                <a:latin typeface="Arial" panose="020B0604020202020204" pitchFamily="34" charset="0"/>
                <a:cs typeface="Arial" panose="020B0604020202020204" pitchFamily="34" charset="0"/>
              </a:rPr>
              <a:t>There are high ADP levels.</a:t>
            </a:r>
          </a:p>
          <a:p>
            <a:pPr marL="457200" indent="-457200">
              <a:buFont typeface="+mj-lt"/>
              <a:buAutoNum type="alphaUcPeriod"/>
            </a:pPr>
            <a:r>
              <a:rPr lang="en-US" sz="2400" dirty="0">
                <a:latin typeface="Arial" panose="020B0604020202020204" pitchFamily="34" charset="0"/>
                <a:cs typeface="Arial" panose="020B0604020202020204" pitchFamily="34" charset="0"/>
              </a:rPr>
              <a:t>There is a high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/NADH ratio.</a:t>
            </a:r>
          </a:p>
          <a:p>
            <a:pPr marL="457200" indent="-457200">
              <a:buFont typeface="+mj-lt"/>
              <a:buAutoNum type="alphaUcPeriod"/>
            </a:pPr>
            <a:r>
              <a:rPr lang="en-US" sz="2400" dirty="0">
                <a:latin typeface="Arial" panose="020B0604020202020204" pitchFamily="34" charset="0"/>
                <a:cs typeface="Arial" panose="020B0604020202020204" pitchFamily="34" charset="0"/>
              </a:rPr>
              <a:t>Transfer of a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across the inner mitochondrial membrane is uncoupled from ATP synthase.</a:t>
            </a:r>
          </a:p>
        </p:txBody>
      </p:sp>
    </p:spTree>
    <p:extLst>
      <p:ext uri="{BB962C8B-B14F-4D97-AF65-F5344CB8AC3E}">
        <p14:creationId xmlns:p14="http://schemas.microsoft.com/office/powerpoint/2010/main" val="1003493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F169-9782-4C26-8489-BDC96DD01E1D}"/>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are reactive oxygen species (ROS) generated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Stray electrons bind to oxygen, creating a free radical oxygen species.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Some intermediates in the electron-transfer system, such as the partially reduced </a:t>
            </a:r>
            <a:r>
              <a:rPr lang="en-US" sz="2400" b="1" i="0" u="none" strike="noStrike" baseline="0" dirty="0" err="1">
                <a:latin typeface="Arial" panose="020B0604020202020204" pitchFamily="34" charset="0"/>
                <a:cs typeface="Arial" panose="020B0604020202020204" pitchFamily="34" charset="0"/>
              </a:rPr>
              <a:t>ubisemiquinone</a:t>
            </a:r>
            <a:r>
              <a:rPr lang="en-US" sz="2400" b="1" i="0" u="none" strike="noStrike" baseline="0" dirty="0">
                <a:latin typeface="Arial" panose="020B0604020202020204" pitchFamily="34" charset="0"/>
                <a:cs typeface="Arial" panose="020B0604020202020204" pitchFamily="34" charset="0"/>
              </a:rPr>
              <a:t>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QH), can react directly with oxygen to form the superoxide radical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as an intermediate.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superoxide radical </a:t>
            </a:r>
            <a:r>
              <a:rPr lang="en-US" sz="2400" b="1" i="0" u="none" strike="noStrike" baseline="0" dirty="0">
                <a:latin typeface="Arial" panose="020B0604020202020204" pitchFamily="34" charset="0"/>
                <a:cs typeface="Arial" panose="020B0604020202020204" pitchFamily="34" charset="0"/>
              </a:rPr>
              <a:t>forms when a single electron is passed to 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in the reaction</a:t>
            </a:r>
            <a:r>
              <a:rPr lang="en-US" sz="2400" b="1" dirty="0">
                <a:solidFill>
                  <a:srgbClr val="000000"/>
                </a:solidFill>
                <a:latin typeface="Arial" panose="020B0604020202020204" pitchFamily="34" charset="0"/>
                <a:cs typeface="Arial" panose="020B0604020202020204" pitchFamily="34" charset="0"/>
              </a:rPr>
              <a:t>: </a:t>
            </a:r>
          </a:p>
          <a:p>
            <a:pPr>
              <a:buNone/>
            </a:pPr>
            <a:r>
              <a:rPr lang="en-US" sz="2400" b="1" dirty="0">
                <a:solidFill>
                  <a:srgbClr val="000000"/>
                </a:solidFill>
                <a:latin typeface="Arial" panose="020B0604020202020204" pitchFamily="34" charset="0"/>
                <a:cs typeface="Arial" panose="020B0604020202020204" pitchFamily="34" charset="0"/>
              </a:rPr>
              <a:t>O</a:t>
            </a:r>
            <a:r>
              <a:rPr lang="en-US" sz="2400" b="1" baseline="-25000" dirty="0">
                <a:solidFill>
                  <a:srgbClr val="000000"/>
                </a:solidFill>
                <a:latin typeface="Arial" panose="020B0604020202020204" pitchFamily="34" charset="0"/>
                <a:cs typeface="Arial" panose="020B0604020202020204" pitchFamily="34" charset="0"/>
              </a:rPr>
              <a:t>2</a:t>
            </a:r>
            <a:r>
              <a:rPr lang="en-US" sz="2400" b="1" dirty="0">
                <a:solidFill>
                  <a:srgbClr val="000000"/>
                </a:solidFill>
                <a:latin typeface="Arial" panose="020B0604020202020204" pitchFamily="34" charset="0"/>
                <a:cs typeface="Arial" panose="020B0604020202020204" pitchFamily="34" charset="0"/>
              </a:rPr>
              <a:t> + </a:t>
            </a:r>
            <a:r>
              <a:rPr lang="en-US" sz="2400" b="1" i="1" dirty="0">
                <a:solidFill>
                  <a:srgbClr val="000000"/>
                </a:solidFill>
                <a:latin typeface="Arial" panose="020B0604020202020204" pitchFamily="34" charset="0"/>
                <a:cs typeface="Arial" panose="020B0604020202020204" pitchFamily="34" charset="0"/>
              </a:rPr>
              <a:t>e</a:t>
            </a:r>
            <a:r>
              <a:rPr lang="en-US" sz="2400" b="1" baseline="30000" dirty="0">
                <a:solidFill>
                  <a:srgbClr val="000000"/>
                </a:solidFill>
                <a:latin typeface="Arial" panose="020B0604020202020204" pitchFamily="34" charset="0"/>
                <a:cs typeface="Arial" panose="020B0604020202020204" pitchFamily="34" charset="0"/>
              </a:rPr>
              <a:t>−</a:t>
            </a:r>
            <a:r>
              <a:rPr lang="en-US" sz="2400" b="1" dirty="0">
                <a:solidFill>
                  <a:srgbClr val="000000"/>
                </a:solidFill>
                <a:latin typeface="Arial" panose="020B0604020202020204" pitchFamily="34" charset="0"/>
                <a:cs typeface="Arial" panose="020B0604020202020204" pitchFamily="34" charset="0"/>
              </a:rPr>
              <a:t> →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lang="en-US" sz="2400" b="1" dirty="0">
                <a:solidFill>
                  <a:srgbClr val="000000"/>
                </a:solidFill>
                <a:latin typeface="Arial" panose="020B0604020202020204" pitchFamily="34" charset="0"/>
                <a:cs typeface="Arial" panose="020B0604020202020204" pitchFamily="34" charset="0"/>
              </a:rPr>
              <a:t>O</a:t>
            </a:r>
            <a:r>
              <a:rPr lang="en-US" sz="2400" b="1" baseline="-25000" dirty="0">
                <a:solidFill>
                  <a:srgbClr val="000000"/>
                </a:solidFill>
                <a:latin typeface="Arial" panose="020B0604020202020204" pitchFamily="34" charset="0"/>
                <a:cs typeface="Arial" panose="020B0604020202020204" pitchFamily="34" charset="0"/>
              </a:rPr>
              <a:t>2</a:t>
            </a:r>
            <a:r>
              <a:rPr lang="en-US" sz="2400" b="1" baseline="30000" dirty="0">
                <a:solidFill>
                  <a:srgbClr val="000000"/>
                </a:solidFill>
                <a:latin typeface="Arial" panose="020B0604020202020204" pitchFamily="34" charset="0"/>
                <a:cs typeface="Arial" panose="020B0604020202020204" pitchFamily="34" charset="0"/>
              </a:rPr>
              <a:t>−</a:t>
            </a:r>
            <a:endParaRPr kumimoji="0" lang="en-US" alt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8116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36011F18-9FEE-4DF8-A6B1-17EC21CF5C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1760" y="355895"/>
            <a:ext cx="1133954" cy="816935"/>
          </a:xfrm>
          <a:prstGeom prst="rect">
            <a:avLst/>
          </a:prstGeom>
        </p:spPr>
      </p:pic>
      <p:sp>
        <p:nvSpPr>
          <p:cNvPr id="2" name="Title 1">
            <a:extLst>
              <a:ext uri="{FF2B5EF4-FFF2-40B4-BE49-F238E27FC236}">
                <a16:creationId xmlns:a16="http://schemas.microsoft.com/office/drawing/2014/main" id="{6D3CB755-EE1B-40C0-BBFE-B00190AED61A}"/>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production of reactive oxygen species (ROS) controlled?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through increased ADP content in the matrix</a:t>
            </a:r>
          </a:p>
          <a:p>
            <a:pPr marL="457200" indent="-457200">
              <a:buFont typeface="+mj-lt"/>
              <a:buAutoNum type="alphaUcPeriod"/>
            </a:pPr>
            <a:r>
              <a:rPr lang="en-US" sz="2400" dirty="0">
                <a:latin typeface="Arial" panose="020B0604020202020204" pitchFamily="34" charset="0"/>
                <a:cs typeface="Arial" panose="020B0604020202020204" pitchFamily="34" charset="0"/>
              </a:rPr>
              <a:t>through an increase in the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/NADH ratio</a:t>
            </a:r>
          </a:p>
          <a:p>
            <a:pPr marL="457200" indent="-457200">
              <a:buFont typeface="+mj-lt"/>
              <a:buAutoNum type="alphaUcPeriod"/>
            </a:pPr>
            <a:r>
              <a:rPr lang="en-US" sz="2400" dirty="0">
                <a:latin typeface="Arial" panose="020B0604020202020204" pitchFamily="34" charset="0"/>
                <a:cs typeface="Arial" panose="020B0604020202020204" pitchFamily="34" charset="0"/>
              </a:rPr>
              <a:t>with expression of superoxide dismutase</a:t>
            </a:r>
          </a:p>
          <a:p>
            <a:pPr marL="457200" indent="-457200">
              <a:buFont typeface="+mj-lt"/>
              <a:buAutoNum type="alphaUcPeriod"/>
            </a:pPr>
            <a:r>
              <a:rPr lang="en-US" sz="2400" dirty="0">
                <a:latin typeface="Arial" panose="020B0604020202020204" pitchFamily="34" charset="0"/>
                <a:cs typeface="Arial" panose="020B0604020202020204" pitchFamily="34" charset="0"/>
              </a:rPr>
              <a:t>with expression of glutathione peroxidase</a:t>
            </a:r>
          </a:p>
          <a:p>
            <a:pPr marL="457200" indent="-457200">
              <a:buFont typeface="+mj-lt"/>
              <a:buAutoNum type="alphaUcPeriod"/>
            </a:pPr>
            <a:r>
              <a:rPr lang="en-US" sz="2400" dirty="0">
                <a:latin typeface="Arial" panose="020B0604020202020204" pitchFamily="34" charset="0"/>
                <a:cs typeface="Arial" panose="020B0604020202020204" pitchFamily="34" charset="0"/>
              </a:rPr>
              <a:t>All of the answers are correct.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719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6E86-2B04-47B2-9B65-D5015261458A}"/>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production of reactive oxygen species (ROS) controlled?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5"/>
            </a:pPr>
            <a:r>
              <a:rPr lang="en-US" sz="2400" b="1" dirty="0">
                <a:latin typeface="Arial" panose="020B0604020202020204" pitchFamily="34" charset="0"/>
                <a:cs typeface="Arial" panose="020B0604020202020204" pitchFamily="34" charset="0"/>
              </a:rPr>
              <a:t>All of the answers are correct.</a:t>
            </a: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formation of ROS is favored when mitochondria are not making ATP (for lack of ADP or 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and when there is a high NADH/NAD</a:t>
            </a:r>
            <a:r>
              <a:rPr lang="en-US" sz="2400" b="1" i="0" u="none" strike="noStrike" baseline="3000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ratio in the matrix. ROS produced in mitochondria are inactivated by a set of protective enzymes, including superoxide dismutase and glutathione peroxidase.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6818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164"/>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EBE4F08-2AAB-429E-8A45-1015C35360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400" y="60288"/>
            <a:ext cx="1133954" cy="816935"/>
          </a:xfrm>
          <a:prstGeom prst="rect">
            <a:avLst/>
          </a:prstGeom>
        </p:spPr>
      </p:pic>
      <p:sp>
        <p:nvSpPr>
          <p:cNvPr id="2" name="Title 1">
            <a:extLst>
              <a:ext uri="{FF2B5EF4-FFF2-40B4-BE49-F238E27FC236}">
                <a16:creationId xmlns:a16="http://schemas.microsoft.com/office/drawing/2014/main" id="{1FF1EA11-109B-4159-B162-1DB3D57D5CBA}"/>
              </a:ext>
            </a:extLst>
          </p:cNvPr>
          <p:cNvSpPr>
            <a:spLocks noGrp="1"/>
          </p:cNvSpPr>
          <p:nvPr>
            <p:ph type="title"/>
          </p:nvPr>
        </p:nvSpPr>
        <p:spPr/>
        <p:txBody>
          <a:bodyPr/>
          <a:lstStyle/>
          <a:p>
            <a:r>
              <a:rPr lang="en" dirty="0">
                <a:solidFill>
                  <a:srgbClr val="144652"/>
                </a:solidFill>
              </a:rPr>
              <a:t> Activity: X-Ray Crystallography</a:t>
            </a:r>
            <a:br>
              <a:rPr lang="en" dirty="0">
                <a:solidFill>
                  <a:srgbClr val="144652"/>
                </a:solidFill>
              </a:rPr>
            </a:br>
            <a:r>
              <a:rPr lang="en" dirty="0">
                <a:solidFill>
                  <a:srgbClr val="144652"/>
                </a:solidFill>
              </a:rPr>
              <a:t>and Protein Characterization</a:t>
            </a:r>
            <a:endParaRPr lang="en-AU" dirty="0">
              <a:solidFill>
                <a:srgbClr val="144652"/>
              </a:solidFill>
            </a:endParaRPr>
          </a:p>
        </p:txBody>
      </p:sp>
      <p:sp>
        <p:nvSpPr>
          <p:cNvPr id="166" name="Google Shape;166;p30"/>
          <p:cNvSpPr txBox="1">
            <a:spLocks noGrp="1"/>
          </p:cNvSpPr>
          <p:nvPr>
            <p:ph type="body" idx="1"/>
          </p:nvPr>
        </p:nvSpPr>
        <p:spPr>
          <a:xfrm>
            <a:off x="591972" y="1798874"/>
            <a:ext cx="7960051" cy="65857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a:spcBef>
                <a:spcPts val="360"/>
              </a:spcBef>
              <a:spcAft>
                <a:spcPts val="0"/>
              </a:spcAft>
              <a:buSzPts val="1800"/>
              <a:buNone/>
            </a:pPr>
            <a:r>
              <a:rPr lang="en" sz="3000" dirty="0">
                <a:latin typeface="Arial"/>
                <a:ea typeface="Arial"/>
                <a:cs typeface="Arial"/>
                <a:sym typeface="Arial"/>
              </a:rPr>
              <a:t>Watc</a:t>
            </a:r>
            <a:r>
              <a:rPr lang="en-US" sz="3000" dirty="0">
                <a:latin typeface="Arial"/>
                <a:ea typeface="Arial"/>
                <a:cs typeface="Arial"/>
                <a:sym typeface="Arial"/>
              </a:rPr>
              <a:t>h the Animated Technique video titled “</a:t>
            </a:r>
            <a:r>
              <a:rPr lang="en" sz="3000" dirty="0">
                <a:latin typeface="Arial"/>
                <a:ea typeface="Arial"/>
                <a:cs typeface="Arial"/>
                <a:sym typeface="Arial"/>
              </a:rPr>
              <a:t>X-ray Crystallography.”</a:t>
            </a:r>
            <a:endParaRPr dirty="0"/>
          </a:p>
          <a:p>
            <a:pPr marL="0" indent="0" algn="ctr">
              <a:lnSpc>
                <a:spcPct val="115000"/>
              </a:lnSpc>
              <a:spcBef>
                <a:spcPts val="0"/>
              </a:spcBef>
              <a:spcAft>
                <a:spcPts val="0"/>
              </a:spcAft>
              <a:buSzPts val="1800"/>
              <a:buNone/>
            </a:pPr>
            <a:endParaRPr dirty="0">
              <a:latin typeface="Arial"/>
              <a:ea typeface="Arial"/>
              <a:cs typeface="Arial"/>
              <a:sym typeface="Arial"/>
            </a:endParaRPr>
          </a:p>
          <a:p>
            <a:pPr marL="0" indent="0">
              <a:lnSpc>
                <a:spcPct val="115000"/>
              </a:lnSpc>
              <a:spcBef>
                <a:spcPts val="0"/>
              </a:spcBef>
              <a:spcAft>
                <a:spcPts val="0"/>
              </a:spcAft>
              <a:buSzPts val="1800"/>
              <a:buNone/>
            </a:pPr>
            <a:endParaRPr dirty="0">
              <a:latin typeface="Arial"/>
              <a:ea typeface="Arial"/>
              <a:cs typeface="Arial"/>
              <a:sym typeface="Arial"/>
            </a:endParaRPr>
          </a:p>
          <a:p>
            <a:pPr marL="0" indent="0">
              <a:spcBef>
                <a:spcPts val="360"/>
              </a:spcBef>
              <a:spcAft>
                <a:spcPts val="0"/>
              </a:spcAft>
              <a:buSzPts val="1800"/>
              <a:buNone/>
            </a:pPr>
            <a:endParaRPr dirty="0"/>
          </a:p>
          <a:p>
            <a:pPr marL="0" indent="0">
              <a:spcBef>
                <a:spcPts val="360"/>
              </a:spcBef>
              <a:spcAft>
                <a:spcPts val="0"/>
              </a:spcAft>
              <a:buSzPts val="1800"/>
              <a:buNone/>
            </a:pPr>
            <a:endParaRPr dirty="0"/>
          </a:p>
        </p:txBody>
      </p:sp>
      <p:pic>
        <p:nvPicPr>
          <p:cNvPr id="168" name="Google Shape;168;p30" descr="A screen capture of a video on x -ray crystallography shows a ball and stick model."/>
          <p:cNvPicPr preferRelativeResize="0"/>
          <p:nvPr/>
        </p:nvPicPr>
        <p:blipFill>
          <a:blip r:embed="rId4">
            <a:alphaModFix/>
          </a:blip>
          <a:stretch>
            <a:fillRect/>
          </a:stretch>
        </p:blipFill>
        <p:spPr>
          <a:xfrm>
            <a:off x="2261459" y="3067049"/>
            <a:ext cx="4621075" cy="26670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BB8B-9AE8-4B0C-9DCD-6EBC2F91BF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Mitochondrial Matrix</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mitochondrial matrix contains:</a:t>
            </a:r>
          </a:p>
          <a:p>
            <a:pPr lvl="1"/>
            <a:r>
              <a:rPr lang="en-US" sz="2400" dirty="0">
                <a:latin typeface="Arial" panose="020B0604020202020204" pitchFamily="34" charset="0"/>
                <a:cs typeface="Arial" panose="020B0604020202020204" pitchFamily="34" charset="0"/>
              </a:rPr>
              <a:t>the pyruvate dehydrogenase complex </a:t>
            </a:r>
          </a:p>
          <a:p>
            <a:pPr lvl="1"/>
            <a:r>
              <a:rPr lang="en-US" sz="2400" dirty="0">
                <a:latin typeface="Arial" panose="020B0604020202020204" pitchFamily="34" charset="0"/>
                <a:cs typeface="Arial" panose="020B0604020202020204" pitchFamily="34" charset="0"/>
              </a:rPr>
              <a:t>enzymes of the citric acid cycle</a:t>
            </a:r>
          </a:p>
          <a:p>
            <a:pPr lvl="1"/>
            <a:r>
              <a:rPr lang="en-US" sz="2400" dirty="0">
                <a:latin typeface="Arial" panose="020B0604020202020204" pitchFamily="34" charset="0"/>
                <a:cs typeface="Arial" panose="020B0604020202020204" pitchFamily="34" charset="0"/>
              </a:rPr>
              <a:t>enzymes of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t>
            </a:r>
          </a:p>
          <a:p>
            <a:pPr lvl="1"/>
            <a:r>
              <a:rPr lang="en-US" sz="2400" dirty="0">
                <a:latin typeface="Arial" panose="020B0604020202020204" pitchFamily="34" charset="0"/>
                <a:cs typeface="Arial" panose="020B0604020202020204" pitchFamily="34" charset="0"/>
              </a:rPr>
              <a:t>enzymes of the pathways of amino acid oxidation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inner mitochondrial membrane segregates the intermediates and enzymes of cytosolic and matrix metabolic pathways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9852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173"/>
        <p:cNvGrpSpPr/>
        <p:nvPr/>
      </p:nvGrpSpPr>
      <p:grpSpPr>
        <a:xfrm>
          <a:off x="0" y="0"/>
          <a:ext cx="0" cy="0"/>
          <a:chOff x="0" y="0"/>
          <a:chExt cx="0" cy="0"/>
        </a:xfrm>
      </p:grpSpPr>
      <p:sp>
        <p:nvSpPr>
          <p:cNvPr id="2" name="Title 1">
            <a:extLst>
              <a:ext uri="{FF2B5EF4-FFF2-40B4-BE49-F238E27FC236}">
                <a16:creationId xmlns:a16="http://schemas.microsoft.com/office/drawing/2014/main" id="{E5FD8B47-7F56-4621-B1FE-0B221A932E34}"/>
              </a:ext>
            </a:extLst>
          </p:cNvPr>
          <p:cNvSpPr>
            <a:spLocks noGrp="1"/>
          </p:cNvSpPr>
          <p:nvPr>
            <p:ph type="title"/>
          </p:nvPr>
        </p:nvSpPr>
        <p:spPr/>
        <p:txBody>
          <a:bodyPr/>
          <a:lstStyle/>
          <a:p>
            <a:r>
              <a:rPr lang="en" dirty="0">
                <a:solidFill>
                  <a:srgbClr val="144652"/>
                </a:solidFill>
              </a:rPr>
              <a:t>Activity Instructions</a:t>
            </a:r>
            <a:r>
              <a:rPr lang="en-US" sz="2000" b="0" dirty="0">
                <a:solidFill>
                  <a:srgbClr val="144652"/>
                </a:solidFill>
                <a:latin typeface="Arial" panose="020B0604020202020204" pitchFamily="34" charset="0"/>
                <a:cs typeface="Arial" panose="020B0604020202020204" pitchFamily="34" charset="0"/>
              </a:rPr>
              <a:t> (2 of 4)</a:t>
            </a:r>
            <a:endParaRPr lang="en-AU" sz="2000" dirty="0">
              <a:solidFill>
                <a:srgbClr val="144652"/>
              </a:solidFill>
            </a:endParaRPr>
          </a:p>
        </p:txBody>
      </p:sp>
      <p:sp>
        <p:nvSpPr>
          <p:cNvPr id="175" name="Google Shape;175;p31"/>
          <p:cNvSpPr txBox="1">
            <a:spLocks noGrp="1"/>
          </p:cNvSpPr>
          <p:nvPr>
            <p:ph type="body" idx="1"/>
          </p:nvPr>
        </p:nvSpPr>
        <p:spPr>
          <a:xfrm>
            <a:off x="685800" y="1579800"/>
            <a:ext cx="7772400" cy="36984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457200" indent="-349250">
              <a:lnSpc>
                <a:spcPct val="115000"/>
              </a:lnSpc>
              <a:spcBef>
                <a:spcPts val="0"/>
              </a:spcBef>
              <a:spcAft>
                <a:spcPts val="0"/>
              </a:spcAft>
              <a:buSzPts val="1900"/>
              <a:buFont typeface="Arial"/>
              <a:buChar char="•"/>
            </a:pPr>
            <a:r>
              <a:rPr lang="en" sz="1900" dirty="0">
                <a:ea typeface="Arial"/>
                <a:sym typeface="Arial"/>
              </a:rPr>
              <a:t>On your own, </a:t>
            </a:r>
            <a:r>
              <a:rPr lang="en" sz="1900" dirty="0">
                <a:solidFill>
                  <a:srgbClr val="0000FF"/>
                </a:solidFill>
                <a:ea typeface="Arial"/>
                <a:sym typeface="Arial"/>
              </a:rPr>
              <a:t>think </a:t>
            </a:r>
            <a:r>
              <a:rPr lang="en" sz="1900" dirty="0">
                <a:ea typeface="Arial"/>
                <a:sym typeface="Arial"/>
              </a:rPr>
              <a:t>about how x-ray crystallography could be used to study the structures of the proteins involved in the respiratory chain. What proteins shuttle electrons from reduced electron donors to O</a:t>
            </a:r>
            <a:r>
              <a:rPr lang="en" sz="1900" baseline="-25000" dirty="0">
                <a:ea typeface="Arial"/>
                <a:sym typeface="Arial"/>
              </a:rPr>
              <a:t>2</a:t>
            </a:r>
            <a:r>
              <a:rPr lang="en" sz="1900" dirty="0">
                <a:ea typeface="Arial"/>
                <a:sym typeface="Arial"/>
              </a:rPr>
              <a:t> in the mitochondria? Which of these proteins does not contribute to the establishment of a proton gradient across the inner membrane?</a:t>
            </a:r>
            <a:br>
              <a:rPr lang="en" sz="1900" dirty="0">
                <a:ea typeface="Arial"/>
                <a:sym typeface="Arial"/>
              </a:rPr>
            </a:br>
            <a:endParaRPr sz="1900" dirty="0">
              <a:ea typeface="Arial"/>
              <a:sym typeface="Arial"/>
            </a:endParaRPr>
          </a:p>
          <a:p>
            <a:pPr marL="457200" indent="-387350">
              <a:lnSpc>
                <a:spcPct val="115000"/>
              </a:lnSpc>
              <a:spcBef>
                <a:spcPts val="0"/>
              </a:spcBef>
              <a:spcAft>
                <a:spcPts val="0"/>
              </a:spcAft>
              <a:buSzPts val="2500"/>
              <a:buFont typeface="Arial"/>
              <a:buChar char="•"/>
            </a:pPr>
            <a:r>
              <a:rPr lang="en" sz="1900" dirty="0">
                <a:solidFill>
                  <a:srgbClr val="0000FF"/>
                </a:solidFill>
                <a:ea typeface="Arial"/>
                <a:sym typeface="Arial"/>
              </a:rPr>
              <a:t>Pair</a:t>
            </a:r>
            <a:r>
              <a:rPr lang="en" sz="1900" dirty="0">
                <a:ea typeface="Arial"/>
                <a:sym typeface="Arial"/>
              </a:rPr>
              <a:t> up to discuss your ideas. (2 minutes)</a:t>
            </a:r>
            <a:br>
              <a:rPr lang="en" sz="1900" dirty="0">
                <a:ea typeface="Arial"/>
                <a:sym typeface="Arial"/>
              </a:rPr>
            </a:br>
            <a:endParaRPr sz="1900" dirty="0">
              <a:ea typeface="Arial"/>
              <a:sym typeface="Arial"/>
            </a:endParaRPr>
          </a:p>
          <a:p>
            <a:pPr marL="457200" indent="-387350">
              <a:lnSpc>
                <a:spcPct val="115000"/>
              </a:lnSpc>
              <a:spcBef>
                <a:spcPts val="0"/>
              </a:spcBef>
              <a:spcAft>
                <a:spcPts val="0"/>
              </a:spcAft>
              <a:buSzPts val="2500"/>
              <a:buFont typeface="Arial"/>
              <a:buChar char="•"/>
            </a:pPr>
            <a:r>
              <a:rPr lang="en" sz="1900" dirty="0">
                <a:solidFill>
                  <a:srgbClr val="0000FF"/>
                </a:solidFill>
                <a:ea typeface="Arial"/>
                <a:sym typeface="Arial"/>
              </a:rPr>
              <a:t>Share</a:t>
            </a:r>
            <a:r>
              <a:rPr lang="en" sz="1900" dirty="0">
                <a:ea typeface="Arial"/>
                <a:sym typeface="Arial"/>
              </a:rPr>
              <a:t> your ideas with the class in group discussion. (3 minutes)</a:t>
            </a:r>
            <a:endParaRPr sz="1900" dirty="0">
              <a:solidFill>
                <a:srgbClr val="0000FF"/>
              </a:solidFill>
              <a:ea typeface="Arial"/>
              <a:sym typeface="Arial"/>
            </a:endParaRPr>
          </a:p>
          <a:p>
            <a:pPr marL="0" indent="0">
              <a:spcBef>
                <a:spcPts val="360"/>
              </a:spcBef>
              <a:spcAft>
                <a:spcPts val="0"/>
              </a:spcAft>
              <a:buSzPts val="1800"/>
              <a:buNone/>
            </a:pPr>
            <a:endParaRPr sz="3300" dirty="0"/>
          </a:p>
          <a:p>
            <a:pPr marL="0" indent="0">
              <a:spcBef>
                <a:spcPts val="360"/>
              </a:spcBef>
              <a:spcAft>
                <a:spcPts val="0"/>
              </a:spcAft>
              <a:buSzPts val="1800"/>
              <a:buNone/>
            </a:pPr>
            <a:endParaRPr sz="33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180"/>
        <p:cNvGrpSpPr/>
        <p:nvPr/>
      </p:nvGrpSpPr>
      <p:grpSpPr>
        <a:xfrm>
          <a:off x="0" y="0"/>
          <a:ext cx="0" cy="0"/>
          <a:chOff x="0" y="0"/>
          <a:chExt cx="0" cy="0"/>
        </a:xfrm>
      </p:grpSpPr>
      <p:sp>
        <p:nvSpPr>
          <p:cNvPr id="2" name="Title 1">
            <a:extLst>
              <a:ext uri="{FF2B5EF4-FFF2-40B4-BE49-F238E27FC236}">
                <a16:creationId xmlns:a16="http://schemas.microsoft.com/office/drawing/2014/main" id="{686DA687-D048-42D3-AB64-9DF938860EF8}"/>
              </a:ext>
            </a:extLst>
          </p:cNvPr>
          <p:cNvSpPr>
            <a:spLocks noGrp="1"/>
          </p:cNvSpPr>
          <p:nvPr>
            <p:ph type="title"/>
          </p:nvPr>
        </p:nvSpPr>
        <p:spPr/>
        <p:txBody>
          <a:bodyPr/>
          <a:lstStyle/>
          <a:p>
            <a:r>
              <a:rPr lang="en" dirty="0">
                <a:solidFill>
                  <a:srgbClr val="144652"/>
                </a:solidFill>
              </a:rPr>
              <a:t>Activity Solution</a:t>
            </a:r>
            <a:r>
              <a:rPr lang="en" sz="2000" b="0" dirty="0">
                <a:solidFill>
                  <a:srgbClr val="144652"/>
                </a:solidFill>
                <a:latin typeface="+mj-lt"/>
              </a:rPr>
              <a:t> (1 of 4)</a:t>
            </a:r>
            <a:endParaRPr lang="en-AU" sz="2000" b="0" dirty="0">
              <a:solidFill>
                <a:srgbClr val="144652"/>
              </a:solidFill>
              <a:latin typeface="+mj-lt"/>
            </a:endParaRPr>
          </a:p>
        </p:txBody>
      </p:sp>
      <p:sp>
        <p:nvSpPr>
          <p:cNvPr id="183" name="Google Shape;183;p32"/>
          <p:cNvSpPr txBox="1"/>
          <p:nvPr/>
        </p:nvSpPr>
        <p:spPr>
          <a:xfrm>
            <a:off x="130050" y="1955850"/>
            <a:ext cx="8883900" cy="11430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 sz="1900" b="1" dirty="0">
                <a:solidFill>
                  <a:schemeClr val="dk1"/>
                </a:solidFill>
                <a:latin typeface="Arial" panose="020B0604020202020204" pitchFamily="34" charset="0"/>
                <a:cs typeface="Arial" panose="020B0604020202020204" pitchFamily="34" charset="0"/>
              </a:rPr>
              <a:t>What proteins shuttle electrons from reduced electron donors to O</a:t>
            </a:r>
            <a:r>
              <a:rPr lang="en" sz="1900" b="1" baseline="-25000" dirty="0">
                <a:solidFill>
                  <a:schemeClr val="dk1"/>
                </a:solidFill>
                <a:latin typeface="Arial" panose="020B0604020202020204" pitchFamily="34" charset="0"/>
                <a:cs typeface="Arial" panose="020B0604020202020204" pitchFamily="34" charset="0"/>
              </a:rPr>
              <a:t>2</a:t>
            </a:r>
            <a:r>
              <a:rPr lang="en" sz="1900" b="1" dirty="0">
                <a:solidFill>
                  <a:schemeClr val="dk1"/>
                </a:solidFill>
                <a:latin typeface="Arial" panose="020B0604020202020204" pitchFamily="34" charset="0"/>
                <a:cs typeface="Arial" panose="020B0604020202020204" pitchFamily="34" charset="0"/>
              </a:rPr>
              <a:t> in the mitochondria? Which of these proteins does not directly contribute to the establishment of the proton gradient across the inner membrane?</a:t>
            </a:r>
            <a:endParaRPr sz="3200" b="1" dirty="0">
              <a:solidFill>
                <a:schemeClr val="dk1"/>
              </a:solidFill>
              <a:latin typeface="Arial" panose="020B0604020202020204" pitchFamily="34" charset="0"/>
              <a:ea typeface="Calibri"/>
              <a:cs typeface="Arial" panose="020B0604020202020204" pitchFamily="34" charset="0"/>
              <a:sym typeface="Calibri"/>
            </a:endParaRPr>
          </a:p>
          <a:p>
            <a:pPr>
              <a:spcBef>
                <a:spcPts val="360"/>
              </a:spcBef>
              <a:spcAft>
                <a:spcPts val="0"/>
              </a:spcAft>
              <a:buClr>
                <a:schemeClr val="dk1"/>
              </a:buClr>
              <a:buSzPts val="1800"/>
            </a:pPr>
            <a:endParaRPr sz="20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182" name="Google Shape;182;p32"/>
          <p:cNvSpPr txBox="1">
            <a:spLocks noGrp="1"/>
          </p:cNvSpPr>
          <p:nvPr>
            <p:ph type="body" idx="1"/>
          </p:nvPr>
        </p:nvSpPr>
        <p:spPr>
          <a:xfrm>
            <a:off x="685800" y="3311525"/>
            <a:ext cx="7772400" cy="26232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spcBef>
                <a:spcPts val="360"/>
              </a:spcBef>
              <a:spcAft>
                <a:spcPts val="0"/>
              </a:spcAft>
              <a:buClr>
                <a:schemeClr val="dk1"/>
              </a:buClr>
              <a:buSzPts val="1800"/>
              <a:buNone/>
            </a:pPr>
            <a:r>
              <a:rPr lang="en" sz="1800" dirty="0">
                <a:ea typeface="Arial"/>
                <a:sym typeface="Arial"/>
              </a:rPr>
              <a:t>Complex I, complex II, complex III, and complex IV are the proteins responsible for shuttling electrons from the reduced electron donors NADH and FADH</a:t>
            </a:r>
            <a:r>
              <a:rPr lang="en" sz="1800" baseline="-25000" dirty="0">
                <a:ea typeface="Arial"/>
                <a:sym typeface="Arial"/>
              </a:rPr>
              <a:t>2</a:t>
            </a:r>
            <a:r>
              <a:rPr lang="en" sz="1800" dirty="0">
                <a:ea typeface="Arial"/>
                <a:sym typeface="Arial"/>
              </a:rPr>
              <a:t> to </a:t>
            </a:r>
            <a:r>
              <a:rPr lang="en" sz="1900" dirty="0">
                <a:ea typeface="Arial"/>
                <a:sym typeface="Arial"/>
              </a:rPr>
              <a:t>O</a:t>
            </a:r>
            <a:r>
              <a:rPr lang="en" sz="1900" baseline="-25000" dirty="0">
                <a:ea typeface="Arial"/>
                <a:sym typeface="Arial"/>
              </a:rPr>
              <a:t>2 </a:t>
            </a:r>
            <a:r>
              <a:rPr lang="en" sz="1900" dirty="0">
                <a:ea typeface="Arial"/>
                <a:sym typeface="Arial"/>
              </a:rPr>
              <a:t>in the mitochondria. Complex II is the only one that does not pump protons from the matrix to the intermembrane space. Accordingly, complex II does not directly contribute to the establishment of the proton gradient needed to power ATP synthase. </a:t>
            </a:r>
            <a:endParaRPr sz="100" dirty="0">
              <a:highlight>
                <a:srgbClr val="FFFFFF"/>
              </a:highlight>
              <a:ea typeface="Arial"/>
              <a:sym typeface="Arial"/>
            </a:endParaRPr>
          </a:p>
          <a:p>
            <a:pPr marL="0" indent="0">
              <a:spcBef>
                <a:spcPts val="360"/>
              </a:spcBef>
              <a:spcAft>
                <a:spcPts val="0"/>
              </a:spcAft>
              <a:buSzPts val="1800"/>
              <a:buNone/>
            </a:pPr>
            <a:endParaRP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0EC1-36ED-4A80-8E63-924E9AEB528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ATP Synthesis</a:t>
            </a:r>
            <a:endParaRPr lang="en-AU" dirty="0"/>
          </a:p>
        </p:txBody>
      </p:sp>
    </p:spTree>
    <p:extLst>
      <p:ext uri="{BB962C8B-B14F-4D97-AF65-F5344CB8AC3E}">
        <p14:creationId xmlns:p14="http://schemas.microsoft.com/office/powerpoint/2010/main" val="26775200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177-524E-4256-9EBB-F1A1D2AB3C2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In the Chemiosmotic Model, Oxidation and Phosphorylation Are Obligately Coupled</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19075" y="1600200"/>
            <a:ext cx="870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model </a:t>
            </a:r>
            <a:r>
              <a:rPr lang="en-US" sz="2400" dirty="0">
                <a:latin typeface="Arial" panose="020B0604020202020204" pitchFamily="34" charset="0"/>
                <a:cs typeface="Arial" panose="020B0604020202020204" pitchFamily="34" charset="0"/>
              </a:rPr>
              <a:t>= describes the coupling of ATP synthesis to an electrochemical proton gradient (the proton-motive force)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There are red highlighted plus symbols across the top boundary of the membrane and red highlighted minus symbols across the bottom boundary of the membrane. Four complexes of the respiratory chain are shown embedded in the membrane. Complex Roman numeral 1 is shown as a pink structure with a horizontal left side that bends down to a rounded portion below the membrane to the lower right. To the right, complex Roman numeral 2 is shown with a narrow vertical piece across the membrane above a rounded portion below the membrane. To the right, complex Roman numeral 3 is shown as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its upper left. A red vertical arrow begins below the membrane and points through the left side of the horizontal portion of complex Roman numeral 1 to end at red highlighted 4 H plus above the membrane. An arrow curves from N A D H plus H plus to the bottom left of complex Roman numeral 1, then curves down to end at N A D plus. At the point where this curved arrow meets complex Roman numeral 1, a blue arrow points up to a yellow square labeled Q. A blue arrow from this yellow square labeled Q meets a red arrow from red highlighted 2 H plus to the left of the complex and continues right to end at a yellow box labeled Q H 2 to the right of the complex. A dashed arrow points from the yellow box labeled Q H 2 across the top of complex Roman numeral 2 to a similar yellow box labeled Q H 2 to the right of the second complex. A curved arrow beneath complex Roman numeral 2 begins at succinate, curves through the bottom of the complex, and ends at fumarate. A blue arrow points from the top of this curve from succinate to fumarate to the center of complex Roman numeral 2, from which a second blue arrow points to the yellow box labeled Q H 2 in the membrane to the right. A blue arrow points from this yellow box to the top center of complex Roman numeral 3. A red arrow points from red highlighted 2 H plus beneath complex Roman numeral 3 to the top center of the complex, where it meets the blue arrow from the yellow box labeled Q H 2. A second red arrow continues out of the complex to red highlighted 4 H plus above the complex. A second blue arrow curves up to a purple circle labeled cyt italicized c end italics at top of complex Roman numeral 3, just to the left of the center. A dashed arrow points from this purple circle to a similar purple circle on top of complex Roman numeral 4, just to the right of the enter. A curved arrow points from 2 H plus plus one-half O 2 to the center of complex Roman numeral 4, then out to H 2 O below the complex. A blue arrow points down from the purple circle representing c y t italicized c end italics to the inflection point of the arrow from 2 H plus plus one-half O 2 to H 2 O. A red arrow enters complex Roman numeral 4 at the bottom left and runs up it to exit at the upper right at red highlighted 2 H plus. An orange structure to the right has a square portion in the membrane labeled F subscript 0 end subscript with a rectangular piece to its left. A cylindrical piece that is wider at its top extends down from this square to a rounded structure below that has three roughly oval pieces and is labeled F subscript 1 end subscript. An arrow runs through the right side of this structure showing the addition of A D P plus P I and the production of A T P. A curved thin piece exits the bottom of this rounded structure and curves up along its left side to end next to the base of the structure at the top of the membrane. A red arrow begins above the membrane, runs through the rectangular part of the base, and bends left to cross the thin curved piece to end at italicized n end italics H plus. Text reads, proton-motive force above two light red boxes with a plus sign between them. The left-hand box reads, chemical potential, delta p H (inside alkaline). The right-hand box reads, electrical potential, delta psi (inside negative). An arrow points right to a light red box reading, A T P synthesis driven by proton-motive force.">
            <a:extLst>
              <a:ext uri="{FF2B5EF4-FFF2-40B4-BE49-F238E27FC236}">
                <a16:creationId xmlns:a16="http://schemas.microsoft.com/office/drawing/2014/main" id="{91D7504A-6ECB-7849-B204-BED5B89E86C3}"/>
              </a:ext>
            </a:extLst>
          </p:cNvPr>
          <p:cNvPicPr>
            <a:picLocks noChangeAspect="1"/>
          </p:cNvPicPr>
          <p:nvPr/>
        </p:nvPicPr>
        <p:blipFill>
          <a:blip r:embed="rId3"/>
          <a:stretch>
            <a:fillRect/>
          </a:stretch>
        </p:blipFill>
        <p:spPr>
          <a:xfrm>
            <a:off x="711200" y="3429000"/>
            <a:ext cx="7721600" cy="3060123"/>
          </a:xfrm>
          <a:prstGeom prst="rect">
            <a:avLst/>
          </a:prstGeom>
        </p:spPr>
      </p:pic>
    </p:spTree>
    <p:extLst>
      <p:ext uri="{BB962C8B-B14F-4D97-AF65-F5344CB8AC3E}">
        <p14:creationId xmlns:p14="http://schemas.microsoft.com/office/powerpoint/2010/main" val="3358617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C486-986E-49BD-880E-ADC95E53188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Synthesis</a:t>
            </a:r>
            <a:endParaRPr lang="en-AU" dirty="0"/>
          </a:p>
        </p:txBody>
      </p:sp>
      <p:sp>
        <p:nvSpPr>
          <p:cNvPr id="7" name="TextBox 6">
            <a:extLst>
              <a:ext uri="{FF2B5EF4-FFF2-40B4-BE49-F238E27FC236}">
                <a16:creationId xmlns:a16="http://schemas.microsoft.com/office/drawing/2014/main" id="{33BFB683-B3C7-C94A-B7A8-5F9510591333}"/>
              </a:ext>
            </a:extLst>
          </p:cNvPr>
          <p:cNvSpPr txBox="1">
            <a:spLocks noChangeArrowheads="1"/>
          </p:cNvSpPr>
          <p:nvPr/>
        </p:nvSpPr>
        <p:spPr bwMode="auto">
          <a:xfrm>
            <a:off x="6705600" y="4110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(19-10)</a:t>
            </a: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ATP synthase </a:t>
                </a:r>
                <a:r>
                  <a:rPr lang="en-US" sz="2400" dirty="0">
                    <a:latin typeface="Arial" panose="020B0604020202020204" pitchFamily="34" charset="0"/>
                    <a:ea typeface="Arial Unicode MS" panose="020B0604020202020204" pitchFamily="34" charset="-128"/>
                    <a:cs typeface="Arial" panose="020B0604020202020204" pitchFamily="34" charset="0"/>
                  </a:rPr>
                  <a:t>= drives the synthesis of ATP as protons flow passively back into the matrix through its proton pore</a:t>
                </a:r>
              </a:p>
              <a:p>
                <a:endParaRPr lang="en-US" sz="2400" b="1" i="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to emphasize the role of the proton-motive force, the equation for ATP synthesis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ADP + P</a:t>
                </a:r>
                <a:r>
                  <a:rPr lang="en-US" sz="2400" baseline="-25000" dirty="0">
                    <a:latin typeface="Arial" panose="020B0604020202020204" pitchFamily="34" charset="0"/>
                    <a:ea typeface="Arial Unicode MS" panose="020B0604020202020204" pitchFamily="34" charset="-128"/>
                    <a:cs typeface="Arial" panose="020B0604020202020204" pitchFamily="34" charset="0"/>
                  </a:rPr>
                  <a:t>i</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P</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r>
                  <a:rPr lang="en-US" sz="2400" i="1" dirty="0">
                    <a:latin typeface="Arial" panose="020B0604020202020204" pitchFamily="34" charset="0"/>
                    <a:ea typeface="Arial Unicode MS" panose="020B0604020202020204" pitchFamily="34" charset="-128"/>
                    <a:cs typeface="Arial" panose="020B0604020202020204" pitchFamily="34" charset="0"/>
                  </a:rPr>
                  <a:t>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N</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600200"/>
                <a:ext cx="8534399" cy="4130675"/>
              </a:xfrm>
              <a:prstGeom prst="rect">
                <a:avLst/>
              </a:prstGeom>
              <a:blipFill>
                <a:blip r:embed="rId3"/>
                <a:stretch>
                  <a:fillRect l="-429"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41945411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C789F905-DB89-4C0B-941E-CBD7A82C93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
        <p:nvSpPr>
          <p:cNvPr id="2" name="Title 1">
            <a:extLst>
              <a:ext uri="{FF2B5EF4-FFF2-40B4-BE49-F238E27FC236}">
                <a16:creationId xmlns:a16="http://schemas.microsoft.com/office/drawing/2014/main" id="{CF40271A-BF9B-4A7A-9201-DECC8D674748}"/>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chemiosmotic model:</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supported by the observation that, when isolated mitochondria have an artificial electrochemical gradient (higher pH in the matrix) imposed on them, electrons spontaneously flow through the respiratory chain.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an intact outer mitochondrial membrane.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that mitochondrial ATP synthesis and electron flow through the respiratory chain be obligately coupled.</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supported by the observation that isolated mitochondria that are actively respiring cause the pH of the solution they are in to increase.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705878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9CF4-92E2-4E7A-B14E-65BA0F4340C1}"/>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chemiosmotic model:</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requires that mitochondrial ATP synthesis and electron flow through the respiratory chain be obligately coupled.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chemiosmotic model, proposed by Peter Mitchell, is the paradigm for energy coupling. Here, “coupling” refers to the </a:t>
            </a:r>
            <a:r>
              <a:rPr lang="en-US" sz="2400" b="1" i="1" u="none" strike="noStrike" baseline="0" dirty="0">
                <a:latin typeface="Arial" panose="020B0604020202020204" pitchFamily="34" charset="0"/>
                <a:cs typeface="Arial" panose="020B0604020202020204" pitchFamily="34" charset="0"/>
              </a:rPr>
              <a:t>obligate </a:t>
            </a:r>
            <a:r>
              <a:rPr lang="en-US" sz="2400" b="1" i="0" u="none" strike="noStrike" baseline="0" dirty="0">
                <a:latin typeface="Arial" panose="020B0604020202020204" pitchFamily="34" charset="0"/>
                <a:cs typeface="Arial" panose="020B0604020202020204" pitchFamily="34" charset="0"/>
              </a:rPr>
              <a:t>connection between mitochondrial ATP synthesis and electron flow through the respiratory</a:t>
            </a:r>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chain.</a:t>
            </a:r>
            <a:endParaRPr lang="en-US" sz="2400" b="1"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3811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04DBD5E0-44E0-4ED4-BA1C-5E6B15BB9A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E3B86B06-1213-495E-AC4F-A6A1C8C08A8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3572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187B-589F-4328-B11E-4B1D50B92F3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Coupling of Electron Transfer and ATP Synthesis in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1"/>
            <a:ext cx="853439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electron transfer block ATP synthesis</a:t>
            </a:r>
          </a:p>
          <a:p>
            <a:pPr marL="50800" indent="0">
              <a:buNone/>
            </a:pPr>
            <a:r>
              <a:rPr lang="en-US" sz="2400" dirty="0">
                <a:latin typeface="Arial" panose="020B0604020202020204" pitchFamily="34" charset="0"/>
                <a:cs typeface="Arial" panose="020B0604020202020204" pitchFamily="34" charset="0"/>
              </a:rPr>
              <a:t> </a:t>
            </a:r>
          </a:p>
          <a:p>
            <a:pPr>
              <a:spcAft>
                <a:spcPts val="600"/>
              </a:spcAft>
            </a:pPr>
            <a:r>
              <a:rPr lang="en-US" altLang="en-US" sz="2400" dirty="0">
                <a:latin typeface="Arial" panose="020B0604020202020204" pitchFamily="34" charset="0"/>
                <a:cs typeface="Arial" panose="020B0604020202020204" pitchFamily="34" charset="0"/>
              </a:rPr>
              <a:t>inhibitors of ATP synthesis block electron transfer (unless oxidation and phosphorylation are uncoupled)  </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n both graphs, the horizontal axis is labeled time. In part a, a black curve labeled O 2 consumption begins on the left just above the horizontal axis. Just to the right, an arrow shows that A D P and P i are added. The curve increases slowly to a point almost halfway across the horizontal axis and just under one-quarter of the height of the vertical axis, where an arrow indicates that succinate is added. The curve increases rapidly to a point just past halfway across the vertical axis at two-thirds of the height of the vertical axis, where an arrow indicates that C N minus is added. After this point, the curve runs horizontally to the right end of the graph. A red curve labeled A T P synthesis begins just below the black curve on the left side of the horizontal axis, runs horizontally past the point where A D P and P I are added, and then begins to increase rapidly once succinate is added at almost halfway across the horizontal axis. The curve levels off at just past halfway across the horizontal axis at half the height of the vertical axis at the point labeled add C N minus, then runs horizontally to the right side of the graph. In part b, a black curve labeled O 2 consumption begins on the left just above the horizontal axis. Just to the right, an arrow shows that succinate is added. The curve increases slightly to a point at one-quarter of the length across the horizontal axis and just under one-quarter of the height of the vertical axis, at which point an arrow indicates that A D P and P I are added. The curve increases rapidly to a point one-third of the way across the horizontal axis and two-thirds of the height of the vertical axis, where an arrow indicates that venturicidin or oligomycin is added. The curve increases slowly to a point two-thirds of the way across the horizontal axis and only slightly higher, when D N P is added. The curve then increases rapidly to meet the top of the graph at three-quarters of the length of the horizontal axis. A red curve labeled A T P synthesis begins on the left just below the black curve. Just to the right, an arrow shows that succinate is added. The curve runs horizontally to a point at one-quarter of the length across the horizontal axis, at which point an arrow indicates that A D P and P I are added. The curve increases rapidly to a point one-third of the way across the horizontal axis and half the height of the vertical axis, where an arrow indicates that venturicidin or oligomycin is added. The curve runs horizontally to the right end of the graph with no change at the point two-thirds of the way across the horizontal axis when D N P is added. Lines point to the upward end of the black curve and the horizontal end of the red curve, showing how much they have diverged, are labeled, uncoupled. All data are approximate.">
            <a:extLst>
              <a:ext uri="{FF2B5EF4-FFF2-40B4-BE49-F238E27FC236}">
                <a16:creationId xmlns:a16="http://schemas.microsoft.com/office/drawing/2014/main" id="{E1A50B54-1492-6B4C-80E6-E55D1251D06E}"/>
              </a:ext>
            </a:extLst>
          </p:cNvPr>
          <p:cNvPicPr>
            <a:picLocks noChangeAspect="1"/>
          </p:cNvPicPr>
          <p:nvPr/>
        </p:nvPicPr>
        <p:blipFill>
          <a:blip r:embed="rId3"/>
          <a:stretch>
            <a:fillRect/>
          </a:stretch>
        </p:blipFill>
        <p:spPr>
          <a:xfrm>
            <a:off x="454941" y="3665537"/>
            <a:ext cx="8234116" cy="2315845"/>
          </a:xfrm>
          <a:prstGeom prst="rect">
            <a:avLst/>
          </a:prstGeom>
        </p:spPr>
      </p:pic>
    </p:spTree>
    <p:extLst>
      <p:ext uri="{BB962C8B-B14F-4D97-AF65-F5344CB8AC3E}">
        <p14:creationId xmlns:p14="http://schemas.microsoft.com/office/powerpoint/2010/main" val="1958786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CA13EC8-E83F-4BA6-A01D-E0187417CF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
        <p:nvSpPr>
          <p:cNvPr id="2" name="Title 1">
            <a:extLst>
              <a:ext uri="{FF2B5EF4-FFF2-40B4-BE49-F238E27FC236}">
                <a16:creationId xmlns:a16="http://schemas.microsoft.com/office/drawing/2014/main" id="{4E798DFD-806B-4005-AA1C-D905DAEED633}"/>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addition of oligomycin, an inhibitor of ATP synthase, to mitochondria suspended in a buffered medium blocks both ATP synthesis and respiration. What would happen if                    2,4-dinitrophenol (DNP) were also added to this suspension</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Respiration and ATP synthesis would both resume.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Respiration would resume without ATP synthesis.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ATP synthesis would resume without respiration.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Neither respiration nor ATP synthesis would resume.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9235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D12EACD8-F017-4466-95AF-C93CFA67A6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 y="315432"/>
            <a:ext cx="1133954" cy="816935"/>
          </a:xfrm>
          <a:prstGeom prst="rect">
            <a:avLst/>
          </a:prstGeom>
        </p:spPr>
      </p:pic>
      <p:sp>
        <p:nvSpPr>
          <p:cNvPr id="2" name="Title 1">
            <a:extLst>
              <a:ext uri="{FF2B5EF4-FFF2-40B4-BE49-F238E27FC236}">
                <a16:creationId xmlns:a16="http://schemas.microsoft.com/office/drawing/2014/main" id="{20FAEEE1-28F4-4B2C-8C4A-5795DA98013C}"/>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of these dehydrogenase enzymes is NOT found in the mitochondrial matrix?</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malate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glutamate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acyl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-CoA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lactate dehydrogenase</a:t>
            </a:r>
          </a:p>
        </p:txBody>
      </p:sp>
    </p:spTree>
    <p:extLst>
      <p:ext uri="{BB962C8B-B14F-4D97-AF65-F5344CB8AC3E}">
        <p14:creationId xmlns:p14="http://schemas.microsoft.com/office/powerpoint/2010/main" val="19937388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C2E8-A961-4DED-9940-2C3188AED759}"/>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addition of oligomycin, an inhibitor of ATP synthase, to mitochondria suspended in a buffered medium blocks both ATP synthesis and respiration. What would happen if                    2,4-dinitrophenol (DNP) were also added to this suspension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Respiration would resume without ATP synthesis.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D</a:t>
            </a:r>
            <a:r>
              <a:rPr lang="en-US" sz="2400" b="1" i="0" u="none" strike="noStrike" baseline="0" dirty="0">
                <a:latin typeface="Arial" panose="020B0604020202020204" pitchFamily="34" charset="0"/>
                <a:cs typeface="Arial" panose="020B0604020202020204" pitchFamily="34" charset="0"/>
              </a:rPr>
              <a:t>initrophenol (DNP) uncouples respiration from ATP synthesis by entering the matrix in the protonated form and releasing a proton, thus dissipating the proton gradient. This allows respiration to continue without ATP synthesis.</a:t>
            </a:r>
          </a:p>
        </p:txBody>
      </p:sp>
    </p:spTree>
    <p:extLst>
      <p:ext uri="{BB962C8B-B14F-4D97-AF65-F5344CB8AC3E}">
        <p14:creationId xmlns:p14="http://schemas.microsoft.com/office/powerpoint/2010/main" val="21598193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FE51-5F35-4906-8097-9936C668364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Chemical Uncouplers of </a:t>
            </a:r>
            <a:b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b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physical shear or detergent uncouples electron transfer from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DNP and FCCP = weak acids that carry protons across the inner mitochondrial membrane</a:t>
            </a:r>
          </a:p>
          <a:p>
            <a:pPr lvl="1"/>
            <a:r>
              <a:rPr lang="en-US" sz="2400" dirty="0">
                <a:latin typeface="Arial" panose="020B0604020202020204" pitchFamily="34" charset="0"/>
                <a:cs typeface="Arial" panose="020B0604020202020204" pitchFamily="34" charset="0"/>
              </a:rPr>
              <a:t>dissipates the proton gradient</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2, 4-dinitrophenol (D N P) is a benzene ring with the top vertex bonded to O bonded to red highlighted H, the upper right vertex bonded to N O 2, and the bottom vertex bonded to N O 2. Carbonylcyanide-italicized p end italics-trifluoromethoxyphenylhydrazone (F C C P) is a benzene ring with the top vertex bonded to N bonded to red highlighted H and bonded to N double bonded to C bonded to C triple bonded to N to the upper left and right and with its bottom vertex bonded to O further bonded to C bonded to F to the right, below, and to the left.">
            <a:extLst>
              <a:ext uri="{FF2B5EF4-FFF2-40B4-BE49-F238E27FC236}">
                <a16:creationId xmlns:a16="http://schemas.microsoft.com/office/drawing/2014/main" id="{7F60AB83-E2E9-BF44-9087-AA6E69B5CE5E}"/>
              </a:ext>
            </a:extLst>
          </p:cNvPr>
          <p:cNvPicPr>
            <a:picLocks noChangeAspect="1"/>
          </p:cNvPicPr>
          <p:nvPr/>
        </p:nvPicPr>
        <p:blipFill>
          <a:blip r:embed="rId3"/>
          <a:stretch>
            <a:fillRect/>
          </a:stretch>
        </p:blipFill>
        <p:spPr>
          <a:xfrm>
            <a:off x="4491787" y="1905000"/>
            <a:ext cx="4338268" cy="3511931"/>
          </a:xfrm>
          <a:prstGeom prst="rect">
            <a:avLst/>
          </a:prstGeom>
        </p:spPr>
      </p:pic>
    </p:spTree>
    <p:extLst>
      <p:ext uri="{BB962C8B-B14F-4D97-AF65-F5344CB8AC3E}">
        <p14:creationId xmlns:p14="http://schemas.microsoft.com/office/powerpoint/2010/main" val="37937421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790D-DC98-4D32-BDE1-F5065902BFE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 Alone Drives ATP Synthesis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absence of an oxidizable substrate, the proton-motive force alone drives ATP synthesis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eaker three-quarters filled with light beige fluid containing mitochondria. An arrow points to a close-up to the right. A wavy membrane extends from the left to right. The region above the membrane is labeled matrix and the region below the membrane is labeled intermembrane space. A small piece of membrane made up of small pieces is shown at the lower right. Text in the matrix reads [K plus] equals [C l minus] equals 0.1 M and [H plus] equals 10 superscript negative 9 end superscript M. A T P synthase is shown with a rectangular part in the membrane and a rounded part extending into the matrix, where it is labeled F subscript 0 end subscript F subscript 1 end subscript. A thin strand begins at the top of the rounded part and runs down along the right side of the rectangular part. Text in the intermembrane space reads [H plus] equals 10 superscript negative 9 end superscript M. An arrow points downward to a similar illustration in part b accompanied by text reading, p H lowered from 9 to 7; valinomycin added; no added K plus. To the left of the arrow, a rectangle is light beige on top, where it is labeled p H 9 and darker beige on the bottom, where it is labeled p H 7. Part b shows a similar beaker three-quarters filled with dark beige fluid containing mitochondria. An arrow points to a close-up to the right. The intermembrane space is dark beige. One of the folds in the membrane has minus symbols all along the matrix side and plus signs all along the intermembrane space side. A yellow circle containing a green circle labeled K plus is next to arrows pointing diagonally to and from a similar yellow circle in the intermembrane space. The downward-pointing arrow has a branched arrow showing that the green circle labeled K plus separates from the larger yellow circle, which is now empty. A T P synthase is shown with a curved arrow next to the rounded top portion showing that A D P plus P I is added and A T P is produced. Text in the matrix reads, [K plus] less than symbol less than symbol [C l minus]. Red highlighted text in the intermembrane space beneath A T P synthase reads, [H plus] equals 10 superscript negative 7 end superscript M. An arrow points from this red text through the right side of A T P synthase to red text in the matrix reading, [H plus] equals 10 superscript negative 9 end superscript M.">
            <a:extLst>
              <a:ext uri="{FF2B5EF4-FFF2-40B4-BE49-F238E27FC236}">
                <a16:creationId xmlns:a16="http://schemas.microsoft.com/office/drawing/2014/main" id="{EEC27F12-4CD4-6A4C-B0F1-1D3D12D270DF}"/>
              </a:ext>
            </a:extLst>
          </p:cNvPr>
          <p:cNvPicPr>
            <a:picLocks noChangeAspect="1"/>
          </p:cNvPicPr>
          <p:nvPr/>
        </p:nvPicPr>
        <p:blipFill>
          <a:blip r:embed="rId3"/>
          <a:stretch>
            <a:fillRect/>
          </a:stretch>
        </p:blipFill>
        <p:spPr>
          <a:xfrm>
            <a:off x="4517874" y="1600200"/>
            <a:ext cx="4321326" cy="5029200"/>
          </a:xfrm>
          <a:prstGeom prst="rect">
            <a:avLst/>
          </a:prstGeom>
        </p:spPr>
      </p:pic>
    </p:spTree>
    <p:extLst>
      <p:ext uri="{BB962C8B-B14F-4D97-AF65-F5344CB8AC3E}">
        <p14:creationId xmlns:p14="http://schemas.microsoft.com/office/powerpoint/2010/main" val="2088642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31CA4437-E22C-4646-A9D7-CF1D24602F7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F1A86E9-743E-45CA-83BB-7D26DABE075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686666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5591E-DFC9-4A3D-ADEE-F571C11720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ATP Synthase Has Two Functional Domains, </a:t>
            </a:r>
            <a:r>
              <a:rPr lang="en-US" altLang="en-US" dirty="0" err="1">
                <a:solidFill>
                  <a:srgbClr val="4E4CB4"/>
                </a:solidFill>
                <a:latin typeface="Arial" panose="020B0604020202020204" pitchFamily="34" charset="0"/>
                <a:cs typeface="Arial" panose="020B0604020202020204" pitchFamily="34" charset="0"/>
              </a:rPr>
              <a:t>F</a:t>
            </a:r>
            <a:r>
              <a:rPr lang="en-US" altLang="en-US" baseline="-25000" dirty="0" err="1">
                <a:solidFill>
                  <a:srgbClr val="4E4CB4"/>
                </a:solidFill>
                <a:latin typeface="Arial" panose="020B0604020202020204" pitchFamily="34" charset="0"/>
                <a:cs typeface="Arial" panose="020B0604020202020204" pitchFamily="34" charset="0"/>
              </a:rPr>
              <a:t>o</a:t>
            </a:r>
            <a:r>
              <a:rPr lang="en-US" altLang="en-US" dirty="0">
                <a:solidFill>
                  <a:srgbClr val="4E4CB4"/>
                </a:solidFill>
                <a:latin typeface="Arial" panose="020B0604020202020204" pitchFamily="34" charset="0"/>
                <a:cs typeface="Arial" panose="020B0604020202020204" pitchFamily="34" charset="0"/>
              </a:rPr>
              <a:t> and F</a:t>
            </a:r>
            <a:r>
              <a:rPr lang="en-US" altLang="en-US" baseline="-25000" dirty="0">
                <a:solidFill>
                  <a:srgbClr val="4E4CB4"/>
                </a:solidFill>
                <a:latin typeface="Arial" panose="020B0604020202020204" pitchFamily="34" charset="0"/>
                <a:cs typeface="Arial" panose="020B0604020202020204" pitchFamily="34" charset="0"/>
              </a:rPr>
              <a:t>1</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6700" y="19812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ATP synthase is an F-type ATPase</a:t>
            </a:r>
          </a:p>
          <a:p>
            <a:pPr lvl="1"/>
            <a:r>
              <a:rPr lang="en-US" sz="2400" dirty="0">
                <a:latin typeface="Arial" panose="020B0604020202020204" pitchFamily="34" charset="0"/>
                <a:cs typeface="Arial" panose="020B0604020202020204" pitchFamily="34" charset="0"/>
              </a:rPr>
              <a:t>similar in structure and mechanism to the ATP synthases of bacteria and chloroplasts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90215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CA602C7A-2E4F-4DC1-A9EA-A3970E9E2F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1751" y="32103"/>
            <a:ext cx="1133954" cy="816935"/>
          </a:xfrm>
          <a:prstGeom prst="rect">
            <a:avLst/>
          </a:prstGeom>
        </p:spPr>
      </p:pic>
      <p:sp>
        <p:nvSpPr>
          <p:cNvPr id="2" name="Title 1">
            <a:extLst>
              <a:ext uri="{FF2B5EF4-FFF2-40B4-BE49-F238E27FC236}">
                <a16:creationId xmlns:a16="http://schemas.microsoft.com/office/drawing/2014/main" id="{C7DC0094-A3A4-497C-8BED-593AFE41342A}"/>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a:t>
            </a:r>
            <a:r>
              <a:rPr lang="en-GB" kern="1200" dirty="0">
                <a:solidFill>
                  <a:srgbClr val="144652"/>
                </a:solidFill>
                <a:latin typeface="Arial" panose="020B0604020202020204" pitchFamily="34" charset="0"/>
                <a:cs typeface="Arial" panose="020B0604020202020204" pitchFamily="34" charset="0"/>
              </a:rPr>
              <a:t>Visualizing</a:t>
            </a:r>
            <a:br>
              <a:rPr lang="en-GB" kern="1200" dirty="0">
                <a:solidFill>
                  <a:srgbClr val="144652"/>
                </a:solidFill>
                <a:latin typeface="Arial" panose="020B0604020202020204" pitchFamily="34" charset="0"/>
                <a:cs typeface="Arial" panose="020B0604020202020204" pitchFamily="34" charset="0"/>
              </a:rPr>
            </a:br>
            <a:r>
              <a:rPr lang="en-GB" kern="1200" dirty="0">
                <a:solidFill>
                  <a:srgbClr val="144652"/>
                </a:solidFill>
                <a:latin typeface="Arial" panose="020B0604020202020204" pitchFamily="34" charset="0"/>
                <a:cs typeface="Arial" panose="020B0604020202020204" pitchFamily="34" charset="0"/>
              </a:rPr>
              <a:t>ATP Synthase</a:t>
            </a:r>
            <a:endParaRPr lang="en-AU" dirty="0">
              <a:solidFill>
                <a:srgbClr val="144652"/>
              </a:solidFill>
            </a:endParaRPr>
          </a:p>
        </p:txBody>
      </p:sp>
      <p:sp>
        <p:nvSpPr>
          <p:cNvPr id="166" name="Google Shape;166;p30"/>
          <p:cNvSpPr txBox="1">
            <a:spLocks noGrp="1"/>
          </p:cNvSpPr>
          <p:nvPr>
            <p:ph type="body" idx="4294967295"/>
          </p:nvPr>
        </p:nvSpPr>
        <p:spPr>
          <a:xfrm>
            <a:off x="304799" y="1707225"/>
            <a:ext cx="8534400" cy="1635125"/>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ATP synthase has two functional domains: </a:t>
            </a:r>
            <a:r>
              <a:rPr lang="en-GB" sz="2400" dirty="0" err="1">
                <a:latin typeface="Arial"/>
                <a:ea typeface="Arial"/>
                <a:cs typeface="Arial"/>
                <a:sym typeface="Arial"/>
              </a:rPr>
              <a:t>F</a:t>
            </a:r>
            <a:r>
              <a:rPr lang="en-GB" sz="2400" baseline="-25000" dirty="0" err="1">
                <a:latin typeface="Arial"/>
                <a:ea typeface="Arial"/>
                <a:cs typeface="Arial"/>
                <a:sym typeface="Arial"/>
              </a:rPr>
              <a:t>o</a:t>
            </a:r>
            <a:r>
              <a:rPr lang="en-GB" sz="2400" dirty="0">
                <a:latin typeface="Arial"/>
                <a:ea typeface="Arial"/>
                <a:cs typeface="Arial"/>
                <a:sym typeface="Arial"/>
              </a:rPr>
              <a:t> and F</a:t>
            </a:r>
            <a:r>
              <a:rPr lang="en-GB" sz="2400" baseline="-25000" dirty="0">
                <a:latin typeface="Arial"/>
                <a:ea typeface="Arial"/>
                <a:cs typeface="Arial"/>
                <a:sym typeface="Arial"/>
              </a:rPr>
              <a:t>1</a:t>
            </a:r>
            <a:r>
              <a:rPr lang="en-GB" sz="2400" dirty="0">
                <a:latin typeface="Arial"/>
                <a:ea typeface="Arial"/>
                <a:cs typeface="Arial"/>
                <a:sym typeface="Arial"/>
              </a:rPr>
              <a:t>. </a:t>
            </a:r>
            <a:r>
              <a:rPr lang="en-GB" sz="2400" dirty="0" err="1">
                <a:latin typeface="Arial"/>
                <a:ea typeface="Arial"/>
                <a:cs typeface="Arial"/>
                <a:sym typeface="Arial"/>
              </a:rPr>
              <a:t>F</a:t>
            </a:r>
            <a:r>
              <a:rPr lang="en-GB" sz="2400" baseline="-25000" dirty="0" err="1">
                <a:latin typeface="Arial"/>
                <a:ea typeface="Arial"/>
                <a:cs typeface="Arial"/>
                <a:sym typeface="Arial"/>
              </a:rPr>
              <a:t>o</a:t>
            </a:r>
            <a:r>
              <a:rPr lang="en-GB" sz="2400" dirty="0">
                <a:latin typeface="Arial"/>
                <a:ea typeface="Arial"/>
                <a:cs typeface="Arial"/>
                <a:sym typeface="Arial"/>
              </a:rPr>
              <a:t> is an integral membrane protein, whereas F</a:t>
            </a:r>
            <a:r>
              <a:rPr lang="en-GB" sz="2400" baseline="-25000" dirty="0">
                <a:latin typeface="Arial"/>
                <a:ea typeface="Arial"/>
                <a:cs typeface="Arial"/>
                <a:sym typeface="Arial"/>
              </a:rPr>
              <a:t>1</a:t>
            </a:r>
            <a:r>
              <a:rPr lang="en-GB" sz="2400" dirty="0">
                <a:latin typeface="Arial"/>
                <a:ea typeface="Arial"/>
                <a:cs typeface="Arial"/>
                <a:sym typeface="Arial"/>
              </a:rPr>
              <a:t> is a peripheral membrane protein. Observe the structure of ATP synthase in Mol3D viewer in your Achieve course</a:t>
            </a:r>
            <a:r>
              <a:rPr lang="en-GB" sz="2400" dirty="0">
                <a:latin typeface="Arial" panose="020B0604020202020204" pitchFamily="34" charset="0"/>
                <a:ea typeface="Arial"/>
                <a:cs typeface="Arial" panose="020B0604020202020204" pitchFamily="34" charset="0"/>
                <a:sym typeface="Arial"/>
              </a:rPr>
              <a:t>.</a:t>
            </a:r>
          </a:p>
        </p:txBody>
      </p:sp>
      <p:pic>
        <p:nvPicPr>
          <p:cNvPr id="11" name="Google Shape;168;p30" descr="A screen capture shows an interactive 3 D model of A T P synthase.">
            <a:extLst>
              <a:ext uri="{FF2B5EF4-FFF2-40B4-BE49-F238E27FC236}">
                <a16:creationId xmlns:a16="http://schemas.microsoft.com/office/drawing/2014/main" id="{874E7E56-E456-41FD-8C36-39AE50694C3D}"/>
              </a:ext>
            </a:extLst>
          </p:cNvPr>
          <p:cNvPicPr preferRelativeResize="0"/>
          <p:nvPr/>
        </p:nvPicPr>
        <p:blipFill>
          <a:blip r:embed="rId4">
            <a:alphaModFix/>
          </a:blip>
          <a:stretch>
            <a:fillRect/>
          </a:stretch>
        </p:blipFill>
        <p:spPr>
          <a:xfrm rot="-5400000">
            <a:off x="3516087" y="3116376"/>
            <a:ext cx="2111825" cy="3387425"/>
          </a:xfrm>
          <a:prstGeom prst="rect">
            <a:avLst/>
          </a:prstGeom>
          <a:noFill/>
          <a:ln>
            <a:noFill/>
          </a:ln>
        </p:spPr>
      </p:pic>
    </p:spTree>
    <p:extLst>
      <p:ext uri="{BB962C8B-B14F-4D97-AF65-F5344CB8AC3E}">
        <p14:creationId xmlns:p14="http://schemas.microsoft.com/office/powerpoint/2010/main" val="24746875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a:lnSpc>
                <a:spcPct val="115000"/>
              </a:lnSpc>
              <a:spcBef>
                <a:spcPts val="0"/>
              </a:spcBef>
              <a:buFont typeface="Arial"/>
              <a:buChar char="–"/>
            </a:pPr>
            <a:r>
              <a:rPr lang="en-US" sz="2400" dirty="0">
                <a:latin typeface="Arial"/>
                <a:ea typeface="Arial"/>
                <a:cs typeface="Arial"/>
                <a:sym typeface="Arial"/>
              </a:rPr>
              <a:t>Which domain is </a:t>
            </a:r>
            <a:r>
              <a:rPr lang="en-US" sz="2400" dirty="0" err="1">
                <a:latin typeface="Arial"/>
                <a:ea typeface="Arial"/>
                <a:cs typeface="Arial"/>
                <a:sym typeface="Arial"/>
              </a:rPr>
              <a:t>F</a:t>
            </a:r>
            <a:r>
              <a:rPr lang="en-US" sz="2400" baseline="-25000" dirty="0" err="1">
                <a:latin typeface="Arial"/>
                <a:ea typeface="Arial"/>
                <a:cs typeface="Arial"/>
                <a:sym typeface="Arial"/>
              </a:rPr>
              <a:t>o</a:t>
            </a:r>
            <a:r>
              <a:rPr lang="en-US" sz="3200" baseline="-25000" dirty="0">
                <a:latin typeface="Arial"/>
                <a:ea typeface="Arial"/>
                <a:cs typeface="Arial"/>
                <a:sym typeface="Arial"/>
              </a:rPr>
              <a:t> </a:t>
            </a:r>
            <a:r>
              <a:rPr lang="en-US" sz="2400" dirty="0">
                <a:latin typeface="Arial"/>
                <a:ea typeface="Arial"/>
                <a:cs typeface="Arial"/>
                <a:sym typeface="Arial"/>
              </a:rPr>
              <a:t>and which domain is F</a:t>
            </a:r>
            <a:r>
              <a:rPr lang="en-US" sz="2400" baseline="-25000" dirty="0">
                <a:latin typeface="Arial"/>
                <a:ea typeface="Arial"/>
                <a:cs typeface="Arial"/>
                <a:sym typeface="Arial"/>
              </a:rPr>
              <a:t>1</a:t>
            </a:r>
            <a:r>
              <a:rPr lang="en-US" sz="2400" dirty="0">
                <a:latin typeface="Arial"/>
                <a:ea typeface="Arial"/>
                <a:cs typeface="Arial"/>
                <a:sym typeface="Arial"/>
              </a:rPr>
              <a:t>? Select each domain and upload a screenshot to your course.</a:t>
            </a:r>
            <a:endParaRPr lang="en-US" sz="1600" dirty="0">
              <a:latin typeface="Arial"/>
              <a:ea typeface="Arial"/>
              <a:cs typeface="Arial"/>
              <a:sym typeface="Arial"/>
            </a:endParaRPr>
          </a:p>
          <a:p>
            <a:pPr lvl="1">
              <a:lnSpc>
                <a:spcPct val="115000"/>
              </a:lnSpc>
              <a:spcBef>
                <a:spcPts val="0"/>
              </a:spcBef>
              <a:buFont typeface="Arial"/>
              <a:buChar char="–"/>
            </a:pPr>
            <a:r>
              <a:rPr lang="en-US" sz="2400" dirty="0">
                <a:latin typeface="Arial"/>
                <a:ea typeface="Arial"/>
                <a:cs typeface="Arial"/>
                <a:sym typeface="Arial"/>
              </a:rPr>
              <a:t>Which domain binds to ATP?</a:t>
            </a:r>
          </a:p>
          <a:p>
            <a:pPr lvl="1">
              <a:lnSpc>
                <a:spcPct val="115000"/>
              </a:lnSpc>
              <a:spcBef>
                <a:spcPts val="0"/>
              </a:spcBef>
              <a:buFont typeface="Arial"/>
              <a:buChar char="–"/>
            </a:pPr>
            <a:r>
              <a:rPr lang="en-US" sz="2400" dirty="0">
                <a:latin typeface="Arial"/>
                <a:ea typeface="Arial"/>
                <a:cs typeface="Arial"/>
                <a:sym typeface="Arial"/>
              </a:rPr>
              <a:t>Is the direction of proton flow from </a:t>
            </a:r>
            <a:r>
              <a:rPr lang="en-US" sz="2400" dirty="0" err="1">
                <a:latin typeface="Arial"/>
                <a:ea typeface="Arial"/>
                <a:cs typeface="Arial"/>
                <a:sym typeface="Arial"/>
              </a:rPr>
              <a:t>F</a:t>
            </a:r>
            <a:r>
              <a:rPr lang="en-US" sz="2400" baseline="-25000" dirty="0" err="1">
                <a:latin typeface="Arial"/>
                <a:ea typeface="Arial"/>
                <a:cs typeface="Arial"/>
                <a:sym typeface="Arial"/>
              </a:rPr>
              <a:t>o</a:t>
            </a:r>
            <a:r>
              <a:rPr lang="en-US" sz="2400" dirty="0">
                <a:latin typeface="Arial"/>
                <a:ea typeface="Arial"/>
                <a:cs typeface="Arial"/>
                <a:sym typeface="Arial"/>
              </a:rPr>
              <a:t> to F</a:t>
            </a:r>
            <a:r>
              <a:rPr lang="en-US" sz="2400" baseline="-25000" dirty="0">
                <a:latin typeface="Arial"/>
                <a:ea typeface="Arial"/>
                <a:cs typeface="Arial"/>
                <a:sym typeface="Arial"/>
              </a:rPr>
              <a:t>1</a:t>
            </a:r>
            <a:r>
              <a:rPr lang="en-US" sz="2400" dirty="0">
                <a:latin typeface="Arial"/>
                <a:ea typeface="Arial"/>
                <a:cs typeface="Arial"/>
                <a:sym typeface="Arial"/>
              </a:rPr>
              <a:t> or from F</a:t>
            </a:r>
            <a:r>
              <a:rPr lang="en-US" sz="2400" baseline="-25000" dirty="0">
                <a:latin typeface="Arial"/>
                <a:ea typeface="Arial"/>
                <a:cs typeface="Arial"/>
                <a:sym typeface="Arial"/>
              </a:rPr>
              <a:t>1</a:t>
            </a:r>
            <a:r>
              <a:rPr lang="en-US" sz="2400" dirty="0">
                <a:latin typeface="Arial"/>
                <a:ea typeface="Arial"/>
                <a:cs typeface="Arial"/>
                <a:sym typeface="Arial"/>
              </a:rPr>
              <a:t> to </a:t>
            </a:r>
            <a:r>
              <a:rPr lang="en-US" sz="2400" dirty="0" err="1">
                <a:latin typeface="Arial"/>
                <a:ea typeface="Arial"/>
                <a:cs typeface="Arial"/>
                <a:sym typeface="Arial"/>
              </a:rPr>
              <a:t>F</a:t>
            </a:r>
            <a:r>
              <a:rPr lang="en-US" sz="2400" baseline="-25000" dirty="0" err="1">
                <a:latin typeface="Arial"/>
                <a:ea typeface="Arial"/>
                <a:cs typeface="Arial"/>
                <a:sym typeface="Arial"/>
              </a:rPr>
              <a:t>o</a:t>
            </a: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2A59DE49-9A10-4216-8C72-102F02641AD5}"/>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4)</a:t>
            </a:r>
            <a:endParaRPr lang="en-AU" sz="2000" dirty="0">
              <a:solidFill>
                <a:srgbClr val="144652"/>
              </a:solidFill>
            </a:endParaRPr>
          </a:p>
        </p:txBody>
      </p:sp>
    </p:spTree>
    <p:extLst>
      <p:ext uri="{BB962C8B-B14F-4D97-AF65-F5344CB8AC3E}">
        <p14:creationId xmlns:p14="http://schemas.microsoft.com/office/powerpoint/2010/main" val="17526414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5B74E01E-2EBC-47D6-8127-63025060C8FB}"/>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 sz="2000" b="0" dirty="0">
                <a:solidFill>
                  <a:srgbClr val="144652"/>
                </a:solidFill>
                <a:latin typeface="+mj-lt"/>
              </a:rPr>
              <a:t> (2 of 4)</a:t>
            </a:r>
            <a:endParaRPr lang="en-AU" sz="2000" dirty="0">
              <a:solidFill>
                <a:srgbClr val="144652"/>
              </a:solidFill>
              <a:latin typeface="+mj-lt"/>
            </a:endParaRPr>
          </a:p>
        </p:txBody>
      </p:sp>
      <p:sp>
        <p:nvSpPr>
          <p:cNvPr id="376" name="Google Shape;376;g847cf01710_0_48"/>
          <p:cNvSpPr txBox="1">
            <a:spLocks noGrp="1"/>
          </p:cNvSpPr>
          <p:nvPr>
            <p:ph type="body" idx="1"/>
          </p:nvPr>
        </p:nvSpPr>
        <p:spPr>
          <a:xfrm>
            <a:off x="609600" y="1371600"/>
            <a:ext cx="7848600" cy="49099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Which domain is </a:t>
            </a:r>
            <a:r>
              <a:rPr lang="en-US" sz="2400" dirty="0" err="1">
                <a:latin typeface="Arial"/>
                <a:ea typeface="Arial"/>
                <a:cs typeface="Arial"/>
                <a:sym typeface="Arial"/>
              </a:rPr>
              <a:t>F</a:t>
            </a:r>
            <a:r>
              <a:rPr lang="en-US" sz="2400" baseline="-25000" dirty="0" err="1">
                <a:latin typeface="Arial"/>
                <a:ea typeface="Arial"/>
                <a:cs typeface="Arial"/>
                <a:sym typeface="Arial"/>
              </a:rPr>
              <a:t>o</a:t>
            </a:r>
            <a:r>
              <a:rPr lang="en-US" sz="2400" baseline="-25000" dirty="0">
                <a:latin typeface="Arial"/>
                <a:ea typeface="Arial"/>
                <a:cs typeface="Arial"/>
                <a:sym typeface="Arial"/>
              </a:rPr>
              <a:t> </a:t>
            </a:r>
            <a:r>
              <a:rPr lang="en-US" sz="2400" dirty="0">
                <a:latin typeface="Arial"/>
                <a:ea typeface="Arial"/>
                <a:cs typeface="Arial"/>
                <a:sym typeface="Arial"/>
              </a:rPr>
              <a:t>and which domain is F</a:t>
            </a:r>
            <a:r>
              <a:rPr lang="en-US" sz="2400" baseline="-25000" dirty="0">
                <a:latin typeface="Arial"/>
                <a:ea typeface="Arial"/>
                <a:cs typeface="Arial"/>
                <a:sym typeface="Arial"/>
              </a:rPr>
              <a:t>1</a:t>
            </a:r>
            <a:r>
              <a:rPr lang="en-US" sz="2400" dirty="0">
                <a:latin typeface="Arial"/>
                <a:ea typeface="Arial"/>
                <a:cs typeface="Arial"/>
                <a:sym typeface="Arial"/>
              </a:rPr>
              <a:t>? Select each domain and upload a screenshot to your course. </a:t>
            </a:r>
            <a:r>
              <a:rPr lang="en-US" sz="2400" b="1" dirty="0">
                <a:latin typeface="Arial"/>
                <a:ea typeface="Arial"/>
                <a:cs typeface="Arial"/>
                <a:sym typeface="Arial"/>
              </a:rPr>
              <a:t>The </a:t>
            </a:r>
            <a:r>
              <a:rPr lang="en-US" sz="2400" b="1" dirty="0" err="1">
                <a:latin typeface="Arial"/>
                <a:ea typeface="Arial"/>
                <a:cs typeface="Arial"/>
                <a:sym typeface="Arial"/>
              </a:rPr>
              <a:t>F</a:t>
            </a:r>
            <a:r>
              <a:rPr lang="en-US" sz="2400" b="1" baseline="-25000" dirty="0" err="1">
                <a:latin typeface="Arial"/>
                <a:ea typeface="Arial"/>
                <a:cs typeface="Arial"/>
                <a:sym typeface="Arial"/>
              </a:rPr>
              <a:t>o</a:t>
            </a:r>
            <a:r>
              <a:rPr lang="en-US" sz="2400" b="1" baseline="-25000" dirty="0">
                <a:latin typeface="Arial"/>
                <a:ea typeface="Arial"/>
                <a:cs typeface="Arial"/>
                <a:sym typeface="Arial"/>
              </a:rPr>
              <a:t> </a:t>
            </a:r>
            <a:r>
              <a:rPr lang="en-US" sz="2400" b="1" dirty="0">
                <a:latin typeface="Arial"/>
                <a:ea typeface="Arial"/>
                <a:cs typeface="Arial"/>
                <a:sym typeface="Arial"/>
              </a:rPr>
              <a:t>domain is the domain composed of alpha helices arranged in a cylindrical form. The F</a:t>
            </a:r>
            <a:r>
              <a:rPr lang="en-US" sz="2400" b="1" baseline="-25000" dirty="0">
                <a:latin typeface="Arial"/>
                <a:ea typeface="Arial"/>
                <a:cs typeface="Arial"/>
                <a:sym typeface="Arial"/>
              </a:rPr>
              <a:t>1 </a:t>
            </a:r>
            <a:r>
              <a:rPr lang="en-US" sz="2400" b="1" dirty="0">
                <a:latin typeface="Arial"/>
                <a:ea typeface="Arial"/>
                <a:cs typeface="Arial"/>
                <a:sym typeface="Arial"/>
              </a:rPr>
              <a:t>domain is the spherically shaped domain composed of alpha helices and random coils.</a:t>
            </a:r>
          </a:p>
          <a:p>
            <a:pPr marL="533400" lvl="1" indent="0" rtl="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Which domain binds to ATP</a:t>
            </a:r>
            <a:r>
              <a:rPr lang="en-US" sz="2400" dirty="0">
                <a:latin typeface="Arial"/>
                <a:ea typeface="Arial"/>
                <a:cs typeface="Arial"/>
                <a:sym typeface="Arial"/>
              </a:rPr>
              <a:t>? </a:t>
            </a:r>
            <a:r>
              <a:rPr lang="en-US" sz="2400" b="1" dirty="0">
                <a:latin typeface="Arial"/>
                <a:ea typeface="Arial"/>
                <a:cs typeface="Arial"/>
                <a:sym typeface="Arial"/>
              </a:rPr>
              <a:t>the F</a:t>
            </a:r>
            <a:r>
              <a:rPr lang="en-US" sz="2400" b="1" baseline="-25000" dirty="0">
                <a:latin typeface="Arial"/>
                <a:ea typeface="Arial"/>
                <a:cs typeface="Arial"/>
                <a:sym typeface="Arial"/>
              </a:rPr>
              <a:t>1 </a:t>
            </a:r>
            <a:r>
              <a:rPr lang="en-US" sz="2400" b="1" dirty="0">
                <a:latin typeface="Arial"/>
                <a:ea typeface="Arial"/>
                <a:cs typeface="Arial"/>
                <a:sym typeface="Arial"/>
              </a:rPr>
              <a:t>domain </a:t>
            </a:r>
            <a:endParaRPr lang="en-GB" sz="2400" b="1" dirty="0">
              <a:latin typeface="Arial"/>
              <a:ea typeface="Arial"/>
              <a:cs typeface="Arial"/>
              <a:sym typeface="Arial"/>
            </a:endParaRPr>
          </a:p>
        </p:txBody>
      </p:sp>
    </p:spTree>
    <p:extLst>
      <p:ext uri="{BB962C8B-B14F-4D97-AF65-F5344CB8AC3E}">
        <p14:creationId xmlns:p14="http://schemas.microsoft.com/office/powerpoint/2010/main" val="11662961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D755222A-FBAE-466B-86C2-936A90C98721}"/>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dirty="0">
                <a:solidFill>
                  <a:srgbClr val="144652"/>
                </a:solidFill>
                <a:latin typeface="+mj-lt"/>
                <a:cs typeface="Arial" panose="020B0604020202020204" pitchFamily="34" charset="0"/>
              </a:rPr>
              <a:t> </a:t>
            </a:r>
            <a:r>
              <a:rPr lang="en" sz="2000" b="0" dirty="0">
                <a:solidFill>
                  <a:srgbClr val="144652"/>
                </a:solidFill>
                <a:latin typeface="+mj-lt"/>
              </a:rPr>
              <a:t>(3 of 4)</a:t>
            </a:r>
            <a:endParaRPr lang="en-AU" sz="2000" dirty="0">
              <a:solidFill>
                <a:srgbClr val="144652"/>
              </a:solidFill>
              <a:latin typeface="+mj-lt"/>
            </a:endParaRPr>
          </a:p>
        </p:txBody>
      </p:sp>
      <p:sp>
        <p:nvSpPr>
          <p:cNvPr id="376" name="Google Shape;376;g847cf01710_0_48"/>
          <p:cNvSpPr txBox="1">
            <a:spLocks noGrp="1"/>
          </p:cNvSpPr>
          <p:nvPr>
            <p:ph type="body" idx="1"/>
          </p:nvPr>
        </p:nvSpPr>
        <p:spPr>
          <a:xfrm>
            <a:off x="609600" y="1524000"/>
            <a:ext cx="7848600" cy="47575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Is the direction of proton flow from </a:t>
            </a:r>
            <a:r>
              <a:rPr lang="en-GB" sz="2400" dirty="0" err="1">
                <a:latin typeface="Arial"/>
                <a:ea typeface="Arial"/>
                <a:cs typeface="Arial"/>
                <a:sym typeface="Arial"/>
              </a:rPr>
              <a:t>F</a:t>
            </a:r>
            <a:r>
              <a:rPr lang="en-GB" sz="2400" baseline="-25000" dirty="0" err="1">
                <a:latin typeface="Arial"/>
                <a:ea typeface="Arial"/>
                <a:cs typeface="Arial"/>
                <a:sym typeface="Arial"/>
              </a:rPr>
              <a:t>o</a:t>
            </a:r>
            <a:r>
              <a:rPr lang="en-GB" sz="2400" dirty="0">
                <a:latin typeface="Arial"/>
                <a:ea typeface="Arial"/>
                <a:cs typeface="Arial"/>
                <a:sym typeface="Arial"/>
              </a:rPr>
              <a:t> to F</a:t>
            </a:r>
            <a:r>
              <a:rPr lang="en-GB" sz="2400" baseline="-25000" dirty="0">
                <a:latin typeface="Arial"/>
                <a:ea typeface="Arial"/>
                <a:cs typeface="Arial"/>
                <a:sym typeface="Arial"/>
              </a:rPr>
              <a:t>1</a:t>
            </a:r>
            <a:r>
              <a:rPr lang="en-GB" sz="2400" dirty="0">
                <a:latin typeface="Arial"/>
                <a:ea typeface="Arial"/>
                <a:cs typeface="Arial"/>
                <a:sym typeface="Arial"/>
              </a:rPr>
              <a:t> or from F</a:t>
            </a:r>
            <a:r>
              <a:rPr lang="en-GB" sz="2400" baseline="-25000" dirty="0">
                <a:latin typeface="Arial"/>
                <a:ea typeface="Arial"/>
                <a:cs typeface="Arial"/>
                <a:sym typeface="Arial"/>
              </a:rPr>
              <a:t>1</a:t>
            </a:r>
            <a:r>
              <a:rPr lang="en-GB" sz="2400" dirty="0">
                <a:latin typeface="Arial"/>
                <a:ea typeface="Arial"/>
                <a:cs typeface="Arial"/>
                <a:sym typeface="Arial"/>
              </a:rPr>
              <a:t> to </a:t>
            </a:r>
            <a:r>
              <a:rPr lang="en-GB" sz="2400" dirty="0" err="1">
                <a:latin typeface="Arial"/>
                <a:ea typeface="Arial"/>
                <a:cs typeface="Arial"/>
                <a:sym typeface="Arial"/>
              </a:rPr>
              <a:t>F</a:t>
            </a:r>
            <a:r>
              <a:rPr lang="en-GB" sz="2400" baseline="-25000" dirty="0" err="1">
                <a:latin typeface="Arial"/>
                <a:ea typeface="Arial"/>
                <a:cs typeface="Arial"/>
                <a:sym typeface="Arial"/>
              </a:rPr>
              <a:t>o</a:t>
            </a:r>
            <a:r>
              <a:rPr lang="en-US" sz="2400" dirty="0">
                <a:latin typeface="Arial"/>
                <a:ea typeface="Arial"/>
                <a:cs typeface="Arial"/>
                <a:sym typeface="Arial"/>
              </a:rPr>
              <a:t>?</a:t>
            </a:r>
          </a:p>
          <a:p>
            <a:pPr marL="914400" lvl="1" indent="0">
              <a:lnSpc>
                <a:spcPct val="115000"/>
              </a:lnSpc>
              <a:spcBef>
                <a:spcPts val="0"/>
              </a:spcBef>
              <a:spcAft>
                <a:spcPts val="0"/>
              </a:spcAft>
              <a:buSzPts val="2400"/>
              <a:buNone/>
            </a:pPr>
            <a:r>
              <a:rPr lang="en-US" sz="2400" b="1" dirty="0" err="1">
                <a:latin typeface="Arial"/>
                <a:ea typeface="Arial"/>
                <a:cs typeface="Arial"/>
                <a:sym typeface="Arial"/>
              </a:rPr>
              <a:t>F</a:t>
            </a:r>
            <a:r>
              <a:rPr lang="en-US" sz="2400" b="1" baseline="-25000" dirty="0" err="1">
                <a:latin typeface="Arial"/>
                <a:ea typeface="Arial"/>
                <a:cs typeface="Arial"/>
                <a:sym typeface="Arial"/>
              </a:rPr>
              <a:t>o</a:t>
            </a:r>
            <a:r>
              <a:rPr lang="en-US" sz="2400" b="1" baseline="-25000" dirty="0">
                <a:latin typeface="Arial"/>
                <a:ea typeface="Arial"/>
                <a:cs typeface="Arial"/>
                <a:sym typeface="Arial"/>
              </a:rPr>
              <a:t> </a:t>
            </a:r>
            <a:r>
              <a:rPr lang="en-US" sz="2400" b="1" dirty="0">
                <a:latin typeface="Arial"/>
                <a:ea typeface="Arial"/>
                <a:cs typeface="Arial"/>
                <a:sym typeface="Arial"/>
              </a:rPr>
              <a:t>is embedded in the mitochondrial membrane, and protons flow from the intermembrane space (the </a:t>
            </a:r>
            <a:r>
              <a:rPr lang="en-US" sz="2000" b="1" dirty="0">
                <a:latin typeface="Arial"/>
                <a:ea typeface="Arial"/>
                <a:cs typeface="Arial"/>
                <a:sym typeface="Arial"/>
              </a:rPr>
              <a:t>P</a:t>
            </a:r>
            <a:r>
              <a:rPr lang="en-US" sz="2400" b="1" dirty="0">
                <a:latin typeface="Arial"/>
                <a:ea typeface="Arial"/>
                <a:cs typeface="Arial"/>
                <a:sym typeface="Arial"/>
              </a:rPr>
              <a:t> side) into the matrix (the </a:t>
            </a:r>
            <a:r>
              <a:rPr lang="en-US" sz="2000" b="1" dirty="0">
                <a:latin typeface="Arial"/>
                <a:ea typeface="Arial"/>
                <a:cs typeface="Arial"/>
                <a:sym typeface="Arial"/>
              </a:rPr>
              <a:t>N</a:t>
            </a:r>
            <a:r>
              <a:rPr lang="en-US" sz="2400" b="1" dirty="0">
                <a:latin typeface="Arial"/>
                <a:ea typeface="Arial"/>
                <a:cs typeface="Arial"/>
                <a:sym typeface="Arial"/>
              </a:rPr>
              <a:t> side) in a process facilitated by </a:t>
            </a:r>
            <a:r>
              <a:rPr lang="en-US" sz="2400" b="1" dirty="0" err="1">
                <a:latin typeface="Arial"/>
                <a:ea typeface="Arial"/>
                <a:cs typeface="Arial"/>
                <a:sym typeface="Arial"/>
              </a:rPr>
              <a:t>F</a:t>
            </a:r>
            <a:r>
              <a:rPr lang="en-US" sz="2400" b="1" baseline="-25000" dirty="0" err="1">
                <a:latin typeface="Arial"/>
                <a:ea typeface="Arial"/>
                <a:cs typeface="Arial"/>
                <a:sym typeface="Arial"/>
              </a:rPr>
              <a:t>o</a:t>
            </a:r>
            <a:r>
              <a:rPr lang="en-US" sz="2400" b="1" dirty="0">
                <a:latin typeface="Arial"/>
                <a:ea typeface="Arial"/>
                <a:cs typeface="Arial"/>
                <a:sym typeface="Arial"/>
              </a:rPr>
              <a:t>. Thus protons flow from </a:t>
            </a:r>
            <a:r>
              <a:rPr lang="en-US" sz="2400" b="1" dirty="0" err="1">
                <a:latin typeface="Arial"/>
                <a:ea typeface="Arial"/>
                <a:cs typeface="Arial"/>
                <a:sym typeface="Arial"/>
              </a:rPr>
              <a:t>F</a:t>
            </a:r>
            <a:r>
              <a:rPr lang="en-US" sz="2400" b="1" baseline="-25000" dirty="0" err="1">
                <a:latin typeface="Arial"/>
                <a:ea typeface="Arial"/>
                <a:cs typeface="Arial"/>
                <a:sym typeface="Arial"/>
              </a:rPr>
              <a:t>o</a:t>
            </a:r>
            <a:r>
              <a:rPr lang="en-US" sz="2400" b="1" baseline="-25000" dirty="0">
                <a:latin typeface="Arial"/>
                <a:ea typeface="Arial"/>
                <a:cs typeface="Arial"/>
                <a:sym typeface="Arial"/>
              </a:rPr>
              <a:t> </a:t>
            </a:r>
            <a:r>
              <a:rPr lang="en-US" sz="2400" b="1" dirty="0">
                <a:latin typeface="Arial"/>
                <a:ea typeface="Arial"/>
                <a:cs typeface="Arial"/>
                <a:sym typeface="Arial"/>
              </a:rPr>
              <a:t>to F</a:t>
            </a:r>
            <a:r>
              <a:rPr lang="en-US" sz="2400" b="1" baseline="-25000" dirty="0">
                <a:latin typeface="Arial"/>
                <a:ea typeface="Arial"/>
                <a:cs typeface="Arial"/>
                <a:sym typeface="Arial"/>
              </a:rPr>
              <a:t>1</a:t>
            </a:r>
            <a:r>
              <a:rPr lang="en-US" sz="2400" b="1" dirty="0">
                <a:latin typeface="Arial"/>
                <a:ea typeface="Arial"/>
                <a:cs typeface="Arial"/>
                <a:sym typeface="Arial"/>
              </a:rPr>
              <a:t>.</a:t>
            </a:r>
          </a:p>
        </p:txBody>
      </p:sp>
    </p:spTree>
    <p:extLst>
      <p:ext uri="{BB962C8B-B14F-4D97-AF65-F5344CB8AC3E}">
        <p14:creationId xmlns:p14="http://schemas.microsoft.com/office/powerpoint/2010/main" val="33894361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3B5796E1-F312-456B-8446-667A76C5F5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650CA2EE-EC83-4684-A7E2-B34EDB713D5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92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14A2E-2829-4BB3-B83C-4F9480FB4140}"/>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of these dehydrogenase enzymes is NOT found in the mitochondrial matrix?</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lactate dehydrogenase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mitochondrial matrix contains enzymes of the citric acid cycle (malate dehydrogenase), the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oxidation pathway (acyl-CoA dehydrogenase), and amino acid oxidation (glutamate dehydrogenase). The enzymes of glycolysis and fermentation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lactate dehydrogenase)</a:t>
            </a:r>
            <a:r>
              <a:rPr lang="en-US" sz="2400" b="1" dirty="0">
                <a:latin typeface="Arial" panose="020B0604020202020204" pitchFamily="34" charset="0"/>
                <a:cs typeface="Arial" panose="020B0604020202020204" pitchFamily="34" charset="0"/>
              </a:rPr>
              <a:t> are located in the cytosol. </a:t>
            </a:r>
          </a:p>
        </p:txBody>
      </p:sp>
    </p:spTree>
    <p:extLst>
      <p:ext uri="{BB962C8B-B14F-4D97-AF65-F5344CB8AC3E}">
        <p14:creationId xmlns:p14="http://schemas.microsoft.com/office/powerpoint/2010/main" val="4161251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1ADF-D63A-4CA0-A181-25D1C0B1EB7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Mitochondrial ATP Synthase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two distinct components:</a:t>
            </a:r>
          </a:p>
          <a:p>
            <a:pPr lvl="1"/>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 integral membrane protein with a proton pore  </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(originally</a:t>
            </a:r>
            <a:r>
              <a:rPr lang="en-US" sz="2400" b="1" dirty="0">
                <a:latin typeface="Arial" panose="020B0604020202020204" pitchFamily="34" charset="0"/>
                <a:cs typeface="Arial" panose="020B0604020202020204" pitchFamily="34" charset="0"/>
              </a:rPr>
              <a:t> F</a:t>
            </a:r>
            <a:r>
              <a:rPr lang="en-US" sz="2400" b="1"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ATPase</a:t>
            </a:r>
            <a:r>
              <a:rPr lang="en-US" sz="2400" dirty="0">
                <a:latin typeface="Arial" panose="020B0604020202020204" pitchFamily="34" charset="0"/>
                <a:cs typeface="Arial" panose="020B0604020202020204" pitchFamily="34" charset="0"/>
              </a:rPr>
              <a:t>) = a peripheral membrane protein</a:t>
            </a:r>
          </a:p>
          <a:p>
            <a:pPr lvl="2"/>
            <a:r>
              <a:rPr lang="en-US" dirty="0">
                <a:latin typeface="Arial" panose="020B0604020202020204" pitchFamily="34" charset="0"/>
                <a:cs typeface="Arial" panose="020B0604020202020204" pitchFamily="34" charset="0"/>
              </a:rPr>
              <a:t>catalyzes hydrolysis of ATP when isolated</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22941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C3B1-31DF-43CB-95A7-372485D9893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ATP Is Stabilized Relative to ADP on the Surface of F</a:t>
            </a:r>
            <a:r>
              <a:rPr lang="en-US" altLang="en-US" baseline="-25000" dirty="0">
                <a:solidFill>
                  <a:srgbClr val="4E4CB4"/>
                </a:solidFill>
                <a:latin typeface="Arial" panose="020B0604020202020204" pitchFamily="34" charset="0"/>
                <a:cs typeface="Arial" panose="020B0604020202020204" pitchFamily="34" charset="0"/>
              </a:rPr>
              <a:t>1</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28600" y="1889125"/>
                <a:ext cx="5067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 the surface of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the reaction ADP +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is readily reversible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synthase stabilizes ATP relative to ADP +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by binding ATP more tightly, releasing enough energy to counterbalance the cost of making ATP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228600" y="1889125"/>
                <a:ext cx="5067300" cy="4130675"/>
              </a:xfrm>
              <a:prstGeom prst="rect">
                <a:avLst/>
              </a:prstGeom>
              <a:blipFill>
                <a:blip r:embed="rId3"/>
                <a:stretch>
                  <a:fillRect l="-722" t="-1032" r="-32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Part a shows A T P synthase on the right with a square base labeled F subscript 0 end subscript with a cylindrical piece extending up that is narrower at its base, where it joins with the rectangle. This cylinder extends up into a rounded portion consisting of vertical ovals. The front oval is gray and is labeled F subscript 1 end subscript alpha and the ovals to the left and right are each purple and labeled beta. A thin piece extends from the top of this circular part and curves along the left side to end by running along a thin rectangular piece that joins with the square base. An arrow points left to a purple crescent that opens to the left and that is labeled enzyme (F subscript 1 end subscript). Within the opening, an equation is shown as A T P italicized plus end italics H 2 superscript 18 end superscript O. Four sets of upward- and downward-pointing arrows are shown lined up vertically beneath this equation. A T P is beneath these sets of arrows above an italicized plus symbol above a labeled phosphate. The phosphate has a central P hashed wedge bonded to superscript 18 end superscript O above, solid wedge bonded to superscript 18 end superscript O to the right, hashed wedge bonded to superscript 18 end superscript O below, and solid wedge bonded to superscript 18 end superscript O to the left. Each pair of O atoms has a dashed curve connecting them. A second arrow from A T P synthase points to a structure in part b below. A purple helix extends diagonally from the left side to the top center. Beta-G l u superscript 181 end superscript is shown as a wireframe extending from near the top end of this purple helix. It has a fork with two red ends representing O and one of these has a dashed blue line to a blue sphere labeled H 2 O to the lower right. Behind this blue sphere, there is a purple wireframe running up to the helix above and down to a blue bend that connects to a purple fork with two blue ends. This is labeled beta-Arg superscript 182 end superscript. An orange structure beneath the blue sphere has three projecting ends that are all red. There are dashed blue lines between the red ends to the rear left and right and to the blue ends of the purple fork to the right. The right rear red end also has a dashed blue line down to the blue end of a fork with two blue ends attached to a gray chain below and labeled alpha-Arg superscript 376 end superscript. The front red end has two dashed blue lines, one to a blue end to the left in front of a green sphere labeled M g 2 plus and further bonded to a purple wireframe labeled beta-Lys superscript 155 end superscript that is further connected to a purple ribbon and the second to a red end of an orange piece with three red ends that is further connected to the rest of A D P, with the other phosphates, ring, and double-ring adenine all shown below.">
            <a:extLst>
              <a:ext uri="{FF2B5EF4-FFF2-40B4-BE49-F238E27FC236}">
                <a16:creationId xmlns:a16="http://schemas.microsoft.com/office/drawing/2014/main" id="{2DAB1B19-9DFA-2242-97BB-270E754DAA69}"/>
              </a:ext>
            </a:extLst>
          </p:cNvPr>
          <p:cNvPicPr>
            <a:picLocks noChangeAspect="1"/>
          </p:cNvPicPr>
          <p:nvPr/>
        </p:nvPicPr>
        <p:blipFill>
          <a:blip r:embed="rId4"/>
          <a:stretch>
            <a:fillRect/>
          </a:stretch>
        </p:blipFill>
        <p:spPr>
          <a:xfrm>
            <a:off x="6172200" y="1909590"/>
            <a:ext cx="2540772" cy="4796010"/>
          </a:xfrm>
          <a:prstGeom prst="rect">
            <a:avLst/>
          </a:prstGeom>
        </p:spPr>
      </p:pic>
    </p:spTree>
    <p:extLst>
      <p:ext uri="{BB962C8B-B14F-4D97-AF65-F5344CB8AC3E}">
        <p14:creationId xmlns:p14="http://schemas.microsoft.com/office/powerpoint/2010/main" val="3027572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CA11-5A66-4C0C-B6E1-BCFF8692541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Proton Gradient Drives the Release of ATP from the Enzyme Surface</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304800" y="2133601"/>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free energy required for the release of ATP is provided by the proton-motive force </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On both graphs, the horizontal axis is labeled reaction coordinate and the vertical axis is labeled G (k J / mol), ranging from below 0 to 80 and labeled in increments of 20. In the graph labeled typical enzyme, a blue curve begins horizontally at the left side of the horizontal axis at 0 on the vertical axis above text reading, E plus S. The curve begins to rise at one-quarter of the length of the horizontal axis and peaks at halfway across the horizontal axis and 59 on the vertical axis. This peak is labeled with a double dagger above text reading, E S. The curve decreases slightly to a point at just past halfway across the horizontal axis and 45 on the vertical axis, then runs horizontally to end at a point labeled P at the right end of the graph. In the graph labeled A T P synthase, a red curve begins at the left side of the horizontal axis at 0 on the vertical axis and is labeled A D P plus P i. At one-eighth of the length of the horizontal axis, the curve rises slightly to reach 10 on the vertical axis slightly farther to the right, then decreases to a point at one-quarter of the length of the horizontal axis and negative 2 on the vertical axis. The curve runs horizontally from this point to just before halfway across the horizontal axis and this horizontal region is labeled E dot A D P plus P i. At almost halfway across the horizontal axis, the curve then runs up to 9 on the vertical axis and down to negative 4 on the vertical axis. Beginning at this point, just past halfway across the vertical axis and at negative 4 on the vertical axis, the line runs horizontally and is labeled E dot A T P. Slightly to the right, the curve increases rapidly to peak at just past three-quarters of the length of the horizontal axis at 58 on height of the vertical axis, then curves down slightly to level off near the right end of the horizontal axis at 45 on the vertical axis. It runs horizontally to the right end of the graph and accompanying text reads, A T P (in solution).">
            <a:extLst>
              <a:ext uri="{FF2B5EF4-FFF2-40B4-BE49-F238E27FC236}">
                <a16:creationId xmlns:a16="http://schemas.microsoft.com/office/drawing/2014/main" id="{9B641334-E9B8-9945-955F-178F6CC5B9B6}"/>
              </a:ext>
            </a:extLst>
          </p:cNvPr>
          <p:cNvPicPr>
            <a:picLocks noChangeAspect="1"/>
          </p:cNvPicPr>
          <p:nvPr/>
        </p:nvPicPr>
        <p:blipFill>
          <a:blip r:embed="rId3"/>
          <a:stretch>
            <a:fillRect/>
          </a:stretch>
        </p:blipFill>
        <p:spPr>
          <a:xfrm>
            <a:off x="1689100" y="3157552"/>
            <a:ext cx="5765800" cy="3323941"/>
          </a:xfrm>
          <a:prstGeom prst="rect">
            <a:avLst/>
          </a:prstGeom>
        </p:spPr>
      </p:pic>
    </p:spTree>
    <p:extLst>
      <p:ext uri="{BB962C8B-B14F-4D97-AF65-F5344CB8AC3E}">
        <p14:creationId xmlns:p14="http://schemas.microsoft.com/office/powerpoint/2010/main" val="32531032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BC37C875-E675-44A4-B987-2112A789C0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
        <p:nvSpPr>
          <p:cNvPr id="2" name="Title 1">
            <a:extLst>
              <a:ext uri="{FF2B5EF4-FFF2-40B4-BE49-F238E27FC236}">
                <a16:creationId xmlns:a16="http://schemas.microsoft.com/office/drawing/2014/main" id="{FAC78132-DCC0-446B-ACB6-5AA31A040C62}"/>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a:spcBef>
                <a:spcPts val="0"/>
              </a:spcBef>
              <a:spcAft>
                <a:spcPts val="0"/>
              </a:spcAft>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What is the major energy barrier for ATP synthase?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binding of ADP to the enzyme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binding of P</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to the enzyme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formation of ATP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release of ATP from the enzyme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8817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A437-A85A-4388-BB9D-80D6435DE451}"/>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a:spcBef>
                <a:spcPts val="0"/>
              </a:spcBef>
              <a:spcAft>
                <a:spcPts val="0"/>
              </a:spcAft>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What is the major energy barrier for ATP synthase?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release of ATP from the enzyme</a:t>
            </a: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In a typical enzyme-catalyzed reaction, reaching the transition state between substrate and product is the major energy barrier to overcome. In the reaction catalyzed by ATP synthase, release of ATP from the enzyme, not formation of ATP, is the major energy barrier.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13404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319A-071E-4896-AF3D-24D5A13A9E16}"/>
              </a:ext>
            </a:extLst>
          </p:cNvPr>
          <p:cNvSpPr>
            <a:spLocks noGrp="1"/>
          </p:cNvSpPr>
          <p:nvPr>
            <p:ph type="title"/>
          </p:nvPr>
        </p:nvSpPr>
        <p:spPr>
          <a:xfrm>
            <a:off x="0" y="152400"/>
            <a:ext cx="9144000" cy="1676400"/>
          </a:xfrm>
        </p:spPr>
        <p:txBody>
          <a:bodyPr/>
          <a:lstStyle/>
          <a:p>
            <a:r>
              <a:rPr lang="en-US" dirty="0">
                <a:solidFill>
                  <a:srgbClr val="4E4CB4"/>
                </a:solidFill>
                <a:latin typeface="Arial" panose="020B0604020202020204" pitchFamily="34" charset="0"/>
                <a:cs typeface="Arial" panose="020B0604020202020204" pitchFamily="34" charset="0"/>
              </a:rPr>
              <a:t>Each </a:t>
            </a:r>
            <a:r>
              <a:rPr lang="el-GR" i="1" dirty="0">
                <a:solidFill>
                  <a:srgbClr val="4E4CB4"/>
                </a:solidFill>
                <a:latin typeface="Arial" panose="020B0604020202020204" pitchFamily="34" charset="0"/>
                <a:cs typeface="Arial" panose="020B0604020202020204" pitchFamily="34" charset="0"/>
              </a:rPr>
              <a:t>β</a:t>
            </a:r>
            <a:r>
              <a:rPr lang="el-GR"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Subunit of ATP Synthase Can Assume Three Different Conformations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43256" y="2093976"/>
            <a:ext cx="473354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has the composition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γδε</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each of the three</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subunits has one catalytic site for ATP synthesis </a:t>
            </a: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each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 has a different conformation:</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ATP </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ADP </a:t>
            </a:r>
          </a:p>
          <a:p>
            <a:pPr lvl="2"/>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empty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7" name="Picture 6" descr="F subscript 1 end subscript has a green ribbon in the center surrounded by four even lobes from the left to right sides with two lobes below that each have a more triangular shape with an outer vertex. The left-hand lobe, beta-A D P, contains bright purple ribbon with a clump of orange spheres labeled A D P near the middle of its right side. Clockwise, the next lobe contains gray ribbon and is labeled alpha. The next lobe, beta-A T P, contains purple ribbon with a small red molecule labeled A T P near its bottom, close to the green center. The next lobe contains dark gray ribbon and is labeled alpha. The next lobe, labeled beta-empty, has a vertex on its outer edge and contains light purple ribbon. The final lobe, labeled alpha, has a vertex on its outer edge and contains light gray ribbon. ">
            <a:extLst>
              <a:ext uri="{FF2B5EF4-FFF2-40B4-BE49-F238E27FC236}">
                <a16:creationId xmlns:a16="http://schemas.microsoft.com/office/drawing/2014/main" id="{BF1AA17A-2EBC-F342-9C37-E700C7631660}"/>
              </a:ext>
            </a:extLst>
          </p:cNvPr>
          <p:cNvPicPr>
            <a:picLocks noChangeAspect="1"/>
          </p:cNvPicPr>
          <p:nvPr/>
        </p:nvPicPr>
        <p:blipFill>
          <a:blip r:embed="rId3"/>
          <a:stretch>
            <a:fillRect/>
          </a:stretch>
        </p:blipFill>
        <p:spPr>
          <a:xfrm>
            <a:off x="4937651" y="2093976"/>
            <a:ext cx="3944329" cy="3621024"/>
          </a:xfrm>
          <a:prstGeom prst="rect">
            <a:avLst/>
          </a:prstGeom>
        </p:spPr>
      </p:pic>
    </p:spTree>
    <p:extLst>
      <p:ext uri="{BB962C8B-B14F-4D97-AF65-F5344CB8AC3E}">
        <p14:creationId xmlns:p14="http://schemas.microsoft.com/office/powerpoint/2010/main" val="4442964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9285-1509-4F9D-923B-D76801B3401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Structure of the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dirty="0"/>
          </a:p>
        </p:txBody>
      </p:sp>
      <p:sp>
        <p:nvSpPr>
          <p:cNvPr id="6" name="Google Shape;390;g847cf01710_0_68">
            <a:extLst>
              <a:ext uri="{FF2B5EF4-FFF2-40B4-BE49-F238E27FC236}">
                <a16:creationId xmlns:a16="http://schemas.microsoft.com/office/drawing/2014/main" id="{E34F56A9-45D0-AF4F-B834-1098F749E0BE}"/>
              </a:ext>
            </a:extLst>
          </p:cNvPr>
          <p:cNvSpPr txBox="1">
            <a:spLocks noChangeArrowheads="1"/>
          </p:cNvSpPr>
          <p:nvPr/>
        </p:nvSpPr>
        <p:spPr bwMode="auto">
          <a:xfrm>
            <a:off x="342900" y="1363665"/>
            <a:ext cx="8458200" cy="244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has the composition ab</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a:t>
            </a:r>
            <a:r>
              <a:rPr lang="en-US" sz="2400" i="1" baseline="-25000" dirty="0">
                <a:latin typeface="Arial" panose="020B0604020202020204" pitchFamily="34" charset="0"/>
                <a:cs typeface="Arial" panose="020B0604020202020204" pitchFamily="34" charset="0"/>
              </a:rPr>
              <a:t>n</a:t>
            </a:r>
          </a:p>
          <a:p>
            <a:pPr lvl="1"/>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ranges from 8 to 17 depending on the species</a:t>
            </a:r>
            <a:endParaRPr lang="en-US" sz="2400" i="1" baseline="-25000" dirty="0">
              <a:latin typeface="Arial" panose="020B0604020202020204" pitchFamily="34" charset="0"/>
              <a:cs typeface="Arial" panose="020B0604020202020204" pitchFamily="34" charset="0"/>
            </a:endParaRPr>
          </a:p>
          <a:p>
            <a:endParaRPr lang="en-US" sz="2400" i="1" baseline="-25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 ring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arrangement of c subunits into two concentric circles</a:t>
            </a:r>
          </a:p>
          <a:p>
            <a:pPr lvl="1"/>
            <a:r>
              <a:rPr lang="en-US" sz="2400" dirty="0">
                <a:latin typeface="Arial" panose="020B0604020202020204" pitchFamily="34" charset="0"/>
                <a:cs typeface="Arial" panose="020B0604020202020204" pitchFamily="34" charset="0"/>
              </a:rPr>
              <a:t>the c subunits rotate together as a unit </a:t>
            </a:r>
            <a:br>
              <a:rPr lang="en-US" dirty="0"/>
            </a:br>
            <a:endParaRPr lang="en-US" sz="1600" dirty="0"/>
          </a:p>
          <a:p>
            <a:pPr lvl="2"/>
            <a:endParaRPr lang="en-US" sz="2000" dirty="0">
              <a:latin typeface="Arial" panose="020B0604020202020204" pitchFamily="34" charset="0"/>
              <a:cs typeface="Arial" panose="020B0604020202020204" pitchFamily="34" charset="0"/>
            </a:endParaRPr>
          </a:p>
        </p:txBody>
      </p:sp>
      <p:pic>
        <p:nvPicPr>
          <p:cNvPr id="3" name="Picture 2" descr="An orange crescent-shaped piece is labeled a. To its left, there is a small linear structure made up of helices and labeled b subscript 2 end subscript. To the right, fitting into the curve of structure a, there is a circular structure that is open in the center with a symmetrical shape. There are greenish helices extending away from the observer along the center, all lined up evenly, with orange helices to their outside that curve around to produce circular openings. Most of these openings contain purple spheres labeled, N a plus – or proton-binding sites on A s p residues. The overall structure to the right of structure a is a symmetrical ring of open circles surrounded by helices.">
            <a:extLst>
              <a:ext uri="{FF2B5EF4-FFF2-40B4-BE49-F238E27FC236}">
                <a16:creationId xmlns:a16="http://schemas.microsoft.com/office/drawing/2014/main" id="{AB9DB801-DFA1-C240-AE67-4F6A46C0D1F9}"/>
              </a:ext>
            </a:extLst>
          </p:cNvPr>
          <p:cNvPicPr>
            <a:picLocks noChangeAspect="1"/>
          </p:cNvPicPr>
          <p:nvPr/>
        </p:nvPicPr>
        <p:blipFill>
          <a:blip r:embed="rId3"/>
          <a:stretch>
            <a:fillRect/>
          </a:stretch>
        </p:blipFill>
        <p:spPr>
          <a:xfrm>
            <a:off x="2141314" y="4191003"/>
            <a:ext cx="4861371" cy="2108300"/>
          </a:xfrm>
          <a:prstGeom prst="rect">
            <a:avLst/>
          </a:prstGeom>
        </p:spPr>
      </p:pic>
    </p:spTree>
    <p:extLst>
      <p:ext uri="{BB962C8B-B14F-4D97-AF65-F5344CB8AC3E}">
        <p14:creationId xmlns:p14="http://schemas.microsoft.com/office/powerpoint/2010/main" val="37279709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390E9-A1FE-4899-879C-1A0F02DC729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Structure of the F</a:t>
            </a:r>
            <a:r>
              <a:rPr lang="en-US" baseline="-25000" dirty="0">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a:solidFill>
                  <a:schemeClr val="tx1"/>
                </a:solidFill>
                <a:latin typeface="Arial" panose="020B0604020202020204" pitchFamily="34" charset="0"/>
                <a:ea typeface="Arial Unicode MS" panose="020B0604020202020204" pitchFamily="34" charset="-128"/>
                <a:cs typeface="Arial" panose="020B0604020202020204" pitchFamily="34" charset="0"/>
              </a:rPr>
              <a:t>1</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dirty="0"/>
          </a:p>
        </p:txBody>
      </p:sp>
      <p:pic>
        <p:nvPicPr>
          <p:cNvPr id="4" name="Picture 3" descr="Part a shows two A T P synthase in a piece of membrane and a single view of A T P synthase in a membrane. ">
            <a:extLst>
              <a:ext uri="{FF2B5EF4-FFF2-40B4-BE49-F238E27FC236}">
                <a16:creationId xmlns:a16="http://schemas.microsoft.com/office/drawing/2014/main" id="{15490E62-3455-3848-82D7-F99E0C9A95A9}"/>
              </a:ext>
            </a:extLst>
          </p:cNvPr>
          <p:cNvPicPr>
            <a:picLocks noChangeAspect="1"/>
          </p:cNvPicPr>
          <p:nvPr/>
        </p:nvPicPr>
        <p:blipFill>
          <a:blip r:embed="rId3"/>
          <a:stretch>
            <a:fillRect/>
          </a:stretch>
        </p:blipFill>
        <p:spPr>
          <a:xfrm>
            <a:off x="485660" y="1471422"/>
            <a:ext cx="4419600" cy="5237226"/>
          </a:xfrm>
          <a:prstGeom prst="rect">
            <a:avLst/>
          </a:prstGeom>
        </p:spPr>
      </p:pic>
      <p:pic>
        <p:nvPicPr>
          <p:cNvPr id="3" name="Picture 2" descr="F subscript 0 end subscript F subscript 1 end subscript has an orange piece at the base labeled a that is roughly rectangular, but curved on the left side and somewhat crescent-shaped on the right side to make space for a cylinder of alternating orange and yellow vertical helices. Just above the middle of these helices, there is a row of red spheres labeled proton-binding sites on A s p residues. The bottom of one of the orange ribbons is labeled c subscript 11 end subscript. This entire bottom portion is labeled F subscript 0 end subscript. A small, square structure consisting of blue ribbons is labeled epsilon and is at the upper left of this cylinder of helices. Two green vertical helices extend up from the center of the cylinder of helices and run upward through most of the structure. There are some additional helices to the right just above the base of helices below. There is an oval region of purple helices to the right of the two long green helices and a clump of spheres in the middle of it is labeled A T P. A single blue helix runs diagonally across its base. Gray helices are visible in the back. A similar structure of purple helices is to the left and contains a clump of yellow spheres labeled A D P. A small sphere of orange helices at the top center is labeled delta. Gold helices extend from the top center and down along the side. There are two almost vertical helices along the side labeled b subscript 2 end subscript. These join dashed lines just above the roughly rectangular structure labeled a, then form two helices again that run vertically to the left of the structure labeled a. The entire top portion of the structure, including the green, purple, and gray helices, is labeled F subscript 1 end subscript.">
            <a:extLst>
              <a:ext uri="{FF2B5EF4-FFF2-40B4-BE49-F238E27FC236}">
                <a16:creationId xmlns:a16="http://schemas.microsoft.com/office/drawing/2014/main" id="{04441995-7EC2-2E46-9605-998DA53BB29E}"/>
              </a:ext>
            </a:extLst>
          </p:cNvPr>
          <p:cNvPicPr>
            <a:picLocks noChangeAspect="1"/>
          </p:cNvPicPr>
          <p:nvPr/>
        </p:nvPicPr>
        <p:blipFill>
          <a:blip r:embed="rId4"/>
          <a:stretch>
            <a:fillRect/>
          </a:stretch>
        </p:blipFill>
        <p:spPr>
          <a:xfrm>
            <a:off x="5257799" y="1292352"/>
            <a:ext cx="3620777" cy="5416296"/>
          </a:xfrm>
          <a:prstGeom prst="rect">
            <a:avLst/>
          </a:prstGeom>
        </p:spPr>
      </p:pic>
    </p:spTree>
    <p:extLst>
      <p:ext uri="{BB962C8B-B14F-4D97-AF65-F5344CB8AC3E}">
        <p14:creationId xmlns:p14="http://schemas.microsoft.com/office/powerpoint/2010/main" val="3822009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FDFFDE60-2B82-4594-B5D9-F30D157F76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0C74892F-5A76-42A8-9536-A8D1338A7F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6759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2C61AEFC-B86E-4F68-A1BC-6AEA0C18D8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
        <p:nvSpPr>
          <p:cNvPr id="2" name="Title 1">
            <a:extLst>
              <a:ext uri="{FF2B5EF4-FFF2-40B4-BE49-F238E27FC236}">
                <a16:creationId xmlns:a16="http://schemas.microsoft.com/office/drawing/2014/main" id="{5B23848E-2513-4C30-BAFC-BCB96B15B60E}"/>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subunits of ATP synthase: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have three distinct isozymes.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each associated with a </a:t>
            </a:r>
            <a:r>
              <a:rPr kumimoji="0" lang="el-GR"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a:t>δ</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subunit.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have three distinct conformations.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will act as an ATPase if protons flow through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a:t>
            </a:r>
            <a:r>
              <a:rPr kumimoji="0" lang="en-US" sz="2400" b="0" i="0" u="none" strike="noStrike" kern="1200" cap="none" spc="0" normalizeH="0" baseline="-25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domain into the mitochondrion.</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7590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4024-AA22-4E91-9285-F3EF56AAC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Mitochondrial Cristae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497447"/>
            <a:ext cx="8732061" cy="1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cristae</a:t>
            </a:r>
            <a:r>
              <a:rPr lang="en-US" sz="2400" dirty="0">
                <a:latin typeface="Arial" panose="020B0604020202020204" pitchFamily="34" charset="0"/>
                <a:cs typeface="Arial" panose="020B0604020202020204" pitchFamily="34" charset="0"/>
              </a:rPr>
              <a:t> = convolutions in the inner membrane of the mitochondrion</a:t>
            </a:r>
          </a:p>
          <a:p>
            <a:pPr lvl="1"/>
            <a:r>
              <a:rPr lang="en-US" sz="2400" dirty="0">
                <a:latin typeface="Arial" panose="020B0604020202020204" pitchFamily="34" charset="0"/>
                <a:cs typeface="Arial" panose="020B0604020202020204" pitchFamily="34" charset="0"/>
              </a:rPr>
              <a:t>mitochondria of cells with high metabolic activity have more cristae</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icrograph shows a red oval with darker, rounded patches with many long yellow structures around it in a rounded region against a background of thin blue strands. The yellow structures are each about 6 micrometers in length and the red oval is approximately 20 micrometers in length. ">
            <a:extLst>
              <a:ext uri="{FF2B5EF4-FFF2-40B4-BE49-F238E27FC236}">
                <a16:creationId xmlns:a16="http://schemas.microsoft.com/office/drawing/2014/main" id="{E42784BD-DD71-494B-9D67-857AD7E3B20C}"/>
              </a:ext>
            </a:extLst>
          </p:cNvPr>
          <p:cNvPicPr>
            <a:picLocks noChangeAspect="1"/>
          </p:cNvPicPr>
          <p:nvPr/>
        </p:nvPicPr>
        <p:blipFill>
          <a:blip r:embed="rId3"/>
          <a:stretch>
            <a:fillRect/>
          </a:stretch>
        </p:blipFill>
        <p:spPr>
          <a:xfrm>
            <a:off x="381000" y="3268446"/>
            <a:ext cx="2437261" cy="3325489"/>
          </a:xfrm>
          <a:prstGeom prst="rect">
            <a:avLst/>
          </a:prstGeom>
        </p:spPr>
      </p:pic>
      <p:pic>
        <p:nvPicPr>
          <p:cNvPr id="6" name="Picture 5" descr="The micrograph shows reddish parallel lines forming two thick bands above and below a linear region containing bluish mitochondria. The reddish parallel lines form a pattern of a wide dark region, a thin light vertical band, a dark vertical line, another thin light vertical band, and then a wide dark region. Three mitochondria are visible. Each has a blue double membrane with linear protrusions, the cristae, extending into the center. The membranes are dark blue and the background is light blue. A yellow region is between the mitochondria. The third mitochondrion, at the upper right, is circular. Another mitochondrion is visible at the bottom right corner. Each mitochondrion is approximately 7.5 micrometers in length and 2 micrometers in width except for the circular mitochondrion, which is approximately 2.5 micrometers in diameter. ">
            <a:extLst>
              <a:ext uri="{FF2B5EF4-FFF2-40B4-BE49-F238E27FC236}">
                <a16:creationId xmlns:a16="http://schemas.microsoft.com/office/drawing/2014/main" id="{90994D6A-6492-E045-B873-63757CF99ED7}"/>
              </a:ext>
            </a:extLst>
          </p:cNvPr>
          <p:cNvPicPr>
            <a:picLocks noChangeAspect="1"/>
          </p:cNvPicPr>
          <p:nvPr/>
        </p:nvPicPr>
        <p:blipFill>
          <a:blip r:embed="rId4"/>
          <a:stretch>
            <a:fillRect/>
          </a:stretch>
        </p:blipFill>
        <p:spPr>
          <a:xfrm>
            <a:off x="3124200" y="3268446"/>
            <a:ext cx="2783449" cy="3325489"/>
          </a:xfrm>
          <a:prstGeom prst="rect">
            <a:avLst/>
          </a:prstGeom>
        </p:spPr>
      </p:pic>
      <p:pic>
        <p:nvPicPr>
          <p:cNvPr id="7" name="Picture 6" descr="The micrograph shows many circular gray mitochondria that have dark gray outer membranes and dark linear strands extending in. Each mitochondrion is approximately 1.5 micrometers in diameter. All data are approximate.">
            <a:extLst>
              <a:ext uri="{FF2B5EF4-FFF2-40B4-BE49-F238E27FC236}">
                <a16:creationId xmlns:a16="http://schemas.microsoft.com/office/drawing/2014/main" id="{7296805D-88DF-2C4E-AE9F-3B70B2086FD5}"/>
              </a:ext>
            </a:extLst>
          </p:cNvPr>
          <p:cNvPicPr>
            <a:picLocks noChangeAspect="1"/>
          </p:cNvPicPr>
          <p:nvPr/>
        </p:nvPicPr>
        <p:blipFill>
          <a:blip r:embed="rId5"/>
          <a:stretch>
            <a:fillRect/>
          </a:stretch>
        </p:blipFill>
        <p:spPr>
          <a:xfrm>
            <a:off x="6115049" y="3268446"/>
            <a:ext cx="2621754" cy="3325489"/>
          </a:xfrm>
          <a:prstGeom prst="rect">
            <a:avLst/>
          </a:prstGeom>
        </p:spPr>
      </p:pic>
    </p:spTree>
    <p:extLst>
      <p:ext uri="{BB962C8B-B14F-4D97-AF65-F5344CB8AC3E}">
        <p14:creationId xmlns:p14="http://schemas.microsoft.com/office/powerpoint/2010/main" val="33492225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968A-5C25-4F7D-969E-98C1AFC272AE}"/>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subunits of ATP synthase: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have three distinct conformations.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F</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complex has three nonequivalent adenine nucleotide–binding sites, one for each pair of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subunits. At any given moment, one of these sites is in the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-ATP conformation (which binds ATP tightly), a second is in the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 (loose-binding) conformation, and a third is in the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-empty (very loose-binding) conformation.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61249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1890-84A7-469D-91C5-6E82FBF915C4}"/>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Rotational Catalysis Is Key to the Binding-Change Mechanism for ATP Synthesis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2128" y="2257845"/>
            <a:ext cx="861974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rotational catalysis </a:t>
            </a:r>
            <a:r>
              <a:rPr lang="en-US" sz="2400" dirty="0">
                <a:latin typeface="Arial" panose="020B0604020202020204" pitchFamily="34" charset="0"/>
                <a:cs typeface="Arial" panose="020B0604020202020204" pitchFamily="34" charset="0"/>
              </a:rPr>
              <a:t>= mechanism by which the flow of protons through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causes the c ring to rotate and, in turn, trigger the subunit conformational changes in F</a:t>
            </a:r>
            <a:r>
              <a:rPr lang="en-US" sz="2400" baseline="-25000" dirty="0">
                <a:latin typeface="Arial" panose="020B0604020202020204" pitchFamily="34" charset="0"/>
                <a:cs typeface="Arial" panose="020B0604020202020204" pitchFamily="34" charset="0"/>
              </a:rPr>
              <a:t>1</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2459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4981-C932-47D3-89E2-A90CE61D063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Binding-Change Model</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13360" y="1600200"/>
            <a:ext cx="87172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binding-change model </a:t>
            </a:r>
            <a:r>
              <a:rPr lang="en-US" sz="2400" dirty="0">
                <a:latin typeface="Arial" panose="020B0604020202020204" pitchFamily="34" charset="0"/>
                <a:cs typeface="Arial" panose="020B0604020202020204" pitchFamily="34" charset="0"/>
              </a:rPr>
              <a:t>= the active site of each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 cycles through the three conformations:</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ATP – tight binding</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ADP – loose binding</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empty – very loose binding </a:t>
            </a:r>
            <a:r>
              <a:rPr lang="en-US" sz="2400" b="1" dirty="0">
                <a:latin typeface="Arial" panose="020B0604020202020204" pitchFamily="34" charset="0"/>
                <a:cs typeface="Arial" panose="020B0604020202020204" pitchFamily="34" charset="0"/>
              </a:rPr>
              <a:t>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5783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3B56-5557-4E0B-8C84-962C6FB40A7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Binding-Change Model for ATP Synthase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913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three active sites of 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take turns catalyzing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translocation of three protons fuels synthesis of one ATP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complete rotation synthesizes three ATP</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7" name="Picture 6" descr="A figure shows three rounded structures, one at the top and others at the lower left and right sides. A rounded structure has two red-outlined lobes on the left that resemble rounded triangles that narrow toward the center. The left side lobe is labeled beta next to a yellow circle labeled A D P plus P i. The upper left lobe is similar and labeled alpha. The upper right and right lobes are gray and more rounded. The upper right lobe is labeled beta and contains an orange oval labeled A T P. The right side lobe is labeled alpha. The bottom two lobes have outer vertices instead of being rounded. A green arrow points from the center to the lower right lobe. The lower right lobe is labeled beta, has a dashed circle inside, and has an arrow from this dashed circle to an orange oval labeled A T P outside of the entire structure. The lower left lobe is labeled alpha. An arrow points down to the lower left accompanied by a curved arrow showing the addition of 3 H subscript P end subscript plus and loss of 3 H subscript N end subscript plus. This yields a similar structure that has rotated so that the upper left lobe is now at the lower right. The left side and upper left lobes, which had previously been at the upper right and right, are now outlined in red. The rounded left side lobe is labeled beta next to an orange oval labeled A T P and the upper left lobe is labeled alpha. The upper right and right side lobes have vertices. A green arrow points from the center to the upper right lobe. The upper right lobe is labeled beta and has a dashed circle from which an arrow points to an orange oval labeled A T P outside of the structure. The right side lobe is labeled alpha. The lower left and right lobes resemble rounded triangles. The lower right lobe is labeled beta next to a yellow circle labeled A D P plus P i. The lower left lobe is labeled alpha. An arrow points right accompanied by a curved arrow showing the addition of 3 H subscript P end subscript plus and loss of 3 H subscript N end subscript plus. This yields a similar structure that has rotated so that the two lobes with vertices are at the left and upper left sides and highlighted in red. A green arrow points to the left side vertex, which is labeled beta next to a dashed circle with an arrow pointing to an orange oval labeled A T P outside of the structure. The upper right lobe is labeled alpha. The upper right and right lobes are rounded triangles. The upper right lobe is labeled beta next to a yellow circle labeled A D P plus P i. The right side lobe is labeled alpha. The lower right and left lobes are rounded. The lower right lobe is labeled beta next to an orange oval labeled A T P and the lower left lobe is labeled alpha. An arrow points up to the starting structure at the top center and is accompanied by a curved arrow showing the addition of 3 H subscript P end subscript plus and loss of 3 H subscript N end subscript plus.">
            <a:extLst>
              <a:ext uri="{FF2B5EF4-FFF2-40B4-BE49-F238E27FC236}">
                <a16:creationId xmlns:a16="http://schemas.microsoft.com/office/drawing/2014/main" id="{313889B0-95FE-CB4B-BDF3-35BEE273901F}"/>
              </a:ext>
            </a:extLst>
          </p:cNvPr>
          <p:cNvPicPr>
            <a:picLocks noChangeAspect="1"/>
          </p:cNvPicPr>
          <p:nvPr/>
        </p:nvPicPr>
        <p:blipFill>
          <a:blip r:embed="rId3"/>
          <a:stretch>
            <a:fillRect/>
          </a:stretch>
        </p:blipFill>
        <p:spPr>
          <a:xfrm>
            <a:off x="4212164" y="1600200"/>
            <a:ext cx="4249505" cy="5123688"/>
          </a:xfrm>
          <a:prstGeom prst="rect">
            <a:avLst/>
          </a:prstGeom>
        </p:spPr>
      </p:pic>
    </p:spTree>
    <p:extLst>
      <p:ext uri="{BB962C8B-B14F-4D97-AF65-F5344CB8AC3E}">
        <p14:creationId xmlns:p14="http://schemas.microsoft.com/office/powerpoint/2010/main" val="13034070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7A9F-122C-4566-85DB-06F34A4858CD}"/>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With each rotation of 120°,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γ</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 of 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o</a:t>
            </a:r>
            <a:r>
              <a:rPr lang="en-US" sz="2400" dirty="0">
                <a:effectLst/>
                <a:latin typeface="Arial" panose="020B0604020202020204" pitchFamily="34" charset="0"/>
                <a:ea typeface="Times New Roman" panose="02020603050405020304" pitchFamily="18" charset="0"/>
                <a:cs typeface="Arial" panose="020B0604020202020204" pitchFamily="34" charset="0"/>
              </a:rPr>
              <a:t>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400" dirty="0">
                <a:effectLst/>
                <a:latin typeface="Arial" panose="020B0604020202020204" pitchFamily="34" charset="0"/>
                <a:ea typeface="Times New Roman" panose="02020603050405020304" pitchFamily="18" charset="0"/>
                <a:cs typeface="Arial" panose="020B0604020202020204" pitchFamily="34" charset="0"/>
              </a:rPr>
              <a:t> comes into contact with a different </a:t>
            </a:r>
            <a:r>
              <a:rPr lang="el-GR" sz="2400" i="1" dirty="0">
                <a:effectLst/>
                <a:latin typeface="Arial" panose="020B0604020202020204" pitchFamily="34" charset="0"/>
                <a:ea typeface="Times New Roman" panose="02020603050405020304" pitchFamily="18" charset="0"/>
                <a:cs typeface="Arial" panose="020B0604020202020204" pitchFamily="34" charset="0"/>
              </a:rPr>
              <a:t>β </a:t>
            </a:r>
            <a:r>
              <a:rPr lang="en-US" sz="2400" dirty="0">
                <a:effectLst/>
                <a:latin typeface="Arial" panose="020B0604020202020204" pitchFamily="34" charset="0"/>
                <a:ea typeface="Times New Roman" panose="02020603050405020304" pitchFamily="18" charset="0"/>
                <a:cs typeface="Arial" panose="020B0604020202020204" pitchFamily="34" charset="0"/>
              </a:rPr>
              <a:t>subunit, forcing that </a:t>
            </a:r>
            <a:r>
              <a:rPr lang="el-GR" sz="2400" i="1" dirty="0">
                <a:effectLst/>
                <a:latin typeface="Arial" panose="020B0604020202020204" pitchFamily="34" charset="0"/>
                <a:ea typeface="Times New Roman" panose="02020603050405020304" pitchFamily="18" charset="0"/>
                <a:cs typeface="Arial" panose="020B0604020202020204" pitchFamily="34" charset="0"/>
              </a:rPr>
              <a:t>β</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into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β</a:t>
            </a:r>
            <a:r>
              <a:rPr lang="en-US" sz="2400" dirty="0">
                <a:effectLst/>
                <a:latin typeface="Arial" panose="020B0604020202020204" pitchFamily="34" charset="0"/>
                <a:ea typeface="Times New Roman" panose="02020603050405020304" pitchFamily="18" charset="0"/>
                <a:cs typeface="Arial" panose="020B0604020202020204" pitchFamily="34" charset="0"/>
              </a:rPr>
              <a:t>-empty conformation.</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into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β</a:t>
            </a:r>
            <a:r>
              <a:rPr lang="en-US" sz="2400" dirty="0">
                <a:effectLst/>
                <a:latin typeface="Arial" panose="020B0604020202020204" pitchFamily="34" charset="0"/>
                <a:ea typeface="Times New Roman" panose="02020603050405020304" pitchFamily="18" charset="0"/>
                <a:cs typeface="Arial" panose="020B0604020202020204" pitchFamily="34" charset="0"/>
              </a:rPr>
              <a:t>-ADP conformation.</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into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β</a:t>
            </a:r>
            <a:r>
              <a:rPr lang="en-US" sz="2400" dirty="0">
                <a:effectLst/>
                <a:latin typeface="Arial" panose="020B0604020202020204" pitchFamily="34" charset="0"/>
                <a:ea typeface="Times New Roman" panose="02020603050405020304" pitchFamily="18" charset="0"/>
                <a:cs typeface="Arial" panose="020B0604020202020204" pitchFamily="34" charset="0"/>
              </a:rPr>
              <a:t>-</a:t>
            </a:r>
            <a:r>
              <a:rPr lang="en-US" sz="2400" dirty="0">
                <a:latin typeface="Arial" panose="020B0604020202020204" pitchFamily="34" charset="0"/>
                <a:ea typeface="Times New Roman" panose="02020603050405020304" pitchFamily="18" charset="0"/>
                <a:cs typeface="Arial" panose="020B0604020202020204" pitchFamily="34" charset="0"/>
              </a:rPr>
              <a:t>A</a:t>
            </a:r>
            <a:r>
              <a:rPr lang="en-US" sz="2400" dirty="0">
                <a:effectLst/>
                <a:latin typeface="Arial" panose="020B0604020202020204" pitchFamily="34" charset="0"/>
                <a:ea typeface="Times New Roman" panose="02020603050405020304" pitchFamily="18" charset="0"/>
                <a:cs typeface="Arial" panose="020B0604020202020204" pitchFamily="34" charset="0"/>
              </a:rPr>
              <a:t>TP conformation.</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catalyze the synthesis of ATP.</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6" descr="Icon P 5">
            <a:extLst>
              <a:ext uri="{FF2B5EF4-FFF2-40B4-BE49-F238E27FC236}">
                <a16:creationId xmlns:a16="http://schemas.microsoft.com/office/drawing/2014/main" id="{DF70AC48-032B-4839-8E3C-A50BB49986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Tree>
    <p:extLst>
      <p:ext uri="{BB962C8B-B14F-4D97-AF65-F5344CB8AC3E}">
        <p14:creationId xmlns:p14="http://schemas.microsoft.com/office/powerpoint/2010/main" val="4976503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AA7B-2FD5-4B65-AF94-9EF300D23792}"/>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With each rotation of 120°, the </a:t>
            </a:r>
            <a:r>
              <a:rPr lang="el-GR" sz="2400" i="1" dirty="0">
                <a:effectLst/>
                <a:latin typeface="Arial" panose="020B0604020202020204" pitchFamily="34" charset="0"/>
                <a:ea typeface="Times New Roman" panose="02020603050405020304" pitchFamily="18" charset="0"/>
                <a:cs typeface="Arial" panose="020B0604020202020204" pitchFamily="34" charset="0"/>
              </a:rPr>
              <a:t>γ</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 of 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o</a:t>
            </a:r>
            <a:r>
              <a:rPr lang="en-US" sz="2400" dirty="0">
                <a:effectLst/>
                <a:latin typeface="Arial" panose="020B0604020202020204" pitchFamily="34" charset="0"/>
                <a:ea typeface="Times New Roman" panose="02020603050405020304" pitchFamily="18" charset="0"/>
                <a:cs typeface="Arial" panose="020B0604020202020204" pitchFamily="34" charset="0"/>
              </a:rPr>
              <a:t>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400" dirty="0">
                <a:effectLst/>
                <a:latin typeface="Arial" panose="020B0604020202020204" pitchFamily="34" charset="0"/>
                <a:ea typeface="Times New Roman" panose="02020603050405020304" pitchFamily="18" charset="0"/>
                <a:cs typeface="Arial" panose="020B0604020202020204" pitchFamily="34" charset="0"/>
              </a:rPr>
              <a:t> comes into contact with a different </a:t>
            </a:r>
            <a:r>
              <a:rPr lang="el-GR" sz="2400" i="1" dirty="0">
                <a:effectLst/>
                <a:latin typeface="Arial" panose="020B0604020202020204" pitchFamily="34" charset="0"/>
                <a:ea typeface="Times New Roman" panose="02020603050405020304" pitchFamily="18" charset="0"/>
                <a:cs typeface="Arial" panose="020B0604020202020204" pitchFamily="34" charset="0"/>
              </a:rPr>
              <a:t>β </a:t>
            </a:r>
            <a:r>
              <a:rPr lang="en-US" sz="2400" dirty="0">
                <a:effectLst/>
                <a:latin typeface="Arial" panose="020B0604020202020204" pitchFamily="34" charset="0"/>
                <a:ea typeface="Times New Roman" panose="02020603050405020304" pitchFamily="18" charset="0"/>
                <a:cs typeface="Arial" panose="020B0604020202020204" pitchFamily="34" charset="0"/>
              </a:rPr>
              <a:t>subunit, forcing that </a:t>
            </a:r>
            <a:r>
              <a:rPr lang="el-GR" sz="2400" i="1" dirty="0">
                <a:effectLst/>
                <a:latin typeface="Arial" panose="020B0604020202020204" pitchFamily="34" charset="0"/>
                <a:ea typeface="Times New Roman" panose="02020603050405020304" pitchFamily="18" charset="0"/>
                <a:cs typeface="Arial" panose="020B0604020202020204" pitchFamily="34" charset="0"/>
              </a:rPr>
              <a:t>β</a:t>
            </a:r>
            <a:r>
              <a:rPr lang="en-US" sz="2400" dirty="0">
                <a:effectLst/>
                <a:latin typeface="Arial" panose="020B0604020202020204" pitchFamily="34" charset="0"/>
                <a:ea typeface="Times New Roman" panose="02020603050405020304" pitchFamily="18" charset="0"/>
                <a:cs typeface="Arial" panose="020B0604020202020204" pitchFamily="34" charset="0"/>
              </a:rPr>
              <a:t> subunit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into the </a:t>
            </a:r>
            <a:r>
              <a:rPr lang="el-GR" sz="2400" b="1" i="1" dirty="0">
                <a:effectLst/>
                <a:latin typeface="Arial" panose="020B0604020202020204" pitchFamily="34" charset="0"/>
                <a:ea typeface="Times New Roman" panose="02020603050405020304" pitchFamily="18" charset="0"/>
                <a:cs typeface="Arial" panose="020B0604020202020204" pitchFamily="34" charset="0"/>
              </a:rPr>
              <a:t>β</a:t>
            </a:r>
            <a:r>
              <a:rPr lang="en-US" sz="2400" b="1" dirty="0">
                <a:effectLst/>
                <a:latin typeface="Arial" panose="020B0604020202020204" pitchFamily="34" charset="0"/>
                <a:ea typeface="Times New Roman" panose="02020603050405020304" pitchFamily="18" charset="0"/>
                <a:cs typeface="Arial" panose="020B0604020202020204" pitchFamily="34" charset="0"/>
              </a:rPr>
              <a:t>-empty conformation.</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a:t>
            </a:r>
            <a:r>
              <a:rPr lang="el-GR" sz="2400" b="1" i="1" dirty="0">
                <a:effectLst/>
                <a:latin typeface="Arial" panose="020B0604020202020204" pitchFamily="34" charset="0"/>
                <a:ea typeface="Times New Roman" panose="02020603050405020304" pitchFamily="18" charset="0"/>
                <a:cs typeface="Arial" panose="020B0604020202020204" pitchFamily="34" charset="0"/>
              </a:rPr>
              <a:t>β </a:t>
            </a:r>
            <a:r>
              <a:rPr lang="en-US" sz="2400" b="1" dirty="0">
                <a:latin typeface="Arial" panose="020B0604020202020204" pitchFamily="34" charset="0"/>
                <a:ea typeface="Times New Roman" panose="02020603050405020304" pitchFamily="18" charset="0"/>
                <a:cs typeface="Arial" panose="020B0604020202020204" pitchFamily="34" charset="0"/>
              </a:rPr>
              <a:t>subunit </a:t>
            </a:r>
            <a:r>
              <a:rPr lang="en-US" sz="2400" b="1" i="0" u="none" strike="noStrike" baseline="0" dirty="0">
                <a:latin typeface="Arial" panose="020B0604020202020204" pitchFamily="34" charset="0"/>
                <a:cs typeface="Arial" panose="020B0604020202020204" pitchFamily="34" charset="0"/>
              </a:rPr>
              <a:t>changes to the </a:t>
            </a:r>
            <a:r>
              <a:rPr lang="el-GR" sz="2400" b="1" i="1" u="none" strike="noStrike" baseline="0" dirty="0">
                <a:latin typeface="Arial" panose="020B0604020202020204" pitchFamily="34" charset="0"/>
                <a:cs typeface="Arial" panose="020B0604020202020204" pitchFamily="34" charset="0"/>
              </a:rPr>
              <a:t>β</a:t>
            </a:r>
            <a:r>
              <a:rPr lang="en-US" sz="2400" b="1" i="0" u="none" strike="noStrike" baseline="0" dirty="0">
                <a:latin typeface="Arial" panose="020B0604020202020204" pitchFamily="34" charset="0"/>
                <a:cs typeface="Arial" panose="020B0604020202020204" pitchFamily="34" charset="0"/>
              </a:rPr>
              <a:t>-empty conformation when it comes into contact with the </a:t>
            </a:r>
            <a:r>
              <a:rPr lang="el-GR" sz="2400" b="1" i="1" dirty="0">
                <a:effectLst/>
                <a:latin typeface="Arial" panose="020B0604020202020204" pitchFamily="34" charset="0"/>
                <a:ea typeface="Times New Roman" panose="02020603050405020304" pitchFamily="18" charset="0"/>
                <a:cs typeface="Arial" panose="020B0604020202020204" pitchFamily="34" charset="0"/>
              </a:rPr>
              <a:t>γ</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subunit. Because this conformation has very low affinity for ATP, the newly synthesized ATP leaves the enzyme surface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98711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88BA-B6E2-4D5B-BFD5-32B77AB891B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Coupling Proton Translocation to ATP Synthesis</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51460" y="1600200"/>
            <a:ext cx="86410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pPr>
            <a:r>
              <a:rPr lang="en-US" altLang="en-US" sz="2400" dirty="0">
                <a:latin typeface="Arial" panose="020B0604020202020204" pitchFamily="34" charset="0"/>
                <a:cs typeface="Arial" panose="020B0604020202020204" pitchFamily="34" charset="0"/>
              </a:rPr>
              <a:t>proton translocation causes a rotation of F</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and </a:t>
            </a:r>
            <a:r>
              <a:rPr lang="el-GR" sz="2400" i="1" dirty="0">
                <a:latin typeface="Arial" panose="020B0604020202020204" pitchFamily="34" charset="0"/>
                <a:cs typeface="Arial" panose="020B0604020202020204" pitchFamily="34" charset="0"/>
              </a:rPr>
              <a:t>γ </a:t>
            </a:r>
            <a:endParaRPr lang="en-US" sz="2400" i="1" dirty="0">
              <a:latin typeface="Arial" panose="020B0604020202020204" pitchFamily="34" charset="0"/>
              <a:cs typeface="Arial" panose="020B0604020202020204" pitchFamily="34" charset="0"/>
            </a:endParaRPr>
          </a:p>
          <a:p>
            <a:pPr lvl="1">
              <a:lnSpc>
                <a:spcPct val="110000"/>
              </a:lnSpc>
            </a:pPr>
            <a:r>
              <a:rPr lang="en-US" altLang="en-US" sz="2400" dirty="0">
                <a:latin typeface="Arial" panose="020B0604020202020204" pitchFamily="34" charset="0"/>
                <a:cs typeface="Arial" panose="020B0604020202020204" pitchFamily="34" charset="0"/>
              </a:rPr>
              <a:t>causes a conformational change within all the three </a:t>
            </a:r>
            <a:r>
              <a:rPr lang="el-GR" sz="2400" i="1" dirty="0" err="1">
                <a:latin typeface="Arial" panose="020B0604020202020204" pitchFamily="34" charset="0"/>
                <a:cs typeface="Arial" panose="020B0604020202020204" pitchFamily="34" charset="0"/>
              </a:rPr>
              <a:t>αβ</a:t>
            </a:r>
            <a:r>
              <a:rPr 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sym typeface="Symbol" pitchFamily="2" charset="2"/>
              </a:rPr>
              <a:t>pairs, one of which promotes condensation of ADP and </a:t>
            </a:r>
            <a:r>
              <a:rPr lang="en-US" altLang="en-US" sz="2400" dirty="0">
                <a:latin typeface="Arial" panose="020B0604020202020204" pitchFamily="34" charset="0"/>
                <a:cs typeface="Arial" panose="020B0604020202020204" pitchFamily="34" charset="0"/>
              </a:rPr>
              <a:t>P</a:t>
            </a:r>
            <a:r>
              <a:rPr lang="en-US" altLang="en-US" sz="2400" baseline="-25000"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into ATP.</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0608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E773-CDDD-4395-AF2C-D63B00317837}"/>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Experimental Demonstration of Rotation of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and </a:t>
            </a:r>
            <a:r>
              <a:rPr lang="el-GR" i="1" dirty="0">
                <a:solidFill>
                  <a:schemeClr val="tx1"/>
                </a:solidFill>
                <a:latin typeface="Arial" panose="020B0604020202020204" pitchFamily="34" charset="0"/>
                <a:cs typeface="Arial" panose="020B0604020202020204" pitchFamily="34" charset="0"/>
              </a:rPr>
              <a:t>γ</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913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γ </a:t>
            </a:r>
            <a:r>
              <a:rPr lang="en-US" sz="2400" dirty="0">
                <a:latin typeface="Arial" panose="020B0604020202020204" pitchFamily="34" charset="0"/>
                <a:cs typeface="Arial" panose="020B0604020202020204" pitchFamily="34" charset="0"/>
              </a:rPr>
              <a:t>subunit rotates in one direction when F</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is synthesizing ATP and in the opposite direction when hydrolyzing ATP</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Part a shows A T P synthase above a circle in a horizontal square labeled N i complex. A T P synthase is inverted so that the ring of ovals is just above the horizontal square. The front oval is gray alpha and has a bond to H i s below, the left-hand oval is light purple beta and has a bond to H i s below, the left rear oval is light gray, the rear oval is purple, the right rear oval is gray, and the right front oval is dark purple beta with a bond to H i s below and a curved arrow showing the entry of A T P and departure of A D P plus P i. A light green cylinder labeled gamma extends up from the center of this ring of ovals and a black arrow wraps around from the back across the front toward the right. A rounded orange cylinder with an open center labeled c subscript 10 end subscript is above with a small blue oval labeled epsilon below to the right and behind the light green central cylinder. Red arrows point clockwise around the top of this orange cylinder. At the one o’clock position of this orange cylinder, there is a small yellow sphere labeled biotin beneath a roughly rectangular piece labeled avidin attached to a long structure of two intertwined strands of spheres labeled actin. A roughly rectangular orange piece on the left side of the orange cylinder is labeled a and forms a crescent to fit against the cylinder, Two long strands labeled b subscript 2 end subscript run along the orange cylinder labeled a all the way down to curve to the bottom center of the ring of ovals. The bottom portion of the structure, below the orange cylinder, is labeled F subscript 1 end subscript and the top portion including the orange cylinder is labeled F subscript 0 end subscript. Part b shows a series of six micrographs that all have a black background. In the first micrograph, a small white piece extends diagonally from the center toward the lower left. This piece is darker in the center and an arrow points along it to the lower left. In each of the remaining micrographs, this white piece has moved. In the second micrograph, it extends almost vertically down next to an arrow pointing down. In the third, it extends to the right above an arrow that points right. In the fourth, it extends diagonally to the upper right along with an arrow pointing to the upper right. In the fifth, it extends to the upper left along with an arrow that points to the upper left. The sixth micrograph resembles the first micrograph. All data are approximate.">
            <a:extLst>
              <a:ext uri="{FF2B5EF4-FFF2-40B4-BE49-F238E27FC236}">
                <a16:creationId xmlns:a16="http://schemas.microsoft.com/office/drawing/2014/main" id="{9C2F1A22-09B4-E84C-88EB-13539FE14AC4}"/>
              </a:ext>
            </a:extLst>
          </p:cNvPr>
          <p:cNvPicPr>
            <a:picLocks noChangeAspect="1"/>
          </p:cNvPicPr>
          <p:nvPr/>
        </p:nvPicPr>
        <p:blipFill>
          <a:blip r:embed="rId3"/>
          <a:stretch>
            <a:fillRect/>
          </a:stretch>
        </p:blipFill>
        <p:spPr>
          <a:xfrm>
            <a:off x="4419600" y="1597152"/>
            <a:ext cx="3913562" cy="4891952"/>
          </a:xfrm>
          <a:prstGeom prst="rect">
            <a:avLst/>
          </a:prstGeom>
        </p:spPr>
      </p:pic>
    </p:spTree>
    <p:extLst>
      <p:ext uri="{BB962C8B-B14F-4D97-AF65-F5344CB8AC3E}">
        <p14:creationId xmlns:p14="http://schemas.microsoft.com/office/powerpoint/2010/main" val="26686425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7212-A63D-49B8-8EBA-9840759B3766}"/>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ATP synthase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The </a:t>
            </a:r>
            <a:r>
              <a:rPr lang="en-US" sz="2400" i="1" dirty="0">
                <a:solidFill>
                  <a:srgbClr val="000000"/>
                </a:solidFill>
                <a:latin typeface="Arial" panose="020B0604020202020204" pitchFamily="34" charset="0"/>
                <a:cs typeface="Arial" panose="020B0604020202020204" pitchFamily="34" charset="0"/>
              </a:rPr>
              <a:t>γ</a:t>
            </a:r>
            <a:r>
              <a:rPr lang="en-US" sz="2400" dirty="0">
                <a:solidFill>
                  <a:srgbClr val="000000"/>
                </a:solidFill>
                <a:latin typeface="Arial" panose="020B0604020202020204" pitchFamily="34" charset="0"/>
                <a:cs typeface="Arial" panose="020B0604020202020204" pitchFamily="34" charset="0"/>
              </a:rPr>
              <a:t> subunit is stationary as the </a:t>
            </a:r>
            <a:r>
              <a:rPr lang="el-GR" sz="2400" i="1" dirty="0">
                <a:solidFill>
                  <a:srgbClr val="000000"/>
                </a:solidFill>
                <a:latin typeface="Arial" panose="020B0604020202020204" pitchFamily="34" charset="0"/>
                <a:cs typeface="Arial" panose="020B0604020202020204" pitchFamily="34" charset="0"/>
              </a:rPr>
              <a:t>αβ</a:t>
            </a:r>
            <a:r>
              <a:rPr lang="en-US" sz="2400" dirty="0">
                <a:solidFill>
                  <a:srgbClr val="000000"/>
                </a:solidFill>
                <a:latin typeface="Arial" panose="020B0604020202020204" pitchFamily="34" charset="0"/>
                <a:cs typeface="Arial" panose="020B0604020202020204" pitchFamily="34" charset="0"/>
              </a:rPr>
              <a:t> dimers rotate around it.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Protons flow through the a and c subunits.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When the F</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domain is isolated, it functions as an ATPase.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considered to have an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a:t>
            </a:r>
            <a:r>
              <a:rPr kumimoji="0" lang="en-US" sz="2400" b="0" i="0" u="none" strike="noStrike" kern="1200" cap="none" spc="0" normalizeH="0" baseline="-25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domain and an F</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domain.</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7" name="Picture 6" descr="Icon P 5">
            <a:extLst>
              <a:ext uri="{FF2B5EF4-FFF2-40B4-BE49-F238E27FC236}">
                <a16:creationId xmlns:a16="http://schemas.microsoft.com/office/drawing/2014/main" id="{C027FAC4-18A2-473D-BFEF-5E0020A0A2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779"/>
            <a:ext cx="1133954" cy="816935"/>
          </a:xfrm>
          <a:prstGeom prst="rect">
            <a:avLst/>
          </a:prstGeom>
        </p:spPr>
      </p:pic>
    </p:spTree>
    <p:extLst>
      <p:ext uri="{BB962C8B-B14F-4D97-AF65-F5344CB8AC3E}">
        <p14:creationId xmlns:p14="http://schemas.microsoft.com/office/powerpoint/2010/main" val="612318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5300-9E15-4B42-ABAB-D81F9AF6C897}"/>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ATP synthase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solidFill>
                  <a:srgbClr val="000000"/>
                </a:solidFill>
                <a:latin typeface="Arial" panose="020B0604020202020204" pitchFamily="34" charset="0"/>
                <a:cs typeface="Arial" panose="020B0604020202020204" pitchFamily="34" charset="0"/>
              </a:rPr>
              <a:t>The </a:t>
            </a:r>
            <a:r>
              <a:rPr lang="en-US" sz="2400" b="1" i="1" dirty="0">
                <a:solidFill>
                  <a:srgbClr val="000000"/>
                </a:solidFill>
                <a:latin typeface="Arial" panose="020B0604020202020204" pitchFamily="34" charset="0"/>
                <a:cs typeface="Arial" panose="020B0604020202020204" pitchFamily="34" charset="0"/>
              </a:rPr>
              <a:t>γ</a:t>
            </a:r>
            <a:r>
              <a:rPr lang="en-US" sz="2400" b="1" dirty="0">
                <a:solidFill>
                  <a:srgbClr val="000000"/>
                </a:solidFill>
                <a:latin typeface="Arial" panose="020B0604020202020204" pitchFamily="34" charset="0"/>
                <a:cs typeface="Arial" panose="020B0604020202020204" pitchFamily="34" charset="0"/>
              </a:rPr>
              <a:t> subunit is stationary as the </a:t>
            </a:r>
            <a:r>
              <a:rPr lang="el-GR" sz="2400" b="1" i="1" dirty="0">
                <a:solidFill>
                  <a:srgbClr val="000000"/>
                </a:solidFill>
                <a:latin typeface="Arial" panose="020B0604020202020204" pitchFamily="34" charset="0"/>
                <a:cs typeface="Arial" panose="020B0604020202020204" pitchFamily="34" charset="0"/>
              </a:rPr>
              <a:t>αβ</a:t>
            </a:r>
            <a:r>
              <a:rPr lang="en-US" sz="2400" b="1" dirty="0">
                <a:solidFill>
                  <a:srgbClr val="000000"/>
                </a:solidFill>
                <a:latin typeface="Arial" panose="020B0604020202020204" pitchFamily="34" charset="0"/>
                <a:cs typeface="Arial" panose="020B0604020202020204" pitchFamily="34" charset="0"/>
              </a:rPr>
              <a:t> dimers rotate around it.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streaming of protons through the </a:t>
            </a:r>
            <a:r>
              <a:rPr lang="en-US" sz="2400" b="1" i="0" u="none" strike="noStrike" baseline="0" dirty="0" err="1">
                <a:latin typeface="Arial" panose="020B0604020202020204" pitchFamily="34" charset="0"/>
                <a:cs typeface="Arial" panose="020B0604020202020204" pitchFamily="34" charset="0"/>
              </a:rPr>
              <a:t>F</a:t>
            </a:r>
            <a:r>
              <a:rPr lang="en-US" sz="2400" b="1" i="0" u="none" strike="noStrike" baseline="-25000" dirty="0" err="1">
                <a:latin typeface="Arial" panose="020B0604020202020204" pitchFamily="34" charset="0"/>
                <a:cs typeface="Arial" panose="020B0604020202020204" pitchFamily="34" charset="0"/>
              </a:rPr>
              <a:t>o</a:t>
            </a:r>
            <a:r>
              <a:rPr lang="en-US" sz="2400" b="1" i="0" u="none" strike="noStrike" baseline="0" dirty="0">
                <a:latin typeface="Arial" panose="020B0604020202020204" pitchFamily="34" charset="0"/>
                <a:cs typeface="Arial" panose="020B0604020202020204" pitchFamily="34" charset="0"/>
              </a:rPr>
              <a:t> pore causes the c ring and the attached </a:t>
            </a:r>
            <a:r>
              <a:rPr lang="el-GR" sz="2400" b="1" i="1" u="none" strike="noStrike" baseline="0" dirty="0">
                <a:latin typeface="Arial" panose="020B0604020202020204" pitchFamily="34" charset="0"/>
                <a:cs typeface="Arial" panose="020B0604020202020204" pitchFamily="34" charset="0"/>
              </a:rPr>
              <a:t>γ</a:t>
            </a:r>
            <a:r>
              <a:rPr lang="en-US" sz="2400" b="1" i="0" u="none" strike="noStrike" baseline="0" dirty="0">
                <a:latin typeface="Arial" panose="020B0604020202020204" pitchFamily="34" charset="0"/>
                <a:cs typeface="Arial" panose="020B0604020202020204" pitchFamily="34" charset="0"/>
              </a:rPr>
              <a:t> subunit to rotate about the long axis of </a:t>
            </a:r>
            <a:r>
              <a:rPr lang="el-GR" sz="2400" b="1" i="1" u="none" strike="noStrike" baseline="0" dirty="0">
                <a:latin typeface="Arial" panose="020B0604020202020204" pitchFamily="34" charset="0"/>
                <a:cs typeface="Arial" panose="020B0604020202020204" pitchFamily="34" charset="0"/>
              </a:rPr>
              <a:t>γ</a:t>
            </a:r>
            <a:r>
              <a:rPr lang="en-US" sz="2400" b="1" i="0" u="none" strike="noStrike" baseline="0" dirty="0">
                <a:latin typeface="Arial" panose="020B0604020202020204" pitchFamily="34" charset="0"/>
                <a:cs typeface="Arial" panose="020B0604020202020204" pitchFamily="34" charset="0"/>
              </a:rPr>
              <a:t>, which is perpendicular to the plane of the membrane. The </a:t>
            </a:r>
            <a:r>
              <a:rPr lang="el-GR" sz="2400" b="1" i="1" u="none" strike="noStrike" baseline="0" dirty="0">
                <a:latin typeface="Arial" panose="020B0604020202020204" pitchFamily="34" charset="0"/>
                <a:cs typeface="Arial" panose="020B0604020202020204" pitchFamily="34" charset="0"/>
              </a:rPr>
              <a:t>γ</a:t>
            </a:r>
            <a:r>
              <a:rPr lang="en-US" sz="2400" b="1" i="0" u="none" strike="noStrike" baseline="0" dirty="0">
                <a:latin typeface="Arial" panose="020B0604020202020204" pitchFamily="34" charset="0"/>
                <a:cs typeface="Arial" panose="020B0604020202020204" pitchFamily="34" charset="0"/>
              </a:rPr>
              <a:t> subunit passes through the center of the </a:t>
            </a:r>
            <a:r>
              <a:rPr lang="el-GR" sz="2400" b="1" i="1" u="none" strike="noStrike" baseline="0" dirty="0">
                <a:latin typeface="Arial" panose="020B0604020202020204" pitchFamily="34" charset="0"/>
                <a:cs typeface="Arial" panose="020B0604020202020204" pitchFamily="34" charset="0"/>
              </a:rPr>
              <a:t>α</a:t>
            </a:r>
            <a:r>
              <a:rPr lang="en-US" sz="2400" b="1" i="0" u="none" strike="noStrike" baseline="-25000" dirty="0">
                <a:latin typeface="Arial" panose="020B0604020202020204" pitchFamily="34" charset="0"/>
                <a:cs typeface="Arial" panose="020B0604020202020204" pitchFamily="34" charset="0"/>
              </a:rPr>
              <a:t>3</a:t>
            </a:r>
            <a:r>
              <a:rPr lang="el-GR" sz="2400" b="1" i="1" u="none" strike="noStrike" baseline="0" dirty="0">
                <a:latin typeface="Arial" panose="020B0604020202020204" pitchFamily="34" charset="0"/>
                <a:cs typeface="Arial" panose="020B0604020202020204" pitchFamily="34" charset="0"/>
              </a:rPr>
              <a:t>β</a:t>
            </a:r>
            <a:r>
              <a:rPr lang="en-US" sz="2400" b="1" i="0" u="none" strike="noStrike" baseline="-25000" dirty="0">
                <a:latin typeface="Arial" panose="020B0604020202020204" pitchFamily="34" charset="0"/>
                <a:cs typeface="Arial" panose="020B0604020202020204" pitchFamily="34" charset="0"/>
              </a:rPr>
              <a:t>3</a:t>
            </a:r>
            <a:r>
              <a:rPr lang="en-US" sz="2400" b="1" i="0" u="none" strike="noStrike" baseline="0" dirty="0">
                <a:latin typeface="Arial" panose="020B0604020202020204" pitchFamily="34" charset="0"/>
                <a:cs typeface="Arial" panose="020B0604020202020204" pitchFamily="34" charset="0"/>
              </a:rPr>
              <a:t> spheroid, which is held stationary relative to the membrane surface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4828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41FF038-5E3F-4776-B3C7-13AB27E8A3F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9B837CB-4544-4C26-B375-80A19437F6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22754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B63441FC-07B1-4A86-9B16-80B6859C02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C7C2F2C9-9D48-419D-B1B8-BF2A67BDA5D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6080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DF71-4CB0-4DD4-93B0-823AA57827F1}"/>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 Model for Proton-Driven Rotation of the c Ring</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121920" y="1600200"/>
            <a:ext cx="330708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 subunit is stationary and the c ring rotates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transient protonation of a key Glu residue in each c subunit elicits conformation changes that drive rotation and transmit protons</a:t>
            </a:r>
          </a:p>
        </p:txBody>
      </p:sp>
      <p:pic>
        <p:nvPicPr>
          <p:cNvPr id="4" name="Picture 3" descr="A figure shows a horizontal piece of membrane with the N side above and the P side below. A ring of vertical tubular structures are embedded in the membrane. These cylinders are labeled c subunits. A vertical line extending above the center of the ring is surrounded by a counterclockwise arrow showing rotation. A diagonal helix runs from the center left to lower right and is labeled a subunit. An invagination in the membrane at the upper left of the ring is labeled N-side half channel and a narrow invagination that exposes the bottom of a single cylinder labeled with the number 1 is labeled P-side half channel. Wireframe pieces are shown between the cylinders. A wireframe model ending with a ring and labeled H I s extends from the a subunit helix and ends at the edge of the cylinder labeled with the number 1. An arrow points up from this H I s to a partial ring with red highlighted H plus to its right showing from behind the same cylinder. To the left of this cylinder, a wireframe labeled A r g plus extends up and a wireframe labeled G l u minus is above it. Wireframe rings ending at red highlighted H plus extend from behind the cylinder labeled 1 and the next two cylinders to its right. To the left of the cylinder labeled 1, there is a cylinder labeled 4 and then a cylinder labeled 3. Wireframes ending at red highlighted H plus extend from cylinder 3 and the cylinder to its left. Five red H plus ions are shown below the P-side half channel and an arrow points up from one to H plus within the cylinder labeled 1. The numbers on the cylinders represent steps as follows. Step 1: A vertical cylinder is positioned in the P-side half channel. An H plus enters the channel and moves up to the H i s residue, which it protonates to yield the protonated H i s residue shown higher on the same cylinder. Step 2: The c ring rotates and the cylinder with the protonated H i s reaches the right side, where there it contacts the channel to the N side of the membrane and the environment is more alkaline, allowing H i s to release the proton. Step 3: A cylinder at the left front has a wireframe with red highlighted H plus above that extends into the N-side half channel. An arrow points up to red highlighted H plus above the cylinder. G l u gains a negative charge. Step 4: As this cylinder moves to the right, negatively charged G l u interacts with positively charged A r g, shown as a wireframe extending from the a subunit helix, and then this interaction is disrupted as the cylinder re-enters the P-side half channel and protonation occurs again.">
            <a:extLst>
              <a:ext uri="{FF2B5EF4-FFF2-40B4-BE49-F238E27FC236}">
                <a16:creationId xmlns:a16="http://schemas.microsoft.com/office/drawing/2014/main" id="{CA7FD20F-C953-BD44-A45E-4B30DEDA0A85}"/>
              </a:ext>
            </a:extLst>
          </p:cNvPr>
          <p:cNvPicPr>
            <a:picLocks noChangeAspect="1"/>
          </p:cNvPicPr>
          <p:nvPr/>
        </p:nvPicPr>
        <p:blipFill>
          <a:blip r:embed="rId3"/>
          <a:stretch>
            <a:fillRect/>
          </a:stretch>
        </p:blipFill>
        <p:spPr>
          <a:xfrm>
            <a:off x="3886200" y="1573522"/>
            <a:ext cx="4900706" cy="5040726"/>
          </a:xfrm>
          <a:prstGeom prst="rect">
            <a:avLst/>
          </a:prstGeom>
        </p:spPr>
      </p:pic>
    </p:spTree>
    <p:extLst>
      <p:ext uri="{BB962C8B-B14F-4D97-AF65-F5344CB8AC3E}">
        <p14:creationId xmlns:p14="http://schemas.microsoft.com/office/powerpoint/2010/main" val="37164468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28D-B954-439B-AEEB-C9B1CD3F76F3}"/>
              </a:ext>
            </a:extLst>
          </p:cNvPr>
          <p:cNvSpPr>
            <a:spLocks noGrp="1"/>
          </p:cNvSpPr>
          <p:nvPr>
            <p:ph type="title"/>
          </p:nvPr>
        </p:nvSpPr>
        <p:spPr/>
        <p:txBody>
          <a:bodyPr/>
          <a:lstStyle/>
          <a:p>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Species Differences in Number of c Subunits in the c Ring of the </a:t>
            </a:r>
            <a:r>
              <a:rPr lang="en-US" sz="36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F</a:t>
            </a:r>
            <a:r>
              <a:rPr lang="en-US" sz="3600"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o</a:t>
            </a:r>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 Complex</a:t>
            </a:r>
            <a:endParaRPr lang="en-AU" sz="3600" dirty="0"/>
          </a:p>
        </p:txBody>
      </p:sp>
      <p:pic>
        <p:nvPicPr>
          <p:cNvPr id="7" name="Picture 6" descr="Part a shows the top view of a structure with a central ring of eight yellow helices extending away from the viewer surrounded by an outer ring of eight orange helices extending away from the viewer. A side view of one yellow and one orange helix shows a long yellow helix connected by a white strand extending from its base to the bottom of a shorter orange helix on the right with a red dot halfway up its length. Part b shows the top view of a similar structure with ten inner yellow helices and ten orange outer helices. ">
            <a:extLst>
              <a:ext uri="{FF2B5EF4-FFF2-40B4-BE49-F238E27FC236}">
                <a16:creationId xmlns:a16="http://schemas.microsoft.com/office/drawing/2014/main" id="{80B3C8FE-9482-794A-9CB5-EE9A017CEF07}"/>
              </a:ext>
            </a:extLst>
          </p:cNvPr>
          <p:cNvPicPr>
            <a:picLocks noChangeAspect="1"/>
          </p:cNvPicPr>
          <p:nvPr/>
        </p:nvPicPr>
        <p:blipFill>
          <a:blip r:embed="rId3"/>
          <a:stretch>
            <a:fillRect/>
          </a:stretch>
        </p:blipFill>
        <p:spPr>
          <a:xfrm>
            <a:off x="550386" y="2185416"/>
            <a:ext cx="3227387" cy="3618586"/>
          </a:xfrm>
          <a:prstGeom prst="rect">
            <a:avLst/>
          </a:prstGeom>
        </p:spPr>
      </p:pic>
      <p:pic>
        <p:nvPicPr>
          <p:cNvPr id="3" name="Picture 2" descr="Part c shows atomic force microscopy of c rings in a thermophilic bacterium. Part d shows  atomic force microscopy of c rings in spinach.">
            <a:extLst>
              <a:ext uri="{FF2B5EF4-FFF2-40B4-BE49-F238E27FC236}">
                <a16:creationId xmlns:a16="http://schemas.microsoft.com/office/drawing/2014/main" id="{D45D6FFF-C6AE-9041-B97D-92D9EED290BF}"/>
              </a:ext>
            </a:extLst>
          </p:cNvPr>
          <p:cNvPicPr>
            <a:picLocks noChangeAspect="1"/>
          </p:cNvPicPr>
          <p:nvPr/>
        </p:nvPicPr>
        <p:blipFill>
          <a:blip r:embed="rId4"/>
          <a:stretch>
            <a:fillRect/>
          </a:stretch>
        </p:blipFill>
        <p:spPr>
          <a:xfrm>
            <a:off x="4218186" y="2537939"/>
            <a:ext cx="4670028" cy="2913540"/>
          </a:xfrm>
          <a:prstGeom prst="rect">
            <a:avLst/>
          </a:prstGeom>
        </p:spPr>
      </p:pic>
    </p:spTree>
    <p:extLst>
      <p:ext uri="{BB962C8B-B14F-4D97-AF65-F5344CB8AC3E}">
        <p14:creationId xmlns:p14="http://schemas.microsoft.com/office/powerpoint/2010/main" val="24907652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8C46-E3DE-4113-883D-75BB460E1E4F}"/>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Chemiosmotic Coupling Allows Nonintegral Stoichiometries of O</a:t>
            </a:r>
            <a:r>
              <a:rPr lang="en-US" sz="3400" baseline="-25000" dirty="0">
                <a:solidFill>
                  <a:srgbClr val="4E4CB4"/>
                </a:solidFill>
                <a:latin typeface="Arial" panose="020B0604020202020204" pitchFamily="34" charset="0"/>
                <a:cs typeface="Arial" panose="020B0604020202020204" pitchFamily="34" charset="0"/>
              </a:rPr>
              <a:t>2</a:t>
            </a:r>
            <a:r>
              <a:rPr lang="en-US" sz="3400" dirty="0">
                <a:solidFill>
                  <a:srgbClr val="4E4CB4"/>
                </a:solidFill>
                <a:latin typeface="Arial" panose="020B0604020202020204" pitchFamily="34" charset="0"/>
                <a:cs typeface="Arial" panose="020B0604020202020204" pitchFamily="34" charset="0"/>
              </a:rPr>
              <a:t> Consumption and ATP Synthesis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2128" y="2257845"/>
                <a:ext cx="861974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equation for ATP synthesis is: </a:t>
                </a:r>
              </a:p>
              <a:p>
                <a:endParaRPr lang="en-US" sz="2400" baseline="-25000" dirty="0">
                  <a:latin typeface="Arial" panose="020B0604020202020204" pitchFamily="34" charset="0"/>
                  <a:cs typeface="Arial" panose="020B0604020202020204" pitchFamily="34" charset="0"/>
                </a:endParaRPr>
              </a:p>
              <a:p>
                <a:pPr marL="50800" indent="0">
                  <a:buNone/>
                </a:pPr>
                <a:r>
                  <a:rPr lang="en-US" sz="2400" baseline="-250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ADP + </a:t>
                </a:r>
                <a:r>
                  <a:rPr lang="en-US" sz="2400" i="1"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½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NADH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sz="2400" baseline="-25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 ratio (P/2</a:t>
                </a:r>
                <a:r>
                  <a:rPr lang="en-US" sz="2400" b="1" i="1" dirty="0">
                    <a:latin typeface="Arial" panose="020B0604020202020204" pitchFamily="34" charset="0"/>
                    <a:cs typeface="Arial" panose="020B0604020202020204" pitchFamily="34" charset="0"/>
                  </a:rPr>
                  <a:t>e</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ratio) </a:t>
                </a:r>
                <a:r>
                  <a:rPr lang="en-US" sz="2400" dirty="0">
                    <a:latin typeface="Arial" panose="020B0604020202020204" pitchFamily="34" charset="0"/>
                    <a:cs typeface="Arial" panose="020B0604020202020204" pitchFamily="34" charset="0"/>
                  </a:rPr>
                  <a:t>= the value of </a:t>
                </a:r>
                <a:r>
                  <a:rPr lang="en-US" sz="2400" i="1" dirty="0">
                    <a:latin typeface="Arial" panose="020B0604020202020204" pitchFamily="34" charset="0"/>
                    <a:cs typeface="Arial" panose="020B0604020202020204" pitchFamily="34" charset="0"/>
                  </a:rPr>
                  <a:t>x</a:t>
                </a:r>
              </a:p>
              <a:p>
                <a:pPr lvl="1"/>
                <a:r>
                  <a:rPr lang="en-US" sz="2400" dirty="0">
                    <a:latin typeface="Arial" panose="020B0604020202020204" pitchFamily="34" charset="0"/>
                    <a:cs typeface="Arial" panose="020B0604020202020204" pitchFamily="34" charset="0"/>
                  </a:rPr>
                  <a:t>there is no theoretical requirement for P/O to be integral </a:t>
                </a:r>
                <a:br>
                  <a:rPr lang="en-US" dirty="0"/>
                </a:br>
                <a:endParaRPr lang="en-US" sz="1600" dirty="0"/>
              </a:p>
              <a:p>
                <a:pPr lvl="2"/>
                <a:endParaRPr lang="en-US" sz="20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262128" y="2257845"/>
                <a:ext cx="8619744" cy="4130675"/>
              </a:xfrm>
              <a:prstGeom prst="rect">
                <a:avLst/>
              </a:prstGeom>
              <a:blipFill>
                <a:blip r:embed="rId3"/>
                <a:stretch>
                  <a:fillRect l="-424"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A9A4EB31-9E0F-9848-B5FC-B9DBFAB9EC79}"/>
              </a:ext>
            </a:extLst>
          </p:cNvPr>
          <p:cNvSpPr txBox="1">
            <a:spLocks noChangeArrowheads="1"/>
          </p:cNvSpPr>
          <p:nvPr/>
        </p:nvSpPr>
        <p:spPr bwMode="auto">
          <a:xfrm>
            <a:off x="6324600" y="3198167"/>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(19-11)</a:t>
            </a:r>
          </a:p>
        </p:txBody>
      </p:sp>
    </p:spTree>
    <p:extLst>
      <p:ext uri="{BB962C8B-B14F-4D97-AF65-F5344CB8AC3E}">
        <p14:creationId xmlns:p14="http://schemas.microsoft.com/office/powerpoint/2010/main" val="29712964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6B4F-5E46-4C01-8A97-5C6916691D5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P/O Ratio</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600200"/>
            <a:ext cx="85648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 ratio is:</a:t>
            </a:r>
          </a:p>
          <a:p>
            <a:pPr lvl="1"/>
            <a:r>
              <a:rPr lang="en-US" sz="2400" dirty="0">
                <a:latin typeface="Arial" panose="020B0604020202020204" pitchFamily="34" charset="0"/>
                <a:cs typeface="Arial" panose="020B0604020202020204" pitchFamily="34" charset="0"/>
              </a:rPr>
              <a:t>~2.5 when electrons enter the respiratory chain at Complex I</a:t>
            </a:r>
          </a:p>
          <a:p>
            <a:pPr lvl="1"/>
            <a:r>
              <a:rPr lang="en-US" sz="2400" dirty="0">
                <a:latin typeface="Arial" panose="020B0604020202020204" pitchFamily="34" charset="0"/>
                <a:cs typeface="Arial" panose="020B0604020202020204" pitchFamily="34" charset="0"/>
              </a:rPr>
              <a:t>~1.5 when electrons enter at ubiquinone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ratio varies among species, depending on the number of c subunits in the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complex</a:t>
            </a:r>
          </a:p>
        </p:txBody>
      </p:sp>
    </p:spTree>
    <p:extLst>
      <p:ext uri="{BB962C8B-B14F-4D97-AF65-F5344CB8AC3E}">
        <p14:creationId xmlns:p14="http://schemas.microsoft.com/office/powerpoint/2010/main" val="7277335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3353D83B-8E34-4A03-A49C-5539834D16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816" y="345827"/>
            <a:ext cx="1133954" cy="816935"/>
          </a:xfrm>
          <a:prstGeom prst="rect">
            <a:avLst/>
          </a:prstGeom>
        </p:spPr>
      </p:pic>
      <p:sp>
        <p:nvSpPr>
          <p:cNvPr id="2" name="Title 1">
            <a:extLst>
              <a:ext uri="{FF2B5EF4-FFF2-40B4-BE49-F238E27FC236}">
                <a16:creationId xmlns:a16="http://schemas.microsoft.com/office/drawing/2014/main" id="{5286CA90-5E4F-4AEA-9E8E-C87BBFC53ED5}"/>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Succinate dehydrogenase is dysfunctional in a species of garden slug. While its metabolism is compromised on a number of levels, it can still undergo oxidative phosphorylation. What is the maximal P/O ratio for these organisms if NADH is used as an electron source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9738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5A82-E765-4AE7-9D78-66226F5C1B6C}"/>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Succinate dehydrogenase is dysfunctional in a species of garden slug. While its metabolism is compromised on a number of levels, it can still undergo oxidative phosphorylation. What is the maximal P/O ratio for these organisms if NADH is used as an electron source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2.5</a:t>
            </a: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If 10 protons are pumped out per NADH and 4 must flow in to produce 1 ATP, the proton-based P/O ratio is 2.5 for NADH as the</a:t>
            </a:r>
            <a:r>
              <a:rPr lang="en-US" sz="2400" b="1" dirty="0">
                <a:solidFill>
                  <a:srgbClr val="000000"/>
                </a:solidFill>
                <a:latin typeface="Arial" panose="020B0604020202020204" pitchFamily="34" charset="0"/>
                <a:cs typeface="Arial" panose="020B0604020202020204" pitchFamily="34" charset="0"/>
              </a:rPr>
              <a:t> electron donor.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7826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20E21-3814-4311-A109-C595CC784B0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Proton-Motive Force Energizes Active Transport</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14666" y="1447800"/>
            <a:ext cx="4346448" cy="516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adenine nucleotide translocase </a:t>
            </a:r>
            <a:r>
              <a:rPr lang="en-US" sz="2400" dirty="0">
                <a:latin typeface="Arial" panose="020B0604020202020204" pitchFamily="34" charset="0"/>
                <a:cs typeface="Arial" panose="020B0604020202020204" pitchFamily="34" charset="0"/>
              </a:rPr>
              <a:t>= antiporter that moves ADP into the matrix and ADP out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phosphate translocase </a:t>
            </a:r>
            <a:r>
              <a:rPr lang="en-US" sz="2400" dirty="0">
                <a:latin typeface="Arial" panose="020B0604020202020204" pitchFamily="34" charset="0"/>
                <a:cs typeface="Arial" panose="020B0604020202020204" pitchFamily="34" charset="0"/>
              </a:rPr>
              <a:t>= promotes symport of one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PO</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one 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into the matrix</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ATP </a:t>
            </a:r>
            <a:r>
              <a:rPr lang="en-US" sz="2400" b="1" dirty="0" err="1">
                <a:latin typeface="Arial" panose="020B0604020202020204" pitchFamily="34" charset="0"/>
                <a:cs typeface="Arial" panose="020B0604020202020204" pitchFamily="34" charset="0"/>
              </a:rPr>
              <a:t>synthasome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complex of ATP synthase and both translocases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horizontal membrane is shown with the region above labeled intermembrane space and the region below labeled matrix. There are red highlighted positive charges along the top surface of the membrane and along the bottom surface of the membrane. A light purple channel running vertically through the membrane is labeled adenine nucleotide translocase (antiporter). Arrows show that A D P 3 minus moves through this channel from the intermembrane space to the matrix and A D P 4 minus moves from the matrix to the intermembrane space. To the right, A T P synthase is shown with a square portion in the membrane adjacent to a rectangular portion to the left with a cylindrical portion that is wider adjacent to the square portion and that extends to a rounded portion below, from which a thin portion loops back to run along the rectangular portion across the membrane. Red highlighted H plus is shown above the rectangular portion and an arrow shows that it moves through this portion, then left across the thin portion to reach red highlighted H plus below. A D P 3 minus to the left that entered through the channel above has an arrow that curves to meet the red arrow to H plus and then away to A T P 4 minus, which then travels back through the channel above to the intermembrane space. A pink channel to the right is labeled phosphate translocase (symporter) and two molecules enter the matrix through it. H 2 P O 4 minus above this channel has an arrow through the channel to H 2 P O 4 minus below, from which an arrow extends left to join the red arrow to H plus from A T P synthase. Red highlighted H plus above the phosphate translocase has a red arrow through the channel to red highlighted H plus in the matrix.">
            <a:extLst>
              <a:ext uri="{FF2B5EF4-FFF2-40B4-BE49-F238E27FC236}">
                <a16:creationId xmlns:a16="http://schemas.microsoft.com/office/drawing/2014/main" id="{8B934156-9F6D-B344-9F3C-6E9F27AAB3C9}"/>
              </a:ext>
            </a:extLst>
          </p:cNvPr>
          <p:cNvPicPr>
            <a:picLocks noChangeAspect="1"/>
          </p:cNvPicPr>
          <p:nvPr/>
        </p:nvPicPr>
        <p:blipFill>
          <a:blip r:embed="rId3"/>
          <a:stretch>
            <a:fillRect/>
          </a:stretch>
        </p:blipFill>
        <p:spPr>
          <a:xfrm>
            <a:off x="4561114" y="1600200"/>
            <a:ext cx="4354286" cy="3657600"/>
          </a:xfrm>
          <a:prstGeom prst="rect">
            <a:avLst/>
          </a:prstGeom>
        </p:spPr>
      </p:pic>
      <p:cxnSp>
        <p:nvCxnSpPr>
          <p:cNvPr id="6" name="Straight Arrow Connector 5" descr="Upward arrow">
            <a:extLst>
              <a:ext uri="{FF2B5EF4-FFF2-40B4-BE49-F238E27FC236}">
                <a16:creationId xmlns:a16="http://schemas.microsoft.com/office/drawing/2014/main" id="{7D957D46-3A7D-3B45-922E-06666C3A20EC}"/>
              </a:ext>
            </a:extLst>
          </p:cNvPr>
          <p:cNvCxnSpPr>
            <a:cxnSpLocks/>
          </p:cNvCxnSpPr>
          <p:nvPr/>
        </p:nvCxnSpPr>
        <p:spPr bwMode="auto">
          <a:xfrm flipV="1">
            <a:off x="8001000" y="4495800"/>
            <a:ext cx="457200" cy="91440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BBF451AB-EB8E-1848-8393-BE4926F625EA}"/>
              </a:ext>
            </a:extLst>
          </p:cNvPr>
          <p:cNvSpPr/>
          <p:nvPr/>
        </p:nvSpPr>
        <p:spPr>
          <a:xfrm>
            <a:off x="5076588" y="5410200"/>
            <a:ext cx="3852746" cy="1200329"/>
          </a:xfrm>
          <a:prstGeom prst="rect">
            <a:avLst/>
          </a:prstGeom>
        </p:spPr>
        <p:txBody>
          <a:bodyPr wrap="square">
            <a:spAutoFit/>
          </a:bodyPr>
          <a:lstStyle/>
          <a:p>
            <a:pPr algn="ctr"/>
            <a:r>
              <a:rPr lang="en-US" altLang="en-US" dirty="0">
                <a:latin typeface="Arial" panose="020B0604020202020204" pitchFamily="34" charset="0"/>
                <a:cs typeface="Arial" panose="020B0604020202020204" pitchFamily="34" charset="0"/>
              </a:rPr>
              <a:t>translocation of a fourth proton per ATP is required to facilitate cotransport</a:t>
            </a:r>
          </a:p>
        </p:txBody>
      </p:sp>
    </p:spTree>
    <p:extLst>
      <p:ext uri="{BB962C8B-B14F-4D97-AF65-F5344CB8AC3E}">
        <p14:creationId xmlns:p14="http://schemas.microsoft.com/office/powerpoint/2010/main" val="2719651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74F1-BDF8-4F0B-B696-7DAADE348A04}"/>
              </a:ext>
            </a:extLst>
          </p:cNvPr>
          <p:cNvSpPr>
            <a:spLocks noGrp="1"/>
          </p:cNvSpPr>
          <p:nvPr>
            <p:ph type="title"/>
          </p:nvPr>
        </p:nvSpPr>
        <p:spPr>
          <a:xfrm>
            <a:off x="0" y="152400"/>
            <a:ext cx="9144000" cy="1524000"/>
          </a:xfrm>
        </p:spPr>
        <p:txBody>
          <a:bodyPr/>
          <a:lstStyle/>
          <a:p>
            <a:r>
              <a:rPr lang="en-US" sz="3600" dirty="0">
                <a:solidFill>
                  <a:srgbClr val="4E4CB4"/>
                </a:solidFill>
                <a:latin typeface="Arial" panose="020B0604020202020204" pitchFamily="34" charset="0"/>
                <a:cs typeface="Arial" panose="020B0604020202020204" pitchFamily="34" charset="0"/>
              </a:rPr>
              <a:t>Shuttle Systems Indirectly Convey Cytosolic NADH into Mitochondria for Oxidation</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59733" y="2346325"/>
            <a:ext cx="86245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inner mitochondrial membrane is impermeable to NADH and NAD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NADH equivalents are moved from the cytosol to the matrix by:</a:t>
            </a:r>
          </a:p>
          <a:p>
            <a:pPr lvl="1"/>
            <a:r>
              <a:rPr lang="en-US" sz="2400" b="1" dirty="0">
                <a:latin typeface="Arial" panose="020B0604020202020204" pitchFamily="34" charset="0"/>
                <a:cs typeface="Arial" panose="020B0604020202020204" pitchFamily="34" charset="0"/>
              </a:rPr>
              <a:t>the malate-</a:t>
            </a:r>
            <a:r>
              <a:rPr lang="en-US" sz="2400" b="1" dirty="0" err="1">
                <a:latin typeface="Arial" panose="020B0604020202020204" pitchFamily="34" charset="0"/>
                <a:cs typeface="Arial" panose="020B0604020202020204" pitchFamily="34" charset="0"/>
              </a:rPr>
              <a:t>asparate</a:t>
            </a:r>
            <a:r>
              <a:rPr lang="en-US" sz="2400" b="1" dirty="0">
                <a:latin typeface="Arial" panose="020B0604020202020204" pitchFamily="34" charset="0"/>
                <a:cs typeface="Arial" panose="020B0604020202020204" pitchFamily="34" charset="0"/>
              </a:rPr>
              <a:t> shuttle</a:t>
            </a:r>
          </a:p>
          <a:p>
            <a:pPr lvl="1"/>
            <a:r>
              <a:rPr lang="en-US" sz="2400" b="1" dirty="0">
                <a:latin typeface="Arial" panose="020B0604020202020204" pitchFamily="34" charset="0"/>
                <a:cs typeface="Arial" panose="020B0604020202020204" pitchFamily="34" charset="0"/>
              </a:rPr>
              <a:t>the glycerol 3-phosphate shuttle</a:t>
            </a:r>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3638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C9B3-080E-4099-A986-61175EBD95FB}"/>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Malate-Aspartate Shuttle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418606"/>
            <a:ext cx="2758440" cy="47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equivalents moved in by the </a:t>
            </a:r>
            <a:r>
              <a:rPr lang="en-US" sz="2400" b="1" dirty="0">
                <a:latin typeface="Arial" panose="020B0604020202020204" pitchFamily="34" charset="0"/>
                <a:cs typeface="Arial" panose="020B0604020202020204" pitchFamily="34" charset="0"/>
              </a:rPr>
              <a:t>malate-aspartate shuttle</a:t>
            </a:r>
            <a:r>
              <a:rPr lang="en-US" sz="2400" dirty="0">
                <a:latin typeface="Arial" panose="020B0604020202020204" pitchFamily="34" charset="0"/>
                <a:cs typeface="Arial" panose="020B0604020202020204" pitchFamily="34" charset="0"/>
              </a:rPr>
              <a:t> enter the respiratory chain at Complex I and yield a P/O ratio of 2.5</a:t>
            </a:r>
          </a:p>
        </p:txBody>
      </p:sp>
      <p:pic>
        <p:nvPicPr>
          <p:cNvPr id="3" name="Picture 2" descr="The malate-aspartate shuttle is shown as a circular series of reactions with a vertical piece of membrane running across the center. The region to the left of the membrane is labeled intermembrane space (P side) and the region to the right of the membrane is labeled matrix (N side). The reaction begins with oxaloacetate, shown at the eleven o’clock position. Numbered from right to left, oxaloacetate has C 1 forming C O O minus, C 2 double bonded to O, C 3 bonded to 2 H, and C 4 forming C O O minus. Step 1: An arrow labeled malate dehydrogenase points from oxaloacetate to malate and is accompanied by a curved blue arrow showing the addition of H plus plus red highlighted N A D H and loss of N A D plus. Malate is similar to oxaloacetate except that C 2 is bonded to O H above and H below. Step 2: An arrow points from malate through a peach channel in the membrane labeled malate-alpha-ketoglutarate transporter to malate in the matrix. Step 3: An arrow labeled malate dehydrogenase points from malate to oxaloacetate and is accompanied by a curved blue arrow showing the addition of H plus plus red highlighted N A D H and loss of N A D plus. Step 4: An arrow labeled aspartate aminotransferase points from oxaloacetate to aspartate accompanied by a curved arrow from glutamate to alpha-ketoglutarate. Aspartate is similar to oxaloacetate except that C 2 is bonded to N H 3 plus above and to H below. Step 5: An arrow points from aspartate through a channel labeled glutamate-aspartate transporter to aspartate in the intermembrane space. Step 6: An arrow labeled aspartate aminotransferase points from aspartate to oxaloacetate accompanied by a curved arrow from alpha-ketoglutarate to glutamate. Numbered from right to left, glutamate is C 1 forming C O O minus, C 2 bonded to N H 3 plus above and H below, C 3 bonded to 2 H, C 4 bonded to 2 H, and C 5 forming C O O Minus. Glutamate produced in reaction 6 travels through the glutamate-aspartate transporter to participate in reaction 4, in which oxaloacetate is converted to aspartate by aspartate by aminotransferase as glutamate is converted to alpha-ketoglutarate. Alpha-ketoglutarate is similar to glutamate except that C 2 is double bonded to O above. Alpha-ketoglutarate produced by this reaction travels through the malate-alpha-ketoglutarate transporter to participate in reaction 6, in which aspartate is converted to oxaloacetate by aspartate aminotransferase as alpha-ketoglutarate is converted to glutamate. All data are approximate.">
            <a:extLst>
              <a:ext uri="{FF2B5EF4-FFF2-40B4-BE49-F238E27FC236}">
                <a16:creationId xmlns:a16="http://schemas.microsoft.com/office/drawing/2014/main" id="{56903898-7EDD-644D-B451-6370F5EFDFE5}"/>
              </a:ext>
            </a:extLst>
          </p:cNvPr>
          <p:cNvPicPr>
            <a:picLocks noChangeAspect="1"/>
          </p:cNvPicPr>
          <p:nvPr/>
        </p:nvPicPr>
        <p:blipFill>
          <a:blip r:embed="rId3"/>
          <a:stretch>
            <a:fillRect/>
          </a:stretch>
        </p:blipFill>
        <p:spPr>
          <a:xfrm>
            <a:off x="3276600" y="1799606"/>
            <a:ext cx="5732526" cy="4143994"/>
          </a:xfrm>
          <a:prstGeom prst="rect">
            <a:avLst/>
          </a:prstGeom>
        </p:spPr>
      </p:pic>
    </p:spTree>
    <p:extLst>
      <p:ext uri="{BB962C8B-B14F-4D97-AF65-F5344CB8AC3E}">
        <p14:creationId xmlns:p14="http://schemas.microsoft.com/office/powerpoint/2010/main" val="174788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B2E22-CC5F-4D67-B434-399D8544F5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Stress on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cell growth and division, mitochondria divide by fission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stressful conditions can trigger:</a:t>
            </a:r>
          </a:p>
          <a:p>
            <a:pPr lvl="1"/>
            <a:r>
              <a:rPr lang="en-US" sz="2400" dirty="0">
                <a:latin typeface="Arial" panose="020B0604020202020204" pitchFamily="34" charset="0"/>
                <a:cs typeface="Arial" panose="020B0604020202020204" pitchFamily="34" charset="0"/>
              </a:rPr>
              <a:t>mitochondrial fission </a:t>
            </a:r>
          </a:p>
          <a:p>
            <a:pPr lvl="1"/>
            <a:r>
              <a:rPr lang="en-US" sz="2400" b="1" dirty="0">
                <a:latin typeface="Arial" panose="020B0604020202020204" pitchFamily="34" charset="0"/>
                <a:cs typeface="Arial" panose="020B0604020202020204" pitchFamily="34" charset="0"/>
              </a:rPr>
              <a:t>mitophagy </a:t>
            </a:r>
            <a:r>
              <a:rPr lang="en-US" sz="2400" dirty="0">
                <a:latin typeface="Arial" panose="020B0604020202020204" pitchFamily="34" charset="0"/>
                <a:cs typeface="Arial" panose="020B0604020202020204" pitchFamily="34" charset="0"/>
              </a:rPr>
              <a:t>= the breakdown of mitochondria and recycling of the amino acids, nucleotides, and lipids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as stress is relieved, small mitochondria fuse to form long, thin, tubular organelles</a:t>
            </a: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36306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7637-2BCB-46D1-B0A0-5BFE1BA4BF8D}"/>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Glycerol 3-Phosphate Shuttle</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418606"/>
            <a:ext cx="29108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equivalents moved in by the </a:t>
            </a:r>
            <a:r>
              <a:rPr lang="en-US" sz="2400" b="1" dirty="0">
                <a:latin typeface="Arial" panose="020B0604020202020204" pitchFamily="34" charset="0"/>
                <a:cs typeface="Arial" panose="020B0604020202020204" pitchFamily="34" charset="0"/>
              </a:rPr>
              <a:t>glycerol 3-phosphate shuttle </a:t>
            </a:r>
            <a:r>
              <a:rPr lang="en-US" sz="2400" dirty="0">
                <a:latin typeface="Arial" panose="020B0604020202020204" pitchFamily="34" charset="0"/>
                <a:cs typeface="Arial" panose="020B0604020202020204" pitchFamily="34" charset="0"/>
              </a:rPr>
              <a:t>enter the respiratory chain at Complex III and yield a P/O ratio of 1.5</a:t>
            </a:r>
          </a:p>
        </p:txBody>
      </p:sp>
      <p:pic>
        <p:nvPicPr>
          <p:cNvPr id="4" name="Picture 3" descr="A horizontal piece of plasma membrane is shown with the region above labeled intermembrane space (P side) and the region below labeled matrix (N side). The word glycolysis is shown at the upper right with an arrow pointing down to N A D H with a red highlighted H plus red highlighted H plus. A curved arrow from N A D H plus H plus to N A D plus at the upper left meets a curved arrow below from dihydroxyacetone phosphate on the right to glycerol 3-phosphate on the left. The place where these arrows meet is labeled cytosolic glycerol 3-phosphate dehydrogenase. The arrow from N A D H plus H plus is highlighted in blue until it meets the arrow from dihydroxyacetone to glycerol 3-phosphate, at which the blue highlighting switches to the second half of the arrow to glycerol 3-phospahte. Dihydroxyacetone phosphate is shown as a three-carbon vertical chain with the top carbon bonded to 2 H and O H, the middle carbon double bonded to O, and the bottom carbon bonded to 2 H and to O bonded to a circle labeled P. Glycerol 3-phospahte is similar except that the middle carbon is bonded to red highlighted H and to O bonded to red highlighted H. A blue arrow curves down from glycerol 3-phosphate into a purple irregular shape at the top of the membrane labeled mitochondrial glycerol 3-phosphate dehydrogenase, where it meets a curved arrow from F A D to F A D H 2 with red highlighted H 2 below before curving back up to dihydroxyacetone phosphate. The blue highlighting follows the arrow from glycerol 3-phosphate until it meets the second curved arrow, then the blue highlighting shifts to the second half of the arrow from F A D to F A D H 2. A blue arrow points from F A D H 2 to a yellow box labeled Q red highlighted H 2 in the membrane, from which a blue arrow points right into a large blue structure labeled complex Roman numeral 3 that extends through the membrane.">
            <a:extLst>
              <a:ext uri="{FF2B5EF4-FFF2-40B4-BE49-F238E27FC236}">
                <a16:creationId xmlns:a16="http://schemas.microsoft.com/office/drawing/2014/main" id="{62536D61-2146-7340-B173-BC7AB74C775F}"/>
              </a:ext>
            </a:extLst>
          </p:cNvPr>
          <p:cNvPicPr>
            <a:picLocks noChangeAspect="1"/>
          </p:cNvPicPr>
          <p:nvPr/>
        </p:nvPicPr>
        <p:blipFill>
          <a:blip r:embed="rId3"/>
          <a:stretch>
            <a:fillRect/>
          </a:stretch>
        </p:blipFill>
        <p:spPr>
          <a:xfrm>
            <a:off x="3581400" y="1381848"/>
            <a:ext cx="5125019" cy="5232400"/>
          </a:xfrm>
          <a:prstGeom prst="rect">
            <a:avLst/>
          </a:prstGeom>
        </p:spPr>
      </p:pic>
    </p:spTree>
    <p:extLst>
      <p:ext uri="{BB962C8B-B14F-4D97-AF65-F5344CB8AC3E}">
        <p14:creationId xmlns:p14="http://schemas.microsoft.com/office/powerpoint/2010/main" val="17565455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21F41F42-026C-49B6-8FF7-6951723FE5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748" y="345847"/>
            <a:ext cx="1133954" cy="816935"/>
          </a:xfrm>
          <a:prstGeom prst="rect">
            <a:avLst/>
          </a:prstGeom>
        </p:spPr>
      </p:pic>
      <p:sp>
        <p:nvSpPr>
          <p:cNvPr id="2" name="Title 1">
            <a:extLst>
              <a:ext uri="{FF2B5EF4-FFF2-40B4-BE49-F238E27FC236}">
                <a16:creationId xmlns:a16="http://schemas.microsoft.com/office/drawing/2014/main" id="{0A8AE007-3CA3-4CF5-B783-B2B932857BD5}"/>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is the malate-aspartate shuttle necessary for oxidative phosphorylation in the liver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to bring malate into the mitochondrial matrix</a:t>
            </a:r>
          </a:p>
          <a:p>
            <a:pPr marL="457200" indent="-457200">
              <a:buFont typeface="+mj-lt"/>
              <a:buAutoNum type="alphaUcPeriod"/>
            </a:pPr>
            <a:r>
              <a:rPr lang="en-US" sz="2400" dirty="0">
                <a:latin typeface="Arial" panose="020B0604020202020204" pitchFamily="34" charset="0"/>
                <a:cs typeface="Arial" panose="020B0604020202020204" pitchFamily="34" charset="0"/>
              </a:rPr>
              <a:t>to bring aspartate out of the mitochondrial matrix</a:t>
            </a:r>
          </a:p>
          <a:p>
            <a:pPr marL="457200" indent="-457200">
              <a:buFont typeface="+mj-lt"/>
              <a:buAutoNum type="alphaUcPeriod"/>
            </a:pPr>
            <a:r>
              <a:rPr lang="en-US" sz="2400" dirty="0">
                <a:latin typeface="Arial" panose="020B0604020202020204" pitchFamily="34" charset="0"/>
                <a:cs typeface="Arial" panose="020B0604020202020204" pitchFamily="34" charset="0"/>
              </a:rPr>
              <a:t>to bring the reducing equivalents of NADH into the mitochondrial matrix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to convert oxaloacetate into malate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to convert glutamate into </a:t>
            </a:r>
            <a:r>
              <a:rPr lang="en-US" sz="2400" i="1" dirty="0">
                <a:latin typeface="Arial" panose="020B0604020202020204" pitchFamily="34" charset="0"/>
                <a:ea typeface="Symbol" charset="2"/>
                <a:cs typeface="Arial" panose="020B0604020202020204" pitchFamily="34" charset="0"/>
              </a:rPr>
              <a:t>α</a:t>
            </a:r>
            <a:r>
              <a:rPr lang="en-US" sz="2400" dirty="0">
                <a:latin typeface="Arial" panose="020B0604020202020204" pitchFamily="34" charset="0"/>
                <a:cs typeface="Arial" panose="020B0604020202020204" pitchFamily="34" charset="0"/>
              </a:rPr>
              <a:t>-ketoglutarate</a:t>
            </a:r>
          </a:p>
        </p:txBody>
      </p:sp>
    </p:spTree>
    <p:extLst>
      <p:ext uri="{BB962C8B-B14F-4D97-AF65-F5344CB8AC3E}">
        <p14:creationId xmlns:p14="http://schemas.microsoft.com/office/powerpoint/2010/main" val="21309317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20F6-AA35-4806-839F-88027A0CF3D2}"/>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is the malate-aspartate shuttle necessary for oxidative phosphorylation in the liver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3"/>
            </a:pPr>
            <a:r>
              <a:rPr lang="en-US" sz="2400" b="1" dirty="0">
                <a:latin typeface="Arial" panose="020B0604020202020204" pitchFamily="34" charset="0"/>
                <a:cs typeface="Arial" panose="020B0604020202020204" pitchFamily="34" charset="0"/>
              </a:rPr>
              <a:t>to bring the reducing equivalents of NADH into the mitochondrial matrix</a:t>
            </a:r>
          </a:p>
          <a:p>
            <a:pPr marL="457200" indent="-457200">
              <a:buFont typeface="+mj-lt"/>
              <a:buAutoNum type="alphaUcPeriod" startAt="3"/>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NADH dehydrogenase (Complex I) of the inner mitochondrial membrane can accept electrons only from NADH in the matrix; however, the inner membrane is not permeable to NADH. Thus </a:t>
            </a:r>
            <a:r>
              <a:rPr lang="en-US" sz="2400" b="1" dirty="0">
                <a:latin typeface="Arial" panose="020B0604020202020204" pitchFamily="34" charset="0"/>
                <a:cs typeface="Arial" panose="020B0604020202020204" pitchFamily="34" charset="0"/>
              </a:rPr>
              <a:t>s</a:t>
            </a:r>
            <a:r>
              <a:rPr lang="en-US" sz="2400" b="1" i="0" u="none" strike="noStrike" baseline="0" dirty="0">
                <a:latin typeface="Arial" panose="020B0604020202020204" pitchFamily="34" charset="0"/>
                <a:cs typeface="Arial" panose="020B0604020202020204" pitchFamily="34" charset="0"/>
              </a:rPr>
              <a:t>pecial shuttle systems carry reducing equivalents from cytosolic NADH into mitochondria by an indirect route.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61431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7DD5C60D-50A6-4501-B62D-2F78FDF997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748" y="345847"/>
            <a:ext cx="1133954" cy="816935"/>
          </a:xfrm>
          <a:prstGeom prst="rect">
            <a:avLst/>
          </a:prstGeom>
        </p:spPr>
      </p:pic>
      <p:sp>
        <p:nvSpPr>
          <p:cNvPr id="2" name="Title 1">
            <a:extLst>
              <a:ext uri="{FF2B5EF4-FFF2-40B4-BE49-F238E27FC236}">
                <a16:creationId xmlns:a16="http://schemas.microsoft.com/office/drawing/2014/main" id="{4E50665F-223D-456A-B1D6-4EB7B40F3E0B}"/>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is the glycerol 3-phosphate shuttle necessary for oxidative phosphorylation in the brain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bring malate into the mitochondrial matrix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bring aspartate out of the mitochondrial matrix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bring the reducing equivalents of NADH into the mitochondrial matrix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convert oxaloacetate into malate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convert glutamate into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Symbol" charset="2"/>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-ketoglutarate</a:t>
            </a:r>
          </a:p>
        </p:txBody>
      </p:sp>
    </p:spTree>
    <p:extLst>
      <p:ext uri="{BB962C8B-B14F-4D97-AF65-F5344CB8AC3E}">
        <p14:creationId xmlns:p14="http://schemas.microsoft.com/office/powerpoint/2010/main" val="32221609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69D8-4296-46D2-8881-DECB83FBFE20}"/>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Why is the glycerol 3-phosphate shuttle necessary for oxidative phosphorylation in the brain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cs typeface="Arial" panose="020B0604020202020204" pitchFamily="34" charset="0"/>
              </a:rPr>
              <a:t>to bring the reducing equivalents of NADH into the mitochondrial matrix</a:t>
            </a:r>
          </a:p>
          <a:p>
            <a:pPr marL="457200" indent="-457200">
              <a:buAutoNum type="alphaUcPeriod" startAt="3"/>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NADH dehydrogenase (Complex I) of the inner mitochondrial membrane can accept electrons only from NADH in the matrix; however, the inner membrane is not permeable to NADH. Thus special shuttle systems carry reducing equivalents from cytosolic NADH into mitochondria by an indirect route.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79401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536AD50E-9DB2-4E7F-9F5E-30081F43CC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748" y="345847"/>
            <a:ext cx="1133954" cy="816935"/>
          </a:xfrm>
          <a:prstGeom prst="rect">
            <a:avLst/>
          </a:prstGeom>
        </p:spPr>
      </p:pic>
      <p:sp>
        <p:nvSpPr>
          <p:cNvPr id="2" name="Title 1">
            <a:extLst>
              <a:ext uri="{FF2B5EF4-FFF2-40B4-BE49-F238E27FC236}">
                <a16:creationId xmlns:a16="http://schemas.microsoft.com/office/drawing/2014/main" id="{B48E3A18-C4D3-424D-A2C7-C4434B891BD7}"/>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Shuttles are used to transport reducing equivalents and molecules, which themselves have no specific transporter, through the inner mitochondrial membrane. Which molecule CANNOT move through the membrane directly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pyruvate</a:t>
            </a: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malate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glutamate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-ketoglutarate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oxaloacetate</a:t>
            </a:r>
          </a:p>
        </p:txBody>
      </p:sp>
    </p:spTree>
    <p:extLst>
      <p:ext uri="{BB962C8B-B14F-4D97-AF65-F5344CB8AC3E}">
        <p14:creationId xmlns:p14="http://schemas.microsoft.com/office/powerpoint/2010/main" val="24946996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9554-B98E-446B-B762-4DF572615734}"/>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0641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Shuttles are used to transport reducing equivalents and molecules, which themselves have no specific transporter, through the inner mitochondrial membrane. Which molecule CANNOT move through the membrane directly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oxaloacetate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5"/>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In the matrix, malate passes two reducing equivalents to NAD</a:t>
            </a:r>
            <a:r>
              <a:rPr lang="en-US" sz="2400" b="1" i="0" u="none" strike="noStrike" baseline="3000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and the resulting NADH is oxidized by the respiratory chain. The oxaloacetate formed from malate cannot pass directly into the cytosol and must first be </a:t>
            </a:r>
            <a:r>
              <a:rPr lang="en-US" sz="2400" b="1" i="0" u="none" strike="noStrike" baseline="0" dirty="0" err="1">
                <a:latin typeface="Arial" panose="020B0604020202020204" pitchFamily="34" charset="0"/>
                <a:cs typeface="Arial" panose="020B0604020202020204" pitchFamily="34" charset="0"/>
              </a:rPr>
              <a:t>transaminated</a:t>
            </a:r>
            <a:r>
              <a:rPr lang="en-US" sz="2400" b="1" i="0" u="none" strike="noStrike" baseline="0" dirty="0">
                <a:latin typeface="Arial" panose="020B0604020202020204" pitchFamily="34" charset="0"/>
                <a:cs typeface="Arial" panose="020B0604020202020204" pitchFamily="34" charset="0"/>
              </a:rPr>
              <a:t> to aspartate, which can leave via the glutamate-aspartate shuttle.</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85334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E99F-DAF5-4E4A-AFEC-506A8D0F4E5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Oxidative Phosphorylation</a:t>
            </a:r>
            <a:endParaRPr lang="en-AU" dirty="0"/>
          </a:p>
        </p:txBody>
      </p:sp>
    </p:spTree>
    <p:extLst>
      <p:ext uri="{BB962C8B-B14F-4D97-AF65-F5344CB8AC3E}">
        <p14:creationId xmlns:p14="http://schemas.microsoft.com/office/powerpoint/2010/main" val="9914757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F4B0-61A6-48A3-94CD-DB81B99DE263}"/>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Yield from Complete Oxidation of Glucose</a:t>
            </a:r>
            <a:endParaRPr lang="en-AU" dirty="0"/>
          </a:p>
        </p:txBody>
      </p:sp>
      <p:sp>
        <p:nvSpPr>
          <p:cNvPr id="5" name="TextBox 4">
            <a:extLst>
              <a:ext uri="{FF2B5EF4-FFF2-40B4-BE49-F238E27FC236}">
                <a16:creationId xmlns:a16="http://schemas.microsoft.com/office/drawing/2014/main" id="{1CE0FFA2-721A-4AC5-8395-24801166C17C}"/>
              </a:ext>
            </a:extLst>
          </p:cNvPr>
          <p:cNvSpPr txBox="1"/>
          <p:nvPr/>
        </p:nvSpPr>
        <p:spPr>
          <a:xfrm>
            <a:off x="320355" y="2133599"/>
            <a:ext cx="8503286"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19-5 ATP Yield from Complete Oxidation of Glucose</a:t>
            </a:r>
          </a:p>
        </p:txBody>
      </p:sp>
      <p:graphicFrame>
        <p:nvGraphicFramePr>
          <p:cNvPr id="3" name="Table 2">
            <a:extLst>
              <a:ext uri="{FF2B5EF4-FFF2-40B4-BE49-F238E27FC236}">
                <a16:creationId xmlns:a16="http://schemas.microsoft.com/office/drawing/2014/main" id="{A8CE7A99-8289-4CB0-8EAB-2C99EBA9FC69}"/>
              </a:ext>
            </a:extLst>
          </p:cNvPr>
          <p:cNvGraphicFramePr>
            <a:graphicFrameLocks noGrp="1"/>
          </p:cNvGraphicFramePr>
          <p:nvPr>
            <p:extLst>
              <p:ext uri="{D42A27DB-BD31-4B8C-83A1-F6EECF244321}">
                <p14:modId xmlns:p14="http://schemas.microsoft.com/office/powerpoint/2010/main" val="1809408834"/>
              </p:ext>
            </p:extLst>
          </p:nvPr>
        </p:nvGraphicFramePr>
        <p:xfrm>
          <a:off x="320355" y="2514600"/>
          <a:ext cx="8503286" cy="2438400"/>
        </p:xfrm>
        <a:graphic>
          <a:graphicData uri="http://schemas.openxmlformats.org/drawingml/2006/table">
            <a:tbl>
              <a:tblPr firstRow="1" bandRow="1">
                <a:tableStyleId>{5C22544A-7EE6-4342-B048-85BDC9FD1C3A}</a:tableStyleId>
              </a:tblPr>
              <a:tblGrid>
                <a:gridCol w="4737989">
                  <a:extLst>
                    <a:ext uri="{9D8B030D-6E8A-4147-A177-3AD203B41FA5}">
                      <a16:colId xmlns:a16="http://schemas.microsoft.com/office/drawing/2014/main" val="653274122"/>
                    </a:ext>
                  </a:extLst>
                </a:gridCol>
                <a:gridCol w="2708593">
                  <a:extLst>
                    <a:ext uri="{9D8B030D-6E8A-4147-A177-3AD203B41FA5}">
                      <a16:colId xmlns:a16="http://schemas.microsoft.com/office/drawing/2014/main" val="3116259669"/>
                    </a:ext>
                  </a:extLst>
                </a:gridCol>
                <a:gridCol w="1056704">
                  <a:extLst>
                    <a:ext uri="{9D8B030D-6E8A-4147-A177-3AD203B41FA5}">
                      <a16:colId xmlns:a16="http://schemas.microsoft.com/office/drawing/2014/main" val="1324052273"/>
                    </a:ext>
                  </a:extLst>
                </a:gridCol>
              </a:tblGrid>
              <a:tr h="370840">
                <a:tc>
                  <a:txBody>
                    <a:bodyPr/>
                    <a:lstStyle/>
                    <a:p>
                      <a:r>
                        <a:rPr lang="en-US" sz="1500" dirty="0">
                          <a:solidFill>
                            <a:schemeClr val="tx1"/>
                          </a:solidFill>
                        </a:rPr>
                        <a:t>Process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Direct product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Final ATP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281659676"/>
                  </a:ext>
                </a:extLst>
              </a:tr>
              <a:tr h="370840">
                <a:tc>
                  <a:txBody>
                    <a:bodyPr/>
                    <a:lstStyle/>
                    <a:p>
                      <a:r>
                        <a:rPr lang="en-US" sz="1500" dirty="0"/>
                        <a:t>Glycolysis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(cytosolic)</a:t>
                      </a:r>
                      <a:br>
                        <a:rPr lang="en-US" sz="1500" dirty="0"/>
                      </a:br>
                      <a:r>
                        <a:rPr lang="en-US" sz="15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 or 5</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565362"/>
                  </a:ext>
                </a:extLst>
              </a:tr>
              <a:tr h="370840">
                <a:tc>
                  <a:txBody>
                    <a:bodyPr/>
                    <a:lstStyle/>
                    <a:p>
                      <a:r>
                        <a:rPr lang="en-US" sz="1500" dirty="0"/>
                        <a:t>Pyruvate oxidation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(mitochondrial matrix)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377075"/>
                  </a:ext>
                </a:extLst>
              </a:tr>
              <a:tr h="370840">
                <a:tc>
                  <a:txBody>
                    <a:bodyPr/>
                    <a:lstStyle/>
                    <a:p>
                      <a:r>
                        <a:rPr lang="en-US" sz="1500" dirty="0"/>
                        <a:t>Acetyl-CoA oxidation in citric acid cycle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6 NADH (mitochondrial matrix)</a:t>
                      </a:r>
                      <a:br>
                        <a:rPr lang="en-US" sz="1500" dirty="0"/>
                      </a:br>
                      <a:r>
                        <a:rPr lang="en-US" sz="1500" dirty="0"/>
                        <a:t>2 FADH</a:t>
                      </a:r>
                      <a:r>
                        <a:rPr lang="en-US" sz="1500" baseline="-25000" dirty="0"/>
                        <a:t>2</a:t>
                      </a:r>
                      <a:br>
                        <a:rPr lang="en-US" sz="1500" dirty="0"/>
                      </a:br>
                      <a:r>
                        <a:rPr lang="en-US" sz="1500" dirty="0"/>
                        <a:t>2 ATP or 2 GTP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15</a:t>
                      </a:r>
                      <a:br>
                        <a:rPr lang="en-US" sz="1500" dirty="0"/>
                      </a:br>
                      <a:r>
                        <a:rPr lang="en-US" sz="1500" dirty="0"/>
                        <a:t>3</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530316"/>
                  </a:ext>
                </a:extLst>
              </a:tr>
              <a:tr h="370840">
                <a:tc>
                  <a:txBody>
                    <a:bodyPr/>
                    <a:lstStyle/>
                    <a:p>
                      <a:r>
                        <a:rPr lang="en-US" sz="1500" dirty="0"/>
                        <a:t>Total yield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30 or 32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2716769"/>
                  </a:ext>
                </a:extLst>
              </a:tr>
            </a:tbl>
          </a:graphicData>
        </a:graphic>
      </p:graphicFrame>
      <p:sp>
        <p:nvSpPr>
          <p:cNvPr id="4" name="Google Shape;390;g847cf01710_0_68">
            <a:extLst>
              <a:ext uri="{FF2B5EF4-FFF2-40B4-BE49-F238E27FC236}">
                <a16:creationId xmlns:a16="http://schemas.microsoft.com/office/drawing/2014/main" id="{F80FEE1C-EFC4-364C-B0E8-E6F7FF5E5951}"/>
              </a:ext>
            </a:extLst>
          </p:cNvPr>
          <p:cNvSpPr txBox="1">
            <a:spLocks noChangeArrowheads="1"/>
          </p:cNvSpPr>
          <p:nvPr/>
        </p:nvSpPr>
        <p:spPr bwMode="auto">
          <a:xfrm>
            <a:off x="173085" y="5120045"/>
            <a:ext cx="8797826"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under anaerobic conditions (lactate fermentation) yields only 2 ATP per glucose </a:t>
            </a:r>
          </a:p>
        </p:txBody>
      </p:sp>
    </p:spTree>
    <p:extLst>
      <p:ext uri="{BB962C8B-B14F-4D97-AF65-F5344CB8AC3E}">
        <p14:creationId xmlns:p14="http://schemas.microsoft.com/office/powerpoint/2010/main" val="22456259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8743-302C-4304-845C-9643223E4CEA}"/>
              </a:ext>
            </a:extLst>
          </p:cNvPr>
          <p:cNvSpPr>
            <a:spLocks noGrp="1"/>
          </p:cNvSpPr>
          <p:nvPr>
            <p:ph type="title"/>
          </p:nvPr>
        </p:nvSpPr>
        <p:spPr>
          <a:xfrm>
            <a:off x="0" y="152400"/>
            <a:ext cx="9144000" cy="1219200"/>
          </a:xfrm>
        </p:spPr>
        <p:txBody>
          <a:bodyPr/>
          <a:lstStyle/>
          <a:p>
            <a:r>
              <a:rPr lang="en-US" dirty="0">
                <a:solidFill>
                  <a:srgbClr val="4E4CB4"/>
                </a:solidFill>
                <a:latin typeface="Arial" panose="020B0604020202020204" pitchFamily="34" charset="0"/>
                <a:cs typeface="Arial" panose="020B0604020202020204" pitchFamily="34" charset="0"/>
              </a:rPr>
              <a:t>Oxidative Phosphorylation Is Regulated by Cellular Energy Needs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7526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acceptor control </a:t>
            </a:r>
            <a:r>
              <a:rPr lang="en-US" sz="2400" dirty="0">
                <a:latin typeface="Arial" panose="020B0604020202020204" pitchFamily="34" charset="0"/>
                <a:cs typeface="Arial" panose="020B0604020202020204" pitchFamily="34" charset="0"/>
              </a:rPr>
              <a:t>of respiration = ADP</a:t>
            </a:r>
          </a:p>
          <a:p>
            <a:pPr lvl="1"/>
            <a:r>
              <a:rPr lang="en-US" sz="2400" dirty="0">
                <a:latin typeface="Arial" panose="020B0604020202020204" pitchFamily="34" charset="0"/>
                <a:cs typeface="Arial" panose="020B0604020202020204" pitchFamily="34" charset="0"/>
              </a:rPr>
              <a:t>the rate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consumption depends on the availability of ADP, the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acceptor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acceptor control ratio </a:t>
            </a:r>
            <a:r>
              <a:rPr lang="en-US" sz="2400" dirty="0">
                <a:latin typeface="Arial" panose="020B0604020202020204" pitchFamily="34" charset="0"/>
                <a:cs typeface="Arial" panose="020B0604020202020204" pitchFamily="34" charset="0"/>
              </a:rPr>
              <a:t>= the ratio of the maximal rate of ADP-induced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consumption to the basal rate in the absence of ADP</a:t>
            </a:r>
          </a:p>
          <a:p>
            <a:pPr lvl="1"/>
            <a:r>
              <a:rPr lang="en-US" sz="2400" dirty="0">
                <a:latin typeface="Arial" panose="020B0604020202020204" pitchFamily="34" charset="0"/>
                <a:cs typeface="Arial" panose="020B0604020202020204" pitchFamily="34" charset="0"/>
              </a:rPr>
              <a:t>at least 10 in some animal tissues </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8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3">
            <a:extLst>
              <a:ext uri="{FF2B5EF4-FFF2-40B4-BE49-F238E27FC236}">
                <a16:creationId xmlns:a16="http://schemas.microsoft.com/office/drawing/2014/main" id="{83AE6678-6319-40FF-8F9D-0792799833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145" y="76200"/>
            <a:ext cx="1133954" cy="810838"/>
          </a:xfrm>
          <a:prstGeom prst="rect">
            <a:avLst/>
          </a:prstGeom>
        </p:spPr>
      </p:pic>
      <p:sp>
        <p:nvSpPr>
          <p:cNvPr id="2" name="Title 1">
            <a:extLst>
              <a:ext uri="{FF2B5EF4-FFF2-40B4-BE49-F238E27FC236}">
                <a16:creationId xmlns:a16="http://schemas.microsoft.com/office/drawing/2014/main" id="{90376AFA-0718-43EE-BB94-1A9615101A5C}"/>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t>
            </a:r>
            <a:r>
              <a:rPr lang="en-GB" kern="1200" dirty="0">
                <a:solidFill>
                  <a:srgbClr val="144652"/>
                </a:solidFill>
                <a:latin typeface="Arial" panose="020B0604020202020204" pitchFamily="34" charset="0"/>
                <a:cs typeface="Arial" panose="020B0604020202020204" pitchFamily="34" charset="0"/>
              </a:rPr>
              <a:t>Activity: </a:t>
            </a:r>
            <a:r>
              <a:rPr lang="en-GB" dirty="0">
                <a:solidFill>
                  <a:srgbClr val="144652"/>
                </a:solidFill>
                <a:latin typeface="Arial" panose="020B0604020202020204" pitchFamily="34" charset="0"/>
                <a:cs typeface="Arial" panose="020B0604020202020204" pitchFamily="34" charset="0"/>
              </a:rPr>
              <a:t>Oxidative</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Phosphorylation</a:t>
            </a:r>
            <a:endParaRPr lang="en-AU" dirty="0">
              <a:solidFill>
                <a:srgbClr val="144652"/>
              </a:solidFill>
            </a:endParaRPr>
          </a:p>
        </p:txBody>
      </p:sp>
      <p:sp>
        <p:nvSpPr>
          <p:cNvPr id="166" name="Google Shape;166;p30"/>
          <p:cNvSpPr txBox="1">
            <a:spLocks noGrp="1"/>
          </p:cNvSpPr>
          <p:nvPr>
            <p:ph type="body" idx="4294967295"/>
          </p:nvPr>
        </p:nvSpPr>
        <p:spPr>
          <a:xfrm>
            <a:off x="381000" y="1905000"/>
            <a:ext cx="8763000" cy="1044951"/>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Observe the Oxidative Phosphorylation pathway in the </a:t>
            </a:r>
            <a:r>
              <a:rPr lang="en-GB" sz="2400" b="1" dirty="0">
                <a:latin typeface="Arial"/>
                <a:ea typeface="Arial"/>
                <a:cs typeface="Arial"/>
                <a:sym typeface="Arial"/>
              </a:rPr>
              <a:t>Metabolic Map </a:t>
            </a:r>
            <a:r>
              <a:rPr lang="en-GB" sz="2400" dirty="0">
                <a:latin typeface="Arial"/>
                <a:ea typeface="Arial"/>
                <a:cs typeface="Arial"/>
                <a:sym typeface="Arial"/>
              </a:rPr>
              <a:t>in your Achieve course</a:t>
            </a:r>
            <a:r>
              <a:rPr lang="en-GB" sz="2400" dirty="0">
                <a:latin typeface="Arial" panose="020B0604020202020204" pitchFamily="34" charset="0"/>
                <a:ea typeface="Arial"/>
                <a:cs typeface="Arial" panose="020B0604020202020204" pitchFamily="34" charset="0"/>
                <a:sym typeface="Arial"/>
              </a:rPr>
              <a:t>.</a:t>
            </a:r>
          </a:p>
          <a:p>
            <a:pPr marL="0" indent="0" algn="ctr">
              <a:lnSpc>
                <a:spcPct val="115000"/>
              </a:lnSpc>
              <a:spcBef>
                <a:spcPts val="0"/>
              </a:spcBef>
              <a:spcAft>
                <a:spcPts val="0"/>
              </a:spcAft>
              <a:buNone/>
            </a:pPr>
            <a:endParaRPr sz="2400" dirty="0">
              <a:latin typeface="Arial" panose="020B0604020202020204" pitchFamily="34" charset="0"/>
              <a:ea typeface="Arial"/>
              <a:cs typeface="Arial" panose="020B0604020202020204" pitchFamily="34" charset="0"/>
              <a:sym typeface="Arial"/>
            </a:endParaRPr>
          </a:p>
          <a:p>
            <a:pPr marL="0" indent="0" algn="ctr">
              <a:lnSpc>
                <a:spcPct val="115000"/>
              </a:lnSpc>
              <a:spcBef>
                <a:spcPts val="0"/>
              </a:spcBef>
              <a:spcAft>
                <a:spcPts val="0"/>
              </a:spcAft>
              <a:buNone/>
            </a:pPr>
            <a:endParaRPr sz="2400" dirty="0">
              <a:latin typeface="Arial" panose="020B0604020202020204" pitchFamily="34" charset="0"/>
              <a:ea typeface="Arial"/>
              <a:cs typeface="Arial" panose="020B0604020202020204" pitchFamily="34" charset="0"/>
              <a:sym typeface="Arial"/>
            </a:endParaRPr>
          </a:p>
          <a:p>
            <a:pPr marL="0" indent="0" algn="ctr">
              <a:spcBef>
                <a:spcPts val="360"/>
              </a:spcBef>
              <a:spcAft>
                <a:spcPts val="0"/>
              </a:spcAft>
              <a:buNone/>
            </a:pPr>
            <a:endParaRPr sz="2400" dirty="0">
              <a:latin typeface="Arial" panose="020B0604020202020204" pitchFamily="34" charset="0"/>
              <a:cs typeface="Arial" panose="020B0604020202020204" pitchFamily="34" charset="0"/>
            </a:endParaRPr>
          </a:p>
          <a:p>
            <a:pPr marL="0" indent="0" algn="ctr">
              <a:spcBef>
                <a:spcPts val="360"/>
              </a:spcBef>
              <a:spcAft>
                <a:spcPts val="0"/>
              </a:spcAft>
              <a:buNone/>
            </a:pPr>
            <a:endParaRPr sz="2400" dirty="0">
              <a:latin typeface="Arial" panose="020B0604020202020204" pitchFamily="34" charset="0"/>
              <a:cs typeface="Arial" panose="020B0604020202020204" pitchFamily="34" charset="0"/>
            </a:endParaRPr>
          </a:p>
        </p:txBody>
      </p:sp>
      <p:pic>
        <p:nvPicPr>
          <p:cNvPr id="11" name="Google Shape;168;p30" descr="A screen capture of an interactive metabolic map highlights the oxidative phosphorylation pathway.">
            <a:extLst>
              <a:ext uri="{FF2B5EF4-FFF2-40B4-BE49-F238E27FC236}">
                <a16:creationId xmlns:a16="http://schemas.microsoft.com/office/drawing/2014/main" id="{D85ECD3A-B7F8-4F0C-A34A-691A4A73D85F}"/>
              </a:ext>
            </a:extLst>
          </p:cNvPr>
          <p:cNvPicPr preferRelativeResize="0"/>
          <p:nvPr/>
        </p:nvPicPr>
        <p:blipFill>
          <a:blip r:embed="rId4">
            <a:alphaModFix/>
          </a:blip>
          <a:stretch>
            <a:fillRect/>
          </a:stretch>
        </p:blipFill>
        <p:spPr>
          <a:xfrm>
            <a:off x="2021499" y="3388226"/>
            <a:ext cx="5022374" cy="2439351"/>
          </a:xfrm>
          <a:prstGeom prst="rect">
            <a:avLst/>
          </a:prstGeom>
          <a:noFill/>
          <a:ln>
            <a:noFill/>
          </a:ln>
        </p:spPr>
      </p:pic>
    </p:spTree>
    <p:extLst>
      <p:ext uri="{BB962C8B-B14F-4D97-AF65-F5344CB8AC3E}">
        <p14:creationId xmlns:p14="http://schemas.microsoft.com/office/powerpoint/2010/main" val="29617995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FFC2-3995-4922-B6FF-9B37790441AE}"/>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Mass-Action Ratio is a Measure of a Cell’s Energy Status</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05740" y="1752600"/>
            <a:ext cx="873252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mass-action ratio </a:t>
            </a:r>
            <a:r>
              <a:rPr lang="en-US" sz="2400" dirty="0">
                <a:latin typeface="Arial" panose="020B0604020202020204" pitchFamily="34" charset="0"/>
                <a:cs typeface="Arial" panose="020B0604020202020204" pitchFamily="34" charset="0"/>
              </a:rPr>
              <a:t>= [ATP]/([ADP][P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usually this ratio is very high</a:t>
            </a:r>
          </a:p>
          <a:p>
            <a:pPr lvl="1"/>
            <a:r>
              <a:rPr lang="en-US" sz="2400" dirty="0">
                <a:latin typeface="Arial" panose="020B0604020202020204" pitchFamily="34" charset="0"/>
                <a:cs typeface="Arial" panose="020B0604020202020204" pitchFamily="34" charset="0"/>
              </a:rPr>
              <a:t>when lowered (and more ADP is available), the rate of respiration increases</a:t>
            </a:r>
          </a:p>
        </p:txBody>
      </p:sp>
    </p:spTree>
    <p:extLst>
      <p:ext uri="{BB962C8B-B14F-4D97-AF65-F5344CB8AC3E}">
        <p14:creationId xmlns:p14="http://schemas.microsoft.com/office/powerpoint/2010/main" val="7664469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33569D79-2236-4705-BB62-459CB2BE41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816" y="345827"/>
            <a:ext cx="1133954" cy="816935"/>
          </a:xfrm>
          <a:prstGeom prst="rect">
            <a:avLst/>
          </a:prstGeom>
        </p:spPr>
      </p:pic>
      <p:sp>
        <p:nvSpPr>
          <p:cNvPr id="2" name="Title 1">
            <a:extLst>
              <a:ext uri="{FF2B5EF4-FFF2-40B4-BE49-F238E27FC236}">
                <a16:creationId xmlns:a16="http://schemas.microsoft.com/office/drawing/2014/main" id="{325E5AC1-AECF-499E-B5CE-E11FD19E87E9}"/>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molecule is part of an important mass-action ratio in most cells and is a modulator of the three major ATP-producing pathways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acetate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NADH</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2467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535E-D0B9-455C-8561-A6336C82086C}"/>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molecule is part of an important mass-action ratio in most cells and is a modulator of the three major ATP-producing pathways</a:t>
            </a:r>
            <a:r>
              <a:rPr kumimoji="0" lang="en-US" sz="24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Calibri"/>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mass-action ratio of the ATP-ADP system </a:t>
            </a:r>
            <a:r>
              <a:rPr lang="en-US" sz="2400" b="1" dirty="0">
                <a:latin typeface="Arial" panose="020B0604020202020204" pitchFamily="34" charset="0"/>
                <a:cs typeface="Arial" panose="020B0604020202020204" pitchFamily="34" charset="0"/>
              </a:rPr>
              <a:t>is </a:t>
            </a:r>
            <a:r>
              <a:rPr lang="en-US" sz="2400" b="1" i="0" u="none" strike="noStrike" baseline="0" dirty="0">
                <a:latin typeface="Arial" panose="020B0604020202020204" pitchFamily="34" charset="0"/>
                <a:cs typeface="Arial" panose="020B0604020202020204" pitchFamily="34" charset="0"/>
              </a:rPr>
              <a:t>[ATP]/([ADP][P</a:t>
            </a:r>
            <a:r>
              <a:rPr lang="en-US" sz="2400" b="1" i="0" u="none" strike="noStrike" baseline="-25000" dirty="0">
                <a:latin typeface="Arial" panose="020B0604020202020204" pitchFamily="34" charset="0"/>
                <a:cs typeface="Arial" panose="020B0604020202020204" pitchFamily="34" charset="0"/>
              </a:rPr>
              <a:t>i</a:t>
            </a:r>
            <a:r>
              <a:rPr lang="en-US" sz="2400" b="1" i="0" u="none" strike="noStrike" baseline="0" dirty="0">
                <a:latin typeface="Arial" panose="020B0604020202020204" pitchFamily="34" charset="0"/>
                <a:cs typeface="Arial" panose="020B0604020202020204" pitchFamily="34" charset="0"/>
              </a:rPr>
              <a:t> ]). With more ADP available for oxidative phosphorylation, the rate of respiration increases, causing regeneration of ATP. This continues until the mass-action ratio returns to its normal high level, at which point respiration slows again.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85732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AE6BDC4A-9D7D-4BD2-8CD9-BA70FF66EB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31B4074F-3DA6-4CCD-BE2A-ED0E3E9069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431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845D-51AD-48CD-912D-C384EC74B27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An Inhibitory Protein Prevents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ATP Hydrolysis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600201"/>
            <a:ext cx="854833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a:t>
            </a:r>
            <a:r>
              <a:rPr lang="en-US" sz="2400" baseline="-25000"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 protein inhibitor that simultaneously binds 2 ATP molecules to inhibit enzyme activity in both directions </a:t>
            </a:r>
          </a:p>
          <a:p>
            <a:pPr lvl="1"/>
            <a:r>
              <a:rPr lang="en-US" sz="2400" dirty="0">
                <a:latin typeface="Arial" panose="020B0604020202020204" pitchFamily="34" charset="0"/>
                <a:cs typeface="Arial" panose="020B0604020202020204" pitchFamily="34" charset="0"/>
              </a:rPr>
              <a:t>active in its dimeric form, which occurs when pH &lt; 6.5</a:t>
            </a: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hypoxic (oxygen-deprived) cells, IF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binds and prevents  a drastic drop in [ATP]. </a:t>
            </a: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Two roughly circular structures are shown. The left-hand structure has a green piece in the center that is roughly rectangular but bumpy with rounded sides. Six pieces surround it in a circle, each narrower toward the center and wider toward the outside. There is a purple piece labeled beta at the upper left, a gray piece labeled alpha at the upper right, a purple piece labeled beta at the right, a gray piece labeled alpha at the lower right, a purple piece labeled beta at the lower left, and a gray piece labeled alpha at the left side. A similar circular structure is to its right, but flipped so that the bottom is now on the top. A red helix begins at the green central piece of the left-hand structure and extends across the purple piece on the right side, then becomes orange as it passes across the open region between the two circular structures and crosses an orange end of a similar helix that extends right, becomes red as it passes the left-hand purple part of the right-hand structure, and ends at the green center of the right-hand structure. Each of these long red and orange helices is labeled I F subscript 1 end subscript inhibitor.">
            <a:extLst>
              <a:ext uri="{FF2B5EF4-FFF2-40B4-BE49-F238E27FC236}">
                <a16:creationId xmlns:a16="http://schemas.microsoft.com/office/drawing/2014/main" id="{B5FD17E7-9B7A-734A-B042-6AF9475F29E1}"/>
              </a:ext>
            </a:extLst>
          </p:cNvPr>
          <p:cNvPicPr>
            <a:picLocks noChangeAspect="1"/>
          </p:cNvPicPr>
          <p:nvPr/>
        </p:nvPicPr>
        <p:blipFill>
          <a:blip r:embed="rId3"/>
          <a:stretch>
            <a:fillRect/>
          </a:stretch>
        </p:blipFill>
        <p:spPr>
          <a:xfrm>
            <a:off x="1854200" y="4205691"/>
            <a:ext cx="5435600" cy="2423709"/>
          </a:xfrm>
          <a:prstGeom prst="rect">
            <a:avLst/>
          </a:prstGeom>
        </p:spPr>
      </p:pic>
    </p:spTree>
    <p:extLst>
      <p:ext uri="{BB962C8B-B14F-4D97-AF65-F5344CB8AC3E}">
        <p14:creationId xmlns:p14="http://schemas.microsoft.com/office/powerpoint/2010/main" val="33089535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B5E6-DDB9-425C-BD1C-6FBAE78FFB9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Hypoxia Leads to ROS Production and Several Adaptive Responses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4958" y="1752600"/>
            <a:ext cx="86140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defenses against ROS: </a:t>
            </a:r>
          </a:p>
          <a:p>
            <a:pPr lvl="1"/>
            <a:r>
              <a:rPr lang="en-US" sz="2400" dirty="0">
                <a:latin typeface="Arial" panose="020B0604020202020204" pitchFamily="34" charset="0"/>
                <a:cs typeface="Arial" panose="020B0604020202020204" pitchFamily="34" charset="0"/>
              </a:rPr>
              <a:t>glutathione peroxidase system</a:t>
            </a:r>
          </a:p>
          <a:p>
            <a:pPr lvl="1"/>
            <a:r>
              <a:rPr lang="en-US" sz="2400" dirty="0">
                <a:latin typeface="Arial" panose="020B0604020202020204" pitchFamily="34" charset="0"/>
                <a:cs typeface="Arial" panose="020B0604020202020204" pitchFamily="34" charset="0"/>
              </a:rPr>
              <a:t>regulation of pyruvate dehydrogenase </a:t>
            </a:r>
          </a:p>
          <a:p>
            <a:pPr lvl="2"/>
            <a:r>
              <a:rPr lang="en-US" dirty="0">
                <a:latin typeface="Arial" panose="020B0604020202020204" pitchFamily="34" charset="0"/>
                <a:cs typeface="Arial" panose="020B0604020202020204" pitchFamily="34" charset="0"/>
              </a:rPr>
              <a:t>phosphorylated (inactive) under hypoxic conditions</a:t>
            </a:r>
          </a:p>
          <a:p>
            <a:pPr lvl="1"/>
            <a:r>
              <a:rPr lang="en-US" sz="2400" dirty="0">
                <a:latin typeface="Arial" panose="020B0604020202020204" pitchFamily="34" charset="0"/>
                <a:cs typeface="Arial" panose="020B0604020202020204" pitchFamily="34" charset="0"/>
              </a:rPr>
              <a:t>modification of a subunit of Complex IV (COX4-1 to COX4-2)</a:t>
            </a:r>
          </a:p>
          <a:p>
            <a:pPr lvl="2"/>
            <a:r>
              <a:rPr lang="en-US" dirty="0">
                <a:latin typeface="Arial" panose="020B0604020202020204" pitchFamily="34" charset="0"/>
                <a:cs typeface="Arial" panose="020B0604020202020204" pitchFamily="34" charset="0"/>
              </a:rPr>
              <a:t>acts more efficiently under hypoxic conditions</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9222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8627-33EB-4B45-AA55-E20981A4997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Regulation of Gene Expression </a:t>
            </a:r>
            <a:b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b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by HIF-1</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54872" y="1538288"/>
            <a:ext cx="4469528"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HIF-1 = the hypoxia-inducible factor </a:t>
            </a:r>
          </a:p>
          <a:p>
            <a:pPr lvl="1"/>
            <a:r>
              <a:rPr lang="en-US" sz="2400" dirty="0">
                <a:latin typeface="Arial" panose="020B0604020202020204" pitchFamily="34" charset="0"/>
                <a:cs typeface="Arial" panose="020B0604020202020204" pitchFamily="34" charset="0"/>
              </a:rPr>
              <a:t>accumulates in hypoxic cells </a:t>
            </a:r>
          </a:p>
          <a:p>
            <a:pPr lvl="1"/>
            <a:r>
              <a:rPr lang="en-US" sz="2400" dirty="0">
                <a:latin typeface="Arial" panose="020B0604020202020204" pitchFamily="34" charset="0"/>
                <a:cs typeface="Arial" panose="020B0604020202020204" pitchFamily="34" charset="0"/>
              </a:rPr>
              <a:t>acts as a transcription factor </a:t>
            </a:r>
          </a:p>
          <a:p>
            <a:pPr lvl="1"/>
            <a:r>
              <a:rPr lang="en-US" sz="2400" dirty="0">
                <a:latin typeface="Arial" panose="020B0604020202020204" pitchFamily="34" charset="0"/>
                <a:cs typeface="Arial" panose="020B0604020202020204" pitchFamily="34" charset="0"/>
              </a:rPr>
              <a:t>master regulator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homeostasis</a:t>
            </a:r>
          </a:p>
          <a:p>
            <a:pPr lvl="1"/>
            <a:r>
              <a:rPr lang="en-US" sz="2400" dirty="0">
                <a:latin typeface="Arial" panose="020B0604020202020204" pitchFamily="34" charset="0"/>
                <a:cs typeface="Arial" panose="020B0604020202020204" pitchFamily="34" charset="0"/>
              </a:rPr>
              <a:t>mediates changes in glucose transport and glycolytic enzymes that produce the Warburg effect</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A key indicates that a green arrow means increased transcription, a dashed arrow means decreased flow through pathway, and a thick gray arrow means increased flow through pathway. The figure begins with bolded text at the top reading, hypoxia (low p O 2). An arrow pointing down is accompanied by a gray box reading, increase transcription of H I F – 1. The arrow points to H I F – 1 with an upward-pointing green arrow to its left. A gray box below reads, H I F – 1 increases transcription of other enzymes and proteins. Two arrows point away from H I F – 1. The left-hand arrow points left and then down to glucose transporter next to an upward-pointing green arrow to its left. To the right, a thick gray arrow points down to glucose. A thick arrow points down from glucose to pyruvate with an arrow curving away to show loss of A T P. Accompanying text reads, upward-pointing green arrow symbol glycolytic enzymes. An accompanying gray box reads, A T P production by glycolysis increases. A thick gray arrow points left from glucose to lactate beneath text reading, upward-pointing green arrow lactate blue highlighted dehydrogenase. A dashed arrow labeled blue highlighted pyruvate dehydrogenase (P D H) points down from pyruvate to acetyl Co A at the start of a dashed clockwise arrow that ends back at acetyl Co A and is labeled citric acid cycle. A red circle containing a red “X” is next to the dashed arrow labeled pyruvate dehydrogenase (P D H) and this circle is indicated by a dashed line from upward-pointing green arrow blue highlighted P D H kinase. A dashed arrow points form the citric acid cycle to N A D H, F A D H 2 above a gray box reading, electron flow from N A D H and F A D H 2 to respiratory chain decreases. A dashed arrow labeled respiratory chain points from N A D H, F A D H 2 to complex Roman numeral 4 accompanied by a dashed arrow from O 2 to O 2 with a dot to the upper left and a negative sign, O H with a dot on O and a gray box below reading, R O S production is reduced. A curved arrow from O 2 to H 2 O passes through complex Roman numeral 4. The right-hand arrow from upward-pointing green arrow symbol H I F – 1 points right and then down to upward-pointing green arrow symbol protease with an arrow pointing right to degrades C O X 4 – 1 subunit above upward-pointing green arrow symbol C O X 4 – 2 subunit with an arrow pointing right to text reading, replaces C O X 4 – 1. A gray box below reads, Complex Roman numeral 4 properties are adapted to low p O 2.">
            <a:extLst>
              <a:ext uri="{FF2B5EF4-FFF2-40B4-BE49-F238E27FC236}">
                <a16:creationId xmlns:a16="http://schemas.microsoft.com/office/drawing/2014/main" id="{B20FF068-FA62-754A-A354-D208D0877A97}"/>
              </a:ext>
            </a:extLst>
          </p:cNvPr>
          <p:cNvPicPr>
            <a:picLocks noChangeAspect="1"/>
          </p:cNvPicPr>
          <p:nvPr/>
        </p:nvPicPr>
        <p:blipFill>
          <a:blip r:embed="rId3"/>
          <a:stretch>
            <a:fillRect/>
          </a:stretch>
        </p:blipFill>
        <p:spPr>
          <a:xfrm>
            <a:off x="4870959" y="1538288"/>
            <a:ext cx="4030361" cy="4908549"/>
          </a:xfrm>
          <a:prstGeom prst="rect">
            <a:avLst/>
          </a:prstGeom>
        </p:spPr>
      </p:pic>
    </p:spTree>
    <p:extLst>
      <p:ext uri="{BB962C8B-B14F-4D97-AF65-F5344CB8AC3E}">
        <p14:creationId xmlns:p14="http://schemas.microsoft.com/office/powerpoint/2010/main" val="27495392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3C88102E-3BFE-4760-B8B6-EDE3A4B02A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748" y="345847"/>
            <a:ext cx="1133954" cy="816935"/>
          </a:xfrm>
          <a:prstGeom prst="rect">
            <a:avLst/>
          </a:prstGeom>
        </p:spPr>
      </p:pic>
      <p:sp>
        <p:nvSpPr>
          <p:cNvPr id="2" name="Title 1">
            <a:extLst>
              <a:ext uri="{FF2B5EF4-FFF2-40B4-BE49-F238E27FC236}">
                <a16:creationId xmlns:a16="http://schemas.microsoft.com/office/drawing/2014/main" id="{516223BB-B0B8-4D44-B2FD-C8B108759DCB}"/>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hypoxic cells: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subunit of Complex IV is replaced with another subunit optimized for activity under hypoxic conditions.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PDH activity increases.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flux through glycolysis decreases.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levels of reactive oxygen species decline.</a:t>
            </a:r>
          </a:p>
        </p:txBody>
      </p:sp>
    </p:spTree>
    <p:extLst>
      <p:ext uri="{BB962C8B-B14F-4D97-AF65-F5344CB8AC3E}">
        <p14:creationId xmlns:p14="http://schemas.microsoft.com/office/powerpoint/2010/main" val="41111595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9D88-262B-449B-B53F-9E406B6749CF}"/>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hypoxic cells: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subunit of Complex IV is replaced with another subunit optimized for activity under hypoxic conditions.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One means of preventing reactive oxygen species formation is the replacement of one subunit of Complex IV, known as COX4-1, with another subunit, COX4-2, that is better suited to hypoxic conditions.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10959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EB57-0C44-412B-BCED-89711CFF17B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ATP-Producing Pathways Are Coordinately Regulated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6002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relative concentrations control the rates of:</a:t>
            </a:r>
          </a:p>
          <a:p>
            <a:pPr lvl="1"/>
            <a:r>
              <a:rPr lang="en-US" sz="2400" dirty="0">
                <a:latin typeface="Arial" panose="020B0604020202020204" pitchFamily="34" charset="0"/>
                <a:cs typeface="Arial" panose="020B0604020202020204" pitchFamily="34" charset="0"/>
              </a:rPr>
              <a:t>electron transfer </a:t>
            </a:r>
          </a:p>
          <a:p>
            <a:pPr lvl="1"/>
            <a:r>
              <a:rPr lang="en-US" sz="2400" dirty="0">
                <a:latin typeface="Arial" panose="020B0604020202020204" pitchFamily="34" charset="0"/>
                <a:cs typeface="Arial" panose="020B0604020202020204" pitchFamily="34" charset="0"/>
              </a:rPr>
              <a:t>oxidative phosphorylation</a:t>
            </a:r>
          </a:p>
          <a:p>
            <a:pPr lvl="1"/>
            <a:r>
              <a:rPr lang="en-US" sz="2400" dirty="0">
                <a:latin typeface="Arial" panose="020B0604020202020204" pitchFamily="34" charset="0"/>
                <a:cs typeface="Arial" panose="020B0604020202020204" pitchFamily="34" charset="0"/>
              </a:rPr>
              <a:t>the citric acid cycle </a:t>
            </a:r>
          </a:p>
          <a:p>
            <a:pPr lvl="1"/>
            <a:r>
              <a:rPr lang="en-US" sz="2400" dirty="0">
                <a:latin typeface="Arial" panose="020B0604020202020204" pitchFamily="34" charset="0"/>
                <a:cs typeface="Arial" panose="020B0604020202020204" pitchFamily="34" charset="0"/>
              </a:rPr>
              <a:t>pyruvate oxidation</a:t>
            </a:r>
          </a:p>
          <a:p>
            <a:pPr lvl="1"/>
            <a:r>
              <a:rPr lang="en-US" sz="2400" dirty="0">
                <a:latin typeface="Arial" panose="020B0604020202020204" pitchFamily="34" charset="0"/>
                <a:cs typeface="Arial" panose="020B0604020202020204" pitchFamily="34" charset="0"/>
              </a:rPr>
              <a:t>glycolysis</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90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01700" lvl="1" indent="-381000">
              <a:lnSpc>
                <a:spcPct val="115000"/>
              </a:lnSpc>
              <a:spcBef>
                <a:spcPts val="0"/>
              </a:spcBef>
              <a:buSzPts val="2400"/>
              <a:buFont typeface="Arial"/>
              <a:buChar char="–"/>
            </a:pPr>
            <a:r>
              <a:rPr lang="en-US" sz="2400" dirty="0">
                <a:latin typeface="Arial"/>
                <a:ea typeface="Arial"/>
                <a:cs typeface="Arial"/>
                <a:sym typeface="Arial"/>
              </a:rPr>
              <a:t>What are the initial electron donors of oxidative phosphorylation?</a:t>
            </a:r>
          </a:p>
          <a:p>
            <a:pPr marL="901700" lvl="1" indent="-381000">
              <a:lnSpc>
                <a:spcPct val="115000"/>
              </a:lnSpc>
              <a:spcBef>
                <a:spcPts val="0"/>
              </a:spcBef>
              <a:buSzPts val="2400"/>
              <a:buFont typeface="Arial"/>
              <a:buChar char="–"/>
            </a:pPr>
            <a:r>
              <a:rPr lang="en-US" sz="2400" dirty="0">
                <a:latin typeface="Arial"/>
                <a:ea typeface="Arial"/>
                <a:cs typeface="Arial"/>
                <a:sym typeface="Arial"/>
              </a:rPr>
              <a:t>What other electron-carrying molecules feature in the respiratory chain?</a:t>
            </a:r>
          </a:p>
          <a:p>
            <a:pPr marL="901700" lvl="1" indent="-381000">
              <a:lnSpc>
                <a:spcPct val="115000"/>
              </a:lnSpc>
              <a:spcBef>
                <a:spcPts val="0"/>
              </a:spcBef>
              <a:buSzPts val="2400"/>
              <a:buFont typeface="Arial"/>
              <a:buChar char="–"/>
            </a:pPr>
            <a:r>
              <a:rPr lang="en-US" sz="2400" dirty="0">
                <a:latin typeface="Arial"/>
                <a:ea typeface="Arial"/>
                <a:cs typeface="Arial"/>
                <a:sym typeface="Arial"/>
              </a:rPr>
              <a:t>What is the final electron acceptor? (2 minutes)</a:t>
            </a:r>
          </a:p>
          <a:p>
            <a:pPr marL="914400" lvl="0" indent="0" rtl="0">
              <a:lnSpc>
                <a:spcPct val="115000"/>
              </a:lnSpc>
              <a:spcBef>
                <a:spcPts val="0"/>
              </a:spcBef>
              <a:spcAft>
                <a:spcPts val="0"/>
              </a:spcAft>
              <a:buNone/>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p>
          <a:p>
            <a:pPr marL="0" lvl="0" indent="0" rtl="0">
              <a:lnSpc>
                <a:spcPct val="115000"/>
              </a:lnSpc>
              <a:spcBef>
                <a:spcPts val="0"/>
              </a:spcBef>
              <a:spcAft>
                <a:spcPts val="0"/>
              </a:spcAft>
              <a:buSzPts val="2400"/>
              <a:buNone/>
            </a:pPr>
            <a:r>
              <a:rPr lang="en-US" sz="2400" dirty="0">
                <a:solidFill>
                  <a:srgbClr val="0000FF"/>
                </a:solidFill>
                <a:latin typeface="Arial"/>
                <a:ea typeface="Arial"/>
                <a:cs typeface="Arial"/>
                <a:sym typeface="Arial"/>
              </a:rPr>
              <a:t>      </a:t>
            </a:r>
            <a:r>
              <a:rPr lang="en-US" sz="2400" dirty="0">
                <a:latin typeface="Arial"/>
                <a:ea typeface="Arial"/>
                <a:cs typeface="Arial"/>
                <a:sym typeface="Arial"/>
              </a:rPr>
              <a:t>(3 minutes)</a:t>
            </a:r>
            <a:endParaRPr sz="2400" dirty="0">
              <a:latin typeface="Arial"/>
              <a:ea typeface="Arial"/>
              <a:cs typeface="Arial"/>
              <a:sym typeface="Arial"/>
            </a:endParaRPr>
          </a:p>
        </p:txBody>
      </p:sp>
      <p:sp>
        <p:nvSpPr>
          <p:cNvPr id="2" name="Title 1">
            <a:extLst>
              <a:ext uri="{FF2B5EF4-FFF2-40B4-BE49-F238E27FC236}">
                <a16:creationId xmlns:a16="http://schemas.microsoft.com/office/drawing/2014/main" id="{0F474EA1-5F28-404C-9577-2A13B2B32CE0}"/>
              </a:ext>
            </a:extLst>
          </p:cNvPr>
          <p:cNvSpPr>
            <a:spLocks noGrp="1"/>
          </p:cNvSpPr>
          <p:nvPr>
            <p:ph type="title"/>
          </p:nvPr>
        </p:nvSpPr>
        <p:spPr>
          <a:xfrm>
            <a:off x="0" y="152400"/>
            <a:ext cx="9144000" cy="1219200"/>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Tree>
    <p:extLst>
      <p:ext uri="{BB962C8B-B14F-4D97-AF65-F5344CB8AC3E}">
        <p14:creationId xmlns:p14="http://schemas.microsoft.com/office/powerpoint/2010/main" val="333341804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49CD-87D5-4B24-AF79-167C89B0A36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Regulation of ATP-Producing Pathways</a:t>
            </a:r>
            <a:endParaRPr lang="en-AU" dirty="0"/>
          </a:p>
        </p:txBody>
      </p:sp>
      <p:pic>
        <p:nvPicPr>
          <p:cNvPr id="3" name="Picture 2" descr="A yellow box labeled glucose has an arrow labeled blue highlighted hexokinase that points down to a yellow box labeled glucose 6-phosphate. A dashed arrow points from glucose 6-phosphate to a red circle containing a red “X” next to the arrow labeled blue highlighted hexokinase. A green circle containing a green triangle to the right of the same arrow is labeled P i. A short arrow point down from glucose 6-phosphate to a longer downward arrow labeled blue highlighted phosphofructokinase-1, which points to a yellow box labeled fructose 1,6-bisphosphate. Next to this arrow, a green circle containing a green triangle is next to A M P, A D P and a red circle containing a red “X” is next to A T P, citrate. An arrow labeled multistep points down to a yellow box labeled phosphoenolpyruvate, from which an arrow labeled blue highlighted pyruvate kinase points down to a yellow box labeled pyruvate. Next to the arrow labeled pyruvate kinase, a green circle containing a green triangle is next to A D P and a red circle containing a red “X” is next to A T P, N A D H. All of the reactions between glucose and pyruvate are enclosed in a bracket labeled glycolysis. From pyruvate, an arrow labeled blue highlighted pyruvate dehydrogenase complex points down to a yellow box labeled acetyl Co A. ">
            <a:extLst>
              <a:ext uri="{FF2B5EF4-FFF2-40B4-BE49-F238E27FC236}">
                <a16:creationId xmlns:a16="http://schemas.microsoft.com/office/drawing/2014/main" id="{572353AF-DDA6-A541-9DAF-C317FB79D967}"/>
              </a:ext>
            </a:extLst>
          </p:cNvPr>
          <p:cNvPicPr>
            <a:picLocks noChangeAspect="1"/>
          </p:cNvPicPr>
          <p:nvPr/>
        </p:nvPicPr>
        <p:blipFill>
          <a:blip r:embed="rId3"/>
          <a:stretch>
            <a:fillRect/>
          </a:stretch>
        </p:blipFill>
        <p:spPr>
          <a:xfrm>
            <a:off x="609600" y="1600200"/>
            <a:ext cx="3294442" cy="4226052"/>
          </a:xfrm>
          <a:prstGeom prst="rect">
            <a:avLst/>
          </a:prstGeom>
        </p:spPr>
      </p:pic>
      <p:pic>
        <p:nvPicPr>
          <p:cNvPr id="7" name="Picture 6" descr="A dashed arrow points up from acetyl Co A to a red circle containing a red “X” next to this arrow. To the right of this arrow, a green circle containing a green triangle is next to A M P, A D P, N A D plus and a red circle containing a red “X” is next to A T P, N A D H. An arrow labeled blue highlighted citrate synthase points down from acetyl Co A to a yellow box labeled citrate. A dashed arrow points up from citrate to a red circle containing a red “X” next tot his arrow. To the right, a green circle containing a green triangle is next to A D P and a red circle containing a red “X” is next to A T P, N A D H. A short arrow points down from citrate, followed by a longer arrow labeled blue highlighted isocitrate dehydrogenase that points down to a yellow box labeled alpha-ketoglutarate. Next to this arrow, a green circle containing a green triangle is next to A D P and a red circle containing a red “X” is next to A T P. An arrow labeled alpha-ketoglutarate dehydrogenase points down to a yellow box labeled succinyl Co A, from which a dashed arrow points up to a red circle containing a red “X” next to the arrow labeled alpha-ketoglutarate dehydrogenase. Next to this arrow, there is a red circle containing a red “X” next to A T P, N A D H. An arrow labeled multistep points down from succinyl Co A to oxaloacetate. All of the reactions from acetyl Co A to oxaloacetate are enclosed in a bracket labeled citric acid cycle. A blue rectangle labeled respiratory chain has a green circle around a green triangle on top labeled A D P, P i. On its left side, a curved arrow shows the addition of an orange oval labeled N A D H and the loss of N A D plus. Below, a curved arrow shows the addition of A D P plus P i and the loss of an orange oval labeled A T P. To the right, a curved arrow shows the addition of one-half O 2 and loss of H 2 O. A bracket enclosing these reactions reads, oxidative phosphorylation.">
            <a:extLst>
              <a:ext uri="{FF2B5EF4-FFF2-40B4-BE49-F238E27FC236}">
                <a16:creationId xmlns:a16="http://schemas.microsoft.com/office/drawing/2014/main" id="{9FB43BA2-BA56-6E48-8B85-E58308BD5853}"/>
              </a:ext>
            </a:extLst>
          </p:cNvPr>
          <p:cNvPicPr>
            <a:picLocks noChangeAspect="1"/>
          </p:cNvPicPr>
          <p:nvPr/>
        </p:nvPicPr>
        <p:blipFill>
          <a:blip r:embed="rId4"/>
          <a:stretch>
            <a:fillRect/>
          </a:stretch>
        </p:blipFill>
        <p:spPr>
          <a:xfrm>
            <a:off x="4724400" y="1636897"/>
            <a:ext cx="3299840" cy="4977351"/>
          </a:xfrm>
          <a:prstGeom prst="rect">
            <a:avLst/>
          </a:prstGeom>
        </p:spPr>
      </p:pic>
    </p:spTree>
    <p:extLst>
      <p:ext uri="{BB962C8B-B14F-4D97-AF65-F5344CB8AC3E}">
        <p14:creationId xmlns:p14="http://schemas.microsoft.com/office/powerpoint/2010/main" val="334578717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AD312495-804E-4398-B556-162D52D382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816" y="345827"/>
            <a:ext cx="1133954" cy="816935"/>
          </a:xfrm>
          <a:prstGeom prst="rect">
            <a:avLst/>
          </a:prstGeom>
        </p:spPr>
      </p:pic>
      <p:sp>
        <p:nvSpPr>
          <p:cNvPr id="2" name="Title 1">
            <a:extLst>
              <a:ext uri="{FF2B5EF4-FFF2-40B4-BE49-F238E27FC236}">
                <a16:creationId xmlns:a16="http://schemas.microsoft.com/office/drawing/2014/main" id="{6450BFFB-2AAE-4349-A232-F38CC102CC4B}"/>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How is oxidative phosphorylation inhibited during anaerobic conditions?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A lack of terminal electron acceptor blocks the electron-transfer chain.</a:t>
            </a:r>
          </a:p>
          <a:p>
            <a:pPr marL="457200" indent="-457200">
              <a:buFont typeface="+mj-lt"/>
              <a:buAutoNum type="alphaUcPeriod"/>
            </a:pPr>
            <a:r>
              <a:rPr lang="en-US" sz="2400" dirty="0">
                <a:latin typeface="Arial" panose="020B0604020202020204" pitchFamily="34" charset="0"/>
                <a:cs typeface="Arial" panose="020B0604020202020204" pitchFamily="34" charset="0"/>
              </a:rPr>
              <a:t>ADP levels decrease.</a:t>
            </a:r>
          </a:p>
          <a:p>
            <a:pPr marL="457200" indent="-457200">
              <a:buFont typeface="+mj-lt"/>
              <a:buAutoNum type="alphaUcPeriod"/>
            </a:pPr>
            <a:r>
              <a:rPr lang="en-US" sz="2400" dirty="0">
                <a:latin typeface="Arial" panose="020B0604020202020204" pitchFamily="34" charset="0"/>
                <a:cs typeface="Arial" panose="020B0604020202020204" pitchFamily="34" charset="0"/>
              </a:rPr>
              <a:t>A buildup of glycolytic products (pyruvic acid, lactic acid) lowers </a:t>
            </a:r>
            <a:r>
              <a:rPr lang="en-US" sz="2400" dirty="0" err="1">
                <a:latin typeface="Arial" panose="020B0604020202020204" pitchFamily="34" charset="0"/>
                <a:cs typeface="Arial" panose="020B0604020202020204" pitchFamily="34" charset="0"/>
              </a:rPr>
              <a:t>pH.</a:t>
            </a:r>
            <a:r>
              <a:rPr lang="en-US" sz="2400" dirty="0">
                <a:latin typeface="Arial" panose="020B0604020202020204" pitchFamily="34" charset="0"/>
                <a:cs typeface="Arial" panose="020B0604020202020204" pitchFamily="34" charset="0"/>
              </a:rPr>
              <a:t> </a:t>
            </a:r>
          </a:p>
          <a:p>
            <a:pPr marL="457200" indent="-457200">
              <a:buFont typeface="+mj-lt"/>
              <a:buAutoNum type="alphaUcPeriod"/>
            </a:pPr>
            <a:r>
              <a:rPr lang="en-US" sz="2400" dirty="0">
                <a:latin typeface="Arial" panose="020B0604020202020204" pitchFamily="34" charset="0"/>
                <a:cs typeface="Arial" panose="020B0604020202020204" pitchFamily="34" charset="0"/>
              </a:rPr>
              <a:t>Inhibitory protein IF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becomes functionally dimeric under acidic conditions and binds the ATP synthase inhibiting it.</a:t>
            </a:r>
          </a:p>
          <a:p>
            <a:pPr marL="457200" indent="-457200">
              <a:buFont typeface="+mj-lt"/>
              <a:buAutoNum type="alphaUcPeriod"/>
            </a:pPr>
            <a:r>
              <a:rPr lang="en-US" sz="2400" dirty="0">
                <a:latin typeface="Arial" panose="020B0604020202020204" pitchFamily="34" charset="0"/>
                <a:cs typeface="Arial" panose="020B0604020202020204" pitchFamily="34" charset="0"/>
              </a:rPr>
              <a:t>All of the answers are correct.</a:t>
            </a:r>
          </a:p>
        </p:txBody>
      </p:sp>
    </p:spTree>
    <p:extLst>
      <p:ext uri="{BB962C8B-B14F-4D97-AF65-F5344CB8AC3E}">
        <p14:creationId xmlns:p14="http://schemas.microsoft.com/office/powerpoint/2010/main" val="36553807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410F-000D-4223-81F9-B5078B7B94D7}"/>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How is oxidative phosphorylation inhibited during anaerobic conditions?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5"/>
            </a:pPr>
            <a:r>
              <a:rPr lang="en-US" sz="2400" b="1" dirty="0">
                <a:latin typeface="Arial" panose="020B0604020202020204" pitchFamily="34" charset="0"/>
                <a:cs typeface="Arial" panose="020B0604020202020204" pitchFamily="34" charset="0"/>
              </a:rPr>
              <a:t>All of the answers are correct.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Under anaerobic conditions, the main source of ATP becomes glycolysis, and the pyruvic or lactic acid thus formed lowers the pH in the cytosol and the mitochondrial matrix. This favors IF</a:t>
            </a:r>
            <a:r>
              <a:rPr lang="en-US" sz="2400" b="1" i="0" u="none" strike="noStrike" baseline="-25000" dirty="0">
                <a:latin typeface="Arial" panose="020B0604020202020204" pitchFamily="34" charset="0"/>
                <a:cs typeface="Arial" panose="020B0604020202020204" pitchFamily="34" charset="0"/>
              </a:rPr>
              <a:t>1</a:t>
            </a:r>
            <a:r>
              <a:rPr lang="en-US" sz="2400" b="1" i="0" u="none" strike="noStrike" baseline="0" dirty="0">
                <a:latin typeface="Arial" panose="020B0604020202020204" pitchFamily="34" charset="0"/>
                <a:cs typeface="Arial" panose="020B0604020202020204" pitchFamily="34" charset="0"/>
              </a:rPr>
              <a:t> dimerization, leading to inhibition of ATP synthase. The rate of oxidative phosphorylation also decreases when less ADP (the substrate) and 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(the terminal electron acceptor) are available</a:t>
            </a:r>
            <a:r>
              <a:rPr lang="en-US" sz="2400" b="1" dirty="0">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8398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2CAF-A689-4BE1-B0B7-6700E993FD2E}"/>
              </a:ext>
            </a:extLst>
          </p:cNvPr>
          <p:cNvSpPr>
            <a:spLocks noGrp="1"/>
          </p:cNvSpPr>
          <p:nvPr>
            <p:ph type="ctrTitle"/>
          </p:nvPr>
        </p:nvSpPr>
        <p:spPr>
          <a:xfrm>
            <a:off x="685800" y="1905000"/>
            <a:ext cx="7772400" cy="1828799"/>
          </a:xfrm>
        </p:spPr>
        <p:txBody>
          <a:bodyPr/>
          <a:lstStyle/>
          <a:p>
            <a:r>
              <a:rPr lang="en-US" altLang="en-US" sz="3800" dirty="0">
                <a:solidFill>
                  <a:srgbClr val="674EA7"/>
                </a:solidFill>
                <a:latin typeface="Arial" panose="020B0604020202020204" pitchFamily="34" charset="0"/>
                <a:cs typeface="Arial" panose="020B0604020202020204" pitchFamily="34" charset="0"/>
              </a:rPr>
              <a:t>19.4</a:t>
            </a:r>
            <a:r>
              <a:rPr lang="en-US" altLang="en-US" sz="3800" dirty="0">
                <a:latin typeface="Arial" panose="020B0604020202020204" pitchFamily="34" charset="0"/>
                <a:cs typeface="Arial" panose="020B0604020202020204" pitchFamily="34" charset="0"/>
              </a:rPr>
              <a:t>   </a:t>
            </a:r>
            <a:r>
              <a:rPr lang="en-US" altLang="en-US" sz="3800" dirty="0">
                <a:solidFill>
                  <a:srgbClr val="1D6E7D"/>
                </a:solidFill>
                <a:latin typeface="Arial" panose="020B0604020202020204" pitchFamily="34" charset="0"/>
                <a:cs typeface="Arial" panose="020B0604020202020204" pitchFamily="34" charset="0"/>
              </a:rPr>
              <a:t>Mitochondria in Thermogenesis, Steroid Synthesis, and Apoptosis</a:t>
            </a:r>
            <a:endParaRPr lang="en-AU" sz="3800" dirty="0"/>
          </a:p>
        </p:txBody>
      </p:sp>
    </p:spTree>
    <p:extLst>
      <p:ext uri="{BB962C8B-B14F-4D97-AF65-F5344CB8AC3E}">
        <p14:creationId xmlns:p14="http://schemas.microsoft.com/office/powerpoint/2010/main" val="185748717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1479F824-500E-404C-BA54-401BCA282E8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C859A7-B9D7-4801-92AC-794BB88FD96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4310003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5">
            <a:extLst>
              <a:ext uri="{FF2B5EF4-FFF2-40B4-BE49-F238E27FC236}">
                <a16:creationId xmlns:a16="http://schemas.microsoft.com/office/drawing/2014/main" id="{AA5FA865-9694-4131-9E9B-0B2C1067AC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217C256A-67FA-4C7F-B5BF-8E50B016CB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3029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B140-66FD-4852-9C07-2ED880FE265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Uncoupled Mitochondria in Brown Adipose Tissue Produce Heat</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5240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brown adipose tissue (BAT) </a:t>
            </a:r>
            <a:r>
              <a:rPr lang="en-US" sz="2400" dirty="0">
                <a:latin typeface="Arial" panose="020B0604020202020204" pitchFamily="34" charset="0"/>
                <a:cs typeface="Arial" panose="020B0604020202020204" pitchFamily="34" charset="0"/>
              </a:rPr>
              <a:t>= adipose tissue in newborn mammals that functions to generate heat through fuel oxidation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uncoupling protein 1 (UCP1) </a:t>
            </a:r>
            <a:r>
              <a:rPr lang="en-US" sz="2400" dirty="0">
                <a:latin typeface="Arial" panose="020B0604020202020204" pitchFamily="34" charset="0"/>
                <a:cs typeface="Arial" panose="020B0604020202020204" pitchFamily="34" charset="0"/>
              </a:rPr>
              <a:t>= a long-chain fatty acid/H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symporter that provides a path for protons to return to the matrix without passing through the F</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complex </a:t>
            </a:r>
          </a:p>
          <a:p>
            <a:pPr lvl="1"/>
            <a:r>
              <a:rPr lang="en-US" sz="2400" dirty="0">
                <a:latin typeface="Arial" panose="020B0604020202020204" pitchFamily="34" charset="0"/>
                <a:cs typeface="Arial" panose="020B0604020202020204" pitchFamily="34" charset="0"/>
              </a:rPr>
              <a:t>results in energy of oxidation being dissipated as heat</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hydrolysis of phosphocreatine also liberates heat </a:t>
            </a: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1876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8A5B-6BD6-4365-86B1-05440FA950F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Two Mechanisms of Mitochondrial Thermogenesis</a:t>
            </a:r>
            <a:endParaRPr lang="en-AU" dirty="0"/>
          </a:p>
        </p:txBody>
      </p:sp>
      <p:pic>
        <p:nvPicPr>
          <p:cNvPr id="4" name="Picture 3" descr="A horizontal piece of membrane is shown. The area above is labeled intermembrane space (P side) and the region below is labeled matrix (N side). At the upper right, a long brown bar contains creatine at the top with an arrow curving down past an oval labeled C K at the right to phosphocreatine below. Another arrow points from phosphocreatine back to creatine. Three wavy arrows show the loss of heat. In the membrane below, there is a green oval labeled A A C. An arrow points up from this green oval to A T P, from which a curved arrow bends up to C K in the brown bar above and then down to A D P, from which an arrow passes through the green oval labeled A A C to A D P in the matrix below. An arrow curves from this A D P through the rounded portion of A T P synthase to the right, then back to A T P, which then passes through the green oval labeled A A C to begin the cycle again. A T P synthase is shown with a square labeled F subscript 0 end subscript in the membrane with a narrow rectangle to the right and a cylinder extended down to a rounded portion from which a thin piece bends down along the right side. To its right, there is a yellow channel labeled U C P 1, then the four complexes of the respiratory chain in order. Complex Roman numeral 1 is pink with a horizontal piece that bends down to a roughly oval piece below. Complex Roman numeral 2 is beige with a relatively piece across the membrane that joins with a rounded portion below. Complex Roman numeral 3 is shown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top just to the right of the center and labeled C y t italicized c end italics. Red highlighted H plus beneath complex Roman numeral 1 has an orange arrow pointing up through the horizontal portion of complex Roman numeral 1 to red highlighted H plus above the membrane. A red arrow points from this H plus through the yellow channel labeled U C P 1 back to H plus in the matrix. A dashed red arrow points from the same H plus through the right side of A T P synthase and back to H plus. Three wavy lines labeled heat point up from U C P 1. The same red highlighted H plus below complex Roman numeral 1 also has orange arrows through complexes Roman numerals 3 and 4 that also point back to H plus above complex Roman numeral 1. At the right end of the figure, O 2 above the membrane has a curved arrow through the right side of complex Roman numeral 4 down to H 2 O below the membrane.">
            <a:extLst>
              <a:ext uri="{FF2B5EF4-FFF2-40B4-BE49-F238E27FC236}">
                <a16:creationId xmlns:a16="http://schemas.microsoft.com/office/drawing/2014/main" id="{4AC0BFCD-0BC2-A643-A3CA-7A6DB6F6CCA1}"/>
              </a:ext>
            </a:extLst>
          </p:cNvPr>
          <p:cNvPicPr>
            <a:picLocks noChangeAspect="1"/>
          </p:cNvPicPr>
          <p:nvPr/>
        </p:nvPicPr>
        <p:blipFill>
          <a:blip r:embed="rId3"/>
          <a:stretch>
            <a:fillRect/>
          </a:stretch>
        </p:blipFill>
        <p:spPr>
          <a:xfrm>
            <a:off x="101600" y="1752600"/>
            <a:ext cx="8940800" cy="3835400"/>
          </a:xfrm>
          <a:prstGeom prst="rect">
            <a:avLst/>
          </a:prstGeom>
        </p:spPr>
      </p:pic>
    </p:spTree>
    <p:extLst>
      <p:ext uri="{BB962C8B-B14F-4D97-AF65-F5344CB8AC3E}">
        <p14:creationId xmlns:p14="http://schemas.microsoft.com/office/powerpoint/2010/main" val="11506317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EFBD-5F7C-4535-A963-CADDCEA089F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Hibernating Animals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600200"/>
            <a:ext cx="84319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hibernating animals depend on the activity of uncoupled BAT mitochondria to generate heat during their long dormancy </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9503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7082E18E-851C-4156-AC9D-5DE6CEEB49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816" y="345827"/>
            <a:ext cx="1133954" cy="816935"/>
          </a:xfrm>
          <a:prstGeom prst="rect">
            <a:avLst/>
          </a:prstGeom>
        </p:spPr>
      </p:pic>
      <p:sp>
        <p:nvSpPr>
          <p:cNvPr id="2" name="Title 1">
            <a:extLst>
              <a:ext uri="{FF2B5EF4-FFF2-40B4-BE49-F238E27FC236}">
                <a16:creationId xmlns:a16="http://schemas.microsoft.com/office/drawing/2014/main" id="{0F84A59C-B052-416E-B4F5-D5B6535BF5E0}"/>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regarding uncoupling protein 1 (UCP1)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is found in brown adipose tissue.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forms proton-conducting pores in the inner mitochondrial membrane.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provides a path for protons to return to the matrix without passing through the 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o</a:t>
            </a:r>
            <a:r>
              <a:rPr lang="en-US" sz="2400" dirty="0">
                <a:effectLst/>
                <a:latin typeface="Arial" panose="020B0604020202020204" pitchFamily="34" charset="0"/>
                <a:ea typeface="Times New Roman" panose="02020603050405020304" pitchFamily="18" charset="0"/>
                <a:cs typeface="Arial" panose="020B0604020202020204" pitchFamily="34" charset="0"/>
              </a:rPr>
              <a:t>F</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2400" dirty="0">
                <a:effectLst/>
                <a:latin typeface="Arial" panose="020B0604020202020204" pitchFamily="34" charset="0"/>
                <a:ea typeface="Times New Roman" panose="02020603050405020304" pitchFamily="18" charset="0"/>
                <a:cs typeface="Arial" panose="020B0604020202020204" pitchFamily="34" charset="0"/>
              </a:rPr>
              <a:t> complex.</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allows for ATP generation in addition to heat formation.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660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are the initial electron donors of oxidative phosphorylation?</a:t>
            </a:r>
            <a:r>
              <a:rPr lang="en-GB" sz="2400" b="1" dirty="0">
                <a:latin typeface="Arial"/>
                <a:ea typeface="Arial"/>
                <a:cs typeface="Arial"/>
                <a:sym typeface="Arial"/>
              </a:rPr>
              <a:t> NADH and FADH</a:t>
            </a:r>
            <a:r>
              <a:rPr lang="en-GB" sz="2400" b="1" baseline="-25000" dirty="0">
                <a:latin typeface="Arial"/>
                <a:ea typeface="Arial"/>
                <a:cs typeface="Arial"/>
                <a:sym typeface="Arial"/>
              </a:rPr>
              <a:t>2</a:t>
            </a:r>
          </a:p>
          <a:p>
            <a:pPr marL="533400" lvl="1" indent="0">
              <a:lnSpc>
                <a:spcPct val="115000"/>
              </a:lnSpc>
              <a:spcBef>
                <a:spcPts val="0"/>
              </a:spcBef>
              <a:spcAft>
                <a:spcPts val="0"/>
              </a:spcAft>
              <a:buSzPts val="2400"/>
              <a:buNone/>
            </a:pPr>
            <a:endParaRPr lang="en-GB"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Where do they come from?</a:t>
            </a:r>
            <a:endParaRPr lang="en-GB" sz="2400" b="1" dirty="0">
              <a:latin typeface="Arial"/>
              <a:ea typeface="Arial"/>
              <a:cs typeface="Arial"/>
              <a:sym typeface="Arial"/>
            </a:endParaRPr>
          </a:p>
        </p:txBody>
      </p:sp>
      <p:sp>
        <p:nvSpPr>
          <p:cNvPr id="2" name="Title 1">
            <a:extLst>
              <a:ext uri="{FF2B5EF4-FFF2-40B4-BE49-F238E27FC236}">
                <a16:creationId xmlns:a16="http://schemas.microsoft.com/office/drawing/2014/main" id="{2AA4C133-E24B-4836-9A5B-F7CF6892CB6A}"/>
              </a:ext>
            </a:extLst>
          </p:cNvPr>
          <p:cNvSpPr>
            <a:spLocks noGrp="1"/>
          </p:cNvSpPr>
          <p:nvPr>
            <p:ph type="title"/>
          </p:nvPr>
        </p:nvSpPr>
        <p:spPr>
          <a:xfrm>
            <a:off x="0" y="152400"/>
            <a:ext cx="9144000" cy="1066800"/>
          </a:xfrm>
        </p:spPr>
        <p:txBody>
          <a:bodyPr/>
          <a:lstStyle/>
          <a:p>
            <a:r>
              <a:rPr lang="en-US" dirty="0">
                <a:solidFill>
                  <a:srgbClr val="144652"/>
                </a:solidFill>
                <a:latin typeface="Arial" panose="020B0604020202020204" pitchFamily="34" charset="0"/>
                <a:cs typeface="Arial" panose="020B0604020202020204" pitchFamily="34" charset="0"/>
              </a:rPr>
              <a:t>Activity Solution, Part 1</a:t>
            </a:r>
            <a:endParaRPr lang="en-AU" dirty="0">
              <a:solidFill>
                <a:srgbClr val="144652"/>
              </a:solidFill>
            </a:endParaRPr>
          </a:p>
        </p:txBody>
      </p:sp>
    </p:spTree>
    <p:extLst>
      <p:ext uri="{BB962C8B-B14F-4D97-AF65-F5344CB8AC3E}">
        <p14:creationId xmlns:p14="http://schemas.microsoft.com/office/powerpoint/2010/main" val="37987068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5A5F-E5EE-47E9-A742-6276345A816F}"/>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regarding uncoupling protein 1 (UCP1)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It allows for ATP generation in addition to heat formation.</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UCP1, an uncoupling protein in the mitochondria of brown adipose tissue, causes the energy conserved by proton pumping to be dissipated as heat by providing an alternative route for protons to reenter the mitochondrial matrix. Because the protons passing through UCP1 bypass </a:t>
            </a:r>
            <a:r>
              <a:rPr lang="en-US" sz="2400" b="1" dirty="0">
                <a:solidFill>
                  <a:srgbClr val="000000"/>
                </a:solidFill>
                <a:latin typeface="Arial" panose="020B0604020202020204" pitchFamily="34" charset="0"/>
                <a:cs typeface="Arial" panose="020B0604020202020204" pitchFamily="34" charset="0"/>
              </a:rPr>
              <a:t>the F</a:t>
            </a:r>
            <a:r>
              <a:rPr lang="en-US" sz="2400" b="1" baseline="-25000" dirty="0">
                <a:solidFill>
                  <a:srgbClr val="000000"/>
                </a:solidFill>
                <a:latin typeface="Arial" panose="020B0604020202020204" pitchFamily="34" charset="0"/>
                <a:cs typeface="Arial" panose="020B0604020202020204" pitchFamily="34" charset="0"/>
              </a:rPr>
              <a:t>o</a:t>
            </a:r>
            <a:r>
              <a:rPr lang="en-US" sz="2400" b="1" dirty="0">
                <a:solidFill>
                  <a:srgbClr val="000000"/>
                </a:solidFill>
                <a:latin typeface="Arial" panose="020B0604020202020204" pitchFamily="34" charset="0"/>
                <a:cs typeface="Arial" panose="020B0604020202020204" pitchFamily="34" charset="0"/>
              </a:rPr>
              <a:t>F</a:t>
            </a:r>
            <a:r>
              <a:rPr lang="en-US" sz="2400" b="1" baseline="-25000" dirty="0">
                <a:solidFill>
                  <a:srgbClr val="000000"/>
                </a:solidFill>
                <a:latin typeface="Arial" panose="020B0604020202020204" pitchFamily="34" charset="0"/>
                <a:cs typeface="Arial" panose="020B0604020202020204" pitchFamily="34" charset="0"/>
              </a:rPr>
              <a:t>1</a:t>
            </a:r>
            <a:r>
              <a:rPr lang="en-US" sz="2400" b="1" dirty="0">
                <a:solidFill>
                  <a:srgbClr val="000000"/>
                </a:solidFill>
                <a:latin typeface="Arial" panose="020B0604020202020204" pitchFamily="34" charset="0"/>
                <a:cs typeface="Arial" panose="020B0604020202020204" pitchFamily="34" charset="0"/>
              </a:rPr>
              <a:t> complex, ATP is not generated.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29780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F886CAE3-1254-4B38-AD95-09A6AAB52B1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F85E0F7-E60A-473B-8DC1-B0A07FE6479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8895554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A9A3-D674-4B04-A82F-09C1C441F682}"/>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Mitochondrial P-450 Monooxygenases Catalyze Steroid </a:t>
            </a:r>
            <a:r>
              <a:rPr lang="en-US" sz="3400" dirty="0" err="1">
                <a:solidFill>
                  <a:srgbClr val="4E4CB4"/>
                </a:solidFill>
                <a:latin typeface="Arial" panose="020B0604020202020204" pitchFamily="34" charset="0"/>
                <a:cs typeface="Arial" panose="020B0604020202020204" pitchFamily="34" charset="0"/>
              </a:rPr>
              <a:t>Hydroxylations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80691" y="2119312"/>
            <a:ext cx="3400709"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 are the site of biosynthetic reactions that produce steroid hormones</a:t>
            </a:r>
          </a:p>
          <a:p>
            <a:pPr lvl="1"/>
            <a:r>
              <a:rPr lang="en-US" sz="2400" dirty="0">
                <a:latin typeface="Arial" panose="020B0604020202020204" pitchFamily="34" charset="0"/>
                <a:cs typeface="Arial" panose="020B0604020202020204" pitchFamily="34" charset="0"/>
              </a:rPr>
              <a:t>occur in steroidogenic tissues (adrenal gland, gonads, liver, and kidney)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crograph shows many closely packed mitochondria that all contain many double-membrane structures inside representing cristae.">
            <a:extLst>
              <a:ext uri="{FF2B5EF4-FFF2-40B4-BE49-F238E27FC236}">
                <a16:creationId xmlns:a16="http://schemas.microsoft.com/office/drawing/2014/main" id="{297DCAF9-C1AF-8E47-896A-A7DF16A674DC}"/>
              </a:ext>
            </a:extLst>
          </p:cNvPr>
          <p:cNvPicPr>
            <a:picLocks noChangeAspect="1"/>
          </p:cNvPicPr>
          <p:nvPr/>
        </p:nvPicPr>
        <p:blipFill>
          <a:blip r:embed="rId3"/>
          <a:stretch>
            <a:fillRect/>
          </a:stretch>
        </p:blipFill>
        <p:spPr>
          <a:xfrm>
            <a:off x="3655546" y="2362200"/>
            <a:ext cx="5307763" cy="3429000"/>
          </a:xfrm>
          <a:prstGeom prst="rect">
            <a:avLst/>
          </a:prstGeom>
        </p:spPr>
      </p:pic>
    </p:spTree>
    <p:extLst>
      <p:ext uri="{BB962C8B-B14F-4D97-AF65-F5344CB8AC3E}">
        <p14:creationId xmlns:p14="http://schemas.microsoft.com/office/powerpoint/2010/main" val="17899561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1A7E-8200-464F-BE71-66CA5A3460F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Cytochrome P-450 Family</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600200"/>
                <a:ext cx="8431928"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cytochrome P-450 </a:t>
                </a:r>
                <a:r>
                  <a:rPr lang="en-US" sz="2400" dirty="0">
                    <a:latin typeface="Arial" panose="020B0604020202020204" pitchFamily="34" charset="0"/>
                    <a:cs typeface="Arial" panose="020B0604020202020204" pitchFamily="34" charset="0"/>
                  </a:rPr>
                  <a:t>family = </a:t>
                </a:r>
                <a:r>
                  <a:rPr lang="en-US" sz="2400" dirty="0" err="1">
                    <a:latin typeface="Arial" panose="020B0604020202020204" pitchFamily="34" charset="0"/>
                    <a:cs typeface="Arial" panose="020B0604020202020204" pitchFamily="34" charset="0"/>
                  </a:rPr>
                  <a:t>monoxygenases</a:t>
                </a:r>
                <a:r>
                  <a:rPr lang="en-US" sz="2400" dirty="0">
                    <a:latin typeface="Arial" panose="020B0604020202020204" pitchFamily="34" charset="0"/>
                    <a:cs typeface="Arial" panose="020B0604020202020204" pitchFamily="34" charset="0"/>
                  </a:rPr>
                  <a:t> that catalyze a series of hydroxylation reactions to synthesize steroid hormones from a sterol</a:t>
                </a:r>
              </a:p>
              <a:p>
                <a:pPr lvl="1"/>
                <a:r>
                  <a:rPr lang="en-US" sz="2400" dirty="0">
                    <a:latin typeface="Arial" panose="020B0604020202020204" pitchFamily="34" charset="0"/>
                    <a:cs typeface="Arial" panose="020B0604020202020204" pitchFamily="34" charset="0"/>
                  </a:rPr>
                  <a:t>have a critical heme group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cytochrome P-450 enzymes catalyze the reaction</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R–H +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+NADPH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endParaRPr lang="en-US" sz="2400" b="0" dirty="0">
                  <a:latin typeface="Arial" panose="020B0604020202020204" pitchFamily="34" charset="0"/>
                  <a:ea typeface="Cambria Math" panose="02040503050406030204" pitchFamily="18"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R–OH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376BDC5F-F874-914C-AB45-E4D83BF0E973}"/>
                  </a:ext>
                </a:extLst>
              </p:cNvPr>
              <p:cNvSpPr txBox="1">
                <a:spLocks noRot="1" noChangeAspect="1" noMove="1" noResize="1" noEditPoints="1" noAdjustHandles="1" noChangeArrowheads="1" noChangeShapeType="1" noTextEdit="1"/>
              </p:cNvSpPr>
              <p:nvPr/>
            </p:nvSpPr>
            <p:spPr bwMode="auto">
              <a:xfrm>
                <a:off x="356036" y="1600200"/>
                <a:ext cx="8431928" cy="4130675"/>
              </a:xfrm>
              <a:prstGeom prst="rect">
                <a:avLst/>
              </a:prstGeom>
              <a:blipFill>
                <a:blip r:embed="rId3"/>
                <a:stretch>
                  <a:fillRect l="-361" t="-1182" r="-7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0289053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AEAE-5BBB-4834-A814-921FE5C864CD}"/>
              </a:ext>
            </a:extLst>
          </p:cNvPr>
          <p:cNvSpPr>
            <a:spLocks noGrp="1"/>
          </p:cNvSpPr>
          <p:nvPr>
            <p:ph type="title"/>
          </p:nvPr>
        </p:nvSpPr>
        <p:spPr/>
        <p:txBody>
          <a:bodyPr/>
          <a:lstStyle/>
          <a:p>
            <a:r>
              <a:rPr lang="en-US" sz="3600" dirty="0">
                <a:solidFill>
                  <a:schemeClr val="tx1"/>
                </a:solidFill>
                <a:latin typeface="Arial" panose="020B0604020202020204" pitchFamily="34" charset="0"/>
                <a:ea typeface="Arial Unicode MS" panose="020B0604020202020204" pitchFamily="34" charset="-128"/>
                <a:cs typeface="Arial" panose="020B0604020202020204" pitchFamily="34" charset="0"/>
              </a:rPr>
              <a:t>Path of Electron Flow in Mitochondrial Cytochrome P-450 Reactions</a:t>
            </a:r>
            <a:endParaRPr lang="en-AU" sz="3600"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981201"/>
            <a:ext cx="843192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flavoprotein and an iron-sulfur protein carry electrons from NADPH to the P-450 heme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P-450 enzymes have a heme that interacts with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a substrate-binding site that confers specificity</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n orange oval labeled N A D P H is shown with H plus at the upper left with a curved arrow down to N A D P plus below. This curved arrow meets a curved arrow to the right from adrenodoxin reductase (F A D) above to adrenodoxin reductase (F A D H 2) below. An arrow curves up from adrenodoxin reductase (F A D H 2) back to adrenodoxin reductase (F A D) and meets an arrow to the right curving up from adrenoxoxin [2 F e – 2 S] (oxidized) below to adrenodoxin [2 F e – 2 S] (reduced) above. Another arrow curves back down from adrenodoxin [2 F e – 2 S] reduced to adrenoxoxin [2 F e – 2 S] (oxidized and meets an arrow to its right curving down from P-450 hydroxylase (oxidized) above to P-450 hydroxylase (reduced) below. An arrow curves up from P-450 hydroxylase (reduced) below back up to P-450 hydroxylase (oxidized) and meets two arrows to its right: a blue arrow to its right curving up from R bonded to red highlighted H below to R bonded to red highlighted O H above and a smaller gray arrow from red highlighted O 2 to H 2 red highlighted O. Parts of the arrows are highlighted in blue as follows: N A D P H plus H plus to adrenodoxin reductase (F A D H 2); adrenodoxin reductase (F A D H 2) to adrenodoxin [2 F e – 2 S] (reduced); adrenodoxin [2 F e – 2 S] (reduced) to P – 450 hydroxylase (reduced); and P – 450 hydroxylase (reduced) to the inflection point where it meets the curved arrows from R H and O 2.">
            <a:extLst>
              <a:ext uri="{FF2B5EF4-FFF2-40B4-BE49-F238E27FC236}">
                <a16:creationId xmlns:a16="http://schemas.microsoft.com/office/drawing/2014/main" id="{BA0D2EB2-F582-5F43-B5C7-F267EE9C52BD}"/>
              </a:ext>
            </a:extLst>
          </p:cNvPr>
          <p:cNvPicPr>
            <a:picLocks noChangeAspect="1"/>
          </p:cNvPicPr>
          <p:nvPr/>
        </p:nvPicPr>
        <p:blipFill>
          <a:blip r:embed="rId3"/>
          <a:stretch>
            <a:fillRect/>
          </a:stretch>
        </p:blipFill>
        <p:spPr>
          <a:xfrm>
            <a:off x="622300" y="4136520"/>
            <a:ext cx="7899400" cy="2356355"/>
          </a:xfrm>
          <a:prstGeom prst="rect">
            <a:avLst/>
          </a:prstGeom>
        </p:spPr>
      </p:pic>
    </p:spTree>
    <p:extLst>
      <p:ext uri="{BB962C8B-B14F-4D97-AF65-F5344CB8AC3E}">
        <p14:creationId xmlns:p14="http://schemas.microsoft.com/office/powerpoint/2010/main" val="139030457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61D8-7F36-457A-93D4-A085980E0335}"/>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P-450 Enzymes in the ER of Hepatocytes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356036" y="1752600"/>
            <a:ext cx="84319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catalyze similar reactions with hydrophobic compounds, including xenobiotics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xenobiotics</a:t>
            </a:r>
            <a:r>
              <a:rPr lang="en-US" sz="2400" dirty="0">
                <a:latin typeface="Arial" panose="020B0604020202020204" pitchFamily="34" charset="0"/>
                <a:cs typeface="Arial" panose="020B0604020202020204" pitchFamily="34" charset="0"/>
              </a:rPr>
              <a:t> = compounds not found in nature but synthesized industrially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0851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AF96-5F2D-460F-B95C-03DE039D6A5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Mitochondria Are Central to the Initiation of Apoptosis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1752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apoptosis (programmed cell death) </a:t>
            </a:r>
            <a:r>
              <a:rPr lang="en-US" sz="2400" dirty="0">
                <a:latin typeface="Arial" panose="020B0604020202020204" pitchFamily="34" charset="0"/>
                <a:cs typeface="Arial" panose="020B0604020202020204" pitchFamily="34" charset="0"/>
              </a:rPr>
              <a:t>= process in which individual cells die for the good of the organism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be triggered:</a:t>
            </a:r>
          </a:p>
          <a:p>
            <a:pPr lvl="1"/>
            <a:r>
              <a:rPr lang="en-US" sz="2400" dirty="0">
                <a:latin typeface="Arial" panose="020B0604020202020204" pitchFamily="34" charset="0"/>
                <a:cs typeface="Arial" panose="020B0604020202020204" pitchFamily="34" charset="0"/>
              </a:rPr>
              <a:t>during normal embryonic development</a:t>
            </a:r>
          </a:p>
          <a:p>
            <a:pPr lvl="1"/>
            <a:r>
              <a:rPr lang="en-US" sz="2400" dirty="0">
                <a:latin typeface="Arial" panose="020B0604020202020204" pitchFamily="34" charset="0"/>
                <a:cs typeface="Arial" panose="020B0604020202020204" pitchFamily="34" charset="0"/>
              </a:rPr>
              <a:t>in response to an external signal</a:t>
            </a:r>
          </a:p>
          <a:p>
            <a:pPr lvl="1"/>
            <a:r>
              <a:rPr lang="en-US" sz="2400" dirty="0">
                <a:latin typeface="Arial" panose="020B0604020202020204" pitchFamily="34" charset="0"/>
                <a:cs typeface="Arial" panose="020B0604020202020204" pitchFamily="34" charset="0"/>
              </a:rPr>
              <a:t>by internal events (DNA damage, viral infection, oxidative stress from the accumulation of ROS, heat shock)</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5133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0E01B166-2CDB-4121-AA6C-190403981515}"/>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04"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94BC2A-43C3-4AED-A627-7496C711D4C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7971222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E963CC92-7711-4F67-8415-67C88CBD91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9700" y="325751"/>
            <a:ext cx="1133954" cy="816935"/>
          </a:xfrm>
          <a:prstGeom prst="rect">
            <a:avLst/>
          </a:prstGeom>
        </p:spPr>
      </p:pic>
      <p:sp>
        <p:nvSpPr>
          <p:cNvPr id="2" name="Title 1">
            <a:extLst>
              <a:ext uri="{FF2B5EF4-FFF2-40B4-BE49-F238E27FC236}">
                <a16:creationId xmlns:a16="http://schemas.microsoft.com/office/drawing/2014/main" id="{C3A205BC-C64E-4333-8587-E063602C5E10}"/>
              </a:ext>
            </a:extLst>
          </p:cNvPr>
          <p:cNvSpPr>
            <a:spLocks noGrp="1"/>
          </p:cNvSpPr>
          <p:nvPr>
            <p:ph type="title"/>
          </p:nvPr>
        </p:nvSpPr>
        <p:spPr/>
        <p:txBody>
          <a:bodyPr/>
          <a:lstStyle/>
          <a:p>
            <a:r>
              <a:rPr lang="en-AU" dirty="0"/>
              <a:t>Clicker Question 33 </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does NOT describe a function associated with mitochondria?</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In brown adipocytes, electron transport is uncoupled from ATP synthesis.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They make xenobiotic compounds more soluble for excretion.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They release cytochrome </a:t>
            </a:r>
            <a:r>
              <a:rPr kumimoji="0" lang="en-US" sz="2400" b="0" i="1"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c</a:t>
            </a:r>
            <a:r>
              <a:rPr kumimoji="0" lang="en-US" sz="2400" b="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 in the process of apoptosis.</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They are responsible for the production of steroid hormones by cytochrome P-450 enzymes.</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9293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89FA-3567-44F1-B32F-232D35A14BC3}"/>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does NOT describe a function associated with mitochondria?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They make xenobiotic compounds more soluble for excretion.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The P-450 enzymes that make hydrophobic compounds, including xenobiotics, more soluble are found in the endoplasmic reticulum of hepatocytes. These enzymes catalyze reactions similar to the mitochondrial P-450 reactions.</a:t>
            </a:r>
            <a:endParaRPr kumimoji="0" lang="en-US" alt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202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56"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29FBB1-69C7-4AD1-8844-2E91DAF9AD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What other electron-carrying molecules feature in the respiratory chain?</a:t>
            </a:r>
            <a:r>
              <a:rPr lang="en-GB" sz="2400" b="1" dirty="0">
                <a:latin typeface="Arial"/>
                <a:ea typeface="Arial"/>
                <a:cs typeface="Arial"/>
                <a:sym typeface="Arial"/>
              </a:rPr>
              <a:t> </a:t>
            </a:r>
            <a:r>
              <a:rPr lang="en-US" sz="2400" b="1" dirty="0">
                <a:latin typeface="Arial"/>
                <a:ea typeface="Arial"/>
                <a:cs typeface="Arial"/>
                <a:sym typeface="Arial"/>
              </a:rPr>
              <a:t>ubiquinone, cytochromes </a:t>
            </a:r>
            <a:r>
              <a:rPr lang="en-US" sz="2400" b="1" i="1" dirty="0">
                <a:latin typeface="Arial"/>
                <a:ea typeface="Arial"/>
                <a:cs typeface="Arial"/>
                <a:sym typeface="Arial"/>
              </a:rPr>
              <a:t>a, b, </a:t>
            </a:r>
            <a:r>
              <a:rPr lang="en-US" sz="2400" b="1" dirty="0">
                <a:latin typeface="Arial"/>
                <a:ea typeface="Arial"/>
                <a:cs typeface="Arial"/>
                <a:sym typeface="Arial"/>
              </a:rPr>
              <a:t>and</a:t>
            </a:r>
            <a:r>
              <a:rPr lang="en-US" sz="2400" b="1" i="1" dirty="0">
                <a:latin typeface="Arial"/>
                <a:ea typeface="Arial"/>
                <a:cs typeface="Arial"/>
                <a:sym typeface="Arial"/>
              </a:rPr>
              <a:t> c, and </a:t>
            </a:r>
            <a:r>
              <a:rPr lang="en-US" sz="2400" b="1" dirty="0">
                <a:latin typeface="Arial"/>
                <a:ea typeface="Arial"/>
                <a:cs typeface="Arial"/>
                <a:sym typeface="Arial"/>
              </a:rPr>
              <a:t>iron-sulfur proteins</a:t>
            </a:r>
          </a:p>
        </p:txBody>
      </p:sp>
      <p:sp>
        <p:nvSpPr>
          <p:cNvPr id="2" name="Title 1">
            <a:extLst>
              <a:ext uri="{FF2B5EF4-FFF2-40B4-BE49-F238E27FC236}">
                <a16:creationId xmlns:a16="http://schemas.microsoft.com/office/drawing/2014/main" id="{ED320BB1-6C2B-46A4-8E02-D3BABAEA0E76}"/>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 Part 2</a:t>
            </a:r>
            <a:endParaRPr lang="en-AU" dirty="0">
              <a:solidFill>
                <a:srgbClr val="144652"/>
              </a:solidFill>
            </a:endParaRPr>
          </a:p>
        </p:txBody>
      </p:sp>
    </p:spTree>
    <p:extLst>
      <p:ext uri="{BB962C8B-B14F-4D97-AF65-F5344CB8AC3E}">
        <p14:creationId xmlns:p14="http://schemas.microsoft.com/office/powerpoint/2010/main" val="136868880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8F4B-1B4C-417F-BE43-78D055C97DB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Role of Cytochrome </a:t>
            </a:r>
            <a:r>
              <a:rPr lang="en-US" i="1" dirty="0">
                <a:solidFill>
                  <a:schemeClr val="tx1"/>
                </a:solidFill>
                <a:latin typeface="Arial" panose="020B0604020202020204" pitchFamily="34" charset="0"/>
                <a:ea typeface="Arial Unicode MS" panose="020B0604020202020204" pitchFamily="34" charset="-128"/>
                <a:cs typeface="Arial" panose="020B0604020202020204" pitchFamily="34" charset="0"/>
              </a:rPr>
              <a:t>c </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in Apoptosis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19" y="1363662"/>
            <a:ext cx="5270281"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permeability transition pore complex (PTPC) </a:t>
            </a:r>
            <a:r>
              <a:rPr lang="en-US" sz="2400" dirty="0">
                <a:latin typeface="Arial" panose="020B0604020202020204" pitchFamily="34" charset="0"/>
                <a:cs typeface="Arial" panose="020B0604020202020204" pitchFamily="34" charset="0"/>
              </a:rPr>
              <a:t>= a multisubunit membrane protein that opens to increase permeability </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Apaf-1 (apoptosis protease activating factor-1) </a:t>
            </a:r>
            <a:r>
              <a:rPr lang="en-US" sz="2400" dirty="0">
                <a:latin typeface="Arial" panose="020B0604020202020204" pitchFamily="34" charset="0"/>
                <a:cs typeface="Arial" panose="020B0604020202020204" pitchFamily="34" charset="0"/>
              </a:rPr>
              <a:t>= monomers that interact with 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molecules to form an </a:t>
            </a:r>
            <a:r>
              <a:rPr lang="en-US" sz="2400" b="1" dirty="0" err="1">
                <a:latin typeface="Arial" panose="020B0604020202020204" pitchFamily="34" charset="0"/>
                <a:cs typeface="Arial" panose="020B0604020202020204" pitchFamily="34" charset="0"/>
              </a:rPr>
              <a:t>apoptosome</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caspases</a:t>
            </a:r>
            <a:r>
              <a:rPr lang="en-US" sz="2400" dirty="0">
                <a:latin typeface="Arial" panose="020B0604020202020204" pitchFamily="34" charset="0"/>
                <a:cs typeface="Arial" panose="020B0604020202020204" pitchFamily="34" charset="0"/>
              </a:rPr>
              <a:t> = proteases involved in apoptosis</a:t>
            </a:r>
            <a:endParaRPr lang="en-US" sz="20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tochondrion is shown with many red dots in the intermembrane space and within the cristae. One of these red dots is labeled cytochrome italicized c end italics. Arrows point to the mitochondrion from the following terms: D N A damage, stress, R O S, and developmental signal. An arrow points down accompanied by a gray box with text reading, permeability transition pore complex opens. The mitochondrion is shown with a dashed line representing its outer membrane and arrows show that all of the red circles have moved out of the mitochondrion. A gray box reads, cytochrome italicized c end italics moves to cytosol. An arrow points down accompanied by lines showing the addition of a complex structure and A T P. The complex structure is A p a f – 1 (apoptosis protease activating factor-1) and has a vertical orange disc next to a row of two small blue cylinders on top attached by a strand at the right side to a longer green cylinder below. An accompanying gray box reads, binding of cytochrome italicized c end italics and A T P induces A p a f – 1 to form an apoptosome. An apoptosome is shown as a structure made of seven repeating segments arranged in a circle. Each segment has an orange disc in the center joined to a green cylinder joined to a chain of two blue cylinders with a red dot located at the place that the two blue cylinders join. These chains extend out in all directions. Four purple ovals are shown above text reading, procaspase-9 monomers (inactive). A gray box below reads, Apoptosome causes dimerization of procaspase-9, creating active capsase-9 dimers. An arrow points from the four purple ovals of procaspase-9 monomers to two pairs of joined purple ovals with short lines radiating from all sides labeled caspase-9 dimers (active). A blue oval labeled procaspase-3 is shown above a gray oval labeled procaspase-7. An arrow points from these ovals to a blue oval labeled caspase-3 above a gray oval labeled caspase-7, both with short lines radiating from all sides. A gray box accompanying the arrow reads, caspase-9 catalyzes proteolytic activation of caspase-3 and caspase-7.">
            <a:extLst>
              <a:ext uri="{FF2B5EF4-FFF2-40B4-BE49-F238E27FC236}">
                <a16:creationId xmlns:a16="http://schemas.microsoft.com/office/drawing/2014/main" id="{964B7749-5277-1F4B-B797-245E0518815F}"/>
              </a:ext>
            </a:extLst>
          </p:cNvPr>
          <p:cNvPicPr>
            <a:picLocks noChangeAspect="1"/>
          </p:cNvPicPr>
          <p:nvPr/>
        </p:nvPicPr>
        <p:blipFill>
          <a:blip r:embed="rId3"/>
          <a:stretch>
            <a:fillRect/>
          </a:stretch>
        </p:blipFill>
        <p:spPr>
          <a:xfrm>
            <a:off x="6019800" y="1258824"/>
            <a:ext cx="2480056" cy="5441950"/>
          </a:xfrm>
          <a:prstGeom prst="rect">
            <a:avLst/>
          </a:prstGeom>
        </p:spPr>
      </p:pic>
    </p:spTree>
    <p:extLst>
      <p:ext uri="{BB962C8B-B14F-4D97-AF65-F5344CB8AC3E}">
        <p14:creationId xmlns:p14="http://schemas.microsoft.com/office/powerpoint/2010/main" val="35654346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1">
            <a:extLst>
              <a:ext uri="{FF2B5EF4-FFF2-40B4-BE49-F238E27FC236}">
                <a16:creationId xmlns:a16="http://schemas.microsoft.com/office/drawing/2014/main" id="{A8AE04EA-5E1D-45AD-B95E-A808D9E30D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9120" y="58202"/>
            <a:ext cx="1133954" cy="816935"/>
          </a:xfrm>
          <a:prstGeom prst="rect">
            <a:avLst/>
          </a:prstGeom>
        </p:spPr>
      </p:pic>
      <p:sp>
        <p:nvSpPr>
          <p:cNvPr id="2" name="Title 1">
            <a:extLst>
              <a:ext uri="{FF2B5EF4-FFF2-40B4-BE49-F238E27FC236}">
                <a16:creationId xmlns:a16="http://schemas.microsoft.com/office/drawing/2014/main" id="{C57277B2-1AEC-4B5D-8C9B-6D6C1A087E37}"/>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1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F4A9806-FD6D-42CA-8EDF-6B5539440993}"/>
              </a:ext>
            </a:extLst>
          </p:cNvPr>
          <p:cNvPicPr>
            <a:picLocks noChangeAspect="1"/>
          </p:cNvPicPr>
          <p:nvPr/>
        </p:nvPicPr>
        <p:blipFill>
          <a:blip r:embed="rId4"/>
          <a:stretch>
            <a:fillRect/>
          </a:stretch>
        </p:blipFill>
        <p:spPr>
          <a:xfrm>
            <a:off x="685800" y="3505200"/>
            <a:ext cx="7791450" cy="2038350"/>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2DA4-C53B-4450-88A2-0BB536D9F255}"/>
              </a:ext>
            </a:extLst>
          </p:cNvPr>
          <p:cNvSpPr>
            <a:spLocks noGrp="1"/>
          </p:cNvSpPr>
          <p:nvPr>
            <p:ph type="title"/>
          </p:nvPr>
        </p:nvSpPr>
        <p:spPr>
          <a:xfrm>
            <a:off x="0" y="152400"/>
            <a:ext cx="9144000" cy="110250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453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8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GB" sz="2400" dirty="0">
                <a:latin typeface="Arial"/>
                <a:ea typeface="Arial"/>
                <a:cs typeface="Arial"/>
                <a:sym typeface="Arial"/>
              </a:rPr>
              <a:t>mitochondria</a:t>
            </a:r>
          </a:p>
          <a:p>
            <a:pPr indent="-355600">
              <a:lnSpc>
                <a:spcPct val="115000"/>
              </a:lnSpc>
              <a:spcBef>
                <a:spcPts val="0"/>
              </a:spcBef>
              <a:buSzPts val="2000"/>
              <a:buFont typeface="Arial"/>
              <a:buChar char="•"/>
            </a:pPr>
            <a:r>
              <a:rPr lang="en-GB" sz="2400" dirty="0">
                <a:latin typeface="Arial"/>
                <a:ea typeface="Arial"/>
                <a:cs typeface="Arial"/>
                <a:sym typeface="Arial"/>
              </a:rPr>
              <a:t>apoptosis</a:t>
            </a:r>
          </a:p>
          <a:p>
            <a:pPr indent="-355600">
              <a:lnSpc>
                <a:spcPct val="115000"/>
              </a:lnSpc>
              <a:spcBef>
                <a:spcPts val="0"/>
              </a:spcBef>
              <a:buSzPts val="2000"/>
              <a:buFont typeface="Arial"/>
              <a:buChar char="•"/>
            </a:pPr>
            <a:r>
              <a:rPr lang="en-GB" sz="2400" dirty="0">
                <a:latin typeface="Arial"/>
                <a:ea typeface="Arial"/>
                <a:cs typeface="Arial"/>
                <a:sym typeface="Arial"/>
              </a:rPr>
              <a:t>steroid synthesis</a:t>
            </a:r>
          </a:p>
          <a:p>
            <a:pPr indent="-355600">
              <a:lnSpc>
                <a:spcPct val="115000"/>
              </a:lnSpc>
              <a:spcBef>
                <a:spcPts val="0"/>
              </a:spcBef>
              <a:buSzPts val="2000"/>
              <a:buFont typeface="Arial"/>
              <a:buChar char="•"/>
            </a:pPr>
            <a:r>
              <a:rPr lang="en-GB" sz="2400" dirty="0">
                <a:latin typeface="Arial"/>
                <a:ea typeface="Arial"/>
                <a:cs typeface="Arial"/>
                <a:sym typeface="Arial"/>
              </a:rPr>
              <a:t>thermogenesis</a:t>
            </a:r>
          </a:p>
          <a:p>
            <a:pPr indent="-355600">
              <a:lnSpc>
                <a:spcPct val="115000"/>
              </a:lnSpc>
              <a:spcBef>
                <a:spcPts val="0"/>
              </a:spcBef>
              <a:buSzPts val="2000"/>
              <a:buFont typeface="Arial"/>
              <a:buChar char="•"/>
            </a:pPr>
            <a:r>
              <a:rPr lang="en-GB" sz="2400" dirty="0">
                <a:latin typeface="Arial"/>
                <a:ea typeface="Arial"/>
                <a:cs typeface="Arial"/>
                <a:sym typeface="Arial"/>
              </a:rPr>
              <a:t>central role in eukaryotic aerobic metabolism</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26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GB" sz="2400" dirty="0">
                <a:latin typeface="Arial"/>
                <a:ea typeface="Arial"/>
                <a:cs typeface="Arial"/>
                <a:sym typeface="Arial"/>
              </a:rPr>
              <a:t>citric acid cycle</a:t>
            </a:r>
          </a:p>
          <a:p>
            <a:pPr indent="-355600">
              <a:lnSpc>
                <a:spcPct val="115000"/>
              </a:lnSpc>
              <a:spcBef>
                <a:spcPts val="0"/>
              </a:spcBef>
              <a:buSzPts val="2000"/>
              <a:buFont typeface="Arial"/>
              <a:buChar char="•"/>
            </a:pPr>
            <a:r>
              <a:rPr lang="en-GB" sz="2400" dirty="0">
                <a:latin typeface="Arial"/>
                <a:ea typeface="Arial"/>
                <a:cs typeface="Arial"/>
                <a:sym typeface="Arial"/>
              </a:rPr>
              <a:t>ATP production</a:t>
            </a:r>
          </a:p>
          <a:p>
            <a:pPr indent="-355600">
              <a:lnSpc>
                <a:spcPct val="115000"/>
              </a:lnSpc>
              <a:spcBef>
                <a:spcPts val="0"/>
              </a:spcBef>
              <a:buSzPts val="2000"/>
              <a:buFont typeface="Arial"/>
              <a:buChar char="•"/>
            </a:pPr>
            <a:r>
              <a:rPr lang="en-GB" sz="2400" dirty="0">
                <a:latin typeface="Arial"/>
                <a:ea typeface="Arial"/>
                <a:cs typeface="Arial"/>
                <a:sym typeface="Arial"/>
              </a:rPr>
              <a:t>amino acid oxidation pathways</a:t>
            </a:r>
          </a:p>
          <a:p>
            <a:pPr indent="-355600">
              <a:lnSpc>
                <a:spcPct val="115000"/>
              </a:lnSpc>
              <a:spcBef>
                <a:spcPts val="0"/>
              </a:spcBef>
              <a:buSzPts val="2000"/>
              <a:buFont typeface="Arial"/>
              <a:buChar char="•"/>
            </a:pPr>
            <a:r>
              <a:rPr lang="en-GB" sz="2400" dirty="0">
                <a:latin typeface="Arial"/>
                <a:ea typeface="Arial"/>
                <a:cs typeface="Arial"/>
                <a:sym typeface="Arial"/>
              </a:rPr>
              <a:t>fatty acid </a:t>
            </a:r>
            <a:r>
              <a:rPr lang="el-GR" sz="2400" i="1" dirty="0">
                <a:latin typeface="Arial"/>
                <a:ea typeface="Arial"/>
                <a:cs typeface="Arial"/>
                <a:sym typeface="Arial"/>
              </a:rPr>
              <a:t>β</a:t>
            </a:r>
            <a:r>
              <a:rPr lang="el-GR" sz="2400" dirty="0">
                <a:latin typeface="Arial"/>
                <a:ea typeface="Arial"/>
                <a:cs typeface="Arial"/>
                <a:sym typeface="Arial"/>
              </a:rPr>
              <a:t>-</a:t>
            </a:r>
            <a:r>
              <a:rPr lang="en-GB" sz="2400" dirty="0">
                <a:latin typeface="Arial"/>
                <a:ea typeface="Arial"/>
                <a:cs typeface="Arial"/>
                <a:sym typeface="Arial"/>
              </a:rPr>
              <a:t>oxidation pathway</a:t>
            </a:r>
          </a:p>
        </p:txBody>
      </p:sp>
    </p:spTree>
    <p:extLst>
      <p:ext uri="{BB962C8B-B14F-4D97-AF65-F5344CB8AC3E}">
        <p14:creationId xmlns:p14="http://schemas.microsoft.com/office/powerpoint/2010/main" val="41120383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95EE023F-342D-4FD5-A750-D997FEDB4440}"/>
              </a:ext>
            </a:extLst>
          </p:cNvPr>
          <p:cNvSpPr>
            <a:spLocks noGrp="1"/>
          </p:cNvSpPr>
          <p:nvPr>
            <p:ph type="title"/>
          </p:nvPr>
        </p:nvSpPr>
        <p:spPr>
          <a:xfrm>
            <a:off x="0" y="152400"/>
            <a:ext cx="9144000" cy="1215450"/>
          </a:xfrm>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 sz="2000" b="0" dirty="0">
                <a:solidFill>
                  <a:srgbClr val="144652"/>
                </a:solidFill>
                <a:latin typeface="+mj-lt"/>
              </a:rPr>
              <a:t> (4 of 4)</a:t>
            </a:r>
            <a:endParaRPr lang="en-AU" sz="2000" dirty="0">
              <a:solidFill>
                <a:srgbClr val="144652"/>
              </a:solidFill>
              <a:latin typeface="+mj-lt"/>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12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box, mitochondria. Arrows, act in, branch to boxes, apoptosis, steroid synthesis, and thermogenesis. From mitochondria, another arrow, play, leads to box, central role in eukaryotic aerobic metabolism. From there, arrows, including, branch to boxes citric acid cycle, A T P production, amino acid oxidation pathways, and fatty acid beta-oxidation pathway.">
            <a:extLst>
              <a:ext uri="{FF2B5EF4-FFF2-40B4-BE49-F238E27FC236}">
                <a16:creationId xmlns:a16="http://schemas.microsoft.com/office/drawing/2014/main" id="{AAEE9C40-F531-414B-9D84-AC3E5C36000A}"/>
              </a:ext>
            </a:extLst>
          </p:cNvPr>
          <p:cNvPicPr>
            <a:picLocks noChangeAspect="1"/>
          </p:cNvPicPr>
          <p:nvPr/>
        </p:nvPicPr>
        <p:blipFill>
          <a:blip r:embed="rId3"/>
          <a:stretch>
            <a:fillRect/>
          </a:stretch>
        </p:blipFill>
        <p:spPr>
          <a:xfrm>
            <a:off x="468312" y="3356963"/>
            <a:ext cx="8191500" cy="3114675"/>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8C81-72C3-4646-80E9-6AEF20C21B66}"/>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19.5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Mitochondrial Genes: Their Origin and the Effects of Mutations</a:t>
            </a:r>
            <a:endParaRPr lang="en-AU" dirty="0"/>
          </a:p>
        </p:txBody>
      </p:sp>
    </p:spTree>
    <p:extLst>
      <p:ext uri="{BB962C8B-B14F-4D97-AF65-F5344CB8AC3E}">
        <p14:creationId xmlns:p14="http://schemas.microsoft.com/office/powerpoint/2010/main" val="4364976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6543-D7C2-4FA1-867B-186BE5BAC08B}"/>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Mitochondrial Genes and Mutations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35196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13 mitochondrial proteins are encoded by the mitochondrial genome and synthesized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~1,200 mitochondrial proteins are encoded by nuclear genes and imported into mitochondria</a:t>
            </a:r>
            <a:endParaRPr lang="en-US" sz="2400" dirty="0"/>
          </a:p>
          <a:p>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A key shows that pink equals complex Roman numeral 1, blue equals complex Roman numeral 3, green equals complex Roman numeral 4, orange equals A T P synthase, brown equals transfer R N A, beige equals ribosomal R N A, and gray equals control region of D N A. The chromosome is circular. Gene names are italicized. A gray bar spans the twelve o’clock position from a brown bar labeled F to the left to a brown bar labeled P to the right adjacent to another brown bar labeled T. An arrow pointing to the middle of the gray bar at the twelve o’clock position reads, 0/16,569. A blue bar labeled C y t b is next and extends to the one o’clock position with an arrow pointing to the middle labeled, L H O N (15,257). There is a brown bar labeled E, then a short pink piece labeled N D 6 that extends to the two o’clock position followed by a long pink bar labeled N D 5 that extends past the three o’clock position. Next, there are three brown bars: L, S, and then H. A pink bar labeled N D 4 extends past the four o’clock position and an arrow labeled L H O N (11,778) points to its center. It is followed by a small band labeled N D 4 L that ends at the five o’clock position at a brown bar labeled R, followed by a pink piece labeled N D 3, followed by a brown bar labeled G, followed by a longer green piece labeled C O Roman numeral 3, followed by a longer orange piece labeled A T P ase 6 that meets a light blue bar and then an orange piece labeled A T P ase 8 that ends at the six o’clock position. A brown bar labeled K and indicated by an arrow labeled M E R R F (8,344) is next, followed by a green piece labeled C O Roman numeral 2 and two brown bars labeled D and then S. A long green piece labeled C O Roman numeral 1 begins just before the seven o’clock position and continues to the eight o’clock position. Next, there are brown bars Y, then C, then a thin gray bar, then brown bar N, brown bar A, and brown bar W. A pink piece labeled N D 2 runs almost to the nine o’clock position, then there are brown bars M, Q, and I. A pink piece labeled N D 1 begins just above the nine o’clock position and has an arrow labeled L H O N (4,160) pointing to its lower half and an arrow labeled L H O N (3,460) pointing to its upper half. There is a brown bar labeled L at the ten o’clock position, then a long beige piece labeled 16 S R N A that extends to the eleven o’clock position. Next, there is a brown bar labeled V, then a beige piece labeled 12 S r R N A, then a brown bar labeled F to the left of the gray bar that runs across the twelve o’clock position. All data are approximate.">
            <a:extLst>
              <a:ext uri="{FF2B5EF4-FFF2-40B4-BE49-F238E27FC236}">
                <a16:creationId xmlns:a16="http://schemas.microsoft.com/office/drawing/2014/main" id="{CA376877-B09C-954E-8895-BAC3464B8650}"/>
              </a:ext>
            </a:extLst>
          </p:cNvPr>
          <p:cNvPicPr>
            <a:picLocks noChangeAspect="1"/>
          </p:cNvPicPr>
          <p:nvPr/>
        </p:nvPicPr>
        <p:blipFill>
          <a:blip r:embed="rId3"/>
          <a:stretch>
            <a:fillRect/>
          </a:stretch>
        </p:blipFill>
        <p:spPr>
          <a:xfrm>
            <a:off x="3896392" y="1363662"/>
            <a:ext cx="4961384" cy="4825358"/>
          </a:xfrm>
          <a:prstGeom prst="rect">
            <a:avLst/>
          </a:prstGeom>
        </p:spPr>
      </p:pic>
    </p:spTree>
    <p:extLst>
      <p:ext uri="{BB962C8B-B14F-4D97-AF65-F5344CB8AC3E}">
        <p14:creationId xmlns:p14="http://schemas.microsoft.com/office/powerpoint/2010/main" val="158884670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2CF966-C094-4B74-944A-97E4051A122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Respiratory Proteins Encoded by Mitochondrial Genes in Humans</a:t>
            </a:r>
            <a:endParaRPr lang="en-AU" dirty="0"/>
          </a:p>
        </p:txBody>
      </p:sp>
      <p:pic>
        <p:nvPicPr>
          <p:cNvPr id="2" name="Picture 1" descr="The proteins are as follows. Complex, 1 N A D H dehydrogenase. Number of subunits, 45. Number of subunits encoded by m t D N A, 7. Complex, 2 succinate dehydrogenase. Number of subunits, 4. Number of subunits encoded by m t D N A, 0. Complex, 3 ubiquinone, cytochrome c oxidoreductase. Number of subunits, 11. Number of subunits encoded by m t D N A, 1. Complex, 4 cytochrome oxidase. Number of subunits, 12. Number of subunits encoded by m t D N A, 3. Complex, 5 A T P synthase. Number of subunits, 8. Number of subunits encoded by m t D N A, 2.">
            <a:extLst>
              <a:ext uri="{FF2B5EF4-FFF2-40B4-BE49-F238E27FC236}">
                <a16:creationId xmlns:a16="http://schemas.microsoft.com/office/drawing/2014/main" id="{F5C460FC-5042-BD42-83E4-239B8F24CDB7}"/>
              </a:ext>
            </a:extLst>
          </p:cNvPr>
          <p:cNvPicPr>
            <a:picLocks noChangeAspect="1"/>
          </p:cNvPicPr>
          <p:nvPr/>
        </p:nvPicPr>
        <p:blipFill>
          <a:blip r:embed="rId3"/>
          <a:stretch>
            <a:fillRect/>
          </a:stretch>
        </p:blipFill>
        <p:spPr>
          <a:xfrm>
            <a:off x="328032" y="1676400"/>
            <a:ext cx="8487935" cy="2965450"/>
          </a:xfrm>
          <a:prstGeom prst="rect">
            <a:avLst/>
          </a:prstGeom>
        </p:spPr>
      </p:pic>
    </p:spTree>
    <p:extLst>
      <p:ext uri="{BB962C8B-B14F-4D97-AF65-F5344CB8AC3E}">
        <p14:creationId xmlns:p14="http://schemas.microsoft.com/office/powerpoint/2010/main" val="24869395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0FF51CE8-3532-4B2F-A011-61407DAB07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51"/>
            <a:ext cx="1133954" cy="816935"/>
          </a:xfrm>
          <a:prstGeom prst="rect">
            <a:avLst/>
          </a:prstGeom>
        </p:spPr>
      </p:pic>
      <p:sp>
        <p:nvSpPr>
          <p:cNvPr id="2" name="Title 1">
            <a:extLst>
              <a:ext uri="{FF2B5EF4-FFF2-40B4-BE49-F238E27FC236}">
                <a16:creationId xmlns:a16="http://schemas.microsoft.com/office/drawing/2014/main" id="{C7EDBFAE-F7FF-46B3-987E-6DDD0C090CEF}"/>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human mitochondrial genome: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charset="0"/>
                <a:cs typeface="Times New Roman" pitchFamily="18" charset="0"/>
              </a:rPr>
              <a:t>i</a:t>
            </a: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s less susceptible to </a:t>
            </a:r>
            <a:r>
              <a:rPr lang="en-US" sz="2400" dirty="0">
                <a:solidFill>
                  <a:srgbClr val="000000"/>
                </a:solidFill>
                <a:latin typeface="Arial" charset="0"/>
                <a:cs typeface="Times New Roman" pitchFamily="18" charset="0"/>
              </a:rPr>
              <a:t>DNA damage than is nuclear DNA. </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charset="0"/>
                <a:cs typeface="Times New Roman" pitchFamily="18" charset="0"/>
              </a:rPr>
              <a:t>is a linear chromosome of 16,569 base pairs.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charset="0"/>
                <a:cs typeface="Times New Roman" pitchFamily="18" charset="0"/>
              </a:rPr>
              <a:t>encodes 37 genes, 13 of which code for polypeptide chains.</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is inherited in two copies per mitochondrion, one of paternal lineage and the other of maternal lineage.</a:t>
            </a: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5189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4D05-0D9E-49A1-8122-37CCC60F4CE2}"/>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human mitochondrial genome: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charset="0"/>
                <a:cs typeface="Times New Roman" pitchFamily="18" charset="0"/>
              </a:rPr>
              <a:t>encodes 37 genes, 13 of which code for polypeptide chains.</a:t>
            </a:r>
            <a:endParaRPr kumimoji="0" lang="en-US" sz="2400" b="1"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buNone/>
            </a:pPr>
            <a:r>
              <a:rPr lang="en-US" sz="2400" b="1" i="0" u="none" strike="noStrike" baseline="0" dirty="0">
                <a:latin typeface="Arial" panose="020B0604020202020204" pitchFamily="34" charset="0"/>
                <a:cs typeface="Arial" panose="020B0604020202020204" pitchFamily="34" charset="0"/>
              </a:rPr>
              <a:t>A small proportion of human mitochondrial proteins, 13 in all, are encoded by the mitochondrial genome and synthesized in mitochondria. The mitochondrial </a:t>
            </a:r>
            <a:r>
              <a:rPr lang="en-US" sz="2400" b="1" dirty="0">
                <a:latin typeface="Arial" panose="020B0604020202020204" pitchFamily="34" charset="0"/>
                <a:cs typeface="Arial" panose="020B0604020202020204" pitchFamily="34" charset="0"/>
              </a:rPr>
              <a:t>genome is circular and less efficient at repairing DNA damage than the nuclear genome. Moreover, the mitochondrial genome is </a:t>
            </a:r>
            <a:r>
              <a:rPr lang="en-US" sz="2400" b="1" i="0" u="none" strike="noStrike" baseline="0" dirty="0">
                <a:latin typeface="Arial" panose="020B0604020202020204" pitchFamily="34" charset="0"/>
                <a:cs typeface="Arial" panose="020B0604020202020204" pitchFamily="34" charset="0"/>
              </a:rPr>
              <a:t>derived almost exclusively from the maternal lineage.</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96442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34FACE8-A453-4BB3-962E-593F4103540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681739-11F8-47EB-9F90-29CC456C316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20611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lvl="1" indent="-381000">
              <a:lnSpc>
                <a:spcPct val="115000"/>
              </a:lnSpc>
              <a:spcBef>
                <a:spcPts val="0"/>
              </a:spcBef>
              <a:buSzPts val="2400"/>
              <a:buFont typeface="Arial"/>
              <a:buChar char="–"/>
            </a:pPr>
            <a:r>
              <a:rPr lang="en-GB" sz="2400" dirty="0">
                <a:latin typeface="Arial"/>
                <a:ea typeface="Arial"/>
                <a:cs typeface="Arial"/>
                <a:sym typeface="Arial"/>
              </a:rPr>
              <a:t>What is the final electron acceptor of Oxidative Phosphorylation?</a:t>
            </a:r>
            <a:r>
              <a:rPr lang="en-GB" sz="2400" b="1" dirty="0">
                <a:latin typeface="Arial"/>
                <a:ea typeface="Arial"/>
                <a:cs typeface="Arial"/>
                <a:sym typeface="Arial"/>
              </a:rPr>
              <a:t> </a:t>
            </a:r>
          </a:p>
          <a:p>
            <a:pPr marL="762000" lvl="2" indent="0">
              <a:lnSpc>
                <a:spcPct val="115000"/>
              </a:lnSpc>
              <a:spcBef>
                <a:spcPts val="0"/>
              </a:spcBef>
              <a:buSzPts val="2400"/>
              <a:buNone/>
            </a:pPr>
            <a:r>
              <a:rPr lang="en-US" b="1" dirty="0">
                <a:latin typeface="Arial"/>
                <a:ea typeface="Arial"/>
                <a:cs typeface="Arial"/>
                <a:sym typeface="Arial"/>
              </a:rPr>
              <a:t>O</a:t>
            </a:r>
            <a:r>
              <a:rPr lang="en-US" b="1" baseline="-25000" dirty="0">
                <a:latin typeface="Arial"/>
                <a:ea typeface="Arial"/>
                <a:cs typeface="Arial"/>
                <a:sym typeface="Arial"/>
              </a:rPr>
              <a:t>2</a:t>
            </a:r>
          </a:p>
          <a:p>
            <a:pPr marL="533400" lvl="1" indent="0">
              <a:lnSpc>
                <a:spcPct val="115000"/>
              </a:lnSpc>
              <a:spcBef>
                <a:spcPts val="0"/>
              </a:spcBef>
              <a:spcAft>
                <a:spcPts val="0"/>
              </a:spcAft>
              <a:buSzPts val="2400"/>
              <a:buNone/>
            </a:pPr>
            <a:endParaRPr lang="en-GB"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is the fate of this O</a:t>
            </a:r>
            <a:r>
              <a:rPr lang="en-GB" sz="2400" baseline="-25000" dirty="0">
                <a:latin typeface="Arial"/>
                <a:ea typeface="Arial"/>
                <a:cs typeface="Arial"/>
                <a:sym typeface="Arial"/>
              </a:rPr>
              <a:t>2</a:t>
            </a:r>
            <a:r>
              <a:rPr lang="en-GB" sz="2400" dirty="0">
                <a:latin typeface="Arial"/>
                <a:ea typeface="Arial"/>
                <a:cs typeface="Arial"/>
                <a:sym typeface="Arial"/>
              </a:rPr>
              <a:t> molecule?</a:t>
            </a:r>
            <a:endParaRPr lang="en-GB" sz="2400" b="1" dirty="0">
              <a:latin typeface="Arial"/>
              <a:ea typeface="Arial"/>
              <a:cs typeface="Arial"/>
              <a:sym typeface="Arial"/>
            </a:endParaRPr>
          </a:p>
        </p:txBody>
      </p:sp>
      <p:sp>
        <p:nvSpPr>
          <p:cNvPr id="2" name="Title 1">
            <a:extLst>
              <a:ext uri="{FF2B5EF4-FFF2-40B4-BE49-F238E27FC236}">
                <a16:creationId xmlns:a16="http://schemas.microsoft.com/office/drawing/2014/main" id="{BF39FF3E-EF60-447B-9B0D-475FB169CC0B}"/>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 Part 3</a:t>
            </a:r>
            <a:endParaRPr lang="en-AU" dirty="0">
              <a:solidFill>
                <a:srgbClr val="144652"/>
              </a:solidFill>
            </a:endParaRPr>
          </a:p>
        </p:txBody>
      </p:sp>
    </p:spTree>
    <p:extLst>
      <p:ext uri="{BB962C8B-B14F-4D97-AF65-F5344CB8AC3E}">
        <p14:creationId xmlns:p14="http://schemas.microsoft.com/office/powerpoint/2010/main" val="638005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50F9-F2E0-49D7-9EDE-F82310FE627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Mitochondria Evolved from Endosymbiotic Bacteria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1752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 arose from aerobic bacteria that entered into an endosymbiotic relationship with primitive eukaryotes</a:t>
            </a:r>
          </a:p>
          <a:p>
            <a:pPr lvl="1"/>
            <a:r>
              <a:rPr lang="en-US" sz="2400" dirty="0">
                <a:latin typeface="Arial" panose="020B0604020202020204" pitchFamily="34" charset="0"/>
                <a:cs typeface="Arial" panose="020B0604020202020204" pitchFamily="34" charset="0"/>
              </a:rPr>
              <a:t>endosymbiotic bacteria eventually became mitochondria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chemiosmotic mechanism likely evolved before the emergence of eukaryotes</a:t>
            </a:r>
          </a:p>
          <a:p>
            <a:pPr marL="50800" indent="0">
              <a:buNone/>
            </a:pPr>
            <a:endParaRPr lang="en-US" dirty="0"/>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22612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2">
            <a:extLst>
              <a:ext uri="{FF2B5EF4-FFF2-40B4-BE49-F238E27FC236}">
                <a16:creationId xmlns:a16="http://schemas.microsoft.com/office/drawing/2014/main" id="{5BF09E6B-24E0-45A6-98A2-6970ADE141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2046" y="203809"/>
            <a:ext cx="1133954" cy="816935"/>
          </a:xfrm>
          <a:prstGeom prst="rect">
            <a:avLst/>
          </a:prstGeom>
        </p:spPr>
      </p:pic>
      <p:sp>
        <p:nvSpPr>
          <p:cNvPr id="2" name="Title 1">
            <a:extLst>
              <a:ext uri="{FF2B5EF4-FFF2-40B4-BE49-F238E27FC236}">
                <a16:creationId xmlns:a16="http://schemas.microsoft.com/office/drawing/2014/main" id="{52851D64-7090-4A8A-8192-D3FE9FC78971}"/>
              </a:ext>
            </a:extLst>
          </p:cNvPr>
          <p:cNvSpPr>
            <a:spLocks noGrp="1"/>
          </p:cNvSpPr>
          <p:nvPr>
            <p:ph type="title"/>
          </p:nvPr>
        </p:nvSpPr>
        <p:spPr>
          <a:xfrm>
            <a:off x="4763" y="304800"/>
            <a:ext cx="9139237" cy="11430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Origin of</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Mitochondria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85800" y="2044972"/>
            <a:ext cx="8034130" cy="9268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Ch19 Student Activity, Day 1: </a:t>
            </a:r>
            <a:r>
              <a:rPr lang="en-US" sz="2400" dirty="0">
                <a:latin typeface="Arial" panose="020B0604020202020204" pitchFamily="34" charset="0"/>
                <a:cs typeface="Arial" panose="020B0604020202020204" pitchFamily="34" charset="0"/>
              </a:rPr>
              <a:t>Origin of Mitochondria (Muddiest Point) Achieve assessment.</a:t>
            </a:r>
          </a:p>
        </p:txBody>
      </p:sp>
      <p:pic>
        <p:nvPicPr>
          <p:cNvPr id="3" name="Picture 2" descr="A screen capture shows a student assessment with a question and text box for entering an answer.">
            <a:extLst>
              <a:ext uri="{FF2B5EF4-FFF2-40B4-BE49-F238E27FC236}">
                <a16:creationId xmlns:a16="http://schemas.microsoft.com/office/drawing/2014/main" id="{72BE6AEE-F60E-4849-92E9-FDC3DBD2892D}"/>
              </a:ext>
            </a:extLst>
          </p:cNvPr>
          <p:cNvPicPr>
            <a:picLocks noChangeAspect="1"/>
          </p:cNvPicPr>
          <p:nvPr/>
        </p:nvPicPr>
        <p:blipFill>
          <a:blip r:embed="rId4"/>
          <a:stretch>
            <a:fillRect/>
          </a:stretch>
        </p:blipFill>
        <p:spPr>
          <a:xfrm>
            <a:off x="209326" y="3111922"/>
            <a:ext cx="8725348" cy="3098959"/>
          </a:xfrm>
          <a:prstGeom prst="rect">
            <a:avLst/>
          </a:prstGeom>
        </p:spPr>
      </p:pic>
    </p:spTree>
    <p:extLst>
      <p:ext uri="{BB962C8B-B14F-4D97-AF65-F5344CB8AC3E}">
        <p14:creationId xmlns:p14="http://schemas.microsoft.com/office/powerpoint/2010/main" val="27286542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9" name="Picture 8" descr="Icon P 2">
            <a:extLst>
              <a:ext uri="{FF2B5EF4-FFF2-40B4-BE49-F238E27FC236}">
                <a16:creationId xmlns:a16="http://schemas.microsoft.com/office/drawing/2014/main" id="{30174C9B-F9D6-4702-8B2F-C6FF7B6323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2046" y="203809"/>
            <a:ext cx="1133954" cy="816935"/>
          </a:xfrm>
          <a:prstGeom prst="rect">
            <a:avLst/>
          </a:prstGeom>
        </p:spPr>
      </p:pic>
      <p:sp>
        <p:nvSpPr>
          <p:cNvPr id="8" name="Title 1">
            <a:extLst>
              <a:ext uri="{FF2B5EF4-FFF2-40B4-BE49-F238E27FC236}">
                <a16:creationId xmlns:a16="http://schemas.microsoft.com/office/drawing/2014/main" id="{F1B3945B-EAF1-4CD7-B80F-1A7F5C7222E8}"/>
              </a:ext>
            </a:extLst>
          </p:cNvPr>
          <p:cNvSpPr>
            <a:spLocks noGrp="1"/>
          </p:cNvSpPr>
          <p:nvPr>
            <p:ph type="title"/>
          </p:nvPr>
        </p:nvSpPr>
        <p:spPr>
          <a:xfrm>
            <a:off x="4763" y="304800"/>
            <a:ext cx="9139237" cy="1143000"/>
          </a:xfrm>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Origin of</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Mitochondria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800" y="2044972"/>
            <a:ext cx="8034130" cy="9268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Ch19 Student Activity, Day 2: </a:t>
            </a:r>
            <a:r>
              <a:rPr lang="en-US" sz="2400" dirty="0">
                <a:latin typeface="Arial" panose="020B0604020202020204" pitchFamily="34" charset="0"/>
                <a:cs typeface="Arial" panose="020B0604020202020204" pitchFamily="34" charset="0"/>
              </a:rPr>
              <a:t>Origin of Mitochondria (Muddiest Point) Achieve assessment.</a:t>
            </a:r>
          </a:p>
        </p:txBody>
      </p:sp>
      <p:pic>
        <p:nvPicPr>
          <p:cNvPr id="3" name="Picture 2" descr="A screen capture shows a student assessment with a multiple choice question.">
            <a:extLst>
              <a:ext uri="{FF2B5EF4-FFF2-40B4-BE49-F238E27FC236}">
                <a16:creationId xmlns:a16="http://schemas.microsoft.com/office/drawing/2014/main" id="{46B8205A-05DD-4A32-8E6E-E802AB03F958}"/>
              </a:ext>
            </a:extLst>
          </p:cNvPr>
          <p:cNvPicPr>
            <a:picLocks noChangeAspect="1"/>
          </p:cNvPicPr>
          <p:nvPr/>
        </p:nvPicPr>
        <p:blipFill>
          <a:blip r:embed="rId4"/>
          <a:stretch>
            <a:fillRect/>
          </a:stretch>
        </p:blipFill>
        <p:spPr>
          <a:xfrm>
            <a:off x="952314" y="3429000"/>
            <a:ext cx="7239372" cy="2438525"/>
          </a:xfrm>
          <a:prstGeom prst="rect">
            <a:avLst/>
          </a:prstGeom>
        </p:spPr>
      </p:pic>
    </p:spTree>
    <p:extLst>
      <p:ext uri="{BB962C8B-B14F-4D97-AF65-F5344CB8AC3E}">
        <p14:creationId xmlns:p14="http://schemas.microsoft.com/office/powerpoint/2010/main" val="8651307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B449-2907-4DB6-8B94-A6D428A5F51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Respiration-Linked Extrusion of Protons Drives Other Processes</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35196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uptake of extracellular nutrients against a concentration gradient occurs in symport with protons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rotary motion of bacterial flagella is driven by the transmembrane electrochemical potential</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curved end of a bacterium is shown. It has an outer membrane, a blue region labeled peptidoglycan and periplasmic space, and then an inner (plasma) membrane. A small purple bar labeled respiratory chain is shown just to the left of a series of discs that extend across both membranes and the periplasmic space. A thick cylinder extends from the top disc with a clockwise arrow pointing around it and a thin wavy structure labeled flagellum extends out from this cylinder. A clockwise black arrow is shown around a narrow region between two discs and text below reads rotary motor. Red highlighted H plus beneath the membrane has a red arrow through the respiratory chain and out through the periplasmic space and outer membrane to red highlighted H plus, from which an arrow points through the stack of discs and back out to H plus below ready to continue the cycle.">
            <a:extLst>
              <a:ext uri="{FF2B5EF4-FFF2-40B4-BE49-F238E27FC236}">
                <a16:creationId xmlns:a16="http://schemas.microsoft.com/office/drawing/2014/main" id="{3A80A89F-86BC-0B4B-AE50-A6E84A9F6693}"/>
              </a:ext>
            </a:extLst>
          </p:cNvPr>
          <p:cNvPicPr>
            <a:picLocks noChangeAspect="1"/>
          </p:cNvPicPr>
          <p:nvPr/>
        </p:nvPicPr>
        <p:blipFill>
          <a:blip r:embed="rId3"/>
          <a:stretch>
            <a:fillRect/>
          </a:stretch>
        </p:blipFill>
        <p:spPr>
          <a:xfrm>
            <a:off x="3676013" y="1676400"/>
            <a:ext cx="5175667" cy="4130675"/>
          </a:xfrm>
          <a:prstGeom prst="rect">
            <a:avLst/>
          </a:prstGeom>
        </p:spPr>
      </p:pic>
    </p:spTree>
    <p:extLst>
      <p:ext uri="{BB962C8B-B14F-4D97-AF65-F5344CB8AC3E}">
        <p14:creationId xmlns:p14="http://schemas.microsoft.com/office/powerpoint/2010/main" val="32264206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1F5E-8328-4279-95BC-5DC52F548DE5}"/>
              </a:ext>
            </a:extLst>
          </p:cNvPr>
          <p:cNvSpPr>
            <a:spLocks noGrp="1"/>
          </p:cNvSpPr>
          <p:nvPr>
            <p:ph type="title"/>
          </p:nvPr>
        </p:nvSpPr>
        <p:spPr>
          <a:xfrm>
            <a:off x="0" y="152400"/>
            <a:ext cx="9144000" cy="1600200"/>
          </a:xfrm>
        </p:spPr>
        <p:txBody>
          <a:bodyPr/>
          <a:lstStyle/>
          <a:p>
            <a:r>
              <a:rPr lang="en-US" sz="3600" dirty="0">
                <a:solidFill>
                  <a:srgbClr val="4E4CB4"/>
                </a:solidFill>
                <a:latin typeface="Arial" panose="020B0604020202020204" pitchFamily="34" charset="0"/>
                <a:cs typeface="Arial" panose="020B0604020202020204" pitchFamily="34" charset="0"/>
              </a:rPr>
              <a:t>Mutations in Mitochondrial DNA Accumulate throughout the Life of the Organisms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42745" y="2133600"/>
            <a:ext cx="86585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defects in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occur over time because:</a:t>
            </a:r>
          </a:p>
          <a:p>
            <a:pPr lvl="1"/>
            <a:r>
              <a:rPr lang="en-US" sz="2400" dirty="0">
                <a:latin typeface="Arial" panose="020B0604020202020204" pitchFamily="34" charset="0"/>
                <a:cs typeface="Arial" panose="020B0604020202020204" pitchFamily="34" charset="0"/>
              </a:rPr>
              <a:t>of the greatest exposure to ROS</a:t>
            </a:r>
          </a:p>
          <a:p>
            <a:pPr lvl="1"/>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replication system is less effective than the nuclear system at correcting mistakes and damage</a:t>
            </a:r>
          </a:p>
          <a:p>
            <a:pPr marL="50800" indent="0">
              <a:buNone/>
            </a:pPr>
            <a:endParaRPr lang="en-US" dirty="0"/>
          </a:p>
          <a:p>
            <a:r>
              <a:rPr lang="en-US" sz="2400" dirty="0">
                <a:latin typeface="Arial" panose="020B0604020202020204" pitchFamily="34" charset="0"/>
                <a:cs typeface="Arial" panose="020B0604020202020204" pitchFamily="34" charset="0"/>
              </a:rPr>
              <a:t>animals inherit essentially all mitochondria from the female parent</a:t>
            </a: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6041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4C7C0-BF99-4346-9199-41135AB7D5CB}"/>
              </a:ext>
            </a:extLst>
          </p:cNvPr>
          <p:cNvSpPr>
            <a:spLocks noGrp="1"/>
          </p:cNvSpPr>
          <p:nvPr>
            <p:ph type="title"/>
          </p:nvPr>
        </p:nvSpPr>
        <p:spPr/>
        <p:txBody>
          <a:bodyPr/>
          <a:lstStyle/>
          <a:p>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Heteroplasmy</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 and </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Homoplasmy</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45844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heteroplasmy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different types of mitochondrial genomes within a cell</a:t>
            </a:r>
          </a:p>
          <a:p>
            <a:pPr lvl="1"/>
            <a:r>
              <a:rPr lang="en-US" sz="2400" dirty="0">
                <a:latin typeface="Arial" panose="020B0604020202020204" pitchFamily="34" charset="0"/>
                <a:cs typeface="Arial" panose="020B0604020202020204" pitchFamily="34" charset="0"/>
              </a:rPr>
              <a:t>results in mutant phenotypes of varying degrees of severity</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homoplasmy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mitochondrial genome is the same within a cell</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4" name="Picture 3" descr="Part a shows a yellow circle labeled parent cell that contains a gray oval nucleus in the center, three orange mutant mitochondria, and six gray wild-type mitochondria. An arrow labeled contents double points right to a larger cell with two of each mitochondrion, shown in pairs. Two arrows point down to show cell division. This produces two daughter cells. The left-hand daughter cell has five orange mitochondria and four gray mitochondria. The right-hand daughter cell has one orange mitochondrion and eight gray mitochondria. Two arrows point down from each daughter cell accompanied by text reading, cells double and divide. The left-hand daughter cell produces a largely mutant cell with seven orange mitochondria and two gray mitochondria to the left of a cell with three orange mitochondria and six gray mitochondria. The right-hand daughter cell produces a largely wild type cell with two orange mitochondria and seven gray mitochondria and a fully wild type cell with nine gray mitochondria. A double-headed arrow beneath the three cells on the left, ranging from largely mutant to largely wild type, is labeled heteroplasmy and gradually changes from orange on the left to gray on the right. A gray bar labeled homoplasmy is shown beneath the fully wild type cell on the right.">
            <a:extLst>
              <a:ext uri="{FF2B5EF4-FFF2-40B4-BE49-F238E27FC236}">
                <a16:creationId xmlns:a16="http://schemas.microsoft.com/office/drawing/2014/main" id="{6168D25D-9E34-A74C-A7B9-DD6704B76E4B}"/>
              </a:ext>
            </a:extLst>
          </p:cNvPr>
          <p:cNvPicPr>
            <a:picLocks noChangeAspect="1"/>
          </p:cNvPicPr>
          <p:nvPr/>
        </p:nvPicPr>
        <p:blipFill>
          <a:blip r:embed="rId3"/>
          <a:stretch>
            <a:fillRect/>
          </a:stretch>
        </p:blipFill>
        <p:spPr>
          <a:xfrm>
            <a:off x="5400618" y="1267968"/>
            <a:ext cx="2840584" cy="3740150"/>
          </a:xfrm>
          <a:prstGeom prst="rect">
            <a:avLst/>
          </a:prstGeom>
        </p:spPr>
      </p:pic>
      <p:pic>
        <p:nvPicPr>
          <p:cNvPr id="7" name="Picture 6" descr="Part b shows a micrograph of many cells that range in color from brown to light brown to light blue to dark blue.">
            <a:extLst>
              <a:ext uri="{FF2B5EF4-FFF2-40B4-BE49-F238E27FC236}">
                <a16:creationId xmlns:a16="http://schemas.microsoft.com/office/drawing/2014/main" id="{2B738A51-ECA8-7242-9731-E1BA507B6F21}"/>
              </a:ext>
            </a:extLst>
          </p:cNvPr>
          <p:cNvPicPr>
            <a:picLocks noChangeAspect="1"/>
          </p:cNvPicPr>
          <p:nvPr/>
        </p:nvPicPr>
        <p:blipFill>
          <a:blip r:embed="rId4"/>
          <a:stretch>
            <a:fillRect/>
          </a:stretch>
        </p:blipFill>
        <p:spPr>
          <a:xfrm>
            <a:off x="5400618" y="5105400"/>
            <a:ext cx="2872122" cy="1627632"/>
          </a:xfrm>
          <a:prstGeom prst="rect">
            <a:avLst/>
          </a:prstGeom>
        </p:spPr>
      </p:pic>
    </p:spTree>
    <p:extLst>
      <p:ext uri="{BB962C8B-B14F-4D97-AF65-F5344CB8AC3E}">
        <p14:creationId xmlns:p14="http://schemas.microsoft.com/office/powerpoint/2010/main" val="210460871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D5CF5050-0CEF-4A6E-AAF8-3FF2DCC785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3693" y="325731"/>
            <a:ext cx="1133954" cy="816935"/>
          </a:xfrm>
          <a:prstGeom prst="rect">
            <a:avLst/>
          </a:prstGeom>
        </p:spPr>
      </p:pic>
      <p:sp>
        <p:nvSpPr>
          <p:cNvPr id="2" name="Title 1">
            <a:extLst>
              <a:ext uri="{FF2B5EF4-FFF2-40B4-BE49-F238E27FC236}">
                <a16:creationId xmlns:a16="http://schemas.microsoft.com/office/drawing/2014/main" id="{63A7A4B1-5DEB-49DA-B6C2-71EB2C145479}"/>
              </a:ext>
            </a:extLst>
          </p:cNvPr>
          <p:cNvSpPr>
            <a:spLocks noGrp="1"/>
          </p:cNvSpPr>
          <p:nvPr>
            <p:ph type="title"/>
          </p:nvPr>
        </p:nvSpPr>
        <p:spPr/>
        <p:txBody>
          <a:bodyPr/>
          <a:lstStyle/>
          <a:p>
            <a:r>
              <a:rPr lang="en-AU" dirty="0"/>
              <a:t>Clicker Question 35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is true about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heteroplasmic</a:t>
            </a:r>
            <a:r>
              <a:rPr lang="en-US" sz="2400" dirty="0">
                <a:effectLst/>
                <a:latin typeface="Arial" panose="020B0604020202020204" pitchFamily="34" charset="0"/>
                <a:ea typeface="Times New Roman" panose="02020603050405020304" pitchFamily="18" charset="0"/>
                <a:cs typeface="Arial" panose="020B0604020202020204" pitchFamily="34" charset="0"/>
              </a:rPr>
              <a:t> cells (and tissues) in which some of the mitochondria have a gene mutation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All of the cells (and tissues) will have the mutant phenotype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All of the cells (and tissues) will have the wild-type phenotype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lang="en-US" sz="2400"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Cells (and tissues) containing mostly wild-type mitochondria will have the wild-type</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phenotype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Cells (and tissues) containing mostly wild-type mitochondria wil</a:t>
            </a:r>
            <a:r>
              <a:rPr lang="en-US" sz="2400" dirty="0">
                <a:latin typeface="Arial" panose="020B0604020202020204" pitchFamily="34" charset="0"/>
                <a:ea typeface="Times New Roman" panose="02020603050405020304" pitchFamily="18" charset="0"/>
                <a:cs typeface="Arial" panose="020B0604020202020204" pitchFamily="34" charset="0"/>
              </a:rPr>
              <a:t>l </a:t>
            </a:r>
            <a:r>
              <a:rPr lang="en-US" sz="2400" dirty="0">
                <a:effectLst/>
                <a:latin typeface="Arial" panose="020B0604020202020204" pitchFamily="34" charset="0"/>
                <a:ea typeface="Times New Roman" panose="02020603050405020304" pitchFamily="18" charset="0"/>
                <a:cs typeface="Arial" panose="020B0604020202020204" pitchFamily="34" charset="0"/>
              </a:rPr>
              <a:t>have the mutant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phenotype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462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94C7E7-FDAE-4717-8BA6-2F8BBA1EE0F1}"/>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is true about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heteroplasmic</a:t>
            </a:r>
            <a:r>
              <a:rPr lang="en-US" sz="2400" dirty="0">
                <a:effectLst/>
                <a:latin typeface="Arial" panose="020B0604020202020204" pitchFamily="34" charset="0"/>
                <a:ea typeface="Times New Roman" panose="02020603050405020304" pitchFamily="18" charset="0"/>
                <a:cs typeface="Arial" panose="020B0604020202020204" pitchFamily="34" charset="0"/>
              </a:rPr>
              <a:t> cells (and tissues) in which some of the mitochondria have a gene mutation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Cells (and tissues) containing mostly wild-type mitochondria will have the wild-type</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a:effectLst/>
                <a:latin typeface="Arial" panose="020B0604020202020204" pitchFamily="34" charset="0"/>
                <a:ea typeface="Times New Roman" panose="02020603050405020304" pitchFamily="18" charset="0"/>
                <a:cs typeface="Arial" panose="020B0604020202020204" pitchFamily="34" charset="0"/>
              </a:rPr>
              <a:t>phenotype</a:t>
            </a:r>
            <a:r>
              <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rPr>
              <a:t>.</a:t>
            </a:r>
            <a:endParaRPr kumimoji="0" lang="en-US" sz="2400" b="1"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Cells (and tissues) containing mostly wild-type mitochondria are essentially normal. Other </a:t>
            </a:r>
            <a:r>
              <a:rPr lang="en-US" sz="2400" b="1" i="0" u="none" strike="noStrike" baseline="0" dirty="0" err="1">
                <a:latin typeface="Arial" panose="020B0604020202020204" pitchFamily="34" charset="0"/>
                <a:cs typeface="Arial" panose="020B0604020202020204" pitchFamily="34" charset="0"/>
              </a:rPr>
              <a:t>heteroplasmic</a:t>
            </a:r>
            <a:r>
              <a:rPr lang="en-US" sz="2400" b="1" i="0" u="none" strike="noStrike" baseline="0" dirty="0">
                <a:latin typeface="Arial" panose="020B0604020202020204" pitchFamily="34" charset="0"/>
                <a:cs typeface="Arial" panose="020B0604020202020204" pitchFamily="34" charset="0"/>
              </a:rPr>
              <a:t> cells have intermediate phenotypes, some almost normal, others (with a high proportion of mutant mitochondria) abnormal.</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87208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5148-391E-435C-B98B-751B2F51DC7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Mutations in Mitochondrial Genomes Cause Disease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97572" y="1828800"/>
            <a:ext cx="87488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mitochondrial </a:t>
            </a:r>
            <a:r>
              <a:rPr lang="en-US" sz="2400" b="1" dirty="0" err="1">
                <a:latin typeface="Arial" panose="020B0604020202020204" pitchFamily="34" charset="0"/>
                <a:cs typeface="Arial" panose="020B0604020202020204" pitchFamily="34" charset="0"/>
              </a:rPr>
              <a:t>encephalomyopathies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group of genetic diseases that primarily affect the brain and skeletal muscle</a:t>
            </a:r>
          </a:p>
          <a:p>
            <a:pPr lvl="1"/>
            <a:r>
              <a:rPr lang="en-US" sz="2400" dirty="0">
                <a:latin typeface="Arial" panose="020B0604020202020204" pitchFamily="34" charset="0"/>
                <a:cs typeface="Arial" panose="020B0604020202020204" pitchFamily="34" charset="0"/>
              </a:rPr>
              <a:t>inherited from the mother </a:t>
            </a:r>
          </a:p>
          <a:p>
            <a:pPr marL="50800"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Leber</a:t>
            </a:r>
            <a:r>
              <a:rPr lang="en-US" sz="2400" b="1" dirty="0">
                <a:latin typeface="Arial" panose="020B0604020202020204" pitchFamily="34" charset="0"/>
                <a:cs typeface="Arial" panose="020B0604020202020204" pitchFamily="34" charset="0"/>
              </a:rPr>
              <a:t> hereditary optic neuropathy (LHON) </a:t>
            </a:r>
            <a:r>
              <a:rPr lang="en-US" sz="2400" dirty="0">
                <a:latin typeface="Arial" panose="020B0604020202020204" pitchFamily="34" charset="0"/>
                <a:cs typeface="Arial" panose="020B0604020202020204" pitchFamily="34" charset="0"/>
              </a:rPr>
              <a:t>= rare disease that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affects the central nervous system </a:t>
            </a:r>
          </a:p>
          <a:p>
            <a:pPr lvl="1"/>
            <a:r>
              <a:rPr lang="en-US" sz="2400" dirty="0">
                <a:latin typeface="Arial" panose="020B0604020202020204" pitchFamily="34" charset="0"/>
                <a:cs typeface="Arial" panose="020B0604020202020204" pitchFamily="34" charset="0"/>
              </a:rPr>
              <a:t>single amino acid substitution in Complex I causes the mitochondria to be partially defective in electron transfer from NADH to ubiquinone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0783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EE84-A5C9-4E0F-8DDB-A36A8D602E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Myoclonic Epilepsy with Ragged-Red Fibers (MERRF) Syndrome</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92320" y="1363662"/>
            <a:ext cx="412728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myoclonic epilepsy with ragged-red fibers (MERRF) syndrome </a:t>
            </a:r>
            <a:r>
              <a:rPr lang="en-US" sz="2400" dirty="0">
                <a:latin typeface="Arial" panose="020B0604020202020204" pitchFamily="34" charset="0"/>
                <a:cs typeface="Arial" panose="020B0604020202020204" pitchFamily="34" charset="0"/>
              </a:rPr>
              <a:t>= caused by a mutation in the gene that encodes a tRNA specific for lysine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skeletal muscle fibers of affected individuals have abnormally shaped mitochondria that sometimes contain </a:t>
            </a:r>
            <a:r>
              <a:rPr lang="en-US" sz="2400" dirty="0" err="1">
                <a:latin typeface="Arial" panose="020B0604020202020204" pitchFamily="34" charset="0"/>
                <a:cs typeface="Arial" panose="020B0604020202020204" pitchFamily="34" charset="0"/>
              </a:rPr>
              <a:t>paracrystalline</a:t>
            </a:r>
            <a:r>
              <a:rPr lang="en-US" sz="2400" dirty="0">
                <a:latin typeface="Arial" panose="020B0604020202020204" pitchFamily="34" charset="0"/>
                <a:cs typeface="Arial" panose="020B0604020202020204" pitchFamily="34" charset="0"/>
              </a:rPr>
              <a:t> structures</a:t>
            </a:r>
            <a:endParaRPr lang="en-US" sz="2400" b="1"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A micrograph shows a round structure that is mostly gray inside except for a rectangular structure consisting of many parallel dark lines that extend down slightly on the right end.">
            <a:extLst>
              <a:ext uri="{FF2B5EF4-FFF2-40B4-BE49-F238E27FC236}">
                <a16:creationId xmlns:a16="http://schemas.microsoft.com/office/drawing/2014/main" id="{BAC39F9A-F146-8843-9AFE-886776E49AA5}"/>
              </a:ext>
            </a:extLst>
          </p:cNvPr>
          <p:cNvPicPr>
            <a:picLocks noChangeAspect="1"/>
          </p:cNvPicPr>
          <p:nvPr/>
        </p:nvPicPr>
        <p:blipFill>
          <a:blip r:embed="rId3"/>
          <a:stretch>
            <a:fillRect/>
          </a:stretch>
        </p:blipFill>
        <p:spPr>
          <a:xfrm>
            <a:off x="4541520" y="1676400"/>
            <a:ext cx="4428165" cy="4419600"/>
          </a:xfrm>
          <a:prstGeom prst="rect">
            <a:avLst/>
          </a:prstGeom>
        </p:spPr>
      </p:pic>
    </p:spTree>
    <p:extLst>
      <p:ext uri="{BB962C8B-B14F-4D97-AF65-F5344CB8AC3E}">
        <p14:creationId xmlns:p14="http://schemas.microsoft.com/office/powerpoint/2010/main" val="31333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DDBE-3A24-4287-9E2E-FDB290AEAE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Are Funneled to Universal Electron Acceptors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respiratory chain </a:t>
            </a:r>
            <a:r>
              <a:rPr lang="en-US" sz="2400" dirty="0">
                <a:latin typeface="Arial" panose="020B0604020202020204" pitchFamily="34" charset="0"/>
                <a:cs typeface="Arial" panose="020B0604020202020204" pitchFamily="34" charset="0"/>
              </a:rPr>
              <a:t>= series of electron carriers</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dehydrogenases collect electrons from catabolic pathways and funnel them into universal electron acceptors: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nicotinamide nucleotides (NAD</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NADP</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flavin nucleotides (FMN or FAD)</a:t>
            </a:r>
          </a:p>
        </p:txBody>
      </p:sp>
    </p:spTree>
    <p:extLst>
      <p:ext uri="{BB962C8B-B14F-4D97-AF65-F5344CB8AC3E}">
        <p14:creationId xmlns:p14="http://schemas.microsoft.com/office/powerpoint/2010/main" val="128254771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8624-448D-4AF0-9F87-7EB294F903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Mitochondrial Donation</a:t>
            </a:r>
            <a:endParaRPr lang="en-AU" dirty="0"/>
          </a:p>
        </p:txBody>
      </p:sp>
      <p:sp>
        <p:nvSpPr>
          <p:cNvPr id="6" name="Google Shape;390;g847cf01710_0_68">
            <a:extLst>
              <a:ext uri="{FF2B5EF4-FFF2-40B4-BE49-F238E27FC236}">
                <a16:creationId xmlns:a16="http://schemas.microsoft.com/office/drawing/2014/main" id="{376BDC5F-F874-914C-AB45-E4D83BF0E973}"/>
              </a:ext>
            </a:extLst>
          </p:cNvPr>
          <p:cNvSpPr txBox="1">
            <a:spLocks noChangeArrowheads="1"/>
          </p:cNvSpPr>
          <p:nvPr/>
        </p:nvSpPr>
        <p:spPr bwMode="auto">
          <a:xfrm>
            <a:off x="260460" y="1363662"/>
            <a:ext cx="86230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donation = transplantation of a prospective mother’s nuclear genes into an enucleated ovum from a donor with healthy mitochondria</a:t>
            </a:r>
          </a:p>
          <a:p>
            <a:pPr lvl="1"/>
            <a:r>
              <a:rPr lang="en-US" sz="2400" dirty="0">
                <a:latin typeface="Arial" panose="020B0604020202020204" pitchFamily="34" charset="0"/>
                <a:cs typeface="Arial" panose="020B0604020202020204" pitchFamily="34" charset="0"/>
              </a:rPr>
              <a:t>creates an ovum free of a mutation that would have led to a mitochondrial disease</a:t>
            </a:r>
          </a:p>
          <a:p>
            <a:pPr lvl="1"/>
            <a:r>
              <a:rPr lang="en-US" sz="2400" dirty="0">
                <a:latin typeface="Arial" panose="020B0604020202020204" pitchFamily="34" charset="0"/>
                <a:cs typeface="Arial" panose="020B0604020202020204" pitchFamily="34" charset="0"/>
              </a:rPr>
              <a:t>raises ethical issues </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30381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9517-625D-4752-9504-EE85DC9617FE}"/>
              </a:ext>
            </a:extLst>
          </p:cNvPr>
          <p:cNvSpPr>
            <a:spLocks noGrp="1"/>
          </p:cNvSpPr>
          <p:nvPr>
            <p:ph type="title"/>
          </p:nvPr>
        </p:nvSpPr>
        <p:spPr>
          <a:xfrm>
            <a:off x="0" y="152400"/>
            <a:ext cx="9144000" cy="1676400"/>
          </a:xfrm>
        </p:spPr>
        <p:txBody>
          <a:bodyPr/>
          <a:lstStyle/>
          <a:p>
            <a:r>
              <a:rPr lang="en-US" sz="3600" dirty="0">
                <a:solidFill>
                  <a:srgbClr val="4E4CB4"/>
                </a:solidFill>
                <a:latin typeface="Arial" panose="020B0604020202020204" pitchFamily="34" charset="0"/>
                <a:cs typeface="Arial" panose="020B0604020202020204" pitchFamily="34" charset="0"/>
              </a:rPr>
              <a:t>A Rare Form of Diabetes Results from Defects in the Mitochondria of Pancreatic </a:t>
            </a:r>
            <a:r>
              <a:rPr lang="el-GR" sz="3600" i="1" dirty="0">
                <a:solidFill>
                  <a:srgbClr val="4E4CB4"/>
                </a:solidFill>
                <a:latin typeface="Arial" panose="020B0604020202020204" pitchFamily="34" charset="0"/>
                <a:cs typeface="Arial" panose="020B0604020202020204" pitchFamily="34" charset="0"/>
              </a:rPr>
              <a:t>β </a:t>
            </a:r>
            <a:r>
              <a:rPr lang="en-US" sz="3600" dirty="0">
                <a:solidFill>
                  <a:srgbClr val="4E4CB4"/>
                </a:solidFill>
                <a:latin typeface="Arial" panose="020B0604020202020204" pitchFamily="34" charset="0"/>
                <a:cs typeface="Arial" panose="020B0604020202020204" pitchFamily="34" charset="0"/>
              </a:rPr>
              <a:t>Cells </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28600" y="2224087"/>
            <a:ext cx="384102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defects in pancreatic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cells can limit ATP production when glucose levels are high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compromises insulin release and gives rise to a form of type 2 diabetes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00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pic>
        <p:nvPicPr>
          <p:cNvPr id="3" name="Picture 2" descr="Light blue horizontal bars above and below a cell are labeled blood. A yellow pancreatic beta cell is shown between these two blood vessels. A vertical channel labeled glucose transporter is shown at the upper right. Glucose in the blood is shown with an arrow pointing down through the channel to the inside of the cell. An arrow points down from glucose to pyruvate at the upper left corner of a gray illustration of a mitochondrion. An arrow points down from pyruvate and branches to a vertical arrow to C O 2 below the mitochondrion and to an arrow labeled respiration that curves to run the length of the mitochondrion to A T P to the upper right. A dashed arrow points from A T P to a red circle containing a red “X” next to a horizontal A T P-gated K plus channel. K plus is shown inside of the cell with an arrow pointing through the channel to K plus outside of the cell. A horizontal voltage-gated C a 2 plus channel is shown below. C a 2 plus outside of the cell has an arrow pointing through the channel to C a 2 plus inside of the cell. A gray box between these two channels reads, A T P closes K plus channel; resulting depolarization opens C a 2 plus channel. An arrow points from C a 2 plus inside of the cell through seven orange circles labeled insulin granules to a green circle containing a green triangle against the membrane at the bottom right of the cell. An invagination in the membrane contains many red dots that expand out into the blood below. Accompanying text reads, insulin secretion.">
            <a:extLst>
              <a:ext uri="{FF2B5EF4-FFF2-40B4-BE49-F238E27FC236}">
                <a16:creationId xmlns:a16="http://schemas.microsoft.com/office/drawing/2014/main" id="{E96F6988-0682-F946-9141-B8B0887E0C0F}"/>
              </a:ext>
            </a:extLst>
          </p:cNvPr>
          <p:cNvPicPr>
            <a:picLocks noChangeAspect="1"/>
          </p:cNvPicPr>
          <p:nvPr/>
        </p:nvPicPr>
        <p:blipFill>
          <a:blip r:embed="rId3"/>
          <a:stretch>
            <a:fillRect/>
          </a:stretch>
        </p:blipFill>
        <p:spPr>
          <a:xfrm>
            <a:off x="4419600" y="2180372"/>
            <a:ext cx="4307194" cy="4372828"/>
          </a:xfrm>
          <a:prstGeom prst="rect">
            <a:avLst/>
          </a:prstGeom>
        </p:spPr>
      </p:pic>
    </p:spTree>
    <p:extLst>
      <p:ext uri="{BB962C8B-B14F-4D97-AF65-F5344CB8AC3E}">
        <p14:creationId xmlns:p14="http://schemas.microsoft.com/office/powerpoint/2010/main" val="3174531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8B3BC904-1312-4AB5-9CD8-91C2E84B93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25751"/>
            <a:ext cx="1133954" cy="816935"/>
          </a:xfrm>
          <a:prstGeom prst="rect">
            <a:avLst/>
          </a:prstGeom>
        </p:spPr>
      </p:pic>
      <p:sp>
        <p:nvSpPr>
          <p:cNvPr id="2" name="Title 1">
            <a:extLst>
              <a:ext uri="{FF2B5EF4-FFF2-40B4-BE49-F238E27FC236}">
                <a16:creationId xmlns:a16="http://schemas.microsoft.com/office/drawing/2014/main" id="{657540AD-06CE-41CD-8AFE-D49EDCC6792F}"/>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mutations in mitochondrial DNA is false?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charset="0"/>
                <a:cs typeface="Times New Roman" pitchFamily="18" charset="0"/>
              </a:rPr>
              <a:t>Type 1 diabetes is due to dysfunctional </a:t>
            </a:r>
            <a:r>
              <a:rPr lang="el-GR" sz="2400" i="1" dirty="0">
                <a:latin typeface="Arial" charset="0"/>
                <a:cs typeface="Times New Roman" pitchFamily="18" charset="0"/>
              </a:rPr>
              <a:t>β</a:t>
            </a:r>
            <a:r>
              <a:rPr lang="en-US" sz="2400" dirty="0">
                <a:latin typeface="Arial" charset="0"/>
                <a:cs typeface="Times New Roman" pitchFamily="18" charset="0"/>
              </a:rPr>
              <a:t>-cell mitochondria resulting from mutations in the mitochondrial tRNA genes.</a:t>
            </a:r>
            <a:endParaRPr lang="en-US" sz="2400"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Impaired ATP production due to mutations in mitochondrial genes can result in human diseases.</a:t>
            </a:r>
            <a:endParaRPr lang="en-US" sz="2400" i="1"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Mutations in mitochondrial genes accumulate through the life of an organism.</a:t>
            </a:r>
            <a:endParaRPr lang="en-US" sz="2400" baseline="-25000" dirty="0">
              <a:latin typeface="Arial" charset="0"/>
              <a:cs typeface="Times New Roman" pitchFamily="18" charset="0"/>
            </a:endParaRPr>
          </a:p>
          <a:p>
            <a:pPr marL="457200" indent="-457200">
              <a:buFont typeface="+mj-lt"/>
              <a:buAutoNum type="alphaUcPeriod"/>
            </a:pPr>
            <a:r>
              <a:rPr lang="en-US" sz="2400" dirty="0">
                <a:latin typeface="Arial" charset="0"/>
                <a:cs typeface="Times New Roman" pitchFamily="18" charset="0"/>
              </a:rPr>
              <a:t>An individual cell may have mitochondria that are not genetically identical to each other.</a:t>
            </a:r>
            <a:endParaRPr lang="en-US" sz="2400" baseline="-25000" dirty="0">
              <a:latin typeface="Arial" charset="0"/>
              <a:cs typeface="Times New Roman" pitchFamily="18" charset="0"/>
            </a:endParaRPr>
          </a:p>
          <a:p>
            <a:pPr marL="457200" indent="-457200">
              <a:buFont typeface="+mj-lt"/>
              <a:buAutoNum type="alphaUcPeriod"/>
            </a:pPr>
            <a:endParaRPr lang="en-US" sz="2400" dirty="0">
              <a:latin typeface="Arial" charset="0"/>
              <a:cs typeface="Times New Roman" pitchFamily="18" charset="0"/>
            </a:endParaRPr>
          </a:p>
          <a:p>
            <a:pPr>
              <a:buNone/>
            </a:pPr>
            <a:endParaRPr lang="en-US" sz="2400" baseline="-25000" dirty="0">
              <a:latin typeface="Arial" charset="0"/>
              <a:cs typeface="Times New Roman" pitchFamily="18"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87269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199F-4880-4CFD-B33C-2DD63AEC0A32}"/>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mutations in mitochondrial DNA is false?</a:t>
            </a:r>
          </a:p>
          <a:p>
            <a:pPr>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b="1" dirty="0">
                <a:latin typeface="Arial" charset="0"/>
                <a:cs typeface="Times New Roman" pitchFamily="18" charset="0"/>
              </a:rPr>
              <a:t>Type 1 diabetes is due to dysfunctional </a:t>
            </a:r>
            <a:r>
              <a:rPr lang="el-GR" sz="2400" b="1" i="1" dirty="0">
                <a:latin typeface="Arial" charset="0"/>
                <a:cs typeface="Times New Roman" pitchFamily="18" charset="0"/>
              </a:rPr>
              <a:t>β</a:t>
            </a:r>
            <a:r>
              <a:rPr lang="en-US" sz="2400" b="1" dirty="0">
                <a:latin typeface="Arial" charset="0"/>
                <a:cs typeface="Times New Roman" pitchFamily="18" charset="0"/>
              </a:rPr>
              <a:t>-cell mitochondria resulting from mutations in the mitochondrial tRNA genes.</a:t>
            </a:r>
            <a:endParaRPr lang="en-US" sz="2400" b="1" baseline="-25000" dirty="0">
              <a:latin typeface="Arial" charset="0"/>
              <a:cs typeface="Times New Roman" pitchFamily="18" charset="0"/>
            </a:endParaRPr>
          </a:p>
          <a:p>
            <a:pPr>
              <a:buNone/>
            </a:pPr>
            <a:endParaRPr lang="en-US" sz="2400" baseline="-25000" dirty="0">
              <a:latin typeface="Arial" charset="0"/>
              <a:cs typeface="Times New Roman" pitchFamily="18" charset="0"/>
            </a:endParaRPr>
          </a:p>
          <a:p>
            <a:pPr algn="l">
              <a:buNone/>
            </a:pPr>
            <a:r>
              <a:rPr lang="en-US" sz="2400" b="1" i="0" u="none" strike="noStrike" baseline="0" dirty="0">
                <a:latin typeface="Arial" panose="020B0604020202020204" pitchFamily="34" charset="0"/>
                <a:cs typeface="Arial" panose="020B0604020202020204" pitchFamily="34" charset="0"/>
              </a:rPr>
              <a:t>Type 2, not type 1, diabetes mellitus is common in individuals with mutations in the mitochondrial </a:t>
            </a:r>
            <a:r>
              <a:rPr lang="en-US" sz="2400" b="1" i="0" u="none" strike="noStrike" baseline="0" dirty="0" err="1">
                <a:latin typeface="Arial" panose="020B0604020202020204" pitchFamily="34" charset="0"/>
                <a:cs typeface="Arial" panose="020B0604020202020204" pitchFamily="34" charset="0"/>
              </a:rPr>
              <a:t>tRNA</a:t>
            </a:r>
            <a:r>
              <a:rPr lang="en-US" sz="2400" b="1" i="0" u="none" strike="noStrike" baseline="30000" dirty="0" err="1">
                <a:latin typeface="Arial" panose="020B0604020202020204" pitchFamily="34" charset="0"/>
                <a:cs typeface="Arial" panose="020B0604020202020204" pitchFamily="34" charset="0"/>
              </a:rPr>
              <a:t>Lys</a:t>
            </a:r>
            <a:r>
              <a:rPr lang="en-US" sz="2400" b="1" i="0" u="none" strike="noStrike" baseline="0" dirty="0">
                <a:latin typeface="Arial" panose="020B0604020202020204" pitchFamily="34" charset="0"/>
                <a:cs typeface="Arial" panose="020B0604020202020204" pitchFamily="34" charset="0"/>
              </a:rPr>
              <a:t> or </a:t>
            </a:r>
            <a:r>
              <a:rPr lang="en-US" sz="2400" b="1" i="0" u="none" strike="noStrike" baseline="0" dirty="0" err="1">
                <a:latin typeface="Arial" panose="020B0604020202020204" pitchFamily="34" charset="0"/>
                <a:cs typeface="Arial" panose="020B0604020202020204" pitchFamily="34" charset="0"/>
              </a:rPr>
              <a:t>tRNA</a:t>
            </a:r>
            <a:r>
              <a:rPr lang="en-US" sz="2400" b="1" i="0" u="none" strike="noStrike" baseline="30000" dirty="0" err="1">
                <a:latin typeface="Arial" panose="020B0604020202020204" pitchFamily="34" charset="0"/>
                <a:cs typeface="Arial" panose="020B0604020202020204" pitchFamily="34" charset="0"/>
              </a:rPr>
              <a:t>Leu</a:t>
            </a:r>
            <a:r>
              <a:rPr lang="en-US" sz="2400" b="1" i="0" u="none" strike="noStrike" baseline="0" dirty="0">
                <a:latin typeface="Arial" panose="020B0604020202020204" pitchFamily="34" charset="0"/>
                <a:cs typeface="Arial" panose="020B0604020202020204" pitchFamily="34" charset="0"/>
              </a:rPr>
              <a:t> genes (although such cases make up a very small fraction of all cases of diabetes).</a:t>
            </a:r>
            <a:endPar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2662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DCE3-B521-45EF-86E4-4D05F393E6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Nicotinamide Nucleotide-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Linked Dehydrogenases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518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nicotinamide nucleotide-linked dehydrogenases </a:t>
                </a:r>
                <a:r>
                  <a:rPr lang="en-US" sz="2400" dirty="0">
                    <a:latin typeface="Arial" panose="020B0604020202020204" pitchFamily="34" charset="0"/>
                    <a:cs typeface="Arial" panose="020B0604020202020204" pitchFamily="34" charset="0"/>
                  </a:rPr>
                  <a:t>= catalyze reversible reactions of the general types:</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NADP</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NADPH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two hydrogen atoms are removed from the substrates:</a:t>
                </a:r>
              </a:p>
              <a:p>
                <a:pPr lvl="1">
                  <a:spcBef>
                    <a:spcPts val="363"/>
                  </a:spcBef>
                  <a:buClr>
                    <a:srgbClr val="000000"/>
                  </a:buClr>
                </a:pPr>
                <a:r>
                  <a:rPr lang="en-US" sz="2400" dirty="0">
                    <a:latin typeface="Arial" panose="020B0604020202020204" pitchFamily="34" charset="0"/>
                    <a:cs typeface="Arial" panose="020B0604020202020204" pitchFamily="34" charset="0"/>
                  </a:rPr>
                  <a:t>one is transferred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spcBef>
                    <a:spcPts val="363"/>
                  </a:spcBef>
                  <a:buClr>
                    <a:srgbClr val="000000"/>
                  </a:buCl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one is </a:t>
                </a:r>
                <a:r>
                  <a:rPr lang="en-US" sz="2400" dirty="0">
                    <a:latin typeface="Arial" panose="020B0604020202020204" pitchFamily="34" charset="0"/>
                    <a:cs typeface="Arial" panose="020B0604020202020204" pitchFamily="34" charset="0"/>
                  </a:rPr>
                  <a:t>released as H+ in the medium </a:t>
                </a:r>
              </a:p>
              <a:p>
                <a:pPr>
                  <a:spcBef>
                    <a:spcPts val="363"/>
                  </a:spcBef>
                  <a:buClr>
                    <a:srgbClr val="000000"/>
                  </a:buCl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05969" y="1524000"/>
                <a:ext cx="8732061" cy="5181600"/>
              </a:xfrm>
              <a:prstGeom prst="rect">
                <a:avLst/>
              </a:prstGeom>
              <a:blipFill>
                <a:blip r:embed="rId3"/>
                <a:stretch>
                  <a:fillRect l="-419" t="-824" b="-2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268550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F03DC-45E1-49B8-BFB7-2DFD696F662A}"/>
              </a:ext>
            </a:extLst>
          </p:cNvPr>
          <p:cNvSpPr>
            <a:spLocks noGrp="1"/>
          </p:cNvSpPr>
          <p:nvPr>
            <p:ph type="title"/>
          </p:nvPr>
        </p:nvSpPr>
        <p:spPr>
          <a:xfrm>
            <a:off x="0" y="152400"/>
            <a:ext cx="9144000" cy="1219200"/>
          </a:xfrm>
        </p:spPr>
        <p:txBody>
          <a:bodyPr/>
          <a:lstStyle/>
          <a:p>
            <a:r>
              <a:rPr lang="en-US" sz="3800" dirty="0">
                <a:solidFill>
                  <a:schemeClr val="tx1"/>
                </a:solidFill>
                <a:latin typeface="Arial" panose="020B0604020202020204" pitchFamily="34" charset="0"/>
                <a:cs typeface="Arial" panose="020B0604020202020204" pitchFamily="34" charset="0"/>
              </a:rPr>
              <a:t>Important Reactions Catalyzed by NAD(P)</a:t>
            </a:r>
            <a:r>
              <a:rPr lang="en-US" sz="3800" baseline="30000" dirty="0">
                <a:solidFill>
                  <a:schemeClr val="tx1"/>
                </a:solidFill>
                <a:latin typeface="Arial" panose="020B0604020202020204" pitchFamily="34" charset="0"/>
                <a:cs typeface="Arial" panose="020B0604020202020204" pitchFamily="34" charset="0"/>
              </a:rPr>
              <a:t>+</a:t>
            </a:r>
            <a:r>
              <a:rPr lang="en-US" sz="3800" dirty="0">
                <a:solidFill>
                  <a:schemeClr val="tx1"/>
                </a:solidFill>
                <a:latin typeface="Arial" panose="020B0604020202020204" pitchFamily="34" charset="0"/>
                <a:cs typeface="Arial" panose="020B0604020202020204" pitchFamily="34" charset="0"/>
              </a:rPr>
              <a:t>-Linked Dehydrogenases</a:t>
            </a:r>
            <a:endParaRPr lang="en-AU" sz="3800" dirty="0"/>
          </a:p>
        </p:txBody>
      </p:sp>
      <p:pic>
        <p:nvPicPr>
          <p:cNvPr id="2" name="Picture 1" descr="The table lists the following reactions and locations. Note, these reactions and their enzymes are discussed in chapters 14, 16, 17, and 18. M in the location designates mitochondria and C designates cytosol. N A D plus reactions. Reaction alpha ketoglutarate + C o A + N A D plus yields succinyl C o A + C O 2 + N A D H + H plus in a reversible reaction. Location, M. Reaction. l Malate + N A D plus yields oxaloacetate + N A D H + H plus in a reversible reaction. Location, M and C. Reaction. Pyruvate + C o A + N A D plus yields acetyl C o A + C O 2 + N A D H + H plus in a reversible reaction. Location, M. Reaction. Glyceraldehyde 3 phosphate + P sub i + N A D plus yields 1, 2, biphosphoglycerate + N A D H + H plus in a reversible reaction. Location, C. Reaction. Lactate + N A D plus yields pyruvate + N A D H + H plus in a reversible reaction. Location, C. Reaction. Beta hydroxyacyl C o A + N A D plus yields Beta ketoacyl C o A + N A D H + H plus in a reversible reaction. Location, M. N A D P plus linked. Reaction. Glucose 6 phosphate + N A D P plus yields 6 phosphogluconate + N A D P H + H plus in a reversible reaction. Location, C. N A D plus or N A D P plus linked. Reaction. L Glutamate + H 2 O + N A D plus, or N A D P plus, yields alpha ketoglutarate + N H 4, plus, + N A D, or N A D P, H plus in a reversible reaction. Location, M. Reaction. Isocitrate + N A D plus, or N A D P plus, yields alpha ketoglutarate + C O 2 + N A D, or N A D P, H + H plus, in a reversible reaction. Location, M and C.">
            <a:extLst>
              <a:ext uri="{FF2B5EF4-FFF2-40B4-BE49-F238E27FC236}">
                <a16:creationId xmlns:a16="http://schemas.microsoft.com/office/drawing/2014/main" id="{2A2BCF89-7589-674F-90B6-A2A951829BD6}"/>
              </a:ext>
            </a:extLst>
          </p:cNvPr>
          <p:cNvPicPr>
            <a:picLocks noChangeAspect="1"/>
          </p:cNvPicPr>
          <p:nvPr/>
        </p:nvPicPr>
        <p:blipFill>
          <a:blip r:embed="rId3"/>
          <a:stretch>
            <a:fillRect/>
          </a:stretch>
        </p:blipFill>
        <p:spPr>
          <a:xfrm>
            <a:off x="765578" y="1447800"/>
            <a:ext cx="7612843" cy="5094342"/>
          </a:xfrm>
          <a:prstGeom prst="rect">
            <a:avLst/>
          </a:prstGeom>
        </p:spPr>
      </p:pic>
    </p:spTree>
    <p:extLst>
      <p:ext uri="{BB962C8B-B14F-4D97-AF65-F5344CB8AC3E}">
        <p14:creationId xmlns:p14="http://schemas.microsoft.com/office/powerpoint/2010/main" val="800613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DEC482C0-F535-4CE2-84CA-6C449FA039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3575" y="324893"/>
            <a:ext cx="1133954" cy="816935"/>
          </a:xfrm>
          <a:prstGeom prst="rect">
            <a:avLst/>
          </a:prstGeom>
        </p:spPr>
      </p:pic>
      <p:sp>
        <p:nvSpPr>
          <p:cNvPr id="2" name="Title 1">
            <a:extLst>
              <a:ext uri="{FF2B5EF4-FFF2-40B4-BE49-F238E27FC236}">
                <a16:creationId xmlns:a16="http://schemas.microsoft.com/office/drawing/2014/main" id="{A222EF11-E5C5-4AD1-9D3B-BB414B95659C}"/>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would NOT be expected to contribute electron carriers to oxidative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alcohol dehydrogenase</a:t>
            </a:r>
          </a:p>
          <a:p>
            <a:pPr marL="457200" indent="-457200">
              <a:buFont typeface="+mj-lt"/>
              <a:buAutoNum type="alphaUcPeriod"/>
            </a:pPr>
            <a:r>
              <a:rPr lang="en-US" sz="2400" dirty="0">
                <a:latin typeface="Arial" panose="020B0604020202020204" pitchFamily="34" charset="0"/>
                <a:cs typeface="Arial" panose="020B0604020202020204" pitchFamily="34" charset="0"/>
              </a:rPr>
              <a:t>malate dehydrogenase</a:t>
            </a:r>
          </a:p>
          <a:p>
            <a:pPr marL="457200" indent="-457200">
              <a:buFont typeface="+mj-lt"/>
              <a:buAutoNum type="alphaUcPeriod"/>
            </a:pPr>
            <a:r>
              <a:rPr lang="en-US" sz="2400" dirty="0">
                <a:latin typeface="Arial" panose="020B0604020202020204" pitchFamily="34" charset="0"/>
                <a:cs typeface="Arial" panose="020B0604020202020204" pitchFamily="34" charset="0"/>
              </a:rPr>
              <a:t>succinate dehydrogenase</a:t>
            </a:r>
          </a:p>
          <a:p>
            <a:pPr marL="457200" indent="-457200">
              <a:buFont typeface="+mj-lt"/>
              <a:buAutoNum type="alphaUcPeriod"/>
            </a:pPr>
            <a:r>
              <a:rPr lang="en-US" sz="2400" dirty="0">
                <a:latin typeface="Arial" panose="020B0604020202020204" pitchFamily="34" charset="0"/>
                <a:cs typeface="Arial" panose="020B0604020202020204" pitchFamily="34" charset="0"/>
              </a:rPr>
              <a:t>glucose 6-phosphate dehydrogenase</a:t>
            </a:r>
          </a:p>
          <a:p>
            <a:pPr marL="457200" indent="-457200">
              <a:buFont typeface="+mj-lt"/>
              <a:buAutoNum type="alphaUcPeriod"/>
            </a:pPr>
            <a:r>
              <a:rPr lang="en-US" sz="2400" dirty="0">
                <a:latin typeface="Arial" panose="020B0604020202020204" pitchFamily="34" charset="0"/>
                <a:cs typeface="Arial" panose="020B0604020202020204" pitchFamily="34" charset="0"/>
              </a:rPr>
              <a:t>glyceraldehyde 3-phosphate dehydrogenase	</a:t>
            </a:r>
          </a:p>
        </p:txBody>
      </p:sp>
    </p:spTree>
    <p:extLst>
      <p:ext uri="{BB962C8B-B14F-4D97-AF65-F5344CB8AC3E}">
        <p14:creationId xmlns:p14="http://schemas.microsoft.com/office/powerpoint/2010/main" val="2132681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940F-9B2E-46D0-ABD8-9A0C78EEAE39}"/>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would NOT be expected to contribute electron carriers to oxidative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4"/>
            </a:pPr>
            <a:r>
              <a:rPr lang="en-US" sz="2400" b="1" dirty="0">
                <a:latin typeface="Arial" panose="020B0604020202020204" pitchFamily="34" charset="0"/>
                <a:cs typeface="Arial" panose="020B0604020202020204" pitchFamily="34" charset="0"/>
              </a:rPr>
              <a:t>glucose 6-phosphate dehydrogenase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Glucose 6-phosphate dehydrogenase </a:t>
            </a:r>
            <a:r>
              <a:rPr lang="en-US" altLang="en-US" sz="2400" b="1" baseline="0" dirty="0">
                <a:latin typeface="Arial" panose="020B0604020202020204" pitchFamily="34" charset="0"/>
                <a:cs typeface="Arial" panose="020B0604020202020204" pitchFamily="34" charset="0"/>
              </a:rPr>
              <a:t>produces NADPH, which does not contribute electrons to the respiratory chain.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2314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C7FB021D-DE2D-45D2-967B-84E778D485B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77DE6AB-7CC5-44A0-BC35-9BDFFCA84A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25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6FE1-C050-454F-99C7-2252B4DF16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Flavoproteins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flavoproteins </a:t>
            </a:r>
            <a:r>
              <a:rPr lang="en-US" sz="2400" dirty="0">
                <a:latin typeface="Arial" panose="020B0604020202020204" pitchFamily="34" charset="0"/>
                <a:cs typeface="Arial" panose="020B0604020202020204" pitchFamily="34" charset="0"/>
              </a:rPr>
              <a:t>= contain a very tightly, sometimes covalently, bound flavin nucleotide (FMN or FAD)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oxidized flavin nucleotide can accept either:</a:t>
            </a:r>
          </a:p>
          <a:p>
            <a:pPr lvl="1"/>
            <a:r>
              <a:rPr lang="en-US" sz="2400" dirty="0">
                <a:latin typeface="Arial" panose="020B0604020202020204" pitchFamily="34" charset="0"/>
                <a:cs typeface="Arial" panose="020B0604020202020204" pitchFamily="34" charset="0"/>
              </a:rPr>
              <a:t>one electron (yielding the semiquinone form) or</a:t>
            </a:r>
          </a:p>
          <a:p>
            <a:pPr lvl="1"/>
            <a:r>
              <a:rPr lang="en-US" sz="2400" dirty="0">
                <a:latin typeface="Arial" panose="020B0604020202020204" pitchFamily="34" charset="0"/>
                <a:cs typeface="Arial" panose="020B0604020202020204" pitchFamily="34" charset="0"/>
              </a:rPr>
              <a:t>two electrons (yielding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FMNH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electron transfer occurs because the flavoprotein has a higher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than the compound oxidized</a:t>
            </a:r>
          </a:p>
          <a:p>
            <a:pPr lvl="1">
              <a:spcBef>
                <a:spcPts val="363"/>
              </a:spcBef>
              <a:buClr>
                <a:srgbClr val="000000"/>
              </a:buClr>
            </a:pP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of a flavin nucleotide depends on the protein with which it is associated </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648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1A32-B141-4F7D-9E39-52065A120F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Pass through a Series of Membrane-Bound Carriers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types of electron transfers occur in oxidative phosphorylation: </a:t>
            </a:r>
          </a:p>
          <a:p>
            <a:pPr lvl="1"/>
            <a:r>
              <a:rPr lang="en-US" sz="2400" dirty="0">
                <a:latin typeface="Arial" panose="020B0604020202020204" pitchFamily="34" charset="0"/>
                <a:cs typeface="Arial" panose="020B0604020202020204" pitchFamily="34" charset="0"/>
              </a:rPr>
              <a:t>direct transfer of electrons </a:t>
            </a:r>
          </a:p>
          <a:p>
            <a:pPr lvl="1"/>
            <a:r>
              <a:rPr lang="en-US" sz="2400" dirty="0">
                <a:latin typeface="Arial" panose="020B0604020202020204" pitchFamily="34" charset="0"/>
                <a:cs typeface="Arial" panose="020B0604020202020204" pitchFamily="34" charset="0"/>
              </a:rPr>
              <a:t>transfer as a hydrogen atom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e</a:t>
            </a:r>
            <a:r>
              <a:rPr lang="en-US" sz="2400" i="1"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transfer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reducing equivalent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single electron equivalent transferred in an oxidation-reduction reaction</a:t>
            </a:r>
          </a:p>
        </p:txBody>
      </p:sp>
    </p:spTree>
    <p:extLst>
      <p:ext uri="{BB962C8B-B14F-4D97-AF65-F5344CB8AC3E}">
        <p14:creationId xmlns:p14="http://schemas.microsoft.com/office/powerpoint/2010/main" val="122488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627"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213454-7F6E-4BF9-B4AE-F0B2D416B49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C1B98EE5-34E7-4461-B965-9B2F9F422E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7075" y="324893"/>
            <a:ext cx="1133954" cy="816935"/>
          </a:xfrm>
          <a:prstGeom prst="rect">
            <a:avLst/>
          </a:prstGeom>
        </p:spPr>
      </p:pic>
      <p:sp>
        <p:nvSpPr>
          <p:cNvPr id="2" name="Title 1">
            <a:extLst>
              <a:ext uri="{FF2B5EF4-FFF2-40B4-BE49-F238E27FC236}">
                <a16:creationId xmlns:a16="http://schemas.microsoft.com/office/drawing/2014/main" id="{5236597B-EB72-4CCD-BF8F-3238689B9E92}"/>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ion, atom, or molecule constitutes one reducing equivalent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proton (H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hydrogen atom (H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hydride ion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NADH</a:t>
            </a:r>
          </a:p>
        </p:txBody>
      </p:sp>
    </p:spTree>
    <p:extLst>
      <p:ext uri="{BB962C8B-B14F-4D97-AF65-F5344CB8AC3E}">
        <p14:creationId xmlns:p14="http://schemas.microsoft.com/office/powerpoint/2010/main" val="125547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B282-AD30-4320-B697-2B172EB2D6E6}"/>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ion, atom, or molecule constitutes one reducing equivalent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hydrogen atom (H</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The term </a:t>
            </a:r>
            <a:r>
              <a:rPr lang="en-US" sz="2400" b="1" i="1" dirty="0">
                <a:effectLst/>
                <a:latin typeface="Arial" panose="020B0604020202020204" pitchFamily="34" charset="0"/>
                <a:ea typeface="Times New Roman" panose="02020603050405020304" pitchFamily="18" charset="0"/>
                <a:cs typeface="Arial" panose="020B0604020202020204" pitchFamily="34" charset="0"/>
              </a:rPr>
              <a:t>reducing equivalent </a:t>
            </a:r>
            <a:r>
              <a:rPr lang="en-US" sz="2400" b="1" dirty="0">
                <a:effectLst/>
                <a:latin typeface="Arial" panose="020B0604020202020204" pitchFamily="34" charset="0"/>
                <a:ea typeface="Times New Roman" panose="02020603050405020304" pitchFamily="18" charset="0"/>
                <a:cs typeface="Arial" panose="020B0604020202020204" pitchFamily="34" charset="0"/>
              </a:rPr>
              <a:t>is used to designate a single electron equivalent transferred in an oxidation-reduction reaction. A proton cannot act as a reducing equivalent because </a:t>
            </a:r>
            <a:r>
              <a:rPr lang="en-US" sz="2400" b="1" dirty="0">
                <a:latin typeface="Arial" panose="020B0604020202020204" pitchFamily="34" charset="0"/>
                <a:ea typeface="Times New Roman" panose="02020603050405020304" pitchFamily="18" charset="0"/>
                <a:cs typeface="Arial" panose="020B0604020202020204" pitchFamily="34" charset="0"/>
              </a:rPr>
              <a:t>it </a:t>
            </a:r>
            <a:r>
              <a:rPr lang="en-US" sz="2400" b="1" dirty="0">
                <a:effectLst/>
                <a:latin typeface="Arial" panose="020B0604020202020204" pitchFamily="34" charset="0"/>
                <a:ea typeface="Times New Roman" panose="02020603050405020304" pitchFamily="18" charset="0"/>
                <a:cs typeface="Arial" panose="020B0604020202020204" pitchFamily="34" charset="0"/>
              </a:rPr>
              <a:t>has no electrons. A hydrogen atom acts as one reducing equivalent. A hydride ion or NADH molecule acts as two reducing equivalents.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0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D52E483A-5F7D-493A-8DBD-88790517D1C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BD8FC80-5BF3-4BB7-84ED-1ABE9683115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70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D56-F99D-440F-A455-25A50D7C94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Electron-Carrying Molecules in the Respiratory Chain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types of electron-carrying molecules:</a:t>
            </a:r>
          </a:p>
          <a:p>
            <a:pPr lvl="1"/>
            <a:r>
              <a:rPr lang="en-US" sz="2400" dirty="0">
                <a:latin typeface="Arial" panose="020B0604020202020204" pitchFamily="34" charset="0"/>
                <a:cs typeface="Arial" panose="020B0604020202020204" pitchFamily="34" charset="0"/>
              </a:rPr>
              <a:t>NAD</a:t>
            </a:r>
          </a:p>
          <a:p>
            <a:pPr lvl="1"/>
            <a:r>
              <a:rPr lang="en-US" sz="2400" dirty="0">
                <a:latin typeface="Arial" panose="020B0604020202020204" pitchFamily="34" charset="0"/>
                <a:cs typeface="Arial" panose="020B0604020202020204" pitchFamily="34" charset="0"/>
              </a:rPr>
              <a:t>flavoproteins</a:t>
            </a:r>
          </a:p>
          <a:p>
            <a:pPr lvl="1"/>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a:t>
            </a:r>
          </a:p>
          <a:p>
            <a:pPr lvl="1"/>
            <a:r>
              <a:rPr lang="en-US" sz="2400" b="1" dirty="0">
                <a:latin typeface="Arial" panose="020B0604020202020204" pitchFamily="34" charset="0"/>
                <a:cs typeface="Arial" panose="020B0604020202020204" pitchFamily="34" charset="0"/>
              </a:rPr>
              <a:t>cytochromes</a:t>
            </a:r>
          </a:p>
          <a:p>
            <a:pPr lvl="1"/>
            <a:r>
              <a:rPr lang="en-US" sz="2400" b="1" dirty="0">
                <a:latin typeface="Arial" panose="020B0604020202020204" pitchFamily="34" charset="0"/>
                <a:cs typeface="Arial" panose="020B0604020202020204" pitchFamily="34" charset="0"/>
              </a:rPr>
              <a:t>iron-sulfur proteins</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2522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0D9F-8B6B-4569-932F-844A1A822E8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601" y="1227709"/>
            <a:ext cx="4114800" cy="517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 a lipid-soluble benzoquinone with a long isoprenoid side chain</a:t>
            </a:r>
          </a:p>
          <a:p>
            <a:pPr lvl="1"/>
            <a:r>
              <a:rPr lang="en-US" sz="2400" dirty="0">
                <a:latin typeface="Arial" panose="020B0604020202020204" pitchFamily="34" charset="0"/>
                <a:cs typeface="Arial" panose="020B0604020202020204" pitchFamily="34" charset="0"/>
              </a:rPr>
              <a:t>can accept one or two electrons</a:t>
            </a:r>
          </a:p>
          <a:p>
            <a:pPr lvl="1"/>
            <a:r>
              <a:rPr lang="en-US" sz="2400" dirty="0">
                <a:latin typeface="Arial" panose="020B0604020202020204" pitchFamily="34" charset="0"/>
                <a:cs typeface="Arial" panose="020B0604020202020204" pitchFamily="34" charset="0"/>
              </a:rPr>
              <a:t>freely diffusible within the inner mitochondrial membrane </a:t>
            </a:r>
          </a:p>
          <a:p>
            <a:pPr lvl="1"/>
            <a:r>
              <a:rPr lang="en-US" sz="2400" dirty="0">
                <a:latin typeface="Arial" panose="020B0604020202020204" pitchFamily="34" charset="0"/>
                <a:cs typeface="Arial" panose="020B0604020202020204" pitchFamily="34" charset="0"/>
              </a:rPr>
              <a:t>plays a central role in coupling electron flow to proton movement</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space-filling model has a rounded top with gray spheres in the center, two red spheres at the top and slightly to the right, a red sphere to the lower left, and three gray spheres each bonded to three white spheres visible to the upper left, top rear, and lower right. A kinked vertical chain extends down from this rounded portion. The vertical chain has gray spheres in the center and white spheres around the outside. Ubiquinone (Q) (fully oxidized) is shown as a six-membered ring with double bonds on the left and right sides, its upper and lower left vertices each bonded to O C H 3, its top and bottom vertices each double bonded to O, its lower right vertex bonded to C H 3, and its upper right vertex bonded to (C H 2 bonded to C H double bonded to C bonded to C H 3 above and C H 2 to the right) 2 bonded to H. Upward- and downward-pointing arrows indicate a reversible reaction. The downward arrow is joined by a curved line from red highlighted H plus plus e minus to show that these are added. This yields ubisemiquinone (Q H with a dot to the upper left of Q) (semiquinone radical), shown as a benzene ring with the upper and lower left vertices each bonded to O C H 3, the top vertex bonded to O with a red dot, the upper right vertex bonded to R, the lower right vertex bonded to C H 3, and the bottom vertex bonded to O red highlighted H. Upward- and downward-pointing arrows indicate a reversible reaction. The downward arrow is joined by a curved line from red highlighted H plus plus e minus to show that these are added. This yields ubiquinol (Q H 2) (fully reduced), which is a similar benzene ring in which the top vertex is bonded to O red highlighted H.">
            <a:extLst>
              <a:ext uri="{FF2B5EF4-FFF2-40B4-BE49-F238E27FC236}">
                <a16:creationId xmlns:a16="http://schemas.microsoft.com/office/drawing/2014/main" id="{78BE2D73-58FC-204E-B1A9-8912EB869EFF}"/>
              </a:ext>
            </a:extLst>
          </p:cNvPr>
          <p:cNvPicPr>
            <a:picLocks noChangeAspect="1"/>
          </p:cNvPicPr>
          <p:nvPr/>
        </p:nvPicPr>
        <p:blipFill>
          <a:blip r:embed="rId3"/>
          <a:stretch>
            <a:fillRect/>
          </a:stretch>
        </p:blipFill>
        <p:spPr>
          <a:xfrm>
            <a:off x="4559808" y="1828800"/>
            <a:ext cx="4304812" cy="3837432"/>
          </a:xfrm>
          <a:prstGeom prst="rect">
            <a:avLst/>
          </a:prstGeom>
        </p:spPr>
      </p:pic>
    </p:spTree>
    <p:extLst>
      <p:ext uri="{BB962C8B-B14F-4D97-AF65-F5344CB8AC3E}">
        <p14:creationId xmlns:p14="http://schemas.microsoft.com/office/powerpoint/2010/main" val="3844400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2"/>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cytochromes </a:t>
            </a:r>
            <a:r>
              <a:rPr lang="en-US" sz="2400" dirty="0">
                <a:latin typeface="Arial" panose="020B0604020202020204" pitchFamily="34" charset="0"/>
                <a:cs typeface="Arial" panose="020B0604020202020204" pitchFamily="34" charset="0"/>
              </a:rPr>
              <a:t>= proteins with characteristic strong absorption of visible light due to their iron-containing heme prosthetic groups</a:t>
            </a:r>
          </a:p>
          <a:p>
            <a:pPr lvl="1"/>
            <a:r>
              <a:rPr lang="en-US" sz="2400" dirty="0">
                <a:latin typeface="Arial" panose="020B0604020202020204" pitchFamily="34" charset="0"/>
                <a:cs typeface="Arial" panose="020B0604020202020204" pitchFamily="34" charset="0"/>
              </a:rPr>
              <a:t>one-electron carriers </a:t>
            </a:r>
          </a:p>
          <a:p>
            <a:pPr lvl="1"/>
            <a:r>
              <a:rPr lang="en-US" sz="2400" dirty="0">
                <a:latin typeface="Arial" panose="020B0604020202020204" pitchFamily="34" charset="0"/>
                <a:cs typeface="Arial" panose="020B0604020202020204" pitchFamily="34" charset="0"/>
              </a:rPr>
              <a:t>3 classes in mitochondria: </a:t>
            </a:r>
            <a:r>
              <a:rPr lang="en-US" sz="2400" i="1" dirty="0">
                <a:latin typeface="Arial" panose="020B0604020202020204" pitchFamily="34" charset="0"/>
                <a:cs typeface="Arial" panose="020B0604020202020204" pitchFamily="34" charset="0"/>
              </a:rPr>
              <a:t>a, b,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c</a:t>
            </a:r>
          </a:p>
          <a:p>
            <a:pPr lvl="2"/>
            <a:r>
              <a:rPr lang="en-US" dirty="0">
                <a:latin typeface="Arial" panose="020B0604020202020204" pitchFamily="34" charset="0"/>
                <a:cs typeface="Arial" panose="020B0604020202020204" pitchFamily="34" charset="0"/>
              </a:rPr>
              <a:t>hemes of </a:t>
            </a:r>
            <a:r>
              <a:rPr lang="en-US" i="1"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b </a:t>
            </a:r>
            <a:r>
              <a:rPr lang="en-US" dirty="0">
                <a:latin typeface="Arial" panose="020B0604020202020204" pitchFamily="34" charset="0"/>
                <a:cs typeface="Arial" panose="020B0604020202020204" pitchFamily="34" charset="0"/>
              </a:rPr>
              <a:t>are not covalently bound to associated proteins </a:t>
            </a:r>
          </a:p>
          <a:p>
            <a:pPr lvl="2"/>
            <a:r>
              <a:rPr lang="en-US" i="1" dirty="0">
                <a:latin typeface="Arial" panose="020B0604020202020204" pitchFamily="34" charset="0"/>
                <a:cs typeface="Arial" panose="020B0604020202020204" pitchFamily="34" charset="0"/>
              </a:rPr>
              <a:t>c </a:t>
            </a:r>
            <a:r>
              <a:rPr lang="en-US" dirty="0">
                <a:latin typeface="Arial" panose="020B0604020202020204" pitchFamily="34" charset="0"/>
                <a:cs typeface="Arial" panose="020B0604020202020204" pitchFamily="34" charset="0"/>
              </a:rPr>
              <a:t>is covalently attached through </a:t>
            </a:r>
            <a:r>
              <a:rPr lang="en-US" dirty="0" err="1">
                <a:latin typeface="Arial" panose="020B0604020202020204" pitchFamily="34" charset="0"/>
                <a:cs typeface="Arial" panose="020B0604020202020204" pitchFamily="34" charset="0"/>
              </a:rPr>
              <a:t>Cys</a:t>
            </a:r>
            <a:r>
              <a:rPr lang="en-US" dirty="0">
                <a:latin typeface="Arial" panose="020B0604020202020204" pitchFamily="34" charset="0"/>
                <a:cs typeface="Arial" panose="020B0604020202020204" pitchFamily="34" charset="0"/>
              </a:rPr>
              <a:t> residues</a:t>
            </a:r>
            <a:endParaRPr lang="en-US" i="1"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E3C5F5EA-934B-4D91-AF97-2D8DEB6D23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Cytochromes</a:t>
            </a:r>
            <a:endParaRPr lang="en-AU" dirty="0"/>
          </a:p>
        </p:txBody>
      </p:sp>
    </p:spTree>
    <p:extLst>
      <p:ext uri="{BB962C8B-B14F-4D97-AF65-F5344CB8AC3E}">
        <p14:creationId xmlns:p14="http://schemas.microsoft.com/office/powerpoint/2010/main" val="131490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a shows three structures. Iron protoporphyrin Roman numeral 9 (in italicized b end italics-type cytochromes) is shown with F e in the center surrounded by eight rings. The chain forming the outer boundary of this ring structure and two attached alkenes are highlighted in brown. All part described are highlighted in brown unless otherwise specified. The top five-membered ring has a double bond at the top, an upper left vertex bonded to nonhighlighted C H 3, an upper right vertex bonded to C H double bonded to C H 2, a nonhighlighted lower right side double bonded to N at the bottom vertex, and a nonhighlighted lower right side single bonded to N at the bottom vertex. The lower left vertex of this ring and lower right double bond of this top ring is shared with a six-membered ring to its lower left. This six-membered ring has a brown horizontal top vertex, a shared, nonhighlighted double bond at its upper right side that joins to N to the lower right, a vertical double bond at its left side, and a nonhighlighted lower left bond that connects to a left-hand N with a red arrow pointing to the central F e. The lower left-corner of this ring is the upper right corner of the left side five-membered ring. This five-membered ring shares a nonhighlighted bond at its upper right side to the left-side N with the six-membered ring above. It has a vertical top side, an upper left vertex bonded to C H double bonded to C H 2, and vertical double-bond at its left side, a lower left vertex bonded to non-highlighted C H 3, a horizontal bottom bond, and a lower right vertex connected by a non-highlighted bond to the left-hand N to its upper right. The lower right vertex of this ring is the upper left vertex of a six-membered ring below. This six-membered ring has a vertical double bond at its left side, a horizontal bond at its bottom side, and a nonhighlighted double bond to N at its top vertex, which has an arrow pointing up to F e. This double bond is shared with a five-membered ring at the bottom center that has a vertical single bond on its left side, a lower left vertex bonded to nonhighlighted C H 3, a double bond at its bottom side, a lower right vertex bonded to nonhighlighted C H 2 C H 2 C O O minus, a single bond at its right side, and a nonhighlighted single bond from its upper right vertex to N at its top vertex. This five-membered ring shares its upper right side with a six-membered ring to its upper right that has a vertical double bond at its bottom side, a vertical single bond at its right side, and a nonhighlighted diagonal bond at its upper right side to the right-hand N at its upper right vertex that has an arrow pointing left to F e. This nonhighlighted diagonal bond is shared with a five-membered ring at the right side that has the right-hand N as its left side vertex, a double bond at its right side, a lower right vertex bonded to nonhighlighted C H 2 C H 2 C O O minus, a vertical single bond at its left side, an upper right vertex bonded to nonhighlighted C H 3, a horizontal double bond at its top side, and a diagonal upper left side bond to N at its left side vertex. This five-membered ring shares its upper left side with a six-membered ring above that has a vertical bond at its right side, a horizontal bond at its top side, and a diagonal bond at its upper left side to the top center N that forms the bottom vertex of the top center five-membered ring. Heme italicized c end italics (in italicized c end italics-type cytochromes) is a similar structure except that the left side five-membered ring has an upper left vertex bonded to C H bonded to C H 3 and to S further bonded to C y s, with the entire new group in a blue box, and the top five-membered ring has an upper right vertex bonded to C H bonded to C H 3 and to S further bonded to C y s, with the entire new group in a blue box. These two substituents in blue boxes both replaced C H double bonded to C H 2 in iron protoporphyrin Roman numeral 9. Heme italicized a end italics (in italicized a end italics-type cytochromes) is also similar to iron protoporphyrin Roman numeral 9 except that the upper left vertex of the left side five-membered ring is bonded to nonhighlighted C H bonded to nonhighlighted O H and to a zigzag chain in a blue box of C H 2 bonded to C H 2 bonded to C H double bonded to C bonded to C H 3 and to C H 2 bonded to C H 2 bonded to C H double bonded to C bonded to C H 3 and further bonded to C H 2 bonded to C H 2 bonded to C H double bonded to C bonded to 2 C H 3. Part b is a graph that plots relative light absorption against wavelength. The horizontal axis is labeled wavelength (n m) and runs from 300 to 600, labeled in increments of 100. The vertical axis is labeled relative light absorption (percent) and ranges from 0 to 100, labeled in increments of 50. A blue curve labeled oxidized cyt italicized c end italics begins at (315, 10), increases to (340, 20), increases slowly to (360, 25), then increases rapidly to a peak at (400, 80), before decreasing rapidly to (450, 5), rising slightly to (540, 7), and then decreasing to (580, 4). A red curve labeled reduced cyt italicized c end italics begins at (315, 20), drops to (340, 10), rises rapidly to a peak labeled gamma at (400, 98), decreases rapidly to (425, 4), decrease to (470, 2), rises to a small peak labeled beta at (505, 6), drops slightly to (508, 5), rises to a peak labeled alpha at (550, 20), then decreases to end at (580, 3). All data is approximate.">
            <a:extLst>
              <a:ext uri="{FF2B5EF4-FFF2-40B4-BE49-F238E27FC236}">
                <a16:creationId xmlns:a16="http://schemas.microsoft.com/office/drawing/2014/main" id="{63FD1192-39C8-C347-9AA0-491BBAD291A8}"/>
              </a:ext>
            </a:extLst>
          </p:cNvPr>
          <p:cNvPicPr>
            <a:picLocks noChangeAspect="1"/>
          </p:cNvPicPr>
          <p:nvPr/>
        </p:nvPicPr>
        <p:blipFill>
          <a:blip r:embed="rId3"/>
          <a:stretch>
            <a:fillRect/>
          </a:stretch>
        </p:blipFill>
        <p:spPr>
          <a:xfrm>
            <a:off x="914400" y="1075478"/>
            <a:ext cx="7315199" cy="5636820"/>
          </a:xfrm>
          <a:prstGeom prst="rect">
            <a:avLst/>
          </a:prstGeom>
        </p:spPr>
      </p:pic>
      <p:sp>
        <p:nvSpPr>
          <p:cNvPr id="2" name="Title 1">
            <a:extLst>
              <a:ext uri="{FF2B5EF4-FFF2-40B4-BE49-F238E27FC236}">
                <a16:creationId xmlns:a16="http://schemas.microsoft.com/office/drawing/2014/main" id="{79B7E749-290B-4156-BD16-23C2FA8B4F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Prosthetic Groups of Cytochromes</a:t>
            </a:r>
            <a:endParaRPr lang="en-AU" dirty="0"/>
          </a:p>
        </p:txBody>
      </p:sp>
    </p:spTree>
    <p:extLst>
      <p:ext uri="{BB962C8B-B14F-4D97-AF65-F5344CB8AC3E}">
        <p14:creationId xmlns:p14="http://schemas.microsoft.com/office/powerpoint/2010/main" val="153868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E99E4AD-E9E1-4D6D-879F-1829E6C722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1EDCE97F-7DD6-42A4-B4C5-0D98A9878E50}"/>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is false about the cytochrome electron carriers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Cytochromes </a:t>
            </a:r>
            <a:r>
              <a:rPr lang="en-US" sz="2400" i="1" dirty="0">
                <a:effectLst/>
                <a:latin typeface="Arial" panose="020B0604020202020204" pitchFamily="34" charset="0"/>
                <a:ea typeface="Times New Roman" panose="02020603050405020304" pitchFamily="18" charset="0"/>
                <a:cs typeface="Arial" panose="020B0604020202020204" pitchFamily="34" charset="0"/>
              </a:rPr>
              <a:t>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b</a:t>
            </a:r>
            <a:r>
              <a:rPr lang="en-US" sz="2400" dirty="0">
                <a:effectLst/>
                <a:latin typeface="Arial" panose="020B0604020202020204" pitchFamily="34" charset="0"/>
                <a:ea typeface="Times New Roman" panose="02020603050405020304" pitchFamily="18" charset="0"/>
                <a:cs typeface="Arial" panose="020B0604020202020204" pitchFamily="34" charset="0"/>
              </a:rPr>
              <a:t>, and </a:t>
            </a:r>
            <a:r>
              <a:rPr lang="en-US" sz="2400" i="1" dirty="0">
                <a:effectLst/>
                <a:latin typeface="Arial" panose="020B0604020202020204" pitchFamily="34" charset="0"/>
                <a:ea typeface="Times New Roman" panose="02020603050405020304" pitchFamily="18" charset="0"/>
                <a:cs typeface="Arial" panose="020B0604020202020204" pitchFamily="34" charset="0"/>
              </a:rPr>
              <a:t>c</a:t>
            </a:r>
            <a:r>
              <a:rPr lang="en-US" sz="2400" dirty="0">
                <a:effectLst/>
                <a:latin typeface="Arial" panose="020B0604020202020204" pitchFamily="34" charset="0"/>
                <a:ea typeface="Times New Roman" panose="02020603050405020304" pitchFamily="18" charset="0"/>
                <a:cs typeface="Arial" panose="020B0604020202020204" pitchFamily="34" charset="0"/>
              </a:rPr>
              <a:t> are distinguished by differences in their light-absorption spectra.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Soluble cytochrome </a:t>
            </a:r>
            <a:r>
              <a:rPr lang="en-US" sz="2400" i="1" dirty="0">
                <a:effectLst/>
                <a:latin typeface="Arial" panose="020B0604020202020204" pitchFamily="34" charset="0"/>
                <a:ea typeface="Times New Roman" panose="02020603050405020304" pitchFamily="18" charset="0"/>
                <a:cs typeface="Arial" panose="020B0604020202020204" pitchFamily="34" charset="0"/>
              </a:rPr>
              <a:t>c</a:t>
            </a:r>
            <a:r>
              <a:rPr lang="en-US" sz="2400" dirty="0">
                <a:effectLst/>
                <a:latin typeface="Arial" panose="020B0604020202020204" pitchFamily="34" charset="0"/>
                <a:ea typeface="Times New Roman" panose="02020603050405020304" pitchFamily="18" charset="0"/>
                <a:cs typeface="Arial" panose="020B0604020202020204" pitchFamily="34" charset="0"/>
              </a:rPr>
              <a:t> associates with the outer surface of the inner membrane through electrostatic interactions.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heme of cytochrome </a:t>
            </a:r>
            <a:r>
              <a:rPr lang="en-US" sz="2400" i="1" dirty="0">
                <a:effectLst/>
                <a:latin typeface="Arial" panose="020B0604020202020204" pitchFamily="34" charset="0"/>
                <a:ea typeface="Times New Roman" panose="02020603050405020304" pitchFamily="18" charset="0"/>
                <a:cs typeface="Arial" panose="020B0604020202020204" pitchFamily="34" charset="0"/>
              </a:rPr>
              <a:t>c</a:t>
            </a:r>
            <a:r>
              <a:rPr lang="en-US" sz="2400" dirty="0">
                <a:effectLst/>
                <a:latin typeface="Arial" panose="020B0604020202020204" pitchFamily="34" charset="0"/>
                <a:ea typeface="Times New Roman" panose="02020603050405020304" pitchFamily="18" charset="0"/>
                <a:cs typeface="Arial" panose="020B0604020202020204" pitchFamily="34" charset="0"/>
              </a:rPr>
              <a:t> is tightly, but not covalently, bound to its associated protein.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Cytochromes </a:t>
            </a:r>
            <a:r>
              <a:rPr lang="en-US" sz="2400" i="1" dirty="0">
                <a:effectLst/>
                <a:latin typeface="Arial" panose="020B0604020202020204" pitchFamily="34" charset="0"/>
                <a:ea typeface="Times New Roman" panose="02020603050405020304" pitchFamily="18" charset="0"/>
                <a:cs typeface="Arial" panose="020B0604020202020204" pitchFamily="34" charset="0"/>
              </a:rPr>
              <a:t>a </a:t>
            </a:r>
            <a:r>
              <a:rPr lang="en-US" sz="2400" dirty="0">
                <a:effectLst/>
                <a:latin typeface="Arial" panose="020B0604020202020204" pitchFamily="34" charset="0"/>
                <a:ea typeface="Times New Roman" panose="02020603050405020304" pitchFamily="18" charset="0"/>
                <a:cs typeface="Arial" panose="020B0604020202020204" pitchFamily="34" charset="0"/>
              </a:rPr>
              <a:t>and </a:t>
            </a:r>
            <a:r>
              <a:rPr lang="en-US" sz="2400" i="1" dirty="0">
                <a:effectLst/>
                <a:latin typeface="Arial" panose="020B0604020202020204" pitchFamily="34" charset="0"/>
                <a:ea typeface="Times New Roman" panose="02020603050405020304" pitchFamily="18" charset="0"/>
                <a:cs typeface="Arial" panose="020B0604020202020204" pitchFamily="34" charset="0"/>
              </a:rPr>
              <a:t>b</a:t>
            </a:r>
            <a:r>
              <a:rPr lang="en-US" sz="2400" dirty="0">
                <a:effectLst/>
                <a:latin typeface="Arial" panose="020B0604020202020204" pitchFamily="34" charset="0"/>
                <a:ea typeface="Times New Roman" panose="02020603050405020304" pitchFamily="18" charset="0"/>
                <a:cs typeface="Arial" panose="020B0604020202020204" pitchFamily="34" charset="0"/>
              </a:rPr>
              <a:t> are integral proteins of the inner mitochondrial membrane.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034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EC36-88C5-44E4-BCD3-0B54EA49CFB9}"/>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is false about the cytochrome electron carriers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The heme of cytochrome </a:t>
            </a:r>
            <a:r>
              <a:rPr lang="en-US" sz="2400" b="1" i="1" dirty="0">
                <a:effectLst/>
                <a:latin typeface="Arial" panose="020B0604020202020204" pitchFamily="34" charset="0"/>
                <a:ea typeface="Times New Roman" panose="02020603050405020304" pitchFamily="18" charset="0"/>
                <a:cs typeface="Arial" panose="020B0604020202020204" pitchFamily="34" charset="0"/>
              </a:rPr>
              <a:t>c</a:t>
            </a:r>
            <a:r>
              <a:rPr lang="en-US" sz="2400" b="1" dirty="0">
                <a:effectLst/>
                <a:latin typeface="Arial" panose="020B0604020202020204" pitchFamily="34" charset="0"/>
                <a:ea typeface="Times New Roman" panose="02020603050405020304" pitchFamily="18" charset="0"/>
                <a:cs typeface="Arial" panose="020B0604020202020204" pitchFamily="34" charset="0"/>
              </a:rPr>
              <a:t> is tightly, but not covalently, bound to its associated protein.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hemes of </a:t>
            </a:r>
            <a:r>
              <a:rPr lang="en-US" sz="2400" b="1" i="1" u="none" strike="noStrike" baseline="0" dirty="0">
                <a:latin typeface="Arial" panose="020B0604020202020204" pitchFamily="34" charset="0"/>
                <a:cs typeface="Arial" panose="020B0604020202020204" pitchFamily="34" charset="0"/>
              </a:rPr>
              <a:t>a </a:t>
            </a:r>
            <a:r>
              <a:rPr lang="en-US" sz="2400" b="1" i="0" u="none" strike="noStrike" baseline="0" dirty="0">
                <a:latin typeface="Arial" panose="020B0604020202020204" pitchFamily="34" charset="0"/>
                <a:cs typeface="Arial" panose="020B0604020202020204" pitchFamily="34" charset="0"/>
              </a:rPr>
              <a:t>and </a:t>
            </a:r>
            <a:r>
              <a:rPr lang="en-US" sz="2400" b="1" i="1" u="none" strike="noStrike" baseline="0" dirty="0">
                <a:latin typeface="Arial" panose="020B0604020202020204" pitchFamily="34" charset="0"/>
                <a:cs typeface="Arial" panose="020B0604020202020204" pitchFamily="34" charset="0"/>
              </a:rPr>
              <a:t>b </a:t>
            </a:r>
            <a:r>
              <a:rPr lang="en-US" sz="2400" b="1" i="0" u="none" strike="noStrike" baseline="0" dirty="0">
                <a:latin typeface="Arial" panose="020B0604020202020204" pitchFamily="34" charset="0"/>
                <a:cs typeface="Arial" panose="020B0604020202020204" pitchFamily="34" charset="0"/>
              </a:rPr>
              <a:t>cytochromes are tightly, but not covalently, bound to their associated proteins; the hemes of </a:t>
            </a:r>
            <a:r>
              <a:rPr lang="en-US" sz="2400" b="1" i="1" u="none" strike="noStrike" baseline="0" dirty="0">
                <a:latin typeface="Arial" panose="020B0604020202020204" pitchFamily="34" charset="0"/>
                <a:cs typeface="Arial" panose="020B0604020202020204" pitchFamily="34" charset="0"/>
              </a:rPr>
              <a:t>c</a:t>
            </a:r>
            <a:r>
              <a:rPr lang="en-US" sz="2400" b="1" i="0" u="none" strike="noStrike" baseline="0" dirty="0">
                <a:latin typeface="Arial" panose="020B0604020202020204" pitchFamily="34" charset="0"/>
                <a:cs typeface="Arial" panose="020B0604020202020204" pitchFamily="34" charset="0"/>
              </a:rPr>
              <a:t>-type cytochromes are covalently attached through </a:t>
            </a:r>
            <a:r>
              <a:rPr lang="en-US" sz="2400" b="1" i="0" u="none" strike="noStrike" baseline="0" dirty="0" err="1">
                <a:latin typeface="Arial" panose="020B0604020202020204" pitchFamily="34" charset="0"/>
                <a:cs typeface="Arial" panose="020B0604020202020204" pitchFamily="34" charset="0"/>
              </a:rPr>
              <a:t>Cys</a:t>
            </a:r>
            <a:r>
              <a:rPr lang="en-US" sz="2400" b="1" i="0" u="none" strike="noStrike" baseline="0" dirty="0">
                <a:latin typeface="Arial" panose="020B0604020202020204" pitchFamily="34" charset="0"/>
                <a:cs typeface="Arial" panose="020B0604020202020204" pitchFamily="34" charset="0"/>
              </a:rPr>
              <a:t> residues.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4734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DC43-6D72-4D9C-8A7B-A41AE39E65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Iron-Sulfur 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3"/>
            <a:ext cx="8534399" cy="2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iron-sulfur proteins </a:t>
            </a:r>
            <a:r>
              <a:rPr lang="en-US" sz="2400" dirty="0">
                <a:latin typeface="Arial" panose="020B0604020202020204" pitchFamily="34" charset="0"/>
                <a:cs typeface="Arial" panose="020B0604020202020204" pitchFamily="34" charset="0"/>
              </a:rPr>
              <a:t>= proteins that contain iron in association with inorganic sulfur atoms and/or with the sulfur atoms of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 in the protein</a:t>
            </a:r>
          </a:p>
          <a:p>
            <a:pPr lvl="1"/>
            <a:r>
              <a:rPr lang="en-US" sz="2400" dirty="0">
                <a:latin typeface="Arial" panose="020B0604020202020204" pitchFamily="34" charset="0"/>
                <a:cs typeface="Arial" panose="020B0604020202020204" pitchFamily="34" charset="0"/>
              </a:rPr>
              <a:t>participate in one-electron transfers </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Rieske</a:t>
            </a:r>
            <a:r>
              <a:rPr lang="en-US" sz="2400" b="1" dirty="0">
                <a:latin typeface="Arial" panose="020B0604020202020204" pitchFamily="34" charset="0"/>
                <a:cs typeface="Arial" panose="020B0604020202020204" pitchFamily="34" charset="0"/>
              </a:rPr>
              <a:t> iron-sulfur proteins </a:t>
            </a:r>
            <a:r>
              <a:rPr lang="en-US" sz="2400" dirty="0">
                <a:latin typeface="Arial" panose="020B0604020202020204" pitchFamily="34" charset="0"/>
                <a:cs typeface="Arial" panose="020B0604020202020204" pitchFamily="34" charset="0"/>
              </a:rPr>
              <a:t>= proteins in which one Fe atom is coordinated to two His residues</a:t>
            </a:r>
            <a:endParaRPr lang="en-US" sz="2000" b="1"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quare invagination in a protein with two C y s vertically along each side, one near the top and one near the bottom. In the center of the opening, there is a light red circle labeled F e that is bonded to orange circles labeled S to the upper left, lower left, upper right, and lower right. Each circle labeled S is further bonded to its adjacent C y s in the surrounding protein. Part b is similar except the invagination is rectangular. A light red circle labeled F e on the left side is solid wedge bonded to an orange sphere labeled S to the upper left that is further bonded to C y s to its left in the protein, hashed wedge bonded to an orange sphere labeled S to the lower left that is further bonded to C y s to its left in the protein, and bonded to yellow spheres labeled S to its upper and lower right. On the right side of the invagination, a similar light red circle labeled F e is bonded to the same yellow spheres to its upper left and right, solid wedge bonded to an orange sphere labeled S to its upper right further bonded to C y s to its right in the protein, and hashed wedge bonded to an orange sphere labeled S to its lower right further bonded to C y s to its right in the protein. Part c shows a similar invagination in a protein that is higher on its right side than on its left side. The opening contains a cube. C y s in the lower left of the protein is bonded to an orange sphere labeled S to its right further bonded to a light red sphere labeled F e at the lower left rear vertex of the cube. C y s in the upper left of the protein is bonded to an orange sphere labeled S further bonded to a light red cube at the upper right front vertex of the cube. C y s in the lower right of the protein is bonded to an orange sphere labeled S to its left further bonded to a light red sphere labeled F e at the lower right front vertex of the cube. C y s in the upper right of the protein is bonded to an orange sphere labeled S further bonded to a light red sphere labeled F e to its lower left at the upper rear right vertex of the cube. The upper rear left vertex of the cube is a yellow sphere labeled S, the upper front left vertex of the cube is a light red sphere labeled F e, the upper front right vertex of the cube is a yellow sphere labeled S, and the upper rear right vertex of the cube is a light red sphere labeled F e. The lower rear left vertex of the cube is a light red sphere labeled F e, the lower front left vertex of the cube is a yellow sphere labeled S, the lower front right vertex of the cube is light red sphere labeled F e, and the lower rear right vertex of the cube is a yellow sphere labeled S. There are hashed wedge bonds between the light red spheres labeled F e at the lower left rear, lower right front, and upper right rear and a yellow sphere labeled S at the lower right rear. Part d shows a short vertical helix at the bottom center with diagonal strands above and a short horizontal helix to the upper right. A small ball-and-stick model with a diamond shape with red at the left and right and yellow at the top and bottom is at the right side just to the right of the helix. Each red sphere is further bonded to two orange spheres to its outside.">
            <a:extLst>
              <a:ext uri="{FF2B5EF4-FFF2-40B4-BE49-F238E27FC236}">
                <a16:creationId xmlns:a16="http://schemas.microsoft.com/office/drawing/2014/main" id="{99D342CD-3534-C448-9DDF-D8E36E64E942}"/>
              </a:ext>
            </a:extLst>
          </p:cNvPr>
          <p:cNvPicPr>
            <a:picLocks noChangeAspect="1"/>
          </p:cNvPicPr>
          <p:nvPr/>
        </p:nvPicPr>
        <p:blipFill>
          <a:blip r:embed="rId3"/>
          <a:stretch>
            <a:fillRect/>
          </a:stretch>
        </p:blipFill>
        <p:spPr>
          <a:xfrm>
            <a:off x="563626" y="4572000"/>
            <a:ext cx="8016748" cy="1805170"/>
          </a:xfrm>
          <a:prstGeom prst="rect">
            <a:avLst/>
          </a:prstGeom>
        </p:spPr>
      </p:pic>
    </p:spTree>
    <p:extLst>
      <p:ext uri="{BB962C8B-B14F-4D97-AF65-F5344CB8AC3E}">
        <p14:creationId xmlns:p14="http://schemas.microsoft.com/office/powerpoint/2010/main" val="90894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E5DCB6-136D-43F8-A01D-A7D9D7CF70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BE3EB933-0763-4FB6-972C-EA54AD49C9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7434B8F9-E1F2-4B86-AB58-2E1316E3698F}"/>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is NOT an electron carrier involved in the respiratory chain?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NADH</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iron-sulfur proteins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cytochromes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coenzyme A</a:t>
            </a:r>
          </a:p>
        </p:txBody>
      </p:sp>
    </p:spTree>
    <p:extLst>
      <p:ext uri="{BB962C8B-B14F-4D97-AF65-F5344CB8AC3E}">
        <p14:creationId xmlns:p14="http://schemas.microsoft.com/office/powerpoint/2010/main" val="3176911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6AE-182A-4E92-8113-31E501AADB82}"/>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is NOT an electron carrier involved in the respiratory chain?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coenzyme 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lvl="0">
              <a:buNone/>
            </a:pPr>
            <a:r>
              <a:rPr lang="en-US" sz="2400" b="1" dirty="0">
                <a:solidFill>
                  <a:srgbClr val="000000"/>
                </a:solidFill>
                <a:latin typeface="Arial" panose="020B0604020202020204" pitchFamily="34" charset="0"/>
                <a:cs typeface="Arial" panose="020B0604020202020204" pitchFamily="34" charset="0"/>
              </a:rPr>
              <a:t>Coenzyme A serves multiple metabolic functions in both anabolic and catabolic pathways; however, it does not act as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 electron carrier in the respiratory chain</a:t>
            </a:r>
            <a:r>
              <a:rPr lang="en-US" sz="2400" b="1" dirty="0">
                <a:solidFill>
                  <a:srgbClr val="000000"/>
                </a:solidFill>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9577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9326-4056-4511-89BB-DCBB55EDAD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Methods for Determining The Sequence of Electron Carriers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431925"/>
            <a:ext cx="8534399"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determine the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of the individual electron carriers </a:t>
            </a:r>
          </a:p>
          <a:p>
            <a:r>
              <a:rPr lang="en-US" sz="2400" dirty="0">
                <a:latin typeface="Arial" panose="020B0604020202020204" pitchFamily="34" charset="0"/>
                <a:cs typeface="Arial" panose="020B0604020202020204" pitchFamily="34" charset="0"/>
              </a:rPr>
              <a:t>reduce the entire chain of carriers by omitting 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then measure the oxidation rate of each electron carrier when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reintroduced</a:t>
            </a:r>
          </a:p>
          <a:p>
            <a:r>
              <a:rPr lang="en-US" sz="2400" dirty="0">
                <a:latin typeface="Arial" panose="020B0604020202020204" pitchFamily="34" charset="0"/>
                <a:cs typeface="Arial" panose="020B0604020202020204" pitchFamily="34" charset="0"/>
              </a:rPr>
              <a:t>measure the effects of inhibitors of electron transfer on the oxidation state of each carrier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horizontal bands are shown. The top band has a blue rectangle labeled N A D H on the left, then a right-pointing arrow beneath a red circle containing a red X beneath a box labeled rotenone. The band to the right is light red and contains the following sequence from left to right: Q right-pointing arrow C y t italicized b end italics right-pointing arrow C y t italicized c end italics subscript 1 end subscript right-pointing arrow C y t italicized c end italics right-pointing arrow C y t italicized a end italics right-pointing arrow C y t italicized a end italics subscript 3 end subscript. To the right of the light red bar, an arrow points right to O 2. The middle band has a blue portion on the left that reads, N A D H right-pointing arrow Q right-pointing arrow C y t italicized b end italics. An arrow points right beneath a red circle containing a red X beneath a box labeled antimycin A. The band to the right is light red and contains the following sequence from left to right: C y t italicized c end italics subscript 1 end subscript right-pointing arrow C y t italicized c end italics right-pointing arrow C y t italicized a end italics right-pointing arrow C y t italicized a end italics subscript 3 end subscript. To the right of the light red bar, an arrow points right to O 2. The bottom band has a blue portion that reads, N A D H right-pointing arrow Q right-pointing arrow C y t italicized b end italics right-pointing arrow C y t italicized c end italics subscript 1 end subscript right-pointing arrow C y t italicized c end italics right-pointing arrow C y t italicized a end italics right-pointing arrow C y t italicized a end italics subscript 3 end subscript. To the right of the light red bar, a right-pointing arrow is shown beneath a red circle containing a red X beneath a box labeled C N minus or C O. O 2 is to the right of this arrow.">
            <a:extLst>
              <a:ext uri="{FF2B5EF4-FFF2-40B4-BE49-F238E27FC236}">
                <a16:creationId xmlns:a16="http://schemas.microsoft.com/office/drawing/2014/main" id="{B6FF9DE1-CA1B-4147-A393-8B55EA323724}"/>
              </a:ext>
            </a:extLst>
          </p:cNvPr>
          <p:cNvPicPr>
            <a:picLocks noChangeAspect="1"/>
          </p:cNvPicPr>
          <p:nvPr/>
        </p:nvPicPr>
        <p:blipFill>
          <a:blip r:embed="rId3"/>
          <a:stretch>
            <a:fillRect/>
          </a:stretch>
        </p:blipFill>
        <p:spPr>
          <a:xfrm>
            <a:off x="1773560" y="4014518"/>
            <a:ext cx="5596880" cy="2480435"/>
          </a:xfrm>
          <a:prstGeom prst="rect">
            <a:avLst/>
          </a:prstGeom>
        </p:spPr>
      </p:pic>
    </p:spTree>
    <p:extLst>
      <p:ext uri="{BB962C8B-B14F-4D97-AF65-F5344CB8AC3E}">
        <p14:creationId xmlns:p14="http://schemas.microsoft.com/office/powerpoint/2010/main" val="292302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8440-5746-4EF6-8849-0DD78D8009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Standard Reduction Potentials of Individual Electron Carriers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796" y="1363663"/>
            <a:ext cx="8534399"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electrons tend to flow spontaneously from carriers of lower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to carriers of higher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990600" lvl="2" indent="0">
              <a:buNone/>
            </a:pPr>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BC1A2E1F-03E2-4818-BAF6-D19E24A53954}"/>
              </a:ext>
            </a:extLst>
          </p:cNvPr>
          <p:cNvSpPr txBox="1"/>
          <p:nvPr/>
        </p:nvSpPr>
        <p:spPr>
          <a:xfrm>
            <a:off x="778030" y="2209800"/>
            <a:ext cx="7576503" cy="615553"/>
          </a:xfrm>
          <a:prstGeom prst="rect">
            <a:avLst/>
          </a:prstGeom>
          <a:solidFill>
            <a:srgbClr val="005F6A"/>
          </a:solidFill>
        </p:spPr>
        <p:txBody>
          <a:bodyPr wrap="square" rtlCol="0">
            <a:spAutoFit/>
          </a:bodyPr>
          <a:lstStyle/>
          <a:p>
            <a:r>
              <a:rPr lang="en-US" sz="1700" b="1" dirty="0">
                <a:solidFill>
                  <a:schemeClr val="bg1"/>
                </a:solidFill>
              </a:rPr>
              <a:t>Table 19-2 Standard Reduction Potentials of Respiratory Chain and Related Electron Carriers</a:t>
            </a:r>
          </a:p>
        </p:txBody>
      </p:sp>
      <p:graphicFrame>
        <p:nvGraphicFramePr>
          <p:cNvPr id="3" name="Table 2">
            <a:extLst>
              <a:ext uri="{FF2B5EF4-FFF2-40B4-BE49-F238E27FC236}">
                <a16:creationId xmlns:a16="http://schemas.microsoft.com/office/drawing/2014/main" id="{5DC0B229-BD42-43FC-8EDF-81E95769FD10}"/>
              </a:ext>
            </a:extLst>
          </p:cNvPr>
          <p:cNvGraphicFramePr>
            <a:graphicFrameLocks noGrp="1"/>
          </p:cNvGraphicFramePr>
          <p:nvPr>
            <p:extLst>
              <p:ext uri="{D42A27DB-BD31-4B8C-83A1-F6EECF244321}">
                <p14:modId xmlns:p14="http://schemas.microsoft.com/office/powerpoint/2010/main" val="2110631970"/>
              </p:ext>
            </p:extLst>
          </p:nvPr>
        </p:nvGraphicFramePr>
        <p:xfrm>
          <a:off x="789460" y="2825353"/>
          <a:ext cx="7565073" cy="3891280"/>
        </p:xfrm>
        <a:graphic>
          <a:graphicData uri="http://schemas.openxmlformats.org/drawingml/2006/table">
            <a:tbl>
              <a:tblPr firstRow="1" bandRow="1">
                <a:tableStyleId>{5C22544A-7EE6-4342-B048-85BDC9FD1C3A}</a:tableStyleId>
              </a:tblPr>
              <a:tblGrid>
                <a:gridCol w="6640830">
                  <a:extLst>
                    <a:ext uri="{9D8B030D-6E8A-4147-A177-3AD203B41FA5}">
                      <a16:colId xmlns:a16="http://schemas.microsoft.com/office/drawing/2014/main" val="2369347191"/>
                    </a:ext>
                  </a:extLst>
                </a:gridCol>
                <a:gridCol w="924243">
                  <a:extLst>
                    <a:ext uri="{9D8B030D-6E8A-4147-A177-3AD203B41FA5}">
                      <a16:colId xmlns:a16="http://schemas.microsoft.com/office/drawing/2014/main" val="3273680431"/>
                    </a:ext>
                  </a:extLst>
                </a:gridCol>
              </a:tblGrid>
              <a:tr h="370840">
                <a:tc>
                  <a:txBody>
                    <a:bodyPr/>
                    <a:lstStyle/>
                    <a:p>
                      <a:r>
                        <a:rPr lang="en-US" sz="1500" dirty="0">
                          <a:solidFill>
                            <a:schemeClr val="tx1"/>
                          </a:solidFill>
                        </a:rPr>
                        <a:t>Redox reaction (half-reaction)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i="1" dirty="0">
                          <a:solidFill>
                            <a:schemeClr val="tx1"/>
                          </a:solidFill>
                        </a:rPr>
                        <a:t>E</a:t>
                      </a:r>
                      <a:r>
                        <a:rPr lang="en-US" sz="1500" i="0" dirty="0">
                          <a:solidFill>
                            <a:schemeClr val="tx1"/>
                          </a:solidFill>
                        </a:rPr>
                        <a:t>′° (V)</a:t>
                      </a:r>
                      <a:endParaRPr lang="en-US" sz="1500" i="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835460033"/>
                  </a:ext>
                </a:extLst>
              </a:tr>
              <a:tr h="228252">
                <a:tc>
                  <a:txBody>
                    <a:bodyPr/>
                    <a:lstStyle/>
                    <a:p>
                      <a:r>
                        <a:rPr lang="en-US" sz="1500" dirty="0"/>
                        <a:t>2H</a:t>
                      </a:r>
                      <a:r>
                        <a:rPr lang="en-US" sz="1500" baseline="30000" dirty="0"/>
                        <a:t>+</a:t>
                      </a:r>
                      <a:r>
                        <a:rPr lang="en-US" sz="1500" dirty="0"/>
                        <a:t> + 2</a:t>
                      </a:r>
                      <a:r>
                        <a:rPr lang="en-US" sz="1500" i="1" dirty="0"/>
                        <a:t>e</a:t>
                      </a:r>
                      <a:r>
                        <a:rPr lang="en-US" sz="1500" i="0" baseline="30000" dirty="0"/>
                        <a:t>−</a:t>
                      </a:r>
                      <a:r>
                        <a:rPr lang="en-US" sz="1500" i="0" dirty="0"/>
                        <a:t>→H</a:t>
                      </a:r>
                      <a:r>
                        <a:rPr lang="en-US" sz="1500" i="0" baseline="-25000" dirty="0"/>
                        <a:t>2</a:t>
                      </a:r>
                      <a:endParaRPr lang="en-US" sz="1500" baseline="-25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−0.414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8069073"/>
                  </a:ext>
                </a:extLst>
              </a:tr>
              <a:tr h="197772">
                <a:tc>
                  <a:txBody>
                    <a:bodyPr/>
                    <a:lstStyle/>
                    <a:p>
                      <a:r>
                        <a:rPr lang="en-US" sz="1500" dirty="0"/>
                        <a:t>NAD</a:t>
                      </a:r>
                      <a:r>
                        <a:rPr lang="en-US" sz="1500" baseline="30000" dirty="0"/>
                        <a:t>+</a:t>
                      </a:r>
                      <a:r>
                        <a:rPr lang="en-US" sz="1500" dirty="0"/>
                        <a:t> + H</a:t>
                      </a:r>
                      <a:r>
                        <a:rPr lang="en-US" sz="1500" baseline="30000" dirty="0"/>
                        <a:t>+</a:t>
                      </a:r>
                      <a:r>
                        <a:rPr lang="en-US" sz="1500" dirty="0"/>
                        <a:t> + 2</a:t>
                      </a:r>
                      <a:r>
                        <a:rPr lang="en-US" sz="1500" i="1" dirty="0"/>
                        <a:t>e</a:t>
                      </a:r>
                      <a:r>
                        <a:rPr lang="en-US" sz="1500" i="0" baseline="30000" dirty="0"/>
                        <a:t>−</a:t>
                      </a:r>
                      <a:r>
                        <a:rPr lang="en-US" sz="1500" i="0" dirty="0"/>
                        <a:t>→NADH</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8035137"/>
                  </a:ext>
                </a:extLst>
              </a:tr>
              <a:tr h="1672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NADP</a:t>
                      </a:r>
                      <a:r>
                        <a:rPr lang="en-US" sz="1500" baseline="30000" dirty="0"/>
                        <a:t>+</a:t>
                      </a:r>
                      <a:r>
                        <a:rPr lang="en-US" sz="1500" dirty="0"/>
                        <a:t> + H</a:t>
                      </a:r>
                      <a:r>
                        <a:rPr lang="en-US" sz="1500" baseline="30000" dirty="0"/>
                        <a:t>+</a:t>
                      </a:r>
                      <a:r>
                        <a:rPr lang="en-US" sz="1500" dirty="0"/>
                        <a:t> + 2</a:t>
                      </a:r>
                      <a:r>
                        <a:rPr lang="en-US" sz="1500" i="1" dirty="0"/>
                        <a:t>e</a:t>
                      </a:r>
                      <a:r>
                        <a:rPr lang="en-US" sz="1500" i="0" baseline="30000" dirty="0"/>
                        <a:t>−</a:t>
                      </a:r>
                      <a:r>
                        <a:rPr lang="en-US" sz="1500" i="0" dirty="0"/>
                        <a:t>→NADPH</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−0.324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578666"/>
                  </a:ext>
                </a:extLst>
              </a:tr>
              <a:tr h="136812">
                <a:tc>
                  <a:txBody>
                    <a:bodyPr/>
                    <a:lstStyle/>
                    <a:p>
                      <a:r>
                        <a:rPr lang="en-US" sz="1500" dirty="0"/>
                        <a:t>NADH dehydrogenase (FMN) + 2H</a:t>
                      </a:r>
                      <a:r>
                        <a:rPr lang="en-US" sz="1500" baseline="30000" dirty="0"/>
                        <a:t>+</a:t>
                      </a:r>
                      <a:r>
                        <a:rPr lang="en-US" sz="1500" dirty="0"/>
                        <a:t> + 2</a:t>
                      </a:r>
                      <a:r>
                        <a:rPr lang="en-US" sz="1500" i="1" dirty="0"/>
                        <a:t>e</a:t>
                      </a:r>
                      <a:r>
                        <a:rPr lang="en-US" sz="1500" i="0" baseline="30000" dirty="0"/>
                        <a:t>−</a:t>
                      </a:r>
                      <a:r>
                        <a:rPr lang="en-US" sz="1500" i="0" dirty="0"/>
                        <a:t>→NADH dehydrogenase (FMNH</a:t>
                      </a:r>
                      <a:r>
                        <a:rPr lang="en-US" sz="1500" i="0" baseline="-25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725343"/>
                  </a:ext>
                </a:extLst>
              </a:tr>
              <a:tr h="182532">
                <a:tc>
                  <a:txBody>
                    <a:bodyPr/>
                    <a:lstStyle/>
                    <a:p>
                      <a:r>
                        <a:rPr lang="en-US" sz="1500" dirty="0"/>
                        <a:t>Ubiquinone + 2H</a:t>
                      </a:r>
                      <a:r>
                        <a:rPr lang="en-US" sz="1500" baseline="30000" dirty="0"/>
                        <a:t>+</a:t>
                      </a:r>
                      <a:r>
                        <a:rPr lang="en-US" sz="1500" dirty="0"/>
                        <a:t> + 2</a:t>
                      </a:r>
                      <a:r>
                        <a:rPr lang="en-US" sz="1500" i="1" dirty="0"/>
                        <a:t>e</a:t>
                      </a:r>
                      <a:r>
                        <a:rPr lang="en-US" sz="1500" i="0" baseline="30000" dirty="0"/>
                        <a:t>−</a:t>
                      </a:r>
                      <a:r>
                        <a:rPr lang="en-US" sz="1500" i="0" dirty="0"/>
                        <a:t>→ubiquinol</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0.045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721516"/>
                  </a:ext>
                </a:extLst>
              </a:tr>
              <a:tr h="228252">
                <a:tc>
                  <a:txBody>
                    <a:bodyPr/>
                    <a:lstStyle/>
                    <a:p>
                      <a:r>
                        <a:rPr lang="en-US" sz="1500" dirty="0"/>
                        <a:t>Cytochrome </a:t>
                      </a:r>
                      <a:r>
                        <a:rPr lang="en-US" sz="1500" i="1" dirty="0"/>
                        <a:t>b</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b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0.077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2619952"/>
                  </a:ext>
                </a:extLst>
              </a:tr>
              <a:tr h="1977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c</a:t>
                      </a:r>
                      <a:r>
                        <a:rPr lang="en-US" sz="1500" i="0" baseline="-25000" dirty="0"/>
                        <a:t>1</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c</a:t>
                      </a:r>
                      <a:r>
                        <a:rPr lang="en-US" sz="1500" i="0" baseline="-25000" dirty="0"/>
                        <a:t>1</a:t>
                      </a:r>
                      <a:r>
                        <a:rPr lang="en-US" sz="1500" i="1" dirty="0"/>
                        <a:t>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817210"/>
                  </a:ext>
                </a:extLst>
              </a:tr>
              <a:tr h="1672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c</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c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0.254</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605489"/>
                  </a:ext>
                </a:extLst>
              </a:tr>
              <a:tr h="2130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a</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a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0.29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405005"/>
                  </a:ext>
                </a:extLst>
              </a:tr>
              <a:tr h="1825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Cytochrome </a:t>
                      </a:r>
                      <a:r>
                        <a:rPr lang="en-US" sz="1500" i="1" dirty="0"/>
                        <a:t>a</a:t>
                      </a:r>
                      <a:r>
                        <a:rPr lang="en-US" sz="1500" i="0" baseline="-25000" dirty="0"/>
                        <a:t>3</a:t>
                      </a:r>
                      <a:r>
                        <a:rPr lang="en-US" sz="1500" i="0" dirty="0"/>
                        <a:t> (Fe</a:t>
                      </a:r>
                      <a:r>
                        <a:rPr lang="en-US" sz="1500" i="0" baseline="30000" dirty="0"/>
                        <a:t>3+</a:t>
                      </a:r>
                      <a:r>
                        <a:rPr lang="en-US" sz="1500" i="0" dirty="0"/>
                        <a:t>) + </a:t>
                      </a:r>
                      <a:r>
                        <a:rPr lang="en-US" sz="1500" i="1" dirty="0"/>
                        <a:t>e</a:t>
                      </a:r>
                      <a:r>
                        <a:rPr lang="en-US" sz="1500" i="0" baseline="30000" dirty="0"/>
                        <a:t>−</a:t>
                      </a:r>
                      <a:r>
                        <a:rPr lang="en-US" sz="1500" i="0" dirty="0"/>
                        <a:t>→cytochrome </a:t>
                      </a:r>
                      <a:r>
                        <a:rPr lang="en-US" sz="1500" i="1" dirty="0"/>
                        <a:t>a</a:t>
                      </a:r>
                      <a:r>
                        <a:rPr lang="en-US" sz="1500" i="0" baseline="-25000" dirty="0"/>
                        <a:t>3</a:t>
                      </a:r>
                      <a:r>
                        <a:rPr lang="en-US" sz="1500" i="1" dirty="0"/>
                        <a:t> </a:t>
                      </a:r>
                      <a:r>
                        <a:rPr lang="en-US" sz="1500" i="0" dirty="0"/>
                        <a:t>(Fe</a:t>
                      </a:r>
                      <a:r>
                        <a:rPr lang="en-US" sz="1500" i="0" baseline="30000" dirty="0"/>
                        <a:t>2+</a:t>
                      </a:r>
                      <a:r>
                        <a:rPr lang="en-US" sz="1500" i="0" dirty="0"/>
                        <a:t>)</a:t>
                      </a:r>
                      <a:endParaRPr lang="en-US" sz="15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0.35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092991"/>
                  </a:ext>
                </a:extLst>
              </a:tr>
              <a:tr h="1343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½ O</a:t>
                      </a:r>
                      <a:r>
                        <a:rPr lang="en-US" sz="1500" baseline="-25000" dirty="0"/>
                        <a:t>2</a:t>
                      </a:r>
                      <a:r>
                        <a:rPr lang="en-US" sz="1500" dirty="0"/>
                        <a:t> + 2H</a:t>
                      </a:r>
                      <a:r>
                        <a:rPr lang="en-US" sz="1500" baseline="30000" dirty="0"/>
                        <a:t>+</a:t>
                      </a:r>
                      <a:r>
                        <a:rPr lang="en-US" sz="1500" dirty="0"/>
                        <a:t> + 2</a:t>
                      </a:r>
                      <a:r>
                        <a:rPr lang="en-US" sz="1500" i="1" dirty="0"/>
                        <a:t>e</a:t>
                      </a:r>
                      <a:r>
                        <a:rPr lang="en-US" sz="1500" i="0" baseline="30000" dirty="0"/>
                        <a:t>−</a:t>
                      </a:r>
                      <a:r>
                        <a:rPr lang="en-US" sz="1500" i="0" dirty="0"/>
                        <a:t>→H</a:t>
                      </a:r>
                      <a:r>
                        <a:rPr lang="en-US" sz="1500" i="0" baseline="-25000" dirty="0"/>
                        <a:t>2</a:t>
                      </a:r>
                      <a:r>
                        <a:rPr lang="en-US" sz="1500" i="0" baseline="0" dirty="0"/>
                        <a:t>O</a:t>
                      </a:r>
                      <a:endParaRPr lang="en-US" sz="1500" baseline="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0.817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4031879"/>
                  </a:ext>
                </a:extLst>
              </a:tr>
            </a:tbl>
          </a:graphicData>
        </a:graphic>
      </p:graphicFrame>
    </p:spTree>
    <p:extLst>
      <p:ext uri="{BB962C8B-B14F-4D97-AF65-F5344CB8AC3E}">
        <p14:creationId xmlns:p14="http://schemas.microsoft.com/office/powerpoint/2010/main" val="1465742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A9D6-8FA2-492D-98CC-28E6AD4900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Sequence of Electron Carriers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431925"/>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order of carriers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NADH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 Q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b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order has been confirmed by all three approaches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431925"/>
                <a:ext cx="8534399" cy="4130675"/>
              </a:xfrm>
              <a:prstGeom prst="rect">
                <a:avLst/>
              </a:prstGeom>
              <a:blipFill>
                <a:blip r:embed="rId3"/>
                <a:stretch>
                  <a:fillRect l="-42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709061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6E7A3F7-D4AD-44B5-B952-C0BCEAAC03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C016E8-5BC6-437B-BFC2-53B129E950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73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9B1B-9131-4A8B-B0D3-E1EBE5451D2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 Carriers Function in Multienzyme Complexes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unique electron-carrier complexes catalyze electron transfer through a portion of the chain:</a:t>
            </a:r>
          </a:p>
          <a:p>
            <a:pPr lvl="1"/>
            <a:r>
              <a:rPr lang="en-US" sz="2400" dirty="0">
                <a:latin typeface="Arial" panose="020B0604020202020204" pitchFamily="34" charset="0"/>
                <a:cs typeface="Arial" panose="020B0604020202020204" pitchFamily="34" charset="0"/>
              </a:rPr>
              <a:t>Complex I (from NADH to ubiquinone) </a:t>
            </a:r>
          </a:p>
          <a:p>
            <a:pPr lvl="1"/>
            <a:r>
              <a:rPr lang="en-US" sz="2400" dirty="0">
                <a:latin typeface="Arial" panose="020B0604020202020204" pitchFamily="34" charset="0"/>
                <a:cs typeface="Arial" panose="020B0604020202020204" pitchFamily="34" charset="0"/>
              </a:rPr>
              <a:t>Complex II (from succinate to ubiquinone) </a:t>
            </a:r>
          </a:p>
          <a:p>
            <a:pPr lvl="1"/>
            <a:r>
              <a:rPr lang="en-US" sz="2400" dirty="0">
                <a:latin typeface="Arial" panose="020B0604020202020204" pitchFamily="34" charset="0"/>
                <a:cs typeface="Arial" panose="020B0604020202020204" pitchFamily="34" charset="0"/>
              </a:rPr>
              <a:t>Complex III (from ubiquinone to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Complex IV (from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439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7DA554B8-4B0F-4A17-AF78-B6EBDB5CDD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FDABD4FD-270D-40A6-88D4-B630263F4249}"/>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electron-carrier complex in the respiratory chain oxidizes ubiquinone?</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Complex I</a:t>
            </a:r>
          </a:p>
          <a:p>
            <a:pPr marL="342900" marR="0" lvl="0" indent="-342900" algn="l" defTabSz="914400" rtl="0" eaLnBrk="0" fontAlgn="base" latinLnBrk="0" hangingPunct="0">
              <a:lnSpc>
                <a:spcPct val="100000"/>
              </a:lnSpc>
              <a:spcBef>
                <a:spcPts val="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Complex II</a:t>
            </a:r>
          </a:p>
          <a:p>
            <a:pPr marL="342900" marR="0" lvl="0" indent="-342900" algn="l" defTabSz="914400" rtl="0" eaLnBrk="0" fontAlgn="base" latinLnBrk="0" hangingPunct="0">
              <a:lnSpc>
                <a:spcPct val="100000"/>
              </a:lnSpc>
              <a:spcBef>
                <a:spcPts val="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Complex III</a:t>
            </a:r>
          </a:p>
          <a:p>
            <a:pPr marL="342900" marR="0" lvl="0" indent="-342900" algn="l" defTabSz="914400" rtl="0" eaLnBrk="0" fontAlgn="base" latinLnBrk="0" hangingPunct="0">
              <a:lnSpc>
                <a:spcPct val="100000"/>
              </a:lnSpc>
              <a:spcBef>
                <a:spcPts val="0"/>
              </a:spcBef>
              <a:spcAft>
                <a:spcPts val="0"/>
              </a:spcAft>
              <a:buClrTx/>
              <a:buSzTx/>
              <a:buFont typeface="+mj-lt"/>
              <a:buAutoNum type="alphaUcPeriod"/>
              <a:tabLst/>
              <a:defRPr/>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Complex IV</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272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4E50-5B54-42A7-86AD-1C7569C3C143}"/>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electron-carrier complex in the respiratory chain oxidizes ubiquinone?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ts val="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Complex III</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Complex III carries electrons from reduced ubiquinone to cytochrome </a:t>
            </a:r>
            <a:r>
              <a:rPr lang="en-US" sz="2400" b="1" i="1" u="none" strike="noStrike" baseline="0"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6015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0335-9E66-4470-A268-8B392DC764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Components of the Mitochondrial Respiratory Chain</a:t>
            </a:r>
            <a:endParaRPr lang="en-AU" dirty="0"/>
          </a:p>
        </p:txBody>
      </p:sp>
      <p:sp>
        <p:nvSpPr>
          <p:cNvPr id="4" name="TextBox 3">
            <a:extLst>
              <a:ext uri="{FF2B5EF4-FFF2-40B4-BE49-F238E27FC236}">
                <a16:creationId xmlns:a16="http://schemas.microsoft.com/office/drawing/2014/main" id="{2D3413E4-186C-4F51-80E0-38F5C982DA92}"/>
              </a:ext>
            </a:extLst>
          </p:cNvPr>
          <p:cNvSpPr txBox="1"/>
          <p:nvPr/>
        </p:nvSpPr>
        <p:spPr>
          <a:xfrm>
            <a:off x="55689" y="2270760"/>
            <a:ext cx="9032622"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19-3 The Protein Components of the Mitochondrial Respiratory Chain</a:t>
            </a:r>
          </a:p>
        </p:txBody>
      </p:sp>
      <p:graphicFrame>
        <p:nvGraphicFramePr>
          <p:cNvPr id="3" name="Table 2">
            <a:extLst>
              <a:ext uri="{FF2B5EF4-FFF2-40B4-BE49-F238E27FC236}">
                <a16:creationId xmlns:a16="http://schemas.microsoft.com/office/drawing/2014/main" id="{F651DFAB-BAB4-4E91-AC4F-1A855DAC44C8}"/>
              </a:ext>
            </a:extLst>
          </p:cNvPr>
          <p:cNvGraphicFramePr>
            <a:graphicFrameLocks noGrp="1"/>
          </p:cNvGraphicFramePr>
          <p:nvPr>
            <p:extLst>
              <p:ext uri="{D42A27DB-BD31-4B8C-83A1-F6EECF244321}">
                <p14:modId xmlns:p14="http://schemas.microsoft.com/office/powerpoint/2010/main" val="1855929946"/>
              </p:ext>
            </p:extLst>
          </p:nvPr>
        </p:nvGraphicFramePr>
        <p:xfrm>
          <a:off x="55689" y="2651760"/>
          <a:ext cx="9032622" cy="2225040"/>
        </p:xfrm>
        <a:graphic>
          <a:graphicData uri="http://schemas.openxmlformats.org/drawingml/2006/table">
            <a:tbl>
              <a:tblPr firstRow="1" bandRow="1">
                <a:tableStyleId>{5C22544A-7EE6-4342-B048-85BDC9FD1C3A}</a:tableStyleId>
              </a:tblPr>
              <a:tblGrid>
                <a:gridCol w="3945255">
                  <a:extLst>
                    <a:ext uri="{9D8B030D-6E8A-4147-A177-3AD203B41FA5}">
                      <a16:colId xmlns:a16="http://schemas.microsoft.com/office/drawing/2014/main" val="3925075343"/>
                    </a:ext>
                  </a:extLst>
                </a:gridCol>
                <a:gridCol w="1233805">
                  <a:extLst>
                    <a:ext uri="{9D8B030D-6E8A-4147-A177-3AD203B41FA5}">
                      <a16:colId xmlns:a16="http://schemas.microsoft.com/office/drawing/2014/main" val="2236540284"/>
                    </a:ext>
                  </a:extLst>
                </a:gridCol>
                <a:gridCol w="1958785">
                  <a:extLst>
                    <a:ext uri="{9D8B030D-6E8A-4147-A177-3AD203B41FA5}">
                      <a16:colId xmlns:a16="http://schemas.microsoft.com/office/drawing/2014/main" val="2831394618"/>
                    </a:ext>
                  </a:extLst>
                </a:gridCol>
                <a:gridCol w="1894777">
                  <a:extLst>
                    <a:ext uri="{9D8B030D-6E8A-4147-A177-3AD203B41FA5}">
                      <a16:colId xmlns:a16="http://schemas.microsoft.com/office/drawing/2014/main" val="594473107"/>
                    </a:ext>
                  </a:extLst>
                </a:gridCol>
              </a:tblGrid>
              <a:tr h="370840">
                <a:tc>
                  <a:txBody>
                    <a:bodyPr/>
                    <a:lstStyle/>
                    <a:p>
                      <a:r>
                        <a:rPr lang="en-US" sz="1600" dirty="0">
                          <a:solidFill>
                            <a:schemeClr val="tx1"/>
                          </a:solidFill>
                        </a:rPr>
                        <a:t>Enzyme complex/protein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Mass (</a:t>
                      </a:r>
                      <a:r>
                        <a:rPr lang="en-US" sz="1600" dirty="0" err="1">
                          <a:solidFill>
                            <a:schemeClr val="tx1"/>
                          </a:solidFill>
                        </a:rPr>
                        <a:t>kDa</a:t>
                      </a:r>
                      <a:r>
                        <a:rPr lang="en-US" sz="160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Number of subunits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600" dirty="0">
                          <a:solidFill>
                            <a:schemeClr val="tx1"/>
                          </a:solidFill>
                        </a:rPr>
                        <a:t>Prosthetic group(s)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566427926"/>
                  </a:ext>
                </a:extLst>
              </a:tr>
              <a:tr h="370840">
                <a:tc>
                  <a:txBody>
                    <a:bodyPr/>
                    <a:lstStyle/>
                    <a:p>
                      <a:r>
                        <a:rPr lang="en-US" sz="1600" dirty="0"/>
                        <a:t>I NADH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850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45 (14)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FMN,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539719"/>
                  </a:ext>
                </a:extLst>
              </a:tr>
              <a:tr h="370840">
                <a:tc>
                  <a:txBody>
                    <a:bodyPr/>
                    <a:lstStyle/>
                    <a:p>
                      <a:r>
                        <a:rPr lang="en-US" sz="1600" dirty="0"/>
                        <a:t>II Succinate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140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FAD,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5289331"/>
                  </a:ext>
                </a:extLst>
              </a:tr>
              <a:tr h="370840">
                <a:tc>
                  <a:txBody>
                    <a:bodyPr/>
                    <a:lstStyle/>
                    <a:p>
                      <a:r>
                        <a:rPr lang="en-US" sz="1600" dirty="0"/>
                        <a:t>III Ubiquinone: cytochrome </a:t>
                      </a:r>
                      <a:r>
                        <a:rPr lang="en-US" sz="1600" i="1" dirty="0"/>
                        <a:t>c</a:t>
                      </a:r>
                      <a:r>
                        <a:rPr lang="en-US" sz="1600" i="0" dirty="0"/>
                        <a:t> oxidoreductase</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Hemes, Fe-S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6775104"/>
                  </a:ext>
                </a:extLst>
              </a:tr>
              <a:tr h="370840">
                <a:tc>
                  <a:txBody>
                    <a:bodyPr/>
                    <a:lstStyle/>
                    <a:p>
                      <a:r>
                        <a:rPr lang="en-US" sz="1600" dirty="0"/>
                        <a:t>Cytochrome </a:t>
                      </a:r>
                      <a:r>
                        <a:rPr lang="en-US" sz="1600" i="1" dirty="0"/>
                        <a:t>c</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6353847"/>
                  </a:ext>
                </a:extLst>
              </a:tr>
              <a:tr h="370840">
                <a:tc>
                  <a:txBody>
                    <a:bodyPr/>
                    <a:lstStyle/>
                    <a:p>
                      <a:r>
                        <a:rPr lang="en-US" sz="1600" dirty="0"/>
                        <a:t>IV Cytochrome oxidase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204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13 (3–4)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Hemes; </a:t>
                      </a:r>
                      <a:r>
                        <a:rPr lang="en-US" sz="1600" dirty="0" err="1"/>
                        <a:t>Cu</a:t>
                      </a:r>
                      <a:r>
                        <a:rPr lang="en-US" sz="1600" baseline="-25000" dirty="0" err="1"/>
                        <a:t>A</a:t>
                      </a:r>
                      <a:r>
                        <a:rPr lang="en-US" sz="1600" dirty="0"/>
                        <a:t>, </a:t>
                      </a:r>
                      <a:r>
                        <a:rPr lang="en-US" sz="1600" dirty="0" err="1"/>
                        <a:t>Cu</a:t>
                      </a:r>
                      <a:r>
                        <a:rPr lang="en-US" sz="1600" baseline="-25000" dirty="0" err="1"/>
                        <a:t>B</a:t>
                      </a:r>
                      <a:endParaRPr lang="en-US" sz="1600" baseline="-25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3051313"/>
                  </a:ext>
                </a:extLst>
              </a:tr>
            </a:tbl>
          </a:graphicData>
        </a:graphic>
      </p:graphicFrame>
    </p:spTree>
    <p:extLst>
      <p:ext uri="{BB962C8B-B14F-4D97-AF65-F5344CB8AC3E}">
        <p14:creationId xmlns:p14="http://schemas.microsoft.com/office/powerpoint/2010/main" val="67361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C09F1C4-C5A9-4799-BC71-9B5E359E4E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9B9B57D9-4583-405E-B397-1300C63C9C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DA7D-4513-452A-A415-69E391500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Separation of Functional Complexes of the Respiratory Chain</a:t>
            </a:r>
            <a:endParaRPr lang="en-AU" dirty="0"/>
          </a:p>
        </p:txBody>
      </p:sp>
      <p:pic>
        <p:nvPicPr>
          <p:cNvPr id="4" name="Picture 3" descr="A mitochondrion is shown to the upper left and is cutaway to show the folded inner membrane and cristae. Rounded structures with oval projections are shown on the inner membrane, as are sets of four shapes in curved horizontal patterns. Many dots are present on the membrane. An arrow pointing to the mitochondrion reads, treatment with digitoxin. The mitochondrion is fragmented to the lower right. An outer piece of membrane folds away and an arrow points away from it reading, outer membrane fragments discarded. Smaller pieces of membrane are shown to the right beneath text that reads, osmotic rupture. Smaller pieces containing parts of the respiratory chain and A T P synthase are visible and one piece has formed a sphere. Arrows point from the broken end of the mitochondrion to a piece of membrane containing a respiratory chain and A T P synthase. The components of the chain are clearly visible and are numbered from right to left as Roman numeral 1, Roman numeral 2, Roman numeral 3, and Roman numeral 4. A T P synthase is to the left. Each component has its characteristic shape and A T P synthase is shown with a rectangular piece in the membrane and a rounded portion above. An arrow points down to text reading, solubilization with detergent followed by ion-exchange chromatograph. ">
            <a:extLst>
              <a:ext uri="{FF2B5EF4-FFF2-40B4-BE49-F238E27FC236}">
                <a16:creationId xmlns:a16="http://schemas.microsoft.com/office/drawing/2014/main" id="{987A2193-9783-0D46-9DD2-8A483B141345}"/>
              </a:ext>
            </a:extLst>
          </p:cNvPr>
          <p:cNvPicPr>
            <a:picLocks noChangeAspect="1"/>
          </p:cNvPicPr>
          <p:nvPr/>
        </p:nvPicPr>
        <p:blipFill>
          <a:blip r:embed="rId3"/>
          <a:stretch>
            <a:fillRect/>
          </a:stretch>
        </p:blipFill>
        <p:spPr>
          <a:xfrm>
            <a:off x="424480" y="1752600"/>
            <a:ext cx="3993427" cy="4417154"/>
          </a:xfrm>
          <a:prstGeom prst="rect">
            <a:avLst/>
          </a:prstGeom>
        </p:spPr>
      </p:pic>
      <p:pic>
        <p:nvPicPr>
          <p:cNvPr id="6" name="Picture 5" descr="An arrow breaks into five parts below, each pointing to a different tube. The first arrow points to Roman numeral 1 above a tube of pink liquid, matching the color of the respiratory chain component labeled Roman numeral 1. Beneath the tube, a curved arrow points from N A D H to Q. The second arrow points to Roman numeral 2 above a tube of beige liquid, matching the color of the respiratory chain component labeled Roman numeral 2. Beneath the tube, a curved arrow points from succinate to Q. The third arrow points to Roman numeral 3 above a tube of blue liquid, matching the color of the respiratory chain component labeled Roman numeral 3. Beneath the tube, a curved arrow points from Q to C y t italicized c end italics. The fourth arrow points to Roman numeral 4 above a tube of green liquid, matching the color of the respiratory chain component labeled Roman numeral 4. Beneath the tube, a curved arrow points from C y t italicized c end italics to O 2. The fifth arrow points to A T P synthase above a tube of orange liquid, matching the color of A T P synthase shown in the membrane above. Beneath the tube, a curved arrow points from A T P to A D P plus P i. Text below reads, reactions catalyzed by isolated fractions in vitro.">
            <a:extLst>
              <a:ext uri="{FF2B5EF4-FFF2-40B4-BE49-F238E27FC236}">
                <a16:creationId xmlns:a16="http://schemas.microsoft.com/office/drawing/2014/main" id="{55E1C0A6-8EF4-4C40-969E-7B60BC772663}"/>
              </a:ext>
            </a:extLst>
          </p:cNvPr>
          <p:cNvPicPr>
            <a:picLocks noChangeAspect="1"/>
          </p:cNvPicPr>
          <p:nvPr/>
        </p:nvPicPr>
        <p:blipFill>
          <a:blip r:embed="rId4"/>
          <a:stretch>
            <a:fillRect/>
          </a:stretch>
        </p:blipFill>
        <p:spPr>
          <a:xfrm>
            <a:off x="5077762" y="2567018"/>
            <a:ext cx="3636250" cy="2788318"/>
          </a:xfrm>
          <a:prstGeom prst="rect">
            <a:avLst/>
          </a:prstGeom>
        </p:spPr>
      </p:pic>
    </p:spTree>
    <p:extLst>
      <p:ext uri="{BB962C8B-B14F-4D97-AF65-F5344CB8AC3E}">
        <p14:creationId xmlns:p14="http://schemas.microsoft.com/office/powerpoint/2010/main" val="158121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46E2-F88F-4AC6-97F8-879F02E175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NADH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0385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 (</a:t>
            </a:r>
            <a:r>
              <a:rPr lang="en-US" sz="2400" b="1" dirty="0" err="1">
                <a:latin typeface="Arial" panose="020B0604020202020204" pitchFamily="34" charset="0"/>
                <a:ea typeface="Arial Unicode MS" panose="020B0604020202020204" pitchFamily="34" charset="-128"/>
                <a:cs typeface="Arial" panose="020B0604020202020204" pitchFamily="34" charset="0"/>
              </a:rPr>
              <a:t>NADH:ubiquinone</a:t>
            </a:r>
            <a:r>
              <a:rPr lang="en-US" sz="2400" b="1" dirty="0">
                <a:latin typeface="Arial" panose="020B0604020202020204" pitchFamily="34" charset="0"/>
                <a:ea typeface="Arial Unicode MS" panose="020B0604020202020204" pitchFamily="34" charset="-128"/>
                <a:cs typeface="Arial" panose="020B0604020202020204" pitchFamily="34" charset="0"/>
              </a:rPr>
              <a:t> oxidoreductase, NADH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large L-shaped enzyme with &gt;40 polypeptide chains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FMN-containing flavoprotein accepts 2 electrons from NADH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8+ Fe-S centers pass elections to ubiquinone</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A structure within the membrane is labeled, complex Roman numeral 1. Four roughly spherical structures with rough surfaces are aligned horizontally in the membrane. The left side of this horizontal piece is labeled, membrane arm. The left-hand, light pink structure is labeled N q o 12. A red arrow points upward through it to red highlighted H plus above. The second structure, which is dark pink, is labeled N q o 13. A red arrow points upward through it to red highlighted H plus above. The third, light pink structure is labeled N q o 14. A red arrow points upward through it to red highlighted H plus above. The fourth, dark pink structure is narrow and connects to a vertical piece below. A red arrow points upward through it to red highlighted H plus above. To its right, the horizontal piece ends with another light red structure. Light, dark, and intermediate pink components come together to form an oblong piece that extends down from the right side of the horizontal piece. This is labeled, matrix arm. At the bottom, a curved arrow runs from N A D H plus H plus on the left, up to the bottom of the matrix arm, and down to N A D plus. A blue arrow labeled 2 e minus points upward from the place that the curved arrow meets the matrix arm. The blue arrow points to a space-filling model labeled R M N that has a red portion below, then bends right to meet a longer portion pointing up that is blue and gray at the bottom and gray on top. Rounded structures with two yellow and two orange spheres are to the left and right and are labeled, series of F e – S centers. The blue arrow runs upward along a curved path of these orange and yellow spheres and enters a long, light pink region that joins to the fourth light-pink region of the horizontal portion in the membrane. Accompanying text reads, N – 2. To the right, text reads, 2 e minus. The blue arrow points to Q. A black arrow runs up from Q, curves through the right end of the horizontal part, joins a red arrow from 2 H plus to the lower left of the matrix arm, and exits the horizontal part at Q H 2 within the phospholipid membrane.">
            <a:extLst>
              <a:ext uri="{FF2B5EF4-FFF2-40B4-BE49-F238E27FC236}">
                <a16:creationId xmlns:a16="http://schemas.microsoft.com/office/drawing/2014/main" id="{072F5178-15F6-824C-8CC2-7E44D7C21993}"/>
              </a:ext>
            </a:extLst>
          </p:cNvPr>
          <p:cNvPicPr>
            <a:picLocks noChangeAspect="1"/>
          </p:cNvPicPr>
          <p:nvPr/>
        </p:nvPicPr>
        <p:blipFill>
          <a:blip r:embed="rId3"/>
          <a:stretch>
            <a:fillRect/>
          </a:stretch>
        </p:blipFill>
        <p:spPr>
          <a:xfrm>
            <a:off x="4571999" y="1843405"/>
            <a:ext cx="4258055" cy="3947795"/>
          </a:xfrm>
          <a:prstGeom prst="rect">
            <a:avLst/>
          </a:prstGeom>
        </p:spPr>
      </p:pic>
    </p:spTree>
    <p:extLst>
      <p:ext uri="{BB962C8B-B14F-4D97-AF65-F5344CB8AC3E}">
        <p14:creationId xmlns:p14="http://schemas.microsoft.com/office/powerpoint/2010/main" val="2296825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4B55A35D-4D7F-4429-89EB-496156C9FD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21D05D49-77A8-4D06-8523-1A3805A59912}"/>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How many </a:t>
            </a:r>
            <a:r>
              <a:rPr kumimoji="0" lang="en-US" sz="2400" b="0" i="0"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electrons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would enter Complex I from complete oxidation of myristic acid, 14:0?</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18</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40</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42</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52</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54</a:t>
            </a:r>
          </a:p>
        </p:txBody>
      </p:sp>
    </p:spTree>
    <p:extLst>
      <p:ext uri="{BB962C8B-B14F-4D97-AF65-F5344CB8AC3E}">
        <p14:creationId xmlns:p14="http://schemas.microsoft.com/office/powerpoint/2010/main" val="4113332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F46F-0404-4D82-92CE-283C532A94F4}"/>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How many </a:t>
            </a:r>
            <a:r>
              <a:rPr kumimoji="0" lang="en-US" sz="2400" b="0" i="0"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electrons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would enter Complex I from complete oxidation of myristic acid, 14:0?</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54</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Myristic acid undergoes 6 rounds of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oxidation, producing 7 acetyl-CoA and 6 NADH (1 NADH per round). Each acetyl-CoA yields 3 NADH in the citric acid cycle.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6 NADH + (7 acetyl-CoA×3 NADH/acetyl-CoA) = 27 NADH</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Each NADH molecule donates 2 electrons to Complex I.</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27 NADH×2</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/NADH = 54</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309581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7875-64B2-4411-B361-B0478FE452FE}"/>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Complex I Catalyzes Two Simultaneous and Obligately Coupled Processes</a:t>
            </a:r>
            <a:endParaRPr lang="en-AU" sz="34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817687"/>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Complex I catalyzes: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the exergonic transfer of a hydride ion from NADH and a proton from the matrix to ubiquinone </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r>
                  <a:rPr lang="en-US" sz="2400" dirty="0">
                    <a:latin typeface="Arial" panose="020B0604020202020204" pitchFamily="34" charset="0"/>
                    <a:ea typeface="Arial Unicode MS" panose="020B0604020202020204" pitchFamily="34" charset="-128"/>
                    <a:cs typeface="Arial" panose="020B0604020202020204" pitchFamily="34" charset="0"/>
                  </a:rPr>
                  <a:t>the endergonic transfer of 4 protons from the matrix to the intermembrane space</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1" y="1817687"/>
                <a:ext cx="8534399" cy="4130675"/>
              </a:xfrm>
              <a:prstGeom prst="rect">
                <a:avLst/>
              </a:prstGeom>
              <a:blipFill>
                <a:blip r:embed="rId3"/>
                <a:stretch>
                  <a:fillRect l="-429" t="-1032" r="-1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4" name="TextBox 3">
            <a:extLst>
              <a:ext uri="{FF2B5EF4-FFF2-40B4-BE49-F238E27FC236}">
                <a16:creationId xmlns:a16="http://schemas.microsoft.com/office/drawing/2014/main" id="{48E7134E-CF52-F54F-AC0B-655F0904EA15}"/>
              </a:ext>
            </a:extLst>
          </p:cNvPr>
          <p:cNvSpPr txBox="1">
            <a:spLocks noChangeArrowheads="1"/>
          </p:cNvSpPr>
          <p:nvPr/>
        </p:nvSpPr>
        <p:spPr bwMode="auto">
          <a:xfrm>
            <a:off x="6857999" y="38830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a:t>
            </a:r>
          </a:p>
        </p:txBody>
      </p:sp>
    </p:spTree>
    <p:extLst>
      <p:ext uri="{BB962C8B-B14F-4D97-AF65-F5344CB8AC3E}">
        <p14:creationId xmlns:p14="http://schemas.microsoft.com/office/powerpoint/2010/main" val="3974313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B1B22CC-D029-4C7B-81FA-5781E6A474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BB4741D2-1406-4CCD-AEF4-6D96BEB3A34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4051683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10C9-47A1-45F5-B529-97D953D282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Is a Proton Pump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40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Complex I is a proton pump driven by the energy of electron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I catalyzes a </a:t>
            </a:r>
            <a:r>
              <a:rPr lang="en-US" sz="2400" b="1" dirty="0">
                <a:latin typeface="Arial" panose="020B0604020202020204" pitchFamily="34" charset="0"/>
                <a:cs typeface="Arial" panose="020B0604020202020204" pitchFamily="34" charset="0"/>
              </a:rPr>
              <a:t>vectorial </a:t>
            </a:r>
            <a:r>
              <a:rPr lang="en-US" sz="2400" dirty="0">
                <a:latin typeface="Arial" panose="020B0604020202020204" pitchFamily="34" charset="0"/>
                <a:cs typeface="Arial" panose="020B0604020202020204" pitchFamily="34" charset="0"/>
              </a:rPr>
              <a:t>reaction (moves protons in a specific direction from one location to another)</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3732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5D6C-E310-4AE8-8B21-29BCBA970D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of Complex I</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4000"/>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overall reaction is:</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NADH + 5H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Q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QH</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the subscript letters indicate the location of the</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protons: P indicates the positive side (the intermembrane</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space) and N indicates the negative side (the matrix) </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524000"/>
                <a:ext cx="8534399" cy="4130675"/>
              </a:xfrm>
              <a:prstGeom prst="rect">
                <a:avLst/>
              </a:prstGeom>
              <a:blipFill>
                <a:blip r:embed="rId3"/>
                <a:stretch>
                  <a:fillRect l="-446"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48E7134E-CF52-F54F-AC0B-655F0904EA15}"/>
              </a:ext>
            </a:extLst>
          </p:cNvPr>
          <p:cNvSpPr txBox="1">
            <a:spLocks noChangeArrowheads="1"/>
          </p:cNvSpPr>
          <p:nvPr/>
        </p:nvSpPr>
        <p:spPr bwMode="auto">
          <a:xfrm>
            <a:off x="7159752" y="23622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(19-2)</a:t>
            </a:r>
          </a:p>
        </p:txBody>
      </p:sp>
    </p:spTree>
    <p:extLst>
      <p:ext uri="{BB962C8B-B14F-4D97-AF65-F5344CB8AC3E}">
        <p14:creationId xmlns:p14="http://schemas.microsoft.com/office/powerpoint/2010/main" val="1530561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6315-5829-45BD-A27A-665ADA5A29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Agents that Inhibit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1753" y="1503363"/>
            <a:ext cx="853439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Complex I:</a:t>
            </a:r>
          </a:p>
          <a:p>
            <a:pPr lvl="1"/>
            <a:r>
              <a:rPr lang="en-US" sz="2400" dirty="0">
                <a:latin typeface="Arial" panose="020B0604020202020204" pitchFamily="34" charset="0"/>
                <a:cs typeface="Arial" panose="020B0604020202020204" pitchFamily="34" charset="0"/>
              </a:rPr>
              <a:t>amytal (a barbiturate drug) </a:t>
            </a:r>
          </a:p>
          <a:p>
            <a:pPr lvl="1"/>
            <a:r>
              <a:rPr lang="en-US" sz="2400" dirty="0">
                <a:latin typeface="Arial" panose="020B0604020202020204" pitchFamily="34" charset="0"/>
                <a:cs typeface="Arial" panose="020B0604020202020204" pitchFamily="34" charset="0"/>
              </a:rPr>
              <a:t>rotenone (an insecticide) </a:t>
            </a:r>
          </a:p>
          <a:p>
            <a:pPr lvl="1"/>
            <a:r>
              <a:rPr lang="en-US" sz="2400" dirty="0" err="1">
                <a:latin typeface="Arial" panose="020B0604020202020204" pitchFamily="34" charset="0"/>
                <a:cs typeface="Arial" panose="020B0604020202020204" pitchFamily="34" charset="0"/>
              </a:rPr>
              <a:t>piericidin</a:t>
            </a:r>
            <a:r>
              <a:rPr lang="en-US" sz="2400" dirty="0">
                <a:latin typeface="Arial" panose="020B0604020202020204" pitchFamily="34" charset="0"/>
                <a:cs typeface="Arial" panose="020B0604020202020204" pitchFamily="34" charset="0"/>
              </a:rPr>
              <a:t> A (an antibiotic)</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lists type of interference, compounds, and target, mode of action as follows. Type of interference, inhibition of electron transfer. Compounds, Cyanide and carbon monoxide. Target, mode of action, inhibit cytochrome oxidase. Compound, antimycin A. Target, mode of action, blocks electron transfer from cytochrome b to cytochrome c 1. Compounds, myxothiazol, rotenone, amytal, piericidin A. Target, mode of action, prevent electron transfer from F e S center to ubiquinone. Type of interference, inhibition of A T P synthase. Compound, aurovertin. Target, mode of action, inhibit F 1. Compounds, oligomycin and venturicidin. Target, mode of action, inhibit F o. Compound, D C C D, dicyclohexylcarbodilimide. Target, mode of action, blocks proton flow through F o. Type of interference, uncoupling of phosphorylation from electron transfer. Compounds, F C C P, cyanide p trifluoromethoxyphenylhydrazone, and D N P, 2, 4 dinitrophenol. Target, mode of action, hydrophobic proton carriers. Compound, valinomycin. Target, mode of action, L plus ionophore. Compound, uncoupling protein 1. Target, mode of action, in brown adipose tissue, forms proton-conducting pores in inner mitochondrial membrane. Type of interference. Inhibition of A T P, A D P exchange. Compound, atractyloside. Target, mode of action, inhibits adenine nucleotide translocase.">
            <a:extLst>
              <a:ext uri="{FF2B5EF4-FFF2-40B4-BE49-F238E27FC236}">
                <a16:creationId xmlns:a16="http://schemas.microsoft.com/office/drawing/2014/main" id="{A736DF31-8AB9-AA48-BC07-08FAF8ADD4DC}"/>
              </a:ext>
            </a:extLst>
          </p:cNvPr>
          <p:cNvPicPr>
            <a:picLocks noChangeAspect="1"/>
          </p:cNvPicPr>
          <p:nvPr/>
        </p:nvPicPr>
        <p:blipFill>
          <a:blip r:embed="rId3"/>
          <a:stretch>
            <a:fillRect/>
          </a:stretch>
        </p:blipFill>
        <p:spPr>
          <a:xfrm>
            <a:off x="1602758" y="3362325"/>
            <a:ext cx="5932388" cy="3289300"/>
          </a:xfrm>
          <a:prstGeom prst="rect">
            <a:avLst/>
          </a:prstGeom>
        </p:spPr>
      </p:pic>
    </p:spTree>
    <p:extLst>
      <p:ext uri="{BB962C8B-B14F-4D97-AF65-F5344CB8AC3E}">
        <p14:creationId xmlns:p14="http://schemas.microsoft.com/office/powerpoint/2010/main" val="4063801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1180880E-36A8-416B-B144-2186F4C8A6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81BF8CD2-E29D-4671-8E5C-00CBD49F6AE1}"/>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is false about Complex 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consists of more than 40 different polypeptide chains.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has an FMN-containing flavoprotein.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catalyzes the transfer of a hydride from NADH and a proton from the matrix to ubiquinone (Q).</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Its activity makes the matrix more positively charged.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68898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B04F07C0-3DA4-46A1-8745-A88A8CAF3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D0B6F25D-0FCF-46FB-80A0-79ADCD9AFB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75D3-565F-40B6-8965-741DD0AEF044}"/>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is false about Complex 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Its activity makes the matrix more positively charged.</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Arial" panose="020B0604020202020204" pitchFamily="34" charset="0"/>
              </a:rPr>
              <a:t>Complex I transfers four protons from the matrix to the intermembrane space. The loss of positively charged protons makes the matrix more negative.</a:t>
            </a:r>
          </a:p>
        </p:txBody>
      </p:sp>
    </p:spTree>
    <p:extLst>
      <p:ext uri="{BB962C8B-B14F-4D97-AF65-F5344CB8AC3E}">
        <p14:creationId xmlns:p14="http://schemas.microsoft.com/office/powerpoint/2010/main" val="2720150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C285-A765-4FA7-8846-FCC6F28122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 Succinate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39623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 (succinate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oxidation of succinate with the reduction of ubiquinone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electrons pass from FAD to Fe-S centers to Q</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no proton pumping</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also functions to convert succinate to fumarate in the citric acid cycle</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A large beige irregular oval labeled A is located beneath the membrane. A smaller purple irregular oval labeled B its across most of the top of this beige oval and is narrower on its left side, where it meets a narrow, curved tail of a green piece labeled C that runs along the upper left of the beige oval labeled A. This green piece has a thin tail that curves to the lower left, then widens to the right above the purple piece labeled B as it extends upward through the phospholipid membrane. Above the left-hand tail of the green piece labeled C, there is a small purple piece of B visible and then a dark purple, roughly triangular piece labeled D that extends into the membrane and narrows about halfway through the membrane, where it runs behind part C so that only a tiny piece is visible to the upper left just below the top of the membrane. A roughly linear, horizontal, space-filling model in part a has black spheres on the left, then a region with many red spheres, then a circular region of gray spheres with blue spheres around the outside on the left labeled F A D. The right side of this horizontal molecule, where it has mostly black spheres with one red sphere behind, is labeled succinate-binding site. A blue arrow labeled e minus points from the black region labeled succinate-binding site to the black and blue rounded region labeled F A D then a blue arrow points from a red sphere to the upper right of F A D to a yellow and orange sphere in part B. This yellow and orange sphere have yellow spheres to the upper left and lower right and orange spheres to the lower left and upper right and are labeled an F e – S center. Other F e – S centers are visible above and blue arrows show that the electron travels through them into the green region to reach a clump of yellow spheres labeled ubiquinone where the green piece meets a small pink piece to its upper left and the corner of dark purple piece D. A blue arrow points away from ubiquinone to Q H 2 in the membrane to the right. Heme italicized b end italics is visible as a roughly rectangular vertical clump of light red spheres above ubiquinone. Just above this clump of red spheres, there is an opening in green structure C that shows chains of yellow spheres below labeled phosphatidylethanolamine and part of purple structure D below. Chains of phosphatidylethanolamine are also visible emerging to the upper left of purple structure D within the bottom half of the membrane.">
            <a:extLst>
              <a:ext uri="{FF2B5EF4-FFF2-40B4-BE49-F238E27FC236}">
                <a16:creationId xmlns:a16="http://schemas.microsoft.com/office/drawing/2014/main" id="{F28BCB0B-0B99-7241-8ECA-BEAEA347C719}"/>
              </a:ext>
            </a:extLst>
          </p:cNvPr>
          <p:cNvPicPr>
            <a:picLocks noChangeAspect="1"/>
          </p:cNvPicPr>
          <p:nvPr/>
        </p:nvPicPr>
        <p:blipFill>
          <a:blip r:embed="rId3"/>
          <a:stretch>
            <a:fillRect/>
          </a:stretch>
        </p:blipFill>
        <p:spPr>
          <a:xfrm>
            <a:off x="4495799" y="1431925"/>
            <a:ext cx="4343399" cy="4733577"/>
          </a:xfrm>
          <a:prstGeom prst="rect">
            <a:avLst/>
          </a:prstGeom>
        </p:spPr>
      </p:pic>
    </p:spTree>
    <p:extLst>
      <p:ext uri="{BB962C8B-B14F-4D97-AF65-F5344CB8AC3E}">
        <p14:creationId xmlns:p14="http://schemas.microsoft.com/office/powerpoint/2010/main" val="3164077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C58E-0FBE-4391-BF5C-FA4B6CFD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Heme </a:t>
            </a:r>
            <a:r>
              <a:rPr lang="en-US" i="1" dirty="0">
                <a:solidFill>
                  <a:schemeClr val="tx1"/>
                </a:solidFill>
                <a:latin typeface="Arial" panose="020B0604020202020204" pitchFamily="34" charset="0"/>
                <a:cs typeface="Arial" panose="020B0604020202020204" pitchFamily="34" charset="0"/>
              </a:rPr>
              <a:t>b </a:t>
            </a:r>
            <a:r>
              <a:rPr lang="en-US" dirty="0">
                <a:solidFill>
                  <a:schemeClr val="tx1"/>
                </a:solidFill>
                <a:latin typeface="Arial" panose="020B0604020202020204" pitchFamily="34" charset="0"/>
                <a:cs typeface="Arial" panose="020B0604020202020204" pitchFamily="34" charset="0"/>
              </a:rPr>
              <a:t>of Complex 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363662"/>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heme </a:t>
            </a:r>
            <a:r>
              <a:rPr lang="en-US" sz="2400" b="1" i="1" dirty="0">
                <a:latin typeface="Arial" panose="020B0604020202020204" pitchFamily="34" charset="0"/>
                <a:ea typeface="Arial Unicode MS" panose="020B0604020202020204" pitchFamily="34" charset="-128"/>
                <a:cs typeface="Arial" panose="020B0604020202020204" pitchFamily="34" charset="0"/>
              </a:rPr>
              <a:t>b </a:t>
            </a:r>
            <a:r>
              <a:rPr lang="en-US" sz="2400" dirty="0">
                <a:latin typeface="Arial" panose="020B0604020202020204" pitchFamily="34" charset="0"/>
                <a:cs typeface="Arial" panose="020B0604020202020204" pitchFamily="34" charset="0"/>
              </a:rPr>
              <a:t>reduces the frequency with which electrons “leak” out of the system, moving from succinate to molecular oxygen to produce the </a:t>
            </a:r>
            <a:r>
              <a:rPr lang="en-US" sz="2400" b="1" dirty="0">
                <a:latin typeface="Arial" panose="020B0604020202020204" pitchFamily="34" charset="0"/>
                <a:cs typeface="Arial" panose="020B0604020202020204" pitchFamily="34" charset="0"/>
              </a:rPr>
              <a:t>reactive oxygen species (ROS) </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a:t>
            </a:r>
            <a:r>
              <a:rPr lang="en-US" sz="2400" b="1" dirty="0">
                <a:latin typeface="Arial" panose="020B0604020202020204" pitchFamily="34" charset="0"/>
                <a:cs typeface="Arial" panose="020B0604020202020204" pitchFamily="34" charset="0"/>
              </a:rPr>
              <a:t>superoxide radical</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9507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C1C1C577-1A5C-4650-B723-A1119BC256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F729A331-5E42-4356-9194-C96692BBE917}"/>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electron carrier or prosthetic group would NOT function after site-directed mutagenesis substituted Pro for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in succinate dehydrogenase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a:t>
            </a:r>
          </a:p>
          <a:p>
            <a:pPr marL="457200" indent="-457200">
              <a:buFont typeface="+mj-lt"/>
              <a:buAutoNum type="alphaUcPeriod"/>
            </a:pPr>
            <a:r>
              <a:rPr lang="en-US" sz="2400" dirty="0">
                <a:latin typeface="Arial" panose="020B0604020202020204" pitchFamily="34" charset="0"/>
                <a:cs typeface="Arial" panose="020B0604020202020204" pitchFamily="34" charset="0"/>
              </a:rPr>
              <a:t>iron-sulfur center</a:t>
            </a:r>
          </a:p>
          <a:p>
            <a:pPr marL="457200" indent="-457200">
              <a:buFont typeface="+mj-lt"/>
              <a:buAutoNum type="alphaUcPeriod"/>
            </a:pPr>
            <a:r>
              <a:rPr lang="en-US" sz="2400" dirty="0">
                <a:latin typeface="Arial" panose="020B0604020202020204" pitchFamily="34" charset="0"/>
                <a:cs typeface="Arial" panose="020B0604020202020204" pitchFamily="34" charset="0"/>
              </a:rPr>
              <a:t>flavin adenine dinucleotide</a:t>
            </a:r>
          </a:p>
          <a:p>
            <a:pPr marL="457200" indent="-457200">
              <a:buFont typeface="+mj-lt"/>
              <a:buAutoNum type="alphaUcPeriod"/>
            </a:pPr>
            <a:r>
              <a:rPr lang="en-US" sz="2400" dirty="0">
                <a:latin typeface="Arial" panose="020B0604020202020204" pitchFamily="34" charset="0"/>
                <a:cs typeface="Arial" panose="020B0604020202020204" pitchFamily="34" charset="0"/>
              </a:rPr>
              <a:t>ubiquinone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FMN</a:t>
            </a:r>
          </a:p>
        </p:txBody>
      </p:sp>
    </p:spTree>
    <p:extLst>
      <p:ext uri="{BB962C8B-B14F-4D97-AF65-F5344CB8AC3E}">
        <p14:creationId xmlns:p14="http://schemas.microsoft.com/office/powerpoint/2010/main" val="12450349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F7B5-6B29-46E8-A6AF-F8449B31B1DD}"/>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electron carrier or prosthetic group would NOT function after site-directed mutagenesis substituted Pro for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in succinate dehydrogenase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iron-sulfur center</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Subunits A and B contain three iron-sulfur (2Fe-2S) centers, in which the iron is present in association with the sulfur atoms of </a:t>
            </a:r>
            <a:r>
              <a:rPr lang="en-US" sz="2400" b="1" i="0" u="none" strike="noStrike" baseline="0" dirty="0" err="1">
                <a:latin typeface="Arial" panose="020B0604020202020204" pitchFamily="34" charset="0"/>
                <a:cs typeface="Arial" panose="020B0604020202020204" pitchFamily="34" charset="0"/>
              </a:rPr>
              <a:t>Cys</a:t>
            </a:r>
            <a:r>
              <a:rPr lang="en-US" sz="2400" b="1" i="0" u="none" strike="noStrike" baseline="0" dirty="0">
                <a:latin typeface="Arial" panose="020B0604020202020204" pitchFamily="34" charset="0"/>
                <a:cs typeface="Arial" panose="020B0604020202020204" pitchFamily="34" charset="0"/>
              </a:rPr>
              <a:t> residues in the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9692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027A4BA-E36F-4B72-BA7E-8A14C820507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DEAE5C-99F1-4CEC-9419-370BC2391B6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77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EAE2428-097A-4BB9-A29B-324C044B8E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D8BDACE8-999F-457D-A13C-2B99F3B987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3754377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4314-DBD8-4547-83CB-3DDB87093A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III: Ubiquinone to Cytochrome </a:t>
            </a:r>
            <a:r>
              <a:rPr lang="en-US" i="1" dirty="0">
                <a:solidFill>
                  <a:schemeClr val="tx1"/>
                </a:solidFill>
                <a:latin typeface="Arial" panose="020B0604020202020204" pitchFamily="34" charset="0"/>
                <a:cs typeface="Arial" panose="020B0604020202020204" pitchFamily="34" charset="0"/>
              </a:rPr>
              <a:t>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56259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III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bc</a:t>
            </a:r>
            <a:r>
              <a:rPr lang="en-US" sz="2400" b="1" baseline="-25000" dirty="0">
                <a:latin typeface="Arial" panose="020B0604020202020204" pitchFamily="34" charset="0"/>
                <a:ea typeface="Arial Unicode MS" panose="020B0604020202020204" pitchFamily="34" charset="-128"/>
                <a:cs typeface="Arial" panose="020B0604020202020204" pitchFamily="34" charset="0"/>
              </a:rPr>
              <a:t>1 </a:t>
            </a:r>
            <a:r>
              <a:rPr lang="en-US" sz="2400" b="1" dirty="0">
                <a:latin typeface="Arial" panose="020B0604020202020204" pitchFamily="34" charset="0"/>
                <a:ea typeface="Arial Unicode MS" panose="020B0604020202020204" pitchFamily="34" charset="-128"/>
                <a:cs typeface="Arial" panose="020B0604020202020204" pitchFamily="34" charset="0"/>
              </a:rPr>
              <a:t>complex</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1" dirty="0">
                <a:latin typeface="Arial" panose="020B0604020202020204" pitchFamily="34" charset="0"/>
                <a:ea typeface="Arial Unicode MS" panose="020B0604020202020204" pitchFamily="34" charset="-128"/>
                <a:cs typeface="Arial" panose="020B0604020202020204" pitchFamily="34" charset="0"/>
              </a:rPr>
              <a:t>ubiquinone: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c </a:t>
            </a:r>
            <a:r>
              <a:rPr lang="en-US" sz="2400" b="1" dirty="0">
                <a:latin typeface="Arial" panose="020B0604020202020204" pitchFamily="34" charset="0"/>
                <a:ea typeface="Arial Unicode MS" panose="020B0604020202020204" pitchFamily="34" charset="-128"/>
                <a:cs typeface="Arial" panose="020B0604020202020204" pitchFamily="34" charset="0"/>
              </a:rPr>
              <a:t>oxidoreductase)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transfer of 2 electrons from ubiquinol to </a:t>
            </a:r>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with the vectorial transport of four protons to the intermembrane space</a:t>
            </a:r>
          </a:p>
          <a:p>
            <a:pPr lvl="1"/>
            <a:r>
              <a:rPr lang="en-US" sz="2400" dirty="0">
                <a:latin typeface="Arial" panose="020B0604020202020204" pitchFamily="34" charset="0"/>
                <a:cs typeface="Arial" panose="020B0604020202020204" pitchFamily="34" charset="0"/>
              </a:rPr>
              <a:t>contains cytochrome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1, and the </a:t>
            </a:r>
            <a:r>
              <a:rPr lang="en-US" sz="2400" dirty="0" err="1">
                <a:latin typeface="Arial" panose="020B0604020202020204" pitchFamily="34" charset="0"/>
                <a:cs typeface="Arial" panose="020B0604020202020204" pitchFamily="34" charset="0"/>
              </a:rPr>
              <a:t>Rieske</a:t>
            </a:r>
            <a:r>
              <a:rPr lang="en-US" sz="2400" dirty="0">
                <a:latin typeface="Arial" panose="020B0604020202020204" pitchFamily="34" charset="0"/>
                <a:cs typeface="Arial" panose="020B0604020202020204" pitchFamily="34" charset="0"/>
              </a:rPr>
              <a:t> iron-sulfur protein</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Multiple complex structures run vertically through the membrane, forming an overall cylindrical shape with two large oblongs beneath it. An irregular, long light purple piece on the left, labeled a Rieske iron-sulfur-protein, has a long, irregular blue piece between its two halves that is labeled cytochrome italicized c end italics subscript 1 end subscript near the top of the membrane, above which it widens into a pale irregular oval that runs behind the top of the light purple piece to its right. A rounded red molecule partially behind these two structures and a blue structure, where it emerges to touch a dark purple structure to the right, is labeled heme italicized c end italics subscript 1 end subscript. The light blue structure between the dark purple structure to the right and the pale irregular oval is an extension of cytochrome italicized c end italics subscript 1 end subscript below. A dashed circle runs across the top of the light blue piece and dark purple piece and contains a light red square that is uneven, with slightly longer bottom and right sides, and that is labeled cyt italicized c end italics. The purple structure has an irregular oval portion that runs horizontally across the top center of the overall structure, has a cleft containing a dark blue portion, and curves down through the membrane along its right side. This is labeled Rieske iron-sulfur protein. A red oval clump of spheres labeled heme italicized c end italics subscript 1 end subscript is located where the right side of the dark purple oval portion meets the dark blue portion in its cleft. At the lower left corner of the purple oval, there is a structure with two yellow and two orange spheres that has yellow spheres in front and back and orange spheres at the top and bottom and that is labeled 2 F e – 2 S. A green structure labeled cytochrome italicized b end italics is beneath this horizontal purple oval and runs down across the membrane with the long light purple structure to its left. It contains a roughly square orange structure labeled heme italicized b end italics subscript L end subscript near its top, just below the structure labeled 2 F e – 2 S, and has a similar roughly square structure below the first that is labeled heme italicized b end italics subscript H end subscript. A similar roughly square structure to the right of heme italicized b end italics subscript L end subscript is labeled heme italicized b end italics subscript L end subscript and extends into a dark green oval below also labeled cytochrome italicized b end italics that contains another roughly square orange structure labeled heme italicized b end italics subscript H that is to the right of the first heme italicized b end italics subscript H. A long gray lobe is to the right of this dark green structure and extends down to a large, rounded oblong. To its left, there is a similar lighter structure with parts of the light purple and light blue pieces above extending into it below a horizontal piece that runs across the top and across the top of the dark gray piece to the right. The region where the light dark and green pieces of cytochrome italicized b end italics meet above a small opening above the pale horizontal piece of the left-hand large oblong is labeled cavern.">
            <a:extLst>
              <a:ext uri="{FF2B5EF4-FFF2-40B4-BE49-F238E27FC236}">
                <a16:creationId xmlns:a16="http://schemas.microsoft.com/office/drawing/2014/main" id="{DD5D6FB3-8892-CD4D-92ED-DCF825A585C2}"/>
              </a:ext>
            </a:extLst>
          </p:cNvPr>
          <p:cNvPicPr>
            <a:picLocks noChangeAspect="1"/>
          </p:cNvPicPr>
          <p:nvPr/>
        </p:nvPicPr>
        <p:blipFill>
          <a:blip r:embed="rId3"/>
          <a:stretch>
            <a:fillRect/>
          </a:stretch>
        </p:blipFill>
        <p:spPr>
          <a:xfrm>
            <a:off x="4867396" y="1905000"/>
            <a:ext cx="3971803" cy="4130675"/>
          </a:xfrm>
          <a:prstGeom prst="rect">
            <a:avLst/>
          </a:prstGeom>
        </p:spPr>
      </p:pic>
    </p:spTree>
    <p:extLst>
      <p:ext uri="{BB962C8B-B14F-4D97-AF65-F5344CB8AC3E}">
        <p14:creationId xmlns:p14="http://schemas.microsoft.com/office/powerpoint/2010/main" val="3563297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F633-BFCD-42FA-AC03-68B8DBE27B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Path of Electrons through Complex III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7526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ubiquinone diffuses through the inner mitochondrial membrane and transfers the electrons to cytochrome </a:t>
            </a:r>
            <a:r>
              <a:rPr lang="en-US" sz="2400" i="1" dirty="0">
                <a:latin typeface="Arial" panose="020B0604020202020204" pitchFamily="34" charset="0"/>
                <a:cs typeface="Arial" panose="020B0604020202020204" pitchFamily="34" charset="0"/>
              </a:rPr>
              <a:t>b</a:t>
            </a:r>
          </a:p>
          <a:p>
            <a:endParaRPr lang="en-US" sz="2400" i="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electrons pass </a:t>
            </a:r>
            <a:r>
              <a:rPr lang="en-US" sz="2400" dirty="0">
                <a:latin typeface="Arial" panose="020B0604020202020204" pitchFamily="34" charset="0"/>
                <a:cs typeface="Arial" panose="020B0604020202020204" pitchFamily="34" charset="0"/>
              </a:rPr>
              <a:t>to an Fe-S center which passes electrons, one at a time, through cytochrome </a:t>
            </a:r>
            <a:r>
              <a:rPr lang="en-US" sz="2400" i="1" dirty="0">
                <a:latin typeface="Arial" panose="020B0604020202020204" pitchFamily="34" charset="0"/>
                <a:cs typeface="Arial" panose="020B0604020202020204" pitchFamily="34" charset="0"/>
              </a:rPr>
              <a:t>c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5745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 both parts, a horizontal piece of membrane is shown with the region above labeled intermembrane space (P side) and the region below labeled matrix (N side). A cylindrical structure within the membrane has a large piece in the back with long, roughly oval light blue vertical halves that run across the membrane, extending further above than below with an invagination in the center between them. A dark purple oval labeled cyt italicized c end italics subscript 1 end subscript is at the upper left side of this structure and contains a light red diamond labeled heme italicized c end italics subscript 1 end subscript. A pink oval to its lower right touches the invagination at the top center of the large light blue structure behind and ends just to its right. A rounded green structure with two, roughly oval, vertical halves is in the center of the structure and is labeled cytochrome italicized b end italics. The top of this green structure runs behind the lower left of the pink oval and there is a cleft at the bottom center between the two halves. Two dark green horizontal bars are within this green structure, one near the bottom and a longer one at the top adjacent to the pink oval. Part a is labeled stage 1. A yellow box labeled Q near the bottom of the membrane has an arrow pointing to a similar box labeled Q at the left side of the bottom dark green horizontal bar, just to the left of the center of cytochrome italicized b end italics. An arrow points right from this box to a similar box at the right side of the bar that shows Q with a dot at its upper left and a negative sign. A yellow box labeled Q H 2 near the top of the membrane has an arrow pointing right to a similar box at the left side of the top dark green horizontal bar, from which an arrow points right to a yellow box labeled Q at the right end of the horizontal bar, from which another arrow points out of the cylindrical structure to a yellow box labeled Q in the upper membrane to the right. Blue arrows point up and down from the arrow between Q H 2 and Q in the top dark green horizontal bar. The downward-pointing blue arrow is labeled e minus and curves left to a light red rectangle labeled heme italicized b end italics subscript L end subscript, from which another blue arrow labeled e minus points down to a similar light red rectangle that is slightly extended at its upper left side and labeled heme italicized b end italics subscript H end subscript. A similar blue arrow labeled e minus points from this light red rectangle to the yellow box labeled Q at the left side of the bottom dark green horizontal bar. The blue arrow pointing up from the arrow between Q H 2 and Q in the top dark green horizontal bar is labeled e minus and points to a complex of two yellow and two orange spheres labeled 2 F e – 2 S, with yellow spheres on the left and right and orange spheres above and below, within the pink oval at the top center of the cylindrical structure. A blue arrow labeled e minus points from the structure labeled 2 F e – 2 S to a light red diamond labeled heme italicized c end italics subscript 1 end subscript in the dark purple oval labeled cyt italicized c end italics subscript 1 end subscripts. A blue arrow labeled e minus points from this light red diamond to a light red diamond above the cylindrical structure that is labeled cyt c and enclosed in a dashed circle that touches the upper left of the large cylindrical structure. A pink arrow points from the arrow between Q H 2 and Q in the top dark green horizontal bar through the upper right of the cylindrical structure to end at pink highlighted 2 H plus above. Text below reads, Q H 2 plus Q plus cyt italicized c end italics (oxidized) yields Q plus Q with a dot at the upper left and a negative charge plus 2 H subscript p end subscript with a positive charge plus cyt italicized c end italics (reduced). An arrow points right to part b, which is labeled stage 2. A pink arrow points from pink highlighted 2 H plus at the lower right to Q with a dot to its upper left and a negative charge located in a yellow box at the left of the bottom dark green horizontal bar. An arrow points right to a yellow box labeled Q H 2 at the right side of the bottom dark horizontal bar, from which an arrow points out of the cylindrical structure to a yellow box labeled Q H 2 near the bottom of the membrane. A yellow box labeled Q H 2 near the top of the membrane has an arrow pointing right to a yellow box labeled Q H 2 at the left side of the upper dark green horizontal bar. An arrow points right from this Q H 2 to a yellow box labeled Q on the right side of the upper dark green horizontal bar, from which an arrow points to the right out of the cylindrical structure to Q in a yellow box near the top of the membrane. Blue arrows point up and down from the arrow from Q H 2 to Q in the top dark green horizontal bar. The downward-pointing blue arrow is labeled e minus and curves left to a light red rectangle from which another blue arrow labeled e minus points down to a similar light red rectangle that is slightly extended at its upper left side from which a similar blue arrow labeled e minus points to the yellow box labeled Q with a dot at its upper left and a negative charge located at the left side of the bottom dark green horizontal bar. The blue arrow pointing up from the arrow between Q H 2 and Q in the top dark green horizontal bar is labeled e minus and points to a complex of two yellow and two orange spheres labeled 2 F e – 2 S, with yellow spheres on the left and right and orange spheres above and below, within the pink oval at the top center of the cylindrical structure. A blue arrow labeled e minus points from the structure labeled 2 F e – 2 S to a light red diamond in the dark purple oval, from which a blue arrow labeled e minus points to a light red diamond above the cylindrical structure that is enclosed in a dashed circle that touches the upper left of the large cylindrical structure. Text below reads, Q H 2 plus Q with a dot on the upper left and a negative charge plus 2 H subscript N end subscript with a positive charge plus cyt italicized c end italics (oxidized) yields Q plus 2 H subscript P end subscript with a positive charge plus Q H 2 plus cyt italicized C end italics (reduced). A bracket enclosing the reactions from parts a and b is accompanied by text reading, Net equation: Q H 2 plus 2 cyt italicized c end italics (oxidized) plus 2 subscript N end subscript with a positive charge yields Q plus 2 cyt italicized c end italics (reduced) plus 4 H subscript P end subscript with a positive charge.">
            <a:extLst>
              <a:ext uri="{FF2B5EF4-FFF2-40B4-BE49-F238E27FC236}">
                <a16:creationId xmlns:a16="http://schemas.microsoft.com/office/drawing/2014/main" id="{9EFA2179-59D0-454D-B1A7-AB7485E756CB}"/>
              </a:ext>
            </a:extLst>
          </p:cNvPr>
          <p:cNvPicPr>
            <a:picLocks noChangeAspect="1"/>
          </p:cNvPicPr>
          <p:nvPr/>
        </p:nvPicPr>
        <p:blipFill>
          <a:blip r:embed="rId3"/>
          <a:stretch>
            <a:fillRect/>
          </a:stretch>
        </p:blipFill>
        <p:spPr>
          <a:xfrm>
            <a:off x="171450" y="1288702"/>
            <a:ext cx="8801100" cy="4978400"/>
          </a:xfrm>
          <a:prstGeom prst="rect">
            <a:avLst/>
          </a:prstGeom>
        </p:spPr>
      </p:pic>
      <p:sp>
        <p:nvSpPr>
          <p:cNvPr id="2" name="Title 1">
            <a:extLst>
              <a:ext uri="{FF2B5EF4-FFF2-40B4-BE49-F238E27FC236}">
                <a16:creationId xmlns:a16="http://schemas.microsoft.com/office/drawing/2014/main" id="{DD75F249-D42E-4254-8733-EB9FEDF4E9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Q Cycle</a:t>
            </a:r>
            <a:endParaRPr lang="en-AU" dirty="0"/>
          </a:p>
        </p:txBody>
      </p:sp>
    </p:spTree>
    <p:extLst>
      <p:ext uri="{BB962C8B-B14F-4D97-AF65-F5344CB8AC3E}">
        <p14:creationId xmlns:p14="http://schemas.microsoft.com/office/powerpoint/2010/main" val="1199039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9037-C07B-454F-A54C-F68E1542E8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Chemiosmotic Theory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295335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theory </a:t>
            </a:r>
            <a:r>
              <a:rPr lang="en-US" sz="2400" dirty="0">
                <a:latin typeface="Arial" panose="020B0604020202020204" pitchFamily="34" charset="0"/>
                <a:cs typeface="Arial" panose="020B0604020202020204" pitchFamily="34" charset="0"/>
              </a:rPr>
              <a:t>= transmembrane differences in proton concentration are the reservoir for the energy extracted from biological oxidation reactions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chemiosmotic mechanism for A T P synthesis in mitochondria in four steps.">
            <a:extLst>
              <a:ext uri="{FF2B5EF4-FFF2-40B4-BE49-F238E27FC236}">
                <a16:creationId xmlns:a16="http://schemas.microsoft.com/office/drawing/2014/main" id="{1F447CA6-0003-8944-B23B-8DD4B37E4BC2}"/>
              </a:ext>
            </a:extLst>
          </p:cNvPr>
          <p:cNvPicPr>
            <a:picLocks noChangeAspect="1"/>
          </p:cNvPicPr>
          <p:nvPr/>
        </p:nvPicPr>
        <p:blipFill>
          <a:blip r:embed="rId3"/>
          <a:stretch>
            <a:fillRect/>
          </a:stretch>
        </p:blipFill>
        <p:spPr>
          <a:xfrm>
            <a:off x="3429000" y="1352472"/>
            <a:ext cx="5247900" cy="5047980"/>
          </a:xfrm>
          <a:prstGeom prst="rect">
            <a:avLst/>
          </a:prstGeom>
        </p:spPr>
      </p:pic>
    </p:spTree>
    <p:extLst>
      <p:ext uri="{BB962C8B-B14F-4D97-AF65-F5344CB8AC3E}">
        <p14:creationId xmlns:p14="http://schemas.microsoft.com/office/powerpoint/2010/main" val="2925803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78B0-522F-4308-9EF8-A30A3B9D21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Net Equation for the Redox Reactions of the Q Cycle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600200"/>
                <a:ext cx="86105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equation is:</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QH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(oxidized) + 2H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Q + 2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(reduced) + 4H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66700" y="1600200"/>
                <a:ext cx="8610599" cy="4130675"/>
              </a:xfrm>
              <a:prstGeom prst="rect">
                <a:avLst/>
              </a:prstGeom>
              <a:blipFill>
                <a:blip r:embed="rId3"/>
                <a:stretch>
                  <a:fillRect l="-442"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985D5738-A62D-E146-B40B-2348D75AE104}"/>
              </a:ext>
            </a:extLst>
          </p:cNvPr>
          <p:cNvSpPr txBox="1">
            <a:spLocks noChangeArrowheads="1"/>
          </p:cNvSpPr>
          <p:nvPr/>
        </p:nvSpPr>
        <p:spPr bwMode="auto">
          <a:xfrm>
            <a:off x="5943600" y="2667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(19-3)</a:t>
            </a:r>
          </a:p>
        </p:txBody>
      </p:sp>
    </p:spTree>
    <p:extLst>
      <p:ext uri="{BB962C8B-B14F-4D97-AF65-F5344CB8AC3E}">
        <p14:creationId xmlns:p14="http://schemas.microsoft.com/office/powerpoint/2010/main" val="3479377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40EF18A-0BE8-4FB7-A1A1-23213C4941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0989" y="335779"/>
            <a:ext cx="1133954" cy="816935"/>
          </a:xfrm>
          <a:prstGeom prst="rect">
            <a:avLst/>
          </a:prstGeom>
        </p:spPr>
      </p:pic>
      <p:sp>
        <p:nvSpPr>
          <p:cNvPr id="2" name="Title 1">
            <a:extLst>
              <a:ext uri="{FF2B5EF4-FFF2-40B4-BE49-F238E27FC236}">
                <a16:creationId xmlns:a16="http://schemas.microsoft.com/office/drawing/2014/main" id="{7C42D028-EE96-4B3B-8190-C0C8368FA6E4}"/>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is false about Complex III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holds ubiquinone on the matrix side of the inner mitochondrial membrane throughout the redox process.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Its functional unit consists of two dimers made up of cytochrome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cytochrome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Rieske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iron-sulfur protein.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couples the oxidation of two molecules of reduced ubiquinone (QH</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with the reduction of two molecules of cytochrome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catalyzes the net movement of two protons from the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side to the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side of the inner mitochondrial membrane.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54555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95C6-F076-44CF-AFE9-DFD89DA873CB}"/>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304800" y="14478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is false about Complex III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It holds ubiquinone on the matrix side of the inner mitochondrial membrane throughout the redox process.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two cytochrome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monomers surround a cavern in the middle of the membrane in which ubiquinone is free to move from the matrix side of the membrane (site Q</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on one monomer) to the intermembrane space (site Q</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on the other monomer) as it shuttles electrons and protons across the inner mitochondrial membrane.</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1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2169583-D57A-46CD-BBD8-294DE551A33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3F6A49-1766-4F06-9D0D-189C35DD41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569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6FBE790-661F-4F15-B05C-87B911998A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7BE8AB13-AFD6-4123-96DF-A496652DE9D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1470124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6513B-9202-4F57-8371-17CE20CA34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IV: Cytochrome </a:t>
            </a:r>
            <a:r>
              <a:rPr lang="en-US" i="1" dirty="0">
                <a:solidFill>
                  <a:schemeClr val="tx1"/>
                </a:solidFill>
                <a:latin typeface="Arial" panose="020B0604020202020204" pitchFamily="34" charset="0"/>
                <a:cs typeface="Arial" panose="020B0604020202020204" pitchFamily="34" charset="0"/>
              </a:rPr>
              <a:t>c </a:t>
            </a:r>
            <a:r>
              <a:rPr lang="en-US" dirty="0">
                <a:solidFill>
                  <a:schemeClr val="tx1"/>
                </a:solidFill>
                <a:latin typeface="Arial" panose="020B0604020202020204" pitchFamily="34" charset="0"/>
                <a:cs typeface="Arial" panose="020B0604020202020204" pitchFamily="34" charset="0"/>
              </a:rPr>
              <a:t>to 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2" y="1431925"/>
            <a:ext cx="4245864"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IV (cytochrome oxidase) </a:t>
            </a:r>
            <a:r>
              <a:rPr lang="en-US" sz="2400" dirty="0">
                <a:latin typeface="Arial" panose="020B0604020202020204" pitchFamily="34" charset="0"/>
                <a:ea typeface="Arial Unicode MS" panose="020B0604020202020204" pitchFamily="34" charset="-128"/>
                <a:cs typeface="Arial" panose="020B0604020202020204" pitchFamily="34" charset="0"/>
              </a:rPr>
              <a:t>= carries </a:t>
            </a:r>
            <a:r>
              <a:rPr lang="en-US" sz="2400" dirty="0">
                <a:latin typeface="Arial" panose="020B0604020202020204" pitchFamily="34" charset="0"/>
                <a:cs typeface="Arial" panose="020B0604020202020204" pitchFamily="34" charset="0"/>
              </a:rPr>
              <a:t>electrons from 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to molecular oxygen, reducing it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lvl="1"/>
            <a:r>
              <a:rPr lang="en-US" sz="2400" dirty="0">
                <a:latin typeface="Arial" panose="020B0604020202020204" pitchFamily="34" charset="0"/>
                <a:cs typeface="Arial" panose="020B0604020202020204" pitchFamily="34" charset="0"/>
              </a:rPr>
              <a:t>large dimeric enzyme </a:t>
            </a:r>
          </a:p>
          <a:p>
            <a:pPr lvl="1"/>
            <a:r>
              <a:rPr lang="en-US" sz="2400" dirty="0">
                <a:latin typeface="Arial" panose="020B0604020202020204" pitchFamily="34" charset="0"/>
                <a:cs typeface="Arial" panose="020B0604020202020204" pitchFamily="34" charset="0"/>
              </a:rPr>
              <a:t>3 subunits have been conserved through evolution</a:t>
            </a:r>
          </a:p>
          <a:p>
            <a:pPr lvl="1"/>
            <a:r>
              <a:rPr lang="en-US" sz="2400" dirty="0">
                <a:latin typeface="Arial" panose="020B0604020202020204" pitchFamily="34" charset="0"/>
                <a:cs typeface="Arial" panose="020B0604020202020204" pitchFamily="34" charset="0"/>
              </a:rPr>
              <a:t>contains cytochromes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contains 2 Cu ions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part a, a horizontal piece of phospholipid membrane is shown with the region above labeled intermembrane space (P side) and the region below labeled matrix (N side). Multiple complex structures run vertically through the membrane, forming an overall long cylindrical shape. In summary, dark green subunit Roman numeral 4 is on the right with dark yellow subunit Roman numeral 1 visible behind it and behind subunit Roman numeral 2 to its left. To the left of these, between two pieces of dark green subunit Roman numeral 4, a small dark purple piece of subunit Roman numeral 3 is visible. C u ions are visible in a pink piece at the upper left and near the top of subunit Roman numeral 4 to the right. Two pairs of heme molecules are visible in the left and right center. A large light green piece is on the left side. In its upper center, there is an irregularly-shaped pink piece with two adjacent blue spheres labeled C u ions at its bottom center. Just below, there is a light yellow structure visible that extends behind the light green structure and a light purple structure to the lower right. Where the light yellow structure meets these other two structures, there are two roughly rectangular structures made up of red spheres. The left-hand sphere has a long strand of spheres extending down from its left side to meet a small opening in the light green piece where the light yellow piece is visible. Beneath the right side of the red rectangular structures, there is a slightly angled light purple piece that touches a dark green oblong at its top and forms a rectangular structure below with a small piece of yellow visible at its top left. The dark green oblong is part of subunit Roman numeral 4 and runs down along the light purple piece, then up to the right as wo thick strands that join together at their top. Between the left-hand and center strands of the green piece, a long, dark purple piece labeled subunit Roman numeral 2 extends up to the very top. To the left of this dark purple piece, there is a small dark green piece above a small purple piece labeled subunit Roman numeral 3 above the left-hand dark green piece that curves above the light purple piece. Between the middle and right-hand dark green pieces, a piece of yellow is visible that is labeled subunit 1 and that runs behind the middle dark green piece and the dark purple piece of subunit Roman numeral 2 to its left. There is a roughly rectangular structures made up of spheres located at the boundary between the middle dark green structure and the dark purple structure to its left. This is labeled heme italicized a. A similar structure to its right is in the middle dark green piece and has a long strand of spheres that runs down to its right. This structure is labeled heme italicized a end italics subscript 3 end subscript. Two adjacent blue spheres are located in the dark green piece near the top of the membrane adjacent to the dark purple piece to the left. Part b shows a close-up of the C u ions shown as two adjacent blue spheres near the top of subunit Roman numeral 4 adjacent to subunit Roman numeral 2. An arrow shows a 180 degree rotation to the left. The two blue spheres are shown with a vertical orange bar between them. The top sphere has yellow wireframe sticks extending diagonally to the left and right that meet similar yellow sticks that extend diagonally to the bottom blue sphere. The vertex where these yellow sticks met joins with purple sticks on either side and these regions are labeled C y s. A ribbon structure is visible at the upper right and a wireframe model of H i s extends from it with its ring above the top blue sphere. G l u is to the lower right. Another H i s is below with its ring beneath the bottom blue sphere. M e t is to the upper left.">
            <a:extLst>
              <a:ext uri="{FF2B5EF4-FFF2-40B4-BE49-F238E27FC236}">
                <a16:creationId xmlns:a16="http://schemas.microsoft.com/office/drawing/2014/main" id="{156A523A-FCF0-C241-BF25-7203BD964D9B}"/>
              </a:ext>
            </a:extLst>
          </p:cNvPr>
          <p:cNvPicPr>
            <a:picLocks noChangeAspect="1"/>
          </p:cNvPicPr>
          <p:nvPr/>
        </p:nvPicPr>
        <p:blipFill>
          <a:blip r:embed="rId3"/>
          <a:stretch>
            <a:fillRect/>
          </a:stretch>
        </p:blipFill>
        <p:spPr>
          <a:xfrm>
            <a:off x="4593336" y="1431925"/>
            <a:ext cx="4271367" cy="4816475"/>
          </a:xfrm>
          <a:prstGeom prst="rect">
            <a:avLst/>
          </a:prstGeom>
        </p:spPr>
      </p:pic>
    </p:spTree>
    <p:extLst>
      <p:ext uri="{BB962C8B-B14F-4D97-AF65-F5344CB8AC3E}">
        <p14:creationId xmlns:p14="http://schemas.microsoft.com/office/powerpoint/2010/main" val="4021656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1C3A-EA21-4CB8-8915-2996E109934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Cytochrome </a:t>
            </a:r>
            <a:r>
              <a:rPr lang="en-US" i="1" dirty="0">
                <a:solidFill>
                  <a:schemeClr val="tx1"/>
                </a:solidFill>
                <a:latin typeface="Arial" panose="020B0604020202020204" pitchFamily="34" charset="0"/>
                <a:cs typeface="Arial" panose="020B0604020202020204" pitchFamily="34" charset="0"/>
              </a:rPr>
              <a:t>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2" y="1431925"/>
            <a:ext cx="3809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cytochrome </a:t>
            </a:r>
            <a:r>
              <a:rPr lang="en-US" sz="2400" i="1" dirty="0">
                <a:latin typeface="Arial" panose="020B0604020202020204" pitchFamily="34" charset="0"/>
                <a:ea typeface="Arial Unicode MS" panose="020B0604020202020204" pitchFamily="34" charset="-128"/>
                <a:cs typeface="Arial" panose="020B0604020202020204" pitchFamily="34" charset="0"/>
              </a:rPr>
              <a:t>c:</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moves through the intermembrane space</a:t>
            </a:r>
          </a:p>
          <a:p>
            <a:pPr lvl="1"/>
            <a:r>
              <a:rPr lang="en-US" altLang="en-US" sz="2400" dirty="0">
                <a:latin typeface="Arial" panose="020B0604020202020204" pitchFamily="34" charset="0"/>
                <a:cs typeface="Arial" panose="020B0604020202020204" pitchFamily="34" charset="0"/>
              </a:rPr>
              <a:t>carries a single electron from the cytochrome </a:t>
            </a:r>
            <a:r>
              <a:rPr lang="en-US" altLang="en-US" sz="2400" i="1" dirty="0">
                <a:latin typeface="Arial" panose="020B0604020202020204" pitchFamily="34" charset="0"/>
                <a:cs typeface="Arial" panose="020B0604020202020204" pitchFamily="34" charset="0"/>
              </a:rPr>
              <a:t>bc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complex to Complex IV</a:t>
            </a:r>
          </a:p>
          <a:p>
            <a:pPr lvl="1"/>
            <a:r>
              <a:rPr lang="en-US" sz="2400" dirty="0">
                <a:latin typeface="Arial" panose="020B0604020202020204" pitchFamily="34" charset="0"/>
                <a:cs typeface="Arial" panose="020B0604020202020204" pitchFamily="34" charset="0"/>
              </a:rPr>
              <a:t>absorbs visible light</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Heme c is shown with F e in the center surrounded by eight rings. The chain forming the outer boundary of this ring structure are highlighted in brown. All part described are highlighted in brown unless otherwise specified. The top five-membered ring has a double bond at the top, an upper left vertex bonded to nonhighlighted C H 3, an upper right vertex bonded to C H bonded to C H 3 and to S further bonded to C y s in a blue box, a nonhighlighted lower right side double bonded to N at the bottom vertex, and a nonhighlighted lower right side single bonded to N at the bottom vertex. The lower left vertex of this ring and lower right double bond of this top ring is shared with a six-membered ring to its lower left. This six-membered ring has a brown horizontal top vertex, a shared, nonhighlighted double bond at its upper right side that joins to N to the lower right, a vertical double bond at its left side, and a nonhighlighted lower left bond that connects to a left-hand N with a red arrow pointing to the central F e. The lower left-corner of this ring is the upper right corner of the left side five-membered ring. This five-membered ring shares a nonhighlighted bond at its upper right side to the left-side N with the six-membered ring above. It has a vertical top side, an upper left vertex bonded an upper left vertex bonded to C H bonded to C H 3 and to S further bonded to C y s in a blue box, and vertical double-bond at its left side, a lower left vertex bonded to non-highlighted C H 3, a horizontal bottom bond, and a lower right vertex connected by a non-highlighted bond to the left-hand N to its upper right. The lower right vertex of this ring is the upper left vertex of a six-membered ring below. This six-membered ring has a vertical double bond at its left side, a horizontal bond at its bottom side, and a nonhighlighted double bond to N at its top vertex, which has an arrow pointing up to F e. This double bond is shared with a five-membered ring at the bottom center that has a vertical single bond on its left side, a lower left vertex bonded to nonhighlighted C H 3, a double bond at its bottom side, a lower right vertex bonded to nonhighlighted C H 2 C H 2 C O O minus, a single bond at its right side, and a nonhighlighted single bond from its upper right vertex to N at its top vertex. This five-membered ring shares its upper right side with a six-membered ring to its upper right that has a vertical double bond at its bottom side, a vertical single bond at its right side, and a nonhighlighted diagonal bond at its upper right side to the right-hand N at its upper right vertex that has an arrow pointing left to F e. This nonhighlighted diagonal bond is shared with a five-membered ring at the right side that has the right-hand N as its left side vertex, a double bond at its right side, a lower right vertex bonded to nonhighlighted C H 2 C H 2 C O O minus, a vertical single bond at its left side, an upper right vertex bonded to nonhighlighted C H 3, a horizontal double bond at its top side, and a diagonal upper left side bond to N at its left side vertex. This five-membered ring shares its upper left side with a six-membered ring above that has a vertical bond at its right side, a horizontal bond at its top side, and a diagonal bond at its upper left side to the top center N that forms the bottom vertex of the top center five-membered ring. ">
            <a:extLst>
              <a:ext uri="{FF2B5EF4-FFF2-40B4-BE49-F238E27FC236}">
                <a16:creationId xmlns:a16="http://schemas.microsoft.com/office/drawing/2014/main" id="{9C4ED3E8-4791-8B4A-8A79-BB01371949DD}"/>
              </a:ext>
            </a:extLst>
          </p:cNvPr>
          <p:cNvPicPr>
            <a:picLocks noChangeAspect="1"/>
          </p:cNvPicPr>
          <p:nvPr/>
        </p:nvPicPr>
        <p:blipFill>
          <a:blip r:embed="rId3"/>
          <a:stretch>
            <a:fillRect/>
          </a:stretch>
        </p:blipFill>
        <p:spPr>
          <a:xfrm>
            <a:off x="4423447" y="1575148"/>
            <a:ext cx="4345340" cy="4130675"/>
          </a:xfrm>
          <a:prstGeom prst="rect">
            <a:avLst/>
          </a:prstGeom>
        </p:spPr>
      </p:pic>
    </p:spTree>
    <p:extLst>
      <p:ext uri="{BB962C8B-B14F-4D97-AF65-F5344CB8AC3E}">
        <p14:creationId xmlns:p14="http://schemas.microsoft.com/office/powerpoint/2010/main" val="4136134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3278-298A-4556-8ABC-8860CBBD93D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Path of Electrons Through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Complex IV</a:t>
            </a:r>
            <a:endParaRPr lang="en-AU" dirty="0"/>
          </a:p>
        </p:txBody>
      </p:sp>
      <p:pic>
        <p:nvPicPr>
          <p:cNvPr id="3" name="Picture 2" descr="In part a, a horizontal piece of phospholipid membrane is shown with the region above labeled intermembrane space (P side) and the region below labeled matrix (N side). A large, green structure crosses the membrane. A blue oval that is flattened on its right side is near the left side of this structure and is labeled subunit Roman numeral 3. Immediately to its right, a roughly rectangular yellow structure is labeled Subunit Roman numeral 2. To its right, there is a thin, vertical, purple structure that expands up to a rounded structure above that overlaps the upper right of the yellow structure to its left. O 2 is shown in the membrane with an arrow that runs horizontally through blue subunit Roman numeral 3, then curves downward above a blue sphere labeled C u subscript B end subscript and beneath a light diamond labeled heme italicized a end italics subscript 3 end subscript in yellow subunit Roman 1, then runs vertically downward through yellow subunit 1 and the green bottom of the overall large structure to end at 2 H 2 O beneath the entire complex and membrane. To the left, an arrow runs up from 4 H plus (substrate) into the green structure, curves through the lower right of blue subunit Roman numeral 3, and curves right into yellow subunit Roman numeral 1. Between the arrow from 4 H plus and the arrow to 2 H 2 O, a red arrow points from red highlighted 4 H plus (pumped) almost vertically up through the green bottom of the overall structure, through yellow subunit Roman numeral 1, through the green top of the overall structure, and out to red highlighted 4 H plus above the structure and membrane. To the right of this red highlighted 4 H plus, there is a dashed circle containing 4 C y t italicized c end italics and 4 e minus next to a light red diamond. A blue arrow points down from the light red diamond through the upper left of purple subunit Roman numeral 2 to a blue sphere adjacent to a second blue sphere, labeled C u subscript A end subscript, and then to a light red diamond at the upper right of yellow subunit 1 labeled heme italicized a end italics. The arrow points through a second light red diamond labeled heme italicized a end italics subunit 3 to a blue sphere labeled C u subscript B end subscript. The structure containing C u and hemes is labeled F e – C u center. ">
            <a:extLst>
              <a:ext uri="{FF2B5EF4-FFF2-40B4-BE49-F238E27FC236}">
                <a16:creationId xmlns:a16="http://schemas.microsoft.com/office/drawing/2014/main" id="{89143815-CE13-7A4A-9AE9-790E20EF23B8}"/>
              </a:ext>
            </a:extLst>
          </p:cNvPr>
          <p:cNvPicPr>
            <a:picLocks noChangeAspect="1"/>
          </p:cNvPicPr>
          <p:nvPr/>
        </p:nvPicPr>
        <p:blipFill>
          <a:blip r:embed="rId3"/>
          <a:stretch>
            <a:fillRect/>
          </a:stretch>
        </p:blipFill>
        <p:spPr>
          <a:xfrm>
            <a:off x="471236" y="1600200"/>
            <a:ext cx="4058575" cy="4888923"/>
          </a:xfrm>
          <a:prstGeom prst="rect">
            <a:avLst/>
          </a:prstGeom>
        </p:spPr>
      </p:pic>
      <p:pic>
        <p:nvPicPr>
          <p:cNvPr id="7" name="Picture 6" descr="Part b shows a series of reactions in a cycle. At the upper left, a bolded O is shown above F e 3 plus C u 2 plus. An arrow points right and is joined by a curved line showing the addition of 2 e minus. This yields F e 2 plus C u plus beneath bolded R. An arrow points down and is joined by a curved arrow showing the addition of O in a light red box. This yields F e 2 plus bonded to O 2 C u plus next to bolded A. An arrow points down joined by a curved line showing the addition of e minus. This yields F e 3 plus bonded to O minus bonded to O minus C u plus above bolded P subscript R end subscript. An arrow points left and is accompanied by a curved arrow showing the addition of 2 H plus and release of H 2 O in a blue box. A red arrow points down from red highlighted H plus above through the place where the curved arrow meets the left-pointing arrow. This yields F e 4 plus double bonded to O 2 minus C u 2 plus above bolded F. An arrow points upward joined by a curved line showing the addition of e minus, H plus. A red arrow points from red highlighted H plus to the right left across the upward arrow where e minus and H plus are added. This yields F e 3 plus bonded to O H C u 2 plus next to bolded H. An arrow points up accompanied by a curved arrow showing the addition of H plus and loss of H 2 O in a blue box. Red highlighted H plus to the right has a red arrow pointing left across the point where the upward-pointing arrow and curved arrow meet. This completes the cycle by producing F e 3 plus C u 2 plus under bolded O.">
            <a:extLst>
              <a:ext uri="{FF2B5EF4-FFF2-40B4-BE49-F238E27FC236}">
                <a16:creationId xmlns:a16="http://schemas.microsoft.com/office/drawing/2014/main" id="{F66795E6-F891-0343-B910-F7D859FF1FD3}"/>
              </a:ext>
            </a:extLst>
          </p:cNvPr>
          <p:cNvPicPr>
            <a:picLocks noChangeAspect="1"/>
          </p:cNvPicPr>
          <p:nvPr/>
        </p:nvPicPr>
        <p:blipFill>
          <a:blip r:embed="rId4"/>
          <a:stretch>
            <a:fillRect/>
          </a:stretch>
        </p:blipFill>
        <p:spPr>
          <a:xfrm>
            <a:off x="4724400" y="1600200"/>
            <a:ext cx="3827687" cy="4963646"/>
          </a:xfrm>
          <a:prstGeom prst="rect">
            <a:avLst/>
          </a:prstGeom>
        </p:spPr>
      </p:pic>
    </p:spTree>
    <p:extLst>
      <p:ext uri="{BB962C8B-B14F-4D97-AF65-F5344CB8AC3E}">
        <p14:creationId xmlns:p14="http://schemas.microsoft.com/office/powerpoint/2010/main" val="1309717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1D6F-FCCE-464D-9583-71C70961C1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of Complex IV</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1" y="1600201"/>
                <a:ext cx="5448300" cy="1828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equation is:</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(reduced) + 8H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cyt</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(oxidized) + 4H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 </a:t>
                </a:r>
                <a:r>
                  <a:rPr lang="en-US" sz="2400" dirty="0">
                    <a:latin typeface="Arial" panose="020B0604020202020204" pitchFamily="34" charset="0"/>
                    <a:cs typeface="Arial" panose="020B0604020202020204" pitchFamily="34" charset="0"/>
                  </a:rPr>
                  <a:t>+ 2H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66701" y="1600201"/>
                <a:ext cx="5448300" cy="1828800"/>
              </a:xfrm>
              <a:prstGeom prst="rect">
                <a:avLst/>
              </a:prstGeom>
              <a:blipFill>
                <a:blip r:embed="rId3"/>
                <a:stretch>
                  <a:fillRect l="-671" t="-2667" r="-1230" b="-4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985D5738-A62D-E146-B40B-2348D75AE104}"/>
              </a:ext>
            </a:extLst>
          </p:cNvPr>
          <p:cNvSpPr txBox="1">
            <a:spLocks noChangeArrowheads="1"/>
          </p:cNvSpPr>
          <p:nvPr/>
        </p:nvSpPr>
        <p:spPr bwMode="auto">
          <a:xfrm>
            <a:off x="6096000" y="26670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(19-4)</a:t>
            </a:r>
          </a:p>
        </p:txBody>
      </p:sp>
    </p:spTree>
    <p:extLst>
      <p:ext uri="{BB962C8B-B14F-4D97-AF65-F5344CB8AC3E}">
        <p14:creationId xmlns:p14="http://schemas.microsoft.com/office/powerpoint/2010/main" val="227254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C950A69-AD8C-4CD4-BD1D-5B26F70C35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60905"/>
            <a:ext cx="1133954" cy="816935"/>
          </a:xfrm>
          <a:prstGeom prst="rect">
            <a:avLst/>
          </a:prstGeom>
        </p:spPr>
      </p:pic>
      <p:sp>
        <p:nvSpPr>
          <p:cNvPr id="2" name="Title 1">
            <a:extLst>
              <a:ext uri="{FF2B5EF4-FFF2-40B4-BE49-F238E27FC236}">
                <a16:creationId xmlns:a16="http://schemas.microsoft.com/office/drawing/2014/main" id="{0485062B-1473-460E-AEC1-12ABE1D952A3}"/>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complex does NOT transport 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from the mitochondrial matrix to the intermembrane space?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Complex 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Complex II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Complex III</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Complex IV</a:t>
            </a:r>
          </a:p>
        </p:txBody>
      </p:sp>
    </p:spTree>
    <p:extLst>
      <p:ext uri="{BB962C8B-B14F-4D97-AF65-F5344CB8AC3E}">
        <p14:creationId xmlns:p14="http://schemas.microsoft.com/office/powerpoint/2010/main" val="230702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7CAF-FCC3-4E7E-A4C0-1F9EE26B08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Mitochondrial Respiratory Chain</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12CF-1724-4BB0-9EDA-432D333A6C8F}"/>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complex does NOT transport 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from the mitochondrial matrix to the intermembrane space?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solidFill>
                  <a:srgbClr val="000000"/>
                </a:solidFill>
                <a:latin typeface="Arial" panose="020B0604020202020204" pitchFamily="34" charset="0"/>
                <a:cs typeface="Arial" panose="020B0604020202020204" pitchFamily="34" charset="0"/>
              </a:rPr>
              <a:t>Complex II</a:t>
            </a:r>
          </a:p>
          <a:p>
            <a:pPr marR="0" lvl="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Electron transfer through Complex II is not accompanied by proton pumping across the inner membrane, although the QH</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produced by succinate oxidation will be used by Complex III to drive proton transfer.</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6549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CA59-19AD-4988-8445-49B5643F420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Mitochondrial Complexes Associate in Respirasomes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475232"/>
            <a:ext cx="5410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respirasome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supercomplex</a:t>
            </a:r>
            <a:r>
              <a:rPr lang="en-US" sz="2400" dirty="0">
                <a:latin typeface="Arial" panose="020B0604020202020204" pitchFamily="34" charset="0"/>
                <a:cs typeface="Arial" panose="020B0604020202020204" pitchFamily="34" charset="0"/>
              </a:rPr>
              <a:t> containing Complexes I, III, and IV</a:t>
            </a:r>
          </a:p>
          <a:p>
            <a:pPr lvl="1"/>
            <a:r>
              <a:rPr lang="en-US" sz="2400" dirty="0">
                <a:latin typeface="Arial" panose="020B0604020202020204" pitchFamily="34" charset="0"/>
                <a:cs typeface="Arial" panose="020B0604020202020204" pitchFamily="34" charset="0"/>
              </a:rPr>
              <a:t>may facilitate electron transfers or limit ROS production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and ubiquinone readily diffuse between </a:t>
            </a:r>
            <a:r>
              <a:rPr lang="en-US" sz="2400" dirty="0" err="1">
                <a:latin typeface="Arial" panose="020B0604020202020204" pitchFamily="34" charset="0"/>
                <a:cs typeface="Arial" panose="020B0604020202020204" pitchFamily="34" charset="0"/>
              </a:rPr>
              <a:t>supercomplexes</a:t>
            </a:r>
            <a:endParaRPr lang="en-US" sz="2400" dirty="0">
              <a:latin typeface="Arial" panose="020B0604020202020204" pitchFamily="34" charset="0"/>
              <a:cs typeface="Arial" panose="020B0604020202020204" pitchFamily="34" charset="0"/>
            </a:endParaRPr>
          </a:p>
        </p:txBody>
      </p:sp>
      <p:pic>
        <p:nvPicPr>
          <p:cNvPr id="3" name="Picture 2" descr="Part a shows a curved piece of membrane with the region above labeled intermembrane space (P side) and the region below labeled matrix (N side). The complex Roman numeral 3 dimer is a roughly rectangular vertical structure made up of many blue cylinders connected by strands that extends across the left center of the membrane, with a wider region below that has two rounded halves. To its right, Complex Roman numeral 4 is made up of many green cylinders that are mostly vertical or slightly diagonal within the membrane connected by strands within the membrane and to a few cylinders above and below the membrane. Part b shows a similar piece of membrane. Complex Roman numeral 3 dimer and complex Roman numeral 4 are similar, but a long, pink piece labeled complex Roman numeral 1 is to their left. It has many vertical or slightly diagonal cylinders within the membrane, a few cylinders that are mostly horizontal or slightly angled above the membrane, and a long extension below the membrane that extends below the other two complexes. Several clumps of orange and yellow spheres are visible at the lower left. The view from the matrix shows a pink, roughly horizontal structure made of cylinders that runs across the bottom and expands to the left, where it contains several clumps of orange and yellow spheres. A rounded structure of blue cylinders is above its center and a smaller, oval structure of green cylinders is to the right and extends right beyond the pink structure below.">
            <a:extLst>
              <a:ext uri="{FF2B5EF4-FFF2-40B4-BE49-F238E27FC236}">
                <a16:creationId xmlns:a16="http://schemas.microsoft.com/office/drawing/2014/main" id="{BDEBBD9D-7121-7649-AABA-8128C6E31B0D}"/>
              </a:ext>
            </a:extLst>
          </p:cNvPr>
          <p:cNvPicPr>
            <a:picLocks noChangeAspect="1"/>
          </p:cNvPicPr>
          <p:nvPr/>
        </p:nvPicPr>
        <p:blipFill>
          <a:blip r:embed="rId3"/>
          <a:stretch>
            <a:fillRect/>
          </a:stretch>
        </p:blipFill>
        <p:spPr>
          <a:xfrm>
            <a:off x="5943600" y="1475232"/>
            <a:ext cx="2559713" cy="5173058"/>
          </a:xfrm>
          <a:prstGeom prst="rect">
            <a:avLst/>
          </a:prstGeom>
        </p:spPr>
      </p:pic>
    </p:spTree>
    <p:extLst>
      <p:ext uri="{BB962C8B-B14F-4D97-AF65-F5344CB8AC3E}">
        <p14:creationId xmlns:p14="http://schemas.microsoft.com/office/powerpoint/2010/main" val="1677837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4FA9-7406-4E33-82F5-A22487BE6CE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Other Pathways Donate Electrons to the Respiratory Chain via Ubiquinone</a:t>
            </a:r>
            <a:endParaRPr lang="en-AU" sz="3400" dirty="0">
              <a:solidFill>
                <a:srgbClr val="4E4CB4"/>
              </a:solidFill>
            </a:endParaRPr>
          </a:p>
        </p:txBody>
      </p:sp>
      <p:pic>
        <p:nvPicPr>
          <p:cNvPr id="4" name="Picture 3" descr="A horizontal piece of phospholipid membrane is shown with the region above labeled intermembrane space (P side) and the region below labeled matrix (N side). Two complexes of the respiratory chain are shown embedded in the membrane. Complex Roman numeral 1 is shown on the left as a horizontal pink piece that angles down beneath the membrane to the right. A curved arrow shows that N A D H plus H plus is added and N A D plus is produced. At the point where the curved arrow touches the bottom of complex Roman numeral 1, a blue arrow points up to F M N, from which a blue arrow points up to F e – S, from which a blue arrow points up to a yellow box labeled Q. A blue arrow points from Q to a yellow box labeled Q H 2 in the membrane to the right. Above the membrane, Dihydroorotate has a blue arrow pointing to an irregular green oval containing F M N labeled dihydroorotate dehydrogenase. A blue arrow points down to the same yellow box labeled Q H 2. A dashed arrow curves up from the yellow box labeled Q H 2 through the top of the membrane to end at a yellow box labeled Q H 2 to the right side of complex Roman numeral 2. Complex Roman numeral 2 has a narrow vertical portion that extends through the membrane and a rounded portion beneath the membrane. A curved arrow at the bottom of this complex shows that succinate is added and fumarate is lost. At the point where the curved arrow meets the complex, a blue arrow points upward to F A D, from which a blue arrow points up to F e – S, from which a blue arrow points up to a yellow box labeled Q. A blue arrow points from the yellow box labeled Q to the same yellow box labeled Q H 2 in the membrane indicated by the dashed arrow from the left. A blue arrow points from glycerol 3-phosphate (cytosolic) to a purple, roughly triangular structure containing F A D labeled glycerol 3-phosphate dehydrogenase, from which a blue arrow points down to the yellow box labeled Q H 2. To the lower right, a gray oblong containing F A D labeled acyl-Co A dehydrogenase has a curved arrow below showing the addition of fatty acyl-Co A and loss of enoyl-Co A. At the point where the curved arrow meets the gray oblong, a blue arrow points up to F A D inside, from which a blue arrow points up to F A D in a larger irregular gray structure labeled E T F. Another blue arrow points up from here to F e – S, F A D in a gray structure labeled E T F: Q oxidoreductase. From this point, a blue arrow points up to Q H 2.">
            <a:extLst>
              <a:ext uri="{FF2B5EF4-FFF2-40B4-BE49-F238E27FC236}">
                <a16:creationId xmlns:a16="http://schemas.microsoft.com/office/drawing/2014/main" id="{726C3E5A-DC99-AB4E-89E3-1442CAB24495}"/>
              </a:ext>
            </a:extLst>
          </p:cNvPr>
          <p:cNvPicPr>
            <a:picLocks noChangeAspect="1"/>
          </p:cNvPicPr>
          <p:nvPr/>
        </p:nvPicPr>
        <p:blipFill>
          <a:blip r:embed="rId3"/>
          <a:stretch>
            <a:fillRect/>
          </a:stretch>
        </p:blipFill>
        <p:spPr>
          <a:xfrm>
            <a:off x="1838325" y="1968881"/>
            <a:ext cx="5467350" cy="4530090"/>
          </a:xfrm>
          <a:prstGeom prst="rect">
            <a:avLst/>
          </a:prstGeom>
        </p:spPr>
      </p:pic>
    </p:spTree>
    <p:extLst>
      <p:ext uri="{BB962C8B-B14F-4D97-AF65-F5344CB8AC3E}">
        <p14:creationId xmlns:p14="http://schemas.microsoft.com/office/powerpoint/2010/main" val="2885638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C848-6267-4958-AB0F-2ADE8970906C}"/>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Electrons Derived from the Oxidation of Fatty Acids Pass to Ubiquinone</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21717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acyl-CoA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flavoprotein that catalyzes the first step of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of fatty acyl–CoA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electrons pass from the substrate to the FAD of the dehydrogenase to electron-transferring flavoprotein (ETF)</a:t>
            </a:r>
          </a:p>
          <a:p>
            <a:pPr marL="50800" indent="0">
              <a:buNone/>
            </a:pPr>
            <a:endParaRPr lang="en-US" sz="2400" b="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ETF</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passes its electrons to </a:t>
            </a:r>
            <a:r>
              <a:rPr lang="en-US" sz="2400" b="1" dirty="0" err="1">
                <a:latin typeface="Arial" panose="020B0604020202020204" pitchFamily="34" charset="0"/>
                <a:cs typeface="Arial" panose="020B0604020202020204" pitchFamily="34" charset="0"/>
              </a:rPr>
              <a:t>ETF:ubiquinone</a:t>
            </a:r>
            <a:r>
              <a:rPr lang="en-US" sz="2400" b="1" dirty="0">
                <a:latin typeface="Arial" panose="020B0604020202020204" pitchFamily="34" charset="0"/>
                <a:cs typeface="Arial" panose="020B0604020202020204" pitchFamily="34" charset="0"/>
              </a:rPr>
              <a:t> oxidoreductase</a:t>
            </a:r>
          </a:p>
          <a:p>
            <a:pPr lvl="1"/>
            <a:r>
              <a:rPr lang="en-US" sz="2400" dirty="0">
                <a:latin typeface="Arial" panose="020B0604020202020204" pitchFamily="34" charset="0"/>
                <a:cs typeface="Arial" panose="020B0604020202020204" pitchFamily="34" charset="0"/>
              </a:rPr>
              <a:t>reduces Q in the inner mitochondrial membrane to QH</a:t>
            </a:r>
            <a:r>
              <a:rPr lang="en-US" sz="2400" baseline="-25000" dirty="0">
                <a:latin typeface="Arial" panose="020B0604020202020204" pitchFamily="34" charset="0"/>
                <a:cs typeface="Arial" panose="020B0604020202020204" pitchFamily="34" charset="0"/>
              </a:rPr>
              <a:t>2</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952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C400-B5F4-4BAC-8AB2-D4A00DF10B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Oxidation of Glycerol Phosphate and Dihydroorotate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600200"/>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glycerol 3-phosphate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flavoprotein located on the outer face of the inner mitochondrial membrane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ea typeface="Arial Unicode MS" panose="020B0604020202020204" pitchFamily="34" charset="-128"/>
                <a:cs typeface="Arial" panose="020B0604020202020204" pitchFamily="34" charset="0"/>
              </a:rPr>
              <a:t>Q accepts electrons, and the QH</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r>
              <a:rPr lang="en-US" sz="2400" dirty="0">
                <a:latin typeface="Arial" panose="020B0604020202020204" pitchFamily="34" charset="0"/>
                <a:ea typeface="Arial Unicode MS" panose="020B0604020202020204" pitchFamily="34" charset="-128"/>
                <a:cs typeface="Arial" panose="020B0604020202020204" pitchFamily="34" charset="0"/>
              </a:rPr>
              <a:t> produced enters the pool of QH</a:t>
            </a:r>
            <a:r>
              <a:rPr lang="en-US" sz="2400" baseline="-25000" dirty="0">
                <a:latin typeface="Arial" panose="020B0604020202020204" pitchFamily="34" charset="0"/>
                <a:ea typeface="Arial Unicode MS" panose="020B0604020202020204" pitchFamily="34" charset="-128"/>
                <a:cs typeface="Arial" panose="020B0604020202020204" pitchFamily="34" charset="0"/>
              </a:rPr>
              <a:t>2 </a:t>
            </a:r>
            <a:r>
              <a:rPr lang="en-US" sz="2400" dirty="0">
                <a:latin typeface="Arial" panose="020B0604020202020204" pitchFamily="34" charset="0"/>
                <a:ea typeface="Arial Unicode MS" panose="020B0604020202020204" pitchFamily="34" charset="-128"/>
                <a:cs typeface="Arial" panose="020B0604020202020204" pitchFamily="34" charset="0"/>
              </a:rPr>
              <a:t>in the membrane</a:t>
            </a:r>
          </a:p>
          <a:p>
            <a:pPr marL="50800" indent="0">
              <a:buNone/>
            </a:pPr>
            <a:endParaRPr lang="en-US" sz="2400" b="1" dirty="0">
              <a:latin typeface="Arial" panose="020B0604020202020204" pitchFamily="34" charset="0"/>
              <a:ea typeface="Arial Unicode MS" panose="020B0604020202020204" pitchFamily="34" charset="-128"/>
              <a:cs typeface="Arial" panose="020B0604020202020204" pitchFamily="34" charset="0"/>
            </a:endParaRPr>
          </a:p>
          <a:p>
            <a:r>
              <a:rPr lang="en-US" sz="2400" b="1" dirty="0">
                <a:latin typeface="Arial" panose="020B0604020202020204" pitchFamily="34" charset="0"/>
                <a:ea typeface="Arial Unicode MS" panose="020B0604020202020204" pitchFamily="34" charset="-128"/>
                <a:cs typeface="Arial" panose="020B0604020202020204" pitchFamily="34" charset="0"/>
              </a:rPr>
              <a:t>dihydroorotate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located on the outside of the inner mitochondrial membrane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donates electrons to Q in the respiratory chain</a:t>
            </a: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01890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0" name="Picture 9" descr="Icon P 3">
            <a:extLst>
              <a:ext uri="{FF2B5EF4-FFF2-40B4-BE49-F238E27FC236}">
                <a16:creationId xmlns:a16="http://schemas.microsoft.com/office/drawing/2014/main" id="{FAA75293-7E08-4C2E-B59A-478C156F5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0275" y="324893"/>
            <a:ext cx="1133954" cy="816935"/>
          </a:xfrm>
          <a:prstGeom prst="rect">
            <a:avLst/>
          </a:prstGeom>
        </p:spPr>
      </p:pic>
      <p:sp>
        <p:nvSpPr>
          <p:cNvPr id="2" name="Title 1">
            <a:extLst>
              <a:ext uri="{FF2B5EF4-FFF2-40B4-BE49-F238E27FC236}">
                <a16:creationId xmlns:a16="http://schemas.microsoft.com/office/drawing/2014/main" id="{438A6D12-2170-4637-88CD-BE7818311436}"/>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is NOT a direct source of electrons for the respiratory chain?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cytosolic NADH</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dihydroorotate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dehydrogenase</a:t>
            </a:r>
            <a:endParaRPr lang="en-US" sz="24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glycerol 3-phosphate dehydrogenase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FADH</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p>
        </p:txBody>
      </p:sp>
    </p:spTree>
    <p:extLst>
      <p:ext uri="{BB962C8B-B14F-4D97-AF65-F5344CB8AC3E}">
        <p14:creationId xmlns:p14="http://schemas.microsoft.com/office/powerpoint/2010/main" val="1446043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7CF2-0D76-4C10-B150-1D2778FCB10C}"/>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compound is NOT a direct source of electrons for the respiratory chain?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solidFill>
                  <a:srgbClr val="000000"/>
                </a:solidFill>
                <a:latin typeface="Arial" panose="020B0604020202020204" pitchFamily="34" charset="0"/>
                <a:cs typeface="Arial" panose="020B0604020202020204" pitchFamily="34" charset="0"/>
              </a:rPr>
              <a:t>cytosolic NADH</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b="1" dirty="0">
                <a:latin typeface="Arial" panose="020B0604020202020204" pitchFamily="34" charset="0"/>
                <a:cs typeface="Arial" panose="020B0604020202020204" pitchFamily="34" charset="0"/>
              </a:rPr>
              <a:t>T</a:t>
            </a:r>
            <a:r>
              <a:rPr lang="en-US" sz="2400" b="1" i="0" u="none" strike="noStrike" baseline="0" dirty="0">
                <a:latin typeface="Arial" panose="020B0604020202020204" pitchFamily="34" charset="0"/>
                <a:cs typeface="Arial" panose="020B0604020202020204" pitchFamily="34" charset="0"/>
              </a:rPr>
              <a:t>he inner mitochondrial membrane is not permeable to NADH. Thus </a:t>
            </a:r>
            <a:r>
              <a:rPr lang="en-US" sz="2400" b="1" dirty="0">
                <a:latin typeface="Arial" panose="020B0604020202020204" pitchFamily="34" charset="0"/>
                <a:cs typeface="Arial" panose="020B0604020202020204" pitchFamily="34" charset="0"/>
              </a:rPr>
              <a:t>s</a:t>
            </a:r>
            <a:r>
              <a:rPr lang="en-US" sz="2400" b="1" i="0" u="none" strike="noStrike" baseline="0" dirty="0">
                <a:latin typeface="Arial" panose="020B0604020202020204" pitchFamily="34" charset="0"/>
                <a:cs typeface="Arial" panose="020B0604020202020204" pitchFamily="34" charset="0"/>
              </a:rPr>
              <a:t>pecial shuttle systems carry reducing equivalents from cytosolic NADH into mitochondria by an indirect route.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445129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9DC4-6E43-4F70-9953-AD9F02E2F18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Energy of Electron Transfer Is Efficiently Conserved in a Proton Gradient</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33350" y="1866900"/>
                <a:ext cx="88773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net equation for the transfer of two electrons from NADH through the respiratory chain to molecular oxygen is:</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2 NADH + 2</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2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133350" y="1866900"/>
                <a:ext cx="8877300" cy="1905000"/>
              </a:xfrm>
              <a:prstGeom prst="rect">
                <a:avLst/>
              </a:prstGeom>
              <a:blipFill>
                <a:blip r:embed="rId3"/>
                <a:stretch>
                  <a:fillRect l="-412" t="-2236" r="-6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083160B6-6D28-D541-9F1C-369A3E2E2299}"/>
              </a:ext>
            </a:extLst>
          </p:cNvPr>
          <p:cNvSpPr txBox="1">
            <a:spLocks noChangeArrowheads="1"/>
          </p:cNvSpPr>
          <p:nvPr/>
        </p:nvSpPr>
        <p:spPr bwMode="auto">
          <a:xfrm>
            <a:off x="6324600" y="3348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(19-5)</a:t>
            </a:r>
          </a:p>
        </p:txBody>
      </p:sp>
    </p:spTree>
    <p:extLst>
      <p:ext uri="{BB962C8B-B14F-4D97-AF65-F5344CB8AC3E}">
        <p14:creationId xmlns:p14="http://schemas.microsoft.com/office/powerpoint/2010/main" val="567761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A3B7CB-3F77-4B1C-9681-CC6E164D8CD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Change in Standard Reduction Potential</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52600"/>
            <a:ext cx="495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standard reduction potential change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(electron acceptor)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(electron donor)</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0.816 V − (−0.320 V)</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1.14 V</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AAC1C6A2-B473-134D-8DCA-B33AEC1EE954}"/>
              </a:ext>
            </a:extLst>
          </p:cNvPr>
          <p:cNvSpPr/>
          <p:nvPr/>
        </p:nvSpPr>
        <p:spPr>
          <a:xfrm>
            <a:off x="5867400" y="2286000"/>
            <a:ext cx="2971800" cy="1938992"/>
          </a:xfrm>
          <a:prstGeom prst="rect">
            <a:avLst/>
          </a:prstGeom>
        </p:spPr>
        <p:txBody>
          <a:bodyPr wrap="square">
            <a:spAutoFit/>
          </a:bodyPr>
          <a:lstStyle/>
          <a:p>
            <a:r>
              <a:rPr lang="en-US" i="1" dirty="0">
                <a:latin typeface="Arial" panose="020B0604020202020204" pitchFamily="34" charset="0"/>
                <a:ea typeface="Arial Unicode MS" panose="020B0604020202020204" pitchFamily="34" charset="-128"/>
                <a:cs typeface="Arial" panose="020B0604020202020204" pitchFamily="34" charset="0"/>
              </a:rPr>
              <a:t>E</a:t>
            </a:r>
            <a:r>
              <a:rPr lang="en-US" dirty="0">
                <a:latin typeface="Arial" panose="020B0604020202020204" pitchFamily="34" charset="0"/>
                <a:ea typeface="Arial Unicode MS" panose="020B0604020202020204" pitchFamily="34" charset="-128"/>
                <a:cs typeface="Arial" panose="020B0604020202020204" pitchFamily="34" charset="0"/>
              </a:rPr>
              <a:t>′° for NAD</a:t>
            </a:r>
            <a:r>
              <a:rPr lang="en-US" baseline="30000" dirty="0">
                <a:latin typeface="Arial" panose="020B0604020202020204" pitchFamily="34" charset="0"/>
                <a:ea typeface="Arial Unicode MS" panose="020B0604020202020204" pitchFamily="34" charset="-128"/>
                <a:cs typeface="Arial" panose="020B0604020202020204" pitchFamily="34" charset="0"/>
              </a:rPr>
              <a:t>+</a:t>
            </a:r>
            <a:r>
              <a:rPr lang="en-US" dirty="0">
                <a:latin typeface="Arial" panose="020B0604020202020204" pitchFamily="34" charset="0"/>
                <a:ea typeface="Arial Unicode MS" panose="020B0604020202020204" pitchFamily="34" charset="-128"/>
                <a:cs typeface="Arial" panose="020B0604020202020204" pitchFamily="34" charset="0"/>
              </a:rPr>
              <a:t>/NADH is −0.320 V </a:t>
            </a:r>
          </a:p>
          <a:p>
            <a:endParaRPr lang="en-US" dirty="0">
              <a:latin typeface="Arial" panose="020B0604020202020204" pitchFamily="34" charset="0"/>
              <a:ea typeface="Arial Unicode MS" panose="020B0604020202020204" pitchFamily="34" charset="-128"/>
              <a:cs typeface="Arial" panose="020B0604020202020204" pitchFamily="34" charset="0"/>
            </a:endParaRPr>
          </a:p>
          <a:p>
            <a:r>
              <a:rPr lang="en-US" i="1" dirty="0">
                <a:latin typeface="Arial" panose="020B0604020202020204" pitchFamily="34" charset="0"/>
                <a:ea typeface="Arial Unicode MS" panose="020B0604020202020204" pitchFamily="34" charset="-128"/>
                <a:cs typeface="Arial" panose="020B0604020202020204" pitchFamily="34" charset="0"/>
              </a:rPr>
              <a:t>E</a:t>
            </a:r>
            <a:r>
              <a:rPr lang="en-US" dirty="0">
                <a:latin typeface="Arial" panose="020B0604020202020204" pitchFamily="34" charset="0"/>
                <a:ea typeface="Arial Unicode MS" panose="020B0604020202020204" pitchFamily="34" charset="-128"/>
                <a:cs typeface="Arial" panose="020B0604020202020204" pitchFamily="34" charset="0"/>
              </a:rPr>
              <a:t>′° for O</a:t>
            </a:r>
            <a:r>
              <a:rPr lang="en-US" baseline="-25000" dirty="0">
                <a:latin typeface="Arial" panose="020B0604020202020204" pitchFamily="34" charset="0"/>
                <a:ea typeface="Arial Unicode MS" panose="020B0604020202020204" pitchFamily="34" charset="-128"/>
                <a:cs typeface="Arial" panose="020B0604020202020204" pitchFamily="34" charset="0"/>
              </a:rPr>
              <a:t>2</a:t>
            </a:r>
            <a:r>
              <a:rPr lang="en-US" dirty="0">
                <a:latin typeface="Arial" panose="020B0604020202020204" pitchFamily="34" charset="0"/>
                <a:ea typeface="Arial Unicode MS" panose="020B0604020202020204" pitchFamily="34" charset="-128"/>
                <a:cs typeface="Arial" panose="020B0604020202020204" pitchFamily="34" charset="0"/>
              </a:rPr>
              <a:t>/H</a:t>
            </a:r>
            <a:r>
              <a:rPr lang="en-US" baseline="-25000" dirty="0">
                <a:latin typeface="Arial" panose="020B0604020202020204" pitchFamily="34" charset="0"/>
                <a:ea typeface="Arial Unicode MS" panose="020B0604020202020204" pitchFamily="34" charset="-128"/>
                <a:cs typeface="Arial" panose="020B0604020202020204" pitchFamily="34" charset="0"/>
              </a:rPr>
              <a:t>2</a:t>
            </a:r>
            <a:r>
              <a:rPr lang="en-US" dirty="0">
                <a:latin typeface="Arial" panose="020B0604020202020204" pitchFamily="34" charset="0"/>
                <a:ea typeface="Arial Unicode MS" panose="020B0604020202020204" pitchFamily="34" charset="-128"/>
                <a:cs typeface="Arial" panose="020B0604020202020204" pitchFamily="34" charset="0"/>
              </a:rPr>
              <a:t>O is 0.816 V</a:t>
            </a:r>
            <a:endParaRPr lang="en-US" dirty="0"/>
          </a:p>
        </p:txBody>
      </p:sp>
    </p:spTree>
    <p:extLst>
      <p:ext uri="{BB962C8B-B14F-4D97-AF65-F5344CB8AC3E}">
        <p14:creationId xmlns:p14="http://schemas.microsoft.com/office/powerpoint/2010/main" val="13655052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3D79-27AB-4918-A437-2C56EA8FCE0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Net Reaction is Highly Exergonic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52600"/>
            <a:ext cx="5486400" cy="236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standard free-energy change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err="1">
                <a:latin typeface="Arial" panose="020B0604020202020204" pitchFamily="34" charset="0"/>
                <a:ea typeface="Arial Unicode MS" panose="020B0604020202020204" pitchFamily="34" charset="-128"/>
                <a:cs typeface="Arial" panose="020B0604020202020204" pitchFamily="34" charset="0"/>
              </a:rPr>
              <a:t>nF</a:t>
            </a:r>
            <a:r>
              <a:rPr lang="en-US" sz="2400" i="1"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−2(96.5 kJ/V • mol)(1.14 V)</a:t>
            </a:r>
            <a:br>
              <a:rPr lang="en-US" sz="2400" dirty="0">
                <a:latin typeface="Arial" panose="020B0604020202020204" pitchFamily="34" charset="0"/>
                <a:ea typeface="Arial Unicode MS" panose="020B0604020202020204" pitchFamily="34" charset="-128"/>
                <a:cs typeface="Arial" panose="020B0604020202020204" pitchFamily="34" charset="0"/>
              </a:rPr>
            </a:br>
            <a:r>
              <a:rPr lang="en-US" sz="2400" dirty="0">
                <a:latin typeface="Arial" panose="020B0604020202020204" pitchFamily="34" charset="0"/>
                <a:ea typeface="Arial Unicode MS" panose="020B0604020202020204" pitchFamily="34" charset="-128"/>
                <a:cs typeface="Arial" panose="020B0604020202020204" pitchFamily="34" charset="0"/>
              </a:rPr>
              <a:t>        = −220 kJ/mol (of NADH) </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F04FD1F6-EC73-4541-BCC2-6C7205940610}"/>
              </a:ext>
            </a:extLst>
          </p:cNvPr>
          <p:cNvSpPr txBox="1">
            <a:spLocks noChangeArrowheads="1"/>
          </p:cNvSpPr>
          <p:nvPr/>
        </p:nvSpPr>
        <p:spPr bwMode="auto">
          <a:xfrm>
            <a:off x="6019800" y="25908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(19-6)</a:t>
            </a:r>
          </a:p>
        </p:txBody>
      </p:sp>
    </p:spTree>
    <p:extLst>
      <p:ext uri="{BB962C8B-B14F-4D97-AF65-F5344CB8AC3E}">
        <p14:creationId xmlns:p14="http://schemas.microsoft.com/office/powerpoint/2010/main" val="62985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A2768-A73C-4989-AC88-406F4212412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Have Two Membranes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493621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outer membrane is readily permeable to small molecules and ions</a:t>
            </a:r>
          </a:p>
          <a:p>
            <a:pPr lvl="1"/>
            <a:r>
              <a:rPr lang="en-US" sz="2400" dirty="0">
                <a:latin typeface="Arial" panose="020B0604020202020204" pitchFamily="34" charset="0"/>
                <a:cs typeface="Arial" panose="020B0604020202020204" pitchFamily="34" charset="0"/>
              </a:rPr>
              <a:t>transport occurs through porins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inner membrane is impermeable to most small molecules and ions</a:t>
            </a:r>
          </a:p>
          <a:p>
            <a:pPr lvl="1"/>
            <a:r>
              <a:rPr lang="en-US" sz="2400" dirty="0">
                <a:latin typeface="Arial" panose="020B0604020202020204" pitchFamily="34" charset="0"/>
                <a:cs typeface="Arial" panose="020B0604020202020204" pitchFamily="34" charset="0"/>
              </a:rPr>
              <a:t>transport requires specific transporters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mitochondrion cutaway to show the interior. The overall mitochondrion forms an elongated vertical oval. The outer surface contains many small circles labeled porin channels. An inner membrane is folded extensively to form horizontal pieces labeled cristae that extend into the center of the mitochondrion. The central region, in between the cristae, is the matrix. Blue dots are abundant on the inside of the inner membrane and are labeled A T P synthase (F subscript 0 end subscript F subscript 1 end subscript). In the openings between the cristae, there are a few strands of red spheres labeled ribosomes. Three boxes describe the outer membrane, inner membrane, and matrix. The first box is labeled outer membrane and contains text reading, Freely permeable to small molecules and ions. The second box is labeled inner membrane and contains text reading, impermeable to most small molecules and ions, including H plus. The inner membrane contains: respiratory electron carriers (complexes Roman numerals 1 through 4); A D P – A T P translocase; A T P synthase (F subscript 0 end subscript F subscript 1 end subscript); and other membrane transporters. The third box is labeled matrix. The matrix contains: pyruvate dehydrogenase complex; citric acid cycle enzymes; fatty acid beta-oxidation enzymes; D N A, ribosomes; many other enzymes; A T P, A D P, P subscript i end subscript, M g 2 plus, C a 2 plus, K plus; and many soluble metabolic intermediates. ">
            <a:extLst>
              <a:ext uri="{FF2B5EF4-FFF2-40B4-BE49-F238E27FC236}">
                <a16:creationId xmlns:a16="http://schemas.microsoft.com/office/drawing/2014/main" id="{A3C9D0B1-4D23-1347-9561-95D502BBD366}"/>
              </a:ext>
            </a:extLst>
          </p:cNvPr>
          <p:cNvPicPr>
            <a:picLocks noChangeAspect="1"/>
          </p:cNvPicPr>
          <p:nvPr/>
        </p:nvPicPr>
        <p:blipFill>
          <a:blip r:embed="rId3"/>
          <a:stretch>
            <a:fillRect/>
          </a:stretch>
        </p:blipFill>
        <p:spPr>
          <a:xfrm>
            <a:off x="5867399" y="1340764"/>
            <a:ext cx="2632423" cy="5368486"/>
          </a:xfrm>
          <a:prstGeom prst="rect">
            <a:avLst/>
          </a:prstGeom>
        </p:spPr>
      </p:pic>
    </p:spTree>
    <p:extLst>
      <p:ext uri="{BB962C8B-B14F-4D97-AF65-F5344CB8AC3E}">
        <p14:creationId xmlns:p14="http://schemas.microsoft.com/office/powerpoint/2010/main" val="905072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5655CD0-32A1-4823-8066-43D28B4F44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0075" y="324893"/>
            <a:ext cx="1133954" cy="816935"/>
          </a:xfrm>
          <a:prstGeom prst="rect">
            <a:avLst/>
          </a:prstGeom>
        </p:spPr>
      </p:pic>
      <p:sp>
        <p:nvSpPr>
          <p:cNvPr id="2" name="Title 1">
            <a:extLst>
              <a:ext uri="{FF2B5EF4-FFF2-40B4-BE49-F238E27FC236}">
                <a16:creationId xmlns:a16="http://schemas.microsoft.com/office/drawing/2014/main" id="{41329BF1-1C25-428B-AE72-E167F6E38D0E}"/>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l">
              <a:buNone/>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Calculate </a:t>
            </a:r>
            <a:r>
              <a:rPr lang="en-US" sz="2400" dirty="0">
                <a:solidFill>
                  <a:srgbClr val="000000"/>
                </a:solidFill>
                <a:latin typeface="Arial" panose="020B0604020202020204" pitchFamily="34" charset="0"/>
                <a:cs typeface="Arial" panose="020B0604020202020204" pitchFamily="34" charset="0"/>
              </a:rPr>
              <a:t>the standard free-energy change </a:t>
            </a:r>
            <a:r>
              <a:rPr lang="en-US" sz="2400" b="0" i="0" u="none" strike="noStrike" baseline="0" dirty="0">
                <a:latin typeface="Arial" panose="020B0604020202020204" pitchFamily="34" charset="0"/>
                <a:cs typeface="Arial" panose="020B0604020202020204" pitchFamily="34" charset="0"/>
              </a:rPr>
              <a:t>for the transfer of two electrons from FADH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 through the respiratory chain to molecular oxygen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for FAD/FADH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 is 0.050 V in succinate dehydrogenase and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for </a:t>
            </a:r>
            <a:r>
              <a:rPr lang="en-US" sz="2400" b="0" i="0" u="none" strike="noStrike" baseline="0" dirty="0">
                <a:latin typeface="Arial" panose="020B0604020202020204" pitchFamily="34" charset="0"/>
                <a:cs typeface="Arial" panose="020B0604020202020204" pitchFamily="34" charset="0"/>
              </a:rPr>
              <a:t>O</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O</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is 0.816 V).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buNone/>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−220 kJ/mol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−150 kJ/mol</a:t>
            </a:r>
          </a:p>
          <a:p>
            <a:pPr marL="457200" indent="-457200">
              <a:buFont typeface="+mj-lt"/>
              <a:buAutoNum type="alphaUcPeriod"/>
              <a:defRPr/>
            </a:pPr>
            <a:r>
              <a:rPr lang="en-US" sz="2400" dirty="0">
                <a:solidFill>
                  <a:srgbClr val="000000"/>
                </a:solidFill>
                <a:latin typeface="Arial" panose="020B0604020202020204" pitchFamily="34" charset="0"/>
                <a:cs typeface="Arial" panose="020B0604020202020204" pitchFamily="34" charset="0"/>
              </a:rPr>
              <a:t>150 kJ/mol</a:t>
            </a:r>
          </a:p>
          <a:p>
            <a:pPr marL="457200" indent="-457200">
              <a:buFont typeface="+mj-lt"/>
              <a:buAutoNum type="alphaUcPeriod"/>
              <a:defRPr/>
            </a:pPr>
            <a:r>
              <a:rPr lang="en-US" sz="2400" dirty="0">
                <a:solidFill>
                  <a:srgbClr val="000000"/>
                </a:solidFill>
                <a:latin typeface="Arial" panose="020B0604020202020204" pitchFamily="34" charset="0"/>
                <a:cs typeface="Arial" panose="020B0604020202020204" pitchFamily="34" charset="0"/>
              </a:rPr>
              <a:t>220 kJ/mol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lang="en-US" sz="240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2619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4544-BE73-48FC-93AC-FF9A5A5F1F5A}"/>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l">
              <a:buNone/>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Calculate </a:t>
            </a:r>
            <a:r>
              <a:rPr lang="en-US" sz="2400" dirty="0">
                <a:solidFill>
                  <a:srgbClr val="000000"/>
                </a:solidFill>
                <a:latin typeface="Arial" panose="020B0604020202020204" pitchFamily="34" charset="0"/>
                <a:cs typeface="Arial" panose="020B0604020202020204" pitchFamily="34" charset="0"/>
              </a:rPr>
              <a:t>the standard free-energy change </a:t>
            </a:r>
            <a:r>
              <a:rPr lang="en-US" sz="2400" b="0" i="0" u="none" strike="noStrike" baseline="0" dirty="0">
                <a:latin typeface="Arial" panose="020B0604020202020204" pitchFamily="34" charset="0"/>
                <a:cs typeface="Arial" panose="020B0604020202020204" pitchFamily="34" charset="0"/>
              </a:rPr>
              <a:t>for the transfer of two electrons from FADH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 through the respiratory chain to molecular oxygen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for FAD/FADH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 is 0.050 V in succinate dehydrogenase and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for </a:t>
            </a:r>
            <a:r>
              <a:rPr lang="en-US" sz="2400" b="0" i="0" u="none" strike="noStrike" baseline="0" dirty="0">
                <a:latin typeface="Arial" panose="020B0604020202020204" pitchFamily="34" charset="0"/>
                <a:cs typeface="Arial" panose="020B0604020202020204" pitchFamily="34" charset="0"/>
              </a:rPr>
              <a:t>O</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/H</a:t>
            </a:r>
            <a:r>
              <a:rPr lang="en-US" sz="2400" b="0" i="0" u="none" strike="noStrike" baseline="-25000" dirty="0">
                <a:latin typeface="Arial" panose="020B0604020202020204" pitchFamily="34" charset="0"/>
                <a:cs typeface="Arial" panose="020B0604020202020204" pitchFamily="34" charset="0"/>
              </a:rPr>
              <a:t>2</a:t>
            </a:r>
            <a:r>
              <a:rPr lang="en-US" sz="2400" b="0" i="0" u="none" strike="noStrike" baseline="0" dirty="0">
                <a:latin typeface="Arial" panose="020B0604020202020204" pitchFamily="34" charset="0"/>
                <a:cs typeface="Arial" panose="020B0604020202020204" pitchFamily="34" charset="0"/>
              </a:rPr>
              <a:t>O</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0" i="0" u="none" strike="noStrike" baseline="0" dirty="0">
                <a:latin typeface="Arial" panose="020B0604020202020204" pitchFamily="34" charset="0"/>
                <a:cs typeface="Arial" panose="020B0604020202020204" pitchFamily="34" charset="0"/>
              </a:rPr>
              <a:t>is 0.816 V).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−150 kJ/mol</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0800" indent="0">
              <a:buNone/>
            </a:pPr>
            <a:r>
              <a:rPr lang="en-US" sz="2400" b="1" dirty="0">
                <a:latin typeface="Arial" panose="020B0604020202020204" pitchFamily="34" charset="0"/>
                <a:ea typeface="Arial Unicode MS" panose="020B0604020202020204" pitchFamily="34" charset="-128"/>
                <a:cs typeface="Arial" panose="020B0604020202020204" pitchFamily="34" charset="0"/>
              </a:rPr>
              <a:t>∆</a:t>
            </a:r>
            <a:r>
              <a:rPr lang="en-US" sz="2400" b="1" i="1" dirty="0">
                <a:latin typeface="Arial" panose="020B0604020202020204" pitchFamily="34" charset="0"/>
                <a:ea typeface="Arial Unicode MS" panose="020B0604020202020204" pitchFamily="34" charset="-128"/>
                <a:cs typeface="Arial" panose="020B0604020202020204" pitchFamily="34" charset="0"/>
              </a:rPr>
              <a:t>E</a:t>
            </a:r>
            <a:r>
              <a:rPr lang="en-US" sz="2400" b="1" dirty="0">
                <a:latin typeface="Arial" panose="020B0604020202020204" pitchFamily="34" charset="0"/>
                <a:ea typeface="Arial Unicode MS" panose="020B0604020202020204" pitchFamily="34" charset="-128"/>
                <a:cs typeface="Arial" panose="020B0604020202020204" pitchFamily="34" charset="0"/>
              </a:rPr>
              <a:t>′° = </a:t>
            </a:r>
            <a:r>
              <a:rPr lang="en-US" sz="2400" b="1" i="1" dirty="0">
                <a:latin typeface="Arial" panose="020B0604020202020204" pitchFamily="34" charset="0"/>
                <a:ea typeface="Arial Unicode MS" panose="020B0604020202020204" pitchFamily="34" charset="-128"/>
                <a:cs typeface="Arial" panose="020B0604020202020204" pitchFamily="34" charset="0"/>
              </a:rPr>
              <a:t>E</a:t>
            </a:r>
            <a:r>
              <a:rPr lang="en-US" sz="2400" b="1" dirty="0">
                <a:latin typeface="Arial" panose="020B0604020202020204" pitchFamily="34" charset="0"/>
                <a:ea typeface="Arial Unicode MS" panose="020B0604020202020204" pitchFamily="34" charset="-128"/>
                <a:cs typeface="Arial" panose="020B0604020202020204" pitchFamily="34" charset="0"/>
              </a:rPr>
              <a:t>′° (electron acceptor) − </a:t>
            </a:r>
            <a:r>
              <a:rPr lang="en-US" sz="2400" b="1" i="1" dirty="0">
                <a:latin typeface="Arial" panose="020B0604020202020204" pitchFamily="34" charset="0"/>
                <a:ea typeface="Arial Unicode MS" panose="020B0604020202020204" pitchFamily="34" charset="-128"/>
                <a:cs typeface="Arial" panose="020B0604020202020204" pitchFamily="34" charset="0"/>
              </a:rPr>
              <a:t>E</a:t>
            </a:r>
            <a:r>
              <a:rPr lang="en-US" sz="2400" b="1" dirty="0">
                <a:latin typeface="Arial" panose="020B0604020202020204" pitchFamily="34" charset="0"/>
                <a:ea typeface="Arial Unicode MS" panose="020B0604020202020204" pitchFamily="34" charset="-128"/>
                <a:cs typeface="Arial" panose="020B0604020202020204" pitchFamily="34" charset="0"/>
              </a:rPr>
              <a:t>′° (electron donor)</a:t>
            </a:r>
          </a:p>
          <a:p>
            <a:pPr>
              <a:buNone/>
              <a:defRPr/>
            </a:pPr>
            <a:r>
              <a:rPr lang="en-US" sz="2400" b="1" dirty="0">
                <a:latin typeface="Arial" panose="020B0604020202020204" pitchFamily="34" charset="0"/>
                <a:ea typeface="Arial Unicode MS" panose="020B0604020202020204" pitchFamily="34" charset="-128"/>
                <a:cs typeface="Arial" panose="020B0604020202020204" pitchFamily="34" charset="0"/>
              </a:rPr>
              <a:t>         = 0.816 V − 0.050 V = 0.766 V</a:t>
            </a:r>
          </a:p>
          <a:p>
            <a:pPr>
              <a:buNone/>
              <a:defRPr/>
            </a:pPr>
            <a:endParaRPr lang="en-US" sz="2400" b="1" dirty="0">
              <a:latin typeface="Arial" panose="020B0604020202020204" pitchFamily="34" charset="0"/>
              <a:ea typeface="Arial Unicode MS" panose="020B0604020202020204" pitchFamily="34" charset="-128"/>
              <a:cs typeface="Arial" panose="020B0604020202020204" pitchFamily="34" charset="0"/>
            </a:endParaRPr>
          </a:p>
          <a:p>
            <a:pPr>
              <a:buNone/>
              <a:defRPr/>
            </a:pPr>
            <a:r>
              <a:rPr lang="en-US" sz="2400" b="1" dirty="0">
                <a:latin typeface="Arial" panose="020B0604020202020204" pitchFamily="34" charset="0"/>
                <a:ea typeface="Arial Unicode MS" panose="020B0604020202020204" pitchFamily="34" charset="-128"/>
                <a:cs typeface="Arial" panose="020B0604020202020204" pitchFamily="34" charset="0"/>
              </a:rPr>
              <a:t>∆</a:t>
            </a:r>
            <a:r>
              <a:rPr lang="en-US" sz="2400" b="1" i="1" dirty="0">
                <a:latin typeface="Arial" panose="020B0604020202020204" pitchFamily="34" charset="0"/>
                <a:ea typeface="Arial Unicode MS" panose="020B0604020202020204" pitchFamily="34" charset="-128"/>
                <a:cs typeface="Arial" panose="020B0604020202020204" pitchFamily="34" charset="0"/>
              </a:rPr>
              <a:t>G</a:t>
            </a:r>
            <a:r>
              <a:rPr lang="en-US" sz="2400" b="1" dirty="0">
                <a:latin typeface="Arial" panose="020B0604020202020204" pitchFamily="34" charset="0"/>
                <a:ea typeface="Arial Unicode MS" panose="020B0604020202020204" pitchFamily="34" charset="-128"/>
                <a:cs typeface="Arial" panose="020B0604020202020204" pitchFamily="34" charset="0"/>
              </a:rPr>
              <a:t>′° = −</a:t>
            </a:r>
            <a:r>
              <a:rPr lang="en-US" sz="2400" b="1" i="1" dirty="0" err="1">
                <a:latin typeface="Arial" panose="020B0604020202020204" pitchFamily="34" charset="0"/>
                <a:ea typeface="Arial Unicode MS" panose="020B0604020202020204" pitchFamily="34" charset="-128"/>
                <a:cs typeface="Arial" panose="020B0604020202020204" pitchFamily="34" charset="0"/>
              </a:rPr>
              <a:t>nF</a:t>
            </a:r>
            <a:r>
              <a:rPr lang="en-US" sz="2400" b="1" i="1" dirty="0">
                <a:latin typeface="Arial" panose="020B0604020202020204" pitchFamily="34" charset="0"/>
                <a:ea typeface="Arial Unicode MS" panose="020B0604020202020204" pitchFamily="34" charset="-128"/>
                <a:cs typeface="Arial" panose="020B0604020202020204" pitchFamily="34" charset="0"/>
              </a:rPr>
              <a:t> </a:t>
            </a:r>
            <a:r>
              <a:rPr lang="en-US" sz="2400" b="1" dirty="0">
                <a:latin typeface="Arial" panose="020B0604020202020204" pitchFamily="34" charset="0"/>
                <a:ea typeface="Arial Unicode MS" panose="020B0604020202020204" pitchFamily="34" charset="-128"/>
                <a:cs typeface="Arial" panose="020B0604020202020204" pitchFamily="34" charset="0"/>
              </a:rPr>
              <a:t>∆</a:t>
            </a:r>
            <a:r>
              <a:rPr lang="en-US" sz="2400" b="1" i="1" dirty="0">
                <a:latin typeface="Arial" panose="020B0604020202020204" pitchFamily="34" charset="0"/>
                <a:ea typeface="Arial Unicode MS" panose="020B0604020202020204" pitchFamily="34" charset="-128"/>
                <a:cs typeface="Arial" panose="020B0604020202020204" pitchFamily="34" charset="0"/>
              </a:rPr>
              <a:t>E</a:t>
            </a:r>
            <a:r>
              <a:rPr lang="en-US" sz="2400" b="1" dirty="0">
                <a:latin typeface="Arial" panose="020B0604020202020204" pitchFamily="34" charset="0"/>
                <a:ea typeface="Arial Unicode MS" panose="020B0604020202020204" pitchFamily="34" charset="-128"/>
                <a:cs typeface="Arial" panose="020B0604020202020204" pitchFamily="34" charset="0"/>
              </a:rPr>
              <a:t>′° </a:t>
            </a:r>
          </a:p>
          <a:p>
            <a:pPr marL="533400" lvl="1" indent="0">
              <a:buNone/>
            </a:pPr>
            <a:r>
              <a:rPr lang="en-US" sz="2400" b="1" dirty="0">
                <a:latin typeface="Arial" panose="020B0604020202020204" pitchFamily="34" charset="0"/>
                <a:ea typeface="Arial Unicode MS" panose="020B0604020202020204" pitchFamily="34" charset="-128"/>
                <a:cs typeface="Arial" panose="020B0604020202020204" pitchFamily="34" charset="0"/>
              </a:rPr>
              <a:t>  = −2(96.5 kJ/V • mol)(0.766 V) = −150 kJ/mol</a:t>
            </a:r>
          </a:p>
          <a:p>
            <a:pPr>
              <a:buNone/>
              <a:defRPr/>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a:buNone/>
              <a:defRPr/>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649492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561C-30CF-47C6-BF7F-05E45FD422B3}"/>
              </a:ext>
            </a:extLst>
          </p:cNvPr>
          <p:cNvSpPr>
            <a:spLocks noGrp="1"/>
          </p:cNvSpPr>
          <p:nvPr>
            <p:ph type="title"/>
          </p:nvPr>
        </p:nvSpPr>
        <p:spPr/>
        <p:txBody>
          <a:bodyPr/>
          <a:lstStyle/>
          <a:p>
            <a:r>
              <a:rPr lang="en-US" sz="3400" dirty="0">
                <a:solidFill>
                  <a:schemeClr val="tx1"/>
                </a:solidFill>
                <a:latin typeface="Arial" panose="020B0604020202020204" pitchFamily="34" charset="0"/>
                <a:ea typeface="Arial Unicode MS" panose="020B0604020202020204" pitchFamily="34" charset="-128"/>
                <a:cs typeface="Arial" panose="020B0604020202020204" pitchFamily="34" charset="0"/>
              </a:rPr>
              <a:t>Summary of the Flow of Electrons and Protons through the Respiratory Chain</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907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much of the free energy generated is recovered and stored in the form of an electrochemical proton gradient across the mitochondrial inner membrane</a:t>
            </a: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The complexes of the respiratory chain are shown embedded in the membrane. Complex Roman numeral 1 is shown on the left with a horizontal piece of alternating light and dark pink pieces that bend down to a thicker, roughly oval piece to the right. Red arrows point from beneath the membrane through four of these alternating light and dark pink pieces, beginning with a light pink piece on the far left, to H plus above the membrane. At the bottom of the piece that extends down, a curved arrow shows that N A D H plus H plus is added and N A D plus is produced. A blue arrow labeled 2 e minus points up into the structure to a complex with many red spheres near the bottom, blue and black spheres in the middle, and a diagonal black piece to the upper left. A diagonal line of four spheres each made up of orange and yellow spheres runs from the lower right to upper left and up through the center of the structure. A blue arrow points from the red, blue, and black structure along these orange and yellow spheres to a top orange and yellow sphere, from which a short blue arrow points to a yellow square labeled Q where the structure meets the lower boundary of the membrane. A red arrow points from red highlighted 2 H plus to the left across the pink structure to join with a blue arrow from the yellow square labeled Q, from which point a blue arrow continues out to point to a yellow square labeled Q H 2 in the membrane to the right. Complex Roman numeral 2 is to the right. A dashed arrow points from the yellow square labeled Q H 2 across the top of the membrane, above complex Roman numeral 2, to a similar yellow square labeled Q H 2 in the membrane to the right of complex Roman numeral 2. Complex Roman numeral 2 has a roughly oval green piece embedded vertically across the membrane with a purple piece on its left side with a light purple piece below above a horizontal piece extending from the right-hand green piece. Two yellow strands extend from the purple piece into the membrane to the left. Beneath there horizontal green piece, there is a light purple piece above a rounded beige piece. An arrow points from succinate to the lower left, up to a structure of red, blue, and black spheres near the top of the beige piece, and out to fumarate to the lower right. The structure of red, blue, and black spheres is blue and black on the left, has more red in the middle, and has more black to the right. A blue arrow extends up from the middle of this red, blue, and black structure across several spheres made up of orange and yellow sphere within the purple structure, across a final orange and yellow sphere in the green structure above, to a yellow square labeled Q. A red, roughly square structure made of spheres is above the yellow square labeled Q beneath two yellow chains of spheres that extend across an opening through which a piece of the dark purple piece that is mostly visible to the left can be seen. A blue arrow points from the yellow square labeled Q to the same yellow square labeled Q H 2 in the membrane to the right indicated by the dashed arrow from complex Roman numeral 1. Complex Roman numeral 3 is to the right. It has a cylinder of relatively linear pieces arranged within the membrane above a lighter gray sphere to the lower left and a darker gray sphere to the lower right. From left to right, the pieces in the cylinder across the membrane are purple on either side of a darker purple piece, green beneath a bright purple piece with a small bit of blue to the left, dark green up to an overhang from the green piece to its left and beneath more of the bright purple piece, then a thin gray protrusion from the gray sphere below that ends below a small bit of bright purple beneath a blue piece, before the cylinder ends with purple along the right side. Red highlighted 2 H plus beneath the structure has an arrow pointing up to a yellow box labeled Q H 2 at the point where the green piece meets the bright purple piece above. Two roughly rectangular structures made of spheres are visible along the path of the red arrow and two similar structures are to the right, one in the light green part and one in the dark green part beneath it. A blue arrow points from the yellow box labeled Q H 2 in the membrane to the left to the same Q H 2 at the point where the green and purple pieces meet. A red arrow points up from Q H 2 to red highlighted 4 H plus above the membrane. A blue arrow points up from Q H 2 to a gray sphere labeled cyt italicized c end italics containing a roughly round red structure made up of spheres. A dashed arrow labeled e plus (2 x) points from this gray sphere to a similar gray sphere above complex Roman numeral 4 to the right. Complex Roman numeral 4 has a light green portion on the left, then a pink portion above a thin yellow piece that runs behind more of the light green piece and is partially visible below. A light purple piece to the right also has an opening showing a bit of yellow. Near the top of the yellow piece, there are two roughly rectangular structures made of spheres and a chain of spheres extends down from the left side of the left-hand one. Two adjacent blue spheres are visible at the bottom of the pink piece above. There is a light green piece to the right of the pink piece above, with dark green beneath above the purple piece previously described. A dark green piece is to the right of the light green piece at the top, with a small piece of purple below between it and more of the dark green piece. Most of the right side is dark green, but a long, thin, vertical purple piece extends down through it with a small bit of yellow between it and the dark green piece adjacent to the light purple piece. There is a yellow region visible in the right center of the green piece with a small piece of purple visible at its top. Two roughly rectangular structures made of spheres are visible with one at the boundary between the narrow vertical purple piece and the green piece to its right and the other within the green piece with a chain of spheres extending down along the boundary of this piece and the yellow piece in its center. A blue arrow points down from the gray sphere above this complex to end next to the red rectangular structure at the boundary of the purple and green pieces, where it meets a curved arrow showing the addition of 2 H plus plus one-half O 2 and loss of H 2 O. A red arrow points from below the lower right side of the entire complex, beneath the green portion, up through the right-hand red rectangular structure, next to the yellow piece to the right of the right-hand red rectangular structure, up to red highlighted 2 H plus above the complex.">
            <a:extLst>
              <a:ext uri="{FF2B5EF4-FFF2-40B4-BE49-F238E27FC236}">
                <a16:creationId xmlns:a16="http://schemas.microsoft.com/office/drawing/2014/main" id="{659A27C7-4A3A-7645-A721-44F6F7F47002}"/>
              </a:ext>
            </a:extLst>
          </p:cNvPr>
          <p:cNvPicPr>
            <a:picLocks noChangeAspect="1"/>
          </p:cNvPicPr>
          <p:nvPr/>
        </p:nvPicPr>
        <p:blipFill>
          <a:blip r:embed="rId3"/>
          <a:stretch>
            <a:fillRect/>
          </a:stretch>
        </p:blipFill>
        <p:spPr>
          <a:xfrm>
            <a:off x="660400" y="3200400"/>
            <a:ext cx="7823200" cy="3200400"/>
          </a:xfrm>
          <a:prstGeom prst="rect">
            <a:avLst/>
          </a:prstGeom>
        </p:spPr>
      </p:pic>
    </p:spTree>
    <p:extLst>
      <p:ext uri="{BB962C8B-B14F-4D97-AF65-F5344CB8AC3E}">
        <p14:creationId xmlns:p14="http://schemas.microsoft.com/office/powerpoint/2010/main" val="686357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E9E4-EF88-4EBB-8730-2EBD2CAF2B5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Net Vectorial Equation</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3889"/>
                <a:ext cx="4876800" cy="19051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net vectorial equation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2 NADH + 22</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2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+ 20H</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523889"/>
                <a:ext cx="4876800" cy="1905111"/>
              </a:xfrm>
              <a:prstGeom prst="rect">
                <a:avLst/>
              </a:prstGeom>
              <a:blipFill>
                <a:blip r:embed="rId3"/>
                <a:stretch>
                  <a:fillRect l="-750" t="-2236" b="-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F04FD1F6-EC73-4541-BCC2-6C7205940610}"/>
              </a:ext>
            </a:extLst>
          </p:cNvPr>
          <p:cNvSpPr txBox="1">
            <a:spLocks noChangeArrowheads="1"/>
          </p:cNvSpPr>
          <p:nvPr/>
        </p:nvSpPr>
        <p:spPr bwMode="auto">
          <a:xfrm>
            <a:off x="5257800" y="25908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(19-7)</a:t>
            </a:r>
          </a:p>
        </p:txBody>
      </p:sp>
    </p:spTree>
    <p:extLst>
      <p:ext uri="{BB962C8B-B14F-4D97-AF65-F5344CB8AC3E}">
        <p14:creationId xmlns:p14="http://schemas.microsoft.com/office/powerpoint/2010/main" val="34147024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FC7A2732-A87C-4251-BC00-89D6B68D02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9619D0A1-0EC3-48B1-99F3-9EBFDC2533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6294536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F467-313D-47F3-B383-5AE596E16AB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523889"/>
            <a:ext cx="3434010" cy="48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proton-motive force </a:t>
            </a:r>
            <a:r>
              <a:rPr lang="en-US" sz="2400" dirty="0">
                <a:latin typeface="Arial" panose="020B0604020202020204" pitchFamily="34" charset="0"/>
                <a:ea typeface="Arial Unicode MS" panose="020B0604020202020204" pitchFamily="34" charset="-128"/>
                <a:cs typeface="Arial" panose="020B0604020202020204" pitchFamily="34" charset="0"/>
              </a:rPr>
              <a:t>= the energy stored in an </a:t>
            </a:r>
            <a:r>
              <a:rPr lang="en-US" sz="2400" dirty="0">
                <a:latin typeface="Arial" panose="020B0604020202020204" pitchFamily="34" charset="0"/>
                <a:cs typeface="Arial" panose="020B0604020202020204" pitchFamily="34" charset="0"/>
              </a:rPr>
              <a:t>electrochemical proton gradient across the mitochondrial inner membrane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composed of chemical and electrical potential energy </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membrane is shown with a vertical beige structure running across it labeled proton pump. Seven red highlighted H plus are lined up horizontally above the membrane. Text reads, P side, [H plus] subscript p end subscript equals italicized C end italics subscript 2 end subscript. Seven O H minus are lined up horizontally below the membrane. A red arrow points from red highlighted H plus below the beige structure to the central red highlighted H plus above the structure. Text reads, N side, [H plus] subscript N end subscript equals italicized C end italics subscript 1 end subscript. Text below reads, delta G equals italicized R T end italics l n (italicized C end italics subscript 2 end subscript / italicized C end italics subscript 1 end subscript) plus italicized Z F delta psi end italics equals 2.3 italicized R T end italics delta p H plus italicized F delta psi.">
            <a:extLst>
              <a:ext uri="{FF2B5EF4-FFF2-40B4-BE49-F238E27FC236}">
                <a16:creationId xmlns:a16="http://schemas.microsoft.com/office/drawing/2014/main" id="{97E5CDB8-5008-FA49-A119-983B733EE187}"/>
              </a:ext>
            </a:extLst>
          </p:cNvPr>
          <p:cNvPicPr>
            <a:picLocks noChangeAspect="1"/>
          </p:cNvPicPr>
          <p:nvPr/>
        </p:nvPicPr>
        <p:blipFill>
          <a:blip r:embed="rId3"/>
          <a:stretch>
            <a:fillRect/>
          </a:stretch>
        </p:blipFill>
        <p:spPr>
          <a:xfrm>
            <a:off x="4038600" y="1692053"/>
            <a:ext cx="4800600" cy="4556347"/>
          </a:xfrm>
          <a:prstGeom prst="rect">
            <a:avLst/>
          </a:prstGeom>
        </p:spPr>
      </p:pic>
    </p:spTree>
    <p:extLst>
      <p:ext uri="{BB962C8B-B14F-4D97-AF65-F5344CB8AC3E}">
        <p14:creationId xmlns:p14="http://schemas.microsoft.com/office/powerpoint/2010/main" val="2036634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C405948-64AE-4A19-BFFC-28310F7021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60905"/>
            <a:ext cx="1133954" cy="816935"/>
          </a:xfrm>
          <a:prstGeom prst="rect">
            <a:avLst/>
          </a:prstGeom>
        </p:spPr>
      </p:pic>
      <p:sp>
        <p:nvSpPr>
          <p:cNvPr id="2" name="Title 1">
            <a:extLst>
              <a:ext uri="{FF2B5EF4-FFF2-40B4-BE49-F238E27FC236}">
                <a16:creationId xmlns:a16="http://schemas.microsoft.com/office/drawing/2014/main" id="{61595034-6B77-4508-B3D4-24B777C6533D}"/>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electron-transfer chain generates ATP by:</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creating a proton-motive force.</a:t>
            </a: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substrate-level phosphorylation.</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activating uncoupling protein 1 (UCP1).</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pumping phosphate ions into the intermembrane space.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adding electrons to ADP to form ATP.</a:t>
            </a:r>
          </a:p>
        </p:txBody>
      </p:sp>
    </p:spTree>
    <p:extLst>
      <p:ext uri="{BB962C8B-B14F-4D97-AF65-F5344CB8AC3E}">
        <p14:creationId xmlns:p14="http://schemas.microsoft.com/office/powerpoint/2010/main" val="27569317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89A0-F95C-4398-95D3-5B1C6E02886D}"/>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electron-transfer chain generates ATP by:</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creating a proton-motive force.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flow of electrons through Complexes I, III, and IV results in the pumping of protons across the inner mitochondrial membrane, making the matrix alkaline relative to the intermembrane space. This proton gradient provides the energy, in the form of the proton-motive force, for ATP synthesis from ADP and P</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32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5147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70C8DE69-4B68-47B6-A0BE-989293E45E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60905"/>
            <a:ext cx="1133954" cy="816935"/>
          </a:xfrm>
          <a:prstGeom prst="rect">
            <a:avLst/>
          </a:prstGeom>
        </p:spPr>
      </p:pic>
      <p:sp>
        <p:nvSpPr>
          <p:cNvPr id="2" name="Title 1">
            <a:extLst>
              <a:ext uri="{FF2B5EF4-FFF2-40B4-BE49-F238E27FC236}">
                <a16:creationId xmlns:a16="http://schemas.microsoft.com/office/drawing/2014/main" id="{19BA587C-5546-4974-B6BC-87DBED837FD1}"/>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proton-motive force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a result of electron flow through the respiratory chain.</a:t>
            </a:r>
          </a:p>
          <a:p>
            <a:pPr marL="457200" marR="0" lvl="0" indent="-45720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used by ATP synthase to synthesize ATP.</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results from an [H</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gradient across the outer mitochondrial membrane.</a:t>
            </a: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both chemical and electrical potential energy.</a:t>
            </a:r>
          </a:p>
        </p:txBody>
      </p:sp>
    </p:spTree>
    <p:extLst>
      <p:ext uri="{BB962C8B-B14F-4D97-AF65-F5344CB8AC3E}">
        <p14:creationId xmlns:p14="http://schemas.microsoft.com/office/powerpoint/2010/main" val="1057835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C7E1-C7C6-416B-A3F0-8451E3C74236}"/>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regarding the proton-motive force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results from an [H</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gradient across the outer mitochondrial membrane.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proton-motive force results from an [H</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gradient across the inner, not the outer, mitochondrial membrane.</a:t>
            </a:r>
            <a:endParaRPr kumimoji="0" lang="en-US" altLang="en-US" sz="3200" b="1"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7530992"/>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66175</TotalTime>
  <Words>13273</Words>
  <Application>Microsoft Office PowerPoint</Application>
  <PresentationFormat>On-screen Show (4:3)</PresentationFormat>
  <Paragraphs>1919</Paragraphs>
  <Slides>223</Slides>
  <Notes>223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223</vt:i4>
      </vt:variant>
    </vt:vector>
  </HeadingPairs>
  <TitlesOfParts>
    <vt:vector size="235" baseType="lpstr">
      <vt:lpstr>ＭＳ Ｐゴシック</vt:lpstr>
      <vt:lpstr>ＭＳ Ｐゴシック</vt:lpstr>
      <vt:lpstr>Arial</vt:lpstr>
      <vt:lpstr>Arial Unicode MS</vt:lpstr>
      <vt:lpstr>Calibri</vt:lpstr>
      <vt:lpstr>Cambria Math</vt:lpstr>
      <vt:lpstr>Symbol</vt:lpstr>
      <vt:lpstr>Times</vt:lpstr>
      <vt:lpstr>Times New Roman</vt:lpstr>
      <vt:lpstr>Blank</vt:lpstr>
      <vt:lpstr>1_Blank Presentation</vt:lpstr>
      <vt:lpstr>1_Blank</vt:lpstr>
      <vt:lpstr>19 Oxidative Phosphorylation</vt:lpstr>
      <vt:lpstr>Principle 1 (1 of 5)</vt:lpstr>
      <vt:lpstr>Principle 2 (1 of 4)</vt:lpstr>
      <vt:lpstr>Principle 3 (1 of 6)</vt:lpstr>
      <vt:lpstr>Principle 4 (1 of 5)</vt:lpstr>
      <vt:lpstr>Principle 5 (1 of 7)</vt:lpstr>
      <vt:lpstr>The Chemiosmotic Theory</vt:lpstr>
      <vt:lpstr>19.1   The Mitochondrial Respiratory Chain</vt:lpstr>
      <vt:lpstr>Mitochondria Have Two Membranes</vt:lpstr>
      <vt:lpstr>Principle 1 (2 of 5)</vt:lpstr>
      <vt:lpstr>The Mitochondrial Matrix</vt:lpstr>
      <vt:lpstr>Clicker Question 1</vt:lpstr>
      <vt:lpstr>Clicker Question 1, Response</vt:lpstr>
      <vt:lpstr>Mitochondrial Cristae</vt:lpstr>
      <vt:lpstr>Principle 2 (2 of 4)</vt:lpstr>
      <vt:lpstr>The Effect of Stress on Mitochondria</vt:lpstr>
      <vt:lpstr> Activity: Oxidative Phosphorylation</vt:lpstr>
      <vt:lpstr>Activity Instructions (1 of 4)</vt:lpstr>
      <vt:lpstr>Activity Solution, Part 1</vt:lpstr>
      <vt:lpstr>Activity Solution, Part 2</vt:lpstr>
      <vt:lpstr>Activity Solution, Part 3</vt:lpstr>
      <vt:lpstr>Electrons Are Funneled to Universal Electron Acceptors</vt:lpstr>
      <vt:lpstr>Nicotinamide Nucleotide- Linked Dehydrogenases</vt:lpstr>
      <vt:lpstr>Important Reactions Catalyzed by NAD(P)+-Linked Dehydrogenases</vt:lpstr>
      <vt:lpstr>Clicker Question 2</vt:lpstr>
      <vt:lpstr>Clicker Question 2, Response</vt:lpstr>
      <vt:lpstr>Principle 3 (2 of 6)</vt:lpstr>
      <vt:lpstr>Flavoproteins</vt:lpstr>
      <vt:lpstr>Electrons Pass through a Series of Membrane-Bound Carriers</vt:lpstr>
      <vt:lpstr>Clicker Question 3</vt:lpstr>
      <vt:lpstr>Clicker Question 3, Response</vt:lpstr>
      <vt:lpstr>Principle 3 (3 of 6)</vt:lpstr>
      <vt:lpstr>Electron-Carrying Molecules in the Respiratory Chain</vt:lpstr>
      <vt:lpstr>Ubiquinone</vt:lpstr>
      <vt:lpstr>Cytochromes</vt:lpstr>
      <vt:lpstr>Prosthetic Groups of Cytochromes</vt:lpstr>
      <vt:lpstr>Clicker Question 4</vt:lpstr>
      <vt:lpstr>Clicker Question 4, Response</vt:lpstr>
      <vt:lpstr>Iron-Sulfur Proteins</vt:lpstr>
      <vt:lpstr>Clicker Question 5</vt:lpstr>
      <vt:lpstr>Clicker Question 5, Response</vt:lpstr>
      <vt:lpstr>Methods for Determining The Sequence of Electron Carriers</vt:lpstr>
      <vt:lpstr>Standard Reduction Potentials of Individual Electron Carriers</vt:lpstr>
      <vt:lpstr>The Sequence of Electron Carriers</vt:lpstr>
      <vt:lpstr>Principle 3 (4 of 6)</vt:lpstr>
      <vt:lpstr>Electron Carriers Function in Multienzyme Complexes</vt:lpstr>
      <vt:lpstr>Clicker Question 6</vt:lpstr>
      <vt:lpstr>Clicker Question 6, Response</vt:lpstr>
      <vt:lpstr>Protein Components of the Mitochondrial Respiratory Chain</vt:lpstr>
      <vt:lpstr>Separation of Functional Complexes of the Respiratory Chain</vt:lpstr>
      <vt:lpstr>Complex I: NADH to Ubiquinone</vt:lpstr>
      <vt:lpstr>Clicker Question 7</vt:lpstr>
      <vt:lpstr>Clicker Question 7, Response</vt:lpstr>
      <vt:lpstr>Complex I Catalyzes Two Simultaneous and Obligately Coupled Processes</vt:lpstr>
      <vt:lpstr>Principle 4 (2 of 5)</vt:lpstr>
      <vt:lpstr>Complex I Is a Proton Pump</vt:lpstr>
      <vt:lpstr>The Overall Reaction of Complex I</vt:lpstr>
      <vt:lpstr>Agents that Inhibit  Oxidative Phosphorylation</vt:lpstr>
      <vt:lpstr>Clicker Question 8</vt:lpstr>
      <vt:lpstr>Clicker Question 8, Response</vt:lpstr>
      <vt:lpstr>Complex II: Succinate to Ubiquinone</vt:lpstr>
      <vt:lpstr>Heme b of Complex II</vt:lpstr>
      <vt:lpstr>Clicker Question 9</vt:lpstr>
      <vt:lpstr>Clicker Question 9, Response</vt:lpstr>
      <vt:lpstr>Principle 3 (5 of 6)</vt:lpstr>
      <vt:lpstr>Principle 4 (3 of 5)</vt:lpstr>
      <vt:lpstr>Complex III: Ubiquinone to Cytochrome c</vt:lpstr>
      <vt:lpstr>The Path of Electrons through Complex III</vt:lpstr>
      <vt:lpstr>The Q Cycle</vt:lpstr>
      <vt:lpstr>The Net Equation for the Redox Reactions of the Q Cycle</vt:lpstr>
      <vt:lpstr>Clicker Question 10</vt:lpstr>
      <vt:lpstr>Clicker Question 10, Response</vt:lpstr>
      <vt:lpstr>Principle 3 (6 of 6)</vt:lpstr>
      <vt:lpstr>Principle 4 (4 of 5)</vt:lpstr>
      <vt:lpstr>Complex IV: Cytochrome c to O2</vt:lpstr>
      <vt:lpstr>Cytochrome c</vt:lpstr>
      <vt:lpstr>Path of Electrons Through  Complex IV</vt:lpstr>
      <vt:lpstr>The Overall Reaction of Complex IV</vt:lpstr>
      <vt:lpstr>Clicker Question 11</vt:lpstr>
      <vt:lpstr>Clicker Question 11, Response</vt:lpstr>
      <vt:lpstr>Mitochondrial Complexes Associate in Respirasomes</vt:lpstr>
      <vt:lpstr>Other Pathways Donate Electrons to the Respiratory Chain via Ubiquinone</vt:lpstr>
      <vt:lpstr>Electrons Derived from the Oxidation of Fatty Acids Pass to Ubiquinone</vt:lpstr>
      <vt:lpstr>The Oxidation of Glycerol Phosphate and Dihydroorotate</vt:lpstr>
      <vt:lpstr>Clicker Question 12</vt:lpstr>
      <vt:lpstr>Clicker Question 12, Response</vt:lpstr>
      <vt:lpstr>The Energy of Electron Transfer Is Efficiently Conserved in a Proton Gradient</vt:lpstr>
      <vt:lpstr>The Change in Standard Reduction Potential</vt:lpstr>
      <vt:lpstr>The Net Reaction is Highly Exergonic</vt:lpstr>
      <vt:lpstr>Clicker Question 13</vt:lpstr>
      <vt:lpstr>Clicker Question 13, Response</vt:lpstr>
      <vt:lpstr>Summary of the Flow of Electrons and Protons through the Respiratory Chain</vt:lpstr>
      <vt:lpstr>The Net Vectorial Equation</vt:lpstr>
      <vt:lpstr>Principle 4 (5 of 5)</vt:lpstr>
      <vt:lpstr>Proton-Motive Force</vt:lpstr>
      <vt:lpstr>Clicker Question 14</vt:lpstr>
      <vt:lpstr>Clicker Question 14, Response</vt:lpstr>
      <vt:lpstr>Clicker Question 15</vt:lpstr>
      <vt:lpstr>Clicker Question 15, Response</vt:lpstr>
      <vt:lpstr>The Free-Energy Change for the Creation of an Electrochemical Gradient by an Ion Pump</vt:lpstr>
      <vt:lpstr>Calculating the Proton-Motive Force</vt:lpstr>
      <vt:lpstr>Clicker Question 16</vt:lpstr>
      <vt:lpstr>Clicker Question 16, Response</vt:lpstr>
      <vt:lpstr>Reactive Oxygen Species Are Generated during Oxidative Phosphorylation</vt:lpstr>
      <vt:lpstr>Clicker Question 17</vt:lpstr>
      <vt:lpstr>Clicker Question 17, Response</vt:lpstr>
      <vt:lpstr>Clicker Question 18</vt:lpstr>
      <vt:lpstr>Clicker Question 18, Response</vt:lpstr>
      <vt:lpstr> Activity: X-Ray Crystallography and Protein Characterization</vt:lpstr>
      <vt:lpstr>Activity Instructions (2 of 4)</vt:lpstr>
      <vt:lpstr>Activity Solution (1 of 4)</vt:lpstr>
      <vt:lpstr>19.2   ATP Synthesis</vt:lpstr>
      <vt:lpstr>In the Chemiosmotic Model, Oxidation and Phosphorylation Are Obligately Coupled</vt:lpstr>
      <vt:lpstr>ATP Synthesis</vt:lpstr>
      <vt:lpstr>Clicker Question 19</vt:lpstr>
      <vt:lpstr>Clicker Question 19, Response</vt:lpstr>
      <vt:lpstr>Principle 5 (2 of 7)</vt:lpstr>
      <vt:lpstr>Coupling of Electron Transfer and ATP Synthesis in Mitochondria</vt:lpstr>
      <vt:lpstr>Clicker Question 20</vt:lpstr>
      <vt:lpstr>Clicker Question 20, Response</vt:lpstr>
      <vt:lpstr>Chemical Uncouplers of  Oxidative Phosphorylation</vt:lpstr>
      <vt:lpstr>Proton-Motive Force Alone Drives ATP Synthesis</vt:lpstr>
      <vt:lpstr>Principle 2 (3 of 4)</vt:lpstr>
      <vt:lpstr>ATP Synthase Has Two Functional Domains, Fo and F1</vt:lpstr>
      <vt:lpstr> Activity: Visualizing ATP Synthase</vt:lpstr>
      <vt:lpstr>Activity Instructions (3 of 4)</vt:lpstr>
      <vt:lpstr>Activity Solution (2 of 4)</vt:lpstr>
      <vt:lpstr>Activity Solution (3 of 4)</vt:lpstr>
      <vt:lpstr>Principle 5 (3 of 7)</vt:lpstr>
      <vt:lpstr>Mitochondrial ATP Synthase</vt:lpstr>
      <vt:lpstr>ATP Is Stabilized Relative to ADP on the Surface of F1</vt:lpstr>
      <vt:lpstr>The Proton Gradient Drives the Release of ATP from the Enzyme Surface</vt:lpstr>
      <vt:lpstr>Clicker Question 21</vt:lpstr>
      <vt:lpstr>Clicker Question 21, Response</vt:lpstr>
      <vt:lpstr>Each β Subunit of ATP Synthase Can Assume Three Different Conformations</vt:lpstr>
      <vt:lpstr>The Structure of the Fo Complex</vt:lpstr>
      <vt:lpstr>The Structure of the FoF1 Complex</vt:lpstr>
      <vt:lpstr>Principle 5 (4 of 7)</vt:lpstr>
      <vt:lpstr>Clicker Question 22</vt:lpstr>
      <vt:lpstr>Clicker Question 22, Response</vt:lpstr>
      <vt:lpstr>Rotational Catalysis Is Key to the Binding-Change Mechanism for ATP Synthesis</vt:lpstr>
      <vt:lpstr>The Binding-Change Model</vt:lpstr>
      <vt:lpstr>Binding-Change Model for ATP Synthase</vt:lpstr>
      <vt:lpstr>Clicker Question 23</vt:lpstr>
      <vt:lpstr>Clicker Question 23, Response</vt:lpstr>
      <vt:lpstr>Coupling Proton Translocation to ATP Synthesis</vt:lpstr>
      <vt:lpstr>Experimental Demonstration of Rotation of Fo and γ</vt:lpstr>
      <vt:lpstr>Clicker Question 24</vt:lpstr>
      <vt:lpstr>Clicker Question 24, Response</vt:lpstr>
      <vt:lpstr>Principle 5 (5 of 7)</vt:lpstr>
      <vt:lpstr>A Model for Proton-Driven Rotation of the c Ring</vt:lpstr>
      <vt:lpstr>Species Differences in Number of c Subunits in the c Ring of the Fo Complex</vt:lpstr>
      <vt:lpstr>Chemiosmotic Coupling Allows Nonintegral Stoichiometries of O2 Consumption and ATP Synthesis</vt:lpstr>
      <vt:lpstr>The P/O Ratio</vt:lpstr>
      <vt:lpstr>Clicker Question 25</vt:lpstr>
      <vt:lpstr>Clicker Question 25, Response</vt:lpstr>
      <vt:lpstr>The Proton-Motive Force Energizes Active Transport</vt:lpstr>
      <vt:lpstr>Shuttle Systems Indirectly Convey Cytosolic NADH into Mitochondria for Oxidation</vt:lpstr>
      <vt:lpstr>The Malate-Aspartate Shuttle</vt:lpstr>
      <vt:lpstr>The Glycerol 3-Phosphate Shuttle</vt:lpstr>
      <vt:lpstr>Clicker Question 26</vt:lpstr>
      <vt:lpstr>Clicker Question 26, Response</vt:lpstr>
      <vt:lpstr>Clicker Question 27</vt:lpstr>
      <vt:lpstr>Clicker Question 27, Response</vt:lpstr>
      <vt:lpstr>Clicker Question 28</vt:lpstr>
      <vt:lpstr>Clicker Question 28, Response</vt:lpstr>
      <vt:lpstr>19.3   Regulation of Oxidative Phosphorylation</vt:lpstr>
      <vt:lpstr>ATP Yield from Complete Oxidation of Glucose</vt:lpstr>
      <vt:lpstr>Oxidative Phosphorylation Is Regulated by Cellular Energy Needs</vt:lpstr>
      <vt:lpstr>The Mass-Action Ratio is a Measure of a Cell’s Energy Status</vt:lpstr>
      <vt:lpstr>Clicker Question 29</vt:lpstr>
      <vt:lpstr>Clicker Question 29, Response</vt:lpstr>
      <vt:lpstr>Principle 5 (6 of 7)</vt:lpstr>
      <vt:lpstr>An Inhibitory Protein Prevents  ATP Hydrolysis</vt:lpstr>
      <vt:lpstr>Hypoxia Leads to ROS Production and Several Adaptive Responses</vt:lpstr>
      <vt:lpstr>Regulation of Gene Expression  by HIF-1</vt:lpstr>
      <vt:lpstr>Clicker Question 30</vt:lpstr>
      <vt:lpstr>Clicker Question 30, Response</vt:lpstr>
      <vt:lpstr>ATP-Producing Pathways Are Coordinately Regulated</vt:lpstr>
      <vt:lpstr>Regulation of ATP-Producing Pathways</vt:lpstr>
      <vt:lpstr>Clicker Question 31</vt:lpstr>
      <vt:lpstr>Clicker Question 31, Response</vt:lpstr>
      <vt:lpstr>19.4   Mitochondria in Thermogenesis, Steroid Synthesis, and Apoptosis</vt:lpstr>
      <vt:lpstr>Principle 1 (3 of 5)</vt:lpstr>
      <vt:lpstr>Principle 5 (7 of 7)</vt:lpstr>
      <vt:lpstr>Uncoupled Mitochondria in Brown Adipose Tissue Produce Heat</vt:lpstr>
      <vt:lpstr>Two Mechanisms of Mitochondrial Thermogenesis</vt:lpstr>
      <vt:lpstr>Hibernating Animals</vt:lpstr>
      <vt:lpstr>Clicker Question 32</vt:lpstr>
      <vt:lpstr>Clicker Question 32, Response</vt:lpstr>
      <vt:lpstr>Principle 1 (4 of 5)</vt:lpstr>
      <vt:lpstr>Mitochondrial P-450 Monooxygenases Catalyze Steroid Hydroxylations</vt:lpstr>
      <vt:lpstr>The Cytochrome P-450 Family</vt:lpstr>
      <vt:lpstr>Path of Electron Flow in Mitochondrial Cytochrome P-450 Reactions</vt:lpstr>
      <vt:lpstr>P-450 Enzymes in the ER of Hepatocytes</vt:lpstr>
      <vt:lpstr>Mitochondria Are Central to the Initiation of Apoptosis</vt:lpstr>
      <vt:lpstr>Principle 1 (5 of 5)</vt:lpstr>
      <vt:lpstr>Clicker Question 33 </vt:lpstr>
      <vt:lpstr>Clicker Question 33, Response</vt:lpstr>
      <vt:lpstr>Role of Cytochrome c in Apoptosis</vt:lpstr>
      <vt:lpstr> Activity: Relating  Terms within the Chapter</vt:lpstr>
      <vt:lpstr>Activity Instructions (4 of 4)</vt:lpstr>
      <vt:lpstr>Activity Solution (4 of 4)</vt:lpstr>
      <vt:lpstr>19.5   Mitochondrial Genes: Their Origin and the Effects of Mutations</vt:lpstr>
      <vt:lpstr>Mitochondrial Genes and Mutations</vt:lpstr>
      <vt:lpstr>Respiratory Proteins Encoded by Mitochondrial Genes in Humans</vt:lpstr>
      <vt:lpstr>Clicker Question 34</vt:lpstr>
      <vt:lpstr>Clicker Question 34, Response</vt:lpstr>
      <vt:lpstr>Principle 2 (4 of 4)</vt:lpstr>
      <vt:lpstr>Mitochondria Evolved from Endosymbiotic Bacteria</vt:lpstr>
      <vt:lpstr> Activity: Origin of Mitochondria Muddiest Point (1 of 2)</vt:lpstr>
      <vt:lpstr> Activity: Origin of Mitochondria Muddiest Point (2 of 2)</vt:lpstr>
      <vt:lpstr>Respiration-Linked Extrusion of Protons Drives Other Processes</vt:lpstr>
      <vt:lpstr>Mutations in Mitochondrial DNA Accumulate throughout the Life of the Organisms</vt:lpstr>
      <vt:lpstr>Heteroplasmy and Homoplasmy</vt:lpstr>
      <vt:lpstr>Clicker Question 35</vt:lpstr>
      <vt:lpstr>Clicker Question 35, Response</vt:lpstr>
      <vt:lpstr>Some Mutations in Mitochondrial Genomes Cause Disease</vt:lpstr>
      <vt:lpstr>Myoclonic Epilepsy with Ragged-Red Fibers (MERRF) Syndrome</vt:lpstr>
      <vt:lpstr>Mitochondrial Donation</vt:lpstr>
      <vt:lpstr>A Rare Form of Diabetes Results from Defects in the Mitochondria of Pancreatic β Cells </vt:lpstr>
      <vt:lpstr>Clicker Question 36</vt:lpstr>
      <vt:lpstr>Clicker Question 36,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1174</cp:revision>
  <cp:lastPrinted>2020-09-26T21:29:29Z</cp:lastPrinted>
  <dcterms:created xsi:type="dcterms:W3CDTF">2003-08-27T01:54:28Z</dcterms:created>
  <dcterms:modified xsi:type="dcterms:W3CDTF">2021-03-16T13:43:50Z</dcterms:modified>
</cp:coreProperties>
</file>