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0"/>
  </p:notesMasterIdLst>
  <p:handoutMasterIdLst>
    <p:handoutMasterId r:id="rId91"/>
  </p:handoutMasterIdLst>
  <p:sldIdLst>
    <p:sldId id="2280" r:id="rId2"/>
    <p:sldId id="412" r:id="rId3"/>
    <p:sldId id="420" r:id="rId4"/>
    <p:sldId id="421" r:id="rId5"/>
    <p:sldId id="1536" r:id="rId6"/>
    <p:sldId id="1980" r:id="rId7"/>
    <p:sldId id="1984" r:id="rId8"/>
    <p:sldId id="2105" r:id="rId9"/>
    <p:sldId id="424" r:id="rId10"/>
    <p:sldId id="2106" r:id="rId11"/>
    <p:sldId id="2107" r:id="rId12"/>
    <p:sldId id="2110" r:id="rId13"/>
    <p:sldId id="1933" r:id="rId14"/>
    <p:sldId id="2111" r:id="rId15"/>
    <p:sldId id="2112" r:id="rId16"/>
    <p:sldId id="2113" r:id="rId17"/>
    <p:sldId id="2114" r:id="rId18"/>
    <p:sldId id="2115" r:id="rId19"/>
    <p:sldId id="2116" r:id="rId20"/>
    <p:sldId id="2118" r:id="rId21"/>
    <p:sldId id="2121" r:id="rId22"/>
    <p:sldId id="2145" r:id="rId23"/>
    <p:sldId id="2146" r:id="rId24"/>
    <p:sldId id="2147" r:id="rId25"/>
    <p:sldId id="2122" r:id="rId26"/>
    <p:sldId id="2123" r:id="rId27"/>
    <p:sldId id="2125" r:id="rId28"/>
    <p:sldId id="2126" r:id="rId29"/>
    <p:sldId id="2131" r:id="rId30"/>
    <p:sldId id="2132" r:id="rId31"/>
    <p:sldId id="2134" r:id="rId32"/>
    <p:sldId id="2135" r:id="rId33"/>
    <p:sldId id="2136" r:id="rId34"/>
    <p:sldId id="2103" r:id="rId35"/>
    <p:sldId id="2137" r:id="rId36"/>
    <p:sldId id="2138" r:id="rId37"/>
    <p:sldId id="2139" r:id="rId38"/>
    <p:sldId id="2140" r:id="rId39"/>
    <p:sldId id="2141" r:id="rId40"/>
    <p:sldId id="2142" r:id="rId41"/>
    <p:sldId id="2143" r:id="rId42"/>
    <p:sldId id="2144" r:id="rId43"/>
    <p:sldId id="2148" r:id="rId44"/>
    <p:sldId id="2149" r:id="rId45"/>
    <p:sldId id="2150" r:id="rId46"/>
    <p:sldId id="2152" r:id="rId47"/>
    <p:sldId id="2153" r:id="rId48"/>
    <p:sldId id="2154" r:id="rId49"/>
    <p:sldId id="2155" r:id="rId50"/>
    <p:sldId id="2156" r:id="rId51"/>
    <p:sldId id="2157" r:id="rId52"/>
    <p:sldId id="2104" r:id="rId53"/>
    <p:sldId id="2158" r:id="rId54"/>
    <p:sldId id="2159" r:id="rId55"/>
    <p:sldId id="2160" r:id="rId56"/>
    <p:sldId id="2162" r:id="rId57"/>
    <p:sldId id="2163" r:id="rId58"/>
    <p:sldId id="2164" r:id="rId59"/>
    <p:sldId id="2165" r:id="rId60"/>
    <p:sldId id="2166" r:id="rId61"/>
    <p:sldId id="2167" r:id="rId62"/>
    <p:sldId id="2168" r:id="rId63"/>
    <p:sldId id="2169" r:id="rId64"/>
    <p:sldId id="2170" r:id="rId65"/>
    <p:sldId id="2176" r:id="rId66"/>
    <p:sldId id="2177" r:id="rId67"/>
    <p:sldId id="2178" r:id="rId68"/>
    <p:sldId id="2179" r:id="rId69"/>
    <p:sldId id="2181" r:id="rId70"/>
    <p:sldId id="2180" r:id="rId71"/>
    <p:sldId id="2182" r:id="rId72"/>
    <p:sldId id="2186" r:id="rId73"/>
    <p:sldId id="2187" r:id="rId74"/>
    <p:sldId id="2188" r:id="rId75"/>
    <p:sldId id="2189" r:id="rId76"/>
    <p:sldId id="2190" r:id="rId77"/>
    <p:sldId id="2193" r:id="rId78"/>
    <p:sldId id="2191" r:id="rId79"/>
    <p:sldId id="2192" r:id="rId80"/>
    <p:sldId id="2194" r:id="rId81"/>
    <p:sldId id="2195" r:id="rId82"/>
    <p:sldId id="2197" r:id="rId83"/>
    <p:sldId id="2199" r:id="rId84"/>
    <p:sldId id="2200" r:id="rId85"/>
    <p:sldId id="2201" r:id="rId86"/>
    <p:sldId id="2202" r:id="rId87"/>
    <p:sldId id="2203" r:id="rId88"/>
    <p:sldId id="2204" r:id="rId8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165" clrIdx="0"/>
  <p:cmAuthor id="2" name="Justin Lee" initials="JL" lastIdx="6" clrIdx="1">
    <p:extLst>
      <p:ext uri="{19B8F6BF-5375-455C-9EA6-DF929625EA0E}">
        <p15:presenceInfo xmlns:p15="http://schemas.microsoft.com/office/powerpoint/2012/main" userId="Justin Lee" providerId="None"/>
      </p:ext>
    </p:extLst>
  </p:cmAuthor>
  <p:cmAuthor id="3" name="Jack Threadgill" initials="JT" lastIdx="34" clrIdx="2">
    <p:extLst>
      <p:ext uri="{19B8F6BF-5375-455C-9EA6-DF929625EA0E}">
        <p15:presenceInfo xmlns:p15="http://schemas.microsoft.com/office/powerpoint/2012/main" userId="41d0380ed4e749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D0E7D2"/>
    <a:srgbClr val="005F6A"/>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autoAdjust="0"/>
    <p:restoredTop sz="73537" autoAdjust="0"/>
  </p:normalViewPr>
  <p:slideViewPr>
    <p:cSldViewPr>
      <p:cViewPr varScale="1">
        <p:scale>
          <a:sx n="56" d="100"/>
          <a:sy n="56" d="100"/>
        </p:scale>
        <p:origin x="1860" y="60"/>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7782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126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54133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2142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608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4904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8457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09605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703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5008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0990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9596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113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6819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7928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6750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95260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90410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310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9172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1467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1005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70759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8872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58416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0610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9661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5568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836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71643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29272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0694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3254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19732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01982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0134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83818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62702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4753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62304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35472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37920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18558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10039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02783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4212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329368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36311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7713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367155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06853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8746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84580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29637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35808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7450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73436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21657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864014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0478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53115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13546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17116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55571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08327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74584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77608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58316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76325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233849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75008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76033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86968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49655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89686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27872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628241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70718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2008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82497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2750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43.jpg"/></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457200" y="2174875"/>
            <a:ext cx="3886200" cy="2305050"/>
          </a:xfrm>
        </p:spPr>
        <p:txBody>
          <a:bodyPr/>
          <a:lstStyle/>
          <a:p>
            <a:pPr marL="558800" indent="-558800" algn="ctr"/>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18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Amino Acid Oxidation and the Production of Urea</a:t>
            </a:r>
            <a:endParaRPr lang="en-AU" sz="34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460FD-F8E3-44AF-9FAD-506B356F8EC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 Group Catabolism</a:t>
            </a:r>
            <a:endParaRPr lang="en-AU" dirty="0"/>
          </a:p>
        </p:txBody>
      </p:sp>
      <p:sp>
        <p:nvSpPr>
          <p:cNvPr id="6" name="Google Shape;390;g847cf01710_0_68">
            <a:extLst>
              <a:ext uri="{FF2B5EF4-FFF2-40B4-BE49-F238E27FC236}">
                <a16:creationId xmlns:a16="http://schemas.microsoft.com/office/drawing/2014/main" id="{CF64EFC0-586F-0A42-84EC-4938F7179AE8}"/>
              </a:ext>
            </a:extLst>
          </p:cNvPr>
          <p:cNvSpPr txBox="1">
            <a:spLocks noChangeArrowheads="1"/>
          </p:cNvSpPr>
          <p:nvPr/>
        </p:nvSpPr>
        <p:spPr bwMode="auto">
          <a:xfrm>
            <a:off x="114300" y="1556123"/>
            <a:ext cx="2209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unless reused, amino groups are channeled into a single excretory end product</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rectangle with a membrane around the outside and a brown interior. Across the top, three dark brown boxes are shown with arrows pointing into the brown rectangle. The left-hand box reads, glutamine from muscle and other tissues. An arrow points down to glutamine, shown as a five-carbon vertical chain. Numbered from top to bottom, C 1 forms C O O minus, C 2 is bonded to N H 3 plus to the left and to H to the right, C 3 and C 4 are each bonded to 2 H, and C 5 is bonded to O to the lower left and bonded to N H 2 in a beige box to the lower right. Two arrows point away from glutamine. To the right, an arrow points to glutamate, which is bolded, inside a darker brown box. Glutamate is a similar structure in which the N H 3 plus bonded to C 2 is enclosed in a light brown box and C 5 forms C O O minus. From glutamine, the second arrow curves down to the right to a beige box labeled N H 4 plus from which an arrow points out of the brown rectangle, through the membrane, to a brown box labeled N H 4 plus, urea, or uric acid. From glutamate, at arrow points down to the same N H 4 plus in a box, but an arrow branches from this downward arrow to alpha-ketoglutarate to the right. Alpha-ketoglutarate has C 1 forming C O O minus, C 2 double bonded to O, C 3 and C 4 bonded to 2 H, and C 5 forming C O O minus. An arrow points left from alpha-ketoglutarate to glutamate and meets an arrow that comes down from a molecule above, an amino acid from ingested protein, and then curves up to yield alpha-keto acids, shown as a vertical molecule with C 1 at the top forming C O O minus, C 2 double bonded to O, and R below. Above the brown molecule, the central brown box is labeled amino acids from ingested protein and has an arrow pointing into the brown rectangle to indicate an amino acid shown as a central C bonded to C O O minus above, H to the right, R below, and a beige box labeled N H 3 plus to the left. Arrows point to the left and right between this amino acid and cellular protein to the left, indicating a reversible reaction. Two single arrows point away from the amino acid. One arrow points left from R of the amino acid above text reading (glutamate), then curves down to indicate the same molecule of glutamate in dark brown box that was also produced from glutamine. The second arrow points down to meet the horizontal arrow pointing left from alpha-ketoglutarate to glutamate before curving up to indicate alpha-keto acids. The right-hand box above the brown rectangle is labeled alanine from muscle and has an arrow pointing into a molecule within the brown box. This molecule has a central C bonded to C O O minus above, H to the right, C H 3 below, and N H 3 plus to the left with a beige box around N plus. An arrow points down from this molecule, then curves left near the bottom of the brown rectangle before bending upward to point to glutamate. About halfway down the vertical part of this arrow, an arrow curves in from alpha-ketoglutarate on the left and then immediately curves right to indicate that pyruvate is produced. Pyruvate is shown as a three-carbon chain with C 1 forming C O O minus, C 2 double bonded to O, and C 3 bonded to 3 H. Part b shows the structures of three molecules in which all N atoms are highlighted in red. Each structure has a gray text box beneath. Ammonia (as ammonium ion): N H 4 plus. The accompanying text box reads, Ammonotelic animals: most aquatic vertebrates, such as bony fishes and the larvae of amphibians. Urea: A central C is bonded to N H 2 to the left and right and double bonded to O below. The accompanying text box reads, Ureotelic animals: many terrestrial vertebrates; also sharks. Uric acid: A double-ring structure has a six-membered ring on the left that shares a double bond at its right side with a five-membered ring to its right. The left-hand six-membered ring has C at the top and lower left vertices double bonded to O and N substituted for C and further bonded to H at the upper left and bottom vertices. The right-hand five-membered ring has C double bonded to O at its right side vertex and N substituted for C and further bonded to H at its upper and lower right vertices. The accompanying text box reads, Uricoteloic animals: birds, reptiles.">
            <a:extLst>
              <a:ext uri="{FF2B5EF4-FFF2-40B4-BE49-F238E27FC236}">
                <a16:creationId xmlns:a16="http://schemas.microsoft.com/office/drawing/2014/main" id="{4A4A6B6E-52F7-6F4B-89E4-57F3E47760B8}"/>
              </a:ext>
            </a:extLst>
          </p:cNvPr>
          <p:cNvPicPr>
            <a:picLocks noChangeAspect="1"/>
          </p:cNvPicPr>
          <p:nvPr/>
        </p:nvPicPr>
        <p:blipFill>
          <a:blip r:embed="rId3"/>
          <a:stretch>
            <a:fillRect/>
          </a:stretch>
        </p:blipFill>
        <p:spPr>
          <a:xfrm>
            <a:off x="2324100" y="1300894"/>
            <a:ext cx="6415087" cy="4665517"/>
          </a:xfrm>
          <a:prstGeom prst="rect">
            <a:avLst/>
          </a:prstGeom>
        </p:spPr>
      </p:pic>
    </p:spTree>
    <p:extLst>
      <p:ext uri="{BB962C8B-B14F-4D97-AF65-F5344CB8AC3E}">
        <p14:creationId xmlns:p14="http://schemas.microsoft.com/office/powerpoint/2010/main" val="3783787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021EF-5E10-4F6B-97C4-642B13F5EEEB}"/>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Ammonotelic</a:t>
            </a:r>
            <a:r>
              <a:rPr lang="en-US" dirty="0">
                <a:solidFill>
                  <a:schemeClr val="tx1"/>
                </a:solidFill>
                <a:latin typeface="Arial" panose="020B0604020202020204" pitchFamily="34" charset="0"/>
                <a:cs typeface="Arial" panose="020B0604020202020204" pitchFamily="34" charset="0"/>
              </a:rPr>
              <a:t>, Ureotelic, and Uricotelic Animals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70845" y="15240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ammonotelic</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animals = excrete amino nitrogen as ammonia</a:t>
            </a:r>
          </a:p>
          <a:p>
            <a:pPr lvl="1"/>
            <a:r>
              <a:rPr lang="en-US" sz="2400" dirty="0">
                <a:latin typeface="Arial" panose="020B0604020202020204" pitchFamily="34" charset="0"/>
                <a:cs typeface="Arial" panose="020B0604020202020204" pitchFamily="34" charset="0"/>
              </a:rPr>
              <a:t>most aquatic species</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ureotelic </a:t>
            </a:r>
            <a:r>
              <a:rPr lang="en-US" sz="2400" dirty="0">
                <a:latin typeface="Arial" panose="020B0604020202020204" pitchFamily="34" charset="0"/>
                <a:cs typeface="Arial" panose="020B0604020202020204" pitchFamily="34" charset="0"/>
              </a:rPr>
              <a:t>animals = excrete amino nitrogen as urea</a:t>
            </a:r>
          </a:p>
          <a:p>
            <a:pPr lvl="1"/>
            <a:r>
              <a:rPr lang="en-US" sz="2400" dirty="0">
                <a:latin typeface="Arial" panose="020B0604020202020204" pitchFamily="34" charset="0"/>
                <a:cs typeface="Arial" panose="020B0604020202020204" pitchFamily="34" charset="0"/>
              </a:rPr>
              <a:t>most terrestrial animals</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uricotelic </a:t>
            </a:r>
            <a:r>
              <a:rPr lang="en-US" sz="2400" dirty="0">
                <a:latin typeface="Arial" panose="020B0604020202020204" pitchFamily="34" charset="0"/>
                <a:cs typeface="Arial" panose="020B0604020202020204" pitchFamily="34" charset="0"/>
              </a:rPr>
              <a:t>animals =</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excrete amino nitrogen as uric acid</a:t>
            </a:r>
          </a:p>
          <a:p>
            <a:pPr lvl="1"/>
            <a:r>
              <a:rPr lang="en-US" sz="2400" dirty="0">
                <a:latin typeface="Arial" panose="020B0604020202020204" pitchFamily="34" charset="0"/>
                <a:cs typeface="Arial" panose="020B0604020202020204" pitchFamily="34" charset="0"/>
              </a:rPr>
              <a:t>birds and reptiles</a:t>
            </a:r>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297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235CE-9ABD-4F81-B534-8B6BB12A6FB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 Acids Involved in Nitrogen Metabolism</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70845" y="15240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glutamate, glutamine, alanine, and aspartate are most easily converted into citric acid cycle intermediates: </a:t>
            </a:r>
          </a:p>
          <a:p>
            <a:pPr lvl="1"/>
            <a:r>
              <a:rPr lang="en-US" sz="2400" dirty="0">
                <a:latin typeface="Arial" panose="020B0604020202020204" pitchFamily="34" charset="0"/>
                <a:cs typeface="Arial" panose="020B0604020202020204" pitchFamily="34" charset="0"/>
              </a:rPr>
              <a:t>glutamate to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a:t>
            </a:r>
          </a:p>
          <a:p>
            <a:pPr lvl="1"/>
            <a:r>
              <a:rPr lang="en-US" sz="2400" dirty="0">
                <a:latin typeface="Arial" panose="020B0604020202020204" pitchFamily="34" charset="0"/>
                <a:cs typeface="Arial" panose="020B0604020202020204" pitchFamily="34" charset="0"/>
              </a:rPr>
              <a:t>glutamine to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a:t>
            </a:r>
          </a:p>
          <a:p>
            <a:pPr lvl="1"/>
            <a:r>
              <a:rPr lang="en-US" sz="2400" dirty="0">
                <a:latin typeface="Arial" panose="020B0604020202020204" pitchFamily="34" charset="0"/>
                <a:cs typeface="Arial" panose="020B0604020202020204" pitchFamily="34" charset="0"/>
              </a:rPr>
              <a:t>alanine to pyruvate</a:t>
            </a:r>
          </a:p>
          <a:p>
            <a:pPr lvl="1"/>
            <a:r>
              <a:rPr lang="en-US" sz="2400" dirty="0">
                <a:latin typeface="Arial" panose="020B0604020202020204" pitchFamily="34" charset="0"/>
                <a:cs typeface="Arial" panose="020B0604020202020204" pitchFamily="34" charset="0"/>
              </a:rPr>
              <a:t>aspartate to oxaloacetate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5803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9CE4-6283-4C4F-938C-40BCE9320F06}"/>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Dietary Protein Is Enzymatically Degraded to Amino Acids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0845" y="1524000"/>
            <a:ext cx="50107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degradation occurs in the gastrointestinal tract </a:t>
            </a:r>
          </a:p>
          <a:p>
            <a:pPr lvl="1"/>
            <a:endParaRPr lang="en-US"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gastrin </a:t>
            </a:r>
            <a:r>
              <a:rPr lang="en-US" sz="2400" dirty="0">
                <a:latin typeface="Arial" panose="020B0604020202020204" pitchFamily="34" charset="0"/>
                <a:cs typeface="Arial" panose="020B0604020202020204" pitchFamily="34" charset="0"/>
              </a:rPr>
              <a:t>= hormone secreted when dietary protein enters the stomach</a:t>
            </a:r>
          </a:p>
          <a:p>
            <a:pPr lvl="1"/>
            <a:r>
              <a:rPr lang="en-US" sz="2400" dirty="0">
                <a:latin typeface="Arial" panose="020B0604020202020204" pitchFamily="34" charset="0"/>
                <a:cs typeface="Arial" panose="020B0604020202020204" pitchFamily="34" charset="0"/>
              </a:rPr>
              <a:t>stimulates the secretion of HCl and pepsinogen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pepsinogen</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zymogen that is converted to active pepsin by autocatalytic cleavage at low pH</a:t>
            </a:r>
          </a:p>
        </p:txBody>
      </p:sp>
      <p:pic>
        <p:nvPicPr>
          <p:cNvPr id="4" name="Picture 3" descr="A cross-section shows the gastric glands in the stomach lining. The glands are made up of parietal cells (secrete H C l), chief cells (secrete pepsinogen), and gastric mucosa (secretes gastrin). ">
            <a:extLst>
              <a:ext uri="{FF2B5EF4-FFF2-40B4-BE49-F238E27FC236}">
                <a16:creationId xmlns:a16="http://schemas.microsoft.com/office/drawing/2014/main" id="{36566C5B-34A6-554F-9FD4-40D042A75FCD}"/>
              </a:ext>
            </a:extLst>
          </p:cNvPr>
          <p:cNvPicPr>
            <a:picLocks noChangeAspect="1"/>
          </p:cNvPicPr>
          <p:nvPr/>
        </p:nvPicPr>
        <p:blipFill>
          <a:blip r:embed="rId3"/>
          <a:stretch>
            <a:fillRect/>
          </a:stretch>
        </p:blipFill>
        <p:spPr>
          <a:xfrm>
            <a:off x="5181600" y="1989137"/>
            <a:ext cx="3567112" cy="3200400"/>
          </a:xfrm>
          <a:prstGeom prst="rect">
            <a:avLst/>
          </a:prstGeom>
        </p:spPr>
      </p:pic>
    </p:spTree>
    <p:extLst>
      <p:ext uri="{BB962C8B-B14F-4D97-AF65-F5344CB8AC3E}">
        <p14:creationId xmlns:p14="http://schemas.microsoft.com/office/powerpoint/2010/main" val="1282547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49147-DE99-4402-9CC0-83786455710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Pepsin and Secretin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316134"/>
            <a:ext cx="4038600" cy="50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pepsin = cleaves long polypeptide chains into a mixture of smaller peptides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secretin</a:t>
            </a:r>
            <a:r>
              <a:rPr lang="en-US" sz="2400" dirty="0">
                <a:latin typeface="Arial" panose="020B0604020202020204" pitchFamily="34" charset="0"/>
                <a:cs typeface="Arial" panose="020B0604020202020204" pitchFamily="34" charset="0"/>
              </a:rPr>
              <a:t> = hormone secreted into the blood in response to low pH in the small intestine</a:t>
            </a:r>
          </a:p>
          <a:p>
            <a:pPr lvl="1"/>
            <a:r>
              <a:rPr lang="en-US" sz="2400" dirty="0">
                <a:latin typeface="Arial" panose="020B0604020202020204" pitchFamily="34" charset="0"/>
                <a:cs typeface="Arial" panose="020B0604020202020204" pitchFamily="34" charset="0"/>
              </a:rPr>
              <a:t>stimulates the pancreas to secrete bicarbonate into the small intestine</a:t>
            </a:r>
          </a:p>
          <a:p>
            <a:pPr lvl="1"/>
            <a:endParaRPr lang="en-US" sz="20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b) is the exocrine cells of the pancreas. First, the stomach has a low p H. It converts pepsinogen to pepsin. Beyond the stomach, the intestines have a p H of 7. Zymogens yields active proteases within the small intestines. WIthin pancreatic ducts of the pancrease is a collective duct, zymogen granules, and a rough E R. ">
            <a:extLst>
              <a:ext uri="{FF2B5EF4-FFF2-40B4-BE49-F238E27FC236}">
                <a16:creationId xmlns:a16="http://schemas.microsoft.com/office/drawing/2014/main" id="{9604CC12-9E35-BC40-A73D-12D6C7BBEE1E}"/>
              </a:ext>
            </a:extLst>
          </p:cNvPr>
          <p:cNvPicPr>
            <a:picLocks noChangeAspect="1"/>
          </p:cNvPicPr>
          <p:nvPr/>
        </p:nvPicPr>
        <p:blipFill>
          <a:blip r:embed="rId3"/>
          <a:stretch>
            <a:fillRect/>
          </a:stretch>
        </p:blipFill>
        <p:spPr>
          <a:xfrm>
            <a:off x="4641358" y="1943100"/>
            <a:ext cx="3699512" cy="2971800"/>
          </a:xfrm>
          <a:prstGeom prst="rect">
            <a:avLst/>
          </a:prstGeom>
        </p:spPr>
      </p:pic>
    </p:spTree>
    <p:extLst>
      <p:ext uri="{BB962C8B-B14F-4D97-AF65-F5344CB8AC3E}">
        <p14:creationId xmlns:p14="http://schemas.microsoft.com/office/powerpoint/2010/main" val="837036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16D5-B44A-4480-9CC4-9347C4E771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Zymogens Are Secreted by the Exocrine Cells of the Pancreas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70845" y="16764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cholecystokinin</a:t>
            </a:r>
            <a:r>
              <a:rPr lang="en-US" sz="2400" dirty="0">
                <a:latin typeface="Arial" panose="020B0604020202020204" pitchFamily="34" charset="0"/>
                <a:cs typeface="Arial" panose="020B0604020202020204" pitchFamily="34" charset="0"/>
              </a:rPr>
              <a:t> = hormone secreted into the blood in response to the arrival of peptides in the duodenum</a:t>
            </a:r>
          </a:p>
          <a:p>
            <a:pPr lvl="1"/>
            <a:r>
              <a:rPr lang="en-US" sz="2400" dirty="0">
                <a:latin typeface="Arial" panose="020B0604020202020204" pitchFamily="34" charset="0"/>
                <a:cs typeface="Arial" panose="020B0604020202020204" pitchFamily="34" charset="0"/>
              </a:rPr>
              <a:t>stimulates secretion of several pancreatic proteases:</a:t>
            </a:r>
          </a:p>
          <a:p>
            <a:pPr lvl="2"/>
            <a:r>
              <a:rPr lang="en-US" dirty="0">
                <a:latin typeface="Arial" panose="020B0604020202020204" pitchFamily="34" charset="0"/>
                <a:cs typeface="Arial" panose="020B0604020202020204" pitchFamily="34" charset="0"/>
              </a:rPr>
              <a:t>trypsinogen is the zymogen of </a:t>
            </a:r>
            <a:r>
              <a:rPr lang="en-US" b="1" dirty="0">
                <a:latin typeface="Arial" panose="020B0604020202020204" pitchFamily="34" charset="0"/>
                <a:cs typeface="Arial" panose="020B0604020202020204" pitchFamily="34" charset="0"/>
              </a:rPr>
              <a:t>trypsin</a:t>
            </a:r>
          </a:p>
          <a:p>
            <a:pPr lvl="2"/>
            <a:r>
              <a:rPr lang="en-US" dirty="0" err="1">
                <a:latin typeface="Arial" panose="020B0604020202020204" pitchFamily="34" charset="0"/>
                <a:cs typeface="Arial" panose="020B0604020202020204" pitchFamily="34" charset="0"/>
              </a:rPr>
              <a:t>chymotrypsinogen</a:t>
            </a:r>
            <a:r>
              <a:rPr lang="en-US" dirty="0">
                <a:latin typeface="Arial" panose="020B0604020202020204" pitchFamily="34" charset="0"/>
                <a:cs typeface="Arial" panose="020B0604020202020204" pitchFamily="34" charset="0"/>
              </a:rPr>
              <a:t> is the zymogen of </a:t>
            </a:r>
            <a:r>
              <a:rPr lang="en-US" b="1" dirty="0">
                <a:latin typeface="Arial" panose="020B0604020202020204" pitchFamily="34" charset="0"/>
                <a:cs typeface="Arial" panose="020B0604020202020204" pitchFamily="34" charset="0"/>
              </a:rPr>
              <a:t>chymotrypsin</a:t>
            </a:r>
          </a:p>
          <a:p>
            <a:pPr lvl="2"/>
            <a:r>
              <a:rPr lang="en-US" dirty="0" err="1">
                <a:latin typeface="Arial" panose="020B0604020202020204" pitchFamily="34" charset="0"/>
                <a:cs typeface="Arial" panose="020B0604020202020204" pitchFamily="34" charset="0"/>
              </a:rPr>
              <a:t>procarboxypeptidases</a:t>
            </a:r>
            <a:r>
              <a:rPr lang="en-US" dirty="0">
                <a:latin typeface="Arial" panose="020B0604020202020204" pitchFamily="34" charset="0"/>
                <a:cs typeface="Arial" panose="020B0604020202020204" pitchFamily="34" charset="0"/>
              </a:rPr>
              <a:t> A and B are the zymogens of </a:t>
            </a:r>
            <a:r>
              <a:rPr lang="en-US" b="1" dirty="0">
                <a:latin typeface="Arial" panose="020B0604020202020204" pitchFamily="34" charset="0"/>
                <a:cs typeface="Arial" panose="020B0604020202020204" pitchFamily="34" charset="0"/>
              </a:rPr>
              <a:t>carboxypeptidases A </a:t>
            </a:r>
            <a:r>
              <a:rPr lang="en-US" dirty="0">
                <a:latin typeface="Arial" panose="020B0604020202020204" pitchFamily="34" charset="0"/>
                <a:cs typeface="Arial" panose="020B0604020202020204" pitchFamily="34" charset="0"/>
              </a:rPr>
              <a:t>and </a:t>
            </a:r>
            <a:r>
              <a:rPr lang="en-US" b="1" dirty="0">
                <a:latin typeface="Arial" panose="020B0604020202020204" pitchFamily="34" charset="0"/>
                <a:cs typeface="Arial" panose="020B0604020202020204" pitchFamily="34" charset="0"/>
              </a:rPr>
              <a:t>B </a:t>
            </a:r>
            <a:endParaRPr lang="en-US"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6014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E3E6-BE77-4790-BB7B-4990DF26709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Trypsin and Pancreatic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Trypsin Inhibitor</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70845" y="15240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err="1">
                <a:solidFill>
                  <a:srgbClr val="000000"/>
                </a:solidFill>
                <a:latin typeface="Arial" panose="020B0604020202020204" pitchFamily="34" charset="0"/>
                <a:cs typeface="Arial" panose="020B0604020202020204" pitchFamily="34" charset="0"/>
                <a:sym typeface="Arial" panose="020B0604020202020204" pitchFamily="34" charset="0"/>
              </a:rPr>
              <a:t>enteropeptidase</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proteolytic enzyme that converts trypsinogen to trypsin</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trypsin</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activates additional trypsinogen, </a:t>
            </a:r>
            <a:r>
              <a:rPr lang="en-US" sz="2400" dirty="0" err="1">
                <a:latin typeface="Arial" panose="020B0604020202020204" pitchFamily="34" charset="0"/>
                <a:cs typeface="Arial" panose="020B0604020202020204" pitchFamily="34" charset="0"/>
              </a:rPr>
              <a:t>chymotrypsinogen</a:t>
            </a:r>
            <a:r>
              <a:rPr lang="en-US" sz="2400" dirty="0">
                <a:latin typeface="Arial" panose="020B0604020202020204" pitchFamily="34" charset="0"/>
                <a:cs typeface="Arial" panose="020B0604020202020204" pitchFamily="34" charset="0"/>
              </a:rPr>
              <a:t>, the </a:t>
            </a:r>
            <a:r>
              <a:rPr lang="en-US" sz="2400" dirty="0" err="1">
                <a:latin typeface="Arial" panose="020B0604020202020204" pitchFamily="34" charset="0"/>
                <a:cs typeface="Arial" panose="020B0604020202020204" pitchFamily="34" charset="0"/>
              </a:rPr>
              <a:t>procarboxypeptidases</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proelastase</a:t>
            </a: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pancreatic trypsin inhibitor </a:t>
            </a:r>
            <a:r>
              <a:rPr lang="en-US" sz="2400" dirty="0">
                <a:latin typeface="Arial" panose="020B0604020202020204" pitchFamily="34" charset="0"/>
                <a:cs typeface="Arial" panose="020B0604020202020204" pitchFamily="34" charset="0"/>
              </a:rPr>
              <a:t>= protein inhibitor that further protects the pancreas against self-digestion</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2058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F270-1940-418E-80AE-848113FCF82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Intestinal Mucosa Absorbs Amino Acids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412328" y="1818016"/>
            <a:ext cx="31819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free amino acids are transported into the epithelial cells lining the small intestine, enter the blood capillaries in the villi, and travel to the liver</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c) is the villi of the small intestine. Through the small intestine are zymogens, which yield active proteases. In the villi is the intestinal mucosa (which absorbs amino acids), and around tha tare villus.">
            <a:extLst>
              <a:ext uri="{FF2B5EF4-FFF2-40B4-BE49-F238E27FC236}">
                <a16:creationId xmlns:a16="http://schemas.microsoft.com/office/drawing/2014/main" id="{03B7C280-CCA0-AE47-984D-8411904D3F2C}"/>
              </a:ext>
            </a:extLst>
          </p:cNvPr>
          <p:cNvPicPr>
            <a:picLocks noChangeAspect="1"/>
          </p:cNvPicPr>
          <p:nvPr/>
        </p:nvPicPr>
        <p:blipFill>
          <a:blip r:embed="rId3"/>
          <a:stretch>
            <a:fillRect/>
          </a:stretch>
        </p:blipFill>
        <p:spPr>
          <a:xfrm>
            <a:off x="4275679" y="1989136"/>
            <a:ext cx="4142713" cy="3959555"/>
          </a:xfrm>
          <a:prstGeom prst="rect">
            <a:avLst/>
          </a:prstGeom>
        </p:spPr>
      </p:pic>
    </p:spTree>
    <p:extLst>
      <p:ext uri="{BB962C8B-B14F-4D97-AF65-F5344CB8AC3E}">
        <p14:creationId xmlns:p14="http://schemas.microsoft.com/office/powerpoint/2010/main" val="599563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52D6-1591-42F9-975C-CEC07B01821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Acute Pancreatitis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20464" y="1363662"/>
            <a:ext cx="850307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acute pancreatitis </a:t>
            </a:r>
            <a:r>
              <a:rPr lang="en-US" sz="2400" dirty="0">
                <a:latin typeface="Arial" panose="020B0604020202020204" pitchFamily="34" charset="0"/>
                <a:cs typeface="Arial" panose="020B0604020202020204" pitchFamily="34" charset="0"/>
              </a:rPr>
              <a:t>= caused by obstruction of the pathway by which pancreatic secretions enter the intestine </a:t>
            </a:r>
          </a:p>
          <a:p>
            <a:pPr lvl="1"/>
            <a:r>
              <a:rPr lang="en-US" sz="2400" dirty="0">
                <a:latin typeface="Arial" panose="020B0604020202020204" pitchFamily="34" charset="0"/>
                <a:cs typeface="Arial" panose="020B0604020202020204" pitchFamily="34" charset="0"/>
              </a:rPr>
              <a:t>zymogens are prematurely converted to their active forms inside the pancreatic cells and attack the pancreatic tissue</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37871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20B4-C5DD-470C-95F7-EBC6C7370F88}"/>
              </a:ext>
            </a:extLst>
          </p:cNvPr>
          <p:cNvSpPr>
            <a:spLocks noGrp="1"/>
          </p:cNvSpPr>
          <p:nvPr>
            <p:ph type="title"/>
          </p:nvPr>
        </p:nvSpPr>
        <p:spPr>
          <a:xfrm>
            <a:off x="0" y="152400"/>
            <a:ext cx="9144000" cy="1524000"/>
          </a:xfrm>
        </p:spPr>
        <p:txBody>
          <a:bodyPr/>
          <a:lstStyle/>
          <a:p>
            <a:r>
              <a:rPr lang="en-US" altLang="en-US" sz="3400" dirty="0">
                <a:solidFill>
                  <a:srgbClr val="4E4CB4"/>
                </a:solidFill>
                <a:latin typeface="Arial" panose="020B0604020202020204" pitchFamily="34" charset="0"/>
                <a:cs typeface="Arial" panose="020B0604020202020204" pitchFamily="34" charset="0"/>
              </a:rPr>
              <a:t>Pyridoxal Phosphate Participates in the Transfer of </a:t>
            </a:r>
            <a:r>
              <a:rPr lang="el-GR" sz="3400" i="1" dirty="0">
                <a:solidFill>
                  <a:srgbClr val="4E4CB4"/>
                </a:solidFill>
                <a:latin typeface="Arial" panose="020B0604020202020204" pitchFamily="34" charset="0"/>
                <a:cs typeface="Arial" panose="020B0604020202020204" pitchFamily="34" charset="0"/>
              </a:rPr>
              <a:t>α</a:t>
            </a:r>
            <a:r>
              <a:rPr lang="el-GR" sz="3400" dirty="0">
                <a:solidFill>
                  <a:srgbClr val="4E4CB4"/>
                </a:solidFill>
                <a:latin typeface="Arial" panose="020B0604020202020204" pitchFamily="34" charset="0"/>
                <a:cs typeface="Arial" panose="020B0604020202020204" pitchFamily="34" charset="0"/>
              </a:rPr>
              <a:t>-</a:t>
            </a:r>
            <a:r>
              <a:rPr lang="en-US" sz="3400" dirty="0">
                <a:solidFill>
                  <a:srgbClr val="4E4CB4"/>
                </a:solidFill>
                <a:latin typeface="Arial" panose="020B0604020202020204" pitchFamily="34" charset="0"/>
                <a:cs typeface="Arial" panose="020B0604020202020204" pitchFamily="34" charset="0"/>
              </a:rPr>
              <a:t>Amino Groups to </a:t>
            </a:r>
            <a:br>
              <a:rPr lang="en-US" sz="3400" dirty="0">
                <a:solidFill>
                  <a:srgbClr val="4E4CB4"/>
                </a:solidFill>
                <a:latin typeface="Arial" panose="020B0604020202020204" pitchFamily="34" charset="0"/>
                <a:cs typeface="Arial" panose="020B0604020202020204" pitchFamily="34" charset="0"/>
              </a:rPr>
            </a:br>
            <a:r>
              <a:rPr lang="el-GR" sz="3400" i="1" dirty="0">
                <a:solidFill>
                  <a:srgbClr val="4E4CB4"/>
                </a:solidFill>
                <a:latin typeface="Arial" panose="020B0604020202020204" pitchFamily="34" charset="0"/>
                <a:cs typeface="Arial" panose="020B0604020202020204" pitchFamily="34" charset="0"/>
              </a:rPr>
              <a:t>α</a:t>
            </a:r>
            <a:r>
              <a:rPr lang="en-US" sz="3400" dirty="0">
                <a:solidFill>
                  <a:srgbClr val="4E4CB4"/>
                </a:solidFill>
                <a:latin typeface="Arial" panose="020B0604020202020204" pitchFamily="34" charset="0"/>
                <a:cs typeface="Arial" panose="020B0604020202020204" pitchFamily="34" charset="0"/>
              </a:rPr>
              <a:t>-Ketoglutarate</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2012887"/>
            <a:ext cx="487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aminotransferases (transaminases) </a:t>
            </a:r>
            <a:r>
              <a:rPr lang="en-US" sz="2400" dirty="0">
                <a:latin typeface="Arial" panose="020B0604020202020204" pitchFamily="34" charset="0"/>
                <a:cs typeface="Arial" panose="020B0604020202020204" pitchFamily="34" charset="0"/>
              </a:rPr>
              <a:t>= catalyze the removal of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groups</a:t>
            </a:r>
          </a:p>
          <a:p>
            <a:pPr lvl="1"/>
            <a:r>
              <a:rPr lang="en-US" sz="2400" dirty="0">
                <a:latin typeface="Arial" panose="020B0604020202020204" pitchFamily="34" charset="0"/>
                <a:cs typeface="Arial" panose="020B0604020202020204" pitchFamily="34" charset="0"/>
              </a:rPr>
              <a:t>cells contain different types that differ in their specificity for the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-amino acid</a:t>
            </a:r>
          </a:p>
          <a:p>
            <a:pPr lvl="1"/>
            <a:r>
              <a:rPr lang="en-US" sz="2400" dirty="0">
                <a:latin typeface="Arial" panose="020B0604020202020204" pitchFamily="34" charset="0"/>
                <a:cs typeface="Arial" panose="020B0604020202020204" pitchFamily="34" charset="0"/>
              </a:rPr>
              <a:t>many are specific for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as the amino group acceptor </a:t>
            </a:r>
          </a:p>
          <a:p>
            <a:pPr lvl="1"/>
            <a:endParaRPr lang="en-US" sz="2400" b="1"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lpha-ketoglutarate is shown at the upper left as a vertical chain of five carbons with C 1 forming C O O minus, C 2 double bonded to O, C 3 and C 4 bonded to 2 H, and C 5 forming C O O minus. Below, L-amino acid is shown with a central C bonded to C O O minus above, H to the right, R below, and N H 3 plus in a light red box to the left. A curved arrow points from L-amino acid to alpha-keto acid to its right and this curved arrow meets a curved arrow pointing from alpha-ketoglutarate to L-glutamate above. The point where these two arrows meet is labeled P L P above and blue highlighted aminotransferase below. L-glutamate is shown as similar to alpha-ketoglutarate except that C 2 is bonded to N H 3 plus in a light red box on the left and H on the right. The alpha-keto acid is shown as similar to an L-amino acid except that C 2 is double bonded to O and no longer bonded to N H 3 plus or H.">
            <a:extLst>
              <a:ext uri="{FF2B5EF4-FFF2-40B4-BE49-F238E27FC236}">
                <a16:creationId xmlns:a16="http://schemas.microsoft.com/office/drawing/2014/main" id="{78B7144D-CD77-6243-B228-C0AD38149A73}"/>
              </a:ext>
            </a:extLst>
          </p:cNvPr>
          <p:cNvPicPr>
            <a:picLocks noChangeAspect="1"/>
          </p:cNvPicPr>
          <p:nvPr/>
        </p:nvPicPr>
        <p:blipFill>
          <a:blip r:embed="rId3"/>
          <a:stretch>
            <a:fillRect/>
          </a:stretch>
        </p:blipFill>
        <p:spPr>
          <a:xfrm>
            <a:off x="5250501" y="2133600"/>
            <a:ext cx="3367398" cy="4130675"/>
          </a:xfrm>
          <a:prstGeom prst="rect">
            <a:avLst/>
          </a:prstGeom>
        </p:spPr>
      </p:pic>
    </p:spTree>
    <p:extLst>
      <p:ext uri="{BB962C8B-B14F-4D97-AF65-F5344CB8AC3E}">
        <p14:creationId xmlns:p14="http://schemas.microsoft.com/office/powerpoint/2010/main" val="1619013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16B422A6-8930-4104-BF5B-73D263F6BE6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06E5C25-BE63-4F28-A5D1-9982769F98B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many paths for amino acid catabolism have two broad parts, one involving the amino groups and the other involving the carbon skeletons. </a:t>
            </a:r>
            <a:r>
              <a:rPr lang="en-US" sz="2400" dirty="0">
                <a:latin typeface="Arial" panose="020B0604020202020204" pitchFamily="34" charset="0"/>
                <a:cs typeface="Arial" panose="020B0604020202020204" pitchFamily="34" charset="0"/>
              </a:rPr>
              <a:t>All of the pathways for amino acid degradation include a key step, always involving a pyridoxal phosphate cofactor, in which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 is separated from the carbon skeleton and shunted into the pathways of amino group metabolism. The carbon skeletons are broken down to citric acid cycle intermediates.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22FC-BBBD-4F30-9B2F-6CCCC3100B8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Transamination Reactions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20464" y="1363662"/>
            <a:ext cx="850307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transamination </a:t>
            </a:r>
            <a:r>
              <a:rPr lang="en-US" sz="2400" dirty="0">
                <a:latin typeface="Arial" panose="020B0604020202020204" pitchFamily="34" charset="0"/>
                <a:cs typeface="Arial" panose="020B0604020202020204" pitchFamily="34" charset="0"/>
              </a:rPr>
              <a:t>reactions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transfer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 to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carbon atom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yielding an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 acid analog of the amino acid </a:t>
            </a:r>
          </a:p>
          <a:p>
            <a:pPr lvl="1"/>
            <a:r>
              <a:rPr lang="en-US" sz="2400" dirty="0">
                <a:latin typeface="Arial" panose="020B0604020202020204" pitchFamily="34" charset="0"/>
                <a:cs typeface="Arial" panose="020B0604020202020204" pitchFamily="34" charset="0"/>
              </a:rPr>
              <a:t>reactions are freely reversible (∆</a:t>
            </a:r>
            <a:r>
              <a:rPr lang="en-US" sz="2400" i="1"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 ≈ 0 kJ/mol)</a:t>
            </a:r>
          </a:p>
          <a:p>
            <a:pPr lvl="1"/>
            <a:r>
              <a:rPr lang="en-US" sz="2400" dirty="0">
                <a:latin typeface="Arial" panose="020B0604020202020204" pitchFamily="34" charset="0"/>
                <a:cs typeface="Arial" panose="020B0604020202020204" pitchFamily="34" charset="0"/>
              </a:rPr>
              <a:t>effectively collect the amino groups from many amino acids in the form of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-glutamate</a:t>
            </a:r>
          </a:p>
        </p:txBody>
      </p:sp>
    </p:spTree>
    <p:extLst>
      <p:ext uri="{BB962C8B-B14F-4D97-AF65-F5344CB8AC3E}">
        <p14:creationId xmlns:p14="http://schemas.microsoft.com/office/powerpoint/2010/main" val="3087134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F5A5-7A08-424D-BE8A-D142A07A2B8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Pyridoxal Phosphate (PLP)</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442172" y="1524000"/>
            <a:ext cx="844253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pyridoxal phosphate (PLP) </a:t>
            </a:r>
            <a:r>
              <a:rPr lang="en-US" sz="2400" dirty="0">
                <a:latin typeface="Arial" panose="020B0604020202020204" pitchFamily="34" charset="0"/>
                <a:cs typeface="Arial" panose="020B0604020202020204" pitchFamily="34" charset="0"/>
              </a:rPr>
              <a:t>= the coenzyme form of pyridoxine or vitamin B</a:t>
            </a:r>
            <a:r>
              <a:rPr lang="en-US" sz="2400" baseline="-25000" dirty="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used as a prosthetic group by all aminotransferases</a:t>
            </a:r>
          </a:p>
          <a:p>
            <a:pPr lvl="1"/>
            <a:r>
              <a:rPr lang="en-US" sz="2400" dirty="0">
                <a:latin typeface="Arial" panose="020B0604020202020204" pitchFamily="34" charset="0"/>
                <a:cs typeface="Arial" panose="020B0604020202020204" pitchFamily="34" charset="0"/>
              </a:rPr>
              <a:t>carries amino groups at the active site  </a:t>
            </a:r>
          </a:p>
        </p:txBody>
      </p:sp>
    </p:spTree>
    <p:extLst>
      <p:ext uri="{BB962C8B-B14F-4D97-AF65-F5344CB8AC3E}">
        <p14:creationId xmlns:p14="http://schemas.microsoft.com/office/powerpoint/2010/main" val="2062321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069E-563E-47D8-8AE2-020D5EA669AE}"/>
              </a:ext>
            </a:extLst>
          </p:cNvPr>
          <p:cNvSpPr>
            <a:spLocks noGrp="1"/>
          </p:cNvSpPr>
          <p:nvPr>
            <p:ph type="title"/>
          </p:nvPr>
        </p:nvSpPr>
        <p:spPr>
          <a:xfrm>
            <a:off x="0" y="152400"/>
            <a:ext cx="9144000" cy="1752600"/>
          </a:xfrm>
        </p:spPr>
        <p:txBody>
          <a:bodyPr/>
          <a:lstStyle/>
          <a:p>
            <a:r>
              <a:rPr lang="en-US" dirty="0">
                <a:solidFill>
                  <a:schemeClr val="tx1"/>
                </a:solidFill>
                <a:latin typeface="Arial" panose="020B0604020202020204" pitchFamily="34" charset="0"/>
                <a:cs typeface="Arial" panose="020B0604020202020204" pitchFamily="34" charset="0"/>
              </a:rPr>
              <a:t>The Structure of Pyridoxal Phosphate and Pyridoxamine Phosphate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7441" y="2305001"/>
            <a:ext cx="316359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PLP (aldehyde form) = accepts an amino group</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pyridoxamine phosphate (aminated form) = donates its amino group to an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 acid </a:t>
            </a:r>
          </a:p>
          <a:p>
            <a:endParaRPr lang="en-US" sz="2400" dirty="0">
              <a:latin typeface="Arial" panose="020B0604020202020204" pitchFamily="34" charset="0"/>
              <a:cs typeface="Arial" panose="020B0604020202020204" pitchFamily="34" charset="0"/>
            </a:endParaRPr>
          </a:p>
        </p:txBody>
      </p:sp>
      <p:pic>
        <p:nvPicPr>
          <p:cNvPr id="3" name="Picture 2" descr="P L P: A six-membered ring has double bonds at the upper left side, upper right side, and bottom; N plus substituted for C at the right side and further bonded to H; the lower right vertex bonded to C H 3; the lower left vertex bonded to O H; the left side vertex bonded to C double bonded to O and bonded to H with a light red box around C double bonded to O; and the upper left vertex bonded to C H 2 further bonded to O bonded to P bonded to O minus to the left and above and double bonded to O to the right.">
            <a:extLst>
              <a:ext uri="{FF2B5EF4-FFF2-40B4-BE49-F238E27FC236}">
                <a16:creationId xmlns:a16="http://schemas.microsoft.com/office/drawing/2014/main" id="{35B86EEB-A391-B641-B3FE-0B8D74FAEBAC}"/>
              </a:ext>
            </a:extLst>
          </p:cNvPr>
          <p:cNvPicPr>
            <a:picLocks noChangeAspect="1"/>
          </p:cNvPicPr>
          <p:nvPr/>
        </p:nvPicPr>
        <p:blipFill>
          <a:blip r:embed="rId3"/>
          <a:stretch>
            <a:fillRect/>
          </a:stretch>
        </p:blipFill>
        <p:spPr>
          <a:xfrm>
            <a:off x="3734794" y="2550385"/>
            <a:ext cx="2302242" cy="3928138"/>
          </a:xfrm>
          <a:prstGeom prst="rect">
            <a:avLst/>
          </a:prstGeom>
        </p:spPr>
      </p:pic>
      <p:pic>
        <p:nvPicPr>
          <p:cNvPr id="7" name="Picture 6" descr="Pyridoxamine phosphate is similar to P L P except that the left side of the six-membered ring is bonded to C bonded to H above and below and to N H 3 plus to the left, with this entire substituent enclosed in a light red box. ">
            <a:extLst>
              <a:ext uri="{FF2B5EF4-FFF2-40B4-BE49-F238E27FC236}">
                <a16:creationId xmlns:a16="http://schemas.microsoft.com/office/drawing/2014/main" id="{8B0AAB7A-6000-C44E-A2F1-E95D13AEDA34}"/>
              </a:ext>
            </a:extLst>
          </p:cNvPr>
          <p:cNvPicPr>
            <a:picLocks noChangeAspect="1"/>
          </p:cNvPicPr>
          <p:nvPr/>
        </p:nvPicPr>
        <p:blipFill>
          <a:blip r:embed="rId4"/>
          <a:stretch>
            <a:fillRect/>
          </a:stretch>
        </p:blipFill>
        <p:spPr>
          <a:xfrm>
            <a:off x="6400800" y="2436750"/>
            <a:ext cx="2413495" cy="4155409"/>
          </a:xfrm>
          <a:prstGeom prst="rect">
            <a:avLst/>
          </a:prstGeom>
        </p:spPr>
      </p:pic>
    </p:spTree>
    <p:extLst>
      <p:ext uri="{BB962C8B-B14F-4D97-AF65-F5344CB8AC3E}">
        <p14:creationId xmlns:p14="http://schemas.microsoft.com/office/powerpoint/2010/main" val="3971719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68FBE-7119-4ED0-9967-7CA494BA3EF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Pyridoxal Phosphate Is Covalently Linked to the Enzyme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94914" y="1600201"/>
            <a:ext cx="544388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covalently linked through an aldimine (Schiff base) linkage to the </a:t>
            </a:r>
            <a:r>
              <a:rPr lang="el-GR" sz="2400" dirty="0">
                <a:latin typeface="Arial" panose="020B0604020202020204" pitchFamily="34" charset="0"/>
                <a:cs typeface="Arial" panose="020B0604020202020204" pitchFamily="34" charset="0"/>
              </a:rPr>
              <a:t>ε-</a:t>
            </a:r>
            <a:r>
              <a:rPr lang="en-US" sz="2400" dirty="0">
                <a:latin typeface="Arial" panose="020B0604020202020204" pitchFamily="34" charset="0"/>
                <a:cs typeface="Arial" panose="020B0604020202020204" pitchFamily="34" charset="0"/>
              </a:rPr>
              <a:t>amino group of a Lys residue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8" name="Picture 7" descr="The left image shows a colored wireframe structure in a pocket of a larger gray structure. The wireframe structure has a ring to the rear left with two white sticks extending down from the lower left and right vertices. It has a white stick extending up from the top vertex to meet a white stick extending diagonally to the right to a stick that is white at the bottom and orange above, where three sticks extend from it, each orange toward the center and red toward the outside. The right side vertex of the ring has a white stick extending forward from it to the right, where it meets a short white stick that bends down to meet a purple similar stick that meets a purple stick that extends to the right before meeting another purple stick that bends as it extends behind the gray wall of the pocket. The right image shows a similar colored wireframe structure except that the white ring and its substituents have moved farther back and the white piece extending from the right side vertex of the ring now meets a piece that is white on the top half and green on the bottom half that extends down diagonally to meet a green piece that extends toward the viewer and then meets a piece that extends to the rear right, a piece that extends down to meet two pieces that extend to the rear left and front right, and a piece that extends toward the viewer and slightly left before meeting a piece that bends left and then meets two piece that branch above and below. To the upper right, a purple piece has a forward vertex from which one piece extends back to the left and another extends back to the right, out of the frame of view.">
            <a:extLst>
              <a:ext uri="{FF2B5EF4-FFF2-40B4-BE49-F238E27FC236}">
                <a16:creationId xmlns:a16="http://schemas.microsoft.com/office/drawing/2014/main" id="{288DFA61-41EE-3B4D-AE72-46B10AB0C493}"/>
              </a:ext>
            </a:extLst>
          </p:cNvPr>
          <p:cNvPicPr>
            <a:picLocks noChangeAspect="1"/>
          </p:cNvPicPr>
          <p:nvPr/>
        </p:nvPicPr>
        <p:blipFill>
          <a:blip r:embed="rId3"/>
          <a:stretch>
            <a:fillRect/>
          </a:stretch>
        </p:blipFill>
        <p:spPr>
          <a:xfrm>
            <a:off x="857775" y="3532579"/>
            <a:ext cx="4118162" cy="3130790"/>
          </a:xfrm>
          <a:prstGeom prst="rect">
            <a:avLst/>
          </a:prstGeom>
        </p:spPr>
      </p:pic>
      <p:pic>
        <p:nvPicPr>
          <p:cNvPr id="4" name="Picture 3" descr="P L P is just described previously, but now with a blue oval labeled E n z bonded to L y s bonded to N H 2 with a red pair of electrons on N. A red arrow points from the red pair of electrons to C bonded to the left side vertex of the six-membered ring of P L P. A downward-pointing arrow is accompanied by a curved arrow showing the addition of H plus and loss of H 2 O. This yields a molecule that is similar to P L P except that the left side vertex of the six-membered ring is bonded to C bonded to H above and double bonded to N plus to the left further bonded to H above and to L y s to the left further bonded to a blue oval labeled E n z. A bracket labels the entire piece from C to N plus as a Schiff base.">
            <a:extLst>
              <a:ext uri="{FF2B5EF4-FFF2-40B4-BE49-F238E27FC236}">
                <a16:creationId xmlns:a16="http://schemas.microsoft.com/office/drawing/2014/main" id="{2C3D801A-5424-BE4C-8D27-007BF5B52E73}"/>
              </a:ext>
            </a:extLst>
          </p:cNvPr>
          <p:cNvPicPr>
            <a:picLocks noChangeAspect="1"/>
          </p:cNvPicPr>
          <p:nvPr/>
        </p:nvPicPr>
        <p:blipFill>
          <a:blip r:embed="rId4"/>
          <a:stretch>
            <a:fillRect/>
          </a:stretch>
        </p:blipFill>
        <p:spPr>
          <a:xfrm>
            <a:off x="5633364" y="1425202"/>
            <a:ext cx="2175026" cy="5210294"/>
          </a:xfrm>
          <a:prstGeom prst="rect">
            <a:avLst/>
          </a:prstGeom>
        </p:spPr>
      </p:pic>
    </p:spTree>
    <p:extLst>
      <p:ext uri="{BB962C8B-B14F-4D97-AF65-F5344CB8AC3E}">
        <p14:creationId xmlns:p14="http://schemas.microsoft.com/office/powerpoint/2010/main" val="2772056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B9302-618C-4477-AA8D-566D818F4EC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Aldimine Linkage Is Replaced by the Amino Group</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49857" y="1584325"/>
            <a:ext cx="8644286" cy="117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aldimine linkage is replaced by the amino group of the amino acid as the first step in most PLP-catalyzed reactions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8" name="Picture 7" descr="The left image shows a colored wireframe structure in a pocket of a larger gray structure. The wireframe structure has a ring to the rear left with two white sticks extending down from the lower left and right vertices. It has a white stick extending up from the top vertex to meet a white stick extending diagonally to the right to a stick that is white at the bottom and orange above, where three sticks extend from it, each orange toward the center and red toward the outside. The right side vertex of the ring has a white stick extending forward from it to the right, where it meets a short white stick that bends down to meet a purple similar stick that meets a purple stick that extends to the right before meeting another purple stick that bends as it extends behind the gray wall of the pocket. The right image shows a similar colored wireframe structure except that the white ring and its substituents have moved farther back and the white piece extending from the right side vertex of the ring now meets a piece that is white on the top half and green on the bottom half that extends down diagonally to meet a green piece that extends toward the viewer and then meets a piece that extends to the rear right, a piece that extends down to meet two pieces that extend to the rear left and front right, and a piece that extends toward the viewer and slightly left before meeting a piece that bends left and then meets two piece that branch above and below. To the upper right, a purple piece has a forward vertex from which one piece extends back to the left and another extends back to the right, out of the frame of view.">
            <a:extLst>
              <a:ext uri="{FF2B5EF4-FFF2-40B4-BE49-F238E27FC236}">
                <a16:creationId xmlns:a16="http://schemas.microsoft.com/office/drawing/2014/main" id="{288DFA61-41EE-3B4D-AE72-46B10AB0C493}"/>
              </a:ext>
            </a:extLst>
          </p:cNvPr>
          <p:cNvPicPr>
            <a:picLocks noChangeAspect="1"/>
          </p:cNvPicPr>
          <p:nvPr/>
        </p:nvPicPr>
        <p:blipFill>
          <a:blip r:embed="rId3"/>
          <a:stretch>
            <a:fillRect/>
          </a:stretch>
        </p:blipFill>
        <p:spPr>
          <a:xfrm>
            <a:off x="2056559" y="2880925"/>
            <a:ext cx="5030881" cy="3824675"/>
          </a:xfrm>
          <a:prstGeom prst="rect">
            <a:avLst/>
          </a:prstGeom>
        </p:spPr>
      </p:pic>
    </p:spTree>
    <p:extLst>
      <p:ext uri="{BB962C8B-B14F-4D97-AF65-F5344CB8AC3E}">
        <p14:creationId xmlns:p14="http://schemas.microsoft.com/office/powerpoint/2010/main" val="18621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7A224-BF28-4D87-8FB0-0FB7DDF46D7D}"/>
              </a:ext>
            </a:extLst>
          </p:cNvPr>
          <p:cNvSpPr>
            <a:spLocks noGrp="1"/>
          </p:cNvSpPr>
          <p:nvPr>
            <p:ph type="title"/>
          </p:nvPr>
        </p:nvSpPr>
        <p:spPr>
          <a:xfrm>
            <a:off x="0" y="152400"/>
            <a:ext cx="9144000" cy="990600"/>
          </a:xfrm>
        </p:spPr>
        <p:txBody>
          <a:bodyPr/>
          <a:lstStyle/>
          <a:p>
            <a:r>
              <a:rPr lang="en-US" dirty="0">
                <a:solidFill>
                  <a:schemeClr val="tx1"/>
                </a:solidFill>
                <a:latin typeface="Arial" panose="020B0604020202020204" pitchFamily="34" charset="0"/>
                <a:cs typeface="Arial" panose="020B0604020202020204" pitchFamily="34" charset="0"/>
              </a:rPr>
              <a:t>Some Reactions Facilitated by PLP</a:t>
            </a:r>
            <a:endParaRPr lang="en-AU" dirty="0"/>
          </a:p>
        </p:txBody>
      </p:sp>
      <p:pic>
        <p:nvPicPr>
          <p:cNvPr id="4" name="Picture 3" descr="A yellow bar at the top of the figure is labeled “A” at the upper left. An L-amino acid, shown as a central C in a light red box bonded to H above, C O O minus to the right, N H 3 plus below, and R to the left, is added to pyridoxal phosphate (internal aldimine form, on enzyme). Pyridoxal phosphate is shown as a six-membered ring with double bonds at the left side, upper right side, and lower right side; the upper right vertex bonded to C H 2 bonded to a circle labeled P; N plus substituted for C at the bottom vertex and further bonded to H; the lower left vertex bonded to C H 3; the upper left vertex bonded to O H; and the top vertex bonded to C H double bonded to N plus H to the upper left further bonded to L y s to its lower left further bonded to a blue oval labeled E n z to its lower left. From this point, a series of reactions extend to the right with step 1 and an additional series of reactions labeled C extends diagonally downward and to the right. The series of reactions in part A are as follows. Step 1: Formation of external aldimine with substrate. Right- and left-pointing arrows show that this is a reversible reaction. This yields a six-membered ring with double bonds at the left side, upper right side, and lower right side; the upper right vertex bonded to C H 2 bonded to a circle labeled P; N plus substituted for C at the bottom vertex and further bonded to H; the lower left vertex bonded to C H 3; the upper left vertex bonded to O H; and the top vertex bonded to C H double bonded to N plus further bonded to H bonded to C above in a light red bond bonded to C O O minus to the right, H above, and R to the left. This is labeled Schiff base intermediate (external aldimine). A red arrow points from B further bonded to the left and with a red pair of electrons to H at the top of the molecule, bonded to C in a light red box. Red arrows also point from the bond between this H and C in a light red box to the bond between C in a light red box and N H plus below, from the double bond between N H plus and C H to the bond between C H and C at the top vertex of the ring, from the double bond at the upper left side of the ring to the right side of the ring, and from the double bond at the lower right side of the ring to N plus at the bottom vertex of the ring. From this point, this series of reactions continues to the right with step 2 and an additional series of reactions, labeled B, extends diagonally downward and to the right. Step 2: Abstraction of proton, leading to quinonoid formation. Right- and left-pointing arrows show that this is a reversible reaction. This yields a quinonoid intermediate, shown as a six-membered ring with double bonds at the left and right sides; an upper right vertex bonded to C H 2 bonded to a circle labeled P; N with a red pair of electrons substituted for C at the bottom vertex and further bonded to H; the lower left vertex bonded to C H 3; the upper left vertex bonded to O H; the top vertex double bonded to C H above bonded to N H with a positive charge on N further bonded to C in a light red box bonded to C O O minus to the right and R to the left. Red arrows point from the double bond between the upper vertex of the ring and C H to H plus to the right, from the right side bond of the ring to the upper right side of the ring, and from the pair of electrons on N at the bottom vertex to the lower right side of the ring. Step 3: Rearrangement. Right- and left-pointing arrows show that this is a reversible reaction. This yields a six-membered ring with double bonds at the upper right side, lower right side, and left side; with the upper right vertex bonded to C H 2 bonded to a circle labeled C; with N plus at the bottom vertex further bonded to H; with the lower left vertex bonded to C H 3; with the upper left vertex bonded to O H; and with the upper vertex bonded to C H 2 further bonded to N H with a positive charge on N and further double bonded to C in a light red box bonded to C O O minus to the right and bonded to R to the left. Step 4: Hydrolysis of Schiff base to form alpha-keto acid and pyridoxamine. Right- and left-pointing arrows show that this is a reversible reaction. H 2 O is added to the right-pointing arrow. This yields an alpha-keto acid and pyridoxamine phosphate. The alpha-keto acid is shown as a red highlighted C bonded to C O O to the right, bonded to R to the left, and double bonded to O below. Pyridoxamine phosphate is shown as a six-membered ring with double bonds at the left side, upper right side, and lower right side; the upper right vertex bonded to C H 2 bonded to a circle labeled P; N plus substituted for C at the bottom vertex and further bonded to H; the lower left vertex bonded to C H 3; the upper left vertex bonded to O H; and the top vertex bonded to C H 2 bonded to N H 3 plus. From the Schiff base intermediate (external aldimine) produced by step 2, arrows pointing diagonally to the lower right and back indicate a reversible reaction labeled B in a gray horizontal region. This yields quinonoid intermediate like the one in the previous series of reactions. The quinonoid intermediate is shown as a six-membered ring with double bonds at the left and right sides; an upper right vertex bonded to C H 2 bonded to a circle labeled P; N with a red pair of electrons substituted for C at the bottom vertex and further bonded to H; the lower left vertex bonded to C H 3; the upper left vertex bonded to O H; the top vertex double bonded to C H above bonded to N H with a positive charge on N further bonded to C in a light red box bonded to C O O minus to the right and R to the left. Red arrows point from the double bond between N H plus and C in a light red box to H plus to the left, from the double bond between C at the top vertex and C H above to the bond between the same C H and N H plus above, from the right side bond of the ring to the upper right bond of the ring, and from the pair of electrons on N to the lower right bond of the ring. Right- and left-pointing arrows show that this is a reversible reaction. This yields a six-membered ring with double bonds at the upper right side, lower right side, and left side; an upper right vertex bonded to C H 2 bonded to a circle labeled P; N plus substituted for C at the bottom vertex and further bonded to H; the lower left vertex bonded to C H 3; the upper left vertex bonded to O H; the top vertex double bonded to C H above bonded to N H with a positive charge on N further bonded to C in a light red box bonded to C O O minus to the right, H to the left, and R above. Right- and left-pointing arrows show that this is a reversible reaction. A blue oval labeled E n z bonded to L y s above further bonded to N H 3 plus to the right is added to the right-pointing arrow. This yields a D-amino acid, shown as a central C in a light red bond bonded to C O O minus to the right, N H 3 plus below, H to the left, and R above, and pyridoxal phosphate (internal aldimine form, on regenerated enzyme. From the original starting molecule, pyridoxal phosphate (internal aldimine form, on enzyme), arrows pointing diagonally to the lower right and back indicate a reversible reaction labeled C in a green horizontal region. This yields a six-membered ring with double bonds at the left side, upper right side, and lower right side; the upper right vertex bonded to C H 2 bonded to a circle labeled P; N plus substituted for C at the bottom vertex and further bonded to H; the lower left vertex bonded to C H 3; the upper left vertex bonded to O H; and the top vertex bonded to C H double bonded to N plus further bonded to H bonded further bonded to C above in a light red bond bonded to C to the right double bonded to O to the upper right and bonded to O minus to the lower right, bonded o R to the left, and bonded to H above. This is labeled Schiff base intermediate (external aldimine). Red arrows point from the negative charge on O minus bonded to C further bonded to C in the light red box to the bond between the same O and C, from the bond between this C and C in the light red box to the bond between C in the light red bond and N H plus below, from the double bond between N H plus and C H below to the bond between the same C H and C at the top vertex of the ring, from the bond at the upper right side of the ring to the right side of the ring, and from the bond at the lower right side of the ring to N plus at the bottom vertex of the ring. Right- and left-pointing arrows show that this is a reversible reaction. An arrow branches from the right-pointing arrow to show the loss of C O 2. This yields a quinonoid intermediate, shown as a six-membered ring with double bonds at the right and left sides; the upper right vertex bonded to C H 2 bonded to a circle labeled P; N with a red pair of electrons substituted for C at the bottom vertex and further bonded to H; the lower left vertex bonded to C H 3; the upper left vertex bonded to O H; and the top vertex double bonded to C H double bonded to N plus further bonded to H bonded further bonded to C above in a light red bond bonded to R to the left and H above. Red arrows point from the double bond between N plus and C in the light red box to H plus to the right, from the double bond between C at the upper right vertex and C H to the bond between the same C H and N plus, from the right side double bond to the upper right side, and from the pair of electrons on N at the bottom vertex to the lower right side. Right- and left-pointing arrows show that this is a reversible reaction. This yields a six-membered ring with double bonds at the upper right side, lower right side, and left side; the upper right vertex bonded to C H 2 bonded to a circle labeled P; N plus substituted for C at the bottom vertex and further bonded to H; the lower left vertex bonded to C H 3; the upper left vertex bonded to O H; and the top vertex double bonded to C H double bonded to N plus further bonded to H bonded further bonded to C above in a light red bond bonded to R to the left, H above, and H to the right. Right- and left-pointing arrows show that this is a reversible reaction. A blue oval labeled E n z bonded to L y s above further bonded to N H 3 plus to the right is added to the right-pointing arrow. This yields an amine, shown as a central C in a light red box bonded to N H 3 plus below, R to the left, H above, and H above, plus pyridoxal phosphate (internal aldimine form, on regenerated enzyme). To the left of this series of reactions, a carbanion is shown to the left of a quinoid intermediate with a double-headed arrow between them. These molecules are between brackets and text below reads, resonance structures for stabilization of a carbanion by P L P. The carbanion is a six-membered ring with double bonds at the upper right side, lower right side, and left side; the upper right vertex bonded to C H 2 bonded to a circle labeled P; N plus substituted for C at the bottom vertex and further bonded to H; the lower left vertex bonded to C H 3; the upper left vertex bonded to O H; and the top vertex double bonded to C H connected by a double bond enclosed in a light red box to N plus further bonded to H and bonded to C above with a pair of electrons and a negative charge that is bonded to R to the left and H above. There is a light red box enclosing this C and the bond between it and N plus below. The quinoid intermediate is similar except that the top vertex of the ring is bonded to C H connected by a single bond in a light red box to N plus further bonded to H and connected by a double bond in a light red box to C in the same light red box further bonded to R on the left and H above.">
            <a:extLst>
              <a:ext uri="{FF2B5EF4-FFF2-40B4-BE49-F238E27FC236}">
                <a16:creationId xmlns:a16="http://schemas.microsoft.com/office/drawing/2014/main" id="{E33032BF-CF20-3B45-9E5E-85CD4A56DB1D}"/>
              </a:ext>
            </a:extLst>
          </p:cNvPr>
          <p:cNvPicPr>
            <a:picLocks noChangeAspect="1"/>
          </p:cNvPicPr>
          <p:nvPr/>
        </p:nvPicPr>
        <p:blipFill>
          <a:blip r:embed="rId3"/>
          <a:stretch>
            <a:fillRect/>
          </a:stretch>
        </p:blipFill>
        <p:spPr>
          <a:xfrm>
            <a:off x="381000" y="1371601"/>
            <a:ext cx="5959077" cy="4953000"/>
          </a:xfrm>
          <a:prstGeom prst="rect">
            <a:avLst/>
          </a:prstGeom>
        </p:spPr>
      </p:pic>
      <p:sp>
        <p:nvSpPr>
          <p:cNvPr id="8" name="Google Shape;390;g847cf01710_0_68">
            <a:extLst>
              <a:ext uri="{FF2B5EF4-FFF2-40B4-BE49-F238E27FC236}">
                <a16:creationId xmlns:a16="http://schemas.microsoft.com/office/drawing/2014/main" id="{0DB37FC7-93D1-E746-8D29-E16F067A9925}"/>
              </a:ext>
            </a:extLst>
          </p:cNvPr>
          <p:cNvSpPr txBox="1">
            <a:spLocks noChangeArrowheads="1"/>
          </p:cNvSpPr>
          <p:nvPr/>
        </p:nvSpPr>
        <p:spPr bwMode="auto">
          <a:xfrm>
            <a:off x="6553200" y="1981200"/>
            <a:ext cx="25146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buNone/>
            </a:pPr>
            <a:r>
              <a:rPr lang="en-US" sz="2400" dirty="0">
                <a:latin typeface="Arial" panose="020B0604020202020204" pitchFamily="34" charset="0"/>
                <a:cs typeface="Arial" panose="020B0604020202020204" pitchFamily="34" charset="0"/>
              </a:rPr>
              <a:t>transamination</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racemization</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decarboxylation</a:t>
            </a:r>
          </a:p>
        </p:txBody>
      </p:sp>
    </p:spTree>
    <p:extLst>
      <p:ext uri="{BB962C8B-B14F-4D97-AF65-F5344CB8AC3E}">
        <p14:creationId xmlns:p14="http://schemas.microsoft.com/office/powerpoint/2010/main" val="1947690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A7297-ABCA-42F4-9FE3-C44045198443}"/>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Glutamate Releases Its Amino Group as Ammonia in the Liver</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900" y="1676400"/>
            <a:ext cx="3467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in the mitochondria comes from many different </a:t>
            </a:r>
            <a:r>
              <a:rPr lang="el-GR" sz="2400"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amino acids in the form of:</a:t>
            </a:r>
          </a:p>
          <a:p>
            <a:pPr lvl="1"/>
            <a:r>
              <a:rPr lang="en-US" sz="2400" dirty="0">
                <a:latin typeface="Arial" panose="020B0604020202020204" pitchFamily="34" charset="0"/>
                <a:cs typeface="Arial" panose="020B0604020202020204" pitchFamily="34" charset="0"/>
              </a:rPr>
              <a:t>the amino group of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-glutamate </a:t>
            </a:r>
          </a:p>
          <a:p>
            <a:pPr lvl="1"/>
            <a:r>
              <a:rPr lang="en-US" sz="2400" dirty="0">
                <a:latin typeface="Arial" panose="020B0604020202020204" pitchFamily="34" charset="0"/>
                <a:cs typeface="Arial" panose="020B0604020202020204" pitchFamily="34" charset="0"/>
              </a:rPr>
              <a:t>the amide nitrogen of glutamine </a:t>
            </a:r>
          </a:p>
          <a:p>
            <a:pPr lvl="1"/>
            <a:endParaRPr lang="en-US" sz="2400"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n overview of the catabolism of amino groups in the vertebrate liver. The rectangle with a membrane around the outside and a brown interior. Across the top, three dark brown boxes are shown with arrows pointing into the brown rectangle. The left-hand box reads, glutamine from muscle and other tissues. An arrow points down to glutamine, shown as a five-carbon vertical chain. Numbered from top to bottom, C 1 forms C O O minus, C 2 is bonded to N H 3 plus to the left and to H to the right, C 3 and C 4 are each bonded to 2 H, and C 5 is bonded to O to the lower left and bonded to N H 2 in a beige box to the lower right. Two arrows point away from glutamine. To the right, an arrow points to glutamate, which is bolded, inside a darker brown box. Glutamate is a similar structure in which the N H 3 plus bonded to C 2 is enclosed in a light brown box and C 5 forms C O O minus. From glutamine, the second arrow curves down to the right to a beige box labeled N H 4 plus from which an arrow points out of the brown rectangle, through the membrane, to a brown box labeled N H 4 plus, urea, or uric acid. From glutamate, at arrow points down to the same N H 4 plus in a box, but an arrow branches from this downward arrow to alpha-ketoglutarate to the right. Alpha-ketoglutarate has C 1 forming C O O minus, C 2 double bonded to O, C 3 and C 4 bonded to 2 H, and C 5 forming C O O minus. An arrow points left from alpha-ketoglutarate to glutamate and meets an arrow that comes down from a molecule above, an amino acid from ingested protein, and then curves up to yield alpha-keto acids, shown as a vertical molecule with C 1 at the top forming C O O minus, C 2 double bonded to O, and R below. Above the brown molecule, the central brown box is labeled amino acids from ingested protein and has an arrow pointing into the brown rectangle to indicate an amino acid shown as a central C bonded to C O O minus above, H to the right, R below, and a beige box labeled N H 3 plus to the left. Arrows point to the left and right between this amino acid and cellular protein to the left, indicating a reversible reaction. Two single arrows point away from the amino acid. One arrow points left from R of the amino acid above text reading (glutamate), then curves down to indicate the same molecule of glutamate in dark brown box that was also produced from glutamine. The second arrow points down to meet the horizontal arrow pointing left from alpha-ketoglutarate to glutamate before curving up to indicate alpha-keto acids. The right-hand box above the brown rectangle is labeled alanine from muscle and has an arrow pointing into a molecule within the brown box. This molecule has a central C bonded to C O O minus above, H to the right, C H 3 below, and N H 3 plus to the left with a beige box around N plus. An arrow points down from this molecule, then curves left near the bottom of the brown rectangle before bending upward to point to glutamate. About halfway down the vertical part of this arrow, an arrow curves in from alpha-ketoglutarate on the left and then immediately curves right to indicate that pyruvate is produced. Pyruvate is shown as a three-carbon chain with C 1 forming C O O minus, C 2 double bonded to O, and C 3 bonded to 3 H.">
            <a:extLst>
              <a:ext uri="{FF2B5EF4-FFF2-40B4-BE49-F238E27FC236}">
                <a16:creationId xmlns:a16="http://schemas.microsoft.com/office/drawing/2014/main" id="{6E45F848-7EF9-0E43-8A9E-4EDC0D603416}"/>
              </a:ext>
            </a:extLst>
          </p:cNvPr>
          <p:cNvPicPr>
            <a:picLocks noChangeAspect="1"/>
          </p:cNvPicPr>
          <p:nvPr/>
        </p:nvPicPr>
        <p:blipFill>
          <a:blip r:embed="rId3"/>
          <a:stretch>
            <a:fillRect/>
          </a:stretch>
        </p:blipFill>
        <p:spPr>
          <a:xfrm>
            <a:off x="4144409" y="1676400"/>
            <a:ext cx="4341332" cy="4566541"/>
          </a:xfrm>
          <a:prstGeom prst="rect">
            <a:avLst/>
          </a:prstGeom>
        </p:spPr>
      </p:pic>
    </p:spTree>
    <p:extLst>
      <p:ext uri="{BB962C8B-B14F-4D97-AF65-F5344CB8AC3E}">
        <p14:creationId xmlns:p14="http://schemas.microsoft.com/office/powerpoint/2010/main" val="1972212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D7002-CC1B-497E-8630-E3E8ADF8C30A}"/>
              </a:ext>
            </a:extLst>
          </p:cNvPr>
          <p:cNvSpPr>
            <a:spLocks noGrp="1"/>
          </p:cNvSpPr>
          <p:nvPr>
            <p:ph type="title"/>
          </p:nvPr>
        </p:nvSpPr>
        <p:spPr/>
        <p:txBody>
          <a:bodyPr/>
          <a:lstStyle/>
          <a:p>
            <a:r>
              <a:rPr lang="en-US" sz="3600" dirty="0">
                <a:solidFill>
                  <a:schemeClr val="tx1"/>
                </a:solidFill>
                <a:latin typeface="Arial" panose="020B0604020202020204" pitchFamily="34" charset="0"/>
                <a:cs typeface="Arial" panose="020B0604020202020204" pitchFamily="34" charset="0"/>
              </a:rPr>
              <a:t>L</a:t>
            </a:r>
            <a:r>
              <a:rPr lang="en-US" dirty="0">
                <a:solidFill>
                  <a:schemeClr val="tx1"/>
                </a:solidFill>
                <a:latin typeface="Arial" panose="020B0604020202020204" pitchFamily="34" charset="0"/>
                <a:cs typeface="Arial" panose="020B0604020202020204" pitchFamily="34" charset="0"/>
              </a:rPr>
              <a:t>-Glutamate Dehydrogenase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23512" y="1295400"/>
            <a:ext cx="50866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000" b="1" dirty="0">
                <a:latin typeface="Arial" panose="020B0604020202020204" pitchFamily="34" charset="0"/>
                <a:cs typeface="Arial" panose="020B0604020202020204" pitchFamily="34" charset="0"/>
              </a:rPr>
              <a:t>L</a:t>
            </a:r>
            <a:r>
              <a:rPr lang="en-US" sz="2400" b="1" dirty="0">
                <a:latin typeface="Arial" panose="020B0604020202020204" pitchFamily="34" charset="0"/>
                <a:cs typeface="Arial" panose="020B0604020202020204" pitchFamily="34" charset="0"/>
              </a:rPr>
              <a:t>-glutamate dehydrogenase </a:t>
            </a:r>
            <a:r>
              <a:rPr lang="en-US" sz="2400" dirty="0">
                <a:latin typeface="Arial" panose="020B0604020202020204" pitchFamily="34" charset="0"/>
                <a:cs typeface="Arial" panose="020B0604020202020204" pitchFamily="34" charset="0"/>
              </a:rPr>
              <a:t>= catalyzes the </a:t>
            </a:r>
            <a:r>
              <a:rPr lang="en-US" sz="2400" b="1" dirty="0">
                <a:latin typeface="Arial" panose="020B0604020202020204" pitchFamily="34" charset="0"/>
                <a:cs typeface="Arial" panose="020B0604020202020204" pitchFamily="34" charset="0"/>
              </a:rPr>
              <a:t>oxidative deamination </a:t>
            </a:r>
            <a:r>
              <a:rPr lang="en-US" sz="2400" dirty="0">
                <a:latin typeface="Arial" panose="020B0604020202020204" pitchFamily="34" charset="0"/>
                <a:cs typeface="Arial" panose="020B0604020202020204" pitchFamily="34" charset="0"/>
              </a:rPr>
              <a:t>of glutamate to produce 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a:t>
            </a:r>
          </a:p>
          <a:p>
            <a:pPr lvl="1"/>
            <a:r>
              <a:rPr lang="en-US" sz="2400" dirty="0">
                <a:latin typeface="Arial" panose="020B0604020202020204" pitchFamily="34" charset="0"/>
                <a:cs typeface="Arial" panose="020B0604020202020204" pitchFamily="34" charset="0"/>
              </a:rPr>
              <a:t>present in the mitochondrial matrix </a:t>
            </a:r>
          </a:p>
          <a:p>
            <a:pPr lvl="1"/>
            <a:r>
              <a:rPr lang="en-US" sz="2400" dirty="0">
                <a:latin typeface="Arial" panose="020B0604020202020204" pitchFamily="34" charset="0"/>
                <a:cs typeface="Arial" panose="020B0604020202020204" pitchFamily="34" charset="0"/>
              </a:rPr>
              <a:t>can use either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or NADP</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can enter the citric acid cycle or be used for glucose synthesis</a:t>
            </a:r>
          </a:p>
          <a:p>
            <a:endParaRPr lang="en-US" sz="2400" dirty="0">
              <a:latin typeface="Arial" panose="020B0604020202020204" pitchFamily="34" charset="0"/>
              <a:cs typeface="Arial" panose="020B0604020202020204" pitchFamily="34" charset="0"/>
            </a:endParaRPr>
          </a:p>
          <a:p>
            <a:pPr lvl="1"/>
            <a:endParaRPr lang="en-US" sz="2400" baseline="30000" dirty="0">
              <a:latin typeface="Arial" panose="020B0604020202020204" pitchFamily="34" charset="0"/>
              <a:cs typeface="Arial" panose="020B0604020202020204" pitchFamily="34" charset="0"/>
            </a:endParaRPr>
          </a:p>
        </p:txBody>
      </p:sp>
      <p:pic>
        <p:nvPicPr>
          <p:cNvPr id="4" name="Picture 3" descr="Glutamate is shown as a vertical five-carbon chain with C 1 forming C O O minus, C 2 bonded to H on the right and to N H 3 plus in a light red box to the left, C 3 and C 4 bonded to 2 H, and C 5 forming C O O minus. An arrow points diagonally to the lower right and is accompanied by a curved arrow showing the addition of N A D (P) plus and release of N A D (P) H. A second arrow pointing diagonally upward to glutamate shows that this is a reversible reaction. The reaction yields a molecule shown in brackets that is similar to glutamate except that C 2 is double bonded to N H 2 plus in a light red box and is no longer bonded to H. An arrow points diagonally to the lower left and is accompanied by a curved arrow showing the addition of H 2 O and release of N H 4 plus in a light red box. A second arrow pointing diagonally upward to the intermediate shows that this is a reversible reaction. This reaction yields alpha-ketoglutarate, which is similar to the intermediate except that C 2 is double bonded to O.">
            <a:extLst>
              <a:ext uri="{FF2B5EF4-FFF2-40B4-BE49-F238E27FC236}">
                <a16:creationId xmlns:a16="http://schemas.microsoft.com/office/drawing/2014/main" id="{835A9441-026C-B849-9DBD-14159B6CA07E}"/>
              </a:ext>
            </a:extLst>
          </p:cNvPr>
          <p:cNvPicPr>
            <a:picLocks noChangeAspect="1"/>
          </p:cNvPicPr>
          <p:nvPr/>
        </p:nvPicPr>
        <p:blipFill>
          <a:blip r:embed="rId3"/>
          <a:stretch>
            <a:fillRect/>
          </a:stretch>
        </p:blipFill>
        <p:spPr>
          <a:xfrm>
            <a:off x="5343848" y="1752600"/>
            <a:ext cx="3476640" cy="4258056"/>
          </a:xfrm>
          <a:prstGeom prst="rect">
            <a:avLst/>
          </a:prstGeom>
        </p:spPr>
      </p:pic>
    </p:spTree>
    <p:extLst>
      <p:ext uri="{BB962C8B-B14F-4D97-AF65-F5344CB8AC3E}">
        <p14:creationId xmlns:p14="http://schemas.microsoft.com/office/powerpoint/2010/main" val="4150733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8BFD-6D5F-46C0-97B4-F0368485682A}"/>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Transdeamination</a:t>
            </a:r>
            <a:r>
              <a:rPr lang="en-US" dirty="0">
                <a:solidFill>
                  <a:schemeClr val="tx1"/>
                </a:solidFill>
                <a:latin typeface="Arial" panose="020B0604020202020204" pitchFamily="34" charset="0"/>
                <a:cs typeface="Arial" panose="020B0604020202020204" pitchFamily="34" charset="0"/>
              </a:rPr>
              <a:t> Reactions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4156" y="1524000"/>
            <a:ext cx="851568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transdeamination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reactions = result from the combined action of an aminotransferase and glutamate dehydrogenase</a:t>
            </a:r>
            <a:r>
              <a:rPr lang="en-US" sz="24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 </a:t>
            </a:r>
          </a:p>
          <a:p>
            <a:endParaRPr lang="en-US" sz="20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0118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2D3F4-8FD4-431E-9F39-1E89167928E5}"/>
              </a:ext>
            </a:extLst>
          </p:cNvPr>
          <p:cNvSpPr>
            <a:spLocks noGrp="1"/>
          </p:cNvSpPr>
          <p:nvPr>
            <p:ph type="title"/>
          </p:nvPr>
        </p:nvSpPr>
        <p:spPr>
          <a:xfrm>
            <a:off x="0" y="152400"/>
            <a:ext cx="9144000" cy="1676400"/>
          </a:xfrm>
        </p:spPr>
        <p:txBody>
          <a:bodyPr/>
          <a:lstStyle/>
          <a:p>
            <a:r>
              <a:rPr lang="en-US" sz="3800" dirty="0">
                <a:solidFill>
                  <a:schemeClr val="tx1"/>
                </a:solidFill>
                <a:latin typeface="Arial" panose="020B0604020202020204" pitchFamily="34" charset="0"/>
                <a:cs typeface="Arial" panose="020B0604020202020204" pitchFamily="34" charset="0"/>
              </a:rPr>
              <a:t>Glutamate Dehydrogenase Operates at an Important Intersection in Carbon and Nitrogen Metabolism</a:t>
            </a:r>
            <a:endParaRPr lang="en-AU" sz="3800"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4156" y="2133600"/>
            <a:ext cx="851568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product can be oxidized as fuel or serve as a glucose precursor in gluconeogenesis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glutamate dehydrogenase is:</a:t>
            </a:r>
          </a:p>
          <a:p>
            <a:pPr lvl="1"/>
            <a:r>
              <a:rPr lang="en-US" sz="2400" dirty="0">
                <a:latin typeface="Arial" panose="020B0604020202020204" pitchFamily="34" charset="0"/>
                <a:cs typeface="Arial" panose="020B0604020202020204" pitchFamily="34" charset="0"/>
              </a:rPr>
              <a:t>positively modulated by ADP (signals low glucose levels)</a:t>
            </a:r>
          </a:p>
          <a:p>
            <a:pPr lvl="1"/>
            <a:r>
              <a:rPr lang="en-US" sz="2400" dirty="0">
                <a:latin typeface="Arial" panose="020B0604020202020204" pitchFamily="34" charset="0"/>
                <a:cs typeface="Arial" panose="020B0604020202020204" pitchFamily="34" charset="0"/>
              </a:rPr>
              <a:t>negatively modulated by GTP (signals high levels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a:t>
            </a:r>
          </a:p>
          <a:p>
            <a:pPr lvl="1"/>
            <a:endParaRPr lang="en-US" sz="24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6529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720" y="30892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8A6A863-5A71-4500-AA5E-AE6224AEA15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Four amino acids—alanine, glutamate, glutamine, and aspartate—play key roles in the transport and distribution of amino groups. </a:t>
            </a:r>
            <a:r>
              <a:rPr lang="en-US" sz="2400" dirty="0">
                <a:latin typeface="Arial" panose="020B0604020202020204" pitchFamily="34" charset="0"/>
                <a:cs typeface="Arial" panose="020B0604020202020204" pitchFamily="34" charset="0"/>
              </a:rPr>
              <a:t>All are present in relatively high concentrations in one or many mammalian tissues. All are readily converted to key citric acid cycle intermediates.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4C5C-F90F-4DAC-9ACC-5855DF8B3747}"/>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Glutamine Transports Ammonia in the Bloodstream</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900" y="1676400"/>
            <a:ext cx="52197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glutamine synthetase </a:t>
            </a:r>
            <a:r>
              <a:rPr lang="en-US" sz="2400" dirty="0">
                <a:latin typeface="Arial" panose="020B0604020202020204" pitchFamily="34" charset="0"/>
                <a:cs typeface="Arial" panose="020B0604020202020204" pitchFamily="34" charset="0"/>
              </a:rPr>
              <a:t>= catalyzes the combination of free ammonia with glutamate to yield glutamine</a:t>
            </a:r>
          </a:p>
          <a:p>
            <a:pPr lvl="1"/>
            <a:r>
              <a:rPr lang="en-US" sz="2400" dirty="0">
                <a:latin typeface="Arial" panose="020B0604020202020204" pitchFamily="34" charset="0"/>
                <a:cs typeface="Arial" panose="020B0604020202020204" pitchFamily="34" charset="0"/>
              </a:rPr>
              <a:t>requires ATP</a:t>
            </a:r>
          </a:p>
          <a:p>
            <a:pPr lvl="1"/>
            <a:r>
              <a:rPr lang="en-US" sz="2400" dirty="0">
                <a:latin typeface="Arial" panose="020B0604020202020204" pitchFamily="34" charset="0"/>
                <a:cs typeface="Arial" panose="020B0604020202020204" pitchFamily="34" charset="0"/>
              </a:rPr>
              <a:t>critical to transport toxic ammonia to the liver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glutaminase</a:t>
            </a:r>
            <a:r>
              <a:rPr lang="en-US" sz="2400" dirty="0">
                <a:latin typeface="Arial" panose="020B0604020202020204" pitchFamily="34" charset="0"/>
                <a:cs typeface="Arial" panose="020B0604020202020204" pitchFamily="34" charset="0"/>
              </a:rPr>
              <a:t> = catalyzes the conversion of glutamine to glutamate and 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L-glutamate is shown as a horizontal chain of five carbons. Numbered from right to left, C 1 forms C O O minus, C 2 is bonded to H and to N H 3 plus, C 3 and C 4 are bonded to 2 H, and C 5 is double bonded to O to the upper right and bonded to O minus to the lower right. A downward-pointing arrow is labeled glutamine synthetase and is accompanied by a curved arrow showing the addition of an orange oval labeled A T P and loss of a gray oval labeled A D P. This yields gamma-glutamyl phosphate, which is a similar molecule except that C 5 is now double bonded to O above and bonded to O to the left further bonded to P double bonded to O above and bonded to O minus to the left and below. A downward-pointing arrow is labeled glutamine synthetase and is accompanied by a curved arrow showing the addition of a N H 4 plus in a light red box and loss of P subscript i. This yields L-glutamine, which is a similar molecule except that C 5 is double bonded to O to the upper left and bonded to N H 2 in a light red box to the lower left. A downward-pointing arrow is labeled glutaminase (liver mitochondria) and is accompanied by a curved arrow showing the addition of H 2 O and loss of N H 4 plus, from which with a series of two right-pointing arrows indicate reactions that yield urea. N H 4 plus, the two arrows, and urea are in a light red box. This yields L-glutamate, which is identical to the starting molecule.">
            <a:extLst>
              <a:ext uri="{FF2B5EF4-FFF2-40B4-BE49-F238E27FC236}">
                <a16:creationId xmlns:a16="http://schemas.microsoft.com/office/drawing/2014/main" id="{9EE66308-1F69-9641-90F3-756D8C707625}"/>
              </a:ext>
            </a:extLst>
          </p:cNvPr>
          <p:cNvPicPr>
            <a:picLocks noChangeAspect="1"/>
          </p:cNvPicPr>
          <p:nvPr/>
        </p:nvPicPr>
        <p:blipFill>
          <a:blip r:embed="rId3"/>
          <a:stretch>
            <a:fillRect/>
          </a:stretch>
        </p:blipFill>
        <p:spPr>
          <a:xfrm>
            <a:off x="5562600" y="1395984"/>
            <a:ext cx="2848524" cy="5181600"/>
          </a:xfrm>
          <a:prstGeom prst="rect">
            <a:avLst/>
          </a:prstGeom>
        </p:spPr>
      </p:pic>
    </p:spTree>
    <p:extLst>
      <p:ext uri="{BB962C8B-B14F-4D97-AF65-F5344CB8AC3E}">
        <p14:creationId xmlns:p14="http://schemas.microsoft.com/office/powerpoint/2010/main" val="1972451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35585-C29F-4B73-8A2D-B032C440923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Alanine Transports Ammonia from Skeletal Muscles to the Liver</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900" y="1676400"/>
            <a:ext cx="8420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skeletal muscles produce pyruvate, lactate, and ammonia</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alanine aminotransferase </a:t>
            </a:r>
            <a:r>
              <a:rPr lang="en-US" sz="2400" dirty="0">
                <a:latin typeface="Arial" panose="020B0604020202020204" pitchFamily="34" charset="0"/>
                <a:cs typeface="Arial" panose="020B0604020202020204" pitchFamily="34" charset="0"/>
              </a:rPr>
              <a:t>= interconverts pyruvate and alanine via transamination with glutamate </a:t>
            </a:r>
          </a:p>
          <a:p>
            <a:endParaRPr lang="en-US" sz="2400" dirty="0">
              <a:latin typeface="Arial" panose="020B0604020202020204" pitchFamily="34" charset="0"/>
              <a:cs typeface="Arial" panose="020B0604020202020204" pitchFamily="34" charset="0"/>
            </a:endParaRP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9646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3C67E-990C-44B5-A43F-120DBB35054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Glucose-Alanine Cycle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4155" y="1524000"/>
            <a:ext cx="416640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glucose-alanine cycle </a:t>
            </a:r>
            <a:r>
              <a:rPr lang="en-US" sz="2400" dirty="0">
                <a:latin typeface="Arial" panose="020B0604020202020204" pitchFamily="34" charset="0"/>
                <a:cs typeface="Arial" panose="020B0604020202020204" pitchFamily="34" charset="0"/>
              </a:rPr>
              <a:t>= pathway by which alanine carries ammonia and the carbon skeleton from pyruvate to the liver </a:t>
            </a:r>
          </a:p>
          <a:p>
            <a:pPr lvl="1"/>
            <a:r>
              <a:rPr lang="en-US" sz="2400" dirty="0">
                <a:latin typeface="Arial" panose="020B0604020202020204" pitchFamily="34" charset="0"/>
                <a:cs typeface="Arial" panose="020B0604020202020204" pitchFamily="34" charset="0"/>
              </a:rPr>
              <a:t>ammonia is excreted </a:t>
            </a:r>
          </a:p>
          <a:p>
            <a:pPr lvl="1"/>
            <a:r>
              <a:rPr lang="en-US" sz="2400" dirty="0">
                <a:latin typeface="Arial" panose="020B0604020202020204" pitchFamily="34" charset="0"/>
                <a:cs typeface="Arial" panose="020B0604020202020204" pitchFamily="34" charset="0"/>
              </a:rPr>
              <a:t>pyruvate is used to produce glucose, which is returned to the muscle</a:t>
            </a:r>
          </a:p>
          <a:p>
            <a:endParaRPr lang="en-US" sz="20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right arm is shown extending from a torso on the right with the elbow bent and the forearm extending up out of the frame. A bulge in the forearm is labeled muscle. A series of reactions extending vertically across the upper arm. Just to the left of the shoulder, text above the arm reads, muscle protein. An arrow points down to amino acids, from which an arrow point down to N H 4 plus, from which an arrow points down to glutamate. A curved arrow from glutamate meets a red vertical arrow to the left pointing down from red highlighted pyruvate to red highlighted alanine. The curved arrow from glutamate meets this vertical arrow, then curves away to yield alpha-ketoglutarate. Text at the location where the arrows meet reads, alanine aminotransferase. Red highlighted alanine has an arrow pointing down out of the arm to red highlighted text reading blood alanine from which an arrow points to red highlighted alanine within a two-lobed organ labeled liver. A red arrow points from alanine to red highlighted pyruvate. A curved arrow to the right runs from alpha-ketoglutarate to meet this red arrow from alanine to pyruvate and then curves away to yield glutamate. The point where the curved and red arrows meet is labeled alanine aminotransferase. Glutamate has an arrow pointing down to N H 4 plus outside of the liver, from which an arrow labeled urea cycle points down to urea. Red highlighted pyruvate within the liver has a red arrow pointing left to red highlighted glucose. This arrow is labeled gluconeogenesis. A red arrow points up from glucose to red highlighted blood glucose outside of the liver, from which a red arrow points up to red highlighted glucose in the muscle of the forearm. A red arrow points right from glucose to red highlighted pyruvate. This arrow is labeled glycolysis. An arrow points down from pyruvate to alanine to meet the curved arrow from glutamate to alpha-ketoglutarate that started the cycle.">
            <a:extLst>
              <a:ext uri="{FF2B5EF4-FFF2-40B4-BE49-F238E27FC236}">
                <a16:creationId xmlns:a16="http://schemas.microsoft.com/office/drawing/2014/main" id="{4E212234-E0F1-7C4F-8A23-679EB4E2DD82}"/>
              </a:ext>
            </a:extLst>
          </p:cNvPr>
          <p:cNvPicPr>
            <a:picLocks noChangeAspect="1"/>
          </p:cNvPicPr>
          <p:nvPr/>
        </p:nvPicPr>
        <p:blipFill>
          <a:blip r:embed="rId3"/>
          <a:stretch>
            <a:fillRect/>
          </a:stretch>
        </p:blipFill>
        <p:spPr>
          <a:xfrm>
            <a:off x="4663440" y="1160271"/>
            <a:ext cx="3834179" cy="5316729"/>
          </a:xfrm>
          <a:prstGeom prst="rect">
            <a:avLst/>
          </a:prstGeom>
        </p:spPr>
      </p:pic>
    </p:spTree>
    <p:extLst>
      <p:ext uri="{BB962C8B-B14F-4D97-AF65-F5344CB8AC3E}">
        <p14:creationId xmlns:p14="http://schemas.microsoft.com/office/powerpoint/2010/main" val="838073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EC280-2AB4-4110-9FA4-9B716B7C3F2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Ammonia Is Toxic to Animals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61950" y="1371600"/>
            <a:ext cx="8420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free ammonia is toxic, especially to the brain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competes with K</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transport into astrocyte cells through </a:t>
            </a:r>
            <a:r>
              <a:rPr lang="en-US" sz="2400" dirty="0" err="1">
                <a:latin typeface="Arial" panose="020B0604020202020204" pitchFamily="34" charset="0"/>
                <a:cs typeface="Arial" panose="020B0604020202020204" pitchFamily="34" charset="0"/>
              </a:rPr>
              <a:t>Na</a:t>
            </a:r>
            <a:r>
              <a:rPr lang="en-US" sz="2400" baseline="30000" dirty="0" err="1">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ATPase </a:t>
            </a:r>
          </a:p>
          <a:p>
            <a:pPr lvl="1"/>
            <a:r>
              <a:rPr lang="en-US" sz="2400" dirty="0">
                <a:latin typeface="Arial" panose="020B0604020202020204" pitchFamily="34" charset="0"/>
                <a:cs typeface="Arial" panose="020B0604020202020204" pitchFamily="34" charset="0"/>
              </a:rPr>
              <a:t>results in elevated extracellular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Na</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-K</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-2Cl</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cotransporter 1 (NKCC1) </a:t>
            </a:r>
            <a:r>
              <a:rPr lang="en-US" sz="2400" dirty="0">
                <a:latin typeface="Arial" panose="020B0604020202020204" pitchFamily="34" charset="0"/>
                <a:cs typeface="Arial" panose="020B0604020202020204" pitchFamily="34" charset="0"/>
              </a:rPr>
              <a:t>= symporter that transports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Cl</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excess Cl</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from the excess K</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alters neuronal response to the neurotransmitter GABA</a:t>
            </a: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221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CB67-5DC2-45D3-8647-DFE0F1BDAFA1}"/>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18.2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Nitrogen Excretion and the Urea Cycle</a:t>
            </a:r>
            <a:endParaRPr lang="en-AU" dirty="0"/>
          </a:p>
        </p:txBody>
      </p:sp>
    </p:spTree>
    <p:extLst>
      <p:ext uri="{BB962C8B-B14F-4D97-AF65-F5344CB8AC3E}">
        <p14:creationId xmlns:p14="http://schemas.microsoft.com/office/powerpoint/2010/main" val="2425154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5E36-485D-4F53-84CB-0DE4E495272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Urea Cycle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81356" y="1659857"/>
            <a:ext cx="4191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urea cycle </a:t>
            </a:r>
            <a:r>
              <a:rPr lang="en-US" sz="2400" dirty="0">
                <a:latin typeface="Arial" panose="020B0604020202020204" pitchFamily="34" charset="0"/>
                <a:cs typeface="Arial" panose="020B0604020202020204" pitchFamily="34" charset="0"/>
              </a:rPr>
              <a:t>= pathway by which the ammonia deposited in the mitochondria of hepatocytes is converted to urea</a:t>
            </a:r>
          </a:p>
          <a:p>
            <a:pPr lvl="1"/>
            <a:r>
              <a:rPr lang="en-US" sz="2400" dirty="0">
                <a:latin typeface="Arial" panose="020B0604020202020204" pitchFamily="34" charset="0"/>
                <a:cs typeface="Arial" panose="020B0604020202020204" pitchFamily="34" charset="0"/>
              </a:rPr>
              <a:t>urea enters the bloodstream and is excreted into the urine</a:t>
            </a:r>
          </a:p>
          <a:p>
            <a:pPr lvl="1"/>
            <a:r>
              <a:rPr lang="en-US" sz="2400" dirty="0">
                <a:latin typeface="Arial" panose="020B0604020202020204" pitchFamily="34" charset="0"/>
                <a:cs typeface="Arial" panose="020B0604020202020204" pitchFamily="34" charset="0"/>
              </a:rPr>
              <a:t>enzymes are clustered in metabolons</a:t>
            </a:r>
          </a:p>
          <a:p>
            <a:endParaRPr lang="en-US" sz="20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A gray mitochondrion is shown across the top of the figure with a dark gray intermembrane space that has protrusions into the center. The light gray central region is labeled matrix and the region below is labeled cytosol. Above the upper left side of the mitochondrion, text reads, glutamine (from extrahepatic tissues). An arrow points down to glutamine in the mitochondrial matrix. An arrow labeled glutaminase points right from glutamine to glutamate, which is bolded. An arrow branches from this arrow to N H 4 plus in a light blue box below and to the right. Glutamate above the mitochondrion has an arrow pointing down to the bolded glutamate within the mitochondrion. An arrow labeled glutamate dehydrogenase points down from bolded glutamate to the same N H 4 plus in a light blue box. Another arrow points right from bolded glutamate and curves down to contact a curved arrow to the right from oxaloacetate to aspartate before ending at alpha-ketoglutarate. The point where these arrows meet is labeled aspartate aminotransferase. Oxaloacetate is shown in an orange box as a four-carbon chain. Numbered from right to left, C 1 forms C O O minus, C 2 is double bonded to O, C 3 is bonded to 2 H, and C 4 forms C O O minus. Aspartate is similar to oxaloacetate except that C 2 is bonded to N H 3 plus in a green box instead of double bonded to O. An arrow points down out of the mitochondria to show that this aspartate participates in step 2 b of the urea cycle. An arrow curves away from the arrow pointing from bolded glutamate to N H 4 plus in a light blue box and this arrow points to the same alpha-ketoglutarate produced by aspartate aminotransferase when the curved arrows from glutamate and oxaloacetate meet. The blue highlighted N H 4 plus has an arrow pointing down labeled carbamoyl phosphate synthetase Roma numeral 1. H C O 3 minus with C highlighted in yellow is added to this arrow. 2 orange circles labeled A T P are added and 2 A D P plus P subscript i leave. This reaction yields carbamoyl phosphate, shown as blue highlighted N H 2 bonded to yellow highlighted C double bonded to O above and bonded to O to the right further bonded to P double bonded to O above and bonded to O minus to the right and below. A blue arrow curves down from carbamoyl phosphate to meet the top curved arrow of the urea cycle at a point labeled 1 above ornithine transcarbamoylase. The blue arrow from carbamoyl phosphate meets the arrow below and curves away to show the release of P subscript i. The arrow below, forming the top of the urea cycle, curves from ornithine at the eleven o’clock position to citrulline at the one o’clock position. From left to right, ornithine is N H 3 plus bonded to a chain of 3 C H 2 bonded to C H bonded to N H 3 plus above and to C O O minus to the right. Citrulline is similar except that N H 3 plus is now N H and bonded to yellow highlighted C to its left further double bonded to O above and bonded to blue highlighted N H 2 to its left. A short blue arrow shows that citrulline moves from the mitochondrial matrix into the cytosol. A blue arrow labeled 2 a and argininosuccinate synthetase at the two o’clock position meets a curved blue arrow showing the addition of A T P and loss of P P subscript i. This yields a citrullyl-A M P intermediate, which is shown in brackets as a similar molecule to citrulline except that yellow highlighted C now has a yellow bond to N H to its right, is double bonded to N H in a light blue box to its left, and is bonded to O below further bonded to P bonded to O minus to the right, double bonded to O to the left, and bonded to O below further bonded to C 5 prime bonded to 2 H and bonded to C 4 prime of a five-membered ring with O at the top vertex. The ring has C 1 bonded to N in position 9 of a double-ring structure above and to H below, C 2 prime and C 3 prime bonded to H above and O H below, C 4 prime bonded to C 5 prime above and H below, and C 5 prime bonded to 2 H and further bonded to O of phosphate above. The double-ring structure has a five-membered ring on the left that shares its right side with a six-membered ring to the right. The five-membered ring has a double bond at its upper left side, between positions 7 and 8, a double bond at the right side that it shares with the six-membered ring between positions 4 and 5, N substituted for C at the upper left vertex at position 7, and N substituted for C at the bottom vertex, at position 9, and further bonded to C 1 prime of the ring below. The six-membered ring has double bonds at the upper right side between positions 1 and 6 and at the lower right side between positions 2 and 3. It has N substituted for C at positions 1 and 3 and a top vertex at position 6 bonded to N H 2. A blue arrow points down from the citrullyl-A M P intermediate at the three o’clock position to arginosuccinate just before the six-o’clock position. A blue curved arrow shows that aspartate produced by the reactions in the mitochondrial matrix above is added and A M P is produced. The point where the arrows meet is labeled 2 b and argininosuccinate synthetase. Aspartate is shown in an orange box as a four-carbon chain. Numbered from right to left, C 1 forms C O O minus, C 2 is bonded to N H 3 plus in a green box, C 3 is bonded to 2 H, and C 4 forms C O O minus. Argininosuccinate is shown with an orange box containing atoms from aspartate on the left. This is a horizontal chain of C 4 forming C O O minus bonded to C 3 bonded to 2 H and further bonded to C 3, which is bonded to H, bonded to C O O minus above that is still within the orange box, and bonded to N H in a green box to the right. N H in the green box is further bonded to atoms from the citrullyl-A M P intermediate. This N H is bonded to C in a yellow box double bonded to N H 2 plus in a light blue box above and to N H to the right further bonded to 3 C H 2 bonded to C H bonded to N H 3 plus above and C O O minus to the right. A blue arrow labeled argininosuccinase curves from this molecule to arginine at the seven o’clock position. A blue arrow labeled 3 curves away to show the loss of fumarase, shown in an orange box as a four-carbon chain with C 1 forming C O O minus, C 2 bonded to H and double bonded to C 3, C 3 bonded to H, and C 4 forming C O O minus. Arginine resembles argininosuccinate except that the atoms in the orange highlighted box are gone and N H in the green box is now N H 2 in a green box. A blue arrow curves up from arginine to ornithine at the nine o’clock position. A blue arrow curves to meet this arrow at a point labeled 4 and arginase, where H 2 O is added and urea is lost. Urea is shown in a purple box as N H 2 in a green box bonded to C in a yellow box double bonded to O above and bonded to N H 2 in a light blue box. Ornithine is N H 3 plus bonded to a chain of 3 C H 2 bonded to C H bonded to N H 3 plus above and to C O O minus to the right. An arrow points from ornithine in the cytosol to ornithine in the mitochondrial matrix, ready to continue the cycle with step 1. All data are approximate.">
            <a:extLst>
              <a:ext uri="{FF2B5EF4-FFF2-40B4-BE49-F238E27FC236}">
                <a16:creationId xmlns:a16="http://schemas.microsoft.com/office/drawing/2014/main" id="{5A2C7502-E631-7344-ADFB-3353E96F04E4}"/>
              </a:ext>
            </a:extLst>
          </p:cNvPr>
          <p:cNvPicPr>
            <a:picLocks noChangeAspect="1"/>
          </p:cNvPicPr>
          <p:nvPr/>
        </p:nvPicPr>
        <p:blipFill>
          <a:blip r:embed="rId3"/>
          <a:stretch>
            <a:fillRect/>
          </a:stretch>
        </p:blipFill>
        <p:spPr>
          <a:xfrm>
            <a:off x="4876800" y="1435370"/>
            <a:ext cx="3566554" cy="4909802"/>
          </a:xfrm>
          <a:prstGeom prst="rect">
            <a:avLst/>
          </a:prstGeom>
        </p:spPr>
      </p:pic>
    </p:spTree>
    <p:extLst>
      <p:ext uri="{BB962C8B-B14F-4D97-AF65-F5344CB8AC3E}">
        <p14:creationId xmlns:p14="http://schemas.microsoft.com/office/powerpoint/2010/main" val="334657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BAAE-15BD-4623-9C51-9147F348BBE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Urea Is Produced from Ammonia in Five Enzymatic Steps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61950" y="1600200"/>
            <a:ext cx="334461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carbamoyl phosphate synthetase I </a:t>
            </a:r>
            <a:r>
              <a:rPr lang="en-US" sz="2400" dirty="0">
                <a:latin typeface="Arial" panose="020B0604020202020204" pitchFamily="34" charset="0"/>
                <a:cs typeface="Arial" panose="020B0604020202020204" pitchFamily="34" charset="0"/>
              </a:rPr>
              <a:t>= catalyzes the formation of carbamoyl phosphate from 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(as HCO</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requires 2 ATP</a:t>
            </a:r>
          </a:p>
          <a:p>
            <a:pPr lvl="1"/>
            <a:r>
              <a:rPr lang="en-US" sz="2400" dirty="0">
                <a:latin typeface="Arial" panose="020B0604020202020204" pitchFamily="34" charset="0"/>
                <a:cs typeface="Arial" panose="020B0604020202020204" pitchFamily="34" charset="0"/>
              </a:rPr>
              <a:t>occurs in the mitochondrial matrix </a:t>
            </a:r>
          </a:p>
          <a:p>
            <a:pPr lvl="1"/>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N H 4 superscript plus reacts with carbamoyl phosphate synthetase 1 as well as H C O 3 superscript minus and 2 A T P to yield carbamoyl phosphate. 2 A D P plus P sub i are also yielded. Carbamoyl phosphate's structure is N H 2, single bond, C, single bond, O, single bond phosphate. The C is doubled boned to O above.">
            <a:extLst>
              <a:ext uri="{FF2B5EF4-FFF2-40B4-BE49-F238E27FC236}">
                <a16:creationId xmlns:a16="http://schemas.microsoft.com/office/drawing/2014/main" id="{F5E8E43E-78A9-8B44-BCB8-07105D69EDE4}"/>
              </a:ext>
            </a:extLst>
          </p:cNvPr>
          <p:cNvPicPr>
            <a:picLocks noChangeAspect="1"/>
          </p:cNvPicPr>
          <p:nvPr/>
        </p:nvPicPr>
        <p:blipFill>
          <a:blip r:embed="rId3"/>
          <a:stretch>
            <a:fillRect/>
          </a:stretch>
        </p:blipFill>
        <p:spPr>
          <a:xfrm>
            <a:off x="4342145" y="2117725"/>
            <a:ext cx="3804321" cy="3140075"/>
          </a:xfrm>
          <a:prstGeom prst="rect">
            <a:avLst/>
          </a:prstGeom>
        </p:spPr>
      </p:pic>
    </p:spTree>
    <p:extLst>
      <p:ext uri="{BB962C8B-B14F-4D97-AF65-F5344CB8AC3E}">
        <p14:creationId xmlns:p14="http://schemas.microsoft.com/office/powerpoint/2010/main" val="1109759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B06B4-F740-4FB1-9184-59EC2BDF46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Carbamoyl Phosphate Synthetase I Reaction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4155" y="1524000"/>
            <a:ext cx="8372645" cy="175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first nitrogen enters from ammonia in the reaction catalyzed by carbamoyl phosphate synthetase I</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reaction has two activation steps that require ATP</a:t>
            </a:r>
          </a:p>
          <a:p>
            <a:endParaRPr lang="en-US" sz="20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rt a begins with A T P and bicarbonate. A T P is shown in an orange box as P double bonded to O to the right, bonded to O minus below and to the left, and bonded to O above further bonded to a rectangle labeled A D P. Bicarbonate is shown as C double bonded to O above, and bonded to O H to the right, and bonded to O minus to the left. Red arrows point from the negative charge on O of bicarbonate to P in A T P and from the bond between P of A T P and the O above it, further bonded to A D P, to the same O. Step 1: Bicarbonate is phosphorylated by A T P. An arrow points right with an arrow branching to show the loss of A D P. This yields carbonic-phosphoric acid anhydride. This has C double bonded to O above, bonded to O H to the right, and bonded to O to the left further bonded to P double bonded to O above and bonded to O minus to the left and below. Red arrows point from a red pair of electrons on N of N H 3 below to C and from the bond between the same C and O to its left to the same O. N H 3 is shown in a light blue box. Step 2: Ammonia displaces phosphoryl group to generate carbamate. An arrow points right with an arrow curving away to show the loss of P subscript i. This yields carbamate, shown as C double bonded to O above, bonded to O minus to the right, and bonded to N H 2 in a light blue box to the left. Step 3: Carbamate is phosphorylated to yield carbamoyl phosphate. An arrow points right and is met by a curved arrow showing the addition of an orange oval labeled A T P and the loss of A D P. This yields carbamoyl phosphate, shown as blue highlighted N H 2 bonded to C double bonded to O above and bonded to O to the right further bonded to P double bonded to O above and bonded to O minus to the right and below.">
            <a:extLst>
              <a:ext uri="{FF2B5EF4-FFF2-40B4-BE49-F238E27FC236}">
                <a16:creationId xmlns:a16="http://schemas.microsoft.com/office/drawing/2014/main" id="{57573725-6966-B541-8168-71935EABC60D}"/>
              </a:ext>
            </a:extLst>
          </p:cNvPr>
          <p:cNvPicPr>
            <a:picLocks noChangeAspect="1"/>
          </p:cNvPicPr>
          <p:nvPr/>
        </p:nvPicPr>
        <p:blipFill>
          <a:blip r:embed="rId3"/>
          <a:stretch>
            <a:fillRect/>
          </a:stretch>
        </p:blipFill>
        <p:spPr>
          <a:xfrm>
            <a:off x="374294" y="3580257"/>
            <a:ext cx="8395412" cy="2101850"/>
          </a:xfrm>
          <a:prstGeom prst="rect">
            <a:avLst/>
          </a:prstGeom>
        </p:spPr>
      </p:pic>
    </p:spTree>
    <p:extLst>
      <p:ext uri="{BB962C8B-B14F-4D97-AF65-F5344CB8AC3E}">
        <p14:creationId xmlns:p14="http://schemas.microsoft.com/office/powerpoint/2010/main" val="2933661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D4135-F1F2-4AD1-828E-2EDB222ADDF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Formation of Citrulline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09574" y="1524001"/>
            <a:ext cx="8324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ornithine </a:t>
            </a:r>
            <a:r>
              <a:rPr lang="en-US" sz="2400" b="1" dirty="0" err="1">
                <a:latin typeface="Arial" panose="020B0604020202020204" pitchFamily="34" charset="0"/>
                <a:cs typeface="Arial" panose="020B0604020202020204" pitchFamily="34" charset="0"/>
              </a:rPr>
              <a:t>transcarbamoylase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catalyzes the formation of citrulline and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from ornithine and carbamoyl phosphate</a:t>
            </a:r>
          </a:p>
          <a:p>
            <a:pPr lvl="1"/>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Carbamoyl phosphateand ornithine react in the presence of ornithine trans-carbmoylase in step 1 of the urea cycle. This gives off P sub i, and also yields citrulline within the cycle. Its structure is N H 2, single bond, C, single bond, N H, single bond, left parenthesis, C H 2, right parenthesis, sub 3, single bond, C H, single bond, C O O minus. The first C is double bonded to O above. The next to last C is single bonded to N H 3 superscript plus above.">
            <a:extLst>
              <a:ext uri="{FF2B5EF4-FFF2-40B4-BE49-F238E27FC236}">
                <a16:creationId xmlns:a16="http://schemas.microsoft.com/office/drawing/2014/main" id="{F5E8E43E-78A9-8B44-BCB8-07105D69EDE4}"/>
              </a:ext>
            </a:extLst>
          </p:cNvPr>
          <p:cNvPicPr>
            <a:picLocks noChangeAspect="1"/>
          </p:cNvPicPr>
          <p:nvPr/>
        </p:nvPicPr>
        <p:blipFill>
          <a:blip r:embed="rId3"/>
          <a:stretch>
            <a:fillRect/>
          </a:stretch>
        </p:blipFill>
        <p:spPr>
          <a:xfrm>
            <a:off x="1209923" y="3048000"/>
            <a:ext cx="6724154" cy="2970276"/>
          </a:xfrm>
          <a:prstGeom prst="rect">
            <a:avLst/>
          </a:prstGeom>
        </p:spPr>
      </p:pic>
    </p:spTree>
    <p:extLst>
      <p:ext uri="{BB962C8B-B14F-4D97-AF65-F5344CB8AC3E}">
        <p14:creationId xmlns:p14="http://schemas.microsoft.com/office/powerpoint/2010/main" val="2015923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BC940-1F6C-46AB-B6CF-1BEB4F24893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Formation of </a:t>
            </a:r>
            <a:r>
              <a:rPr lang="en-US" altLang="en-US" dirty="0" err="1">
                <a:solidFill>
                  <a:schemeClr val="tx1"/>
                </a:solidFill>
                <a:latin typeface="Arial" panose="020B0604020202020204" pitchFamily="34" charset="0"/>
                <a:cs typeface="Arial" panose="020B0604020202020204" pitchFamily="34" charset="0"/>
              </a:rPr>
              <a:t>Argininosuccinate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09574" y="1524000"/>
            <a:ext cx="4619626"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citrulline passes from the mitochondrion to the cytosol </a:t>
            </a:r>
          </a:p>
          <a:p>
            <a:endParaRPr lang="en-US" sz="2400" b="1"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argininosuccinate</a:t>
            </a:r>
            <a:r>
              <a:rPr lang="en-US" sz="2400" b="1" dirty="0">
                <a:latin typeface="Arial" panose="020B0604020202020204" pitchFamily="34" charset="0"/>
                <a:cs typeface="Arial" panose="020B0604020202020204" pitchFamily="34" charset="0"/>
              </a:rPr>
              <a:t> synthetase </a:t>
            </a:r>
            <a:r>
              <a:rPr lang="en-US" sz="2400" dirty="0">
                <a:latin typeface="Arial" panose="020B0604020202020204" pitchFamily="34" charset="0"/>
                <a:cs typeface="Arial" panose="020B0604020202020204" pitchFamily="34" charset="0"/>
              </a:rPr>
              <a:t>= catalyzes the condensation of the amino group of aspartate and the ureido group of citrulline to form </a:t>
            </a:r>
            <a:r>
              <a:rPr lang="en-US" sz="2400" dirty="0" err="1">
                <a:latin typeface="Arial" panose="020B0604020202020204" pitchFamily="34" charset="0"/>
                <a:cs typeface="Arial" panose="020B0604020202020204" pitchFamily="34" charset="0"/>
              </a:rPr>
              <a:t>argininosuccinate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requires ATP</a:t>
            </a:r>
          </a:p>
          <a:p>
            <a:pPr lvl="1"/>
            <a:r>
              <a:rPr lang="en-US" sz="2400" dirty="0">
                <a:latin typeface="Arial" panose="020B0604020202020204" pitchFamily="34" charset="0"/>
                <a:cs typeface="Arial" panose="020B0604020202020204" pitchFamily="34" charset="0"/>
              </a:rPr>
              <a:t>uses a </a:t>
            </a:r>
            <a:r>
              <a:rPr lang="en-US" sz="2400" dirty="0" err="1">
                <a:latin typeface="Arial" panose="020B0604020202020204" pitchFamily="34" charset="0"/>
                <a:cs typeface="Arial" panose="020B0604020202020204" pitchFamily="34" charset="0"/>
              </a:rPr>
              <a:t>citrullyl</a:t>
            </a:r>
            <a:r>
              <a:rPr lang="en-US" sz="2400" dirty="0">
                <a:latin typeface="Arial" panose="020B0604020202020204" pitchFamily="34" charset="0"/>
                <a:cs typeface="Arial" panose="020B0604020202020204" pitchFamily="34" charset="0"/>
              </a:rPr>
              <a:t>-AMP intermediate</a:t>
            </a:r>
          </a:p>
          <a:p>
            <a:pPr lvl="1"/>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Citrulline and A T P react with arginiosuccinate synthetase in step 2 a. This yields P P sub i and citrullyl-AMP intermediate. In step 2 b, this intermediate and arginiosuccinate synthetase react with aspartate to yield AMP and arginosuccinate. ">
            <a:extLst>
              <a:ext uri="{FF2B5EF4-FFF2-40B4-BE49-F238E27FC236}">
                <a16:creationId xmlns:a16="http://schemas.microsoft.com/office/drawing/2014/main" id="{7B5FAF71-389E-6B41-85ED-D273EEBA984B}"/>
              </a:ext>
            </a:extLst>
          </p:cNvPr>
          <p:cNvPicPr>
            <a:picLocks noChangeAspect="1"/>
          </p:cNvPicPr>
          <p:nvPr/>
        </p:nvPicPr>
        <p:blipFill>
          <a:blip r:embed="rId3"/>
          <a:stretch>
            <a:fillRect/>
          </a:stretch>
        </p:blipFill>
        <p:spPr>
          <a:xfrm>
            <a:off x="5490666" y="1524000"/>
            <a:ext cx="3239491" cy="5030571"/>
          </a:xfrm>
          <a:prstGeom prst="rect">
            <a:avLst/>
          </a:prstGeom>
        </p:spPr>
      </p:pic>
    </p:spTree>
    <p:extLst>
      <p:ext uri="{BB962C8B-B14F-4D97-AF65-F5344CB8AC3E}">
        <p14:creationId xmlns:p14="http://schemas.microsoft.com/office/powerpoint/2010/main" val="708457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2321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7FB96EB-C687-43CE-81A5-87A6DE31C4C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Metabolic pathways are not distinct. </a:t>
            </a:r>
            <a:r>
              <a:rPr lang="en-US" sz="2400" dirty="0">
                <a:latin typeface="Arial" panose="020B0604020202020204" pitchFamily="34" charset="0"/>
                <a:cs typeface="Arial" panose="020B0604020202020204" pitchFamily="34" charset="0"/>
              </a:rPr>
              <a:t>The various pathways for amino acid catabolism are elaborately intertwined with other catabolic and anabolic pathways.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8D24-13AB-4C0B-A44E-563DC2E9488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altLang="en-US" dirty="0" err="1">
                <a:solidFill>
                  <a:schemeClr val="tx1"/>
                </a:solidFill>
                <a:latin typeface="Arial" panose="020B0604020202020204" pitchFamily="34" charset="0"/>
                <a:cs typeface="Arial" panose="020B0604020202020204" pitchFamily="34" charset="0"/>
              </a:rPr>
              <a:t>Argininosuccinate</a:t>
            </a:r>
            <a:r>
              <a:rPr lang="en-US" altLang="en-US" dirty="0">
                <a:solidFill>
                  <a:schemeClr val="tx1"/>
                </a:solidFill>
                <a:latin typeface="Arial" panose="020B0604020202020204" pitchFamily="34" charset="0"/>
                <a:cs typeface="Arial" panose="020B0604020202020204" pitchFamily="34" charset="0"/>
              </a:rPr>
              <a:t>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Synthetase </a:t>
            </a:r>
            <a:r>
              <a:rPr lang="en-US" dirty="0">
                <a:solidFill>
                  <a:schemeClr val="tx1"/>
                </a:solidFill>
                <a:latin typeface="Arial" panose="020B0604020202020204" pitchFamily="34" charset="0"/>
                <a:cs typeface="Arial" panose="020B0604020202020204" pitchFamily="34" charset="0"/>
              </a:rPr>
              <a:t>Reaction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4155" y="1524001"/>
            <a:ext cx="837264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second nitrogen enters from ammonia in the reaction catalyzed by </a:t>
            </a:r>
            <a:r>
              <a:rPr lang="en-US" sz="2400" dirty="0" err="1">
                <a:latin typeface="Arial" panose="020B0604020202020204" pitchFamily="34" charset="0"/>
                <a:cs typeface="Arial" panose="020B0604020202020204" pitchFamily="34" charset="0"/>
              </a:rPr>
              <a:t>argininosuccinate</a:t>
            </a:r>
            <a:r>
              <a:rPr lang="en-US" sz="2400" dirty="0">
                <a:latin typeface="Arial" panose="020B0604020202020204" pitchFamily="34" charset="0"/>
                <a:cs typeface="Arial" panose="020B0604020202020204" pitchFamily="34" charset="0"/>
              </a:rPr>
              <a:t> synthetase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reaction has two activation steps</a:t>
            </a:r>
          </a:p>
          <a:p>
            <a:endParaRPr lang="en-US" sz="20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art b begins with the addition of A T P and citrulline. A T P is shown as a vertical molecule with a rectangle labeled adenosine at the top bonded to a chain of three phosphates below. The rectangle labeled adenosine is bonded to O bonded to P double bonded to O to the right, bonded to O minus to the left, and bonded to O below further bonded to P double bonded to O to the right, bonded to O minus to the left, and bonded to O below further bonded to P double bonded to O to the right and bonded to O minus below and to the left. Citrulline is shown as a vertical molecule with N H 2 at the top with a pair of electrons on N, which is bonded to C below that is double bonded to O to the left and bonded to N H below further bonded to a chain of 3 C H 2 bonded to C bonded to N H 3 plus to the right, C O O minus below, and H to the left. Red arrows point from the red pair of electrons on N to the bond between N and C at the top of citrulline, from the double bond between the same C and O to its left and the top P in adenine, and from the bond between the same P in adenine and the bond connecting it to O below to the same O. Step 1: Rearrangement leads to addition of A M P, activating the carbonyl oxygen of citrulline. An arrow points right with an arrow branching off to show the loss of P P subscript i. This yields citrullyl-A M P, shown next to aspartate. Citrullyl-A M P is a vertical molecule with a similar structure to citrulline except that the top N H 2 has a positive charge on N and is double bonded to the C below, which is bonded to O to the left further bonded to a rectangle labeled A M P. Aspartate is shown as a four-carbon chain with C 1 forming C O O minus, C 2 bonded to H on the right and to N H 2 with a red pair of electrons on N in a light blue box to the left, C 3 bonded to 2 H, and C 4 forming C O O minus. Red arrows point from the pair of electrons on N in the light blue box to the top C of citrullyl-A M P and from the bond between the same C and O to its left further bonded to the rectangle labeled A M P to the same O. Step 2: Aspartate addition is facilitated by displacement of A M P. An arrow points right with an arrow branching off to show the loss of A M P. This yields argininosuccinate, which is similar to citrullyl-A M P except that the top C of the molecule, formerly bonded to O bonded to A M P, is now bonded to N H in a light blue box further bonded to C bonded to C O O minus above, H to the right, and C H 2 below further bonded to C O O minus.">
            <a:extLst>
              <a:ext uri="{FF2B5EF4-FFF2-40B4-BE49-F238E27FC236}">
                <a16:creationId xmlns:a16="http://schemas.microsoft.com/office/drawing/2014/main" id="{57573725-6966-B541-8168-71935EABC60D}"/>
              </a:ext>
            </a:extLst>
          </p:cNvPr>
          <p:cNvPicPr>
            <a:picLocks noChangeAspect="1"/>
          </p:cNvPicPr>
          <p:nvPr/>
        </p:nvPicPr>
        <p:blipFill>
          <a:blip r:embed="rId3"/>
          <a:stretch>
            <a:fillRect/>
          </a:stretch>
        </p:blipFill>
        <p:spPr>
          <a:xfrm>
            <a:off x="156787" y="3695127"/>
            <a:ext cx="8830426" cy="2515743"/>
          </a:xfrm>
          <a:prstGeom prst="rect">
            <a:avLst/>
          </a:prstGeom>
        </p:spPr>
      </p:pic>
    </p:spTree>
    <p:extLst>
      <p:ext uri="{BB962C8B-B14F-4D97-AF65-F5344CB8AC3E}">
        <p14:creationId xmlns:p14="http://schemas.microsoft.com/office/powerpoint/2010/main" val="2308841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DEF94-C950-425B-AF30-1B165436EA4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Formation of Arginine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33387" y="1377697"/>
            <a:ext cx="8277226" cy="159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argininosuccinase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catalyzes the reversible cleavage of </a:t>
            </a:r>
            <a:r>
              <a:rPr lang="en-US" sz="2400" dirty="0" err="1">
                <a:latin typeface="Arial" panose="020B0604020202020204" pitchFamily="34" charset="0"/>
                <a:cs typeface="Arial" panose="020B0604020202020204" pitchFamily="34" charset="0"/>
              </a:rPr>
              <a:t>argininosuccinate</a:t>
            </a:r>
            <a:r>
              <a:rPr lang="en-US" sz="2400" dirty="0">
                <a:latin typeface="Arial" panose="020B0604020202020204" pitchFamily="34" charset="0"/>
                <a:cs typeface="Arial" panose="020B0604020202020204" pitchFamily="34" charset="0"/>
              </a:rPr>
              <a:t> to form arginine and fumarate</a:t>
            </a:r>
          </a:p>
          <a:p>
            <a:pPr lvl="1"/>
            <a:r>
              <a:rPr lang="en-US" sz="2400" dirty="0">
                <a:latin typeface="Arial" panose="020B0604020202020204" pitchFamily="34" charset="0"/>
                <a:cs typeface="Arial" panose="020B0604020202020204" pitchFamily="34" charset="0"/>
              </a:rPr>
              <a:t>fumarate is converted to malate and joins the pool of citric acid cycle intermediates</a:t>
            </a:r>
          </a:p>
          <a:p>
            <a:pPr marL="533400" lvl="1" indent="0">
              <a:buNone/>
            </a:pPr>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In step 3, arginosuccinate yields fumarate, which leaves the cycle, and arginine, which continues the cycle. ">
            <a:extLst>
              <a:ext uri="{FF2B5EF4-FFF2-40B4-BE49-F238E27FC236}">
                <a16:creationId xmlns:a16="http://schemas.microsoft.com/office/drawing/2014/main" id="{7B5FAF71-389E-6B41-85ED-D273EEBA984B}"/>
              </a:ext>
            </a:extLst>
          </p:cNvPr>
          <p:cNvPicPr>
            <a:picLocks noChangeAspect="1"/>
          </p:cNvPicPr>
          <p:nvPr/>
        </p:nvPicPr>
        <p:blipFill>
          <a:blip r:embed="rId3"/>
          <a:stretch>
            <a:fillRect/>
          </a:stretch>
        </p:blipFill>
        <p:spPr>
          <a:xfrm>
            <a:off x="785604" y="3518933"/>
            <a:ext cx="7572792" cy="2322767"/>
          </a:xfrm>
          <a:prstGeom prst="rect">
            <a:avLst/>
          </a:prstGeom>
        </p:spPr>
      </p:pic>
    </p:spTree>
    <p:extLst>
      <p:ext uri="{BB962C8B-B14F-4D97-AF65-F5344CB8AC3E}">
        <p14:creationId xmlns:p14="http://schemas.microsoft.com/office/powerpoint/2010/main" val="2271709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ADCB-5A21-4195-961F-4B37C60F862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Formation of Urea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39579" y="1524000"/>
            <a:ext cx="413861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arginase </a:t>
            </a:r>
            <a:r>
              <a:rPr lang="en-US" sz="2400" dirty="0">
                <a:latin typeface="Arial" panose="020B0604020202020204" pitchFamily="34" charset="0"/>
                <a:cs typeface="Arial" panose="020B0604020202020204" pitchFamily="34" charset="0"/>
              </a:rPr>
              <a:t>= catalyzes the cleavage of arginine to form </a:t>
            </a:r>
            <a:r>
              <a:rPr lang="en-US" sz="2400" b="1" dirty="0">
                <a:latin typeface="Arial" panose="020B0604020202020204" pitchFamily="34" charset="0"/>
                <a:cs typeface="Arial" panose="020B0604020202020204" pitchFamily="34" charset="0"/>
              </a:rPr>
              <a:t>urea </a:t>
            </a:r>
            <a:r>
              <a:rPr lang="en-US" sz="2400" dirty="0">
                <a:latin typeface="Arial" panose="020B0604020202020204" pitchFamily="34" charset="0"/>
                <a:cs typeface="Arial" panose="020B0604020202020204" pitchFamily="34" charset="0"/>
              </a:rPr>
              <a:t>and ornithine</a:t>
            </a:r>
          </a:p>
          <a:p>
            <a:pPr lvl="1"/>
            <a:r>
              <a:rPr lang="en-US" sz="2400" dirty="0">
                <a:latin typeface="Arial" panose="020B0604020202020204" pitchFamily="34" charset="0"/>
                <a:cs typeface="Arial" panose="020B0604020202020204" pitchFamily="34" charset="0"/>
              </a:rPr>
              <a:t>ornithine is transported into the mitochondrion to initiate another round</a:t>
            </a:r>
          </a:p>
          <a:p>
            <a:pPr marL="533400" lvl="1" indent="0">
              <a:buNone/>
            </a:pPr>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In step 4, arginine reacts with H 2 O and arginase to yield urea, which leaves the cycle, and ornithine, which continues the cycle and re-enters the matrix.">
            <a:extLst>
              <a:ext uri="{FF2B5EF4-FFF2-40B4-BE49-F238E27FC236}">
                <a16:creationId xmlns:a16="http://schemas.microsoft.com/office/drawing/2014/main" id="{7B5FAF71-389E-6B41-85ED-D273EEBA984B}"/>
              </a:ext>
            </a:extLst>
          </p:cNvPr>
          <p:cNvPicPr>
            <a:picLocks noChangeAspect="1"/>
          </p:cNvPicPr>
          <p:nvPr/>
        </p:nvPicPr>
        <p:blipFill>
          <a:blip r:embed="rId3"/>
          <a:stretch>
            <a:fillRect/>
          </a:stretch>
        </p:blipFill>
        <p:spPr>
          <a:xfrm>
            <a:off x="5290401" y="1219200"/>
            <a:ext cx="3041389" cy="5372881"/>
          </a:xfrm>
          <a:prstGeom prst="rect">
            <a:avLst/>
          </a:prstGeom>
        </p:spPr>
      </p:pic>
    </p:spTree>
    <p:extLst>
      <p:ext uri="{BB962C8B-B14F-4D97-AF65-F5344CB8AC3E}">
        <p14:creationId xmlns:p14="http://schemas.microsoft.com/office/powerpoint/2010/main" val="2766237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2F19-3212-4A1C-927C-15C69A3D0C7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Citric Acid and Urea Cycles Can Be Linked</a:t>
            </a:r>
            <a:endParaRPr lang="en-AU" dirty="0">
              <a:solidFill>
                <a:srgbClr val="4E4CB4"/>
              </a:solidFill>
            </a:endParaRPr>
          </a:p>
        </p:txBody>
      </p:sp>
      <p:pic>
        <p:nvPicPr>
          <p:cNvPr id="4" name="Picture 3" descr="A mitochondrion is shown at the bottom of the illustration beneath a region labeled cytosol. The mitochondrion has a darker shaded intermembrane space with protrusions into the lighter gray central region, labeled mitochondrial matrix. Fumarate is shown at the top left in the cytosol. Text below reads, aspartate-arginino-succinate shunt of citric acid cycle. A blue arrow points from fumarate to malate at its lower left. Below fumarate, oxaloacetate is shown as part of a series of reactions labeled malate-aspartate shuttle. Oxaloacetate has a blue arrow pointing to the right accompanied by a curved arrow showing the addition of N A D H and loss of N A D plus before pointing to the same malae. A short blue arrow points from malate in the cytosol to malate in the mitochondrial matrix, then a longer blue arrow points from malate just inside the mitochondrial matrix to malate at the nine o’clock position of the citric acid cycle in the mitochondrial matrix. A blue arrow points from malate to oxaloacetate at the twelve o’clock position. This arrow is accompanied by a curved arrow showing the addition of N A D plus and loss of N A D H. A series of six clockwise blue arrows point from oxaloacetate to fumarate at the eight o’clock position in the citric acid cycle. A short blue arrow points from fumarate to malate to restart the cycle. A short blue arrow points from oxaloacetate to aspartate above, outside of the citric acid cycle but inside of the mitochondrial matrix. This arrow is accompanied by a curved arrow showing the addition of glutamate and loss of alpha-ketoglutarate. A short blue arrow points from aspartate inside the mitochondrial matrix to aspartate in the cytosol. Two blue arrows point from aspartate in the cytosol. The left-hand arrow points to oxaloacetate and is accompanied by a curved arrow showing the addition of alpha-ketoglutarate and loss of glutamate. An arrow points from oxaloacetate to malate to continue the cycle. The second blue arrow from aspartate points up to argininosuccinate. Two blue arrows point up from arginosuccinate. One arrow curves up to the left to fumarate, completing the aspartate-argininosuccinate shunt of the citric acid cycle. The second arrow curves up to the right to arginine at the twelve o’clock position of the urea cycle. A blue arrow curves from arginine to ornithine at the three o’clock position with a blue arrow branching away to show the loss of urea. A blue arrow points from ornithine in the cytosol to ornithine at the five o’clock position in the mitochondrial matrix. A blue arrow points from ornithine to citrulline at the seven o’clock position and is joined by a blue arrow from carbamoyl phosphate. A blue arrow points from citrulline in the mitochondrial matrix to citrulline in the cytosol, at the eight o’clock position. A blue arrow points from citrulline to argininosuccinate to complete the cycle. All data are approximate.">
            <a:extLst>
              <a:ext uri="{FF2B5EF4-FFF2-40B4-BE49-F238E27FC236}">
                <a16:creationId xmlns:a16="http://schemas.microsoft.com/office/drawing/2014/main" id="{70AD9803-8D87-7048-8E23-7CEC08B13140}"/>
              </a:ext>
            </a:extLst>
          </p:cNvPr>
          <p:cNvPicPr>
            <a:picLocks noChangeAspect="1"/>
          </p:cNvPicPr>
          <p:nvPr/>
        </p:nvPicPr>
        <p:blipFill>
          <a:blip r:embed="rId3"/>
          <a:stretch>
            <a:fillRect/>
          </a:stretch>
        </p:blipFill>
        <p:spPr>
          <a:xfrm>
            <a:off x="1442442" y="1427018"/>
            <a:ext cx="6259116" cy="5202382"/>
          </a:xfrm>
          <a:prstGeom prst="rect">
            <a:avLst/>
          </a:prstGeom>
        </p:spPr>
      </p:pic>
    </p:spTree>
    <p:extLst>
      <p:ext uri="{BB962C8B-B14F-4D97-AF65-F5344CB8AC3E}">
        <p14:creationId xmlns:p14="http://schemas.microsoft.com/office/powerpoint/2010/main" val="4052915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FE32-1EA4-4F57-B56F-A0A5A6D62D1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Communication Between the Citric Acid and Urea Cycles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39579" y="1524000"/>
            <a:ext cx="83472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communication depends on the transport of key intermediates between the mitochondrion and cytosol:</a:t>
            </a:r>
          </a:p>
          <a:p>
            <a:pPr lvl="1"/>
            <a:r>
              <a:rPr lang="en-US" sz="2400" dirty="0">
                <a:latin typeface="Arial" panose="020B0604020202020204" pitchFamily="34" charset="0"/>
                <a:cs typeface="Arial" panose="020B0604020202020204" pitchFamily="34" charset="0"/>
              </a:rPr>
              <a:t>malate–</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transporter </a:t>
            </a:r>
          </a:p>
          <a:p>
            <a:pPr lvl="1"/>
            <a:r>
              <a:rPr lang="en-US" sz="2400" dirty="0">
                <a:latin typeface="Arial" panose="020B0604020202020204" pitchFamily="34" charset="0"/>
                <a:cs typeface="Arial" panose="020B0604020202020204" pitchFamily="34" charset="0"/>
              </a:rPr>
              <a:t>glutamate-aspartate transporter</a:t>
            </a:r>
          </a:p>
          <a:p>
            <a:pPr lvl="1"/>
            <a:r>
              <a:rPr lang="en-US" sz="2400" dirty="0">
                <a:latin typeface="Arial" panose="020B0604020202020204" pitchFamily="34" charset="0"/>
                <a:cs typeface="Arial" panose="020B0604020202020204" pitchFamily="34" charset="0"/>
              </a:rPr>
              <a:t>glutamate-OH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transporter </a:t>
            </a:r>
          </a:p>
          <a:p>
            <a:pPr lvl="1"/>
            <a:endParaRPr lang="en-US" sz="2000" dirty="0"/>
          </a:p>
          <a:p>
            <a:pPr marL="533400" lvl="1" indent="0">
              <a:buNone/>
            </a:pPr>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2918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7A95-D0A7-4D85-AF77-52F2FB5A3CC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Aspartate-</a:t>
            </a:r>
            <a:r>
              <a:rPr lang="en-US" altLang="en-US" dirty="0" err="1">
                <a:solidFill>
                  <a:schemeClr val="tx1"/>
                </a:solidFill>
                <a:latin typeface="Arial" panose="020B0604020202020204" pitchFamily="34" charset="0"/>
                <a:cs typeface="Arial" panose="020B0604020202020204" pitchFamily="34" charset="0"/>
              </a:rPr>
              <a:t>Argininosuccinate</a:t>
            </a:r>
            <a:r>
              <a:rPr lang="en-US" altLang="en-US" dirty="0">
                <a:solidFill>
                  <a:schemeClr val="tx1"/>
                </a:solidFill>
                <a:latin typeface="Arial" panose="020B0604020202020204" pitchFamily="34" charset="0"/>
                <a:cs typeface="Arial" panose="020B0604020202020204" pitchFamily="34" charset="0"/>
              </a:rPr>
              <a:t> Shunt</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98389" y="1752600"/>
            <a:ext cx="83472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aspartate-</a:t>
            </a:r>
            <a:r>
              <a:rPr lang="en-US" altLang="en-US" sz="2400" b="1" dirty="0" err="1">
                <a:latin typeface="Arial" panose="020B0604020202020204" pitchFamily="34" charset="0"/>
                <a:cs typeface="Arial" panose="020B0604020202020204" pitchFamily="34" charset="0"/>
              </a:rPr>
              <a:t>argininosuccinate</a:t>
            </a:r>
            <a:r>
              <a:rPr lang="en-US" altLang="en-US" sz="2400" b="1" dirty="0">
                <a:latin typeface="Arial" panose="020B0604020202020204" pitchFamily="34" charset="0"/>
                <a:cs typeface="Arial" panose="020B0604020202020204" pitchFamily="34" charset="0"/>
              </a:rPr>
              <a:t> shunt </a:t>
            </a:r>
            <a:r>
              <a:rPr lang="en-US" altLang="en-US" sz="2400" dirty="0">
                <a:latin typeface="Arial" panose="020B0604020202020204" pitchFamily="34" charset="0"/>
                <a:cs typeface="Arial" panose="020B0604020202020204" pitchFamily="34" charset="0"/>
              </a:rPr>
              <a:t>= pathways linking the citric acid and urea cycles</a:t>
            </a:r>
          </a:p>
          <a:p>
            <a:pPr lvl="1"/>
            <a:r>
              <a:rPr lang="en-US" altLang="en-US" sz="2400" dirty="0">
                <a:latin typeface="Arial" panose="020B0604020202020204" pitchFamily="34" charset="0"/>
                <a:cs typeface="Arial" panose="020B0604020202020204" pitchFamily="34" charset="0"/>
              </a:rPr>
              <a:t>link the fates of the amino groups and the carbon skeletons of amino groups  </a:t>
            </a:r>
            <a:endParaRPr lang="en-US" sz="2400" dirty="0">
              <a:latin typeface="Arial" panose="020B0604020202020204" pitchFamily="34" charset="0"/>
              <a:cs typeface="Arial" panose="020B0604020202020204" pitchFamily="34" charset="0"/>
            </a:endParaRPr>
          </a:p>
          <a:p>
            <a:pPr marL="533400" lvl="1" indent="0">
              <a:buNone/>
            </a:pPr>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3179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4E641-D7BC-4C18-A7D9-CD49D0DB7FB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Aspartate as a Nitrogen Donor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98389" y="1752600"/>
            <a:ext cx="83472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this pathway for nitrogen incorporation is one of the two common ways to introduce amino groups into biomolecules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urea and citric acid cycles are closely tied to an additional process that brings NADH, in the form of reducing equivalents, into the mitochondrion </a:t>
            </a: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4432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6C4B8-4EF7-4D62-B570-8510539A830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Activity of the Urea Cycle Is Regulated at Two Levels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934C35F-C1F7-AC4D-9153-68EAFA5924A9}"/>
              </a:ext>
            </a:extLst>
          </p:cNvPr>
          <p:cNvSpPr txBox="1">
            <a:spLocks noChangeArrowheads="1"/>
          </p:cNvSpPr>
          <p:nvPr/>
        </p:nvSpPr>
        <p:spPr bwMode="auto">
          <a:xfrm>
            <a:off x="313494" y="1752600"/>
            <a:ext cx="851701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urea cycle is regulated:</a:t>
            </a:r>
          </a:p>
          <a:p>
            <a:pPr lvl="1"/>
            <a:r>
              <a:rPr lang="en-US" sz="2400" dirty="0">
                <a:latin typeface="Arial" panose="020B0604020202020204" pitchFamily="34" charset="0"/>
                <a:cs typeface="Arial" panose="020B0604020202020204" pitchFamily="34" charset="0"/>
              </a:rPr>
              <a:t>at the level of enzyme synthesis for: </a:t>
            </a:r>
          </a:p>
          <a:p>
            <a:pPr lvl="2"/>
            <a:r>
              <a:rPr lang="en-US" dirty="0">
                <a:latin typeface="Arial" panose="020B0604020202020204" pitchFamily="34" charset="0"/>
                <a:cs typeface="Arial" panose="020B0604020202020204" pitchFamily="34" charset="0"/>
              </a:rPr>
              <a:t>the four urea cycle enzymes </a:t>
            </a:r>
          </a:p>
          <a:p>
            <a:pPr lvl="2"/>
            <a:r>
              <a:rPr lang="en-US" dirty="0">
                <a:latin typeface="Arial" panose="020B0604020202020204" pitchFamily="34" charset="0"/>
                <a:cs typeface="Arial" panose="020B0604020202020204" pitchFamily="34" charset="0"/>
              </a:rPr>
              <a:t>carbamoyl phosphate synthetase I</a:t>
            </a:r>
          </a:p>
          <a:p>
            <a:pPr lvl="1"/>
            <a:r>
              <a:rPr lang="en-US" sz="2400" dirty="0">
                <a:latin typeface="Arial" panose="020B0604020202020204" pitchFamily="34" charset="0"/>
                <a:cs typeface="Arial" panose="020B0604020202020204" pitchFamily="34" charset="0"/>
              </a:rPr>
              <a:t>by allosteric regulation of carbamoyl phosphate synthetase I</a:t>
            </a:r>
          </a:p>
          <a:p>
            <a:pPr lvl="1"/>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85994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B2580-4F51-49D7-84BC-D1C7FD4F1612}"/>
              </a:ext>
            </a:extLst>
          </p:cNvPr>
          <p:cNvSpPr>
            <a:spLocks noGrp="1"/>
          </p:cNvSpPr>
          <p:nvPr>
            <p:ph type="title"/>
          </p:nvPr>
        </p:nvSpPr>
        <p:spPr>
          <a:xfrm>
            <a:off x="0" y="152400"/>
            <a:ext cx="9144000" cy="1524000"/>
          </a:xfrm>
        </p:spPr>
        <p:txBody>
          <a:bodyPr/>
          <a:lstStyle/>
          <a:p>
            <a:r>
              <a:rPr lang="en-US" altLang="en-US" sz="3400" dirty="0">
                <a:solidFill>
                  <a:schemeClr val="tx1"/>
                </a:solidFill>
                <a:latin typeface="Arial" panose="020B0604020202020204" pitchFamily="34" charset="0"/>
                <a:cs typeface="Arial" panose="020B0604020202020204" pitchFamily="34" charset="0"/>
              </a:rPr>
              <a:t>Synthesis of </a:t>
            </a:r>
            <a:r>
              <a:rPr lang="en-US" altLang="en-US" sz="3400" i="1" dirty="0">
                <a:solidFill>
                  <a:schemeClr val="tx1"/>
                </a:solidFill>
                <a:latin typeface="Arial" panose="020B0604020202020204" pitchFamily="34" charset="0"/>
                <a:cs typeface="Arial" panose="020B0604020202020204" pitchFamily="34" charset="0"/>
              </a:rPr>
              <a:t>N-</a:t>
            </a:r>
            <a:r>
              <a:rPr lang="en-US" altLang="en-US" sz="3400" dirty="0" err="1">
                <a:solidFill>
                  <a:schemeClr val="tx1"/>
                </a:solidFill>
                <a:latin typeface="Arial" panose="020B0604020202020204" pitchFamily="34" charset="0"/>
                <a:cs typeface="Arial" panose="020B0604020202020204" pitchFamily="34" charset="0"/>
              </a:rPr>
              <a:t>Acetylglutamate</a:t>
            </a:r>
            <a:r>
              <a:rPr lang="en-US" altLang="en-US" sz="3400" dirty="0">
                <a:solidFill>
                  <a:schemeClr val="tx1"/>
                </a:solidFill>
                <a:latin typeface="Arial" panose="020B0604020202020204" pitchFamily="34" charset="0"/>
                <a:cs typeface="Arial" panose="020B0604020202020204" pitchFamily="34" charset="0"/>
              </a:rPr>
              <a:t> and Its Activation of Carbamoyl Phosphate Synthetase I</a:t>
            </a:r>
            <a:endParaRPr lang="en-AU" sz="3400"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2057400"/>
            <a:ext cx="3640211"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i="1" dirty="0">
                <a:latin typeface="Arial" panose="020B0604020202020204" pitchFamily="34" charset="0"/>
                <a:cs typeface="Arial" panose="020B0604020202020204" pitchFamily="34" charset="0"/>
              </a:rPr>
              <a:t>N</a:t>
            </a: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acetylglutamate</a:t>
            </a:r>
            <a:r>
              <a:rPr lang="en-US" sz="2400" b="1" dirty="0">
                <a:latin typeface="Arial" panose="020B0604020202020204" pitchFamily="34" charset="0"/>
                <a:cs typeface="Arial" panose="020B0604020202020204" pitchFamily="34" charset="0"/>
              </a:rPr>
              <a:t> synthase </a:t>
            </a:r>
            <a:r>
              <a:rPr lang="en-US" sz="2400" dirty="0">
                <a:latin typeface="Arial" panose="020B0604020202020204" pitchFamily="34" charset="0"/>
                <a:cs typeface="Arial" panose="020B0604020202020204" pitchFamily="34" charset="0"/>
              </a:rPr>
              <a:t>= catalyzes the formation of </a:t>
            </a:r>
            <a:r>
              <a:rPr lang="en-US" sz="2400" b="1"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N</a:t>
            </a: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acetylglutamate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from acetyl-CoA and glutamate</a:t>
            </a:r>
          </a:p>
          <a:p>
            <a:endParaRPr lang="en-US" sz="2400" dirty="0">
              <a:latin typeface="Arial" panose="020B0604020202020204" pitchFamily="34" charset="0"/>
              <a:cs typeface="Arial" panose="020B0604020202020204" pitchFamily="34" charset="0"/>
            </a:endParaRPr>
          </a:p>
          <a:p>
            <a:r>
              <a:rPr lang="en-US" sz="2400" b="1" i="1" dirty="0">
                <a:latin typeface="Arial" panose="020B0604020202020204" pitchFamily="34" charset="0"/>
                <a:cs typeface="Arial" panose="020B0604020202020204" pitchFamily="34" charset="0"/>
              </a:rPr>
              <a:t>N</a:t>
            </a: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acetylglutamate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allosterically activates carbamoyl phosphate synthetase I</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cetyl Co A is added to glutamate. Acetyl Co A has a central C bonded to C H 3 to the left, double bonded to O to the upper right, and bonded to S to the lower right further bonded to Co A. Glutamate is a vertical chain with C 1 forming C O O minus, C 2 bonded to H to the right and N H 3 plus to the left, C 3 and C 4 bonded to 2 H, and C 5 forming C O O minus. An arrow labeled italicized N end italics-acetylglutamate synthase points down with an arrow branching off to show the loss of Co A bonded to S H. Near the top of this arrow, a green circle enclosing a green triangle is next to arginine. This yields italicized N end italics-acetylglutamate, which is similar to glutamate except that C 2 is bonded to H to the right and to N H to the left further bonded to C double bonded to O above and bonded to C H 3 to the left. A dashed arrow points down from italicized N end italics-acetylglutamate to a green circle enclosing a green triangle above an arrow labeled carbamoyl phosphate synthetase Roman numeral 1. To the left of this arrow, H C O 3 minus and N H 4 plus are added. A curved arrow meets this arrow to show the addition of 2 A T P and loss of 2 A D P plus P subscript i. The reaction yields carbamoyl phosphate, shown as N H 2 bonded to C double bonded to O above and bonded to O to the right further bonded to P double bonded to O above and bonded to O minus to the right and below.">
            <a:extLst>
              <a:ext uri="{FF2B5EF4-FFF2-40B4-BE49-F238E27FC236}">
                <a16:creationId xmlns:a16="http://schemas.microsoft.com/office/drawing/2014/main" id="{10C2CC65-2E0A-1547-A5BA-7EDA222C9C44}"/>
              </a:ext>
            </a:extLst>
          </p:cNvPr>
          <p:cNvPicPr>
            <a:picLocks noChangeAspect="1"/>
          </p:cNvPicPr>
          <p:nvPr/>
        </p:nvPicPr>
        <p:blipFill>
          <a:blip r:embed="rId3"/>
          <a:stretch>
            <a:fillRect/>
          </a:stretch>
        </p:blipFill>
        <p:spPr>
          <a:xfrm>
            <a:off x="4419600" y="2057400"/>
            <a:ext cx="3473962" cy="4519459"/>
          </a:xfrm>
          <a:prstGeom prst="rect">
            <a:avLst/>
          </a:prstGeom>
        </p:spPr>
      </p:pic>
    </p:spTree>
    <p:extLst>
      <p:ext uri="{BB962C8B-B14F-4D97-AF65-F5344CB8AC3E}">
        <p14:creationId xmlns:p14="http://schemas.microsoft.com/office/powerpoint/2010/main" val="1146507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5C7D4-087B-4263-9EBD-255346693B4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Pathway Interconnections Reduce the Energetic Cost of Urea Synthesis</a:t>
            </a:r>
            <a:endParaRPr lang="en-AU" dirty="0">
              <a:solidFill>
                <a:srgbClr val="4E4CB4"/>
              </a:solidFill>
            </a:endParaRP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8934C35F-C1F7-AC4D-9153-68EAFA5924A9}"/>
                  </a:ext>
                </a:extLst>
              </p:cNvPr>
              <p:cNvSpPr txBox="1">
                <a:spLocks noChangeArrowheads="1"/>
              </p:cNvSpPr>
              <p:nvPr/>
            </p:nvSpPr>
            <p:spPr bwMode="auto">
              <a:xfrm>
                <a:off x="313494" y="1752600"/>
                <a:ext cx="8517011"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isolation, the urea cycle requires four high-energy phosphate groups</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2NH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HCO</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+ 3ATP</a:t>
                </a:r>
                <a:r>
                  <a:rPr lang="en-US" sz="2400" baseline="30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urea + 2ADP</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+ 4P</a:t>
                </a:r>
                <a:r>
                  <a:rPr lang="en-US" sz="2400" baseline="-25000" dirty="0">
                    <a:latin typeface="Arial" panose="020B0604020202020204" pitchFamily="34" charset="0"/>
                    <a:cs typeface="Arial" panose="020B0604020202020204" pitchFamily="34" charset="0"/>
                  </a:rPr>
                  <a:t>i</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 AMP</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+ 2H</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energetic cost of the urea cycle is reduced by cycle interconnections</a:t>
                </a:r>
              </a:p>
              <a:p>
                <a:pPr lvl="1"/>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8934C35F-C1F7-AC4D-9153-68EAFA5924A9}"/>
                  </a:ext>
                </a:extLst>
              </p:cNvPr>
              <p:cNvSpPr txBox="1">
                <a:spLocks noRot="1" noChangeAspect="1" noMove="1" noResize="1" noEditPoints="1" noAdjustHandles="1" noChangeArrowheads="1" noChangeShapeType="1" noTextEdit="1"/>
              </p:cNvSpPr>
              <p:nvPr/>
            </p:nvSpPr>
            <p:spPr bwMode="auto">
              <a:xfrm>
                <a:off x="313494" y="1752600"/>
                <a:ext cx="8517011" cy="4130675"/>
              </a:xfrm>
              <a:prstGeom prst="rect">
                <a:avLst/>
              </a:prstGeom>
              <a:blipFill>
                <a:blip r:embed="rId3"/>
                <a:stretch>
                  <a:fillRect l="-358" t="-1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889431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4D2261BE-1B9E-4F23-9E43-5EA5F81D29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0577" y="413800"/>
            <a:ext cx="944962" cy="701101"/>
          </a:xfrm>
          <a:prstGeom prst="rect">
            <a:avLst/>
          </a:prstGeom>
        </p:spPr>
      </p:pic>
      <p:sp>
        <p:nvSpPr>
          <p:cNvPr id="2" name="Title 1">
            <a:extLst>
              <a:ext uri="{FF2B5EF4-FFF2-40B4-BE49-F238E27FC236}">
                <a16:creationId xmlns:a16="http://schemas.microsoft.com/office/drawing/2014/main" id="{5A294A35-AF73-40FB-8D1C-91EA2A98B4C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Free ammonia is toxic. </a:t>
            </a:r>
            <a:r>
              <a:rPr lang="en-US" sz="2400" dirty="0">
                <a:latin typeface="Arial" panose="020B0604020202020204" pitchFamily="34" charset="0"/>
                <a:cs typeface="Arial" panose="020B0604020202020204" pitchFamily="34" charset="0"/>
              </a:rPr>
              <a:t>Excess amino groups must be safely excreted. In mammals, the urea cycle serves this purpose. </a:t>
            </a:r>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6A578-87D2-479A-9BA5-F6BFF2AB4B39}"/>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Genetic Defects in the Urea Cycle Can Be Life-Threatening</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934C35F-C1F7-AC4D-9153-68EAFA5924A9}"/>
              </a:ext>
            </a:extLst>
          </p:cNvPr>
          <p:cNvSpPr txBox="1">
            <a:spLocks noChangeArrowheads="1"/>
          </p:cNvSpPr>
          <p:nvPr/>
        </p:nvSpPr>
        <p:spPr bwMode="auto">
          <a:xfrm>
            <a:off x="313495" y="1752600"/>
            <a:ext cx="357270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protein-free diets are not a treatment option for individuals with defects in urea cycle enzyme </a:t>
            </a:r>
          </a:p>
          <a:p>
            <a:endParaRPr lang="en-US" sz="2000" dirty="0"/>
          </a:p>
          <a:p>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essential amino acids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amino acids that cannot be synthesized by humans and must be obtained in the diet</a:t>
            </a: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 name="Picture 1" descr="The table lists the following amino acids. Nonessential. Alanine, asparagine, aspartate, glutamate, serine. Conditionally essential, required to some degree in young, growing animals and, or sometimes during illness. Arginine, cysteine, glutamine, glycine, proline, tyrosine. Essential. Histidine, isoleucine, leucine, lysine, methionine, phenylalanine, threonine, tryptophan, valine.">
            <a:extLst>
              <a:ext uri="{FF2B5EF4-FFF2-40B4-BE49-F238E27FC236}">
                <a16:creationId xmlns:a16="http://schemas.microsoft.com/office/drawing/2014/main" id="{39E7B45B-E83E-8149-95BC-D4C452205DEB}"/>
              </a:ext>
            </a:extLst>
          </p:cNvPr>
          <p:cNvPicPr>
            <a:picLocks noChangeAspect="1"/>
          </p:cNvPicPr>
          <p:nvPr/>
        </p:nvPicPr>
        <p:blipFill>
          <a:blip r:embed="rId3"/>
          <a:stretch>
            <a:fillRect/>
          </a:stretch>
        </p:blipFill>
        <p:spPr>
          <a:xfrm>
            <a:off x="3910584" y="1905000"/>
            <a:ext cx="5021033" cy="4130675"/>
          </a:xfrm>
          <a:prstGeom prst="rect">
            <a:avLst/>
          </a:prstGeom>
        </p:spPr>
      </p:pic>
    </p:spTree>
    <p:extLst>
      <p:ext uri="{BB962C8B-B14F-4D97-AF65-F5344CB8AC3E}">
        <p14:creationId xmlns:p14="http://schemas.microsoft.com/office/powerpoint/2010/main" val="3216951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B3B4-3937-4FD8-B433-154C3131272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Treatments for Urea Cycle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Enzyme Deficiencies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98390" y="1676400"/>
            <a:ext cx="51642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aromatic acid benzoate is metabolized and combines with glycine</a:t>
            </a:r>
          </a:p>
          <a:p>
            <a:endParaRPr lang="en-US" sz="2400" dirty="0"/>
          </a:p>
          <a:p>
            <a:r>
              <a:rPr lang="en-US" sz="2400" dirty="0">
                <a:latin typeface="Arial" panose="020B0604020202020204" pitchFamily="34" charset="0"/>
                <a:cs typeface="Arial" panose="020B0604020202020204" pitchFamily="34" charset="0"/>
              </a:rPr>
              <a:t>the aromatic acid phenylbutyrate is metabolized and combines with glutamine</a:t>
            </a:r>
          </a:p>
          <a:p>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wo vertical series of reactions are shown. The left-hand reactions begin with the addition of benzoate, shown as a benzene ring with the top vertex bonded to C O O minus, and red highlighted Co A bonded to S H. An arrow points downward accompanied by a curved arrow showing the addition of A T P and loss of A M P plus P P subscript i. This yields benzoyl-Co A, which is a benzene ring with its top vertex bonded to C double bonded to O to the left and bonded to red highlighted S bonded to Co A to the right. An arrow points down accompanied by a curved arrow showing the addition of blue highlighted glycine and loss of red highlighted Co A bonded to S H. Glycine is N H 3 plus bonded to C H 2 bonded to C O O minus. This yields hippurate (benzoylglycine), which is benzene bonded to C double bonded to O to the left and bonded to the right to blue highlighted N H bonded to C H 2 bonded to C O O minus. The right-hand reactions begin with phenylbutyrate, which is benzene with its top vertex bonded to C H 2 C H 2 C H 2 C O O minus. An arrow points down labeled beta oxidation accompanied by a curved arrow showing the addition of red highlighted Co A bonded to S H and loss of acetyl-Co A. This yields phenylacetate, a benzene ring with its top vertex bonded to C H 2 bonded to C O O minus, plus red highlighted Co A bonded to S H. An arrow points down accompanied by a curved arrow showing the addition of A T P and loss of A M P plus P P subscript i. This yields phenylacetyl-Co A, which is benzene with its top vertex bonded to C H 2 bonded to C on the right double bonded to O above and further bonded to red highlighted S Co A. An arrow points down accompanied by a curved arrow showing the addition of blue highlighted glutamine and loss of red highlighted Co A bonded to S H. Glutamine is a vertical chain with C 1 forming C O O minus, C 2 bonded to H and to N H 3 plus to the left, C 3 and C 4 bonded to 2 H, and C 5 double bonded to O to the right and to N H 2 below. This yields phenylacetylglutamine, which is benzene with its top vertex bonded to C H 2 bonded to C to the right double bonded to O above and bonded to blue highlighted N H to the right further bonded to blue highlighted C H bonded to blue highlighted C O O minus above and bonded to blue highlighted C H 2 below further bonded to blue highlighted C H 2 bonded to blue highlighted C double bonded to blue highlighted O to the right and bonded to blue highlighted N H 2 below.">
            <a:extLst>
              <a:ext uri="{FF2B5EF4-FFF2-40B4-BE49-F238E27FC236}">
                <a16:creationId xmlns:a16="http://schemas.microsoft.com/office/drawing/2014/main" id="{5B7E81EC-7EBB-6A4B-A416-B1778AD6AE5A}"/>
              </a:ext>
            </a:extLst>
          </p:cNvPr>
          <p:cNvPicPr>
            <a:picLocks noChangeAspect="1"/>
          </p:cNvPicPr>
          <p:nvPr/>
        </p:nvPicPr>
        <p:blipFill>
          <a:blip r:embed="rId3"/>
          <a:stretch>
            <a:fillRect/>
          </a:stretch>
        </p:blipFill>
        <p:spPr>
          <a:xfrm>
            <a:off x="5791200" y="1439382"/>
            <a:ext cx="2470317" cy="5190018"/>
          </a:xfrm>
          <a:prstGeom prst="rect">
            <a:avLst/>
          </a:prstGeom>
        </p:spPr>
      </p:pic>
    </p:spTree>
    <p:extLst>
      <p:ext uri="{BB962C8B-B14F-4D97-AF65-F5344CB8AC3E}">
        <p14:creationId xmlns:p14="http://schemas.microsoft.com/office/powerpoint/2010/main" val="26882017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D5B9-E242-4DF9-83C4-C41350782AB6}"/>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18.3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Pathways of Amino Acid Degradation</a:t>
            </a:r>
            <a:endParaRPr lang="en-AU" dirty="0"/>
          </a:p>
        </p:txBody>
      </p:sp>
    </p:spTree>
    <p:extLst>
      <p:ext uri="{BB962C8B-B14F-4D97-AF65-F5344CB8AC3E}">
        <p14:creationId xmlns:p14="http://schemas.microsoft.com/office/powerpoint/2010/main" val="229177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8574-681A-4C8A-B092-15E8C5620F1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Amino Acid Catabolism</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98390" y="1676400"/>
            <a:ext cx="82884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accounts for 10-15% of human energy production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20 catabolic pathways converge to form six major products (all of which enter the citric acid cycle):  </a:t>
            </a:r>
          </a:p>
          <a:p>
            <a:pPr lvl="1"/>
            <a:r>
              <a:rPr lang="en-US" sz="2400" dirty="0">
                <a:latin typeface="Arial" panose="020B0604020202020204" pitchFamily="34" charset="0"/>
                <a:cs typeface="Arial" panose="020B0604020202020204" pitchFamily="34" charset="0"/>
              </a:rPr>
              <a:t>pyruvate</a:t>
            </a:r>
          </a:p>
          <a:p>
            <a:pPr lvl="1"/>
            <a:r>
              <a:rPr lang="en-US" sz="2400" dirty="0">
                <a:latin typeface="Arial" panose="020B0604020202020204" pitchFamily="34" charset="0"/>
                <a:cs typeface="Arial" panose="020B0604020202020204" pitchFamily="34" charset="0"/>
              </a:rPr>
              <a:t>acetyl-CoA</a:t>
            </a:r>
          </a:p>
          <a:p>
            <a:pPr lvl="1"/>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a:t>
            </a:r>
          </a:p>
          <a:p>
            <a:pPr lvl="1"/>
            <a:r>
              <a:rPr lang="en-US" sz="2400" dirty="0">
                <a:latin typeface="Arial" panose="020B0604020202020204" pitchFamily="34" charset="0"/>
                <a:cs typeface="Arial" panose="020B0604020202020204" pitchFamily="34" charset="0"/>
              </a:rPr>
              <a:t>succinyl-CoA</a:t>
            </a:r>
          </a:p>
          <a:p>
            <a:pPr lvl="1"/>
            <a:r>
              <a:rPr lang="en-US" sz="2400" dirty="0">
                <a:latin typeface="Arial" panose="020B0604020202020204" pitchFamily="34" charset="0"/>
                <a:cs typeface="Arial" panose="020B0604020202020204" pitchFamily="34" charset="0"/>
              </a:rPr>
              <a:t>fumarate</a:t>
            </a:r>
          </a:p>
          <a:p>
            <a:pPr lvl="1"/>
            <a:r>
              <a:rPr lang="en-US" sz="2400" dirty="0">
                <a:latin typeface="Arial" panose="020B0604020202020204" pitchFamily="34" charset="0"/>
                <a:cs typeface="Arial" panose="020B0604020202020204" pitchFamily="34" charset="0"/>
              </a:rPr>
              <a:t>oxaloacetate</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19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key indicates that light red represents glucogenic and light blue represents ketogenic. The citric acid is shown in the center with isocitrate at the eleven o’clock position. A blue arrow points from isocitrate to a rectangle labeled alpha-ketoglutarate at the two o’clock position, from which a blue arrow points to a rectangle labeled succinyl-Co A at the three o’clock position. A blue arrow points from succinyl-Co A to succinate at the four o’clock position, from which a blue arrow points to a rectangle labeled fumarate at the five o’clock position. A blue arrow points from here to malate at just before the six o’clock position. A blue arrow points from malate to a box labeled oxaloacetate at the seven o’clock position, from which a blue arrow points to citrate at just past the nine o’clock position and a black arrow points down to glucose. A blue arrow points from citrate to isocitrate to restart the cycle. At the upper left, a blue box contains leucine, lysine, phenylalanine, tryptophan, and tyrosine. An arrow points down from this box to a rectangle labeled acetoacetyl-Co A. One arrow from acetoacetyl-Co A joins a thick arrow up to ketone bodies and a short vertical arrow points to a rectangle labeled acetyl-Co A. Arrows point from acetyl-Co A to ketone bodies and to citrate in the citric acid cycle. A blue box at the bottom left contains isoleucine, leucine, threonine, and tryptophan. An arrow points up from this box to the rectangle labeled acetyl-Co A. A light red box to the right of the blue box contains alanine, cysteine, glycine, serine, threonine, and tryptophan. An arrow points up from this box to a rectangle labeled pyruvate. An arrow points from pyruvate to oxaloacetate in the citric acid cycle and a line shows the addition of C O 2 during this reaction. A second arrow points from pyruvate to acetyl-Co A. To the right of the first light red box, a second light red box contains asparagine and aspartate. This box has an arrow pointing to oxaloacetate in the citric acid cycle. All data are approximate. At the upper right corner of the figure, a light red box contains arginine, glutamine, histidine, and proline. An arrow points left to a light red box labeled glutamate from which an arrow point down to alpha-ketoglutarate in the citric acid cycle. Another light red box below contains isoleucine, methionine, threonine, and valine and has an arrow pointing left to succinyl-Co A in the citric acid cycle. Beneath this, another light red box contains phenylalanine and tyrosine and has an arrow pointing left to fumarate in the citric acid cycle.">
            <a:extLst>
              <a:ext uri="{FF2B5EF4-FFF2-40B4-BE49-F238E27FC236}">
                <a16:creationId xmlns:a16="http://schemas.microsoft.com/office/drawing/2014/main" id="{28020C78-EDFC-7B4F-A5BC-17FBBBFA91FA}"/>
              </a:ext>
            </a:extLst>
          </p:cNvPr>
          <p:cNvPicPr>
            <a:picLocks noChangeAspect="1"/>
          </p:cNvPicPr>
          <p:nvPr/>
        </p:nvPicPr>
        <p:blipFill>
          <a:blip r:embed="rId3"/>
          <a:stretch>
            <a:fillRect/>
          </a:stretch>
        </p:blipFill>
        <p:spPr>
          <a:xfrm>
            <a:off x="1497794" y="1274475"/>
            <a:ext cx="6148411" cy="5385405"/>
          </a:xfrm>
          <a:prstGeom prst="rect">
            <a:avLst/>
          </a:prstGeom>
        </p:spPr>
      </p:pic>
      <p:sp>
        <p:nvSpPr>
          <p:cNvPr id="2" name="Title 1">
            <a:extLst>
              <a:ext uri="{FF2B5EF4-FFF2-40B4-BE49-F238E27FC236}">
                <a16:creationId xmlns:a16="http://schemas.microsoft.com/office/drawing/2014/main" id="{DF0D8FCD-F3E5-4894-B487-7329E48F791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Summary of Amino Acid Catabolism</a:t>
            </a:r>
            <a:endParaRPr lang="en-AU" dirty="0"/>
          </a:p>
        </p:txBody>
      </p:sp>
    </p:spTree>
    <p:extLst>
      <p:ext uri="{BB962C8B-B14F-4D97-AF65-F5344CB8AC3E}">
        <p14:creationId xmlns:p14="http://schemas.microsoft.com/office/powerpoint/2010/main" val="3216907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57D0-578F-4E74-9B23-99939798643F}"/>
              </a:ext>
            </a:extLst>
          </p:cNvPr>
          <p:cNvSpPr>
            <a:spLocks noGrp="1"/>
          </p:cNvSpPr>
          <p:nvPr>
            <p:ph type="title"/>
          </p:nvPr>
        </p:nvSpPr>
        <p:spPr>
          <a:xfrm>
            <a:off x="0" y="152400"/>
            <a:ext cx="9144000" cy="1447800"/>
          </a:xfrm>
        </p:spPr>
        <p:txBody>
          <a:bodyPr/>
          <a:lstStyle/>
          <a:p>
            <a:r>
              <a:rPr lang="en-US" altLang="en-US" sz="3400" dirty="0">
                <a:solidFill>
                  <a:srgbClr val="674EA7"/>
                </a:solidFill>
                <a:latin typeface="Arial" panose="020B0604020202020204" pitchFamily="34" charset="0"/>
                <a:cs typeface="Arial" panose="020B0604020202020204" pitchFamily="34" charset="0"/>
              </a:rPr>
              <a:t>Some Amino Acids Can Contribute to Gluconeogenesis, Others to Ketone Body Formation</a:t>
            </a:r>
            <a:endParaRPr lang="en-AU" sz="3400" dirty="0"/>
          </a:p>
        </p:txBody>
      </p:sp>
      <p:sp>
        <p:nvSpPr>
          <p:cNvPr id="5" name="Google Shape;390;g847cf01710_0_68">
            <a:extLst>
              <a:ext uri="{FF2B5EF4-FFF2-40B4-BE49-F238E27FC236}">
                <a16:creationId xmlns:a16="http://schemas.microsoft.com/office/drawing/2014/main" id="{8934C35F-C1F7-AC4D-9153-68EAFA5924A9}"/>
              </a:ext>
            </a:extLst>
          </p:cNvPr>
          <p:cNvSpPr txBox="1">
            <a:spLocks noChangeArrowheads="1"/>
          </p:cNvSpPr>
          <p:nvPr/>
        </p:nvSpPr>
        <p:spPr bwMode="auto">
          <a:xfrm>
            <a:off x="313494" y="2057400"/>
            <a:ext cx="851701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ketogenic</a:t>
            </a:r>
            <a:r>
              <a:rPr lang="en-US" sz="2400" dirty="0">
                <a:latin typeface="Arial" panose="020B0604020202020204" pitchFamily="34" charset="0"/>
                <a:cs typeface="Arial" panose="020B0604020202020204" pitchFamily="34" charset="0"/>
              </a:rPr>
              <a:t> amino acids = can yield ketone bodies in the liver</a:t>
            </a:r>
          </a:p>
          <a:p>
            <a:pPr lvl="1"/>
            <a:r>
              <a:rPr lang="en-US" sz="2400" dirty="0">
                <a:latin typeface="Arial" panose="020B0604020202020204" pitchFamily="34" charset="0"/>
                <a:cs typeface="Arial" panose="020B0604020202020204" pitchFamily="34" charset="0"/>
              </a:rPr>
              <a:t>phenylalanine, tyrosine, isoleucine, leucine, tryptophan, threonine, and lysine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glucogenic </a:t>
            </a:r>
            <a:r>
              <a:rPr lang="en-US" sz="2400" dirty="0">
                <a:latin typeface="Arial" panose="020B0604020202020204" pitchFamily="34" charset="0"/>
                <a:cs typeface="Arial" panose="020B0604020202020204" pitchFamily="34" charset="0"/>
              </a:rPr>
              <a:t>amino acids = can be converted to glucose and glycogen </a:t>
            </a:r>
          </a:p>
          <a:p>
            <a:pPr lvl="1"/>
            <a:r>
              <a:rPr lang="en-US" sz="2400" dirty="0">
                <a:latin typeface="Arial" panose="020B0604020202020204" pitchFamily="34" charset="0"/>
                <a:cs typeface="Arial" panose="020B0604020202020204" pitchFamily="34" charset="0"/>
              </a:rPr>
              <a:t>all amino acids except lysine and leucine</a:t>
            </a:r>
          </a:p>
          <a:p>
            <a:pPr lvl="1"/>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96080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99FC8-269F-429D-B3AB-64971EF79EE8}"/>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Several Enzyme Cofactors Play Important Roles in Amino Acid Catabolism</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934C35F-C1F7-AC4D-9153-68EAFA5924A9}"/>
              </a:ext>
            </a:extLst>
          </p:cNvPr>
          <p:cNvSpPr txBox="1">
            <a:spLocks noChangeArrowheads="1"/>
          </p:cNvSpPr>
          <p:nvPr/>
        </p:nvSpPr>
        <p:spPr bwMode="auto">
          <a:xfrm>
            <a:off x="156747" y="2057401"/>
            <a:ext cx="883050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one-carbon transfers usually involve one of three cofactors: </a:t>
            </a:r>
          </a:p>
          <a:p>
            <a:pPr lvl="1"/>
            <a:r>
              <a:rPr lang="en-US" sz="2400" dirty="0">
                <a:latin typeface="Arial" panose="020B0604020202020204" pitchFamily="34" charset="0"/>
                <a:cs typeface="Arial" panose="020B0604020202020204" pitchFamily="34" charset="0"/>
              </a:rPr>
              <a:t>biotin (transfers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tetrahydrofolate (transfers intermediate oxidation states)</a:t>
            </a:r>
          </a:p>
          <a:p>
            <a:pPr lvl="1"/>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-adenosylmethionine (transfers methyl groups) </a:t>
            </a:r>
          </a:p>
          <a:p>
            <a:pPr lvl="1"/>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Biotin has a five-membered ring with a vertex pointing upward and a bottom bond shared with a five-membered ring below that has a vertex pointing downward. The top ring has C at the top vertex double bonded to O, N substituted for C at the upper left and right vertices with each N further bonded to N, and C at the bottom left and right vertices bonded to H. The bottom ring has its lower left vertex bonded to 2 H, S substituted for C at the bottom vertex, and C at the lower right vertex bonded to H and bonded to C H 2 represents the first carbon in a five-carbon chain labeled valerate. Beginning with the C bonded to the lower right vertex of the ring, the chain is C H 2 C H 2 C H 2 C H 2 C O O minus. Tetrahydrofolate (H subscript 4 end subscript folate) has three components: 6-methylpterin, italicized p end italics-aminobenzoate, and glutamate. 6-methylpterin has a left-hand six-membered ring that shares a double bond on its right side with a right-hand six-membered ring. The vertices in the ring are numbered with the left-hand ring numbered counterclockwise starting with 1 at the top vertex and the right-hand ring numbered counterclockwise beginning with 5 at the bottom vertex. The left-hand six-membered ring has double bonds at its upper left side between positions 1 and 2 and at its right side between positions 8 a and 4 a. It has N substituted for C at the top vertex at position 1 and N substituted for C and further bonded at the lower left vertex at position 3. The upper left vertex, position 2, is bonded to N H 2 and the bottom vertex at position 4 is double bonded to O. The right-hand ring has N substituted for C at the top vertex, position 8, and further bonded to H and blue highlighted N substituted for C and further bonded to H at the bottom vertex, position 5. The upper right vertex, position 7, is bonded to 2 H. The lower right vertex, position 6, is bonded to H and to C 9, which is bonded to 2 H and further bonded to a blue highlighted N numbered 10 that begins italicized p end italics-aminobenzoate. Blue highlighted N bonded to H is bonded to the left vertex of a benzene ring that has its right vertex bonded to C double bonded to O above and further bonded to N H at the left end of glutamate. Glutamate is a five-carbon chain with C 1 bonded to N H to the left further bonded to C double bonded to O at the right side of italicized p end italics-aminobenzoate and bonded to C O O minus above, C 2 and C 3 bonded to 2 H, and C 3 forming C O O minus. Italicized S end italics-adenosylmethionine (ado Met) has methionine on the left bonded to adenosine on the right. Methionine is shown as a vertical chain with C O O minus at the top bonded to C below bonded to H to the right, N H 3 plus to the left, and C H 2 below further bonded to C H 2 bonded to S plus below bonded to C 5 prime of a ring to the right and to C H 3 below. Adenosine begins with the C 5 prime and contains a five-membered ring bonded to a double-ring structure above. The five-membered ring has C 1 bonded to N in position 9 of a double-ring structure above and to H below, C 2 prime and C 3 prime bonded to H above and O H below, C 4 prime bonded to C 5 prime above and H below, and C 5 prime bonded to 2 H and further bonded to S plus of methionine to the left. The double-ring structure has a five-membered ring on the right that shares its left side with a six-membered ring to the right. The five-membered ring has a double bond at its upper right side, between positions 7 and 8, a double bond at the left side that it shares with the six-membered ring between positions 4 and 5, N substituted for C at the upper right vertex at position 7, and N substituted for C at the bottom vertex, at position 9, and further bonded to C 1 prime of the ring below. The six-membered ring has double bonds at the upper left side between positions 1 and 6 and at the lower left side between positions 2 and 3. It has N substituted for C at positions 1 and 3 and a top vertex at position 6 bonded to N H 2.">
            <a:extLst>
              <a:ext uri="{FF2B5EF4-FFF2-40B4-BE49-F238E27FC236}">
                <a16:creationId xmlns:a16="http://schemas.microsoft.com/office/drawing/2014/main" id="{7D8C8F60-3CC0-E848-97AA-B9B4DCC694AA}"/>
              </a:ext>
            </a:extLst>
          </p:cNvPr>
          <p:cNvPicPr>
            <a:picLocks noChangeAspect="1"/>
          </p:cNvPicPr>
          <p:nvPr/>
        </p:nvPicPr>
        <p:blipFill>
          <a:blip r:embed="rId3"/>
          <a:stretch>
            <a:fillRect/>
          </a:stretch>
        </p:blipFill>
        <p:spPr>
          <a:xfrm>
            <a:off x="921836" y="3940888"/>
            <a:ext cx="7300327" cy="2758362"/>
          </a:xfrm>
          <a:prstGeom prst="rect">
            <a:avLst/>
          </a:prstGeom>
        </p:spPr>
      </p:pic>
    </p:spTree>
    <p:extLst>
      <p:ext uri="{BB962C8B-B14F-4D97-AF65-F5344CB8AC3E}">
        <p14:creationId xmlns:p14="http://schemas.microsoft.com/office/powerpoint/2010/main" val="2473005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5AFF-AA99-44FD-972E-A72EA27D0EB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Tetrahydrofolate (H</a:t>
            </a:r>
            <a:r>
              <a:rPr lang="en-US" altLang="en-US" baseline="-25000" dirty="0">
                <a:solidFill>
                  <a:schemeClr val="tx1"/>
                </a:solidFill>
                <a:latin typeface="Arial" panose="020B0604020202020204" pitchFamily="34" charset="0"/>
                <a:cs typeface="Arial" panose="020B0604020202020204" pitchFamily="34" charset="0"/>
              </a:rPr>
              <a:t>4</a:t>
            </a:r>
            <a:r>
              <a:rPr lang="en-US" altLang="en-US" dirty="0">
                <a:solidFill>
                  <a:schemeClr val="tx1"/>
                </a:solidFill>
                <a:latin typeface="Arial" panose="020B0604020202020204" pitchFamily="34" charset="0"/>
                <a:cs typeface="Arial" panose="020B0604020202020204" pitchFamily="34" charset="0"/>
              </a:rPr>
              <a:t> Folate)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98390" y="1676400"/>
            <a:ext cx="546901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tetrahydrofolate (H</a:t>
            </a:r>
            <a:r>
              <a:rPr lang="en-US" altLang="en-US" sz="2400" b="1" baseline="-25000" dirty="0">
                <a:latin typeface="Arial" panose="020B0604020202020204" pitchFamily="34" charset="0"/>
                <a:cs typeface="Arial" panose="020B0604020202020204" pitchFamily="34" charset="0"/>
              </a:rPr>
              <a:t>4</a:t>
            </a:r>
            <a:r>
              <a:rPr lang="en-US" altLang="en-US" sz="2400" b="1" dirty="0">
                <a:latin typeface="Arial" panose="020B0604020202020204" pitchFamily="34" charset="0"/>
                <a:cs typeface="Arial" panose="020B0604020202020204" pitchFamily="34" charset="0"/>
              </a:rPr>
              <a:t> folate) </a:t>
            </a:r>
            <a:r>
              <a:rPr lang="en-US" altLang="en-US" sz="2400" dirty="0">
                <a:latin typeface="Arial" panose="020B0604020202020204" pitchFamily="34" charset="0"/>
                <a:cs typeface="Arial" panose="020B0604020202020204" pitchFamily="34" charset="0"/>
              </a:rPr>
              <a:t>= consists of </a:t>
            </a:r>
            <a:r>
              <a:rPr lang="en-US" sz="2400" dirty="0">
                <a:latin typeface="Arial" panose="020B0604020202020204" pitchFamily="34" charset="0"/>
                <a:cs typeface="Arial" panose="020B0604020202020204" pitchFamily="34" charset="0"/>
              </a:rPr>
              <a:t>substituted pterin (6-methylpterin), </a:t>
            </a:r>
            <a:r>
              <a:rPr lang="en-US" sz="2400" i="1"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-aminobenzoate, and glutamate moieties </a:t>
            </a:r>
          </a:p>
          <a:p>
            <a:pPr lvl="1"/>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synthesized in bacteria </a:t>
            </a:r>
            <a:endParaRPr lang="en-US" sz="2400" dirty="0">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folate = the oxidized form of tetrahydrofolate</a:t>
            </a:r>
          </a:p>
          <a:p>
            <a:pPr lvl="1"/>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converted to tetrahydrofolate in two steps by dihydrofolate reductase</a:t>
            </a:r>
          </a:p>
        </p:txBody>
      </p:sp>
      <p:pic>
        <p:nvPicPr>
          <p:cNvPr id="3" name="Picture 2" descr="Pterin has a left-hand six-membered ring that shares a double bond on its right side with a right-hand six-membered ring. The left-hand six-membered ring has double bonds at its upper left side between positions 1 and 2 and at its right side between positions 8 a and 4 a. It has N substituted for C at the top vertex at position 1 and N substituted for C and further bonded at the lower left vertex at position 3. The upper left vertex, position 2, is bonded to N H 2 and the bottom vertex at position 4 is double bonded to O. The right-hand ring has N H substituted for C at the top vertex, position 8, and at the bottom vertex, position 5. The lower right vertex, position 6, is bonded to R.">
            <a:extLst>
              <a:ext uri="{FF2B5EF4-FFF2-40B4-BE49-F238E27FC236}">
                <a16:creationId xmlns:a16="http://schemas.microsoft.com/office/drawing/2014/main" id="{B2D7271E-B34D-8D45-85F9-1C0128C0F768}"/>
              </a:ext>
            </a:extLst>
          </p:cNvPr>
          <p:cNvPicPr>
            <a:picLocks noChangeAspect="1"/>
          </p:cNvPicPr>
          <p:nvPr/>
        </p:nvPicPr>
        <p:blipFill>
          <a:blip r:embed="rId3"/>
          <a:stretch>
            <a:fillRect/>
          </a:stretch>
        </p:blipFill>
        <p:spPr>
          <a:xfrm>
            <a:off x="5867400" y="2514600"/>
            <a:ext cx="3035147" cy="2209800"/>
          </a:xfrm>
          <a:prstGeom prst="rect">
            <a:avLst/>
          </a:prstGeom>
        </p:spPr>
      </p:pic>
    </p:spTree>
    <p:extLst>
      <p:ext uri="{BB962C8B-B14F-4D97-AF65-F5344CB8AC3E}">
        <p14:creationId xmlns:p14="http://schemas.microsoft.com/office/powerpoint/2010/main" val="25464414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08EB-4385-4837-9962-F8FA708049D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Conversions of One-Carbon Units on Tetrahydrofolate</a:t>
            </a:r>
            <a:endParaRPr lang="en-AU" dirty="0"/>
          </a:p>
        </p:txBody>
      </p:sp>
      <p:sp>
        <p:nvSpPr>
          <p:cNvPr id="7" name="Google Shape;390;g847cf01710_0_68">
            <a:extLst>
              <a:ext uri="{FF2B5EF4-FFF2-40B4-BE49-F238E27FC236}">
                <a16:creationId xmlns:a16="http://schemas.microsoft.com/office/drawing/2014/main" id="{CD46DA8C-3351-9944-9B64-45DC23C73820}"/>
              </a:ext>
            </a:extLst>
          </p:cNvPr>
          <p:cNvSpPr txBox="1">
            <a:spLocks noChangeArrowheads="1"/>
          </p:cNvSpPr>
          <p:nvPr/>
        </p:nvSpPr>
        <p:spPr bwMode="auto">
          <a:xfrm>
            <a:off x="398390" y="1676400"/>
            <a:ext cx="31068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the one-carbon group is bonded to N-5, N-10, or both</a:t>
            </a:r>
          </a:p>
          <a:p>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buNone/>
            </a:pPr>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etrahydrofolate is shown on the left as a six-membered ring with a double bond on its left side between positions 8 a and 4, which are each further bonded to the left. It has N H substituted for C at positions 8 and 5, the top and bottom vertices, respectively. N at position 5 is highlighted in blue. C 7 at the upper right vertex is bonded to 2 H and C 6 at the lower right vertex is bonded to H and to C H 2 further bonded to blue highlighted N numbered 10 that is bonded to H and further bonded to the right. Right- and left-pointing arrows indicate a reversible reaction to produce italicized N end italics superscript 5 end superscript, italicized N end italics superscript 10 end superscript methylene-tetrahydrofolate. The arrows are labeled serine hydromethyltransferase. The right-pointing arrow is joined by a curved arrow showing the addition of serine and loss of glycine and the point where the arrows meet is labeled P L P. Serine has a central C bonded to C O O minus above, H to the right, red highlighted C H 2 O H below, and N H 3 plus to the left. Glycine is similar except that red highlighted C H 2 O H has been replaced by H. A second arrow branches away to show the loss of H red highlighted O H. This yields italicized N end italics superscript 5 end superscript, italicized N end italics superscript 10 end superscript methylene-tetrahydrofolate in a gray box labeled with the oxidation state of red highlighted further bonded C H 2 O H. Italicized N end italics superscript 5 end superscript, italicized N end italics superscript 10 end superscript methylene-tetrahydrofolate is similar to tetrahydrofolate except that blue highlighted N at position 5 is bonded to red highlighted C H 2 below that is bonded to blue highlighted N 10 to its right that is further bonded to C H 2 above further bonded to the lower right vertex of the ring. Arrows point upward and downward from the central gray box containing Italicized N end italics superscript 5 end superscript, italicized N end italics superscript 10 end superscript methylene-tetrahydrofolate An arrow labeled italicized N end italics superscript 5 end superscript, italicized N end italics superscript 10 end superscript methylene-tetrahydrofolate reductase points upward accompanied by a curved arrow showing the addition of an orange oval labeled N A D P H accompanied by H plus and the loss of N A D P plus. This yields a molecule in a separate gray box, italicized N end italics superscript 5 end superscript methyl-tetrahydrofolate, which is similar to the reactant except that blue highlighted N 5 at the bottom vertex of the ring is bonded to red highlighted C H 3 below and blue highlighted N 10 is bonded to H and further bonded. The oxidation state is shown as red highlighted C H 3 that is further bonded and labeled (most reduced). The second arrow from the central gray box containing italicized N end italics superscript 5 end superscript, italicized N end italics superscript 10 end superscript methylene-tetrahydrofolate points down accompanied by an arrow pointing upward, indicating a reversible reaction. It is labeled italicized N end italics superscript 5 end superscript, italicized N end italics superscript 10 end superscript methylene-tetrahydrofolate dehydrogenase. A curved arrow accompanying the upward arrow shows the addition of an orange oval labeled N A D P H accompanied by H plus and the loss of N A D P plus. This yields italicized N end italics superscript 5 end superscript, italicized N end italics superscript 10 end superscript methenyl-tetrahydrofolate in a bottom gray box labeled red highlighted C double bonded to O above, bonded to H to the right, and further bonded accompanied by text reading, (most oxidized). Italicized N end italics superscript 5 end superscript, italicized N end italics superscript 10 end superscript methenyl-tetrahydrofolate is similar to italicized N end italics superscript 5 end superscript, superscript 10 end superscript methylene-tetrahydrofolate except that blue highlighted N 5 at the bottom vertex of the ring is connected by one solid line and one dashed line to red highlighted C H with a positive sign on C connected by a solid line and a dashed line to blue highlighted N 10. Three reactions can occur. In the right reaction, right- and left-pointing arrows labeled cyclohydrolase lead to a product on the left labeled italicized N end italics superscript 10 end superscript-formyl-tetrahydrofolate. The right-pointing arrow indicating the reaction that converts italicized N end italics superscript 10 end superscript-formyl-tetrahydrofolate to Italicized N end italics superscript 5 end superscript, italicized N end italics superscript 10 end superscript methenyl-tetrahydrofolate has an arrow branching away to show the loss of H 2 O. Italicized N end italics superscript 10 end superscript-formyl-tetrahydrofolate is similar to Italicized N end italics superscript 5 end superscript, italicized N end italics superscript 10 end superscript methenyl-tetrahydrofolate except that blue highlighted N 5 is bonded to H and blue highlighted N 10 is further bonded to the right and bonded below to red highlighted C double bonded to O on the left and bonded to H on the right. An arrow labeled italicized N end italics superscript 10 end superscript-formyl-tetrahydrofolate synthetase points from tetrahydrofolate to the left to italicized N end italics superscript 10 end superscript-formyl-tetrahydrofolate. The second possible reaction for italicized N end italics superscript 5 end superscript, italicized N end italics superscript 10 end superscript methenyl-tetrahydrofolate is shown by upward- and downward-pointing arrows. The downward-pointing arrow is labeled cyclohydrolase (minor); spontaneous. The upward-pointing arrow is labeled italicized N end italics superscript 5 end superscript, italicized N end italics superscript 10 end superscript-methenyl-tetrahydrofolate synthetase and is accompanied by an arrow showing the addition of an orange oval labeled A T P and the loss of A D P Plus p subscript i. The forward reaction yields italicized N end italics superscript 5 end superscript-formyl-tetrahydrofolate, which is similar to the reactant except that blue highlighted N 5 is bonded to red highlighted C double bonded to O and bonded to H and blue highlighted N 10 is bonded to H below and further bonded to the right. The third possible reaction for italicized N end italics superscript 5 end superscript, italicized N end italics superscript 10 end superscript methenyl-tetrahydrofolate is shown by right-and left-pointing arrows labeled cyclodeaminase. The right-pointing arrow is joined by red highlighted N H 4 plus. This yields italicized N end italics superscript 5 end superscript-formimino-tetrahydrofolate, which is similar to the reactant except that blue highlighted N 5 is bonded to red highlighted C H double bonded to N H below and blue highlighted N 10 is further bonded and bonded to H below. ">
            <a:extLst>
              <a:ext uri="{FF2B5EF4-FFF2-40B4-BE49-F238E27FC236}">
                <a16:creationId xmlns:a16="http://schemas.microsoft.com/office/drawing/2014/main" id="{BD441360-3B42-B846-8111-27A2090CEEF1}"/>
              </a:ext>
            </a:extLst>
          </p:cNvPr>
          <p:cNvPicPr>
            <a:picLocks noChangeAspect="1"/>
          </p:cNvPicPr>
          <p:nvPr/>
        </p:nvPicPr>
        <p:blipFill>
          <a:blip r:embed="rId3"/>
          <a:stretch>
            <a:fillRect/>
          </a:stretch>
        </p:blipFill>
        <p:spPr>
          <a:xfrm>
            <a:off x="4038600" y="1619429"/>
            <a:ext cx="4691770" cy="5009971"/>
          </a:xfrm>
          <a:prstGeom prst="rect">
            <a:avLst/>
          </a:prstGeom>
        </p:spPr>
      </p:pic>
    </p:spTree>
    <p:extLst>
      <p:ext uri="{BB962C8B-B14F-4D97-AF65-F5344CB8AC3E}">
        <p14:creationId xmlns:p14="http://schemas.microsoft.com/office/powerpoint/2010/main" val="24486099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C040-5974-4104-B343-D88C4098264D}"/>
              </a:ext>
            </a:extLst>
          </p:cNvPr>
          <p:cNvSpPr>
            <a:spLocks noGrp="1"/>
          </p:cNvSpPr>
          <p:nvPr>
            <p:ph type="title"/>
          </p:nvPr>
        </p:nvSpPr>
        <p:spPr/>
        <p:txBody>
          <a:bodyPr/>
          <a:lstStyle/>
          <a:p>
            <a:r>
              <a:rPr lang="en-US" altLang="en-US" i="1" dirty="0">
                <a:solidFill>
                  <a:schemeClr val="tx1"/>
                </a:solidFill>
                <a:latin typeface="Arial" panose="020B0604020202020204" pitchFamily="34" charset="0"/>
                <a:cs typeface="Arial" panose="020B0604020202020204" pitchFamily="34" charset="0"/>
              </a:rPr>
              <a:t>S</a:t>
            </a:r>
            <a:r>
              <a:rPr lang="en-US" altLang="en-US" dirty="0">
                <a:solidFill>
                  <a:schemeClr val="tx1"/>
                </a:solidFill>
                <a:latin typeface="Arial" panose="020B0604020202020204" pitchFamily="34" charset="0"/>
                <a:cs typeface="Arial" panose="020B0604020202020204" pitchFamily="34" charset="0"/>
              </a:rPr>
              <a:t>-Adenosylmethionine (</a:t>
            </a:r>
            <a:r>
              <a:rPr lang="en-US" altLang="en-US" dirty="0" err="1">
                <a:solidFill>
                  <a:schemeClr val="tx1"/>
                </a:solidFill>
                <a:latin typeface="Arial" panose="020B0604020202020204" pitchFamily="34" charset="0"/>
                <a:cs typeface="Arial" panose="020B0604020202020204" pitchFamily="34" charset="0"/>
              </a:rPr>
              <a:t>adoMet</a:t>
            </a:r>
            <a:r>
              <a:rPr lang="en-US" altLang="en-US" dirty="0">
                <a:solidFill>
                  <a:schemeClr val="tx1"/>
                </a:solidFill>
                <a:latin typeface="Arial" panose="020B0604020202020204" pitchFamily="34" charset="0"/>
                <a:cs typeface="Arial" panose="020B0604020202020204" pitchFamily="34" charset="0"/>
              </a:rPr>
              <a:t>)</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27795" y="1402080"/>
            <a:ext cx="8288410" cy="492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i="1" dirty="0">
                <a:latin typeface="Arial" panose="020B0604020202020204" pitchFamily="34" charset="0"/>
                <a:cs typeface="Arial" panose="020B0604020202020204" pitchFamily="34" charset="0"/>
              </a:rPr>
              <a:t>S</a:t>
            </a:r>
            <a:r>
              <a:rPr lang="en-US" altLang="en-US" sz="2400" b="1" dirty="0">
                <a:latin typeface="Arial" panose="020B0604020202020204" pitchFamily="34" charset="0"/>
                <a:cs typeface="Arial" panose="020B0604020202020204" pitchFamily="34" charset="0"/>
              </a:rPr>
              <a:t>-adenosylmethionine (</a:t>
            </a:r>
            <a:r>
              <a:rPr lang="en-US" altLang="en-US" sz="2400" b="1" dirty="0" err="1">
                <a:latin typeface="Arial" panose="020B0604020202020204" pitchFamily="34" charset="0"/>
                <a:cs typeface="Arial" panose="020B0604020202020204" pitchFamily="34" charset="0"/>
              </a:rPr>
              <a:t>adoMet</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preferred cofactor for biological methyl group transfers </a:t>
            </a:r>
          </a:p>
          <a:p>
            <a:pPr lvl="1"/>
            <a:r>
              <a:rPr lang="en-US" sz="2400" dirty="0">
                <a:latin typeface="Arial" panose="020B0604020202020204" pitchFamily="34" charset="0"/>
                <a:cs typeface="Arial" panose="020B0604020202020204" pitchFamily="34" charset="0"/>
              </a:rPr>
              <a:t>Its methyl group is ~ 1000x more reactive than the methyl group of </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-methyltetrahydrofolate </a:t>
            </a:r>
          </a:p>
          <a:p>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methionine adenosyl transferase </a:t>
            </a: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catalyzes the synthesis of </a:t>
            </a:r>
            <a:r>
              <a:rPr lang="en-US" altLang="en-US" sz="2400" i="1" dirty="0">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-adenosylmethionine from ATP and methionine</a:t>
            </a:r>
          </a:p>
          <a:p>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b="1" i="1" dirty="0">
                <a:latin typeface="Arial" panose="020B0604020202020204" pitchFamily="34" charset="0"/>
                <a:cs typeface="Arial" panose="020B0604020202020204" pitchFamily="34" charset="0"/>
              </a:rPr>
              <a:t>S</a:t>
            </a:r>
            <a:r>
              <a:rPr lang="en-US" altLang="en-US" sz="2400" b="1" dirty="0">
                <a:latin typeface="Arial" panose="020B0604020202020204" pitchFamily="34" charset="0"/>
                <a:cs typeface="Arial" panose="020B0604020202020204" pitchFamily="34" charset="0"/>
              </a:rPr>
              <a:t>-adenosylhomocysteine </a:t>
            </a:r>
            <a:r>
              <a:rPr lang="en-US" altLang="en-US" sz="2400" dirty="0">
                <a:latin typeface="Arial" panose="020B0604020202020204" pitchFamily="34" charset="0"/>
                <a:cs typeface="Arial" panose="020B0604020202020204" pitchFamily="34" charset="0"/>
              </a:rPr>
              <a:t>= formed when the methyl group from </a:t>
            </a:r>
            <a:r>
              <a:rPr lang="en-US" altLang="en-US" sz="2400" i="1" dirty="0">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-adenosylmethionine is transferred to an acceptor</a:t>
            </a:r>
          </a:p>
        </p:txBody>
      </p:sp>
    </p:spTree>
    <p:extLst>
      <p:ext uri="{BB962C8B-B14F-4D97-AF65-F5344CB8AC3E}">
        <p14:creationId xmlns:p14="http://schemas.microsoft.com/office/powerpoint/2010/main" val="1145968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D2FC67EE-C552-4A9C-A5B2-0D0145FBF9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09B9D00F-8437-46EA-A0A1-7610E3BA133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Each amino acid has a different catabolic fate. </a:t>
            </a:r>
            <a:r>
              <a:rPr lang="en-US" sz="2400" dirty="0">
                <a:latin typeface="Arial" panose="020B0604020202020204" pitchFamily="34" charset="0"/>
                <a:cs typeface="Arial" panose="020B0604020202020204" pitchFamily="34" charset="0"/>
              </a:rPr>
              <a:t>The varied carbon skeletons of amino acids are broken down via equally varied pathways. All can be oxidized to generate ATP. All but leucine and lysine can contribute to gluconeogenesis when needed. </a:t>
            </a:r>
          </a:p>
        </p:txBody>
      </p:sp>
    </p:spTree>
    <p:extLst>
      <p:ext uri="{BB962C8B-B14F-4D97-AF65-F5344CB8AC3E}">
        <p14:creationId xmlns:p14="http://schemas.microsoft.com/office/powerpoint/2010/main" val="150779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2E028-8654-470D-985F-95EAF3E07DA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Synthesis of Methionine and </a:t>
            </a:r>
            <a:br>
              <a:rPr lang="en-US" altLang="en-US" dirty="0">
                <a:solidFill>
                  <a:schemeClr val="tx1"/>
                </a:solidFill>
                <a:latin typeface="Arial" panose="020B0604020202020204" pitchFamily="34" charset="0"/>
                <a:cs typeface="Arial" panose="020B0604020202020204" pitchFamily="34" charset="0"/>
              </a:rPr>
            </a:br>
            <a:r>
              <a:rPr lang="en-US" altLang="en-US" i="1" dirty="0">
                <a:solidFill>
                  <a:schemeClr val="tx1"/>
                </a:solidFill>
                <a:latin typeface="Arial" panose="020B0604020202020204" pitchFamily="34" charset="0"/>
                <a:cs typeface="Arial" panose="020B0604020202020204" pitchFamily="34" charset="0"/>
              </a:rPr>
              <a:t>S</a:t>
            </a:r>
            <a:r>
              <a:rPr lang="en-US" altLang="en-US" dirty="0">
                <a:solidFill>
                  <a:schemeClr val="tx1"/>
                </a:solidFill>
                <a:latin typeface="Arial" panose="020B0604020202020204" pitchFamily="34" charset="0"/>
                <a:cs typeface="Arial" panose="020B0604020202020204" pitchFamily="34" charset="0"/>
              </a:rPr>
              <a:t>-Adenosylmethionine</a:t>
            </a:r>
            <a:endParaRPr lang="en-AU" dirty="0"/>
          </a:p>
        </p:txBody>
      </p:sp>
      <p:pic>
        <p:nvPicPr>
          <p:cNvPr id="3" name="Picture 2" descr="Methionine is shown as a four-carbon vertical chain with C 1 forming C O O minus, C 2 bonded to H to the right and N H 3 plus to the left, C 3 bonded to 2 H, and C 4 bonded to 2 H and to S below with a red highlighted pair of electrons and a bond to red highlighted C H 3 to the left. A T P is added. It has a five-membered ring bonded to a chain of three phosphates to the left and a double-ring structure above to the right. The five-membered ring has C 1 bonded to N in position 9 of a double-ring structure above and to H below, C 2 prime and C 3 prime bonded to H above and O H below, C 4 prime bonded to C 5 prime above and H below, and C 5 prime bonded to 2 H and further bonded to O bonded to P double bonded to O above, bonded to O minus below, and bonded to O to the left further bonded to P double bonded to O above, bonded to O minus below, and bonded to O to the left further bonded to P double bonded to O above, bonded to O minus below, and bonded to O minus to the left. The double-ring structure has a five-membered ring on the right that shares its left side with a six-membered ring to the right. The five-membered ring has a double bond at its upper right side, between positions 7 and 8, a double bond at the left side that it shares with the six-membered ring between positions 4 and 5, N substituted for C at the upper right vertex at position 7, and N substituted for C at the bottom vertex, at position 9, and further bonded to C 1 prime of the ring below. The six-membered ring has double bonds at the upper left side between positions 1 and 6 and at the lower left side between positions 2 and 3. It has N substituted for C at positions 1 and 3 and a top vertex at position 6 bonded to N H 2. Step 1: An arrow labeled methionine adenosyl transferase points right accompanied by an arrow that branches away to show the loss of P P subscript i plus P subscript i. This yields italicized S-adenosylmethionine. It is similar to A T P except that the phosphates have been lost to allow a bond to form with S plus of methionine. C 5 prime of the five-membered ring is bonded to 2 H and to S plus, which is bonded to unchanged C 1 to C 4 of methionine above and to red highlighted C H 3 below. Step 2: An arrow points down accompanied by a curved arrow showing the addition of R and loss of R bonded to red highlighted C H 3. Accompanying text at the inflection point reads, a variety of methyl transferases. This yields italicized S end italics-adenosyl-homocysteine, which has a four-carbon vertical chain with C 1 forming C O O minus, C 2 bonded to H to the right and N H 3 plus to the left, C 3 bonded to 2 H, and C 4 bonded to 2 H and to S below further bonded to a rectangle labeled adenosine to the right. Step 3: Right- and left-pointing arrows show a reversible reaction that yields homocysteine. The left-pointing arrow, representing the forward reaction, is accompanied by a curved arrow showing the addition of H 2 O and loss of adenosine with hydrolase at the inflection point. Homocysteine is similar to the italicized S end italics-adenosyl-homocysteine except that S is bonded to H instead of adenosine. Step 4: An arrow points left and then up to methionine accompanied by a curved arrow showing the addition of italicized N end italics superscript 5 end superscript methyltetrahydrofolate and loss of tetrahydrofolate with the inflection point labeled methionine synthase and coenzyme B subscript 12. Italicized N end italics superscript 5 end superscript-methyltetrahydrofolate is a six-membered ring with a double bond on its left side between positions 8 a and 4, which are each further bonded to the left. It has N H substituted for C at position 8, the top vertex, and N substituted for C at position 5, the bottom vertex, and further bonded to red highlighted C H 3. C 7 at the upper right vertex is bonded to 2 H and C 6 at the lower right vertex is bonded to H and to C H 2 further bonded to N H that is further bonded to the right. Tetrahydrofolate is similar but N at position 5 is bonded to H instead of C H 3. This reaction yields methionine in the upper left, where A T P can be added to begin the process again.">
            <a:extLst>
              <a:ext uri="{FF2B5EF4-FFF2-40B4-BE49-F238E27FC236}">
                <a16:creationId xmlns:a16="http://schemas.microsoft.com/office/drawing/2014/main" id="{7D4B02D2-ED03-7142-BAB5-8B5D66BA6620}"/>
              </a:ext>
            </a:extLst>
          </p:cNvPr>
          <p:cNvPicPr>
            <a:picLocks noChangeAspect="1"/>
          </p:cNvPicPr>
          <p:nvPr/>
        </p:nvPicPr>
        <p:blipFill>
          <a:blip r:embed="rId3"/>
          <a:stretch>
            <a:fillRect/>
          </a:stretch>
        </p:blipFill>
        <p:spPr>
          <a:xfrm>
            <a:off x="466725" y="1600200"/>
            <a:ext cx="8210550" cy="4727286"/>
          </a:xfrm>
          <a:prstGeom prst="rect">
            <a:avLst/>
          </a:prstGeom>
        </p:spPr>
      </p:pic>
    </p:spTree>
    <p:extLst>
      <p:ext uri="{BB962C8B-B14F-4D97-AF65-F5344CB8AC3E}">
        <p14:creationId xmlns:p14="http://schemas.microsoft.com/office/powerpoint/2010/main" val="8103567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A2F6-D301-4176-8683-B911804AB2F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Pernicious Anemia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98390" y="1676400"/>
            <a:ext cx="82884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pernicious anemia </a:t>
            </a:r>
            <a:r>
              <a:rPr lang="en-US" sz="2400" dirty="0">
                <a:latin typeface="Arial" panose="020B0604020202020204" pitchFamily="34" charset="0"/>
                <a:cs typeface="Arial" panose="020B0604020202020204" pitchFamily="34" charset="0"/>
              </a:rPr>
              <a:t>= observed in B</a:t>
            </a:r>
            <a:r>
              <a:rPr lang="en-US" sz="2400" baseline="-25000" dirty="0">
                <a:latin typeface="Arial" panose="020B0604020202020204" pitchFamily="34" charset="0"/>
                <a:cs typeface="Arial" panose="020B0604020202020204" pitchFamily="34" charset="0"/>
              </a:rPr>
              <a:t>12</a:t>
            </a:r>
            <a:r>
              <a:rPr lang="en-US" sz="2400" dirty="0">
                <a:latin typeface="Arial" panose="020B0604020202020204" pitchFamily="34" charset="0"/>
                <a:cs typeface="Arial" panose="020B0604020202020204" pitchFamily="34" charset="0"/>
              </a:rPr>
              <a:t> deficiency disease </a:t>
            </a:r>
          </a:p>
          <a:p>
            <a:pPr lvl="1"/>
            <a:r>
              <a:rPr lang="en-US" sz="2400" dirty="0">
                <a:latin typeface="Arial" panose="020B0604020202020204" pitchFamily="34" charset="0"/>
                <a:cs typeface="Arial" panose="020B0604020202020204" pitchFamily="34" charset="0"/>
              </a:rPr>
              <a:t>traced to the methionine synthase reaction</a:t>
            </a:r>
          </a:p>
          <a:p>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buNone/>
            </a:pPr>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81866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D86C-AF6A-423A-91B3-32245FB82CC7}"/>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Megaloblatic</a:t>
            </a:r>
            <a:r>
              <a:rPr lang="en-US" altLang="en-US" dirty="0">
                <a:solidFill>
                  <a:schemeClr val="tx1"/>
                </a:solidFill>
                <a:latin typeface="Arial" panose="020B0604020202020204" pitchFamily="34" charset="0"/>
                <a:cs typeface="Arial" panose="020B0604020202020204" pitchFamily="34" charset="0"/>
              </a:rPr>
              <a:t> Anemia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98390" y="1676400"/>
            <a:ext cx="82884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megaloblastic anemia </a:t>
            </a: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observed in vitamin B</a:t>
            </a:r>
            <a:r>
              <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12</a:t>
            </a: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deficiency </a:t>
            </a:r>
          </a:p>
          <a:p>
            <a:pPr lvl="1"/>
            <a:r>
              <a:rPr lang="en-US" sz="2400" dirty="0">
                <a:latin typeface="Arial" panose="020B0604020202020204" pitchFamily="34" charset="0"/>
                <a:cs typeface="Arial" panose="020B0604020202020204" pitchFamily="34" charset="0"/>
              </a:rPr>
              <a:t>decline in the production of mature erythrocytes</a:t>
            </a:r>
          </a:p>
          <a:p>
            <a:pPr lvl="1"/>
            <a:r>
              <a:rPr lang="en-US" sz="2400" dirty="0">
                <a:latin typeface="Arial" panose="020B0604020202020204" pitchFamily="34" charset="0"/>
                <a:cs typeface="Arial" panose="020B0604020202020204" pitchFamily="34" charset="0"/>
              </a:rPr>
              <a:t>appearance of immature precursor cells, or </a:t>
            </a:r>
            <a:r>
              <a:rPr lang="en-US" sz="2400" b="1" dirty="0">
                <a:latin typeface="Arial" panose="020B0604020202020204" pitchFamily="34" charset="0"/>
                <a:cs typeface="Arial" panose="020B0604020202020204" pitchFamily="34" charset="0"/>
              </a:rPr>
              <a:t>megaloblasts, </a:t>
            </a:r>
            <a:r>
              <a:rPr lang="en-US" sz="2400" dirty="0">
                <a:latin typeface="Arial" panose="020B0604020202020204" pitchFamily="34" charset="0"/>
                <a:cs typeface="Arial" panose="020B0604020202020204" pitchFamily="34" charset="0"/>
              </a:rPr>
              <a:t>in the bone marrow </a:t>
            </a:r>
          </a:p>
          <a:p>
            <a:pPr lvl="1"/>
            <a:r>
              <a:rPr lang="en-US" sz="2400" dirty="0">
                <a:latin typeface="Arial" panose="020B0604020202020204" pitchFamily="34" charset="0"/>
                <a:cs typeface="Arial" panose="020B0604020202020204" pitchFamily="34" charset="0"/>
              </a:rPr>
              <a:t>replacement of erythrocytes with a smaller number of abnormally large erythrocytes (</a:t>
            </a:r>
            <a:r>
              <a:rPr lang="en-US" sz="2400" b="1" dirty="0">
                <a:latin typeface="Arial" panose="020B0604020202020204" pitchFamily="34" charset="0"/>
                <a:cs typeface="Arial" panose="020B0604020202020204" pitchFamily="34" charset="0"/>
              </a:rPr>
              <a:t>macrocytes) </a:t>
            </a:r>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err="1">
                <a:solidFill>
                  <a:srgbClr val="000000"/>
                </a:solidFill>
                <a:latin typeface="Arial" panose="020B0604020202020204" pitchFamily="34" charset="0"/>
                <a:cs typeface="Arial" panose="020B0604020202020204" pitchFamily="34" charset="0"/>
                <a:sym typeface="Arial" panose="020B0604020202020204" pitchFamily="34" charset="0"/>
              </a:rPr>
              <a:t>erythocyte</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defects are due to the </a:t>
            </a:r>
            <a:r>
              <a:rPr lang="en-US" sz="2400" dirty="0">
                <a:latin typeface="Arial" panose="020B0604020202020204" pitchFamily="34" charset="0"/>
                <a:cs typeface="Arial" panose="020B0604020202020204" pitchFamily="34" charset="0"/>
              </a:rPr>
              <a:t>depletion of the </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10</a:t>
            </a:r>
            <a:r>
              <a:rPr lang="en-US" sz="2400" dirty="0">
                <a:latin typeface="Arial" panose="020B0604020202020204" pitchFamily="34" charset="0"/>
                <a:cs typeface="Arial" panose="020B0604020202020204" pitchFamily="34" charset="0"/>
              </a:rPr>
              <a:t>-methylenetetrahydrofolate </a:t>
            </a: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33578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7BD4-FFAC-46F4-BE9D-051A36F6EAE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Tetrahydrobiopterin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98390" y="1676400"/>
            <a:ext cx="82884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tetrahydrobiopterin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cofactor of amino acid catabolism</a:t>
            </a:r>
          </a:p>
          <a:p>
            <a:pPr lvl="1"/>
            <a:r>
              <a:rPr lang="en-US" sz="2400" dirty="0">
                <a:latin typeface="Arial" panose="020B0604020202020204" pitchFamily="34" charset="0"/>
                <a:cs typeface="Arial" panose="020B0604020202020204" pitchFamily="34" charset="0"/>
              </a:rPr>
              <a:t>similar to the pterin moiety of tetrahydrofolate</a:t>
            </a:r>
          </a:p>
          <a:p>
            <a:pPr lvl="1"/>
            <a:r>
              <a:rPr lang="en-US" sz="2400" dirty="0">
                <a:latin typeface="Arial" panose="020B0604020202020204" pitchFamily="34" charset="0"/>
                <a:cs typeface="Arial" panose="020B0604020202020204" pitchFamily="34" charset="0"/>
              </a:rPr>
              <a:t>participates in oxidation reactions</a:t>
            </a: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66837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E244F-F9E3-4875-AE32-6A0D1BEC1F6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Six Amino Acids Are Degraded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to Pyruvate</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934C35F-C1F7-AC4D-9153-68EAFA5924A9}"/>
              </a:ext>
            </a:extLst>
          </p:cNvPr>
          <p:cNvSpPr txBox="1">
            <a:spLocks noChangeArrowheads="1"/>
          </p:cNvSpPr>
          <p:nvPr/>
        </p:nvSpPr>
        <p:spPr bwMode="auto">
          <a:xfrm>
            <a:off x="325261" y="1600200"/>
            <a:ext cx="84934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alanine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tryptophan</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cysteine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serine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glycine</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threonine</a:t>
            </a:r>
            <a:r>
              <a:rPr lang="en-US" sz="2400" dirty="0">
                <a:latin typeface="Arial" panose="020B0604020202020204" pitchFamily="34" charset="0"/>
                <a:cs typeface="Arial" panose="020B0604020202020204" pitchFamily="34" charset="0"/>
              </a:rPr>
              <a:t> are converted in whole or in part to pyruvate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pyruvate is either converted to:</a:t>
            </a:r>
          </a:p>
          <a:p>
            <a:pPr lvl="1"/>
            <a:r>
              <a:rPr lang="en-US" sz="2400" dirty="0">
                <a:latin typeface="Arial" panose="020B0604020202020204" pitchFamily="34" charset="0"/>
                <a:cs typeface="Arial" panose="020B0604020202020204" pitchFamily="34" charset="0"/>
              </a:rPr>
              <a:t>acetyl-CoA for oxidation via the citric acid cycle</a:t>
            </a:r>
          </a:p>
          <a:p>
            <a:pPr lvl="1"/>
            <a:r>
              <a:rPr lang="en-US" sz="2400" dirty="0">
                <a:latin typeface="Arial" panose="020B0604020202020204" pitchFamily="34" charset="0"/>
                <a:cs typeface="Arial" panose="020B0604020202020204" pitchFamily="34" charset="0"/>
              </a:rPr>
              <a:t>oxaloacetate to enter gluconeogenesis </a:t>
            </a: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20110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word threonine in a box accompanies the first molecule, which is a four-carbon chain. Numbered from right to left, the chain has C 1 highlighted in blue forming C O O minus; C 2 bonded to H and to N H 3 plus above; C 3 highlighted in light red, bonded to H, and bonded to O H below; and C 4 highlighted in light red and bonded to C H 3. An arrow labeled threonine dehydrogenase points downward accompanied by a curved arrow showing the addition of N A D Plus and loss of N A D H. This yields 2-amino-3-ketobutyrate, which is similar except that C 3 is double bonded to O below. An arrow labeled 2-amino-3-ketobutyrate Co A ligase points downward accompanied by a curved arrow showing the addition of Co A and loss of a acetyl Co A in a red highlighted box. This yields a molecule labeled with the word glycine in a box. It has a central C bonded to 2 H, bonded to N H 3 plus above, and bonded to blue highlighted C on the right that forms C O O minus. An arrow points to the right from glycine accompanied by a curved arrow showing the addition of N A D plus and loss of N A D H. Beneath, an arrow curves up from below, runs to the right along the horizontal arrow, and curves back to enclose the words glycine cleavage enzyme before ending at red highlighted methylene to the left. The reaction yields C O 2 with blue highlighted C plus N H 4 plus. Upward- and downward-pointing arrows show that glycine can undergo a reversible reaction to form serine, labeled with the word serine in a box. The arrows are labeled serine hydroxymethyltransferase. The downward-pointing arrow is accompanied by curved arrows showing the addition of italicized N end italics superscript 5 end superscript, italicized N end italics superscript 10 end superscript-red highlighted methylene, produced by the reaction above that converts glycine to C O 2 plus N H 4 plus. H subscript 4 end subscript folate and H 2 O are also added. P L P is shown at the inflection point and H subscript 4 end subscript folate leaves the reaction and an arrow points from H subscript 4 end subscript folate to the reaction above to convert glycine to C O 2 plus N H 4 plus. Serine is a central C bonded to H, to N H 3 plus above, to C O O minus to the right with a blue highlighted C, and to C H 2 to the left with a red highlighted C and further bonded to O H. An arrow points down labeled serine dehydratase. An arrow curves away beginning from P L P to yield H 2 O. A curved arrow below shows the addition of H 2 O and loss of N H 4 plus. This yields pyruvate, with the word shown in a light blue box. It has a central C double bonded to O above, bonded to C O O minus to the right with a blue highlighted C, and bonded to C H 3 to the left with a red highlighted C. Two arrows point to pyruvate, one from the left and one from the right. On the left, a molecule is labeled with the word tryptophan in a box. This has a central C bonded to H, to N H 3 plus above, to C O O minus to the right with a blue highlighted C, and to C H 2 to the left with a red highlighted C further bonded to the upper right vertex of a five-membered ring that shares its left side with a benzene ring. The five-membered ring has a double bond at its upper right side and N substituted for C at its lower right vertex and bonded to H. An arrow points downward accompanied by text reading, 4 steps. This yields a molecule labeled with the word alanine in a box. It has a central C bonded to H, bonded to N H 3 plus above, bonded C O O minus to the right with a blue highlighted C, and bonded to C H 3 to the left with a red highlighted. An arrow labeled alanine aminotransferase points right to pyruvate. A curved arrow shows that alpha-ketoglutarate is added and glutamate is lost. P L P is shown at the inflection point. A molecule to the right is labeled with the word cysteine in a box. It has a central C bonded to H, bonded to N H 3 plus above, bonded to CO O minus to the right with a blue highlighted C, and bonded to C H 2 to the left with a red highlighted C that is further bonded to S H above. An arrow points left to pyruvate beneath text reading, 2 steps.">
            <a:extLst>
              <a:ext uri="{FF2B5EF4-FFF2-40B4-BE49-F238E27FC236}">
                <a16:creationId xmlns:a16="http://schemas.microsoft.com/office/drawing/2014/main" id="{97335B5F-1A43-DD4B-BE4F-EFA248730C7D}"/>
              </a:ext>
            </a:extLst>
          </p:cNvPr>
          <p:cNvPicPr>
            <a:picLocks noChangeAspect="1"/>
          </p:cNvPicPr>
          <p:nvPr/>
        </p:nvPicPr>
        <p:blipFill>
          <a:blip r:embed="rId3"/>
          <a:stretch>
            <a:fillRect/>
          </a:stretch>
        </p:blipFill>
        <p:spPr>
          <a:xfrm>
            <a:off x="1660849" y="1219200"/>
            <a:ext cx="5822301" cy="5259394"/>
          </a:xfrm>
          <a:prstGeom prst="rect">
            <a:avLst/>
          </a:prstGeom>
        </p:spPr>
      </p:pic>
      <p:sp>
        <p:nvSpPr>
          <p:cNvPr id="2" name="Title 1">
            <a:extLst>
              <a:ext uri="{FF2B5EF4-FFF2-40B4-BE49-F238E27FC236}">
                <a16:creationId xmlns:a16="http://schemas.microsoft.com/office/drawing/2014/main" id="{99045B71-EEAF-4499-BB0E-4C36535EE4E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Amino Acid Degradation to Pyruvate</a:t>
            </a:r>
            <a:endParaRPr lang="en-AU" dirty="0"/>
          </a:p>
        </p:txBody>
      </p:sp>
    </p:spTree>
    <p:extLst>
      <p:ext uri="{BB962C8B-B14F-4D97-AF65-F5344CB8AC3E}">
        <p14:creationId xmlns:p14="http://schemas.microsoft.com/office/powerpoint/2010/main" val="4128124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C736E-2946-414C-BBA8-D1C04E9DCA1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Serine Dehydratase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3495" y="1371600"/>
            <a:ext cx="56976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serine dehydratase = catalyzes the conversion of serine to pyruvate </a:t>
            </a:r>
          </a:p>
          <a:p>
            <a:pPr lvl="1"/>
            <a:r>
              <a:rPr lang="en-US" sz="2400" dirty="0">
                <a:latin typeface="Arial" panose="020B0604020202020204" pitchFamily="34" charset="0"/>
                <a:cs typeface="Arial" panose="020B0604020202020204" pitchFamily="34" charset="0"/>
              </a:rPr>
              <a:t>removes both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hydroxyl and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groups of serine </a:t>
            </a:r>
          </a:p>
          <a:p>
            <a:pPr lvl="1"/>
            <a:r>
              <a:rPr lang="en-US" sz="2400" dirty="0">
                <a:latin typeface="Arial" panose="020B0604020202020204" pitchFamily="34" charset="0"/>
                <a:cs typeface="Arial" panose="020B0604020202020204" pitchFamily="34" charset="0"/>
              </a:rPr>
              <a:t>pyridoxal phosphate–dependent reaction </a:t>
            </a: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 A central C is bonded to H to the right, C O O minus below, N H to the left with a positive charge on N that is double bonded to C H bonded to a box labeled P L P, and C H 2 above further bonded to O H. Red arrows point from B with a red pair of electrons and further bound to the right to H bonded to the central C, from the bond between the same H and C to the bond between the same C and C H 2 above, and from the bond between the same C H 2 and O above to H plus to the left. This is labeled covalently bound serine. Step 1: Proton abstraction at a carbon leads to beta elimination of O H. An arrow points down accompanied by a branched arrow showing the loss of H 2 O. This yields a similar molecule in which the central C is no longer bonded to anything on the right and is double bonded to C H 2 above. H B further bonded to the right is also present. Step 2: The link to P L P is reversed. An arrow points down accompanied by a curved arrow showing the addition of a blue oval labeled E n z bonded to L y s and the loss of a blue oval labeled E n z bonded to P L P. This yields a molecule with a central C bonded to C O O minus below, bonded to N H 2 to the left with a red pair of electrons on N, and double bonded to C H 2 above. Red arrows point from the pair of electrons on N to the bond between N and C and from the double bond between C and C H 2 to the same C H 2. Step 3: Rearrangement of the enamine forms an imine. An arrow points down and a curved line shows that H plus is added. This yields a central C bonded to C O O minus below, double bonded to N H 2 plus to the left, and bonded to C H 3 above. Step 4: Hydrolytic deamination yields pyruvate. An arrow points down accompanied by a curved arrow showing the addition of H 2 O and loss of N H 3. This yields pyruvate, which is a central C bonded to C O O minus below, double bonded to O to the left, and bonded to C H 3 above. ">
            <a:extLst>
              <a:ext uri="{FF2B5EF4-FFF2-40B4-BE49-F238E27FC236}">
                <a16:creationId xmlns:a16="http://schemas.microsoft.com/office/drawing/2014/main" id="{46B37974-5E27-4C49-952E-9E012A03880B}"/>
              </a:ext>
            </a:extLst>
          </p:cNvPr>
          <p:cNvPicPr>
            <a:picLocks noChangeAspect="1"/>
          </p:cNvPicPr>
          <p:nvPr/>
        </p:nvPicPr>
        <p:blipFill>
          <a:blip r:embed="rId3"/>
          <a:stretch>
            <a:fillRect/>
          </a:stretch>
        </p:blipFill>
        <p:spPr>
          <a:xfrm>
            <a:off x="6477000" y="1209688"/>
            <a:ext cx="1354354" cy="5419712"/>
          </a:xfrm>
          <a:prstGeom prst="rect">
            <a:avLst/>
          </a:prstGeom>
        </p:spPr>
      </p:pic>
    </p:spTree>
    <p:extLst>
      <p:ext uri="{BB962C8B-B14F-4D97-AF65-F5344CB8AC3E}">
        <p14:creationId xmlns:p14="http://schemas.microsoft.com/office/powerpoint/2010/main" val="4342619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FFDDB-E34B-4623-80A5-15319266020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Glycine Degradation by Serine </a:t>
            </a:r>
            <a:r>
              <a:rPr lang="en-US" altLang="en-US" dirty="0" err="1">
                <a:solidFill>
                  <a:schemeClr val="tx1"/>
                </a:solidFill>
                <a:latin typeface="Arial" panose="020B0604020202020204" pitchFamily="34" charset="0"/>
                <a:cs typeface="Arial" panose="020B0604020202020204" pitchFamily="34" charset="0"/>
              </a:rPr>
              <a:t>Hydroxymethyltransferase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19100" y="1600200"/>
            <a:ext cx="517290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serine </a:t>
            </a:r>
            <a:r>
              <a:rPr lang="en-US" sz="2400" b="1" dirty="0" err="1">
                <a:latin typeface="Arial" panose="020B0604020202020204" pitchFamily="34" charset="0"/>
                <a:cs typeface="Arial" panose="020B0604020202020204" pitchFamily="34" charset="0"/>
              </a:rPr>
              <a:t>h</a:t>
            </a:r>
            <a:r>
              <a:rPr lang="en-US" altLang="en-US" sz="2400" b="1" dirty="0" err="1">
                <a:latin typeface="Arial" panose="020B0604020202020204" pitchFamily="34" charset="0"/>
                <a:cs typeface="Arial" panose="020B0604020202020204" pitchFamily="34" charset="0"/>
              </a:rPr>
              <a:t>ydroxymethyltransferase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catalyzes the enzymatic addition of a hydroxymethyl group to glycine to yield serine</a:t>
            </a:r>
          </a:p>
          <a:p>
            <a:pPr lvl="1"/>
            <a:r>
              <a:rPr lang="en-US" sz="2400" dirty="0">
                <a:latin typeface="Arial" panose="020B0604020202020204" pitchFamily="34" charset="0"/>
                <a:cs typeface="Arial" panose="020B0604020202020204" pitchFamily="34" charset="0"/>
              </a:rPr>
              <a:t>requires tetrahydrofolate and pyridoxal phosphate </a:t>
            </a:r>
          </a:p>
          <a:p>
            <a:pPr marL="533400" lvl="1" indent="0">
              <a:buNone/>
            </a:pPr>
            <a:endParaRPr lang="en-US" sz="2400" dirty="0"/>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molecule labeled covalently bound glycine has a central C bonded to H above, H to the right, C O O minus below, and N H plus to the left further double bonded to C H bonded to a box labeled P L P. Red arrows point from a red pair of electrons on B to the right that is further bonded to the H bonded above the central C and from the bond between the same H and C to the central C. Step 1: Abstraction of a proton forms a P L P-stabilized carbanion. Upward- and downward-pointing arrows show that a reversible reaction occurs. This yields a P L P-stabilized carbanion, shown as a central C with a red pair of electrons and a negative charge bonded to H to the right, C O O minus below, and N H plus to the left further double bonded to C H bonded to a box labeled P L P. H B further bonded to the right is also present. Step 2: The carbanion attacks the methylene of italicized N end italics superscript 5 end superscript, italicized N end italics superscript 10 end superscript-methylene H subscript 4 end subscript folate to yield serine. Upward- and downward-pointing arrows show that a reversible reaction occurs. The downward arrow is accompanied by curved arrows showing the addition of italicized N end italics superscript 5 end superscript, italicized N end italics superscript 10 end subscript-methylene H subscript 4 end subscript folate and water and loss of H subscript 4 end subscript folate. This yields a similar molecule in which the central C is bonded to C H 2 above further bonded to O H. Step 3: The aldimine link to P L P is reversed, and the product is released. Upward- and downward-pointing arrows indicate a reversible reaction. The downward arrow is accompanied by a curved arrow showing the addition of a blue oval labeled E n z bonded to L y s and the loss of a blue oval labeled E n z bonded to P L P. This yields a molecule labeled with the word serine in a rectangle, which has a central C bonded to H to the right, C O O minus below, N H 3 plus to the left, and C H 2 O H above. ">
            <a:extLst>
              <a:ext uri="{FF2B5EF4-FFF2-40B4-BE49-F238E27FC236}">
                <a16:creationId xmlns:a16="http://schemas.microsoft.com/office/drawing/2014/main" id="{46B37974-5E27-4C49-952E-9E012A03880B}"/>
              </a:ext>
            </a:extLst>
          </p:cNvPr>
          <p:cNvPicPr>
            <a:picLocks noChangeAspect="1"/>
          </p:cNvPicPr>
          <p:nvPr/>
        </p:nvPicPr>
        <p:blipFill>
          <a:blip r:embed="rId3"/>
          <a:stretch>
            <a:fillRect/>
          </a:stretch>
        </p:blipFill>
        <p:spPr>
          <a:xfrm>
            <a:off x="6336141" y="1588008"/>
            <a:ext cx="1612496" cy="5029200"/>
          </a:xfrm>
          <a:prstGeom prst="rect">
            <a:avLst/>
          </a:prstGeom>
        </p:spPr>
      </p:pic>
    </p:spTree>
    <p:extLst>
      <p:ext uri="{BB962C8B-B14F-4D97-AF65-F5344CB8AC3E}">
        <p14:creationId xmlns:p14="http://schemas.microsoft.com/office/powerpoint/2010/main" val="31406874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4B40-76BA-4C3C-9DB7-8216CB5963B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Glycine Degradation by Glycine Cleavage Enzyme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19100" y="1600201"/>
            <a:ext cx="517290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glycine cleavage enzyme </a:t>
            </a:r>
            <a:r>
              <a:rPr lang="en-US" sz="2400" dirty="0">
                <a:latin typeface="Arial" panose="020B0604020202020204" pitchFamily="34" charset="0"/>
                <a:cs typeface="Arial" panose="020B0604020202020204" pitchFamily="34" charset="0"/>
              </a:rPr>
              <a:t>= catalyzes the reversible oxidative cleavage of glycine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a methylene group </a:t>
            </a:r>
          </a:p>
          <a:p>
            <a:pPr lvl="1"/>
            <a:r>
              <a:rPr lang="en-US" sz="2400" dirty="0">
                <a:latin typeface="Arial" panose="020B0604020202020204" pitchFamily="34" charset="0"/>
                <a:cs typeface="Arial" panose="020B0604020202020204" pitchFamily="34" charset="0"/>
              </a:rPr>
              <a:t>requires tetrahydrofolate</a:t>
            </a:r>
          </a:p>
          <a:p>
            <a:pPr lvl="1"/>
            <a:r>
              <a:rPr lang="en-US" sz="2400" dirty="0">
                <a:latin typeface="Arial" panose="020B0604020202020204" pitchFamily="34" charset="0"/>
                <a:cs typeface="Arial" panose="020B0604020202020204" pitchFamily="34" charset="0"/>
              </a:rPr>
              <a:t>enzymatic defects causes the formation of </a:t>
            </a:r>
            <a:r>
              <a:rPr lang="en-US" sz="2400" b="1" dirty="0">
                <a:latin typeface="Arial" panose="020B0604020202020204" pitchFamily="34" charset="0"/>
                <a:cs typeface="Arial" panose="020B0604020202020204" pitchFamily="34" charset="0"/>
              </a:rPr>
              <a:t>methylglyoxal</a:t>
            </a:r>
            <a:r>
              <a:rPr lang="en-US" sz="2400" dirty="0">
                <a:latin typeface="Arial" panose="020B0604020202020204" pitchFamily="34" charset="0"/>
                <a:cs typeface="Arial" panose="020B0604020202020204" pitchFamily="34" charset="0"/>
              </a:rPr>
              <a:t>, which modifies proteins and DNA</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Methylglyoxal has a central C double bonded to O above, bonded to C H 3 to the right, and bonded to C to the left further bonded to H to the upper left and double bonded to O to the lower left.">
            <a:extLst>
              <a:ext uri="{FF2B5EF4-FFF2-40B4-BE49-F238E27FC236}">
                <a16:creationId xmlns:a16="http://schemas.microsoft.com/office/drawing/2014/main" id="{B8F368CE-3C5C-A04A-9922-B6D59E96146B}"/>
              </a:ext>
            </a:extLst>
          </p:cNvPr>
          <p:cNvPicPr>
            <a:picLocks noChangeAspect="1"/>
          </p:cNvPicPr>
          <p:nvPr/>
        </p:nvPicPr>
        <p:blipFill>
          <a:blip r:embed="rId3"/>
          <a:stretch>
            <a:fillRect/>
          </a:stretch>
        </p:blipFill>
        <p:spPr>
          <a:xfrm>
            <a:off x="2666744" y="5210048"/>
            <a:ext cx="1600200" cy="1422400"/>
          </a:xfrm>
          <a:prstGeom prst="rect">
            <a:avLst/>
          </a:prstGeom>
        </p:spPr>
      </p:pic>
      <p:pic>
        <p:nvPicPr>
          <p:cNvPr id="3" name="Picture 2" descr="Part c shows a glycine cleavage enzyme reaction. ">
            <a:extLst>
              <a:ext uri="{FF2B5EF4-FFF2-40B4-BE49-F238E27FC236}">
                <a16:creationId xmlns:a16="http://schemas.microsoft.com/office/drawing/2014/main" id="{46B37974-5E27-4C49-952E-9E012A03880B}"/>
              </a:ext>
            </a:extLst>
          </p:cNvPr>
          <p:cNvPicPr>
            <a:picLocks noChangeAspect="1"/>
          </p:cNvPicPr>
          <p:nvPr/>
        </p:nvPicPr>
        <p:blipFill>
          <a:blip r:embed="rId4"/>
          <a:stretch>
            <a:fillRect/>
          </a:stretch>
        </p:blipFill>
        <p:spPr>
          <a:xfrm>
            <a:off x="6441697" y="1374648"/>
            <a:ext cx="1690245" cy="5257800"/>
          </a:xfrm>
          <a:prstGeom prst="rect">
            <a:avLst/>
          </a:prstGeom>
        </p:spPr>
      </p:pic>
    </p:spTree>
    <p:extLst>
      <p:ext uri="{BB962C8B-B14F-4D97-AF65-F5344CB8AC3E}">
        <p14:creationId xmlns:p14="http://schemas.microsoft.com/office/powerpoint/2010/main" val="4277386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55AFF-5676-4B41-B6E7-C28B5E30C55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Glycine Degradation by </a:t>
            </a:r>
            <a:r>
              <a:rPr lang="en-US" altLang="en-US" sz="3600" dirty="0">
                <a:solidFill>
                  <a:schemeClr val="tx1"/>
                </a:solidFill>
                <a:latin typeface="Arial" panose="020B0604020202020204" pitchFamily="34" charset="0"/>
                <a:cs typeface="Arial" panose="020B0604020202020204" pitchFamily="34" charset="0"/>
              </a:rPr>
              <a:t>D</a:t>
            </a:r>
            <a:r>
              <a:rPr lang="en-US" altLang="en-US" dirty="0">
                <a:solidFill>
                  <a:schemeClr val="tx1"/>
                </a:solidFill>
                <a:latin typeface="Arial" panose="020B0604020202020204" pitchFamily="34" charset="0"/>
                <a:cs typeface="Arial" panose="020B0604020202020204" pitchFamily="34" charset="0"/>
              </a:rPr>
              <a:t>-Amino Acid Oxidase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09550" y="1600201"/>
            <a:ext cx="84963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000" dirty="0">
                <a:latin typeface="Arial" panose="020B0604020202020204" pitchFamily="34" charset="0"/>
                <a:cs typeface="Arial" panose="020B0604020202020204" pitchFamily="34" charset="0"/>
              </a:rPr>
              <a:t>D</a:t>
            </a:r>
            <a:r>
              <a:rPr lang="en-US" altLang="en-US" sz="2400" dirty="0">
                <a:latin typeface="Arial" panose="020B0604020202020204" pitchFamily="34" charset="0"/>
                <a:cs typeface="Arial" panose="020B0604020202020204" pitchFamily="34" charset="0"/>
              </a:rPr>
              <a:t>-amino acid oxidase </a:t>
            </a:r>
            <a:r>
              <a:rPr lang="en-US" sz="2400" dirty="0">
                <a:latin typeface="Arial" panose="020B0604020202020204" pitchFamily="34" charset="0"/>
                <a:cs typeface="Arial" panose="020B0604020202020204" pitchFamily="34" charset="0"/>
              </a:rPr>
              <a:t>= catalyzes the conversion of glycine to glyoxylate, which is oxidized to oxalate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calcium oxalate crystals account for up to 75% of all kidney stones </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molecule is labeled with the word glycine in a box. It has a central C bonded to 2 H, bonded to N H 3 plus above, and bonded to C O O minus below. An arrow points right above text reading, D-amino acid oxidase. A curved arrow shows the addition of O 2 and loss of H 2 O. An arrow branches away to show the loss of N H 3. This yields glyoxylate, which is C H double bonded to O above and bonded to C O O minus below. An arrow points right and a curved arrow shows the addition of N A D plus and loss of N A D H. This yields oxalate, shown as a top C that forms C O O minus bonded to C below that also forms C O O minus.">
            <a:extLst>
              <a:ext uri="{FF2B5EF4-FFF2-40B4-BE49-F238E27FC236}">
                <a16:creationId xmlns:a16="http://schemas.microsoft.com/office/drawing/2014/main" id="{F0AF9AB5-5BF9-FB48-B8D7-FB0380303768}"/>
              </a:ext>
            </a:extLst>
          </p:cNvPr>
          <p:cNvPicPr>
            <a:picLocks noChangeAspect="1"/>
          </p:cNvPicPr>
          <p:nvPr/>
        </p:nvPicPr>
        <p:blipFill>
          <a:blip r:embed="rId3"/>
          <a:stretch>
            <a:fillRect/>
          </a:stretch>
        </p:blipFill>
        <p:spPr>
          <a:xfrm>
            <a:off x="1219200" y="4247515"/>
            <a:ext cx="6477000" cy="1803400"/>
          </a:xfrm>
          <a:prstGeom prst="rect">
            <a:avLst/>
          </a:prstGeom>
        </p:spPr>
      </p:pic>
    </p:spTree>
    <p:extLst>
      <p:ext uri="{BB962C8B-B14F-4D97-AF65-F5344CB8AC3E}">
        <p14:creationId xmlns:p14="http://schemas.microsoft.com/office/powerpoint/2010/main" val="2463212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4DF77-4416-4E9C-B623-8192D50B81B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Overview of Amino Acid Catabolism in Mammals</a:t>
            </a:r>
            <a:endParaRPr lang="en-AU" dirty="0"/>
          </a:p>
        </p:txBody>
      </p:sp>
      <p:pic>
        <p:nvPicPr>
          <p:cNvPr id="3" name="Picture 2" descr="Intracellular protein is shown at the top with upward- and downward-pointing arrows beneath, indicating a reversible reaction that yields amino acids. Dietary protein on the left has an arrow pointing right to amino acids. Two arrows point down from amino acids, one that bends left to N H 4 plus and one that bends right to carbon skeletons. N H 4 plus begins reactions that lead to the urea cycle and carbon skeletons begin reactions that lead to the citric acid cycle. From N H 4 plus, an arrow points downward. Just below N H 4 plus, an arrow branches off to the left to point to biosynthesis of amino acids, nucleotides, and biological amines before the main arrow branches slightly left to point to carbamoyl phosphate. An arrow points down from carbamoyl phosphate to join the Urea cycle just before the twelve o’clock position. This arrow ends just past the twelve o’clock position, where it meets an arrow that runs clockwise to the five o’clock position. An arrow runs clockwise from the five o’clock position to just before the twelve o’clock position, where carbamoyl phosphate joins the cycle. Just past the six o’clock position, an arrow branches off and points to urea (nitrogen excretion product). The urea cycle is the left-hand cycle of a horizontal row of three adjacent cycles. The central cycle, labeled aspartate-arginino-succinate shunt of citric acid cycle, has a counterclockwise arrow that runs from the twelve o’clock position to touch the urea cycle at the nine o’clock position and end at the six o’clock position, where it meets a similar counterclockwise arrow that runs from the six o’clock position to touch the citric acid cycle at the three o’clock position before ending at the twelve o’clock position. The citric acid cycle has a clockwise arrow that begins at the one o’clock position, as alpha-keto acids are added to the cycle, and runs clockwise around the entire circle. Two arrows branch off from this cycle: an arrow branches from the three o’clock position to C O 2 plus H 2 O plus A T P and an arrow branches from just past the six o’clock position to oxaloacetate, from which a vertical arrow points down to glucose (synthesized in gluconeogenesis). The alpha-keto acids that enter the citric acid cycle are derived from carbon skeletons produced from amino acids near the top of the figure. The amino acids produced from intracellular protein at the start of the figure yield N H 4 plus and carbon skeletons, and an arrow points down from carbon skeletons to the alpha-keto acids that enter the citric acid cycle. All data are approximate.">
            <a:extLst>
              <a:ext uri="{FF2B5EF4-FFF2-40B4-BE49-F238E27FC236}">
                <a16:creationId xmlns:a16="http://schemas.microsoft.com/office/drawing/2014/main" id="{3B4A8F15-BAC3-504F-9ABF-3C92E8F53A72}"/>
              </a:ext>
            </a:extLst>
          </p:cNvPr>
          <p:cNvPicPr>
            <a:picLocks noChangeAspect="1"/>
          </p:cNvPicPr>
          <p:nvPr/>
        </p:nvPicPr>
        <p:blipFill>
          <a:blip r:embed="rId3"/>
          <a:stretch>
            <a:fillRect/>
          </a:stretch>
        </p:blipFill>
        <p:spPr>
          <a:xfrm>
            <a:off x="2247900" y="1524000"/>
            <a:ext cx="4648200" cy="5010397"/>
          </a:xfrm>
          <a:prstGeom prst="rect">
            <a:avLst/>
          </a:prstGeom>
        </p:spPr>
      </p:pic>
    </p:spTree>
    <p:extLst>
      <p:ext uri="{BB962C8B-B14F-4D97-AF65-F5344CB8AC3E}">
        <p14:creationId xmlns:p14="http://schemas.microsoft.com/office/powerpoint/2010/main" val="3189661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4CDEC-867A-4AE0-B12E-6CA2E55766F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Genetic Defects of Amino Acid Metabolism</a:t>
            </a:r>
            <a:endParaRPr lang="en-AU" dirty="0"/>
          </a:p>
        </p:txBody>
      </p:sp>
      <p:sp>
        <p:nvSpPr>
          <p:cNvPr id="4" name="TextBox 3">
            <a:extLst>
              <a:ext uri="{FF2B5EF4-FFF2-40B4-BE49-F238E27FC236}">
                <a16:creationId xmlns:a16="http://schemas.microsoft.com/office/drawing/2014/main" id="{6C536DD5-71E5-4BBC-B068-19FDFECC0FB1}"/>
              </a:ext>
            </a:extLst>
          </p:cNvPr>
          <p:cNvSpPr txBox="1"/>
          <p:nvPr/>
        </p:nvSpPr>
        <p:spPr>
          <a:xfrm>
            <a:off x="190500" y="1652806"/>
            <a:ext cx="8763000" cy="338554"/>
          </a:xfrm>
          <a:prstGeom prst="rect">
            <a:avLst/>
          </a:prstGeom>
          <a:solidFill>
            <a:srgbClr val="005F6A"/>
          </a:solidFill>
          <a:ln>
            <a:solidFill>
              <a:schemeClr val="tx1"/>
            </a:solidFill>
          </a:ln>
        </p:spPr>
        <p:txBody>
          <a:bodyPr wrap="square" rtlCol="0">
            <a:spAutoFit/>
          </a:bodyPr>
          <a:lstStyle/>
          <a:p>
            <a:r>
              <a:rPr lang="en-US" sz="1600" b="1" dirty="0">
                <a:solidFill>
                  <a:schemeClr val="bg1"/>
                </a:solidFill>
              </a:rPr>
              <a:t>Table 18-2 Some Human Genetic Disorders Affecting Amino Acid Catabolism</a:t>
            </a:r>
          </a:p>
        </p:txBody>
      </p:sp>
      <p:graphicFrame>
        <p:nvGraphicFramePr>
          <p:cNvPr id="3" name="Table 2">
            <a:extLst>
              <a:ext uri="{FF2B5EF4-FFF2-40B4-BE49-F238E27FC236}">
                <a16:creationId xmlns:a16="http://schemas.microsoft.com/office/drawing/2014/main" id="{40122AFC-60CE-4CB6-91A3-B705394FCEB5}"/>
              </a:ext>
            </a:extLst>
          </p:cNvPr>
          <p:cNvGraphicFramePr>
            <a:graphicFrameLocks noGrp="1"/>
          </p:cNvGraphicFramePr>
          <p:nvPr>
            <p:extLst>
              <p:ext uri="{D42A27DB-BD31-4B8C-83A1-F6EECF244321}">
                <p14:modId xmlns:p14="http://schemas.microsoft.com/office/powerpoint/2010/main" val="3919570484"/>
              </p:ext>
            </p:extLst>
          </p:nvPr>
        </p:nvGraphicFramePr>
        <p:xfrm>
          <a:off x="190500" y="2025650"/>
          <a:ext cx="8763000" cy="471424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3469183217"/>
                    </a:ext>
                  </a:extLst>
                </a:gridCol>
                <a:gridCol w="1447800">
                  <a:extLst>
                    <a:ext uri="{9D8B030D-6E8A-4147-A177-3AD203B41FA5}">
                      <a16:colId xmlns:a16="http://schemas.microsoft.com/office/drawing/2014/main" val="3060225282"/>
                    </a:ext>
                  </a:extLst>
                </a:gridCol>
                <a:gridCol w="2057400">
                  <a:extLst>
                    <a:ext uri="{9D8B030D-6E8A-4147-A177-3AD203B41FA5}">
                      <a16:colId xmlns:a16="http://schemas.microsoft.com/office/drawing/2014/main" val="2404835895"/>
                    </a:ext>
                  </a:extLst>
                </a:gridCol>
                <a:gridCol w="1752600">
                  <a:extLst>
                    <a:ext uri="{9D8B030D-6E8A-4147-A177-3AD203B41FA5}">
                      <a16:colId xmlns:a16="http://schemas.microsoft.com/office/drawing/2014/main" val="2529563221"/>
                    </a:ext>
                  </a:extLst>
                </a:gridCol>
                <a:gridCol w="1828800">
                  <a:extLst>
                    <a:ext uri="{9D8B030D-6E8A-4147-A177-3AD203B41FA5}">
                      <a16:colId xmlns:a16="http://schemas.microsoft.com/office/drawing/2014/main" val="171693038"/>
                    </a:ext>
                  </a:extLst>
                </a:gridCol>
              </a:tblGrid>
              <a:tr h="370840">
                <a:tc>
                  <a:txBody>
                    <a:bodyPr/>
                    <a:lstStyle/>
                    <a:p>
                      <a:r>
                        <a:rPr lang="en-US" sz="1100" dirty="0">
                          <a:solidFill>
                            <a:schemeClr val="tx1"/>
                          </a:solidFill>
                        </a:rPr>
                        <a:t>Medical condition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100" dirty="0">
                          <a:solidFill>
                            <a:schemeClr val="tx1"/>
                          </a:solidFill>
                        </a:rPr>
                        <a:t>Approximate incidence (per 100,000 births)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100" dirty="0">
                          <a:solidFill>
                            <a:schemeClr val="tx1"/>
                          </a:solidFill>
                        </a:rPr>
                        <a:t>Defective process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100" dirty="0">
                          <a:solidFill>
                            <a:schemeClr val="tx1"/>
                          </a:solidFill>
                        </a:rPr>
                        <a:t>Defective enzyme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100" dirty="0">
                          <a:solidFill>
                            <a:schemeClr val="tx1"/>
                          </a:solidFill>
                        </a:rPr>
                        <a:t>Symptoms and effect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878552985"/>
                  </a:ext>
                </a:extLst>
              </a:tr>
              <a:tr h="370840">
                <a:tc>
                  <a:txBody>
                    <a:bodyPr/>
                    <a:lstStyle/>
                    <a:p>
                      <a:r>
                        <a:rPr lang="en-US" sz="1100" dirty="0"/>
                        <a:t>Albinism</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&lt;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Melanin synthesis from tyrosine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Tyrosine 3-monooxygenase (tyrosinase)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Lack of pigmentation; white hair, pink skin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6101537"/>
                  </a:ext>
                </a:extLst>
              </a:tr>
              <a:tr h="370840">
                <a:tc>
                  <a:txBody>
                    <a:bodyPr/>
                    <a:lstStyle/>
                    <a:p>
                      <a:r>
                        <a:rPr lang="en-US" sz="1100" dirty="0"/>
                        <a:t>Alkaptonuria</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&lt; 0.4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Tyrosine degradation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err="1"/>
                        <a:t>Homogentisate</a:t>
                      </a:r>
                      <a:r>
                        <a:rPr lang="en-US" sz="1100" dirty="0"/>
                        <a:t> 1,2-dioxygenase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Dark pigment in urine; late-developing arthritis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1075384"/>
                  </a:ext>
                </a:extLst>
              </a:tr>
              <a:tr h="370840">
                <a:tc>
                  <a:txBody>
                    <a:bodyPr/>
                    <a:lstStyle/>
                    <a:p>
                      <a:r>
                        <a:rPr lang="en-US" sz="1100" dirty="0" err="1"/>
                        <a:t>Argininemia</a:t>
                      </a:r>
                      <a:endParaRPr lang="en-US" sz="11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&lt; 0.5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Urea synthesis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Arginase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Intellectual disability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2287612"/>
                  </a:ext>
                </a:extLst>
              </a:tr>
              <a:tr h="370840">
                <a:tc>
                  <a:txBody>
                    <a:bodyPr/>
                    <a:lstStyle/>
                    <a:p>
                      <a:r>
                        <a:rPr lang="en-US" sz="1100" dirty="0" err="1"/>
                        <a:t>Argininosuccinic</a:t>
                      </a:r>
                      <a:r>
                        <a:rPr lang="en-US" sz="1100" dirty="0"/>
                        <a:t> acidemia</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&lt; 1.5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Urea synthesis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err="1"/>
                        <a:t>Argininosuccinase</a:t>
                      </a:r>
                      <a:endParaRPr lang="en-US" sz="11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Vomiting; convulsions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9219136"/>
                  </a:ext>
                </a:extLst>
              </a:tr>
              <a:tr h="370840">
                <a:tc>
                  <a:txBody>
                    <a:bodyPr/>
                    <a:lstStyle/>
                    <a:p>
                      <a:r>
                        <a:rPr lang="en-US" sz="1100" dirty="0"/>
                        <a:t>Carbamoyl phosphate synthetase I deficiency</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&lt; 0.5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Urea synthesis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Carbamoyl phosphate synthetase I</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Lethargy; convulsions; early death</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7407512"/>
                  </a:ext>
                </a:extLst>
              </a:tr>
              <a:tr h="370840">
                <a:tc>
                  <a:txBody>
                    <a:bodyPr/>
                    <a:lstStyle/>
                    <a:p>
                      <a:r>
                        <a:rPr lang="en-US" sz="1100" dirty="0"/>
                        <a:t>Homocystinuria</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&lt; 0.5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Methionine degradation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Cystathionine </a:t>
                      </a:r>
                      <a:r>
                        <a:rPr lang="el-GR" sz="1100" i="1" dirty="0"/>
                        <a:t>β</a:t>
                      </a:r>
                      <a:r>
                        <a:rPr lang="en-US" sz="1100" dirty="0"/>
                        <a:t>-synthase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Faulty bone development; intellectual disability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2583418"/>
                  </a:ext>
                </a:extLst>
              </a:tr>
              <a:tr h="370840">
                <a:tc>
                  <a:txBody>
                    <a:bodyPr/>
                    <a:lstStyle/>
                    <a:p>
                      <a:r>
                        <a:rPr lang="en-US" sz="1100" dirty="0"/>
                        <a:t>Maple syrup urine disease (branched-chain </a:t>
                      </a:r>
                      <a:r>
                        <a:rPr lang="en-US" sz="1100" dirty="0" err="1"/>
                        <a:t>ketoaciduria</a:t>
                      </a:r>
                      <a:r>
                        <a:rPr lang="en-US" sz="1100" dirty="0"/>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&lt; 0.4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Isoleucine, leucine, and valine degradation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Branched-chain </a:t>
                      </a:r>
                      <a:r>
                        <a:rPr lang="el-GR" sz="1100" i="1" dirty="0"/>
                        <a:t>α</a:t>
                      </a:r>
                      <a:r>
                        <a:rPr lang="en-US" sz="1100" dirty="0"/>
                        <a:t>-keto acid dehydrogenase complex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Vomiting; convulsions; intellectual disability; early death</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6788045"/>
                  </a:ext>
                </a:extLst>
              </a:tr>
              <a:tr h="370840">
                <a:tc>
                  <a:txBody>
                    <a:bodyPr/>
                    <a:lstStyle/>
                    <a:p>
                      <a:r>
                        <a:rPr lang="en-US" sz="1100" dirty="0"/>
                        <a:t>Methylmalonic acidemia</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&lt; 0.5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Conversion of propionyl-CoA to succinyl-CoA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err="1"/>
                        <a:t>Methylmalonyl</a:t>
                      </a:r>
                      <a:r>
                        <a:rPr lang="en-US" sz="1100" dirty="0"/>
                        <a:t>-CoA mutase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Vomiting; convulsions; intellectual disability; early death</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007270"/>
                  </a:ext>
                </a:extLst>
              </a:tr>
              <a:tr h="370840">
                <a:tc>
                  <a:txBody>
                    <a:bodyPr/>
                    <a:lstStyle/>
                    <a:p>
                      <a:r>
                        <a:rPr lang="en-US" sz="1100" dirty="0"/>
                        <a:t>Phenylketonuria</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&lt; 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Conversion of phenylalanine to tyrosine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Phenylalanine hydroxylase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Neonatal vomiting; intellectual disability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3804428"/>
                  </a:ext>
                </a:extLst>
              </a:tr>
            </a:tbl>
          </a:graphicData>
        </a:graphic>
      </p:graphicFrame>
    </p:spTree>
    <p:extLst>
      <p:ext uri="{BB962C8B-B14F-4D97-AF65-F5344CB8AC3E}">
        <p14:creationId xmlns:p14="http://schemas.microsoft.com/office/powerpoint/2010/main" val="5575488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F2BC-89C6-43D3-A58A-4D57677A7B73}"/>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Seven Amino Acids Are Degraded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to Acetyl-CoA</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934C35F-C1F7-AC4D-9153-68EAFA5924A9}"/>
              </a:ext>
            </a:extLst>
          </p:cNvPr>
          <p:cNvSpPr txBox="1">
            <a:spLocks noChangeArrowheads="1"/>
          </p:cNvSpPr>
          <p:nvPr/>
        </p:nvSpPr>
        <p:spPr bwMode="auto">
          <a:xfrm>
            <a:off x="325261" y="1600200"/>
            <a:ext cx="84934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leucine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lysine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phenylalanine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tyrosine</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tryptophan</a:t>
            </a:r>
            <a:r>
              <a:rPr lang="en-US" sz="2400" dirty="0">
                <a:latin typeface="Arial" panose="020B0604020202020204" pitchFamily="34" charset="0"/>
                <a:cs typeface="Arial" panose="020B0604020202020204" pitchFamily="34" charset="0"/>
              </a:rPr>
              <a:t> yield acetyl-CoA via </a:t>
            </a:r>
            <a:r>
              <a:rPr lang="en-US" sz="2400" dirty="0" err="1">
                <a:latin typeface="Arial" panose="020B0604020202020204" pitchFamily="34" charset="0"/>
                <a:cs typeface="Arial" panose="020B0604020202020204" pitchFamily="34" charset="0"/>
              </a:rPr>
              <a:t>acetoacetyl</a:t>
            </a:r>
            <a:r>
              <a:rPr lang="en-US" sz="2400" dirty="0">
                <a:latin typeface="Arial" panose="020B0604020202020204" pitchFamily="34" charset="0"/>
                <a:cs typeface="Arial" panose="020B0604020202020204" pitchFamily="34" charset="0"/>
              </a:rPr>
              <a:t>-CoA</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isoleucine</a:t>
            </a:r>
            <a:r>
              <a:rPr lang="en-US" sz="2400" dirty="0">
                <a:latin typeface="Arial" panose="020B0604020202020204" pitchFamily="34" charset="0"/>
                <a:cs typeface="Arial" panose="020B0604020202020204" pitchFamily="34" charset="0"/>
              </a:rPr>
              <a:t>, leucine, </a:t>
            </a:r>
            <a:r>
              <a:rPr lang="en-US" sz="2400" b="1" dirty="0">
                <a:latin typeface="Arial" panose="020B0604020202020204" pitchFamily="34" charset="0"/>
                <a:cs typeface="Arial" panose="020B0604020202020204" pitchFamily="34" charset="0"/>
              </a:rPr>
              <a:t>threonine</a:t>
            </a:r>
            <a:r>
              <a:rPr lang="en-US" sz="2400" dirty="0">
                <a:latin typeface="Arial" panose="020B0604020202020204" pitchFamily="34" charset="0"/>
                <a:cs typeface="Arial" panose="020B0604020202020204" pitchFamily="34" charset="0"/>
              </a:rPr>
              <a:t>, and tryptophan form acetyl-CoA directly</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06113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8972E-E705-4994-9E4F-7B85327919D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Amino Acid Degradation to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Acetyl-CoA</a:t>
            </a:r>
            <a:endParaRPr lang="en-AU" dirty="0"/>
          </a:p>
        </p:txBody>
      </p:sp>
      <p:pic>
        <p:nvPicPr>
          <p:cNvPr id="4" name="Picture 3" descr="Each amino acid name is enclosed in a box. Tryptophan is shown the upper left. It has a central blue highlighted C bonded to N, bonded to C O O minus to the right with a blue highlighted C, bonded to N H 3 plus above, and bonded to C H 2 to the left with a blue highlighted C that is bonded to the upper right vertex of a five-membered ring that shares its left side with a six-membered ring. The five-membered ring has a double bond at its upper right side and N substituted for C at its lower right vertex and further bonded to H. The six-membered ring is a benzene ring with C atoms at the upper left, lower left, bottom, and lower right vertices highlighted in red. The red highlighted C at the lower right vertex is at the lower left vertex of the right-hand ring. An arrow points down. An arrow branches away to alanine to the left, shown as a central C bonded to H, bonded to C O O minus to the right, bonded to C H 3 to the left, and bonded to N H 3 plus above with all C atoms highlighted in blue. An arrow points down from alanine to a light blue box labeled pyruvate, which has a central C bonded to C O O minus to the right, double bonded to O above, and bonded to C H 3 to the left with all C atoms highlighted in blue. The arrow pointing down from tryptophan is labeled 9 steps, has a branch to the left to show the loss of 2 C O 2 with nonhighlighted C atoms, and then reaches alpha-ketoadipate. This product is a six-carbon chain with C 1 on the right forming C O O minus; red highlighted C 2 double bonded to O above; red highlighted C 3, C 4, and C 5 all bonded to 2 H, and C 6 forming C O O minus. An arrow labeled 4 steps points from lysine above to alpha ketoadipate. Lysine is a six-carbon chain. From right to left, C 1 forms C O O minus; red highlighted C 2 is bonded to H and to N H 3 plus above; red highlighted C 3, C 4, and C 5 are all bonded to 2 H, and nonhighlighted C 6 is bonded to H 2 and to N H 3 plus to the left. An arrow point down from alpha-ketoadipate accompanied by curved arrows on each side, one showing the addition of Co A bonded to S H and loss of C O 2 and the other showing the addition of N A D plus and loss of N A D H. This yields glutaryl-Co A, which is a five-carbon molecule with red highlighted C 1 on the right double bonded to O above and bonded to S on the right bonded to Co A; red highlighted C 2, C 3, and C 4 bonded to 2 H; and nonhighlighted C 5 forming C O O minus. An arrow points down and almost immediately branches to show the loss of C O 2. The arrow is labeled 4 steps and yields a molecule labeled acetoacetyl-Co A in a light red box. This is a four-carbon molecule with red highlighted C 1 on the right double bonded to O above and bonded to S on the right bonded to Co A; red highlighted C 2 bonded to 2 H; red highlighted C 3 double bonded to O above; and red highlighted C 4 bonded to 3 H. An arrow points down from acetoacetyl-Co A and is joined by a curved line showing the addition of Co A bonded to S H. This yields a molecule labeled acetyl Co A in a red box. It has a central red highlighted C double bonded to O above, bonded to S on the right bonded to Co A, and bonded to red highlighted C to the left bonded to 3 H. At the upper right of the figure, phenylalanine contains a benzene ring with blue highlighted carbons at the left side vertex, upper left vertex, upper right, vertex, and right side vertex and with red highlighted carbons at the lower left and lower right vertices. The right side vertex is bonded to red highlighted C bonded to 2 H and further bonded to red highlighted C bonded to H, N H 3 plus above, and C O O minus. An arrow points down to a molecule labeled tyrosine, which is similar except that the left side C is bonded to O H. An arrow labeled 5 steps points downward with a curved arrow branching off to show the loss of a molecule labeled with the fumarate in a light blue box before acetoacetate is produced. Fumarate is shown with all blue highlighted carbon atoms as C 1 forming C O O minus, C 2 bonded to H and double bonded to C 3, C 3 bonded to H, and C 4 forming C O O minus. Acetoacetate is shown as a four-carbon molecule with all of the carbons highlighted in red. From right to left, C 1 forms C O O minus and has a rectangle around the C atom, C 2 is bonded to 2 H, C 3 is double bonded to O above, and C 4 is bonded to 3 H. An arrow points down and is joined by a curved line showing the addition of Co A bonded to S H. This yields acetoacetyl-Co A. A molecule labeled with the word leucine in rectangle is shown at the center left as a four-carbon chain with C 1 forming C O O minus, blue highlighted C 2 bonded to H and to N H 3 plus above, blue highlighted C 3 bonded to 2 H, and red highlighted C 4 bonded to H and to red highlighted C further bonded to 3 H to the upper and lower right. A vertical arrow labeled 6 steps points down accompanied by a curved arrow showing the addition of Co A bonded to S H and loss of C O 2. A curved line shows the addition of C O 2 with red highlighted C enclosed in a rectangle just before an arrow breaks away to point to acetoacetate, showing that the C in a rectangle is the same C in a rectangle in acetoacetate. The vertical arrow from leucine continues down past text reading fate of blue carbons. This arrow bends left and points to acetyl Co A. To the left of acetyl Co A, a molecule is labeled with the word isoleucine in a rectangle. It is a five-carbon chain with blue highlighted C 1 on the right forming C O O minus, blue highlighted C 2 bonded to H and to N H 3 plus above, blue highlighted C 3 bonded to H and to blue highlighted C below further bonded to 3 H, red highlighted C 4 bonded to 2 H, and red highlighted C 5 bonded to 3 H. A horizontal arrow points right to acetyl Co A accompanied by a curved arrow showing the addition of 2 Co A bonded to S H and loss of C O 2 with blue highlighted C. An arrow curves down from the horizontal arrow to shown that propionyl-Co A is produced. This is a three-carbon chain with all of the carbons highlighted in blue. C 1 on the right is double bonded to O above and bonded to S bonded to Co A on the right, C 2 is bonded to 2 H, and C 3 is bonded to 3 H. An arrow labeled 3 steps points right to a light red box labeled succinyl-Co A.">
            <a:extLst>
              <a:ext uri="{FF2B5EF4-FFF2-40B4-BE49-F238E27FC236}">
                <a16:creationId xmlns:a16="http://schemas.microsoft.com/office/drawing/2014/main" id="{23C524CF-BE18-8C44-8C32-93147B94F32C}"/>
              </a:ext>
            </a:extLst>
          </p:cNvPr>
          <p:cNvPicPr>
            <a:picLocks noChangeAspect="1"/>
          </p:cNvPicPr>
          <p:nvPr/>
        </p:nvPicPr>
        <p:blipFill>
          <a:blip r:embed="rId3"/>
          <a:stretch>
            <a:fillRect/>
          </a:stretch>
        </p:blipFill>
        <p:spPr>
          <a:xfrm>
            <a:off x="1743075" y="1377696"/>
            <a:ext cx="5657850" cy="5388429"/>
          </a:xfrm>
          <a:prstGeom prst="rect">
            <a:avLst/>
          </a:prstGeom>
        </p:spPr>
      </p:pic>
    </p:spTree>
    <p:extLst>
      <p:ext uri="{BB962C8B-B14F-4D97-AF65-F5344CB8AC3E}">
        <p14:creationId xmlns:p14="http://schemas.microsoft.com/office/powerpoint/2010/main" val="3601804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0D85-41EA-485A-A214-EECD3556CE1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Tryptophan Breakdown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09550" y="1600200"/>
            <a:ext cx="321183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complex of all the pathways of amino acid catabolism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catabolic intermediates are precursors for the synthesis of other biomolecules</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ryptophan is shown the upper left. It has a double-ring structure with a six-membered ring that shares its right side with a five-membered ring that has a three-carbon chain bonded to its upper right vertex. The five-membered ring has a double bond at its upper right side and red highlighted N substituted for C at its lower right vertex and further bonded to H. It has blue highlighted C at its upper right vertex further bonded to C H 2 bonded to C H further bonded to N H 3 plus above and C O O minus to the right. The six-membered ring is a benzene ring with all of its C atoms highlighted in red except for C at the bottom vertex. Except for the C atoms at the upper right and upper left vertices, which are shared with the right-hand ring, all of the C atoms are bonded to H. An arrow points down to a molecule labeled serotonin, a neurotransmitter. It has a similar structure to tryptophan except that the upper left corner of the benzene ring is bonded to O H and the upper right vertex of the five-membered ring is bonded to C H 2 C H 2 N H 3 with a positive charge on N. An arrow points diagonally from tryptophan to indolacetate, a plant growth factor, at the lower right. It has a similar structure to tryptophan except that the upper right vertex of the five-carbon ring is bonded to C H 2 C O O minus. An arrow points right from tryptophan to nicotinate (niacin), a precursor of N A D and N A D P. This resembles the six-membered benzene ring of tryptophan with no adjacent five-membered ring except that it has N substituted for C at the bottom vertex, C at the lower right vertex bonded to H, and C at the upper right vertex bonded to blue highlighted C forming C O O minus.">
            <a:extLst>
              <a:ext uri="{FF2B5EF4-FFF2-40B4-BE49-F238E27FC236}">
                <a16:creationId xmlns:a16="http://schemas.microsoft.com/office/drawing/2014/main" id="{544B8833-FE2A-EE4D-B075-53216A9C961A}"/>
              </a:ext>
            </a:extLst>
          </p:cNvPr>
          <p:cNvPicPr>
            <a:picLocks noChangeAspect="1"/>
          </p:cNvPicPr>
          <p:nvPr/>
        </p:nvPicPr>
        <p:blipFill>
          <a:blip r:embed="rId3"/>
          <a:stretch>
            <a:fillRect/>
          </a:stretch>
        </p:blipFill>
        <p:spPr>
          <a:xfrm>
            <a:off x="3421380" y="1371600"/>
            <a:ext cx="5314950" cy="5021362"/>
          </a:xfrm>
          <a:prstGeom prst="rect">
            <a:avLst/>
          </a:prstGeom>
        </p:spPr>
      </p:pic>
    </p:spTree>
    <p:extLst>
      <p:ext uri="{BB962C8B-B14F-4D97-AF65-F5344CB8AC3E}">
        <p14:creationId xmlns:p14="http://schemas.microsoft.com/office/powerpoint/2010/main" val="9556314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704FD-CF05-44FF-9790-710414373AB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Catabolic Pathways for Phenylalanine and Tyrosine</a:t>
            </a:r>
            <a:endParaRPr lang="en-AU" dirty="0"/>
          </a:p>
        </p:txBody>
      </p:sp>
      <p:sp>
        <p:nvSpPr>
          <p:cNvPr id="7" name="Google Shape;390;g847cf01710_0_68">
            <a:extLst>
              <a:ext uri="{FF2B5EF4-FFF2-40B4-BE49-F238E27FC236}">
                <a16:creationId xmlns:a16="http://schemas.microsoft.com/office/drawing/2014/main" id="{7E070763-AE3A-394E-9BEF-44B4EEB2CDF2}"/>
              </a:ext>
            </a:extLst>
          </p:cNvPr>
          <p:cNvSpPr txBox="1">
            <a:spLocks noChangeArrowheads="1"/>
          </p:cNvSpPr>
          <p:nvPr/>
        </p:nvSpPr>
        <p:spPr bwMode="auto">
          <a:xfrm>
            <a:off x="209550" y="1496568"/>
            <a:ext cx="28384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phenylalanine and tyrosine are degraded into </a:t>
            </a:r>
            <a:r>
              <a:rPr lang="en-US" sz="2400" dirty="0" err="1">
                <a:latin typeface="Arial" panose="020B0604020202020204" pitchFamily="34" charset="0"/>
                <a:cs typeface="Arial" panose="020B0604020202020204" pitchFamily="34" charset="0"/>
              </a:rPr>
              <a:t>acetoacetyl</a:t>
            </a:r>
            <a:r>
              <a:rPr lang="en-US" sz="2400" dirty="0">
                <a:latin typeface="Arial" panose="020B0604020202020204" pitchFamily="34" charset="0"/>
                <a:cs typeface="Arial" panose="020B0604020202020204" pitchFamily="34" charset="0"/>
              </a:rPr>
              <a:t>-CoA (and thus acetyl-CoA) and fumarate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genetic defects in pathway enzymes lead to inheritable diseases</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henylalanine, with the name enclosed in a box, is a benzene ring with the C atoms at the lower left and right vertices highlighted in red and the right side vertex bonded to red highlighted C bonded to 2 H and to red highlighted C bonded to H, to N H 3 plus above, and to C O O minus. An arrow labeled phenylalanine hydroxylase points downward. A red circle containing an “X” is next to this enzyme and an arrow points left to a yellow box labeled P K U. A curved arrow shows that O 2 is added and H 2 O is lost. A smaller curved arrow shows that N A D H plus P minus is added after O 2 and that N A D minus is lost before H 2 O. The word tetrahydrobiopterin is at the inflection point of the arrows. This yields tyrosine, written inside a box. It is similar to phenylalanine except that the left side vertex of the benzene ring is bonded to O H. An arrow labeled tyrosine aminotransferase points downward. A red circle containing an “X” is next to this enzyme and an arrow points left to a yellow box labeled tyrosinemia Roman numeral 2. A curved arrow shows that alpha-ketoglutarate is added and glutamate is lost. This yields italicized p end italics-hydroxyphenylpyruvate. This is a similar molecule in which the right side vertex of the benzene ring is bonded to red highlighted C bonded to 2 H and to red highlighted C double bonded to O above and bonded to C O O minus to the right. An arrow labeled italicized p end italics-hydroxyphenylpyruvate dioxygenase points downward. A red circle containing an “X” is next to this enzyme and an arrow points left to a yellow box labeled tyrosinemia Roman numeral 3. A curved arrow shows that O 2 is added and C O 2 is lost. This yields homogentisate, a molecule with a similar benzene ring that has been rotated so that the lower left vertex is bonded to O H and the lower right and right side vertices have red highlighted C atoms. The upper right vertex is also bonded to O H. The red highlighted C at the right side vertex is bonded to red highlighted C bonded to 2 H and bonded to C O O minus in which C is highlighted in red. A second series of reactions begins at the upper right with homogentisate. An arrow labeled homogentisate 1,2-dioxygenase points downward. A red circle containing an “X” is next to this enzyme and an arrow points right to a yellow box labeled alkaptonuria. A curved arrow shows that O 2 is added and H plus is lost. This yields maleylacetoacetate, which is an eight-carbon chain. From right to left, red highlighted C 1 forms C O O minus, red highlighted C 2 is bonded to 2 H, red highlighted C 3 is double bonded to O below, red highlighted C 4 is bonded to 2 H, C 5 is double bonded to O below, C 6 is bonded to H below and double bonded to C 7, C 7 is bonded to H below, and C 8 forms C O O minus. An arrow labeled maleylacetoacetate isomerase points downward. This yields fumarylacetoacetate, which is a similar molecule except that C 6 is bonded to H above and C 7 is bonded to H below. An arrow labeled fumarylacetoacetase points downward. A red circle containing an “X” is next to this enzyme and an arrow points right to a yellow box labeled tyrosinemia Roman numeral 1. A curved line shows that H 2 O is added. This yields fumarate and acetoacetate. The word fumarate is in a light blue box. Fumarate is a four-carbon chain with C 1 forming C O O minus, C 2 bonded to H below and double bonded to C 3, C 3 bonded to H above, and C 4 forming C O O minus. Acetoacetate is a four-carbon chain with all of the carbons highlighted in red. C 1 on the right forms C O O minus, C 2 is bonded to 2 H, C 3 is double bonded to O, and C 4 is bonded to 3 H. An arrow labeled 3-ketoacyl-Co A transferase points downward. A curved arrow shows that succinyl-Co A is added and succinate is removed. This yields a molecule labeled with the word acetoacetyl-Co A in a light red box. This is a four-carbon chain with all of the carbons highlighted in red and C 1 double bonded to O below and bonded to S to the right bonded to Co A, C 2 bonded to 2 H, C 3 double bonded to O below, and C 4 bonded to 3 H.">
            <a:extLst>
              <a:ext uri="{FF2B5EF4-FFF2-40B4-BE49-F238E27FC236}">
                <a16:creationId xmlns:a16="http://schemas.microsoft.com/office/drawing/2014/main" id="{F2813F30-F67E-0F4F-B5BD-8E7AD64FA721}"/>
              </a:ext>
            </a:extLst>
          </p:cNvPr>
          <p:cNvPicPr>
            <a:picLocks noChangeAspect="1"/>
          </p:cNvPicPr>
          <p:nvPr/>
        </p:nvPicPr>
        <p:blipFill>
          <a:blip r:embed="rId3"/>
          <a:stretch>
            <a:fillRect/>
          </a:stretch>
        </p:blipFill>
        <p:spPr>
          <a:xfrm>
            <a:off x="3033135" y="1752600"/>
            <a:ext cx="5901315" cy="4419600"/>
          </a:xfrm>
          <a:prstGeom prst="rect">
            <a:avLst/>
          </a:prstGeom>
        </p:spPr>
      </p:pic>
    </p:spTree>
    <p:extLst>
      <p:ext uri="{BB962C8B-B14F-4D97-AF65-F5344CB8AC3E}">
        <p14:creationId xmlns:p14="http://schemas.microsoft.com/office/powerpoint/2010/main" val="33983234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30AC-6988-4E8D-BEDF-6FDE6C636245}"/>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Phenylalanine Catabolism Is Genetically Defective in Some People</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934C35F-C1F7-AC4D-9153-68EAFA5924A9}"/>
              </a:ext>
            </a:extLst>
          </p:cNvPr>
          <p:cNvSpPr txBox="1">
            <a:spLocks noChangeArrowheads="1"/>
          </p:cNvSpPr>
          <p:nvPr/>
        </p:nvSpPr>
        <p:spPr bwMode="auto">
          <a:xfrm>
            <a:off x="325261" y="2057400"/>
            <a:ext cx="84934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amino acids are either neurotransmitters or precursors or antagonists of neurotransmitters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genetic defects of amino acid metabolism can cause defective neural development and intellectual deficits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18879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FCF39-E22A-4305-9FBD-0E4D5477E5E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Phenylketonuria (PKU)</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5275" y="1399032"/>
            <a:ext cx="85534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phenylketonuria (PKU) </a:t>
            </a:r>
            <a:r>
              <a:rPr lang="en-US" altLang="en-US" sz="2400" dirty="0">
                <a:latin typeface="Arial" panose="020B0604020202020204" pitchFamily="34" charset="0"/>
                <a:cs typeface="Arial" panose="020B0604020202020204" pitchFamily="34" charset="0"/>
              </a:rPr>
              <a:t>= disease caused by a genetic defect in </a:t>
            </a:r>
            <a:r>
              <a:rPr lang="en-US" altLang="en-US" sz="2400" b="1" dirty="0">
                <a:latin typeface="Arial" panose="020B0604020202020204" pitchFamily="34" charset="0"/>
                <a:cs typeface="Arial" panose="020B0604020202020204" pitchFamily="34" charset="0"/>
              </a:rPr>
              <a:t>phenylalanine hydroxylase </a:t>
            </a:r>
          </a:p>
          <a:p>
            <a:pPr lvl="1"/>
            <a:r>
              <a:rPr lang="en-US" altLang="en-US" sz="2400" dirty="0">
                <a:latin typeface="Arial" panose="020B0604020202020204" pitchFamily="34" charset="0"/>
                <a:cs typeface="Arial" panose="020B0604020202020204" pitchFamily="34" charset="0"/>
              </a:rPr>
              <a:t>most common cause of elevated levels of phenylalanine in the blood </a:t>
            </a:r>
          </a:p>
          <a:p>
            <a:pPr lvl="1"/>
            <a:r>
              <a:rPr lang="en-US" altLang="en-US" sz="2400" dirty="0">
                <a:latin typeface="Arial" panose="020B0604020202020204" pitchFamily="34" charset="0"/>
                <a:cs typeface="Arial" panose="020B0604020202020204" pitchFamily="34" charset="0"/>
              </a:rPr>
              <a:t>treated with dietary intervention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93768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2E36B-92E9-4D4B-85C7-02871A9188A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Phenylalanine Hydroxylase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5276" y="1399032"/>
            <a:ext cx="4886324" cy="515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phenylalanine hydroxylase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first enzyme in the catabolic pathway for phenylalanine</a:t>
            </a:r>
          </a:p>
          <a:p>
            <a:pPr lvl="1"/>
            <a:r>
              <a:rPr lang="en-US" sz="2400" dirty="0">
                <a:latin typeface="Arial" panose="020B0604020202020204" pitchFamily="34" charset="0"/>
                <a:cs typeface="Arial" panose="020B0604020202020204" pitchFamily="34" charset="0"/>
              </a:rPr>
              <a:t>requires the cofactor tetrahydrobiopterin</a:t>
            </a:r>
          </a:p>
          <a:p>
            <a:pPr lvl="1"/>
            <a:r>
              <a:rPr lang="en-US" sz="2400" dirty="0">
                <a:latin typeface="Arial" panose="020B0604020202020204" pitchFamily="34" charset="0"/>
                <a:cs typeface="Arial" panose="020B0604020202020204" pitchFamily="34" charset="0"/>
              </a:rPr>
              <a:t>part of the </a:t>
            </a:r>
            <a:r>
              <a:rPr lang="en-US" sz="2400" b="1" dirty="0">
                <a:latin typeface="Arial" panose="020B0604020202020204" pitchFamily="34" charset="0"/>
                <a:cs typeface="Arial" panose="020B0604020202020204" pitchFamily="34" charset="0"/>
              </a:rPr>
              <a:t>mixed-function oxygenase </a:t>
            </a:r>
            <a:r>
              <a:rPr lang="en-US" sz="2400" dirty="0">
                <a:latin typeface="Arial" panose="020B0604020202020204" pitchFamily="34" charset="0"/>
                <a:cs typeface="Arial" panose="020B0604020202020204" pitchFamily="34" charset="0"/>
              </a:rPr>
              <a:t>enzyme class (catalyzes hydroxylation of a substrate by an oxygen atom of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reduction of the other oxygen atom to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henylalanine, with the name enclosed in a box, is a benzene ring with the C atoms at the lower left and right vertices highlighted in red and the right side vertex bonded to red highlighted C bonded to 2 H and to red highlighted C bonded to H, to N H 3 plus above, and to C O O minus. An arrow labeled phenylalanine hydroxylase points downward. A red circle containing an “X” is next to this enzyme and an arrow points left to a yellow box labeled P K U. A curved arrow shows that O 2 is added and H 2 O is lost. A smaller curved arrow shows that N A D H plus P minus is added after O 2 and that N A D minus is lost before H 2 O. The word tetrahydrobiopterin is at the inflection point of the arrows. This yields tyrosine, written inside a box. It is similar to phenylalanine except that the left side vertex of the benzene ring is bonded to O H. ">
            <a:extLst>
              <a:ext uri="{FF2B5EF4-FFF2-40B4-BE49-F238E27FC236}">
                <a16:creationId xmlns:a16="http://schemas.microsoft.com/office/drawing/2014/main" id="{A3ECCCB8-E458-D14A-959F-83940D7B3ED0}"/>
              </a:ext>
            </a:extLst>
          </p:cNvPr>
          <p:cNvPicPr>
            <a:picLocks noChangeAspect="1"/>
          </p:cNvPicPr>
          <p:nvPr/>
        </p:nvPicPr>
        <p:blipFill>
          <a:blip r:embed="rId3"/>
          <a:stretch>
            <a:fillRect/>
          </a:stretch>
        </p:blipFill>
        <p:spPr>
          <a:xfrm>
            <a:off x="5377787" y="1892744"/>
            <a:ext cx="3131875" cy="3143250"/>
          </a:xfrm>
          <a:prstGeom prst="rect">
            <a:avLst/>
          </a:prstGeom>
        </p:spPr>
      </p:pic>
    </p:spTree>
    <p:extLst>
      <p:ext uri="{BB962C8B-B14F-4D97-AF65-F5344CB8AC3E}">
        <p14:creationId xmlns:p14="http://schemas.microsoft.com/office/powerpoint/2010/main" val="12336253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F0EC0-832E-41A5-8394-817A29CC69A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Role of Tetrahydrobiopterin in the Phenylalanine Hydroxylase Reaction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5275" y="1447800"/>
            <a:ext cx="8553450" cy="214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tetrahydrobiopterin carries electrons from NADPH to 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and</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becomes oxidized to dihydrobiopterin</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dihydrobiopterin reductase</a:t>
            </a:r>
            <a:r>
              <a:rPr lang="en-US" sz="2400" dirty="0">
                <a:latin typeface="Arial" panose="020B0604020202020204" pitchFamily="34" charset="0"/>
                <a:cs typeface="Arial" panose="020B0604020202020204" pitchFamily="34" charset="0"/>
              </a:rPr>
              <a:t> = catalyzes the reduction of dihydrobiopterin to tetrahydrobiopterin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t the top center of the figure, 5, 6, 7, 8-tetrahydrobiopterin is shown with an arrow curving down to 7, 8-dihydrobiopterin at the bottom center, from which an arrow curves back up to 5, 6, 7, 8-tetrahydrobiopterin. The upward arrow is accompanied by a curved arrow showing that N A D (P) H plus H plus is added and N A D (P) plus is released. The place where the arrows meet is labeled dihydrobiopterin reductase. On the other side, the arrow pointing down from 5, 6, 7, 8-tetrahydrobiopterin to 7, 8-dihydrobiopterin meets an arrow pointing down from phenylalanine above to tyrosine below. A curved arrow shows that O 2 in a light blue box is added and H 2 O with O in a light blue box is lost. The place where the arrows meet is labeled phenylalanine hydroxylase. Phenylalanine is a benzene ring with its left side vertex bonded to H in a light red box and its right side vertex bonded to C H 2 bonded to C H bonded to N H 3 plus above and C O O minus to the right. Tyrosine is a similar molecule except that the lower left vertex of the benzene ring is bonded to H in a light red box and the left side vertex is bonded to O in a light blue box further bonded to H. The molecule of 5, 6, 7, 8-tetrahydrobiopterin has a left-hand six-membered ring that shares a double bond on its right side with a right-hand six-membered ring. The vertices in the right-hand ring are numbered counterclockwise from 5 at the bottom vertex to 8 at the top vertex. The left-hand six-membered ring has double bonds at its upper left side between positions 1 and 2 and at its right side between positions 8 a and 4 a. It has N substituted for C at the top vertex at position 1 and N substituted for C and further bonded at the lower left vertex at position 3. The upper left vertex, position 2, is bonded to N H 2 and the bottom vertex at position 4 is double bonded to O. The right-hand ring has N substituted for C and further bonded to H at the top vertex, position 8, and N substituted for C and further bonded to H at the bottom vertex, position 5. The upper right vertex, position 7, is bonded to 2 H. The lower right vertex, position 6, is bonded to H and to a chain of C H bonded to O H below and to C H to the right bonded to O H below and to C H 3 to the right. The molecule of 7, 8-dihydrobiopterin at the bottom has a left-hand six-membered ring that shares a bond on its right side with a right-hand six-membered ring. The left-hand six-membered ring has a double bond at its upper left side between positions 8 a and 1. It has N substituted for C at the top vertex at position 1 and N substituted for C and further bonded at the lower left vertex at position 3. The upper left vertex, position 2, is double bonded to N H and the bottom vertex at position 4 is double bonded to O. The right-hand ring has a double bond between positions 4 a and 5, N substituted for C and further bonded to H at the top vertex, position 8, and N substituted for C at the bottom vertex, position 5. The upper right vertex, position 7, is bonded to 2 H. The lower right vertex, position 6, is bonded to H and to a chain of C H bonded to O H below and to C H to the right bonded to O H below and to C H 3 to the right. T">
            <a:extLst>
              <a:ext uri="{FF2B5EF4-FFF2-40B4-BE49-F238E27FC236}">
                <a16:creationId xmlns:a16="http://schemas.microsoft.com/office/drawing/2014/main" id="{C50C53B8-81ED-A04E-9BF3-37CD15FB5CB6}"/>
              </a:ext>
            </a:extLst>
          </p:cNvPr>
          <p:cNvPicPr>
            <a:picLocks noChangeAspect="1"/>
          </p:cNvPicPr>
          <p:nvPr/>
        </p:nvPicPr>
        <p:blipFill>
          <a:blip r:embed="rId3"/>
          <a:stretch>
            <a:fillRect/>
          </a:stretch>
        </p:blipFill>
        <p:spPr>
          <a:xfrm>
            <a:off x="1285811" y="3590543"/>
            <a:ext cx="6572378" cy="2819401"/>
          </a:xfrm>
          <a:prstGeom prst="rect">
            <a:avLst/>
          </a:prstGeom>
        </p:spPr>
      </p:pic>
    </p:spTree>
    <p:extLst>
      <p:ext uri="{BB962C8B-B14F-4D97-AF65-F5344CB8AC3E}">
        <p14:creationId xmlns:p14="http://schemas.microsoft.com/office/powerpoint/2010/main" val="33699562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6F77-308C-4114-9F69-EE062DD69C7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Alternative Pathways for Catabolism of Phenylalanine in PKU</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00200"/>
            <a:ext cx="426415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aminotransferase = catalyzes the transamination of phenylalanine with pyruvate to form </a:t>
            </a:r>
            <a:r>
              <a:rPr lang="en-US" altLang="en-US" sz="2400" b="1" dirty="0">
                <a:latin typeface="Arial" panose="020B0604020202020204" pitchFamily="34" charset="0"/>
                <a:cs typeface="Arial" panose="020B0604020202020204" pitchFamily="34" charset="0"/>
              </a:rPr>
              <a:t>phenylpyruvate </a:t>
            </a:r>
          </a:p>
          <a:p>
            <a:endParaRPr lang="en-US" altLang="en-US" sz="2400" b="1"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phenylpyruvate is decarboxylated or reduced</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henylalanine is a benzene ring with its right side vertex bonded to C H 2 bonded to C H bonded to N H 3 plus above in a light red box and C O O minus to the right. An arrow labeled aminotransferase points down. An accompanying curved arrow shows that pyruvate is added and alanine is lost with the inflection point labeled P L P. Pyruvate is C H 3 bonded to C double bonded to O below and bonded to C O O minus to the right and alanine is C H 3 bonded to C H bonded to N H 3 plus in a light red box above and C O O minus to the right. This yields phenylpyruvate, which is a benzene ring with its right side vertex bonded to C H 2 bonded to C double bonded to O above and bonded to C O O minus to the right. Two arrows point down from phenylpyruvate. The left-hand arrow has an arrow branching away to show the loss of C O 2 and then a curved line showing the addition of H 2 O. This yields phenylacetate, which is a benzene ring with the right side vertex bonded to C H 2 bonded to C O O minus. The right-hand arrow has an accompanying curved arrow showing the addition of N A D H plus H plus and the loss of N A D plus. This yields phenyllactate, which is a benzene ring with the right side vertex bonded to C H 2 bonded to C H bonded to O H above and to C O O minus to the right.">
            <a:extLst>
              <a:ext uri="{FF2B5EF4-FFF2-40B4-BE49-F238E27FC236}">
                <a16:creationId xmlns:a16="http://schemas.microsoft.com/office/drawing/2014/main" id="{435E41F9-3586-7243-B053-8E9A89628C22}"/>
              </a:ext>
            </a:extLst>
          </p:cNvPr>
          <p:cNvPicPr>
            <a:picLocks noChangeAspect="1"/>
          </p:cNvPicPr>
          <p:nvPr/>
        </p:nvPicPr>
        <p:blipFill>
          <a:blip r:embed="rId3"/>
          <a:stretch>
            <a:fillRect/>
          </a:stretch>
        </p:blipFill>
        <p:spPr>
          <a:xfrm>
            <a:off x="4575048" y="1402080"/>
            <a:ext cx="3703256" cy="5050536"/>
          </a:xfrm>
          <a:prstGeom prst="rect">
            <a:avLst/>
          </a:prstGeom>
        </p:spPr>
      </p:pic>
    </p:spTree>
    <p:extLst>
      <p:ext uri="{BB962C8B-B14F-4D97-AF65-F5344CB8AC3E}">
        <p14:creationId xmlns:p14="http://schemas.microsoft.com/office/powerpoint/2010/main" val="425443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4D58E-C457-44F1-B605-5FCAA66D73C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Metabolic Circumstances of Amino Acid Oxidation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70844" y="19050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amino acids undergo oxidative degradation when:</a:t>
            </a:r>
          </a:p>
          <a:p>
            <a:pPr lvl="1"/>
            <a:r>
              <a:rPr lang="en-US" sz="2400" dirty="0">
                <a:latin typeface="Arial" panose="020B0604020202020204" pitchFamily="34" charset="0"/>
                <a:cs typeface="Arial" panose="020B0604020202020204" pitchFamily="34" charset="0"/>
              </a:rPr>
              <a:t>amino acids released during protein turnover are not needed for new protein synthesis</a:t>
            </a:r>
          </a:p>
          <a:p>
            <a:pPr lvl="1"/>
            <a:r>
              <a:rPr lang="en-US" sz="2400" dirty="0">
                <a:latin typeface="Arial" panose="020B0604020202020204" pitchFamily="34" charset="0"/>
                <a:cs typeface="Arial" panose="020B0604020202020204" pitchFamily="34" charset="0"/>
              </a:rPr>
              <a:t>ingested amino acids exceed the body’s needs for protein synthesis</a:t>
            </a:r>
          </a:p>
          <a:p>
            <a:pPr lvl="1"/>
            <a:r>
              <a:rPr lang="en-US" sz="2400" dirty="0">
                <a:latin typeface="Arial" panose="020B0604020202020204" pitchFamily="34" charset="0"/>
                <a:cs typeface="Arial" panose="020B0604020202020204" pitchFamily="34" charset="0"/>
              </a:rPr>
              <a:t>cellular proteins are used as fuel because carbohydrates are either unavailable or not properly utilized</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766336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41383-04C6-430D-8F1F-038788DE0B9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Alkaptonuria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4267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alkaptonuria </a:t>
            </a:r>
            <a:r>
              <a:rPr lang="en-US" altLang="en-US" sz="2400" dirty="0">
                <a:latin typeface="Arial" panose="020B0604020202020204" pitchFamily="34" charset="0"/>
                <a:cs typeface="Arial" panose="020B0604020202020204" pitchFamily="34" charset="0"/>
              </a:rPr>
              <a:t>= disease caused by a genetic defect in </a:t>
            </a:r>
            <a:r>
              <a:rPr lang="en-US" altLang="en-US" sz="2400" b="1" dirty="0" err="1">
                <a:latin typeface="Arial" panose="020B0604020202020204" pitchFamily="34" charset="0"/>
                <a:cs typeface="Arial" panose="020B0604020202020204" pitchFamily="34" charset="0"/>
              </a:rPr>
              <a:t>homogentisate</a:t>
            </a:r>
            <a:r>
              <a:rPr lang="en-US" altLang="en-US" sz="2400" b="1" dirty="0">
                <a:latin typeface="Arial" panose="020B0604020202020204" pitchFamily="34" charset="0"/>
                <a:cs typeface="Arial" panose="020B0604020202020204" pitchFamily="34" charset="0"/>
              </a:rPr>
              <a:t> dioxygenase</a:t>
            </a:r>
          </a:p>
          <a:p>
            <a:endParaRPr lang="en-US" altLang="en-US" sz="2400" b="1"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large amounts of </a:t>
            </a:r>
            <a:r>
              <a:rPr lang="en-US" altLang="en-US" sz="2400" dirty="0" err="1">
                <a:latin typeface="Arial" panose="020B0604020202020204" pitchFamily="34" charset="0"/>
                <a:cs typeface="Arial" panose="020B0604020202020204" pitchFamily="34" charset="0"/>
              </a:rPr>
              <a:t>homogentisate</a:t>
            </a:r>
            <a:r>
              <a:rPr lang="en-US" altLang="en-US" sz="2400" dirty="0">
                <a:latin typeface="Arial" panose="020B0604020202020204" pitchFamily="34" charset="0"/>
                <a:cs typeface="Arial" panose="020B0604020202020204" pitchFamily="34" charset="0"/>
              </a:rPr>
              <a:t> are excreted, and its oxidation turns urine black</a:t>
            </a:r>
          </a:p>
          <a:p>
            <a:pPr marL="533400" lvl="1" indent="0">
              <a:buNone/>
            </a:pPr>
            <a:endParaRPr lang="en-US" alt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The reaction begins at the upper right with homogentisate, a molecule with a similar benzene ring that has been rotated so that the lower left vertex is bonded to O H and the lower right and right side vertices have red highlighted C atoms. The upper right vertex is also bonded to O H. The red highlighted C at the right side vertex is bonded to red highlighted C bonded to 2 H and bonded to C O O minus in which C is highlighted in red. An arrow labeled homogentisate 1,2-dioxygenase points downward. A red circle containing an “X” is next to this enzyme and an arrow points right to a yellow box labeled alkaptonuria. A curved arrow shows that O 2 is added and H plus is lost. This yields maleylacetoacetate, which is an eight-carbon chain. From right to left, red highlighted C 1 forms C O O minus, red highlighted C 2 is bonded to 2 H, red highlighted C 3 is double bonded to O below, red highlighted C 4 is bonded to 2 H, C 5 is double bonded to O below, C 6 is bonded to H below and double bonded to C 7, C 7 is bonded to H below, and C 8 forms C O O minus. ">
            <a:extLst>
              <a:ext uri="{FF2B5EF4-FFF2-40B4-BE49-F238E27FC236}">
                <a16:creationId xmlns:a16="http://schemas.microsoft.com/office/drawing/2014/main" id="{1D65CF55-C4B3-594A-AAFD-A4C5124E863A}"/>
              </a:ext>
            </a:extLst>
          </p:cNvPr>
          <p:cNvPicPr>
            <a:picLocks noChangeAspect="1"/>
          </p:cNvPicPr>
          <p:nvPr/>
        </p:nvPicPr>
        <p:blipFill>
          <a:blip r:embed="rId3"/>
          <a:stretch>
            <a:fillRect/>
          </a:stretch>
        </p:blipFill>
        <p:spPr>
          <a:xfrm>
            <a:off x="5073483" y="1979453"/>
            <a:ext cx="3238244" cy="3219767"/>
          </a:xfrm>
          <a:prstGeom prst="rect">
            <a:avLst/>
          </a:prstGeom>
        </p:spPr>
      </p:pic>
    </p:spTree>
    <p:extLst>
      <p:ext uri="{BB962C8B-B14F-4D97-AF65-F5344CB8AC3E}">
        <p14:creationId xmlns:p14="http://schemas.microsoft.com/office/powerpoint/2010/main" val="19470189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F849E-BA28-4A68-90FF-048E7E0BEA49}"/>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Five Amino Acids Are Converted to </a:t>
            </a:r>
            <a:r>
              <a:rPr lang="el-GR" i="1" dirty="0">
                <a:solidFill>
                  <a:srgbClr val="4E4CB4"/>
                </a:solidFill>
                <a:latin typeface="Arial" panose="020B0604020202020204" pitchFamily="34" charset="0"/>
                <a:cs typeface="Arial" panose="020B0604020202020204" pitchFamily="34" charset="0"/>
              </a:rPr>
              <a:t>α</a:t>
            </a:r>
            <a:r>
              <a:rPr lang="el-GR" dirty="0">
                <a:solidFill>
                  <a:srgbClr val="4E4CB4"/>
                </a:solidFill>
                <a:latin typeface="Arial" panose="020B0604020202020204" pitchFamily="34" charset="0"/>
                <a:cs typeface="Arial" panose="020B0604020202020204" pitchFamily="34" charset="0"/>
              </a:rPr>
              <a:t>-</a:t>
            </a:r>
            <a:r>
              <a:rPr lang="en-US" dirty="0">
                <a:solidFill>
                  <a:srgbClr val="4E4CB4"/>
                </a:solidFill>
                <a:latin typeface="Arial" panose="020B0604020202020204" pitchFamily="34" charset="0"/>
                <a:cs typeface="Arial" panose="020B0604020202020204" pitchFamily="34" charset="0"/>
              </a:rPr>
              <a:t>Ketoglutarate</a:t>
            </a:r>
            <a:endParaRPr lang="en-AU" dirty="0">
              <a:solidFill>
                <a:srgbClr val="4E4CB4"/>
              </a:solidFill>
            </a:endParaRPr>
          </a:p>
        </p:txBody>
      </p:sp>
      <p:sp>
        <p:nvSpPr>
          <p:cNvPr id="4" name="Google Shape;390;g847cf01710_0_68">
            <a:extLst>
              <a:ext uri="{FF2B5EF4-FFF2-40B4-BE49-F238E27FC236}">
                <a16:creationId xmlns:a16="http://schemas.microsoft.com/office/drawing/2014/main" id="{AED2D96D-FA01-F94A-9D07-A03385EBEF36}"/>
              </a:ext>
            </a:extLst>
          </p:cNvPr>
          <p:cNvSpPr txBox="1">
            <a:spLocks noChangeArrowheads="1"/>
          </p:cNvSpPr>
          <p:nvPr/>
        </p:nvSpPr>
        <p:spPr bwMode="auto">
          <a:xfrm>
            <a:off x="325261" y="1905000"/>
            <a:ext cx="84934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arginine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glutamate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glutamine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histidine</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proline</a:t>
            </a:r>
            <a:r>
              <a:rPr lang="en-US" sz="2400" dirty="0">
                <a:latin typeface="Arial" panose="020B0604020202020204" pitchFamily="34" charset="0"/>
                <a:cs typeface="Arial" panose="020B0604020202020204" pitchFamily="34" charset="0"/>
              </a:rPr>
              <a:t> are degraded to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a:t>
            </a:r>
          </a:p>
          <a:p>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proline, arginine, histidine, and glutamine are all converted to glutamate</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glutamate is deaminated to </a:t>
            </a:r>
            <a:r>
              <a:rPr lang="el-GR" altLang="en-US" sz="2400" i="1" dirty="0">
                <a:latin typeface="Arial" panose="020B0604020202020204" pitchFamily="34" charset="0"/>
                <a:cs typeface="Arial" panose="020B0604020202020204" pitchFamily="34" charset="0"/>
              </a:rPr>
              <a:t>α</a:t>
            </a:r>
            <a:r>
              <a:rPr lang="en-US" altLang="en-US" sz="2400" dirty="0">
                <a:latin typeface="Arial" panose="020B0604020202020204" pitchFamily="34" charset="0"/>
                <a:cs typeface="Arial" panose="020B0604020202020204" pitchFamily="34" charset="0"/>
              </a:rPr>
              <a:t>-ketoglutarate</a:t>
            </a:r>
          </a:p>
          <a:p>
            <a:endParaRPr lang="en-US" sz="2400" dirty="0">
              <a:latin typeface="Arial" panose="020B0604020202020204" pitchFamily="34" charset="0"/>
              <a:cs typeface="Arial" panose="020B0604020202020204" pitchFamily="34" charset="0"/>
            </a:endParaRPr>
          </a:p>
          <a:p>
            <a:pPr marL="50800" indent="0">
              <a:buNone/>
            </a:pPr>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82399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DC64-B3B4-4876-8AEE-E7D9EF925F4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Amino Acid Degradation to </a:t>
            </a:r>
            <a:br>
              <a:rPr lang="en-US" altLang="en-US" dirty="0">
                <a:solidFill>
                  <a:schemeClr val="tx1"/>
                </a:solidFill>
                <a:latin typeface="Arial" panose="020B0604020202020204" pitchFamily="34" charset="0"/>
                <a:cs typeface="Arial" panose="020B0604020202020204" pitchFamily="34" charset="0"/>
              </a:rPr>
            </a:br>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Ketoglutarate</a:t>
            </a:r>
            <a:endParaRPr lang="en-AU" dirty="0"/>
          </a:p>
        </p:txBody>
      </p:sp>
      <p:sp>
        <p:nvSpPr>
          <p:cNvPr id="6" name="TextBox 3">
            <a:extLst>
              <a:ext uri="{FF2B5EF4-FFF2-40B4-BE49-F238E27FC236}">
                <a16:creationId xmlns:a16="http://schemas.microsoft.com/office/drawing/2014/main" id="{CD7A784C-1AB4-D946-8F1C-6A4D7DF186F7}"/>
              </a:ext>
            </a:extLst>
          </p:cNvPr>
          <p:cNvSpPr txBox="1">
            <a:spLocks noChangeArrowheads="1"/>
          </p:cNvSpPr>
          <p:nvPr/>
        </p:nvSpPr>
        <p:spPr bwMode="auto">
          <a:xfrm>
            <a:off x="228600" y="1828800"/>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dirty="0">
                <a:latin typeface="Arial" panose="020B0604020202020204" pitchFamily="34" charset="0"/>
                <a:cs typeface="Arial" panose="020B0604020202020204" pitchFamily="34" charset="0"/>
              </a:rPr>
              <a:t>arginine degradation is part of the urea cycle</a:t>
            </a:r>
          </a:p>
        </p:txBody>
      </p:sp>
      <p:pic>
        <p:nvPicPr>
          <p:cNvPr id="3" name="Picture 2" descr="At the upper left, a molecule is labeled arginine with the word enclosed in a box. Arginine has a five-carbon chain of red highlighted carbon atoms beginning with C 1 at the top forming C O O minus; C 2 bonded to H on the right and N H 3 plus on the left; C 3 and C 4 bonded to 2 H; and C 5 bonded to 2 H and to nonhighlighted C below double bonded to N H to the right and bonded to N H 3 plus below. An arrow labeled arginase points right accompanied by a curved arrow showing the addition of H 2 O and loss of urea. This yields ornithine, shown as a similar molecule in which red highlighted C 5 is bonded to 2 H and to N H 3 plus. An arrow labeled ornithine delta-aminotransferase points right accompanied by a curved arrow showing the addition of alpha-ketoglutarate and loss of glutamate. This yields glutamate delta-semialdehyde, which has similar chain in which C 5 is double bonded to O and bonded to H below. Two reactions can occur. Right- and left-pointing arrows show that a reversible reaction. Text above reads, uncatalyzed. The right-pointing arrow has a branched arrow showing the loss of H 2 O. The left-pointing arrow has a curved line showing the addition of H 2 O. This yields delta superscript 1 end superscript-pyrroline-5-carboxylate, which is a five-membered ring with all of the carbons highlighted in red and a double bond at its lower left side. It has C H 2 at the upper left and right vertices, C H at the lower left vertex with a double bond to N plus bonded to H at the bottom vertex, and C H at the lower right vertex bonded to C O O minus. Above, a molecule labeled proline enclosed in a box is similar except that it has no double bond at the lower right side and C H 2 at the lower left corner. An arrow labeled proline oxidase with an accompanying curved arrow showing the addition of ½ O 2 and loss of H 2 O points to delta superscript 1 end superscript-pyrroline-5-carboxylate. The other reaction of glutamate delta-semialdehyde is shown with an arrow labeled glutamate semialdehyde dehydrogenase that points downward accompanied by a curved arrow showing the addition of N A D (P) plus and loss of N A D (P) H plus H plus. This yields glutamate, with the word shown enclosed in a box. Glutamate is a five-carbon chain with all of the carbons highlighted in red. C 1 forms C O O minus, C 2 is bonded to H to the right and N H 3 plus to the left, C 3 and C 4 are bonded to 2 H, and C 5 forms C O O minus. Glutamine is shown to the right as a similar molecule in which C 5 is double bonded to O and bonded to N H 2 below. An arrow labeled glutaminase points left from glutamine to glutamate accompanied by a curved arrow showing the addition of H 2 O and loss of N H 4 plus. An arrow labeled glutamate dehydrogenase points down from glutamate accompanied by a curved arrow showing the addition of N A D (P) plus and loss of N A D (P) H plus H plus. A second arrow branches away to show the loss of N H 4 plus. This yields alpha-ketoglutarate, with the word enclosed in a light red box. This is a five-carbon chain with all of the carbon atoms highlighted in red and with C 1 forming C O O minus, C 2 double bonded to O, C 3 and C 4 bonded to 2 H, and C 5 forming C O O minus. A molecule to the left of glutamate is labeled histidine with the word enclosed in a rectangle. This molecule has a five-membered ring with double bonds at the upper left and bottom sides, red highlighted C bonded to H at the upper let vertex, N at the lower left vertex, C H at the lower right vertex, N H at the upper right vertex, and red highlighted C at the top vertex bonded to red highlighted C bonded to 2 H and to red highlighted C above further bonded to H to the right, N H 3 plus to the left, and red highlighted C above forming C O O minus. A series of four arrows point to the right and are numbered 1 through 4. Arrow 1 has a curved arrow showing the loss of N H 4 plus. Arrows 2 and 3 each have a curved line showing the addition of H 2 O. Arrow 4 has a curved arrow showing the addition of H subscript 4 end subscript folate and the loss of italicized N end italics superscript 5 end superscript-formimino H subscript 4 end subscript folate. This yields glutamate.">
            <a:extLst>
              <a:ext uri="{FF2B5EF4-FFF2-40B4-BE49-F238E27FC236}">
                <a16:creationId xmlns:a16="http://schemas.microsoft.com/office/drawing/2014/main" id="{74B3FE2C-3362-C147-9C38-18EE8DF4EDA3}"/>
              </a:ext>
            </a:extLst>
          </p:cNvPr>
          <p:cNvPicPr>
            <a:picLocks noChangeAspect="1"/>
          </p:cNvPicPr>
          <p:nvPr/>
        </p:nvPicPr>
        <p:blipFill>
          <a:blip r:embed="rId3"/>
          <a:stretch>
            <a:fillRect/>
          </a:stretch>
        </p:blipFill>
        <p:spPr>
          <a:xfrm>
            <a:off x="2057400" y="1368987"/>
            <a:ext cx="6163705" cy="5345436"/>
          </a:xfrm>
          <a:prstGeom prst="rect">
            <a:avLst/>
          </a:prstGeom>
        </p:spPr>
      </p:pic>
    </p:spTree>
    <p:extLst>
      <p:ext uri="{BB962C8B-B14F-4D97-AF65-F5344CB8AC3E}">
        <p14:creationId xmlns:p14="http://schemas.microsoft.com/office/powerpoint/2010/main" val="20571727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93F1-A307-4273-A9DF-2661C73C6EA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Four Amino Acids Are Converted to </a:t>
            </a:r>
            <a:r>
              <a:rPr lang="en-US" dirty="0">
                <a:solidFill>
                  <a:srgbClr val="4E4CB4"/>
                </a:solidFill>
                <a:latin typeface="Arial" panose="020B0604020202020204" pitchFamily="34" charset="0"/>
                <a:cs typeface="Arial" panose="020B0604020202020204" pitchFamily="34" charset="0"/>
              </a:rPr>
              <a:t>Succinyl-CoA</a:t>
            </a:r>
            <a:endParaRPr lang="en-AU" dirty="0">
              <a:solidFill>
                <a:srgbClr val="4E4CB4"/>
              </a:solidFill>
            </a:endParaRPr>
          </a:p>
        </p:txBody>
      </p:sp>
      <p:sp>
        <p:nvSpPr>
          <p:cNvPr id="4" name="Google Shape;390;g847cf01710_0_68">
            <a:extLst>
              <a:ext uri="{FF2B5EF4-FFF2-40B4-BE49-F238E27FC236}">
                <a16:creationId xmlns:a16="http://schemas.microsoft.com/office/drawing/2014/main" id="{AED2D96D-FA01-F94A-9D07-A03385EBEF36}"/>
              </a:ext>
            </a:extLst>
          </p:cNvPr>
          <p:cNvSpPr txBox="1">
            <a:spLocks noChangeArrowheads="1"/>
          </p:cNvSpPr>
          <p:nvPr/>
        </p:nvSpPr>
        <p:spPr bwMode="auto">
          <a:xfrm>
            <a:off x="325261" y="1905000"/>
            <a:ext cx="84934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isoleucine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methionine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threonine</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valine</a:t>
            </a:r>
            <a:r>
              <a:rPr lang="en-US" sz="2400" dirty="0">
                <a:latin typeface="Arial" panose="020B0604020202020204" pitchFamily="34" charset="0"/>
                <a:cs typeface="Arial" panose="020B0604020202020204" pitchFamily="34" charset="0"/>
              </a:rPr>
              <a:t> are degraded to succinyl-CoA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succinyl-CoA is an important intermediate of the citric acid cycle</a:t>
            </a:r>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49352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F17AD-CCC8-410E-AE93-861B5BF6111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Amino Acid Degradation to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Succinyl-CoA</a:t>
            </a:r>
            <a:endParaRPr lang="en-AU" dirty="0"/>
          </a:p>
        </p:txBody>
      </p:sp>
      <p:pic>
        <p:nvPicPr>
          <p:cNvPr id="3" name="Picture 2" descr="At the top, a molecule is labeled methionine with the word enclosed in a rectangle. It has a four-carbon chain with C 1 forming C O O minus, red highlighted C 2 bonded to H and to N H 3 plus above, red highlighted C 3 bonded to 2 H, and red highlighted C 4 bonded to 2 H and bonded to S further bonded to C H 3. An arrow pointing down is labeled 3 steps. This yields homocysteine, which is a similar four-carbon chain in which red highlighted C 4 is bonded to 2 H and to S H. A series of two arrows point down. The first arrow is labeled cystathionine beta-synthase. To the upper right of the arrow, P L P is shown and then a curved line shows that serine is added. The second arrow is labeled cystathionine gamma-lyase. To the upper right of the arrow, P L P is shown and then a curved arrow shows that cysteine and N H 4 plus are lost. This yields alpha-ketobutyrate., which is a four-carbon molecule with C 1 forming C O O minus, red highlighted C 2 double bonded to O above, red highlighted C 3 bonded to 2 H, and red highlighted C 4 bonded to 3 H. An arrow labeled alpha-keto acid dehydrogenase points down. A curved arrow shows that Co A bonded to S H is added and C O 2 is lost. Within this curved arrow, a smaller curved arrow shows that N A D plus is added and N A D H plus H plus is lost. This yields propionyl-Co A, which is a similar molecule except that C 1 forming C O O minus has been replaced by S bonded to Co A. This leaves a three-carbon chain in which all of the carbons are highlighted in red. An arrow labeled 2 steps points down and a curved line shows that H C O 3 minus is added. This yields methylmalonyl-Co A, which is a three-carbon molecule with red highlighted C 1 double bonded to O above and bonded to S to the right further bonded to Co A, red highlighted C 2 bonded to H and to red highlighted C above further bonded to 3 H, and nonhighlighted C 3 forming C O O minus. An arrow labeled methylmalonyl-Co A mutase and coenzyme B subscript 12 points down. This yields succinyl-Co A, which is written in a light red box. It is a four-carbon chain with red highlighted C 1 double bonded to O above and bonded to S to the right further bonded to Co A, red highlighted C 2 bonded to 2 H, red highlighted C 3 bonded to 2 H, and nonhighlighted C 4 forming C O O minus. To the left of propionyl-Co A, a molecule is labeled isoleucine with the word shown in a rectangle. This molecule is a five-carbon chain with C 1 forming C O O minus, red highlighted C 2 bonded to H and to N H 3 plus above, red highlighted C 3 bonded to H and to red highlighted C above further bonded to 3 H, blue highlighted C 4 bonded to 2 H, and blue highlighted C 5 bonded to 3 H. An arrow labeled 6 steps points right with an arrow branching away near the beginning showing the loss of C O 2 and an arrow branching away at the midpoint to show the loss of acetyl Co A, with the word shown in a light red box. Acetyl Co A is blue highlighted C double bonded to O above, bonded to S to the right further bonded to Co A, and bonded to blue highlighted C to the left bonded to 3 H. This yields propionyl-Co A. A molecule to the right of alpha-ketobutyrate is labeled threonine with the word enclosed in a rectangle. It is a four-carbon chain with C 1 forming C O O minus, red highlighted C 2 bonded to H and to N H 3 plus above, red highlighted C 3 bonded to H and to O H above, and red highlighted C 4 bonded to 3 H. An arrow labeled threonine dehydratase points left. P L P is shown on the right side of the arrow before an arrow curving away to show the loss of H 2 O followed by an arrow curving away to show the loss of N H 4 plus. This yields alpha-ketobutyrate. A molecule to the right of propionyl-Co A is labeled valine with the word enclosed in a rectangle. It is a four-carbon chain with C 1 forming C O O minus, red highlighted C 2 bonded to H and to N H 3 plus above, red highlighted C 3 bonded to H and to O H above, and red highlighted C 4 bonded to 3 H. An arrow labeled 7 steps points left with an arrow curving away to show the loss of 2 C O 2. This yields propionyl-Co A.">
            <a:extLst>
              <a:ext uri="{FF2B5EF4-FFF2-40B4-BE49-F238E27FC236}">
                <a16:creationId xmlns:a16="http://schemas.microsoft.com/office/drawing/2014/main" id="{C3B8884F-6DA4-2844-A9D0-8A22100EC23D}"/>
              </a:ext>
            </a:extLst>
          </p:cNvPr>
          <p:cNvPicPr>
            <a:picLocks noChangeAspect="1"/>
          </p:cNvPicPr>
          <p:nvPr/>
        </p:nvPicPr>
        <p:blipFill>
          <a:blip r:embed="rId3"/>
          <a:stretch>
            <a:fillRect/>
          </a:stretch>
        </p:blipFill>
        <p:spPr>
          <a:xfrm>
            <a:off x="1802759" y="1524092"/>
            <a:ext cx="5538482" cy="5226793"/>
          </a:xfrm>
          <a:prstGeom prst="rect">
            <a:avLst/>
          </a:prstGeom>
        </p:spPr>
      </p:pic>
    </p:spTree>
    <p:extLst>
      <p:ext uri="{BB962C8B-B14F-4D97-AF65-F5344CB8AC3E}">
        <p14:creationId xmlns:p14="http://schemas.microsoft.com/office/powerpoint/2010/main" val="4954131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CFFC7-4362-4958-B9A7-BA1F2A3761B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Branched-Chain Amino Acids Are Not Degraded in the Liver</a:t>
            </a:r>
            <a:endParaRPr lang="en-AU" dirty="0">
              <a:solidFill>
                <a:srgbClr val="4E4CB4"/>
              </a:solidFill>
            </a:endParaRPr>
          </a:p>
        </p:txBody>
      </p:sp>
      <p:sp>
        <p:nvSpPr>
          <p:cNvPr id="4" name="Google Shape;390;g847cf01710_0_68">
            <a:extLst>
              <a:ext uri="{FF2B5EF4-FFF2-40B4-BE49-F238E27FC236}">
                <a16:creationId xmlns:a16="http://schemas.microsoft.com/office/drawing/2014/main" id="{AED2D96D-FA01-F94A-9D07-A03385EBEF36}"/>
              </a:ext>
            </a:extLst>
          </p:cNvPr>
          <p:cNvSpPr txBox="1">
            <a:spLocks noChangeArrowheads="1"/>
          </p:cNvSpPr>
          <p:nvPr/>
        </p:nvSpPr>
        <p:spPr bwMode="auto">
          <a:xfrm>
            <a:off x="153812" y="1589820"/>
            <a:ext cx="3503788" cy="465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unlike other amino acids, the branched-chain amino acids (isoleucine, leucine, and valine) are degraded only in extrahepatic tissues (muscle, adipose, kidney, brain) </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the aminotransferase is absent in liver</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pic>
        <p:nvPicPr>
          <p:cNvPr id="3" name="Picture 2" descr="At the top left of the figure, a molecule is labeled valine with the word enclosed in a box. The molecule is a four-carbon chain with C 1 forming C O O minus, C 2 bonded to H to the right and N H 3 plus to the left, C 3 bonded to H and to C H 3 to the left, and C 4 bonded to 3 H. Below, at the center left, a molecule is labeled isoleucine with the word enclosed in a box. The molecule is a five-carbon chain with C 1 forming C O O minus, C 2 bonded to H to the right and N H 3 plus to the left, C 3 bonded to H and to C H 3 to the left, C 4 bonded to 2 H, and C 5 bonded to 3 H. Below, at the bottom left, a molecule is labeled leucine with the word enclosed in a box. The molecule is a five-carbon chain with C 1 forming C O O minus, C 2 bonded to H to the right and N H 3 plus to the left, C 3 bonded to 2 H, C 4 bonded to H and to C H 3 to the left, and C 5 bonded to 3 H. The middle column contains three alpha-keto acids. An arrow points right from valine, bends down to run horizontally, and then points up to the top molecule in the middle column. This molecule is similar to valine except that C 2 is double bonded to O. An arrow points horizontally from isoleucine to the center molecule in middle column. This molecule is similar to isoleucine except that C 2 is double bonded to O. An arrow points right from leucine, bends up to run horizontally above the words branched-chain aminotransferase, and then points down to the bottom molecule in the middle column. The right-hand column contains acyl-Co A derivatives. An arrow points down from the top molecule in the middle column to run horizontally, then points up to the top molecule in the right-hand column. A curved arrow shows that Co A bonded to S H is added and C O 2 is lost. N A D is shown at the inflection point. This yields a three-carbon chain in which C 1 is double bonded to O to the upper left and bonded to S to the upper right further bonded to S Co A, C 2 is bonded to H and to C H 3 to the left, and C 3 is bonded to 3 H. An arrow points from the center molecule in the middle column to run horizontally to the center molecule in the right-hand column. A curved arrow shows that Co A bonded to S H is added and C O 2 is lost. This yields a four-carbon chain in which C 1 is double bonded to O to the upper left and bonded to S to the upper right further bonded to S Co A, C 2 is bonded to H and to C H 3 to the left, C 3 is bonded to 2 H, and C 4 is bonded to 3 H. An arrow points up from the bottom molecule in the middle column to run horizontally and then point down to the bottom molecule in the right-hand column. A curved arrow shows that Co A bonded to S H is added and C O 2 is lost. Text below the arrow reads, branched-chain alpha-keto acid dehydrogenase complex. A red circle containing a red “X” is below with an arrow pointing down to a yellow box labeled, maple syrup disease. The reaction yields a four-carbon chain in which C 1 is double bonded to O to the upper left and bonded to S to the upper right further bonded to S Co A, C 2 is bonded to 2 H, C 3 is bonded to H and to C H 3 to the left, and C 4 is bonded to 3 H.">
            <a:extLst>
              <a:ext uri="{FF2B5EF4-FFF2-40B4-BE49-F238E27FC236}">
                <a16:creationId xmlns:a16="http://schemas.microsoft.com/office/drawing/2014/main" id="{493C36EE-F1AE-7C4F-9423-19E752F2F7C9}"/>
              </a:ext>
            </a:extLst>
          </p:cNvPr>
          <p:cNvPicPr>
            <a:picLocks noChangeAspect="1"/>
          </p:cNvPicPr>
          <p:nvPr/>
        </p:nvPicPr>
        <p:blipFill>
          <a:blip r:embed="rId3"/>
          <a:stretch>
            <a:fillRect/>
          </a:stretch>
        </p:blipFill>
        <p:spPr>
          <a:xfrm>
            <a:off x="3810000" y="2133600"/>
            <a:ext cx="5041202" cy="3048000"/>
          </a:xfrm>
          <a:prstGeom prst="rect">
            <a:avLst/>
          </a:prstGeom>
        </p:spPr>
      </p:pic>
    </p:spTree>
    <p:extLst>
      <p:ext uri="{BB962C8B-B14F-4D97-AF65-F5344CB8AC3E}">
        <p14:creationId xmlns:p14="http://schemas.microsoft.com/office/powerpoint/2010/main" val="23114892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69A45-0C6D-429F-8193-94F1B4F2EE4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Branched-Chain </a:t>
            </a:r>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Keto Acid Dehydrogenase Complex</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7526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branched-chain </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keto acid dehydrogenase complex </a:t>
            </a:r>
            <a:r>
              <a:rPr lang="en-US" sz="2400" dirty="0">
                <a:latin typeface="Arial" panose="020B0604020202020204" pitchFamily="34" charset="0"/>
                <a:cs typeface="Arial" panose="020B0604020202020204" pitchFamily="34" charset="0"/>
              </a:rPr>
              <a:t>= catalyzes oxidative decarboxylation of all three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-keto acids, releasing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producing the acyl-CoA derivative</a:t>
            </a:r>
          </a:p>
          <a:p>
            <a:pPr lvl="1"/>
            <a:r>
              <a:rPr lang="en-US" sz="2400" dirty="0">
                <a:latin typeface="Arial" panose="020B0604020202020204" pitchFamily="34" charset="0"/>
                <a:cs typeface="Arial" panose="020B0604020202020204" pitchFamily="34" charset="0"/>
              </a:rPr>
              <a:t>regulated by covalent modification in response to the content of branched-chain amino acids in the diet </a:t>
            </a:r>
          </a:p>
          <a:p>
            <a:pPr lvl="1"/>
            <a:r>
              <a:rPr lang="en-US" sz="2400" dirty="0">
                <a:latin typeface="Arial" panose="020B0604020202020204" pitchFamily="34" charset="0"/>
                <a:cs typeface="Arial" panose="020B0604020202020204" pitchFamily="34" charset="0"/>
              </a:rPr>
              <a:t>inactive when phosphorylated</a:t>
            </a:r>
          </a:p>
          <a:p>
            <a:pPr marL="533400" lvl="1" indent="0">
              <a:buNone/>
            </a:pPr>
            <a:endParaRPr lang="en-US" alt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77339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1B6-BE69-4D9A-8975-B170AA3ACA0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Maple Syrup Urine Disease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405128"/>
            <a:ext cx="3429000" cy="46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maple syrup urine disease </a:t>
            </a:r>
            <a:r>
              <a:rPr lang="en-US" sz="2400" dirty="0">
                <a:latin typeface="Arial" panose="020B0604020202020204" pitchFamily="34" charset="0"/>
                <a:cs typeface="Arial" panose="020B0604020202020204" pitchFamily="34" charset="0"/>
              </a:rPr>
              <a:t>= condition in which the three branched-chain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keto acids and their precursor amino acids accumulate in the blood and “spill over” into the urine</a:t>
            </a:r>
          </a:p>
          <a:p>
            <a:pPr lvl="1"/>
            <a:r>
              <a:rPr lang="en-US" sz="2400" dirty="0">
                <a:latin typeface="Arial" panose="020B0604020202020204" pitchFamily="34" charset="0"/>
                <a:cs typeface="Arial" panose="020B0604020202020204" pitchFamily="34" charset="0"/>
              </a:rPr>
              <a:t>treated by rigid control of the diet</a:t>
            </a:r>
          </a:p>
          <a:p>
            <a:pPr marL="533400" lvl="1" indent="0">
              <a:buNone/>
            </a:pPr>
            <a:endParaRPr lang="en-US" alt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 A left-hand column contains three alpha-keto acids. The right-hand column contains acyl-Co A derivatives. The first molecule in the left column is similar to valine except that C 2 is double bonded to O.  An arrow points down from it to run horizontally, then points up to the top molecule in the right-hand column. A curved arrow shows that Co A bonded to S H is added and C O 2 is lost. N A D is shown at the inflection point. This yields a three-carbon chain in which C 1 is double bonded to O to the upper left and bonded to S to the upper right further bonded to S Co A, C 2 is bonded to H and to C H 3 to the left, and C 3 is bonded to 3 H. The center molecule in the left column is similar to isoleucine except that C 2 is double bonded to O. An arrow points from the center molecule in the middle column to run horizontally to the center molecule in the right-hand column. A curved arrow shows that Co A bonded to S H is added and C O 2 is lost. This yields a four-carbon chain in which C 1 is double bonded to O to the upper left and bonded to S to the upper right further bonded to S Co A, C 2 is bonded to H and to C H 3 to the left, C 3 is bonded to 2 H, and C 4 is bonded to 3 H. The bottom molecule in the left column is similar to leucine except the second C is double bonded to O to the right, rather than single boned to H on the right and N H 3 plus on the left. An arrow points up from the bottom molecule in the middle column to run horizontally and then point down to the bottom molecule in the right-hand column. A curved arrow shows that Co A bonded to S H is added and C O 2 is lost. Text below the arrow reads, branched-chain alpha-keto acid dehydrogenase complex. A red circle containing a red “X” is below with an arrow pointing down to a yellow box labeled, maple syrup disease. The reaction yields a four-carbon chain in which C 1 is double bonded to O to the upper left and bonded to S to the upper right further bonded to S Co A, C 2 is bonded to 2 H, C 3 is bonded to H and to C H 3 to the left, and C 4 is bonded to 3 H.">
            <a:extLst>
              <a:ext uri="{FF2B5EF4-FFF2-40B4-BE49-F238E27FC236}">
                <a16:creationId xmlns:a16="http://schemas.microsoft.com/office/drawing/2014/main" id="{A070086B-86B3-2541-9BDC-D74ACE8B21AB}"/>
              </a:ext>
            </a:extLst>
          </p:cNvPr>
          <p:cNvPicPr>
            <a:picLocks noChangeAspect="1"/>
          </p:cNvPicPr>
          <p:nvPr/>
        </p:nvPicPr>
        <p:blipFill>
          <a:blip r:embed="rId3"/>
          <a:stretch>
            <a:fillRect/>
          </a:stretch>
        </p:blipFill>
        <p:spPr>
          <a:xfrm>
            <a:off x="4311742" y="1554462"/>
            <a:ext cx="4037717" cy="4526950"/>
          </a:xfrm>
          <a:prstGeom prst="rect">
            <a:avLst/>
          </a:prstGeom>
        </p:spPr>
      </p:pic>
    </p:spTree>
    <p:extLst>
      <p:ext uri="{BB962C8B-B14F-4D97-AF65-F5344CB8AC3E}">
        <p14:creationId xmlns:p14="http://schemas.microsoft.com/office/powerpoint/2010/main" val="13629499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A2BB2-0B40-46AE-8AF9-0B2F6BB4DC5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Asparagine and Aspartate Are Degraded to Oxaloacetate</a:t>
            </a:r>
            <a:endParaRPr lang="en-AU" dirty="0">
              <a:solidFill>
                <a:srgbClr val="4E4CB4"/>
              </a:solidFill>
            </a:endParaRPr>
          </a:p>
        </p:txBody>
      </p:sp>
      <p:sp>
        <p:nvSpPr>
          <p:cNvPr id="4" name="Google Shape;390;g847cf01710_0_68">
            <a:extLst>
              <a:ext uri="{FF2B5EF4-FFF2-40B4-BE49-F238E27FC236}">
                <a16:creationId xmlns:a16="http://schemas.microsoft.com/office/drawing/2014/main" id="{AED2D96D-FA01-F94A-9D07-A03385EBEF36}"/>
              </a:ext>
            </a:extLst>
          </p:cNvPr>
          <p:cNvSpPr txBox="1">
            <a:spLocks noChangeArrowheads="1"/>
          </p:cNvSpPr>
          <p:nvPr/>
        </p:nvSpPr>
        <p:spPr bwMode="auto">
          <a:xfrm>
            <a:off x="325261" y="1752600"/>
            <a:ext cx="5237339"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asparagine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aspartate</a:t>
            </a:r>
            <a:r>
              <a:rPr lang="en-US" sz="2400" dirty="0">
                <a:latin typeface="Arial" panose="020B0604020202020204" pitchFamily="34" charset="0"/>
                <a:cs typeface="Arial" panose="020B0604020202020204" pitchFamily="34" charset="0"/>
              </a:rPr>
              <a:t> are degraded to oxaloacetate</a:t>
            </a:r>
          </a:p>
          <a:p>
            <a:endParaRPr 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asparaginase</a:t>
            </a:r>
            <a:r>
              <a:rPr lang="en-US" altLang="en-US" sz="2400" dirty="0">
                <a:latin typeface="Arial" panose="020B0604020202020204" pitchFamily="34" charset="0"/>
                <a:cs typeface="Arial" panose="020B0604020202020204" pitchFamily="34" charset="0"/>
              </a:rPr>
              <a:t> = catalyzes </a:t>
            </a:r>
            <a:r>
              <a:rPr lang="en-US" sz="2400" dirty="0">
                <a:latin typeface="Arial" panose="020B0604020202020204" pitchFamily="34" charset="0"/>
                <a:cs typeface="Arial" panose="020B0604020202020204" pitchFamily="34" charset="0"/>
              </a:rPr>
              <a:t>the hydrolysis of asparagine to aspartate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aspartate aminotransferase </a:t>
            </a:r>
            <a:r>
              <a:rPr lang="en-US" sz="2400" dirty="0">
                <a:latin typeface="Arial" panose="020B0604020202020204" pitchFamily="34" charset="0"/>
                <a:cs typeface="Arial" panose="020B0604020202020204" pitchFamily="34" charset="0"/>
              </a:rPr>
              <a:t>= catalyzes the transamination of aspartate with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to yield glutamate and oxaloacetate </a:t>
            </a:r>
          </a:p>
          <a:p>
            <a:endParaRPr lang="en-US" sz="2400" dirty="0">
              <a:latin typeface="Arial" panose="020B0604020202020204" pitchFamily="34" charset="0"/>
              <a:cs typeface="Arial" panose="020B0604020202020204" pitchFamily="34" charset="0"/>
            </a:endParaRPr>
          </a:p>
          <a:p>
            <a:pPr marL="50800" indent="0">
              <a:buNone/>
            </a:pPr>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t the top, a molecule is labeled asparagine with the word enclosed in a rectangle. The molecule is a four-carbon chain with C 1 forming C O O minus, C 2 bonded to H and to N H 3 plus above, C 3 bonded to 2 H, and C 4 double bonded to O to the upper left and bonded to N H 2 to the lower right. An arrow labeled asparaginase points downward accompanied by a curved arrow showing the addition of H 2 O and loss of N H 4 plus. This yields a molecule labeled aspartate with the word enclosed in a rectangle. The molecule is similar except that C 4 is double bonded to O to the upper left and bonded to O minus to the lower left. An arrow labeled aspartate aminotransferase points downward accompanied by a curved arrow showing that alpha-ketoglutarate is added and glutamate is lost. P L P is shown at the inflection point. This yields oxaloacetate, with the word shown in a blue box. This is a four-carbon molecule with C 1 forming C O O minus, C 2 double bonded to O above, C 3 bonded to 2 H, and C 4 double bonded to O to the upper left and bonded to O minus to the lower left.">
            <a:extLst>
              <a:ext uri="{FF2B5EF4-FFF2-40B4-BE49-F238E27FC236}">
                <a16:creationId xmlns:a16="http://schemas.microsoft.com/office/drawing/2014/main" id="{A2995495-EEC6-B442-ADA5-F62FA609AF5D}"/>
              </a:ext>
            </a:extLst>
          </p:cNvPr>
          <p:cNvPicPr>
            <a:picLocks noChangeAspect="1"/>
          </p:cNvPicPr>
          <p:nvPr/>
        </p:nvPicPr>
        <p:blipFill>
          <a:blip r:embed="rId3"/>
          <a:stretch>
            <a:fillRect/>
          </a:stretch>
        </p:blipFill>
        <p:spPr>
          <a:xfrm>
            <a:off x="6019800" y="1905000"/>
            <a:ext cx="2623174" cy="4541837"/>
          </a:xfrm>
          <a:prstGeom prst="rect">
            <a:avLst/>
          </a:prstGeom>
        </p:spPr>
      </p:pic>
    </p:spTree>
    <p:extLst>
      <p:ext uri="{BB962C8B-B14F-4D97-AF65-F5344CB8AC3E}">
        <p14:creationId xmlns:p14="http://schemas.microsoft.com/office/powerpoint/2010/main" val="3945502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9A47D-8A38-4A4A-98B3-04D5C53A9AE5}"/>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18.1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Metabolic Fates of Amino Groups</a:t>
            </a:r>
            <a:endParaRPr lang="en-AU" dirty="0"/>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64129</TotalTime>
  <Words>3178</Words>
  <Application>Microsoft Office PowerPoint</Application>
  <PresentationFormat>On-screen Show (4:3)</PresentationFormat>
  <Paragraphs>579</Paragraphs>
  <Slides>88</Slides>
  <Notes>88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Arial</vt:lpstr>
      <vt:lpstr>Calibri</vt:lpstr>
      <vt:lpstr>Cambria Math</vt:lpstr>
      <vt:lpstr>Times</vt:lpstr>
      <vt:lpstr>Blank</vt:lpstr>
      <vt:lpstr>18 Amino Acid Oxidation and the Production of Urea</vt:lpstr>
      <vt:lpstr>Principle 1 (1 of 7)</vt:lpstr>
      <vt:lpstr>Principle 2 (1 of 4)</vt:lpstr>
      <vt:lpstr>Principle 3 (1 of 5)</vt:lpstr>
      <vt:lpstr>Principle 4 (1 of 3)</vt:lpstr>
      <vt:lpstr>Principle 5 (1 of 6)</vt:lpstr>
      <vt:lpstr>Overview of Amino Acid Catabolism in Mammals</vt:lpstr>
      <vt:lpstr>Metabolic Circumstances of Amino Acid Oxidation</vt:lpstr>
      <vt:lpstr>18.1   Metabolic Fates of Amino Groups</vt:lpstr>
      <vt:lpstr>Amino Group Catabolism</vt:lpstr>
      <vt:lpstr>Ammonotelic, Ureotelic, and Uricotelic Animals</vt:lpstr>
      <vt:lpstr>Amino Acids Involved in Nitrogen Metabolism</vt:lpstr>
      <vt:lpstr>Dietary Protein Is Enzymatically Degraded to Amino Acids</vt:lpstr>
      <vt:lpstr>Pepsin and Secretin</vt:lpstr>
      <vt:lpstr>Zymogens Are Secreted by the Exocrine Cells of the Pancreas</vt:lpstr>
      <vt:lpstr>Trypsin and Pancreatic  Trypsin Inhibitor</vt:lpstr>
      <vt:lpstr>The Intestinal Mucosa Absorbs Amino Acids</vt:lpstr>
      <vt:lpstr>Acute Pancreatitis</vt:lpstr>
      <vt:lpstr>Pyridoxal Phosphate Participates in the Transfer of α-Amino Groups to  α-Ketoglutarate</vt:lpstr>
      <vt:lpstr>Transamination Reactions</vt:lpstr>
      <vt:lpstr>Pyridoxal Phosphate (PLP)</vt:lpstr>
      <vt:lpstr>The Structure of Pyridoxal Phosphate and Pyridoxamine Phosphate</vt:lpstr>
      <vt:lpstr>Pyridoxal Phosphate Is Covalently Linked to the Enzyme</vt:lpstr>
      <vt:lpstr>The Aldimine Linkage Is Replaced by the Amino Group</vt:lpstr>
      <vt:lpstr>Some Reactions Facilitated by PLP</vt:lpstr>
      <vt:lpstr>Glutamate Releases Its Amino Group as Ammonia in the Liver</vt:lpstr>
      <vt:lpstr>L-Glutamate Dehydrogenase</vt:lpstr>
      <vt:lpstr>Transdeamination Reactions</vt:lpstr>
      <vt:lpstr>Glutamate Dehydrogenase Operates at an Important Intersection in Carbon and Nitrogen Metabolism</vt:lpstr>
      <vt:lpstr>Glutamine Transports Ammonia in the Bloodstream</vt:lpstr>
      <vt:lpstr>Alanine Transports Ammonia from Skeletal Muscles to the Liver</vt:lpstr>
      <vt:lpstr>The Glucose-Alanine Cycle</vt:lpstr>
      <vt:lpstr>Ammonia Is Toxic to Animals</vt:lpstr>
      <vt:lpstr>18.2    Nitrogen Excretion and the Urea Cycle</vt:lpstr>
      <vt:lpstr>The Urea Cycle</vt:lpstr>
      <vt:lpstr>Urea Is Produced from Ammonia in Five Enzymatic Steps</vt:lpstr>
      <vt:lpstr>The Carbamoyl Phosphate Synthetase I Reaction</vt:lpstr>
      <vt:lpstr>The Formation of Citrulline</vt:lpstr>
      <vt:lpstr>The Formation of Argininosuccinate</vt:lpstr>
      <vt:lpstr>The Argininosuccinate  Synthetase Reaction</vt:lpstr>
      <vt:lpstr>The Formation of Arginine</vt:lpstr>
      <vt:lpstr>The Formation of Urea</vt:lpstr>
      <vt:lpstr>The Citric Acid and Urea Cycles Can Be Linked</vt:lpstr>
      <vt:lpstr>Communication Between the Citric Acid and Urea Cycles</vt:lpstr>
      <vt:lpstr>The Aspartate-Argininosuccinate Shunt</vt:lpstr>
      <vt:lpstr>Aspartate as a Nitrogen Donor</vt:lpstr>
      <vt:lpstr>The Activity of the Urea Cycle Is Regulated at Two Levels</vt:lpstr>
      <vt:lpstr>Synthesis of N-Acetylglutamate and Its Activation of Carbamoyl Phosphate Synthetase I</vt:lpstr>
      <vt:lpstr>Pathway Interconnections Reduce the Energetic Cost of Urea Synthesis</vt:lpstr>
      <vt:lpstr>Genetic Defects in the Urea Cycle Can Be Life-Threatening</vt:lpstr>
      <vt:lpstr>Treatments for Urea Cycle  Enzyme Deficiencies</vt:lpstr>
      <vt:lpstr>18.3    Pathways of Amino Acid Degradation</vt:lpstr>
      <vt:lpstr>Amino Acid Catabolism</vt:lpstr>
      <vt:lpstr>Summary of Amino Acid Catabolism</vt:lpstr>
      <vt:lpstr>Some Amino Acids Can Contribute to Gluconeogenesis, Others to Ketone Body Formation</vt:lpstr>
      <vt:lpstr>Several Enzyme Cofactors Play Important Roles in Amino Acid Catabolism</vt:lpstr>
      <vt:lpstr>Tetrahydrofolate (H4 Folate)</vt:lpstr>
      <vt:lpstr>Conversions of One-Carbon Units on Tetrahydrofolate</vt:lpstr>
      <vt:lpstr>S-Adenosylmethionine (adoMet)</vt:lpstr>
      <vt:lpstr>Synthesis of Methionine and  S-Adenosylmethionine</vt:lpstr>
      <vt:lpstr>Pernicious Anemia</vt:lpstr>
      <vt:lpstr>Megaloblatic Anemia</vt:lpstr>
      <vt:lpstr>Tetrahydrobiopterin</vt:lpstr>
      <vt:lpstr>Six Amino Acids Are Degraded  to Pyruvate</vt:lpstr>
      <vt:lpstr>Amino Acid Degradation to Pyruvate</vt:lpstr>
      <vt:lpstr>Serine Dehydratase</vt:lpstr>
      <vt:lpstr>Glycine Degradation by Serine Hydroxymethyltransferase</vt:lpstr>
      <vt:lpstr>Glycine Degradation by Glycine Cleavage Enzyme</vt:lpstr>
      <vt:lpstr>Glycine Degradation by D-Amino Acid Oxidase</vt:lpstr>
      <vt:lpstr>Genetic Defects of Amino Acid Metabolism</vt:lpstr>
      <vt:lpstr>Seven Amino Acids Are Degraded  to Acetyl-CoA</vt:lpstr>
      <vt:lpstr>Amino Acid Degradation to  Acetyl-CoA</vt:lpstr>
      <vt:lpstr>Tryptophan Breakdown</vt:lpstr>
      <vt:lpstr>Catabolic Pathways for Phenylalanine and Tyrosine</vt:lpstr>
      <vt:lpstr>Phenylalanine Catabolism Is Genetically Defective in Some People</vt:lpstr>
      <vt:lpstr>Phenylketonuria (PKU)</vt:lpstr>
      <vt:lpstr>Phenylalanine Hydroxylase</vt:lpstr>
      <vt:lpstr>Role of Tetrahydrobiopterin in the Phenylalanine Hydroxylase Reaction</vt:lpstr>
      <vt:lpstr>Alternative Pathways for Catabolism of Phenylalanine in PKU</vt:lpstr>
      <vt:lpstr>Alkaptonuria</vt:lpstr>
      <vt:lpstr>Five Amino Acids Are Converted to α-Ketoglutarate</vt:lpstr>
      <vt:lpstr>Amino Acid Degradation to  α-Ketoglutarate</vt:lpstr>
      <vt:lpstr>Four Amino Acids Are Converted to Succinyl-CoA</vt:lpstr>
      <vt:lpstr>Amino Acid Degradation to  Succinyl-CoA</vt:lpstr>
      <vt:lpstr>Branched-Chain Amino Acids Are Not Degraded in the Liver</vt:lpstr>
      <vt:lpstr>Branched-Chain α-Keto Acid Dehydrogenase Complex</vt:lpstr>
      <vt:lpstr>Maple Syrup Urine Disease</vt:lpstr>
      <vt:lpstr>Asparagine and Aspartate Are Degraded to Oxaloacetate</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Noel Sturm</cp:lastModifiedBy>
  <cp:revision>1106</cp:revision>
  <cp:lastPrinted>2020-09-26T21:29:29Z</cp:lastPrinted>
  <dcterms:created xsi:type="dcterms:W3CDTF">2003-08-27T01:54:28Z</dcterms:created>
  <dcterms:modified xsi:type="dcterms:W3CDTF">2022-07-31T18:37:32Z</dcterms:modified>
</cp:coreProperties>
</file>