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4"/>
  </p:notesMasterIdLst>
  <p:handoutMasterIdLst>
    <p:handoutMasterId r:id="rId75"/>
  </p:handoutMasterIdLst>
  <p:sldIdLst>
    <p:sldId id="2195" r:id="rId2"/>
    <p:sldId id="1934" r:id="rId3"/>
    <p:sldId id="1983" r:id="rId4"/>
    <p:sldId id="412" r:id="rId5"/>
    <p:sldId id="420" r:id="rId6"/>
    <p:sldId id="421" r:id="rId7"/>
    <p:sldId id="1536" r:id="rId8"/>
    <p:sldId id="1980" r:id="rId9"/>
    <p:sldId id="424" r:id="rId10"/>
    <p:sldId id="1984" r:id="rId11"/>
    <p:sldId id="1933" r:id="rId12"/>
    <p:sldId id="1989" r:id="rId13"/>
    <p:sldId id="1991" r:id="rId14"/>
    <p:sldId id="1992" r:id="rId15"/>
    <p:sldId id="1993" r:id="rId16"/>
    <p:sldId id="1995" r:id="rId17"/>
    <p:sldId id="1996" r:id="rId18"/>
    <p:sldId id="1997" r:id="rId19"/>
    <p:sldId id="2020" r:id="rId20"/>
    <p:sldId id="2033" r:id="rId21"/>
    <p:sldId id="2025" r:id="rId22"/>
    <p:sldId id="2023" r:id="rId23"/>
    <p:sldId id="2022" r:id="rId24"/>
    <p:sldId id="2026" r:id="rId25"/>
    <p:sldId id="2024" r:id="rId26"/>
    <p:sldId id="2027" r:id="rId27"/>
    <p:sldId id="2028" r:id="rId28"/>
    <p:sldId id="2029" r:id="rId29"/>
    <p:sldId id="2031" r:id="rId30"/>
    <p:sldId id="1981" r:id="rId31"/>
    <p:sldId id="2000" r:id="rId32"/>
    <p:sldId id="2001" r:id="rId33"/>
    <p:sldId id="2002" r:id="rId34"/>
    <p:sldId id="2034" r:id="rId35"/>
    <p:sldId id="2042" r:id="rId36"/>
    <p:sldId id="2046" r:id="rId37"/>
    <p:sldId id="2047" r:id="rId38"/>
    <p:sldId id="2048" r:id="rId39"/>
    <p:sldId id="2049" r:id="rId40"/>
    <p:sldId id="2050" r:id="rId41"/>
    <p:sldId id="2052" r:id="rId42"/>
    <p:sldId id="2053" r:id="rId43"/>
    <p:sldId id="2054" r:id="rId44"/>
    <p:sldId id="2055" r:id="rId45"/>
    <p:sldId id="2057" r:id="rId46"/>
    <p:sldId id="2058" r:id="rId47"/>
    <p:sldId id="2059" r:id="rId48"/>
    <p:sldId id="2061" r:id="rId49"/>
    <p:sldId id="2062" r:id="rId50"/>
    <p:sldId id="2063" r:id="rId51"/>
    <p:sldId id="2066" r:id="rId52"/>
    <p:sldId id="2067" r:id="rId53"/>
    <p:sldId id="2068" r:id="rId54"/>
    <p:sldId id="2069" r:id="rId55"/>
    <p:sldId id="2070" r:id="rId56"/>
    <p:sldId id="2072" r:id="rId57"/>
    <p:sldId id="2073" r:id="rId58"/>
    <p:sldId id="2075" r:id="rId59"/>
    <p:sldId id="2077" r:id="rId60"/>
    <p:sldId id="2080" r:id="rId61"/>
    <p:sldId id="2081" r:id="rId62"/>
    <p:sldId id="2082" r:id="rId63"/>
    <p:sldId id="1982" r:id="rId64"/>
    <p:sldId id="2087" r:id="rId65"/>
    <p:sldId id="2089" r:id="rId66"/>
    <p:sldId id="2090" r:id="rId67"/>
    <p:sldId id="2091" r:id="rId68"/>
    <p:sldId id="2092" r:id="rId69"/>
    <p:sldId id="2093" r:id="rId70"/>
    <p:sldId id="2095" r:id="rId71"/>
    <p:sldId id="2098" r:id="rId72"/>
    <p:sldId id="2100" r:id="rId7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47" clrIdx="0"/>
  <p:cmAuthor id="2" name="Justin Lee" initials="JL" lastIdx="8" clrIdx="1">
    <p:extLst>
      <p:ext uri="{19B8F6BF-5375-455C-9EA6-DF929625EA0E}">
        <p15:presenceInfo xmlns:p15="http://schemas.microsoft.com/office/powerpoint/2012/main" userId="Justin Lee" providerId="None"/>
      </p:ext>
    </p:extLst>
  </p:cmAuthor>
  <p:cmAuthor id="3" name="Jack Threadgill" initials="JT" lastIdx="43" clrIdx="2">
    <p:extLst>
      <p:ext uri="{19B8F6BF-5375-455C-9EA6-DF929625EA0E}">
        <p15:presenceInfo xmlns:p15="http://schemas.microsoft.com/office/powerpoint/2012/main" userId="41d0380ed4e749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144676"/>
    <a:srgbClr val="005F6A"/>
    <a:srgbClr val="D0E7D2"/>
    <a:srgbClr val="B7DBDE"/>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0878" autoAdjust="0"/>
  </p:normalViewPr>
  <p:slideViewPr>
    <p:cSldViewPr>
      <p:cViewPr varScale="1">
        <p:scale>
          <a:sx n="54" d="100"/>
          <a:sy n="54" d="100"/>
        </p:scale>
        <p:origin x="2016" y="6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5311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948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86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8157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868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138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370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06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04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41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10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51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26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008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213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5208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06039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8416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246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794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511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416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1815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643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561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2107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106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578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2306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1025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247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7016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3448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850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7487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381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247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3476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354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6238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904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1789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3658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7109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8402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0847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9749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4985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770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4539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00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8270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527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8311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054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7304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0089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396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5844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8740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266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2244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9068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682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838200" y="2362200"/>
            <a:ext cx="3505200" cy="1162050"/>
          </a:xfrm>
        </p:spPr>
        <p:txBody>
          <a:bodyPr/>
          <a:lstStyle/>
          <a:p>
            <a:pPr marL="600075" indent="-600075"/>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17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Fatty Acid Catabolism</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0C17-DDF5-434B-A646-F19CEBB8D6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Sources of Fatty Acid Fuels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cells can obtain fatty acid fuels from four sources:</a:t>
            </a:r>
          </a:p>
          <a:p>
            <a:pPr lvl="1"/>
            <a:r>
              <a:rPr lang="en-US" sz="2400" dirty="0">
                <a:latin typeface="Arial" panose="020B0604020202020204" pitchFamily="34" charset="0"/>
                <a:cs typeface="Arial" panose="020B0604020202020204" pitchFamily="34" charset="0"/>
              </a:rPr>
              <a:t>fats consumed in the diet</a:t>
            </a:r>
          </a:p>
          <a:p>
            <a:pPr lvl="1"/>
            <a:r>
              <a:rPr lang="en-US" sz="2400" dirty="0">
                <a:latin typeface="Arial" panose="020B0604020202020204" pitchFamily="34" charset="0"/>
                <a:cs typeface="Arial" panose="020B0604020202020204" pitchFamily="34" charset="0"/>
              </a:rPr>
              <a:t>fats stored in cells as lipid droplets</a:t>
            </a:r>
          </a:p>
          <a:p>
            <a:pPr lvl="1"/>
            <a:r>
              <a:rPr lang="en-US" sz="2400" dirty="0">
                <a:latin typeface="Arial" panose="020B0604020202020204" pitchFamily="34" charset="0"/>
                <a:cs typeface="Arial" panose="020B0604020202020204" pitchFamily="34" charset="0"/>
              </a:rPr>
              <a:t>fats synthesized in one organ for export to another</a:t>
            </a:r>
          </a:p>
          <a:p>
            <a:pPr lvl="1"/>
            <a:r>
              <a:rPr lang="en-US" sz="2400" dirty="0">
                <a:latin typeface="Arial" panose="020B0604020202020204" pitchFamily="34" charset="0"/>
                <a:cs typeface="Arial" panose="020B0604020202020204" pitchFamily="34" charset="0"/>
              </a:rPr>
              <a:t>fats obtained by autophagy</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66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uman torso and head are shown. Text near the mouth reads, fats ingested in diet. An arrow points into the mouth and down to the esophagus, which is shown leading to the curved stomach. At the narrow left end of the stomach, where it meets the intestine, the green gallbladder is shown with a curved piece that wraps down below. An arrow points down and to the right, further into a close-up of the small intestine. Step 1: Bile salts emulsify dietary fats in the small intestine, forming mixed micelles. The top and front of the small intestine are cut away to show molecules inside. Most have a blue spherical head with a single yellow tail extending down. Two have blue oval heads with three tails extending down. The lining of the intestine is labeled intestinal mucosa. Step 2: Intestinal lipases degrade triacylglycerols. Step 3: Fatty acids and other breakdown products are taken up by the intestinal mucosa and converted into triacylglycerols. Arrows come together from the main series of arrows pointing through the length of the intestine, from the molecules in the intestine to a single molecule with a blue oval head and three tails, and from a green crescent labeled A p o C – Roman numeral 2. Step 4: Triacylglycerols are incorporated, with cholesterol and apolipoproteins, into chylomicrons. The three arrows previously described come together, and a single arrow points to a blue sphere labeled chylomicron that contains four molecules that each have a blue oval with three yellow threads handing down. A green A p o C – Roman numeral 2 crescent is against the upper right side. Step 5: Chylomicrons move through the lymphatic system and bloodstream to tissues. An arrow points from the chylomicron into the open end of a capillary, where many molecules with blue heads and yellow tails are visible. Step 6: Lipoprotein lipase, activated by apo C – Roman numeral 2 in the capillary, converts triacylglycerols to fatty acids and monoacylglycerols. A purple oblong labeled lipoprotein lipase is visible inside the capillary. Step 7: Fatty acids enter cells. An arrow runs along the length of the capillary and then bends to pass out of the capillary, where five molecules with blue heads and yellow tails are visible within a cell with a visible nucleus. Text reads, myocyte or adipocyte. Step 8: Fatty acids are oxidized as fuel or reesterified for storage. An arrow pointing from these five molecules splits. One half points to a single molecule with a blue oval head and three yellow tails. Accompanying text reads, storage. The other arrow bends into the next cell and splits with one arrow pointing to C O 2 and the other pointing to an orange oval labeled A T P.">
            <a:extLst>
              <a:ext uri="{FF2B5EF4-FFF2-40B4-BE49-F238E27FC236}">
                <a16:creationId xmlns:a16="http://schemas.microsoft.com/office/drawing/2014/main" id="{EC110AB6-85E0-9A4E-93C9-A804CD209471}"/>
              </a:ext>
            </a:extLst>
          </p:cNvPr>
          <p:cNvPicPr>
            <a:picLocks noChangeAspect="1"/>
          </p:cNvPicPr>
          <p:nvPr/>
        </p:nvPicPr>
        <p:blipFill>
          <a:blip r:embed="rId3"/>
          <a:stretch>
            <a:fillRect/>
          </a:stretch>
        </p:blipFill>
        <p:spPr>
          <a:xfrm>
            <a:off x="798770" y="1288702"/>
            <a:ext cx="7546459" cy="5334000"/>
          </a:xfrm>
          <a:prstGeom prst="rect">
            <a:avLst/>
          </a:prstGeom>
        </p:spPr>
      </p:pic>
      <p:sp>
        <p:nvSpPr>
          <p:cNvPr id="2" name="Title 1">
            <a:extLst>
              <a:ext uri="{FF2B5EF4-FFF2-40B4-BE49-F238E27FC236}">
                <a16:creationId xmlns:a16="http://schemas.microsoft.com/office/drawing/2014/main" id="{84FF1A1C-BF91-4E63-B0FC-F60CB34A7D8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Fats Are Absorbed in the Small Intestine</a:t>
            </a:r>
            <a:endParaRPr lang="en-AU" dirty="0">
              <a:solidFill>
                <a:srgbClr val="4E4CB4"/>
              </a:solidFill>
            </a:endParaRPr>
          </a:p>
        </p:txBody>
      </p:sp>
    </p:spTree>
    <p:extLst>
      <p:ext uri="{BB962C8B-B14F-4D97-AF65-F5344CB8AC3E}">
        <p14:creationId xmlns:p14="http://schemas.microsoft.com/office/powerpoint/2010/main" val="128254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1415-7E5D-4D1C-96EA-F4FECC022C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Lipoprotein Particles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lipoprotein particles </a:t>
            </a:r>
            <a:r>
              <a:rPr lang="en-US" sz="2400" dirty="0">
                <a:latin typeface="Arial" panose="020B0604020202020204" pitchFamily="34" charset="0"/>
                <a:cs typeface="Arial" panose="020B0604020202020204" pitchFamily="34" charset="0"/>
              </a:rPr>
              <a:t>= spherical aggregates of apolipoproteins and lipids </a:t>
            </a:r>
          </a:p>
          <a:p>
            <a:pPr lvl="1"/>
            <a:r>
              <a:rPr lang="en-US" sz="2400" dirty="0">
                <a:latin typeface="Arial" panose="020B0604020202020204" pitchFamily="34" charset="0"/>
                <a:cs typeface="Arial" panose="020B0604020202020204" pitchFamily="34" charset="0"/>
              </a:rPr>
              <a:t>arranged with hydrophobic lipids at the core and hydrophilic protein side chains and lipid head groups at the surface</a:t>
            </a:r>
          </a:p>
          <a:p>
            <a:pPr lvl="1"/>
            <a:r>
              <a:rPr lang="en-US" sz="2400" dirty="0">
                <a:latin typeface="Arial" panose="020B0604020202020204" pitchFamily="34" charset="0"/>
                <a:cs typeface="Arial" panose="020B0604020202020204" pitchFamily="34" charset="0"/>
              </a:rPr>
              <a:t>various in densities depending on combinations of lipid and protein</a:t>
            </a:r>
          </a:p>
          <a:p>
            <a:pPr lvl="2"/>
            <a:r>
              <a:rPr lang="en-US" dirty="0">
                <a:latin typeface="Arial" panose="020B0604020202020204" pitchFamily="34" charset="0"/>
                <a:cs typeface="Arial" panose="020B0604020202020204" pitchFamily="34" charset="0"/>
              </a:rPr>
              <a:t>range from chylomicrons and very-low-density lipoproteins (VLDL) to very-high-density lipoproteins (VHDL)</a:t>
            </a: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553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84D4-A55A-4F56-AD79-EF185BF5911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Lipoprotein Lipase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lipoprotein lipase </a:t>
            </a:r>
            <a:r>
              <a:rPr lang="en-US" sz="2400" dirty="0">
                <a:latin typeface="Arial" panose="020B0604020202020204" pitchFamily="34" charset="0"/>
                <a:cs typeface="Arial" panose="020B0604020202020204" pitchFamily="34" charset="0"/>
              </a:rPr>
              <a:t>= extracellular enzyme in the capillaries of muscle and adipose tissue that hydrolyzes triacylglycerols to free fatty acids and monoacylglycerols</a:t>
            </a:r>
          </a:p>
          <a:p>
            <a:pPr lvl="1"/>
            <a:r>
              <a:rPr lang="en-US" sz="2400" dirty="0">
                <a:latin typeface="Arial" panose="020B0604020202020204" pitchFamily="34" charset="0"/>
                <a:cs typeface="Arial" panose="020B0604020202020204" pitchFamily="34" charset="0"/>
              </a:rPr>
              <a:t>activated by </a:t>
            </a:r>
            <a:r>
              <a:rPr lang="en-US" sz="2400" dirty="0" err="1">
                <a:latin typeface="Arial" panose="020B0604020202020204" pitchFamily="34" charset="0"/>
                <a:cs typeface="Arial" panose="020B0604020202020204" pitchFamily="34" charset="0"/>
              </a:rPr>
              <a:t>apoC</a:t>
            </a:r>
            <a:r>
              <a:rPr lang="en-US" sz="2400" dirty="0">
                <a:latin typeface="Arial" panose="020B0604020202020204" pitchFamily="34" charset="0"/>
                <a:cs typeface="Arial" panose="020B0604020202020204" pitchFamily="34" charset="0"/>
              </a:rPr>
              <a:t>-II</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76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111F-8EDE-496E-AE66-03D2DF50B6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Storage of Excess Fatty Acids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acids are converted to triacylglycerols in the liver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triacylglycerols are packaged with specific apolipoproteins into VLDLs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VLDLs are secreted and transported in the blood to adipose tissue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triacylglycerols are removed and stored in lipid droplets within adipocytes in the adipose tissue</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43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6C93-3046-4191-9132-1FBF5C967E2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Hormones Trigger Mobilization of Stored Triacylglycerols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 droplets </a:t>
            </a:r>
            <a:r>
              <a:rPr lang="en-US" sz="2400" dirty="0">
                <a:latin typeface="Arial" panose="020B0604020202020204" pitchFamily="34" charset="0"/>
                <a:cs typeface="Arial" panose="020B0604020202020204" pitchFamily="34" charset="0"/>
              </a:rPr>
              <a:t>= organelles stored in adipocytes and steroid-synthesizing cells that contain neutral lipids </a:t>
            </a:r>
          </a:p>
          <a:p>
            <a:pPr lvl="1"/>
            <a:r>
              <a:rPr lang="en-US" sz="2400" dirty="0">
                <a:latin typeface="Arial" panose="020B0604020202020204" pitchFamily="34" charset="0"/>
                <a:cs typeface="Arial" panose="020B0604020202020204" pitchFamily="34" charset="0"/>
              </a:rPr>
              <a:t>contain a core of triacylglycerols and sterol esters surrounded by a monolayer of phospholipids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perilipins</a:t>
            </a:r>
            <a:r>
              <a:rPr lang="en-US" sz="2400" dirty="0">
                <a:latin typeface="Arial" panose="020B0604020202020204" pitchFamily="34" charset="0"/>
                <a:cs typeface="Arial" panose="020B0604020202020204" pitchFamily="34" charset="0"/>
              </a:rPr>
              <a:t> = family of proteins that coats the surface of lipid droplets to restrict access to lipid droplets</a:t>
            </a:r>
          </a:p>
          <a:p>
            <a:pPr lvl="1"/>
            <a:r>
              <a:rPr lang="en-US" sz="2400" dirty="0">
                <a:latin typeface="Arial" panose="020B0604020202020204" pitchFamily="34" charset="0"/>
                <a:cs typeface="Arial" panose="020B0604020202020204" pitchFamily="34" charset="0"/>
              </a:rPr>
              <a:t>prevent untimely lipid mobilization</a:t>
            </a:r>
          </a:p>
        </p:txBody>
      </p:sp>
    </p:spTree>
    <p:extLst>
      <p:ext uri="{BB962C8B-B14F-4D97-AF65-F5344CB8AC3E}">
        <p14:creationId xmlns:p14="http://schemas.microsoft.com/office/powerpoint/2010/main" val="4200868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DABE-173A-45EC-B9CC-057CED5070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Mobilization of Triacylglycerols Stored in Adipose Tissue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89605" y="1827732"/>
            <a:ext cx="3410554" cy="46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mobilization occurs when hormones (</a:t>
            </a:r>
            <a:r>
              <a:rPr lang="en-US" altLang="en-US" sz="2400" dirty="0">
                <a:latin typeface="Arial" panose="020B0604020202020204" pitchFamily="34" charset="0"/>
                <a:cs typeface="Arial" panose="020B0604020202020204" pitchFamily="34" charset="0"/>
              </a:rPr>
              <a:t>glucagon and </a:t>
            </a:r>
            <a:r>
              <a:rPr lang="en-US" altLang="en-US" sz="2400" dirty="0" err="1">
                <a:latin typeface="Arial" panose="020B0604020202020204" pitchFamily="34" charset="0"/>
                <a:cs typeface="Arial" panose="020B0604020202020204" pitchFamily="34" charset="0"/>
              </a:rPr>
              <a:t>epinepherine</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signal the need for metabolic energy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PKA triggers changes that open the lipid droplet to the action of three cytosolic lipases</a:t>
            </a:r>
            <a:endParaRPr lang="en-US" sz="2400" b="1" dirty="0">
              <a:latin typeface="Arial" panose="020B0604020202020204" pitchFamily="34" charset="0"/>
              <a:cs typeface="Arial" panose="020B0604020202020204" pitchFamily="34" charset="0"/>
            </a:endParaRPr>
          </a:p>
        </p:txBody>
      </p:sp>
      <p:pic>
        <p:nvPicPr>
          <p:cNvPr id="3" name="Picture 2" descr="A figure shows how triacylglycerols in adipose tissue are mobilized in 11 steps.">
            <a:extLst>
              <a:ext uri="{FF2B5EF4-FFF2-40B4-BE49-F238E27FC236}">
                <a16:creationId xmlns:a16="http://schemas.microsoft.com/office/drawing/2014/main" id="{65E0876D-7877-EF4F-997D-735D64FFC1FA}"/>
              </a:ext>
            </a:extLst>
          </p:cNvPr>
          <p:cNvPicPr>
            <a:picLocks noChangeAspect="1"/>
          </p:cNvPicPr>
          <p:nvPr/>
        </p:nvPicPr>
        <p:blipFill>
          <a:blip r:embed="rId3"/>
          <a:stretch>
            <a:fillRect/>
          </a:stretch>
        </p:blipFill>
        <p:spPr>
          <a:xfrm>
            <a:off x="3886200" y="1978430"/>
            <a:ext cx="5086954" cy="4527550"/>
          </a:xfrm>
          <a:prstGeom prst="rect">
            <a:avLst/>
          </a:prstGeom>
        </p:spPr>
      </p:pic>
    </p:spTree>
    <p:extLst>
      <p:ext uri="{BB962C8B-B14F-4D97-AF65-F5344CB8AC3E}">
        <p14:creationId xmlns:p14="http://schemas.microsoft.com/office/powerpoint/2010/main" val="163506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8FBC-F748-4744-ADDC-9F1BB4DEFAA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Human Serum Albumin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89604" y="1288702"/>
            <a:ext cx="4177596"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free fatty acids, FFAs </a:t>
            </a:r>
            <a:r>
              <a:rPr lang="en-US" sz="2400" dirty="0">
                <a:latin typeface="Arial" panose="020B0604020202020204" pitchFamily="34" charset="0"/>
                <a:cs typeface="Arial" panose="020B0604020202020204" pitchFamily="34" charset="0"/>
              </a:rPr>
              <a:t>= fatty acids released by lipases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serum albumin </a:t>
            </a:r>
            <a:r>
              <a:rPr lang="en-US" sz="2400" dirty="0">
                <a:latin typeface="Arial" panose="020B0604020202020204" pitchFamily="34" charset="0"/>
                <a:cs typeface="Arial" panose="020B0604020202020204" pitchFamily="34" charset="0"/>
              </a:rPr>
              <a:t>= blood protein that noncovalently binds and transports FFAs to target tissues  </a:t>
            </a:r>
          </a:p>
          <a:p>
            <a:pPr lvl="1"/>
            <a:r>
              <a:rPr lang="en-US" sz="2400" dirty="0">
                <a:latin typeface="Arial" panose="020B0604020202020204" pitchFamily="34" charset="0"/>
                <a:cs typeface="Arial" panose="020B0604020202020204" pitchFamily="34" charset="0"/>
              </a:rPr>
              <a:t>makes up ~½ of the total serum protein </a:t>
            </a:r>
          </a:p>
        </p:txBody>
      </p:sp>
      <p:pic>
        <p:nvPicPr>
          <p:cNvPr id="4" name="Picture 3" descr="The molecule has a relatively narrow bottom that widens in the middle and extends to the upper left and right with a space in between them. There are many helices within the structure. Several fatty acids are visible inside it as yellow chains of spheres that kink at one end, where there are red spheres. The fatty acid chains vary in orientation. One runs from the left side to the center at the thicker central region, one runs up from its left to the upper right, and one points away from the viewer. Another one is in the piece that extends up to the right, and there are two at either end of the upper right side.">
            <a:extLst>
              <a:ext uri="{FF2B5EF4-FFF2-40B4-BE49-F238E27FC236}">
                <a16:creationId xmlns:a16="http://schemas.microsoft.com/office/drawing/2014/main" id="{5CE4B2D4-1005-FE4D-BFE2-2332546D9494}"/>
              </a:ext>
            </a:extLst>
          </p:cNvPr>
          <p:cNvPicPr>
            <a:picLocks noChangeAspect="1"/>
          </p:cNvPicPr>
          <p:nvPr/>
        </p:nvPicPr>
        <p:blipFill>
          <a:blip r:embed="rId3"/>
          <a:stretch>
            <a:fillRect/>
          </a:stretch>
        </p:blipFill>
        <p:spPr>
          <a:xfrm>
            <a:off x="4495838" y="1827731"/>
            <a:ext cx="4314561" cy="3734869"/>
          </a:xfrm>
          <a:prstGeom prst="rect">
            <a:avLst/>
          </a:prstGeom>
        </p:spPr>
      </p:pic>
    </p:spTree>
    <p:extLst>
      <p:ext uri="{BB962C8B-B14F-4D97-AF65-F5344CB8AC3E}">
        <p14:creationId xmlns:p14="http://schemas.microsoft.com/office/powerpoint/2010/main" val="105312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732F-58F2-4F29-BEF4-658906C7CE3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Entry of Glycerol into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Glycolytic Pathway</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60736"/>
            <a:ext cx="5410200"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of the biologically available energy of triacylglycerols resides in their three long-chain fatty acids</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glycerol kinase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phosphorylates glycerol to form glycerol 3-phosphate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glyceraldehyde 3-phosphate can enter glycolysis</a:t>
            </a:r>
          </a:p>
        </p:txBody>
      </p:sp>
      <p:pic>
        <p:nvPicPr>
          <p:cNvPr id="3" name="Picture 2" descr="Glycerol is shown as a three-carbon vertical chain with the top carbon bonded to 2 H and O H, the middle carbon bonded to O H to the left and H to the right, and the bottom carbon bonded to 2 H and O H. An arrow pointing down is labeled glycerol kinase and is accompanied by a curved arrow showing the addition of A T P and loss of A D P. This yields L-glycerol 3-phosphate, which has a similar structure except that the bottom carbon is bonded to 2 H and to O bonded to P double bonded to O above and bonded to O minus to the right and below. Upward- and downward-pointing arrows labeled glycerol 3-phosphate dehydrogenase indicate a reversible reaction. The downward arrow is accompanied by a curved arrow showing the addition of N A D plus and loss of N A D H plus H plus. This yields dihydroxyacetone phosphate, which has a similar structure except that the central carbon is double bonded to O to the left. Upward- and downward-pointing arrows labeled triose phosphate isomerase indicate a reversible reaction. This yields D-glyceraldehyde 3-phosphate. The top carbon is bonded to H to the upper left and double bonded to O to the upper right, the middle carbon is bonded to H to the left and O H to the right, and the bottom carbon is bonded to 2 H and to O bonded to P double bonded to O above and bonded to O minus to the right and below. An arrow points down to the word, glycolysis.">
            <a:extLst>
              <a:ext uri="{FF2B5EF4-FFF2-40B4-BE49-F238E27FC236}">
                <a16:creationId xmlns:a16="http://schemas.microsoft.com/office/drawing/2014/main" id="{1D17C975-AFF3-684D-9A72-41E57EDEFF68}"/>
              </a:ext>
            </a:extLst>
          </p:cNvPr>
          <p:cNvPicPr>
            <a:picLocks noChangeAspect="1"/>
          </p:cNvPicPr>
          <p:nvPr/>
        </p:nvPicPr>
        <p:blipFill>
          <a:blip r:embed="rId3"/>
          <a:stretch>
            <a:fillRect/>
          </a:stretch>
        </p:blipFill>
        <p:spPr>
          <a:xfrm>
            <a:off x="5638800" y="1560736"/>
            <a:ext cx="2991495" cy="5126624"/>
          </a:xfrm>
          <a:prstGeom prst="rect">
            <a:avLst/>
          </a:prstGeom>
        </p:spPr>
      </p:pic>
    </p:spTree>
    <p:extLst>
      <p:ext uri="{BB962C8B-B14F-4D97-AF65-F5344CB8AC3E}">
        <p14:creationId xmlns:p14="http://schemas.microsoft.com/office/powerpoint/2010/main" val="185972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067A-3980-439B-AEC2-3A0F4FD1DC6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Acids Are Activated and Transported into Mitochondria</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sym typeface="Symbol" pitchFamily="2" charset="2"/>
              </a:rPr>
              <a:t>small (&lt; 12 carbons) fatty acids diffuse freely across mitochondrial membranes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carnitine shuttle </a:t>
            </a:r>
            <a:r>
              <a:rPr lang="en-US" sz="2400" dirty="0">
                <a:latin typeface="Arial" panose="020B0604020202020204" pitchFamily="34" charset="0"/>
                <a:cs typeface="Arial" panose="020B0604020202020204" pitchFamily="34" charset="0"/>
              </a:rPr>
              <a:t>= transports long-chain fatty acids (containing 14+ carbons) through the mitochondrial membrane </a:t>
            </a:r>
          </a:p>
          <a:p>
            <a:pPr lvl="1"/>
            <a:r>
              <a:rPr lang="en-US" sz="2400" dirty="0">
                <a:latin typeface="Arial" panose="020B0604020202020204" pitchFamily="34" charset="0"/>
                <a:cs typeface="Arial" panose="020B0604020202020204" pitchFamily="34" charset="0"/>
              </a:rPr>
              <a:t>requires activation to a fatty acyl-CoA and attachment to carnitine </a:t>
            </a:r>
          </a:p>
        </p:txBody>
      </p:sp>
    </p:spTree>
    <p:extLst>
      <p:ext uri="{BB962C8B-B14F-4D97-AF65-F5344CB8AC3E}">
        <p14:creationId xmlns:p14="http://schemas.microsoft.com/office/powerpoint/2010/main" val="176674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F8DB-A319-4740-A01F-89DD0D6BA4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Oxidation of Long-Chain Fatty Acids to Acetyl-CoA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5240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serves as a central energy-yielding pathway in many organisms and tissues</a:t>
            </a:r>
          </a:p>
          <a:p>
            <a:pPr lvl="1"/>
            <a:r>
              <a:rPr lang="en-US" sz="2400" dirty="0">
                <a:latin typeface="Arial" panose="020B0604020202020204" pitchFamily="34" charset="0"/>
                <a:cs typeface="Arial" panose="020B0604020202020204" pitchFamily="34" charset="0"/>
              </a:rPr>
              <a:t>provides as much as 80% of the energetic needs in mammalian heart and liver</a:t>
            </a:r>
          </a:p>
          <a:p>
            <a:pPr lvl="1"/>
            <a:r>
              <a:rPr lang="en-US" sz="2400" dirty="0">
                <a:latin typeface="Arial" panose="020B0604020202020204" pitchFamily="34" charset="0"/>
                <a:cs typeface="Arial" panose="020B0604020202020204" pitchFamily="34" charset="0"/>
              </a:rPr>
              <a:t>provides &gt;40% of the daily energy requirement</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electrons removed from fatty acids during oxidation pass through the respiratory chain, driving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 produced from the fatty acids may be completely oxidized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in the citric acid cycle</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41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E58A-3AFB-49C3-990D-757A3D8911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Acyl-CoA Synthetase</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560736"/>
                <a:ext cx="8534400" cy="51882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fatty acyl-CoA synthetase</a:t>
                </a:r>
                <a:r>
                  <a:rPr lang="en-US" sz="2400" dirty="0">
                    <a:latin typeface="Arial" panose="020B0604020202020204" pitchFamily="34" charset="0"/>
                    <a:cs typeface="Arial" panose="020B0604020202020204" pitchFamily="34" charset="0"/>
                  </a:rPr>
                  <a:t> = isozymes present in the outer mitochondrial membrane that activate the fatty acid by conversion to fatty acyl-CoA thioesters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fatty acid + CoA + ATP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fatty acyl-CoA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28600" y="1560736"/>
                <a:ext cx="8534400" cy="5188298"/>
              </a:xfrm>
              <a:prstGeom prst="rect">
                <a:avLst/>
              </a:prstGeom>
              <a:blipFill>
                <a:blip r:embed="rId3"/>
                <a:stretch>
                  <a:fillRect l="-429" t="-8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042553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828F9-4BFD-41A7-BF85-03C8D0A7DF4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a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295400"/>
            <a:ext cx="3657600"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fatty acyl-CoA </a:t>
            </a:r>
            <a:r>
              <a:rPr lang="en-US" sz="2400" dirty="0">
                <a:latin typeface="Arial" panose="020B0604020202020204" pitchFamily="34" charset="0"/>
                <a:cs typeface="Arial" panose="020B0604020202020204" pitchFamily="34" charset="0"/>
              </a:rPr>
              <a:t>= contains a thioester linkage between the fatty acid carboxyl group and the thiol group of coenzyme A</a:t>
            </a:r>
          </a:p>
          <a:p>
            <a:pPr lvl="1"/>
            <a:r>
              <a:rPr lang="en-US" sz="2400" dirty="0">
                <a:latin typeface="Arial" panose="020B0604020202020204" pitchFamily="34" charset="0"/>
                <a:cs typeface="Arial" panose="020B0604020202020204" pitchFamily="34" charset="0"/>
              </a:rPr>
              <a:t>high energy compound</a:t>
            </a:r>
          </a:p>
          <a:p>
            <a:pPr lvl="1"/>
            <a:r>
              <a:rPr lang="en-US" sz="2400" dirty="0">
                <a:latin typeface="Arial" panose="020B0604020202020204" pitchFamily="34" charset="0"/>
                <a:cs typeface="Arial" panose="020B0604020202020204" pitchFamily="34" charset="0"/>
              </a:rPr>
              <a:t>formation is made more favorable by the hydrolysis of </a:t>
            </a:r>
            <a:r>
              <a:rPr lang="en-US" sz="2400" i="1" dirty="0">
                <a:latin typeface="Arial" panose="020B0604020202020204" pitchFamily="34" charset="0"/>
                <a:cs typeface="Arial" panose="020B0604020202020204" pitchFamily="34" charset="0"/>
              </a:rPr>
              <a:t>two </a:t>
            </a:r>
            <a:r>
              <a:rPr lang="en-US" sz="2400" dirty="0">
                <a:latin typeface="Arial" panose="020B0604020202020204" pitchFamily="34" charset="0"/>
                <a:cs typeface="Arial" panose="020B0604020202020204" pitchFamily="34" charset="0"/>
              </a:rPr>
              <a:t>ATP bonds</a:t>
            </a:r>
          </a:p>
          <a:p>
            <a:pPr lvl="1"/>
            <a:endParaRPr lang="en-US" sz="2000" b="1" dirty="0">
              <a:latin typeface="Arial" panose="020B0604020202020204" pitchFamily="34" charset="0"/>
              <a:cs typeface="Arial" panose="020B0604020202020204" pitchFamily="34" charset="0"/>
            </a:endParaRPr>
          </a:p>
        </p:txBody>
      </p:sp>
      <p:pic>
        <p:nvPicPr>
          <p:cNvPr id="4" name="Picture 3" descr="A T P is shown at the top as a rectangle labeled adenosine bonded to O to the left further bonded to P double bonded to O above, bonded to O minus below, and bonded to O to the left further bonded to P double bonded to O above, bonded to O minus below, and bonded to O to the left further bonded to P double bonded to O above and bonded to O minus below and to the left. A fatty acid is shown as a highlighted molecule with R bonded to C bonded to O minus to the upper right and double bonded to O to the lower right. Curved red arrows point from the highlighted O minus of the fatty acid to the right-hand P of A T P and from the bond between the same P and the O to its left and to the same O involved in the bond. Upward- and downward-pointing arrows labeled fatty acyl-Co A synthetase are accompanied by the number 1 and text reading, The carboxylate ion is adenylated by A T P to form a fatty acyl-adenylate and P P subscript i. The P P subscript i is immediately hydrolyzed to two molecules of P subscript i. This yields a molecule labeled fatty acyl-adenylate (enzyme bound) with adenosine in a rectangle bonded to O bonded to P double bonded to O above, bonded to O minus below, and bonded to highlighted O to the left connected by a highlighted bond to highlighted C to the lower left that is connected by a highlighted bond to highlighted R to the left and by a highlighted double bond to highlighted O to the lower right. A yellow box is labeled Co A bonded to S H with a highlighted pair of electrons on S. Curved highlighted arrows point from the pair of electrons on S to the highlighted C and from the bond between the same C and the highlighted O above bonded to P to the same highlighted O. Upward- and downward-pointing arrows labeled fatty acyl-Co A synthetase are accompanied by an arrow curving away to show the loss of A M P, the number 2, and text reading, The thiol group of coenzyme A attacks the acyl-adenylate (a mixed anhydride), displacing A M P and forming the thioester fatty acyl-Co A. This yields fatty acyl-Co A, which is a highlighted molecule with C bonded to R to the left double bonded to O to the upper right and bonded to an S to the lower right in a box, where it is further bonded to Co A within the box. A bracket shows that Greek letter delta G prime degree symbol equals negative 15 k J per mole (for the two-step process). To the left, pyrophosphate is shown as an additional product of step 1. It has P double bonded to O above, bonded to O minus to the left, bonded to O minus below, and bonded to O to the right bonded to P double bonded to O above and bonded to O minus to the right and below. An arrow labeled inorganic pyrophosphatase points down to 2 P subscript i. A bracket shows that Greek letter delta G prime degree symbol equals negative 19 k J per mole.">
            <a:extLst>
              <a:ext uri="{FF2B5EF4-FFF2-40B4-BE49-F238E27FC236}">
                <a16:creationId xmlns:a16="http://schemas.microsoft.com/office/drawing/2014/main" id="{294ADA1D-6BCF-8A4A-9923-5992BA7BDD37}"/>
              </a:ext>
            </a:extLst>
          </p:cNvPr>
          <p:cNvPicPr>
            <a:picLocks noChangeAspect="1"/>
          </p:cNvPicPr>
          <p:nvPr/>
        </p:nvPicPr>
        <p:blipFill>
          <a:blip r:embed="rId3"/>
          <a:stretch>
            <a:fillRect/>
          </a:stretch>
        </p:blipFill>
        <p:spPr>
          <a:xfrm>
            <a:off x="4114800" y="1543050"/>
            <a:ext cx="4866968" cy="3771900"/>
          </a:xfrm>
          <a:prstGeom prst="rect">
            <a:avLst/>
          </a:prstGeom>
        </p:spPr>
      </p:pic>
    </p:spTree>
    <p:extLst>
      <p:ext uri="{BB962C8B-B14F-4D97-AF65-F5344CB8AC3E}">
        <p14:creationId xmlns:p14="http://schemas.microsoft.com/office/powerpoint/2010/main" val="108967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544F-7AAA-46AD-B548-E81E83E26D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Fatty Acyl-CoA Formation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involves three steps:</a:t>
                </a:r>
              </a:p>
              <a:p>
                <a:pPr lvl="1"/>
                <a:r>
                  <a:rPr lang="en-US" sz="2400" dirty="0">
                    <a:latin typeface="Arial" panose="020B0604020202020204" pitchFamily="34" charset="0"/>
                    <a:cs typeface="Arial" panose="020B0604020202020204" pitchFamily="34" charset="0"/>
                  </a:rPr>
                  <a:t>the two-step formation of the fatty acyl-CoA derivative </a:t>
                </a:r>
              </a:p>
              <a:p>
                <a:pPr lvl="1"/>
                <a:r>
                  <a:rPr lang="en-US" sz="2400" dirty="0">
                    <a:latin typeface="Arial" panose="020B0604020202020204" pitchFamily="34" charset="0"/>
                    <a:cs typeface="Arial" panose="020B0604020202020204" pitchFamily="34" charset="0"/>
                  </a:rPr>
                  <a:t>the hydrolysis of the pyrophosphate created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fatty acid + CoA + ATP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fatty acyl-CoA + AMP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−34 kJ/mol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355" t="-91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5943600" y="4572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(17-1)</a:t>
            </a:r>
          </a:p>
        </p:txBody>
      </p:sp>
    </p:spTree>
    <p:extLst>
      <p:ext uri="{BB962C8B-B14F-4D97-AF65-F5344CB8AC3E}">
        <p14:creationId xmlns:p14="http://schemas.microsoft.com/office/powerpoint/2010/main" val="802398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ECE-B338-4413-BA9E-92875C16A45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Carnitine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5122" y="1628368"/>
            <a:ext cx="8653755" cy="126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compound that transports fatty acyl-</a:t>
            </a:r>
            <a:r>
              <a:rPr lang="en-US" sz="2400" dirty="0" err="1">
                <a:latin typeface="Arial" panose="020B0604020202020204" pitchFamily="34" charset="0"/>
                <a:cs typeface="Arial" panose="020B0604020202020204" pitchFamily="34" charset="0"/>
              </a:rPr>
              <a:t>CoAs</a:t>
            </a:r>
            <a:r>
              <a:rPr lang="en-US" sz="2400" dirty="0">
                <a:latin typeface="Arial" panose="020B0604020202020204" pitchFamily="34" charset="0"/>
                <a:cs typeface="Arial" panose="020B0604020202020204" pitchFamily="34" charset="0"/>
              </a:rPr>
              <a:t> destined for mitochondrial oxidation across the inner mitochondrial membrane</a:t>
            </a: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A figure shows the structure of carnitine as N plus bonded to C H 3 above, to the left, and below, and bonded to C H 2 to the right further bonded to C H bonded to O H below and bonded to C H 2 to the right further bonded to C O O minus.">
            <a:extLst>
              <a:ext uri="{FF2B5EF4-FFF2-40B4-BE49-F238E27FC236}">
                <a16:creationId xmlns:a16="http://schemas.microsoft.com/office/drawing/2014/main" id="{F9CF6503-F102-E04C-9A6D-AC2C408A4658}"/>
              </a:ext>
            </a:extLst>
          </p:cNvPr>
          <p:cNvPicPr>
            <a:picLocks noChangeAspect="1"/>
          </p:cNvPicPr>
          <p:nvPr/>
        </p:nvPicPr>
        <p:blipFill>
          <a:blip r:embed="rId3"/>
          <a:stretch>
            <a:fillRect/>
          </a:stretch>
        </p:blipFill>
        <p:spPr>
          <a:xfrm>
            <a:off x="2494242" y="3562579"/>
            <a:ext cx="4155515" cy="1695450"/>
          </a:xfrm>
          <a:prstGeom prst="rect">
            <a:avLst/>
          </a:prstGeom>
        </p:spPr>
      </p:pic>
    </p:spTree>
    <p:extLst>
      <p:ext uri="{BB962C8B-B14F-4D97-AF65-F5344CB8AC3E}">
        <p14:creationId xmlns:p14="http://schemas.microsoft.com/office/powerpoint/2010/main" val="3940732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4DC9-9191-46D4-B8E6-EF7A1F2932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Carnitine to the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5122" y="1828800"/>
            <a:ext cx="865375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acyl-transferase 1, CAT1 (carnitine </a:t>
            </a:r>
            <a:r>
              <a:rPr lang="en-US" sz="2400" b="1" dirty="0" err="1">
                <a:latin typeface="Arial" panose="020B0604020202020204" pitchFamily="34" charset="0"/>
                <a:cs typeface="Arial" panose="020B0604020202020204" pitchFamily="34" charset="0"/>
              </a:rPr>
              <a:t>palmitoyltransferase</a:t>
            </a:r>
            <a:r>
              <a:rPr lang="en-US" sz="2400" b="1" dirty="0">
                <a:latin typeface="Arial" panose="020B0604020202020204" pitchFamily="34" charset="0"/>
                <a:cs typeface="Arial" panose="020B0604020202020204" pitchFamily="34" charset="0"/>
              </a:rPr>
              <a:t> 1, CPT1)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catalyzes a  transesterification reaction to transiently attach a fatty acyl-CoA to the hydroxyl group of carnitine to form fatty acyl-carnitine</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1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E4F2-3F76-413B-A8B2-4B6800020E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Acyl-Carnitine/Carnitine Cotransporter</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6374" y="1386673"/>
            <a:ext cx="8818855" cy="158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acyl-carnitine/carnitine cotransporter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allows the passive transport of the fatty acyl-carnitine ester </a:t>
            </a:r>
          </a:p>
          <a:p>
            <a:pPr lvl="1"/>
            <a:r>
              <a:rPr lang="en-US" sz="2400" dirty="0">
                <a:latin typeface="Arial" panose="020B0604020202020204" pitchFamily="34" charset="0"/>
                <a:cs typeface="Arial" panose="020B0604020202020204" pitchFamily="34" charset="0"/>
              </a:rPr>
              <a:t>moves one carnitine into the intermembrane space as one fatty acyl-carnitine moves into the matrix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mitochondrion is shown to the left to show that the rest of the illustration represents a zoomed in view of the outer membrane, intermembrane space, inner mitochondrial membrane, and matrix. The left side of the illustration is labeled cytosol and is bounded by a vertical piece of membrane to the right, which is labeled outer mitochondrial membrane. Within the cytosol, a molecule is shown. It has a central C bonded to R to the left, double bonded to O to the upper right, and bonded to S to the lower right further bonded to Co A. A curved arrow extends down from this molecule to Co A – S H below. The curved arrow meets a curved arrow to the right that begins at carnitine in the outer mitochondrial membrane and curves through a round protein in the membrane labeled carnitine acyltransferase 1 before ending at carnitine in the membrane bonded to C to its upper left that is bonded to R to the left and double bonded to O to the upper right. The intermembrane space is to the right of the outer mitochondrial membrane. On the other side of the intermembrane space, there is a horizontal membrane labeled inner mitochondrial membrane that contains a a purple transporter with crescent-shaped sides that flare away from each other on each end. An arrow points from carnitine bonded to C to its upper left that is bonded to R to the left and double bonded to O to the upper right through the transporter into the matrix, and another arrow points from carnitine in the matrix back through the transporter to carnitine in the outer mitochondrial membrane ready to start the reaction again. A flattened sphere labeled carnitine acyltransferase 2 is partially embedded in the membrane just above the transporter. Carnitine bonded to C to its upper left that is bonded to R to the left and double bonded to O to the upper right has an arrow that curves up against carnitine acyltransferase 2 to produce carnitine ready to travel back through the transporter. This curved arrow meets a curved arrow to the right that converts Co A – S H to R bonded to C double bonded to O to the upper right and bonded to S to the lower right further bonded to Co A.">
            <a:extLst>
              <a:ext uri="{FF2B5EF4-FFF2-40B4-BE49-F238E27FC236}">
                <a16:creationId xmlns:a16="http://schemas.microsoft.com/office/drawing/2014/main" id="{0098BBD0-1FCB-4047-A661-F37D5AC8D163}"/>
              </a:ext>
            </a:extLst>
          </p:cNvPr>
          <p:cNvPicPr>
            <a:picLocks noChangeAspect="1"/>
          </p:cNvPicPr>
          <p:nvPr/>
        </p:nvPicPr>
        <p:blipFill>
          <a:blip r:embed="rId3"/>
          <a:stretch>
            <a:fillRect/>
          </a:stretch>
        </p:blipFill>
        <p:spPr>
          <a:xfrm>
            <a:off x="154603" y="3265714"/>
            <a:ext cx="8864600" cy="3276600"/>
          </a:xfrm>
          <a:prstGeom prst="rect">
            <a:avLst/>
          </a:prstGeom>
        </p:spPr>
      </p:pic>
    </p:spTree>
    <p:extLst>
      <p:ext uri="{BB962C8B-B14F-4D97-AF65-F5344CB8AC3E}">
        <p14:creationId xmlns:p14="http://schemas.microsoft.com/office/powerpoint/2010/main" val="127659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F5FA-F6C8-432E-9BFC-19D7AF1FF5F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Carnitine Acyltransferase 2 (CAT2)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carnitine acyltransferase 2 (CAT2, CPT2)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transfers the fatty acyl group from carnitine back to coenzyme A to regenerate fatty acyl-CoA and free carnitine</a:t>
            </a:r>
          </a:p>
          <a:p>
            <a:pPr lvl="1"/>
            <a:r>
              <a:rPr lang="en-US" sz="2400" dirty="0">
                <a:latin typeface="Arial" panose="020B0604020202020204" pitchFamily="34" charset="0"/>
                <a:cs typeface="Arial" panose="020B0604020202020204" pitchFamily="34" charset="0"/>
              </a:rPr>
              <a:t>located on the inner face of the inner mitochondrial membrane</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98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568D-F069-4AF1-AC76-B0839E2BD9A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Pools of Coenzyme 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pool is in the cytosol and the other is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coenzyme A in the mitochondrial matrix is largely used in oxidative degradation of pyruvate, fatty acids, and some amino acids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coenzyme A in the cytosol is used in the biosynthesis of fatty acids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317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C744-15C5-421D-8386-C42258638B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Pools of Fatty Acyl-CoA</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pool is in the cytosol and the other is in mitochondria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acyl-CoA in the mitochondrial matrix can be used for oxidation and ATP production </a:t>
            </a:r>
          </a:p>
          <a:p>
            <a:pPr lvl="1"/>
            <a:r>
              <a:rPr lang="en-US" sz="2400" dirty="0">
                <a:latin typeface="Arial" panose="020B0604020202020204" pitchFamily="34" charset="0"/>
                <a:cs typeface="Arial" panose="020B0604020202020204" pitchFamily="34" charset="0"/>
              </a:rPr>
              <a:t>conversion to the carnitine ester commits it to oxidation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acyl–CoA in the cytosolic pool can be used for membrane lipid synthesis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572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F8E2-7C92-4031-A108-839CE1DCC8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Carnitine Shuttle Is a Major Control Point</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62572" y="1524000"/>
            <a:ext cx="8818855" cy="51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carnitine-mediated entry is the rate-limiting step for oxidation of fatty acids in mitochondria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carnitine acyltransferase 1 is inhibited by malonyl-CoA, the first intermediate in fatty acid synthesis </a:t>
            </a:r>
          </a:p>
          <a:p>
            <a:pPr lvl="1"/>
            <a:r>
              <a:rPr lang="en-US" sz="2400" dirty="0">
                <a:latin typeface="Arial" panose="020B0604020202020204" pitchFamily="34" charset="0"/>
                <a:cs typeface="Arial" panose="020B0604020202020204" pitchFamily="34" charset="0"/>
              </a:rPr>
              <a:t>prevents the simultaneous synthesis and degradation of fatty acids</a:t>
            </a:r>
          </a:p>
        </p:txBody>
      </p:sp>
    </p:spTree>
    <p:extLst>
      <p:ext uri="{BB962C8B-B14F-4D97-AF65-F5344CB8AC3E}">
        <p14:creationId xmlns:p14="http://schemas.microsoft.com/office/powerpoint/2010/main" val="193308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C2D-0C60-4289-9A97-92D52FEA405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70845" y="1600200"/>
            <a:ext cx="88023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oxidation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oxidation of the fatty acyl group at the C-3, 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position—hence the name </a:t>
            </a:r>
          </a:p>
          <a:p>
            <a:pPr lvl="1"/>
            <a:r>
              <a:rPr lang="en-US" sz="2400" dirty="0">
                <a:latin typeface="Arial" panose="020B0604020202020204" pitchFamily="34" charset="0"/>
                <a:cs typeface="Arial" panose="020B0604020202020204" pitchFamily="34" charset="0"/>
              </a:rPr>
              <a:t>occurs after the carboxyl group at C-1 is activated by attachment to coenzyme 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909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53B6-D692-4D17-B0E7-D9A4B1475D5E}"/>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Oxidation of Fatty Acids</a:t>
            </a:r>
            <a:endParaRPr lang="en-AU" dirty="0"/>
          </a:p>
        </p:txBody>
      </p:sp>
    </p:spTree>
    <p:extLst>
      <p:ext uri="{BB962C8B-B14F-4D97-AF65-F5344CB8AC3E}">
        <p14:creationId xmlns:p14="http://schemas.microsoft.com/office/powerpoint/2010/main" val="2628256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20EF-99AF-47CB-B8D3-4EBFE834D6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1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297485"/>
            <a:ext cx="502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lvl="1"/>
            <a:r>
              <a:rPr lang="en-US" sz="2400" dirty="0">
                <a:latin typeface="Arial" panose="020B0604020202020204" pitchFamily="34" charset="0"/>
                <a:cs typeface="Arial" panose="020B0604020202020204" pitchFamily="34" charset="0"/>
              </a:rPr>
              <a:t>fatty acids undergo oxidative removal of successive two-carbon units in the form of acetyl-CoA </a:t>
            </a: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tage 1 shows a vertical sixteen-carbon chain. The bottom carbon is double bonded to O to the right, bonded to O minus below, and bonded to C H 2 above that is connected to another C H 2 above by a bond with a blue line across it. An arrow extends from this line to a vertical line running down along the side of the entire molecule. The molecule has 14 C H 2 groups and ends with C H 3. After every group of two carbons, there is a w line breaking the bond accompanied by a line joining the vertical arrow. In total, seven wavy lines have lines that join the arrow that points down to 28 e minus before curving to a box labeled N A D H, F A D H 2 located where the upper two boxes (stage 1 on the left and stage 2 on the right) intersect with the bottom box for stage 3 below.">
            <a:extLst>
              <a:ext uri="{FF2B5EF4-FFF2-40B4-BE49-F238E27FC236}">
                <a16:creationId xmlns:a16="http://schemas.microsoft.com/office/drawing/2014/main" id="{3C37FB7B-CCDB-AB45-B100-F7CFEA0875FC}"/>
              </a:ext>
            </a:extLst>
          </p:cNvPr>
          <p:cNvPicPr>
            <a:picLocks noChangeAspect="1"/>
          </p:cNvPicPr>
          <p:nvPr/>
        </p:nvPicPr>
        <p:blipFill>
          <a:blip r:embed="rId3"/>
          <a:stretch>
            <a:fillRect/>
          </a:stretch>
        </p:blipFill>
        <p:spPr>
          <a:xfrm>
            <a:off x="5682434" y="1297485"/>
            <a:ext cx="2619173" cy="4964702"/>
          </a:xfrm>
          <a:prstGeom prst="rect">
            <a:avLst/>
          </a:prstGeom>
        </p:spPr>
      </p:pic>
    </p:spTree>
    <p:extLst>
      <p:ext uri="{BB962C8B-B14F-4D97-AF65-F5344CB8AC3E}">
        <p14:creationId xmlns:p14="http://schemas.microsoft.com/office/powerpoint/2010/main" val="2318965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5570-D0E7-402F-8DA0-5437286595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2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512176"/>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2: oxidation of acetyl-CoA groups to CO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 the citric acid cycle </a:t>
            </a:r>
          </a:p>
          <a:p>
            <a:pPr lvl="1"/>
            <a:r>
              <a:rPr lang="en-US" sz="2400" dirty="0">
                <a:latin typeface="Arial" panose="020B0604020202020204" pitchFamily="34" charset="0"/>
                <a:cs typeface="Arial" panose="020B0604020202020204" pitchFamily="34" charset="0"/>
              </a:rPr>
              <a:t>occurs in the mitochondrial matrix</a:t>
            </a:r>
          </a:p>
          <a:p>
            <a:pPr lvl="1"/>
            <a:r>
              <a:rPr lang="en-US" sz="2400" dirty="0">
                <a:latin typeface="Arial" panose="020B0604020202020204" pitchFamily="34" charset="0"/>
                <a:cs typeface="Arial" panose="020B0604020202020204" pitchFamily="34" charset="0"/>
              </a:rPr>
              <a:t>generates NADH,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one GTP</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n arrow accompanied by a box labeled Greek letter beta oxidation points right from stage 1 into stage 2, which it points to a box labeled 8 acetyl Co A. An arrow extends down from this box to the citric acid cycle, which is shown as a series of clockwise arrows. The first arrow begins at the eleven o’clock position, joins with the line down from acetyl Co A, and ends at the one o’clock position. The second arrow runs all the way back to the eleven o’clock position except for a piece that branches away at the five o’clock position to show the loss of 16 C O 2. An arrow from the seven o’clock position is labeled 64 e minus and points down to the box labeled N A D H, F A D H 2.">
            <a:extLst>
              <a:ext uri="{FF2B5EF4-FFF2-40B4-BE49-F238E27FC236}">
                <a16:creationId xmlns:a16="http://schemas.microsoft.com/office/drawing/2014/main" id="{A3F322D6-5493-D142-BF92-0D924F76897F}"/>
              </a:ext>
            </a:extLst>
          </p:cNvPr>
          <p:cNvPicPr>
            <a:picLocks noChangeAspect="1"/>
          </p:cNvPicPr>
          <p:nvPr/>
        </p:nvPicPr>
        <p:blipFill>
          <a:blip r:embed="rId3"/>
          <a:stretch>
            <a:fillRect/>
          </a:stretch>
        </p:blipFill>
        <p:spPr>
          <a:xfrm>
            <a:off x="5667622" y="1218690"/>
            <a:ext cx="2941094" cy="4950915"/>
          </a:xfrm>
          <a:prstGeom prst="rect">
            <a:avLst/>
          </a:prstGeom>
        </p:spPr>
      </p:pic>
    </p:spTree>
    <p:extLst>
      <p:ext uri="{BB962C8B-B14F-4D97-AF65-F5344CB8AC3E}">
        <p14:creationId xmlns:p14="http://schemas.microsoft.com/office/powerpoint/2010/main" val="3149008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A153-2B9E-49A9-8D31-D89E67FD0E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Stage 3 of Fatty Acid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43013" y="1363662"/>
            <a:ext cx="34480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3: electron transfer chain and oxidative phosphorylation</a:t>
            </a:r>
          </a:p>
          <a:p>
            <a:pPr lvl="1"/>
            <a:r>
              <a:rPr lang="en-US" sz="2400" dirty="0">
                <a:latin typeface="Arial" panose="020B0604020202020204" pitchFamily="34" charset="0"/>
                <a:cs typeface="Arial" panose="020B0604020202020204" pitchFamily="34" charset="0"/>
              </a:rPr>
              <a:t>generates ATP from NADH and FADH</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n stage 3, an arrow labeled 3 minus points down from the box labeled N A D H, F A D H 2 to a box labeled respiratory (electron-transfer) chain. A curved arrow on the right side of the box shows the addition of 2 H plus plus one-half O 2 and the removal of H 2 O. A curved arrow on the bottom side of the box shows the addition of an oval labeled A D P plus P i outside of the oval and the removal of an oval labeled A T P. All data are approximate.">
            <a:extLst>
              <a:ext uri="{FF2B5EF4-FFF2-40B4-BE49-F238E27FC236}">
                <a16:creationId xmlns:a16="http://schemas.microsoft.com/office/drawing/2014/main" id="{74F6E436-AC65-6049-8612-772F005DF3CD}"/>
              </a:ext>
            </a:extLst>
          </p:cNvPr>
          <p:cNvPicPr>
            <a:picLocks noChangeAspect="1"/>
          </p:cNvPicPr>
          <p:nvPr/>
        </p:nvPicPr>
        <p:blipFill>
          <a:blip r:embed="rId3"/>
          <a:stretch>
            <a:fillRect/>
          </a:stretch>
        </p:blipFill>
        <p:spPr>
          <a:xfrm>
            <a:off x="4054192" y="2017449"/>
            <a:ext cx="4588190" cy="2823099"/>
          </a:xfrm>
          <a:prstGeom prst="rect">
            <a:avLst/>
          </a:prstGeom>
        </p:spPr>
      </p:pic>
    </p:spTree>
    <p:extLst>
      <p:ext uri="{BB962C8B-B14F-4D97-AF65-F5344CB8AC3E}">
        <p14:creationId xmlns:p14="http://schemas.microsoft.com/office/powerpoint/2010/main" val="418450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DFDD-C3E7-4A21-881B-BECEF812CEE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l-GR" i="1" dirty="0">
                <a:solidFill>
                  <a:srgbClr val="4E4CB4"/>
                </a:solidFill>
                <a:latin typeface="Arial" panose="020B0604020202020204" pitchFamily="34" charset="0"/>
                <a:cs typeface="Arial" panose="020B0604020202020204" pitchFamily="34" charset="0"/>
              </a:rPr>
              <a:t>β</a:t>
            </a:r>
            <a:r>
              <a:rPr lang="en-US" i="1"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Oxidation of Saturated Fatty Acids Has Four Basic Steps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0845" y="1600200"/>
            <a:ext cx="34105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acyl-CoA dehydrogenase </a:t>
            </a:r>
            <a:r>
              <a:rPr lang="en-US" sz="2400" dirty="0">
                <a:latin typeface="Arial" panose="020B0604020202020204" pitchFamily="34" charset="0"/>
                <a:cs typeface="Arial" panose="020B0604020202020204" pitchFamily="34" charset="0"/>
              </a:rPr>
              <a:t>= flavoprotein with tightly bound FAD that catalyzes the dehydrogenation of fatty acyl-CoA to yield a </a:t>
            </a:r>
            <a:r>
              <a:rPr lang="en-US" sz="2400" b="1" i="1" dirty="0">
                <a:latin typeface="Arial" panose="020B0604020202020204" pitchFamily="34" charset="0"/>
                <a:cs typeface="Arial" panose="020B0604020202020204" pitchFamily="34" charset="0"/>
              </a:rPr>
              <a:t>trans</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-enoyl-CoA </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lmitoyl-CoA is a 16 carbon chain with a beta C H 2 and alpha C H 2 single bond C, double bond down to O. It reacts in the presence of cyl-CoA dehydrogenase to yield trans delta superscript 2 enoyl CoA. F A D reacts with E T F in acyl CoA dehydrogenase, yielding F A D H 2, which gives off 2 electrons. This yields F A D, which continues the cycle. The electrons go to E T F ubiquinon oxidoreductase, which goes to the respiratory chain. The trans delta superscript 2 enoyl Co A has an R chain with 4 carbons. Carbon 3 is single bonded to H, and carbon 4 is double bonded to O. These reacts with H 2 O and enoyl CoA hydrotase to go to the next step.">
            <a:extLst>
              <a:ext uri="{FF2B5EF4-FFF2-40B4-BE49-F238E27FC236}">
                <a16:creationId xmlns:a16="http://schemas.microsoft.com/office/drawing/2014/main" id="{20F1586E-E046-794C-86A2-F640C334EE5F}"/>
              </a:ext>
            </a:extLst>
          </p:cNvPr>
          <p:cNvPicPr>
            <a:picLocks noChangeAspect="1"/>
          </p:cNvPicPr>
          <p:nvPr/>
        </p:nvPicPr>
        <p:blipFill>
          <a:blip r:embed="rId3"/>
          <a:stretch>
            <a:fillRect/>
          </a:stretch>
        </p:blipFill>
        <p:spPr>
          <a:xfrm>
            <a:off x="4026906" y="2032991"/>
            <a:ext cx="4528133" cy="3301009"/>
          </a:xfrm>
          <a:prstGeom prst="rect">
            <a:avLst/>
          </a:prstGeom>
        </p:spPr>
      </p:pic>
    </p:spTree>
    <p:extLst>
      <p:ext uri="{BB962C8B-B14F-4D97-AF65-F5344CB8AC3E}">
        <p14:creationId xmlns:p14="http://schemas.microsoft.com/office/powerpoint/2010/main" val="2251538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B92B-9A48-419C-9CAF-A17634086B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Electrons from NADH Enter the Mitochondrial Respiratory Chain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9709" y="1752600"/>
            <a:ext cx="867238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NADH dehydrogenase (Complex I) </a:t>
            </a:r>
            <a:r>
              <a:rPr lang="en-US" sz="2400" dirty="0">
                <a:latin typeface="Arial" panose="020B0604020202020204" pitchFamily="34" charset="0"/>
                <a:cs typeface="Arial" panose="020B0604020202020204" pitchFamily="34" charset="0"/>
              </a:rPr>
              <a:t>= electron carrier of the respiratory chain</a:t>
            </a:r>
          </a:p>
          <a:p>
            <a:pPr lvl="1"/>
            <a:r>
              <a:rPr lang="en-US" sz="2400" dirty="0">
                <a:latin typeface="Arial" panose="020B0604020202020204" pitchFamily="34" charset="0"/>
                <a:cs typeface="Arial" panose="020B0604020202020204" pitchFamily="34" charset="0"/>
              </a:rPr>
              <a:t>accepts electrons from the NADH formed in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dehydrogenase reaction</a:t>
            </a:r>
          </a:p>
          <a:p>
            <a:endParaRPr lang="en-US" sz="2400" dirty="0">
              <a:latin typeface="Arial" panose="020B0604020202020204" pitchFamily="34" charset="0"/>
              <a:cs typeface="Arial" panose="020B0604020202020204" pitchFamily="34" charset="0"/>
            </a:endParaRPr>
          </a:p>
          <a:p>
            <a:pPr marL="50800" indent="0">
              <a:buNone/>
            </a:pPr>
            <a:endParaRPr lang="en-US" sz="2400" baseline="-25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466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7CC2-8D1B-41AC-B4EF-49609638A7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Chemical Logic of the </a:t>
            </a:r>
            <a:r>
              <a:rPr lang="el-GR" i="1" dirty="0">
                <a:solidFill>
                  <a:schemeClr val="tx1"/>
                </a:solidFill>
                <a:latin typeface="Arial" panose="020B0604020202020204" pitchFamily="34" charset="0"/>
                <a:cs typeface="Arial" panose="020B0604020202020204" pitchFamily="34" charset="0"/>
              </a:rPr>
              <a:t>β</a:t>
            </a:r>
            <a:r>
              <a:rPr lang="en-US" dirty="0">
                <a:solidFill>
                  <a:schemeClr val="tx1"/>
                </a:solidFill>
                <a:latin typeface="Arial" panose="020B0604020202020204" pitchFamily="34" charset="0"/>
                <a:cs typeface="Arial" panose="020B0604020202020204" pitchFamily="34" charset="0"/>
              </a:rPr>
              <a:t>-Oxidation Sequence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600200"/>
            <a:ext cx="83808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three reactions convert the stable single bond between methylene groups to a much less stable C–C bond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ketone function on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 (C-3) makes it a good target for nucleophilic attack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terminal </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S-CoA is a good leaving group, facilitating breakage of the </a:t>
            </a:r>
            <a:r>
              <a:rPr lang="el-GR" sz="2400" i="1" dirty="0">
                <a:latin typeface="Arial" panose="020B0604020202020204" pitchFamily="34" charset="0"/>
                <a:cs typeface="Arial" panose="020B0604020202020204" pitchFamily="34" charset="0"/>
              </a:rPr>
              <a:t>α–β </a:t>
            </a:r>
            <a:r>
              <a:rPr lang="en-US" sz="2400" dirty="0">
                <a:latin typeface="Arial" panose="020B0604020202020204" pitchFamily="34" charset="0"/>
                <a:cs typeface="Arial" panose="020B0604020202020204" pitchFamily="34" charset="0"/>
              </a:rPr>
              <a:t>bond</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77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k letter beta oxidation: A molecule has R bonded to C H 2 in a blue box bonded to C H 2 in the same box bonded to C outside of the box double bonded to O to the upper right and bonded to S to the lower right further bonded to Co A. A downward-pointing arrow is accompanied by a curved arrow showing the loss of an orange oval labeled F A D H 2. This yields R bonded to C H in a blue box double bonded to C H in the same box bonded to C outside of the box double bonded to O to the upper right and bonded to S to the lower right further bonded to Co A. An arrow points down accompanied by a line showing the addition of H 2 O. This yields R bonded to C H in a blue box bonded to O H above in the box and to C H 2 to the right in the box further bonded to C outside of the box double bonded to O to the upper right and bonded to S to the lower right further bonded to Co A. An arrow points down accompanied by a curved arrow showing the loss of an oval labeled N A D H. This yields R bonded to C in a blue box double bonded to O above in the box and to C H 2 to the right in the box further bonded to C outside of the box double bonded to O to the upper right and to S to the lower right further bonded to Co A. Citric acid cycle: A molecule has C double bonded to O to the upper left, bonded to O minus to the lower right, and bonded to C H 2 in a blue box to the right bonded to C H 2 in the same blue box bonded to C outside of the box double bonded to O to the upper right and bonded to O minus to the lower right. A downward-pointing arrow is accompanied by a curved arrow showing the loss of an oval labeled F A D H 2. This yields C double bonded to O to the upper right, bonded to O minus to the lower right, and bonded to C H to the right in a blue box double bonded to C H in the same box bonded to C outside of the box double bonded to O to the upper right and bonded to O minus to the lower right. An arrow points down accompanied by a line showing the addition of H 2 O. This yields C double bonded to O to the upper right, bonded to O minus to the lower right, and bonded to C H in a blue box bonded to O H above in the blue box and to C H 2 to the right in the blue box further bonded to C outside of the box double bonded to O to the upper right and bonded to O minus to the lower right. An arrow points down accompanied by a curved arrow showing the loss of an oval labeled N A D H. This yields C double bonded to O to the upper right, bonded to O minus to the lower right, and bonded to C to the right in a blue box double bonded to O above in the blue box and to C H 2 to the right in the box further bonded to C outside of the box double bonded to O to the upper right and bonded to O minus to the lower right. Oxidation of isoleucine (leucine, valine): A molecule has C H 3 bonded to C H 2 in a blue box bonded to C H in the same box bonded to C H 3 above outside of the box and C to the right outside of the box double bonded to O to the upper right and bonded to S to the lower right further bonded to Co A. A downward-pointing arrow is accompanied by a curved arrow showing the loss of an oval labeled F A D H 2. This yields C H 3 bonded to C H in a blue box double bonded to C in the same blue box bonded to C H 3 above outside of the box and bonded to C outside of the box double bonded to O to the upper right and bonded to S to the lower right further bonded to Co A. An arrow points down accompanied by a line showing the addition of H 2 O. This yields C H 3 bonded to C H in a blue box bonded to O H above in the blue box and to C H to the right in the blue box further bonded to C H 3 above outside of the box and to C to the right outside of the box double bonded to O to the upper right and bonded to S to the lower right further bonded to Co A. An arrow points down accompanied by a curved arrow showing the loss of an oval labeled N A D H. This yields C H 3 bonded to C in a blue box double bonded to O above in the blue box and to C H to the right in the blue box further bonded to C H above outside of the box and to C to the right outside of the box double bonded to O to the upper right and to S to the lower right further bonded to Co A.">
            <a:extLst>
              <a:ext uri="{FF2B5EF4-FFF2-40B4-BE49-F238E27FC236}">
                <a16:creationId xmlns:a16="http://schemas.microsoft.com/office/drawing/2014/main" id="{07E423F4-B411-4B47-9FF0-6B5F28EDBC2A}"/>
              </a:ext>
            </a:extLst>
          </p:cNvPr>
          <p:cNvPicPr>
            <a:picLocks noChangeAspect="1"/>
          </p:cNvPicPr>
          <p:nvPr/>
        </p:nvPicPr>
        <p:blipFill>
          <a:blip r:embed="rId3"/>
          <a:stretch>
            <a:fillRect/>
          </a:stretch>
        </p:blipFill>
        <p:spPr>
          <a:xfrm>
            <a:off x="1276603" y="1197429"/>
            <a:ext cx="6578600" cy="5003800"/>
          </a:xfrm>
          <a:prstGeom prst="rect">
            <a:avLst/>
          </a:prstGeom>
        </p:spPr>
      </p:pic>
      <p:sp>
        <p:nvSpPr>
          <p:cNvPr id="2" name="Title 1">
            <a:extLst>
              <a:ext uri="{FF2B5EF4-FFF2-40B4-BE49-F238E27FC236}">
                <a16:creationId xmlns:a16="http://schemas.microsoft.com/office/drawing/2014/main" id="{FDFF3BEB-9FBF-4C02-8BFA-6BA4B35D4C1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Conserved Reaction Sequence</a:t>
            </a:r>
            <a:endParaRPr lang="en-AU" dirty="0"/>
          </a:p>
        </p:txBody>
      </p:sp>
    </p:spTree>
    <p:extLst>
      <p:ext uri="{BB962C8B-B14F-4D97-AF65-F5344CB8AC3E}">
        <p14:creationId xmlns:p14="http://schemas.microsoft.com/office/powerpoint/2010/main" val="55124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D746-427C-4A4C-9AF1-121D7392D73B}"/>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Four </a:t>
            </a:r>
            <a:r>
              <a:rPr lang="el-GR" sz="3400" i="1" dirty="0">
                <a:solidFill>
                  <a:srgbClr val="4E4CB4"/>
                </a:solidFill>
                <a:latin typeface="Arial" panose="020B0604020202020204" pitchFamily="34" charset="0"/>
                <a:cs typeface="Arial" panose="020B0604020202020204" pitchFamily="34" charset="0"/>
              </a:rPr>
              <a:t>β</a:t>
            </a:r>
            <a:r>
              <a:rPr lang="en-US" sz="3400" i="1" dirty="0">
                <a:solidFill>
                  <a:srgbClr val="4E4CB4"/>
                </a:solidFill>
                <a:latin typeface="Arial" panose="020B0604020202020204" pitchFamily="34" charset="0"/>
                <a:cs typeface="Arial" panose="020B0604020202020204" pitchFamily="34" charset="0"/>
              </a:rPr>
              <a:t>-</a:t>
            </a:r>
            <a:r>
              <a:rPr lang="en-US" sz="3400" dirty="0">
                <a:solidFill>
                  <a:srgbClr val="4E4CB4"/>
                </a:solidFill>
                <a:latin typeface="Arial" panose="020B0604020202020204" pitchFamily="34" charset="0"/>
                <a:cs typeface="Arial" panose="020B0604020202020204" pitchFamily="34" charset="0"/>
              </a:rPr>
              <a:t>Oxidation Steps Are Repeated to Yield Acetyl-CoA and ATP</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2348961"/>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shortened fatty acyl–CoA reenters 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sequence for removal of another, and then another, acetyl-CoA</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The Greek letter beta oxidation pathway shows the products of repeated passes through the pathway. The vertical line of C subscript 14, C subscript 12, C subscript 10, C subscript 8, C subscript 6, and C subscript 4. A coiled arrow forms a loop in front of each of these values and each loop has an arrow pointing right to a red box labeled acetyl next to hyphen Co A outside of the box. At the very bottom, beneath the arrow pointing down, is a red box labeled acetyl next to hyphen Co A outside of the box.">
            <a:extLst>
              <a:ext uri="{FF2B5EF4-FFF2-40B4-BE49-F238E27FC236}">
                <a16:creationId xmlns:a16="http://schemas.microsoft.com/office/drawing/2014/main" id="{F39C86AE-9FA6-E74F-BB71-F82433664F0B}"/>
              </a:ext>
            </a:extLst>
          </p:cNvPr>
          <p:cNvPicPr>
            <a:picLocks noChangeAspect="1"/>
          </p:cNvPicPr>
          <p:nvPr/>
        </p:nvPicPr>
        <p:blipFill>
          <a:blip r:embed="rId3"/>
          <a:stretch>
            <a:fillRect/>
          </a:stretch>
        </p:blipFill>
        <p:spPr>
          <a:xfrm>
            <a:off x="5071251" y="2248354"/>
            <a:ext cx="3429000" cy="3429000"/>
          </a:xfrm>
          <a:prstGeom prst="rect">
            <a:avLst/>
          </a:prstGeom>
        </p:spPr>
      </p:pic>
    </p:spTree>
    <p:extLst>
      <p:ext uri="{BB962C8B-B14F-4D97-AF65-F5344CB8AC3E}">
        <p14:creationId xmlns:p14="http://schemas.microsoft.com/office/powerpoint/2010/main" val="967084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2D3E-2EF1-4497-B2F8-C107D3EC50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One Pass Through Stage 1 of </a:t>
            </a:r>
            <a:r>
              <a:rPr lang="el-GR" i="1" dirty="0">
                <a:solidFill>
                  <a:schemeClr val="tx1"/>
                </a:solidFill>
                <a:latin typeface="Arial" panose="020B0604020202020204" pitchFamily="34" charset="0"/>
                <a:cs typeface="Arial" panose="020B0604020202020204" pitchFamily="34" charset="0"/>
              </a:rPr>
              <a:t>β</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pass removes:</a:t>
                </a:r>
              </a:p>
              <a:p>
                <a:pPr lvl="1"/>
                <a:r>
                  <a:rPr lang="en-US" sz="2400" dirty="0">
                    <a:latin typeface="Arial" panose="020B0604020202020204" pitchFamily="34" charset="0"/>
                    <a:cs typeface="Arial" panose="020B0604020202020204" pitchFamily="34" charset="0"/>
                  </a:rPr>
                  <a:t>one molecule of acetyl-CoA</a:t>
                </a:r>
              </a:p>
              <a:p>
                <a:pPr lvl="1"/>
                <a:r>
                  <a:rPr lang="en-US" sz="2400" dirty="0">
                    <a:latin typeface="Arial" panose="020B0604020202020204" pitchFamily="34" charset="0"/>
                    <a:cs typeface="Arial" panose="020B0604020202020204" pitchFamily="34" charset="0"/>
                  </a:rPr>
                  <a:t>two pairs of electrons</a:t>
                </a:r>
              </a:p>
              <a:p>
                <a:pPr lvl="1"/>
                <a:r>
                  <a:rPr lang="en-US" sz="2400" dirty="0">
                    <a:latin typeface="Arial" panose="020B0604020202020204" pitchFamily="34" charset="0"/>
                    <a:cs typeface="Arial" panose="020B0604020202020204" pitchFamily="34" charset="0"/>
                  </a:rPr>
                  <a:t>four protons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(beginning with palmitoyl-CoA)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CoA + FAD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myristoyl</a:t>
                </a:r>
                <a:r>
                  <a:rPr lang="en-US" sz="2400" dirty="0">
                    <a:latin typeface="Arial" panose="020B0604020202020204" pitchFamily="34" charset="0"/>
                    <a:cs typeface="Arial" panose="020B0604020202020204" pitchFamily="34" charset="0"/>
                  </a:rPr>
                  <a:t>-CoA + acetyl-CoA +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NADH + 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444" t="-10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7199243" y="5638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(17-2)</a:t>
            </a:r>
          </a:p>
        </p:txBody>
      </p:sp>
    </p:spTree>
    <p:extLst>
      <p:ext uri="{BB962C8B-B14F-4D97-AF65-F5344CB8AC3E}">
        <p14:creationId xmlns:p14="http://schemas.microsoft.com/office/powerpoint/2010/main" val="391370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20" y="31305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7A6B4B-9A62-44A5-A4E6-C4B1A42692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of diverse origin funnel into a few central pathways. </a:t>
            </a:r>
            <a:r>
              <a:rPr lang="en-US" sz="2400" dirty="0">
                <a:latin typeface="Arial" panose="020B0604020202020204" pitchFamily="34" charset="0"/>
                <a:cs typeface="Arial" panose="020B0604020202020204" pitchFamily="34" charset="0"/>
              </a:rPr>
              <a:t>Fatty acid catabolism and glycolysis convert quite different starting materials into the same product (acetyl-CoA). The electrons from the oxidative reactions of these pathways and of the citric acid cycle are carried by common cofactors (NAD and FAD) to the mitochondrial respiratory chain leading to oxygen, providing the energy for ATP synthesis by oxidative phosphorylation.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D924-EA17-4019-89DC-FBEC8252E2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Stage 1 of </a:t>
            </a:r>
            <a:br>
              <a:rPr 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β</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Oxidation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(beginning with palmitoyl-CoA)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+ 7CoA + 7FAD + 7NAD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+ 7H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 acetyl-CoA + 7FADH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+ 7NADH + 7H</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1669702"/>
                <a:ext cx="8577555" cy="4654898"/>
              </a:xfrm>
              <a:prstGeom prst="rect">
                <a:avLst/>
              </a:prstGeom>
              <a:blipFill>
                <a:blip r:embed="rId3"/>
                <a:stretch>
                  <a:fillRect l="-444" t="-10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6879577" y="3352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(17-3)</a:t>
            </a:r>
          </a:p>
        </p:txBody>
      </p:sp>
    </p:spTree>
    <p:extLst>
      <p:ext uri="{BB962C8B-B14F-4D97-AF65-F5344CB8AC3E}">
        <p14:creationId xmlns:p14="http://schemas.microsoft.com/office/powerpoint/2010/main" val="376679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7988-C6AD-4CBC-830B-1314BD6731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FADH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and NADH Donate Electrons to the Respiratory Chain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1669702"/>
            <a:ext cx="8577555"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donates a pair of electrons to ETF </a:t>
            </a:r>
          </a:p>
          <a:p>
            <a:pPr lvl="1"/>
            <a:r>
              <a:rPr lang="en-US" sz="2400" dirty="0">
                <a:latin typeface="Arial" panose="020B0604020202020204" pitchFamily="34" charset="0"/>
                <a:cs typeface="Arial" panose="020B0604020202020204" pitchFamily="34" charset="0"/>
              </a:rPr>
              <a:t>generates 1.5 molecules of ATP</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NADH donates a pair of electrons to the mitochondrial NADH dehydrogenase</a:t>
            </a:r>
          </a:p>
          <a:p>
            <a:pPr lvl="1"/>
            <a:r>
              <a:rPr lang="en-US" sz="2400" dirty="0">
                <a:latin typeface="Arial" panose="020B0604020202020204" pitchFamily="34" charset="0"/>
                <a:cs typeface="Arial" panose="020B0604020202020204" pitchFamily="34" charset="0"/>
              </a:rPr>
              <a:t>generates 2.5 molecules of ATP</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total, 4 ATP are formed for each pass through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309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4A08-D7E0-40FC-9DF9-28684D69B64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Water”</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17811" y="1288702"/>
                <a:ext cx="8708377" cy="33594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pair of electrons transferred from NADH or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yields one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(“metabolic water”)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reduction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NADH also consumes one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per NADH molecule: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½O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important in hibernating</a:t>
                </a:r>
              </a:p>
              <a:p>
                <a:pPr marL="50800" indent="0">
                  <a:buNone/>
                </a:pPr>
                <a:r>
                  <a:rPr lang="en-US" sz="2400" dirty="0">
                    <a:latin typeface="Arial" panose="020B0604020202020204" pitchFamily="34" charset="0"/>
                    <a:cs typeface="Arial" panose="020B0604020202020204" pitchFamily="34" charset="0"/>
                  </a:rPr>
                  <a:t>     animals and camels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17811" y="1288702"/>
                <a:ext cx="8708377" cy="3359498"/>
              </a:xfrm>
              <a:prstGeom prst="rect">
                <a:avLst/>
              </a:prstGeom>
              <a:blipFill>
                <a:blip r:embed="rId3"/>
                <a:stretch>
                  <a:fillRect l="-420" t="-1268" r="-1190" b="-48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photo shows the head and one foot of a bear coming out of a den.">
            <a:extLst>
              <a:ext uri="{FF2B5EF4-FFF2-40B4-BE49-F238E27FC236}">
                <a16:creationId xmlns:a16="http://schemas.microsoft.com/office/drawing/2014/main" id="{788D1E62-A8E9-E64F-9D13-DA667322CE5F}"/>
              </a:ext>
            </a:extLst>
          </p:cNvPr>
          <p:cNvPicPr>
            <a:picLocks noChangeAspect="1"/>
          </p:cNvPicPr>
          <p:nvPr/>
        </p:nvPicPr>
        <p:blipFill>
          <a:blip r:embed="rId4"/>
          <a:stretch>
            <a:fillRect/>
          </a:stretch>
        </p:blipFill>
        <p:spPr>
          <a:xfrm>
            <a:off x="4622799" y="3962400"/>
            <a:ext cx="4038600" cy="2522160"/>
          </a:xfrm>
          <a:prstGeom prst="rect">
            <a:avLst/>
          </a:prstGeom>
        </p:spPr>
      </p:pic>
    </p:spTree>
    <p:extLst>
      <p:ext uri="{BB962C8B-B14F-4D97-AF65-F5344CB8AC3E}">
        <p14:creationId xmlns:p14="http://schemas.microsoft.com/office/powerpoint/2010/main" val="2101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6C2-EB86-4BC2-A771-E6163928D41F}"/>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The Overall Reaction for Stage 1 of </a:t>
            </a:r>
            <a:br>
              <a:rPr lang="en-US" sz="3400" dirty="0">
                <a:solidFill>
                  <a:schemeClr val="tx1"/>
                </a:solidFill>
                <a:latin typeface="Arial" panose="020B0604020202020204" pitchFamily="34" charset="0"/>
                <a:cs typeface="Arial" panose="020B0604020202020204" pitchFamily="34" charset="0"/>
              </a:rPr>
            </a:br>
            <a:r>
              <a:rPr lang="el-GR" sz="3400" i="1" dirty="0">
                <a:solidFill>
                  <a:schemeClr val="tx1"/>
                </a:solidFill>
                <a:latin typeface="Arial" panose="020B0604020202020204" pitchFamily="34" charset="0"/>
                <a:cs typeface="Arial" panose="020B0604020202020204" pitchFamily="34" charset="0"/>
              </a:rPr>
              <a:t>β</a:t>
            </a:r>
            <a:r>
              <a:rPr lang="en-US" sz="3400" i="1" dirty="0">
                <a:solidFill>
                  <a:schemeClr val="tx1"/>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Oxidation, Including Electron Transfers and Oxidative </a:t>
            </a:r>
            <a:r>
              <a:rPr lang="en-US" sz="3400" dirty="0" err="1">
                <a:solidFill>
                  <a:schemeClr val="tx1"/>
                </a:solidFill>
                <a:latin typeface="Arial" panose="020B0604020202020204" pitchFamily="34" charset="0"/>
                <a:cs typeface="Arial" panose="020B0604020202020204" pitchFamily="34" charset="0"/>
              </a:rPr>
              <a:t>Phosphorylations</a:t>
            </a:r>
            <a:endParaRPr lang="en-AU" sz="3400"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3048000"/>
                <a:ext cx="8577555" cy="3276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+ 7CoA + 7O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+ 28P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+ 28ADP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 acetyl-CoA + 28ATP + 7H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3048000"/>
                <a:ext cx="8577555" cy="3276600"/>
              </a:xfrm>
              <a:prstGeom prst="rect">
                <a:avLst/>
              </a:prstGeom>
              <a:blipFill>
                <a:blip r:embed="rId3"/>
                <a:stretch>
                  <a:fillRect l="-444" t="-15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6553200" y="466310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(17-4)</a:t>
            </a:r>
          </a:p>
        </p:txBody>
      </p:sp>
    </p:spTree>
    <p:extLst>
      <p:ext uri="{BB962C8B-B14F-4D97-AF65-F5344CB8AC3E}">
        <p14:creationId xmlns:p14="http://schemas.microsoft.com/office/powerpoint/2010/main" val="3599075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3DC8-5D8E-4430-834C-D98F4E6022B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Acetyl-CoA Can Be Further Oxidized in the Citric Acid Cycle</a:t>
            </a:r>
            <a:endParaRPr lang="en-AU" dirty="0">
              <a:solidFill>
                <a:srgbClr val="4E4CB4"/>
              </a:solidFill>
            </a:endParaRPr>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2133600"/>
                <a:ext cx="88392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acetyl-CoA produced from the oxidation of fatty acids can be oxidized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by the citric acid cycle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the second and third stages of fatty acid oxidation (in the oxidation of palmitoyl-CoA) is: </a:t>
                </a:r>
              </a:p>
              <a:p>
                <a:pPr marL="50800" indent="0">
                  <a:buNone/>
                </a:pPr>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8 acetyl-CoA + 16O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+ 80P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+ 80ADP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8CoA + 80ATP + 16CO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+ 16H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23C35799-1297-024F-A1E4-7FF97D2691DC}"/>
                  </a:ext>
                </a:extLst>
              </p:cNvPr>
              <p:cNvSpPr txBox="1">
                <a:spLocks noRot="1" noChangeAspect="1" noMove="1" noResize="1" noEditPoints="1" noAdjustHandles="1" noChangeArrowheads="1" noChangeShapeType="1" noTextEdit="1"/>
              </p:cNvSpPr>
              <p:nvPr/>
            </p:nvSpPr>
            <p:spPr bwMode="auto">
              <a:xfrm>
                <a:off x="152400" y="2133600"/>
                <a:ext cx="8839200" cy="4130675"/>
              </a:xfrm>
              <a:prstGeom prst="rect">
                <a:avLst/>
              </a:prstGeom>
              <a:blipFill>
                <a:blip r:embed="rId3"/>
                <a:stretch>
                  <a:fillRect l="-431" t="-1227" r="-14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22C10836-37AF-3F4A-8BD5-9BE33E49BC99}"/>
              </a:ext>
            </a:extLst>
          </p:cNvPr>
          <p:cNvSpPr txBox="1">
            <a:spLocks noChangeArrowheads="1"/>
          </p:cNvSpPr>
          <p:nvPr/>
        </p:nvSpPr>
        <p:spPr bwMode="auto">
          <a:xfrm>
            <a:off x="6553200" y="4800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(17-5)</a:t>
            </a:r>
          </a:p>
        </p:txBody>
      </p:sp>
    </p:spTree>
    <p:extLst>
      <p:ext uri="{BB962C8B-B14F-4D97-AF65-F5344CB8AC3E}">
        <p14:creationId xmlns:p14="http://schemas.microsoft.com/office/powerpoint/2010/main" val="3714132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3EF7-1063-4843-8314-DB633CC6074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Overall Reaction for the Complete Oxidation of Palmitoyl-CoA to CO</a:t>
            </a:r>
            <a:r>
              <a:rPr lang="en-US" sz="3400" baseline="-25000" dirty="0">
                <a:solidFill>
                  <a:schemeClr val="tx1"/>
                </a:solidFill>
                <a:latin typeface="Arial" panose="020B0604020202020204" pitchFamily="34" charset="0"/>
                <a:cs typeface="Arial" panose="020B0604020202020204" pitchFamily="34" charset="0"/>
              </a:rPr>
              <a:t>2</a:t>
            </a:r>
            <a:r>
              <a:rPr lang="en-US" sz="3400" dirty="0">
                <a:solidFill>
                  <a:schemeClr val="tx1"/>
                </a:solidFill>
                <a:latin typeface="Arial" panose="020B0604020202020204" pitchFamily="34" charset="0"/>
                <a:cs typeface="Arial" panose="020B0604020202020204" pitchFamily="34" charset="0"/>
              </a:rPr>
              <a:t> and H</a:t>
            </a:r>
            <a:r>
              <a:rPr lang="en-US" sz="3400" baseline="-25000" dirty="0">
                <a:solidFill>
                  <a:schemeClr val="tx1"/>
                </a:solidFill>
                <a:latin typeface="Arial" panose="020B0604020202020204" pitchFamily="34" charset="0"/>
                <a:cs typeface="Arial" panose="020B0604020202020204" pitchFamily="34" charset="0"/>
              </a:rPr>
              <a:t>2</a:t>
            </a:r>
            <a:r>
              <a:rPr lang="en-US" sz="3400" dirty="0">
                <a:solidFill>
                  <a:schemeClr val="tx1"/>
                </a:solidFill>
                <a:latin typeface="Arial" panose="020B0604020202020204" pitchFamily="34" charset="0"/>
                <a:cs typeface="Arial" panose="020B0604020202020204" pitchFamily="34" charset="0"/>
              </a:rPr>
              <a:t>O</a:t>
            </a:r>
            <a:endParaRPr lang="en-AU" sz="3400"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83222" y="2203102"/>
                <a:ext cx="8577555" cy="37404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0800" indent="0">
                  <a:buNone/>
                </a:pPr>
                <a:r>
                  <a:rPr lang="en-US" sz="2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palmitoyl-CoA + 23O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+ 108P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+ 108ADP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CoA + 108ATP + 16CO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+ 23H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283222" y="2203102"/>
                <a:ext cx="8577555" cy="3740498"/>
              </a:xfrm>
              <a:prstGeom prst="rect">
                <a:avLst/>
              </a:prstGeom>
              <a:blipFill>
                <a:blip r:embed="rId3"/>
                <a:stretch>
                  <a:fillRect l="-355" t="-1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4C798A0D-8B84-E442-9A33-BE8110A37EFE}"/>
              </a:ext>
            </a:extLst>
          </p:cNvPr>
          <p:cNvSpPr txBox="1">
            <a:spLocks noChangeArrowheads="1"/>
          </p:cNvSpPr>
          <p:nvPr/>
        </p:nvSpPr>
        <p:spPr bwMode="auto">
          <a:xfrm>
            <a:off x="73152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(17-6)</a:t>
            </a:r>
          </a:p>
        </p:txBody>
      </p:sp>
    </p:spTree>
    <p:extLst>
      <p:ext uri="{BB962C8B-B14F-4D97-AF65-F5344CB8AC3E}">
        <p14:creationId xmlns:p14="http://schemas.microsoft.com/office/powerpoint/2010/main" val="2627631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EF6B-3185-4EB2-ADDC-03A8E014D8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ATP Yield During Complete Oxidation of Palmitoyl-CoA</a:t>
            </a:r>
            <a:endParaRPr lang="en-AU" dirty="0"/>
          </a:p>
        </p:txBody>
      </p:sp>
      <p:sp>
        <p:nvSpPr>
          <p:cNvPr id="4" name="TextBox 3">
            <a:extLst>
              <a:ext uri="{FF2B5EF4-FFF2-40B4-BE49-F238E27FC236}">
                <a16:creationId xmlns:a16="http://schemas.microsoft.com/office/drawing/2014/main" id="{086108AD-D49C-42A1-A5C2-B23CCBB34BCA}"/>
              </a:ext>
            </a:extLst>
          </p:cNvPr>
          <p:cNvSpPr txBox="1"/>
          <p:nvPr/>
        </p:nvSpPr>
        <p:spPr>
          <a:xfrm>
            <a:off x="818032" y="1600200"/>
            <a:ext cx="7923530"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17-1 Yield of ATP during Oxidation of One Molecule of Palmitoyl-CoA to CO</a:t>
            </a:r>
            <a:r>
              <a:rPr lang="en-US" b="1" baseline="-25000" dirty="0">
                <a:solidFill>
                  <a:schemeClr val="bg1"/>
                </a:solidFill>
              </a:rPr>
              <a:t>2</a:t>
            </a:r>
            <a:r>
              <a:rPr lang="en-US" b="1" dirty="0">
                <a:solidFill>
                  <a:schemeClr val="bg1"/>
                </a:solidFill>
              </a:rPr>
              <a:t> and H</a:t>
            </a:r>
            <a:r>
              <a:rPr lang="en-US" b="1" baseline="-25000" dirty="0">
                <a:solidFill>
                  <a:schemeClr val="bg1"/>
                </a:solidFill>
              </a:rPr>
              <a:t>2</a:t>
            </a:r>
            <a:r>
              <a:rPr lang="en-US" b="1" dirty="0">
                <a:solidFill>
                  <a:schemeClr val="bg1"/>
                </a:solidFill>
              </a:rPr>
              <a:t>O</a:t>
            </a:r>
          </a:p>
        </p:txBody>
      </p:sp>
      <p:graphicFrame>
        <p:nvGraphicFramePr>
          <p:cNvPr id="3" name="Table 2">
            <a:extLst>
              <a:ext uri="{FF2B5EF4-FFF2-40B4-BE49-F238E27FC236}">
                <a16:creationId xmlns:a16="http://schemas.microsoft.com/office/drawing/2014/main" id="{FB64050B-A05F-4AB1-B188-49039D3D7438}"/>
              </a:ext>
            </a:extLst>
          </p:cNvPr>
          <p:cNvGraphicFramePr>
            <a:graphicFrameLocks noGrp="1"/>
          </p:cNvGraphicFramePr>
          <p:nvPr>
            <p:extLst>
              <p:ext uri="{D42A27DB-BD31-4B8C-83A1-F6EECF244321}">
                <p14:modId xmlns:p14="http://schemas.microsoft.com/office/powerpoint/2010/main" val="2571442920"/>
              </p:ext>
            </p:extLst>
          </p:nvPr>
        </p:nvGraphicFramePr>
        <p:xfrm>
          <a:off x="818032" y="2414161"/>
          <a:ext cx="7923530" cy="4348480"/>
        </p:xfrm>
        <a:graphic>
          <a:graphicData uri="http://schemas.openxmlformats.org/drawingml/2006/table">
            <a:tbl>
              <a:tblPr firstRow="1" bandRow="1">
                <a:tableStyleId>{5C22544A-7EE6-4342-B048-85BDC9FD1C3A}</a:tableStyleId>
              </a:tblPr>
              <a:tblGrid>
                <a:gridCol w="3859530">
                  <a:extLst>
                    <a:ext uri="{9D8B030D-6E8A-4147-A177-3AD203B41FA5}">
                      <a16:colId xmlns:a16="http://schemas.microsoft.com/office/drawing/2014/main" val="267521128"/>
                    </a:ext>
                  </a:extLst>
                </a:gridCol>
                <a:gridCol w="2032000">
                  <a:extLst>
                    <a:ext uri="{9D8B030D-6E8A-4147-A177-3AD203B41FA5}">
                      <a16:colId xmlns:a16="http://schemas.microsoft.com/office/drawing/2014/main" val="3885169734"/>
                    </a:ext>
                  </a:extLst>
                </a:gridCol>
                <a:gridCol w="2032000">
                  <a:extLst>
                    <a:ext uri="{9D8B030D-6E8A-4147-A177-3AD203B41FA5}">
                      <a16:colId xmlns:a16="http://schemas.microsoft.com/office/drawing/2014/main" val="2214888628"/>
                    </a:ext>
                  </a:extLst>
                </a:gridCol>
              </a:tblGrid>
              <a:tr h="370840">
                <a:tc>
                  <a:txBody>
                    <a:bodyPr/>
                    <a:lstStyle/>
                    <a:p>
                      <a:r>
                        <a:rPr lang="en-US" dirty="0">
                          <a:solidFill>
                            <a:sysClr val="windowText" lastClr="000000"/>
                          </a:solidFill>
                        </a:rPr>
                        <a:t>Enzyme catalyzing the oxidation step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Number of NADH or FADH</a:t>
                      </a:r>
                      <a:r>
                        <a:rPr lang="en-US" baseline="-25000" dirty="0">
                          <a:solidFill>
                            <a:sysClr val="windowText" lastClr="000000"/>
                          </a:solidFill>
                        </a:rPr>
                        <a:t>2</a:t>
                      </a:r>
                      <a:r>
                        <a:rPr lang="en-US" dirty="0">
                          <a:solidFill>
                            <a:sysClr val="windowText" lastClr="000000"/>
                          </a:solidFill>
                        </a:rPr>
                        <a:t> formed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Number of ATP ultimately formed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862109497"/>
                  </a:ext>
                </a:extLst>
              </a:tr>
              <a:tr h="370840">
                <a:tc>
                  <a:txBody>
                    <a:bodyPr/>
                    <a:lstStyle/>
                    <a:p>
                      <a:r>
                        <a:rPr lang="el-GR" b="1" i="1" dirty="0"/>
                        <a:t>β</a:t>
                      </a:r>
                      <a:r>
                        <a:rPr lang="en-US" b="1" i="1" dirty="0"/>
                        <a:t> </a:t>
                      </a:r>
                      <a:r>
                        <a:rPr lang="en-US" b="1" i="0" dirty="0"/>
                        <a:t>Oxidation</a:t>
                      </a:r>
                      <a:endParaRPr lang="en-US" b="1" i="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251811"/>
                  </a:ext>
                </a:extLst>
              </a:tr>
              <a:tr h="370840">
                <a:tc>
                  <a:txBody>
                    <a:bodyPr/>
                    <a:lstStyle/>
                    <a:p>
                      <a:r>
                        <a:rPr lang="en-US" dirty="0"/>
                        <a:t>Acyl-CoA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 FADH</a:t>
                      </a:r>
                      <a:r>
                        <a:rPr lang="en-US" baseline="-25000" dirty="0"/>
                        <a:t>2</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0803049"/>
                  </a:ext>
                </a:extLst>
              </a:tr>
              <a:tr h="370840">
                <a:tc>
                  <a:txBody>
                    <a:bodyPr/>
                    <a:lstStyle/>
                    <a:p>
                      <a:r>
                        <a:rPr lang="el-GR" b="0" i="1" dirty="0"/>
                        <a:t>β</a:t>
                      </a:r>
                      <a:r>
                        <a:rPr lang="en-US" b="0" i="0" dirty="0"/>
                        <a:t>-</a:t>
                      </a:r>
                      <a:r>
                        <a:rPr lang="en-US" b="0" i="0" dirty="0" err="1"/>
                        <a:t>Hydroxyacyl</a:t>
                      </a:r>
                      <a:r>
                        <a:rPr lang="en-US" b="0" i="0" dirty="0"/>
                        <a:t>-CoA dehydrogenase</a:t>
                      </a:r>
                      <a:endParaRPr lang="en-US" b="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7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17.5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812119"/>
                  </a:ext>
                </a:extLst>
              </a:tr>
              <a:tr h="370840">
                <a:tc>
                  <a:txBody>
                    <a:bodyPr/>
                    <a:lstStyle/>
                    <a:p>
                      <a:r>
                        <a:rPr lang="en-US" b="1" dirty="0"/>
                        <a:t>Citric acid cycle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4023870"/>
                  </a:ext>
                </a:extLst>
              </a:tr>
              <a:tr h="370840">
                <a:tc>
                  <a:txBody>
                    <a:bodyPr/>
                    <a:lstStyle/>
                    <a:p>
                      <a:r>
                        <a:rPr lang="en-US" i="0" dirty="0"/>
                        <a:t>Isocitrate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77647"/>
                  </a:ext>
                </a:extLst>
              </a:tr>
              <a:tr h="370840">
                <a:tc>
                  <a:txBody>
                    <a:bodyPr/>
                    <a:lstStyle/>
                    <a:p>
                      <a:r>
                        <a:rPr lang="el-GR" i="1" dirty="0"/>
                        <a:t>α</a:t>
                      </a:r>
                      <a:r>
                        <a:rPr lang="en-US" i="0" dirty="0"/>
                        <a:t>-Ketoglutarate dehydrogenase</a:t>
                      </a:r>
                      <a:endParaRPr lang="en-US" i="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6716936"/>
                  </a:ext>
                </a:extLst>
              </a:tr>
              <a:tr h="370840">
                <a:tc>
                  <a:txBody>
                    <a:bodyPr/>
                    <a:lstStyle/>
                    <a:p>
                      <a:r>
                        <a:rPr lang="en-US" dirty="0"/>
                        <a:t>Succinyl-CoA synthetase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2601984"/>
                  </a:ext>
                </a:extLst>
              </a:tr>
              <a:tr h="370840">
                <a:tc>
                  <a:txBody>
                    <a:bodyPr/>
                    <a:lstStyle/>
                    <a:p>
                      <a:r>
                        <a:rPr lang="en-US" dirty="0"/>
                        <a:t>Succinate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FADH</a:t>
                      </a:r>
                      <a:r>
                        <a:rPr lang="en-US" baseline="-25000" dirty="0"/>
                        <a:t>2</a:t>
                      </a:r>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015424"/>
                  </a:ext>
                </a:extLst>
              </a:tr>
              <a:tr h="370840">
                <a:tc>
                  <a:txBody>
                    <a:bodyPr/>
                    <a:lstStyle/>
                    <a:p>
                      <a:r>
                        <a:rPr lang="en-US" dirty="0"/>
                        <a:t>Malate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8 NADH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20</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7717419"/>
                  </a:ext>
                </a:extLst>
              </a:tr>
              <a:tr h="370840">
                <a:tc>
                  <a:txBody>
                    <a:bodyPr/>
                    <a:lstStyle/>
                    <a:p>
                      <a:r>
                        <a:rPr lang="en-US" dirty="0"/>
                        <a:t>Total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8435890"/>
                  </a:ext>
                </a:extLst>
              </a:tr>
            </a:tbl>
          </a:graphicData>
        </a:graphic>
      </p:graphicFrame>
    </p:spTree>
    <p:extLst>
      <p:ext uri="{BB962C8B-B14F-4D97-AF65-F5344CB8AC3E}">
        <p14:creationId xmlns:p14="http://schemas.microsoft.com/office/powerpoint/2010/main" val="2204859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3AEC4-514A-42FE-9264-7117C6BAA59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Oxidation of Unsaturated Fatty Acids Requires Two Additional Reactions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76200" y="1752600"/>
            <a:ext cx="899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enoyl-CoA hydratase cannot catalyze the addition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to a cis double bond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oxidation of unsaturated fatty acids requires two additional enzymes: </a:t>
            </a:r>
          </a:p>
          <a:p>
            <a:pPr lvl="1"/>
            <a:r>
              <a:rPr lang="en-US" sz="2400" dirty="0">
                <a:latin typeface="Arial" panose="020B0604020202020204" pitchFamily="34" charset="0"/>
                <a:cs typeface="Arial" panose="020B0604020202020204" pitchFamily="34" charset="0"/>
              </a:rPr>
              <a:t>enoyl-CoA isomerase (converts cis double bonds to trans)</a:t>
            </a:r>
          </a:p>
          <a:p>
            <a:pPr lvl="1"/>
            <a:r>
              <a:rPr lang="en-US" sz="2400" dirty="0">
                <a:latin typeface="Arial" panose="020B0604020202020204" pitchFamily="34" charset="0"/>
                <a:cs typeface="Arial" panose="020B0604020202020204" pitchFamily="34" charset="0"/>
              </a:rPr>
              <a:t>2,4-dienoyl-CoA reductase (reduces cis double bonds) </a:t>
            </a:r>
          </a:p>
        </p:txBody>
      </p:sp>
    </p:spTree>
    <p:extLst>
      <p:ext uri="{BB962C8B-B14F-4D97-AF65-F5344CB8AC3E}">
        <p14:creationId xmlns:p14="http://schemas.microsoft.com/office/powerpoint/2010/main" val="1823743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781C-B028-413A-BF11-E9ADE4F111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a Monounsaturated Fatty Acid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17811" y="1524000"/>
            <a:ext cx="4354189"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oxidation of a monounsaturated fatty acid requires an enoyl-CoA isomerase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enoyl-CoA isomerase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isomerizes the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-enoyl-CoA to the </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-enoyl-CoA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Oleoyl-Co A is shown as a zigzag chain of 18 carbons. C 1 is on the right, numbered, double bonded to O to the upper right, and bonded to S to the lower right further bonded to Co A. There are wavy lines across the bonds between carbons 2 and 3, 4 and 5, and 6 and 7. There is a red highlighted cis double bond between carbons 9 and 10. Carbon 18 at the left end is numbered. An arrow pointing downward is labeled Greek letter beta oxidation (3 cycles) and has an arrow branching off to show the loss of 3 acetyl-Co A. This yields italicized cis end italics Greek letter delta superscript 3-dodecenoyl-Co A. It is a 12-carbon zigzag chain. C 1 is double bonded to O to the upper right and bonded to S to the lower right that is further bonded to Co A. There is a red cis double bond between C 3 and C 4, and each has a red bond to a red highlighted H. C 12 at the far left end is numbered. Upward- and downward-pointing arrows are labeled blue highlighted Greek letter delta superscript 3, Greek letter delta superscript 2-enoyl-Co A isomerase. This yields italicized trans end italics Greek letter delta superscript 2-dodecenoyl-Co A, a similar 12-carbon molecule with a trans double bond between C 2 and C 3 and with red bonds to red highlighted H atoms on C 2 and C 3. A downward arrow is labeled Greek letter beta oxidation (five cycles) and points to text reading, 6 acetyl-Co A.">
            <a:extLst>
              <a:ext uri="{FF2B5EF4-FFF2-40B4-BE49-F238E27FC236}">
                <a16:creationId xmlns:a16="http://schemas.microsoft.com/office/drawing/2014/main" id="{68F8260D-B3BE-854B-B5B2-D1BA293D6645}"/>
              </a:ext>
            </a:extLst>
          </p:cNvPr>
          <p:cNvPicPr>
            <a:picLocks noChangeAspect="1"/>
          </p:cNvPicPr>
          <p:nvPr/>
        </p:nvPicPr>
        <p:blipFill>
          <a:blip r:embed="rId3"/>
          <a:stretch>
            <a:fillRect/>
          </a:stretch>
        </p:blipFill>
        <p:spPr>
          <a:xfrm>
            <a:off x="4800600" y="1600200"/>
            <a:ext cx="4021081" cy="4800600"/>
          </a:xfrm>
          <a:prstGeom prst="rect">
            <a:avLst/>
          </a:prstGeom>
        </p:spPr>
      </p:pic>
    </p:spTree>
    <p:extLst>
      <p:ext uri="{BB962C8B-B14F-4D97-AF65-F5344CB8AC3E}">
        <p14:creationId xmlns:p14="http://schemas.microsoft.com/office/powerpoint/2010/main" val="3829672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F799-6A85-4E75-8EBB-4F2E7F03BA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a Polyunsaturated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Fatty Acid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5605" y="1676400"/>
            <a:ext cx="8392789"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requires both enoyl-CoA isomerase and </a:t>
            </a:r>
            <a:r>
              <a:rPr lang="en-US" sz="2400" b="1" dirty="0">
                <a:latin typeface="Arial" panose="020B0604020202020204" pitchFamily="34" charset="0"/>
                <a:cs typeface="Arial" panose="020B0604020202020204" pitchFamily="34" charset="0"/>
              </a:rPr>
              <a:t>2,4-dienoyl-CoA reductase </a:t>
            </a:r>
            <a:r>
              <a:rPr lang="en-US" sz="2400" dirty="0">
                <a:latin typeface="Arial" panose="020B0604020202020204" pitchFamily="34" charset="0"/>
                <a:cs typeface="Arial" panose="020B0604020202020204" pitchFamily="34" charset="0"/>
              </a:rPr>
              <a:t>to transform the </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intermediate into one that can enter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t>
            </a:r>
          </a:p>
          <a:p>
            <a:pPr marL="50800" indent="0">
              <a:buNone/>
            </a:pPr>
            <a:endParaRPr lang="en-US" dirty="0"/>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2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515" y="30892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ED21D1-43C7-4E29-B873-73ACE5A2047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Evolution selects for chemical mechanisms that make useful reactions more energetically favorable, and those same mechanisms are used in different pathways. </a:t>
            </a:r>
            <a:r>
              <a:rPr lang="en-US" sz="2400" dirty="0">
                <a:latin typeface="Arial" panose="020B0604020202020204" pitchFamily="34" charset="0"/>
                <a:cs typeface="Arial" panose="020B0604020202020204" pitchFamily="34" charset="0"/>
              </a:rPr>
              <a:t>In the breakdown of fatty acids, we see the activation of a carboxylic acid by its conversion to a thioester, as we saw with acetyl-CoA in the citric acid cycle. To break the C–C bonds in the long chain of relatively inert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groups in fatty acids, a carbonyl group is created adjacent to the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group, as we saw in the reactions of the citric acid cycle.</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25E7-0179-4869-99BB-80C9FAC07C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Linoleoyl-CoA (∆</a:t>
            </a:r>
            <a:r>
              <a:rPr lang="en-US" baseline="30000" dirty="0">
                <a:solidFill>
                  <a:schemeClr val="tx1"/>
                </a:solidFill>
                <a:latin typeface="Arial" panose="020B0604020202020204" pitchFamily="34" charset="0"/>
                <a:cs typeface="Arial" panose="020B0604020202020204" pitchFamily="34" charset="0"/>
              </a:rPr>
              <a:t>9,12</a:t>
            </a:r>
            <a:r>
              <a:rPr lang="en-US" dirty="0">
                <a:solidFill>
                  <a:schemeClr val="tx1"/>
                </a:solidFill>
                <a:latin typeface="Arial" panose="020B0604020202020204" pitchFamily="34" charset="0"/>
                <a:cs typeface="Arial" panose="020B0604020202020204" pitchFamily="34" charset="0"/>
              </a:rPr>
              <a:t>)</a:t>
            </a:r>
            <a:endParaRPr lang="en-AU" dirty="0"/>
          </a:p>
        </p:txBody>
      </p:sp>
      <p:pic>
        <p:nvPicPr>
          <p:cNvPr id="4" name="Picture 3" descr="Linoleoyl-Co A is shown as a zigzag chain of 18 carbons. C 1 is on the right, numbered, double bonded to O to the upper right, and bonded to S to the lower right further bonded to Co A. There are wavy lines across the bonds between carbons 2 and 3, 4 and 5, and 6 and 7. There are red cis double bonds between carbons 9 and 10 and between carbons 12 and 13. Carbon 18 at the left end is numbered. An arrow pointing downward is labeled Greek letter beta oxidation (3 cycles) and has an arrow branching off to show the loss of 3 acetyl-Co A. This yields italicized cis end italics Greek letter delta superscript 3, italicized cis end italics Greek letter delta superscript 6. It is a twelve-carbon zigzag chain. C 1 is double bonded to O to the upper right and bonded to S to the lower right that is further bonded to Co A. There are red cis double bonds between C 3 and C 4 and between C 6 and C 7. C 5 is numbered with a red 5. C 12 at the far left end is numbered with a red 12. C 3 is labeled red highlighted 3 (Greek letter beta). Upward- and downward-pointing arrows are labeled blue highlighted Greek letter delta superscript 3, Greek letter delta superscript 2-enoyl-Co A isomerase. This yields italicized trans end italics Greek letter delta superscript 2, italicized cis Greek letter delta superscript 6. It is a similar molecule except that C 1 is bonded to S to the upper right further bonded to Co A and double bonded to O to the lower right, there is a red trans double bond between red highlighted 2 (Greek letter alpha) and 3 (Greek letter beta), there is no double bond between C 3 and C 4, and there is a red cis double bond between C 6 and C 7. A downward arrow is accompanied by text reading, Greek letter beta oxidation (one cycle, and first oxidation of second cycle). An arrow curves away to show the loss of acetyl Co A. ">
            <a:extLst>
              <a:ext uri="{FF2B5EF4-FFF2-40B4-BE49-F238E27FC236}">
                <a16:creationId xmlns:a16="http://schemas.microsoft.com/office/drawing/2014/main" id="{31D761E9-F7A7-DD4F-92F0-7F3AA14C4D65}"/>
              </a:ext>
            </a:extLst>
          </p:cNvPr>
          <p:cNvPicPr>
            <a:picLocks noChangeAspect="1"/>
          </p:cNvPicPr>
          <p:nvPr/>
        </p:nvPicPr>
        <p:blipFill>
          <a:blip r:embed="rId3"/>
          <a:stretch>
            <a:fillRect/>
          </a:stretch>
        </p:blipFill>
        <p:spPr>
          <a:xfrm>
            <a:off x="2204840" y="1315916"/>
            <a:ext cx="4734319" cy="5060122"/>
          </a:xfrm>
          <a:prstGeom prst="rect">
            <a:avLst/>
          </a:prstGeom>
        </p:spPr>
      </p:pic>
    </p:spTree>
    <p:extLst>
      <p:ext uri="{BB962C8B-B14F-4D97-AF65-F5344CB8AC3E}">
        <p14:creationId xmlns:p14="http://schemas.microsoft.com/office/powerpoint/2010/main" val="2538978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538BF-D587-4375-B3FA-A246A49644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Linoleoyl-CoA (∆</a:t>
            </a:r>
            <a:r>
              <a:rPr lang="en-US" baseline="30000" dirty="0">
                <a:solidFill>
                  <a:schemeClr val="tx1"/>
                </a:solidFill>
                <a:latin typeface="Arial" panose="020B0604020202020204" pitchFamily="34" charset="0"/>
                <a:cs typeface="Arial" panose="020B0604020202020204" pitchFamily="34" charset="0"/>
              </a:rPr>
              <a:t>9,12</a:t>
            </a:r>
            <a:r>
              <a:rPr lang="en-US" dirty="0">
                <a:solidFill>
                  <a:schemeClr val="tx1"/>
                </a:solidFill>
                <a:latin typeface="Arial" panose="020B0604020202020204" pitchFamily="34" charset="0"/>
                <a:cs typeface="Arial" panose="020B0604020202020204" pitchFamily="34" charset="0"/>
              </a:rPr>
              <a:t>), </a:t>
            </a:r>
            <a:r>
              <a:rPr lang="en-AU" dirty="0">
                <a:solidFill>
                  <a:schemeClr val="tx1"/>
                </a:solidFill>
                <a:latin typeface="+mj-lt"/>
              </a:rPr>
              <a:t>Continued</a:t>
            </a:r>
          </a:p>
        </p:txBody>
      </p:sp>
      <p:pic>
        <p:nvPicPr>
          <p:cNvPr id="5" name="Picture 4" descr="Continuing from the last step of the previous diagram, this yields italicized trans end italics Greek letter delta superscript 2, italicized cis end italics Greek letter delta superscript 4. It is a 10 carbon zigzag chain with C 1 unchanged, a red trans double bond between C 2 and C 3, and a red cis double bond between C 4 and C 5. It ends at C 10, numbered in red. An arrow points downward accompanied by blue highlighted text reading, 2,4-dienoyl-Co A reductase. A curved arrow shows that N A D P H plus H plus is added and N A D P plus is lost. This yields italicized trans end italics Greek letter delta superscript 3. It is a 10-carbon zigzag chain with carbons 1 through 5 and carbon 10 numbered in red. C 1 is double bonded to O to the upper right and bonded to S to the lower right that is further bonded to Co A. There is a trans double bond between C 3 and C 4. There are no other double bonds. An arrow points down accompanied by blue highlighted text reading, enoyl-Co A isomerase. This yields italicized trans end italics Greek letter delta superscript 2. It is a 10-carbon zigzag chain with carbons 1 through 4 numbered. There is a red double bond between C 2 and C 3. There are no other double bonds. An arrow pointing down is labeled Greek letter beta oxidation (four cycles). This arrow points to text reading, 5 acetyl-Co A.">
            <a:extLst>
              <a:ext uri="{FF2B5EF4-FFF2-40B4-BE49-F238E27FC236}">
                <a16:creationId xmlns:a16="http://schemas.microsoft.com/office/drawing/2014/main" id="{132A850F-ADED-E549-A044-AF4EE3ED43D4}"/>
              </a:ext>
            </a:extLst>
          </p:cNvPr>
          <p:cNvPicPr>
            <a:picLocks noChangeAspect="1"/>
          </p:cNvPicPr>
          <p:nvPr/>
        </p:nvPicPr>
        <p:blipFill>
          <a:blip r:embed="rId3"/>
          <a:stretch>
            <a:fillRect/>
          </a:stretch>
        </p:blipFill>
        <p:spPr>
          <a:xfrm>
            <a:off x="1833516" y="1447800"/>
            <a:ext cx="5476966" cy="5264498"/>
          </a:xfrm>
          <a:prstGeom prst="rect">
            <a:avLst/>
          </a:prstGeom>
        </p:spPr>
      </p:pic>
    </p:spTree>
    <p:extLst>
      <p:ext uri="{BB962C8B-B14F-4D97-AF65-F5344CB8AC3E}">
        <p14:creationId xmlns:p14="http://schemas.microsoft.com/office/powerpoint/2010/main" val="3958865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EE1C-7654-473A-A9A5-2E1817851A3E}"/>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Complete Oxidation of Odd-Number Fatty Acids Requires Three Extra Reactions</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90500" y="2057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propionate </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CH</a:t>
            </a:r>
            <a:r>
              <a:rPr lang="en-US"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COO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three-carbon compounds formed by cattle and other ruminant animals during carbohydrate fermentation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odd-number fatty acids are oxidized by the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-oxidation pathway to yield acetyl-CoA and a molecule of </a:t>
            </a:r>
            <a:r>
              <a:rPr lang="en-US" sz="2400" b="1" dirty="0">
                <a:latin typeface="Arial" panose="020B0604020202020204" pitchFamily="34" charset="0"/>
                <a:cs typeface="Arial" panose="020B0604020202020204" pitchFamily="34" charset="0"/>
              </a:rPr>
              <a:t>propionyl-CoA</a:t>
            </a:r>
          </a:p>
        </p:txBody>
      </p:sp>
    </p:spTree>
    <p:extLst>
      <p:ext uri="{BB962C8B-B14F-4D97-AF65-F5344CB8AC3E}">
        <p14:creationId xmlns:p14="http://schemas.microsoft.com/office/powerpoint/2010/main" val="3809284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687D-BDA3-4A12-BBBF-E43A2AC001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1</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1" y="1288702"/>
            <a:ext cx="3429000"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propionyl-CoA carboxylase </a:t>
            </a:r>
            <a:r>
              <a:rPr lang="en-US" sz="2400" dirty="0">
                <a:latin typeface="Arial" panose="020B0604020202020204" pitchFamily="34" charset="0"/>
                <a:cs typeface="Arial" panose="020B0604020202020204" pitchFamily="34" charset="0"/>
              </a:rPr>
              <a:t>= catalyzes the carboxylation of propionyl-CoA to form </a:t>
            </a:r>
            <a:r>
              <a:rPr lang="en-US" sz="20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requires the cofactor biotin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ropionyl-Co A is a vertical three-carbon chain with the top C bonded to H to the left, above, and to the right; the middle C bonded to H to the left and right; and the bottom C bonded to S to the lower left further bonded to Co A and double bonded to O to the lower right. An arrow points down accompanied by blue highlighted text reading, propionyl-CoA carboxylase. A curved line shows the addition of red highlighted H C O 3 minus. Below, a curved arrow shows the addition of A T P and removal of A D P plus P i with red highlighted biotin shown at the inflection point of the arrow. This yields D-methylmalonyl-Co A, which is similar except that the central C is bonded to a red highlighted substituent to its left of C bonded to O minus to its upper left and double bonded to O to its lower left. Upward- and downward-pointing arrows are accompanied by blue highlighted text reading methylmalonyl-Co A epimerase. This yields L-methylmalonyl-Co A, a vertical three-carbon chain with the top C bonded to H in a light red box on its left, H above, and H to the right; the middle C bonded to C on its left in a blue box that is double bonded to O to the upper left and bonded to S to the lower left further bonded to Co A, all within the light blue box, and to H on its right; and the bottom C highlighted in red connected to the middle C by a red bond. The bottom C is connected by a red bond to O minus to its lower left and by a red double bond to red highlighted O to its lower right. Right- and left-pointing arrows show a reversible reaction that produces succinyl Co A. Red highlighted coenzyme B subscript 12 is above the right-pointing arrow, and blue highlighted methylmalonyl-Co A mutase is below the left-pointing arrow. Succinyl Co A is a vertical three-carbon chain with the top C bonded to C in a blue box to its left further double bonded to O to the upper left and bonded to S to the lower left further bonded to Co A, all within the blue box, and bonded to H above and to the right; the middle C is bonded to H in a red box on the left and to H on the right; and the bottom C is highlighted in red connected to the middle C by a red bond and is connected by a red bond to red highlighted O minus to the lower left and by a red double bond to red highlighted O to the lower right.">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b="43252"/>
          <a:stretch/>
        </p:blipFill>
        <p:spPr>
          <a:xfrm>
            <a:off x="3657600" y="1305031"/>
            <a:ext cx="5115002" cy="4755885"/>
          </a:xfrm>
          <a:prstGeom prst="rect">
            <a:avLst/>
          </a:prstGeom>
        </p:spPr>
      </p:pic>
    </p:spTree>
    <p:extLst>
      <p:ext uri="{BB962C8B-B14F-4D97-AF65-F5344CB8AC3E}">
        <p14:creationId xmlns:p14="http://schemas.microsoft.com/office/powerpoint/2010/main" val="1897357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5A7E-80C3-452A-AE72-580D207FB5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2</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57200" y="1610103"/>
            <a:ext cx="5069997"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 epimerase </a:t>
            </a:r>
            <a:r>
              <a:rPr lang="en-US" sz="2400" dirty="0">
                <a:latin typeface="Arial" panose="020B0604020202020204" pitchFamily="34" charset="0"/>
                <a:cs typeface="Arial" panose="020B0604020202020204" pitchFamily="34" charset="0"/>
              </a:rPr>
              <a:t>= catalyzes the epimerization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methylmalonyl</a:t>
            </a:r>
            <a:r>
              <a:rPr lang="en-US" sz="2400" dirty="0">
                <a:latin typeface="Arial" panose="020B0604020202020204" pitchFamily="34" charset="0"/>
                <a:cs typeface="Arial" panose="020B0604020202020204" pitchFamily="34" charset="0"/>
              </a:rPr>
              <a:t>-CoA to its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stereoisomer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ropionyl-Co A is a vertical three-carbon chain with the top C bonded to H to the left, above, and to the right; the middle C bonded to H to the left and right; and the bottom C bonded to S to the lower left further bonded to Co A and double bonded to O to the lower right. An arrow points down accompanied by blue highlighted text reading, propionyl-CoA carboxylase. A curved line shows the addition of red highlighted H C O 3 minus. Below, a curved arrow shows the addition of A T P and removal of A D P plus P i with red highlighted biotin shown at the inflection point of the arrow. This yields D-methylmalonyl-Co A, which is similar except that the central C is bonded to a red highlighted substituent to its left of C bonded to O minus to its upper left and double bonded to O to its lower left. Upward- and downward-pointing arrows are accompanied by blue highlighted text reading methylmalonyl-Co A epimerase. This yields L-methylmalonyl-Co A, a vertical three-carbon chain with the top C bonded to H in a light red box on its left, H above, and H to the right; the middle C bonded to C on its left in a blue box that is double bonded to O to the upper left and bonded to S to the lower left further bonded to Co A, all within the light blue box, and to H on its right; and the bottom C highlighted in red connected to the middle C by a red bond. The bottom C is connected by a red bond to O minus to its lower left and by a red double bond to red highlighted O to its lower right. Right- and left-pointing arrows show a reversible reaction that produces succinyl Co A. Red highlighted coenzyme B subscript 12 is above the right-pointing arrow, and blue highlighted methylmalonyl-Co A mutase is below the left-pointing arrow. Succinyl Co A is a vertical three-carbon chain with the top C bonded to C in a blue box to its left further double bonded to O to the upper left and bonded to S to the lower left further bonded to Co A, all within the blue box, and bonded to H above and to the right; the middle C is bonded to H in a red box on the left and to H on the right; and the bottom C is highlighted in red connected to the middle C by a red bond and is connected by a red bond to red highlighted O minus to the lower left and by a red double bond to red highlighted O to the lower right.">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l="1" t="35685" r="56719" b="-2297"/>
          <a:stretch/>
        </p:blipFill>
        <p:spPr>
          <a:xfrm>
            <a:off x="5943600" y="1371600"/>
            <a:ext cx="2039664" cy="5143500"/>
          </a:xfrm>
          <a:prstGeom prst="rect">
            <a:avLst/>
          </a:prstGeom>
        </p:spPr>
      </p:pic>
    </p:spTree>
    <p:extLst>
      <p:ext uri="{BB962C8B-B14F-4D97-AF65-F5344CB8AC3E}">
        <p14:creationId xmlns:p14="http://schemas.microsoft.com/office/powerpoint/2010/main" val="1866286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F1C9-45E0-416A-B4D1-7B012672BC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Oxidation of Propionyl-CoA – Step 3</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0754" y="1288702"/>
            <a:ext cx="8542491" cy="198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methylmalonyl</a:t>
            </a:r>
            <a:r>
              <a:rPr lang="en-US" sz="2400" b="1" dirty="0">
                <a:latin typeface="Arial" panose="020B0604020202020204" pitchFamily="34" charset="0"/>
                <a:cs typeface="Arial" panose="020B0604020202020204" pitchFamily="34" charset="0"/>
              </a:rPr>
              <a:t>-CoA mutase </a:t>
            </a:r>
            <a:r>
              <a:rPr lang="en-US" sz="2400" dirty="0">
                <a:latin typeface="Arial" panose="020B0604020202020204" pitchFamily="34" charset="0"/>
                <a:cs typeface="Arial" panose="020B0604020202020204" pitchFamily="34" charset="0"/>
              </a:rPr>
              <a:t>= catalyzes the intramolecular rearrangement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methylmalonyl</a:t>
            </a:r>
            <a:r>
              <a:rPr lang="en-US" sz="2400" dirty="0">
                <a:latin typeface="Arial" panose="020B0604020202020204" pitchFamily="34" charset="0"/>
                <a:cs typeface="Arial" panose="020B0604020202020204" pitchFamily="34" charset="0"/>
              </a:rPr>
              <a:t>-CoA to form succinyl-CoA (which can enter the citric acid cycle)</a:t>
            </a:r>
          </a:p>
          <a:p>
            <a:pPr lvl="1"/>
            <a:r>
              <a:rPr lang="en-US" sz="2400" dirty="0">
                <a:latin typeface="Arial" panose="020B0604020202020204" pitchFamily="34" charset="0"/>
                <a:cs typeface="Arial" panose="020B0604020202020204" pitchFamily="34" charset="0"/>
              </a:rPr>
              <a:t>requires </a:t>
            </a:r>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-deoxyadenosylcobalamin</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coenzyme B</a:t>
            </a:r>
            <a:r>
              <a:rPr lang="en-US" sz="2400" b="1" baseline="-25000" dirty="0">
                <a:latin typeface="Arial" panose="020B0604020202020204" pitchFamily="34" charset="0"/>
                <a:cs typeface="Arial" panose="020B0604020202020204" pitchFamily="34" charset="0"/>
              </a:rPr>
              <a:t>12</a:t>
            </a:r>
            <a:r>
              <a:rPr lang="en-US" sz="2400" dirty="0">
                <a:latin typeface="Arial" panose="020B0604020202020204" pitchFamily="34" charset="0"/>
                <a:cs typeface="Arial" panose="020B0604020202020204" pitchFamily="34" charset="0"/>
              </a:rPr>
              <a:t>, as its coenzyme</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conversion of propionyl-Co A, which has three carbons, to produce L-methylmalonyl-Co A and succinyl-Co A.">
            <a:extLst>
              <a:ext uri="{FF2B5EF4-FFF2-40B4-BE49-F238E27FC236}">
                <a16:creationId xmlns:a16="http://schemas.microsoft.com/office/drawing/2014/main" id="{EC2045EF-6440-B749-BC16-FA119AE111A8}"/>
              </a:ext>
            </a:extLst>
          </p:cNvPr>
          <p:cNvPicPr>
            <a:picLocks noChangeAspect="1"/>
          </p:cNvPicPr>
          <p:nvPr/>
        </p:nvPicPr>
        <p:blipFill rotWithShape="1">
          <a:blip r:embed="rId3"/>
          <a:srcRect t="72194"/>
          <a:stretch/>
        </p:blipFill>
        <p:spPr>
          <a:xfrm>
            <a:off x="1426052" y="3429000"/>
            <a:ext cx="6291894" cy="2866534"/>
          </a:xfrm>
          <a:prstGeom prst="rect">
            <a:avLst/>
          </a:prstGeom>
        </p:spPr>
      </p:pic>
    </p:spTree>
    <p:extLst>
      <p:ext uri="{BB962C8B-B14F-4D97-AF65-F5344CB8AC3E}">
        <p14:creationId xmlns:p14="http://schemas.microsoft.com/office/powerpoint/2010/main" val="3236648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475C-C7DB-480C-AC64-E984193D44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Deficiencies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Propionyl-CoA Carboxylase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1676400"/>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occurs in ~ 1 in 100,000 babies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propionic acidemia = severe acidification of the blood and urine resulting from accumulated propionyl-CoA in the mitochondria being released to the blood as propionate</a:t>
            </a:r>
          </a:p>
          <a:p>
            <a:pPr lvl="1"/>
            <a:r>
              <a:rPr lang="en-US" sz="2400" dirty="0">
                <a:latin typeface="Arial" panose="020B0604020202020204" pitchFamily="34" charset="0"/>
                <a:cs typeface="Arial" panose="020B0604020202020204" pitchFamily="34" charset="0"/>
              </a:rPr>
              <a:t>uses the carnitine shuttle</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075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C84C-297B-4506-9488-36CC418F824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Fatty Acid Oxidation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Tightly Regulated</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90500" y="1752601"/>
            <a:ext cx="8801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malonyl-CoA </a:t>
            </a:r>
            <a:r>
              <a:rPr lang="en-US" sz="2400" dirty="0">
                <a:latin typeface="Arial" panose="020B0604020202020204" pitchFamily="34" charset="0"/>
                <a:cs typeface="Arial" panose="020B0604020202020204" pitchFamily="34" charset="0"/>
              </a:rPr>
              <a:t>= the first intermediate of cytosolic fatty acid synthesis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blocks entry of fatty acids into mitochondria to prevent futile cycling</a:t>
            </a:r>
          </a:p>
        </p:txBody>
      </p:sp>
      <p:pic>
        <p:nvPicPr>
          <p:cNvPr id="3" name="Picture 2" descr="A figure shows how fatty acid synthesis and breakdown are regulated in a coordinated way.">
            <a:extLst>
              <a:ext uri="{FF2B5EF4-FFF2-40B4-BE49-F238E27FC236}">
                <a16:creationId xmlns:a16="http://schemas.microsoft.com/office/drawing/2014/main" id="{6E99C95F-95EB-2046-8DE4-11BF1444C311}"/>
              </a:ext>
            </a:extLst>
          </p:cNvPr>
          <p:cNvPicPr>
            <a:picLocks noChangeAspect="1"/>
          </p:cNvPicPr>
          <p:nvPr/>
        </p:nvPicPr>
        <p:blipFill>
          <a:blip r:embed="rId3"/>
          <a:stretch>
            <a:fillRect/>
          </a:stretch>
        </p:blipFill>
        <p:spPr>
          <a:xfrm>
            <a:off x="781050" y="3557423"/>
            <a:ext cx="7581900" cy="3071977"/>
          </a:xfrm>
          <a:prstGeom prst="rect">
            <a:avLst/>
          </a:prstGeom>
        </p:spPr>
      </p:pic>
    </p:spTree>
    <p:extLst>
      <p:ext uri="{BB962C8B-B14F-4D97-AF65-F5344CB8AC3E}">
        <p14:creationId xmlns:p14="http://schemas.microsoft.com/office/powerpoint/2010/main" val="269421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0020-BE3F-4DDB-9F3D-9D85D37FB72E}"/>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Transcription Factors Turn on the Synthesis of Proteins for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Lipid Catabolism</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1450" y="2133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PPAR </a:t>
            </a:r>
            <a:r>
              <a:rPr lang="en-US" sz="2400" dirty="0">
                <a:latin typeface="Arial" panose="020B0604020202020204" pitchFamily="34" charset="0"/>
                <a:cs typeface="Arial" panose="020B0604020202020204" pitchFamily="34" charset="0"/>
              </a:rPr>
              <a:t>family of nuclear receptors = transcription factors that affect many metabolic processes in response to a variety of fatty acid–like ligands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PPAR</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stimulates the synthesis of enzymes required in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oxidation when there is an increased demand for energy from fat catabolism</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481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403224"/>
            <a:ext cx="9144000" cy="1425575"/>
          </a:xfrm>
        </p:spPr>
        <p:txBody>
          <a:bodyPr/>
          <a:lstStyle/>
          <a:p>
            <a:pPr>
              <a:spcBef>
                <a:spcPct val="0"/>
              </a:spcBef>
              <a:spcAft>
                <a:spcPct val="0"/>
              </a:spcAft>
            </a:pPr>
            <a:r>
              <a:rPr lang="en-US" sz="3600" dirty="0">
                <a:solidFill>
                  <a:srgbClr val="4E4CB4"/>
                </a:solidFill>
                <a:latin typeface="Arial" panose="020B0604020202020204" pitchFamily="34" charset="0"/>
                <a:cs typeface="Arial" panose="020B0604020202020204" pitchFamily="34" charset="0"/>
              </a:rPr>
              <a:t>Genetic Defects in Fatty Acyl-CoA Dehydrogenases Cause Serious Disease</a:t>
            </a:r>
            <a:endParaRPr lang="en-US" altLang="en-US" sz="3600" dirty="0">
              <a:solidFill>
                <a:srgbClr val="4E4CB4"/>
              </a:solidFill>
              <a:latin typeface="Arial" panose="020B0604020202020204" pitchFamily="34" charset="0"/>
              <a:cs typeface="Arial" panose="020B0604020202020204" pitchFamily="34" charset="0"/>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71450" y="2133600"/>
            <a:ext cx="8801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medium-chain acyl-CoA dehydrogenase (MCAD) </a:t>
            </a:r>
            <a:r>
              <a:rPr lang="en-US" sz="2400" dirty="0">
                <a:latin typeface="Arial" panose="020B0604020202020204" pitchFamily="34" charset="0"/>
                <a:cs typeface="Arial" panose="020B0604020202020204" pitchFamily="34" charset="0"/>
              </a:rPr>
              <a:t>= acyl-CoA dehydrogenase isozyme that acts on fatty acids of 4-14 carbons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individuals with two mutant MCAD alleles cannot oxidize fatty acids of 6-12 carbons</a:t>
            </a:r>
          </a:p>
          <a:p>
            <a:pPr lvl="1"/>
            <a:r>
              <a:rPr lang="en-US" sz="2400" dirty="0">
                <a:latin typeface="Arial" panose="020B0604020202020204" pitchFamily="34" charset="0"/>
                <a:cs typeface="Arial" panose="020B0604020202020204" pitchFamily="34" charset="0"/>
              </a:rPr>
              <a:t>symptoms include fatty liver, high blood levels of octanoic acid (8:0), coma, and death</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34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5012C2-2905-431B-B28A-BDC39A973D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Allosteric mechanisms and posttranslational regulation (protein phosphorylation) coordinate metabolic processes within a cell. Hormones and growth factors coordinate metabolic activities among tissues and organs. </a:t>
            </a:r>
            <a:r>
              <a:rPr lang="en-US" sz="2400" dirty="0">
                <a:latin typeface="Arial" panose="020B0604020202020204" pitchFamily="34" charset="0"/>
                <a:cs typeface="Arial" panose="020B0604020202020204" pitchFamily="34" charset="0"/>
              </a:rPr>
              <a:t>Reciprocal regulation of catabolic and anabolic pathways prevents the inefficiency of futile cycling.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B749-B900-4005-9872-EB8F584C97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Other Genetic Defects in Fatty Acid Transport or Oxidation</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1676400"/>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loss of the long-chain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dehydrogenase activity of the trifunctional protein, TFP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defects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that affect all three activities of TFP</a:t>
            </a:r>
          </a:p>
          <a:p>
            <a:pPr marL="50800" indent="0">
              <a:buNone/>
            </a:pP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168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5680-08C5-4957-8479-D9A77667A73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Peroxisomes Also Carry Out </a:t>
            </a:r>
            <a:br>
              <a:rPr lang="en-US" altLang="en-US" dirty="0">
                <a:solidFill>
                  <a:srgbClr val="4E4CB4"/>
                </a:solidFill>
                <a:latin typeface="Arial" panose="020B0604020202020204" pitchFamily="34" charset="0"/>
                <a:cs typeface="Arial" panose="020B0604020202020204" pitchFamily="34" charset="0"/>
              </a:rPr>
            </a:br>
            <a:r>
              <a:rPr lang="el-GR" i="1" dirty="0">
                <a:solidFill>
                  <a:srgbClr val="4E4CB4"/>
                </a:solidFill>
                <a:latin typeface="Arial" panose="020B0604020202020204" pitchFamily="34" charset="0"/>
                <a:cs typeface="Arial" panose="020B0604020202020204" pitchFamily="34" charset="0"/>
              </a:rPr>
              <a:t>β</a:t>
            </a:r>
            <a:r>
              <a:rPr lang="en-US" i="1" dirty="0">
                <a:solidFill>
                  <a:srgbClr val="4E4CB4"/>
                </a:solidFill>
                <a:latin typeface="Arial" panose="020B0604020202020204" pitchFamily="34" charset="0"/>
                <a:cs typeface="Arial" panose="020B0604020202020204" pitchFamily="34" charset="0"/>
              </a:rPr>
              <a:t> </a:t>
            </a:r>
            <a:r>
              <a:rPr lang="en-US" dirty="0">
                <a:solidFill>
                  <a:srgbClr val="4E4CB4"/>
                </a:solidFill>
                <a:latin typeface="Arial" panose="020B0604020202020204" pitchFamily="34" charset="0"/>
                <a:cs typeface="Arial" panose="020B0604020202020204" pitchFamily="34" charset="0"/>
              </a:rPr>
              <a:t>Oxidation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1447801"/>
            <a:ext cx="5183168" cy="50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peroxisomes</a:t>
            </a:r>
            <a:r>
              <a:rPr lang="en-US" sz="2400" dirty="0">
                <a:latin typeface="Arial" panose="020B0604020202020204" pitchFamily="34" charset="0"/>
                <a:cs typeface="Arial" panose="020B0604020202020204" pitchFamily="34" charset="0"/>
              </a:rPr>
              <a:t> = organelles found in plants and animals </a:t>
            </a:r>
          </a:p>
          <a:p>
            <a:pPr marL="50800" indent="0">
              <a:buNone/>
            </a:pPr>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oxidation in peroxisomes has four steps: </a:t>
            </a:r>
          </a:p>
          <a:p>
            <a:pPr lvl="1"/>
            <a:r>
              <a:rPr lang="en-US" sz="2400" dirty="0">
                <a:latin typeface="Arial" panose="020B0604020202020204" pitchFamily="34" charset="0"/>
                <a:cs typeface="Arial" panose="020B0604020202020204" pitchFamily="34" charset="0"/>
              </a:rPr>
              <a:t>dehydrogenation</a:t>
            </a:r>
          </a:p>
          <a:p>
            <a:pPr lvl="1"/>
            <a:r>
              <a:rPr lang="en-US" sz="2400" dirty="0">
                <a:latin typeface="Arial" panose="020B0604020202020204" pitchFamily="34" charset="0"/>
                <a:cs typeface="Arial" panose="020B0604020202020204" pitchFamily="34" charset="0"/>
              </a:rPr>
              <a:t>addition of water to the resulting double bond</a:t>
            </a:r>
          </a:p>
          <a:p>
            <a:pPr lvl="1"/>
            <a:r>
              <a:rPr lang="en-US" sz="2400" dirty="0">
                <a:latin typeface="Arial" panose="020B0604020202020204" pitchFamily="34" charset="0"/>
                <a:cs typeface="Arial" panose="020B0604020202020204" pitchFamily="34" charset="0"/>
              </a:rPr>
              <a:t>oxidation of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hydroxyacyl</a:t>
            </a:r>
            <a:r>
              <a:rPr lang="en-US" sz="2400" dirty="0">
                <a:latin typeface="Arial" panose="020B0604020202020204" pitchFamily="34" charset="0"/>
                <a:cs typeface="Arial" panose="020B0604020202020204" pitchFamily="34" charset="0"/>
              </a:rPr>
              <a:t>-CoA to a ketone</a:t>
            </a:r>
          </a:p>
          <a:p>
            <a:pPr lvl="1"/>
            <a:r>
              <a:rPr lang="en-US" sz="2400" dirty="0">
                <a:latin typeface="Arial" panose="020B0604020202020204" pitchFamily="34" charset="0"/>
                <a:cs typeface="Arial" panose="020B0604020202020204" pitchFamily="34" charset="0"/>
              </a:rPr>
              <a:t>thiolytic cleavage by coenzyme A </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figure compares beta oxidation in mitochondria with beta oxidation in peroxisomes and glyoxysomes.">
            <a:extLst>
              <a:ext uri="{FF2B5EF4-FFF2-40B4-BE49-F238E27FC236}">
                <a16:creationId xmlns:a16="http://schemas.microsoft.com/office/drawing/2014/main" id="{F2DF70B6-4AD7-9F40-B771-D429246775AA}"/>
              </a:ext>
            </a:extLst>
          </p:cNvPr>
          <p:cNvPicPr>
            <a:picLocks noChangeAspect="1"/>
          </p:cNvPicPr>
          <p:nvPr/>
        </p:nvPicPr>
        <p:blipFill>
          <a:blip r:embed="rId3"/>
          <a:stretch>
            <a:fillRect/>
          </a:stretch>
        </p:blipFill>
        <p:spPr>
          <a:xfrm>
            <a:off x="5335568" y="1295401"/>
            <a:ext cx="3590718" cy="5410199"/>
          </a:xfrm>
          <a:prstGeom prst="rect">
            <a:avLst/>
          </a:prstGeom>
        </p:spPr>
      </p:pic>
    </p:spTree>
    <p:extLst>
      <p:ext uri="{BB962C8B-B14F-4D97-AF65-F5344CB8AC3E}">
        <p14:creationId xmlns:p14="http://schemas.microsoft.com/office/powerpoint/2010/main" val="1344207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49A7-13CA-4C86-8BC3-CCCDC9D1FB20}"/>
              </a:ext>
            </a:extLst>
          </p:cNvPr>
          <p:cNvSpPr>
            <a:spLocks noGrp="1"/>
          </p:cNvSpPr>
          <p:nvPr>
            <p:ph type="title"/>
          </p:nvPr>
        </p:nvSpPr>
        <p:spPr>
          <a:xfrm>
            <a:off x="0" y="152400"/>
            <a:ext cx="9144000" cy="1828800"/>
          </a:xfrm>
        </p:spPr>
        <p:txBody>
          <a:bodyPr/>
          <a:lstStyle/>
          <a:p>
            <a:r>
              <a:rPr lang="en-US" dirty="0">
                <a:solidFill>
                  <a:schemeClr val="tx1"/>
                </a:solidFill>
                <a:latin typeface="Arial" panose="020B0604020202020204" pitchFamily="34" charset="0"/>
                <a:cs typeface="Arial" panose="020B0604020202020204" pitchFamily="34" charset="0"/>
              </a:rPr>
              <a:t>Differences Between the Peroxisomal and Mitochondrial Pathways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6577" y="2203102"/>
            <a:ext cx="8690846" cy="46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peroxisomes, the flavoprotein acyl-CoA oxidase that introduces the double bond passes electrons directly to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producing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 </a:t>
            </a:r>
          </a:p>
          <a:p>
            <a:pPr lvl="1"/>
            <a:r>
              <a:rPr lang="en-US" sz="2400" dirty="0">
                <a:latin typeface="Arial" panose="020B0604020202020204" pitchFamily="34" charset="0"/>
                <a:cs typeface="Arial" panose="020B0604020202020204" pitchFamily="34" charset="0"/>
              </a:rPr>
              <a:t>the enzyme </a:t>
            </a:r>
            <a:r>
              <a:rPr lang="en-US" sz="2400" b="1" dirty="0">
                <a:latin typeface="Arial" panose="020B0604020202020204" pitchFamily="34" charset="0"/>
                <a:cs typeface="Arial" panose="020B0604020202020204" pitchFamily="34" charset="0"/>
              </a:rPr>
              <a:t>catalase </a:t>
            </a:r>
            <a:r>
              <a:rPr lang="en-US" sz="2400" dirty="0">
                <a:latin typeface="Arial" panose="020B0604020202020204" pitchFamily="34" charset="0"/>
                <a:cs typeface="Arial" panose="020B0604020202020204" pitchFamily="34" charset="0"/>
              </a:rPr>
              <a:t>cleaves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and O</a:t>
            </a:r>
            <a:r>
              <a:rPr lang="en-US" sz="2400" baseline="-25000" dirty="0">
                <a:latin typeface="Arial" panose="020B0604020202020204" pitchFamily="34" charset="0"/>
                <a:cs typeface="Arial" panose="020B0604020202020204" pitchFamily="34" charset="0"/>
              </a:rPr>
              <a:t>2</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peroxisomal system is much more active on very-long-chain fatty acids and branched-chain fatty acids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619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7213-EFAF-4EA1-936B-F1F1A86CDE9F}"/>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Ketone Bodies</a:t>
            </a:r>
            <a:endParaRPr lang="en-AU" dirty="0"/>
          </a:p>
        </p:txBody>
      </p:sp>
    </p:spTree>
    <p:extLst>
      <p:ext uri="{BB962C8B-B14F-4D97-AF65-F5344CB8AC3E}">
        <p14:creationId xmlns:p14="http://schemas.microsoft.com/office/powerpoint/2010/main" val="2904205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90;g847cf01710_0_68">
            <a:extLst>
              <a:ext uri="{FF2B5EF4-FFF2-40B4-BE49-F238E27FC236}">
                <a16:creationId xmlns:a16="http://schemas.microsoft.com/office/drawing/2014/main" id="{3FD12A25-C636-3B4D-8135-8DDE6B635EE6}"/>
              </a:ext>
            </a:extLst>
          </p:cNvPr>
          <p:cNvSpPr txBox="1">
            <a:spLocks noChangeArrowheads="1"/>
          </p:cNvSpPr>
          <p:nvPr/>
        </p:nvSpPr>
        <p:spPr bwMode="auto">
          <a:xfrm>
            <a:off x="349160" y="1288702"/>
            <a:ext cx="5217795" cy="50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“ketone bodies”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acetone, acetoacetate</a:t>
            </a:r>
            <a:r>
              <a:rPr lang="en-US" sz="24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hydroxybutyrate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formed from acetyl-CoA in the liver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acetone is exhaled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acetoacetate and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are transported to extrahepatic tissues and converted to acetyl-CoA to be oxidized in the citric acid cycle </a:t>
            </a: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ne has C H 3 bonded to C double bonded to O below and further bonded to C H 3. Acetoacetate has C H 3 bonded to C double bonded to O below and bonded to C H 2 to the right further bonded to C double bonded to O to the upper right and bonded to O minus to the lower right. D-Greek letter beta-hydroxybutyrate has C H 3 bonded to C bonded to O H above, H below, and C H 2 to the right further bonded to C double bonded to O to the upper right and bonded to O minus to the lower right.">
            <a:extLst>
              <a:ext uri="{FF2B5EF4-FFF2-40B4-BE49-F238E27FC236}">
                <a16:creationId xmlns:a16="http://schemas.microsoft.com/office/drawing/2014/main" id="{3EB66DCF-1830-F441-BC67-084D2F5B7AD9}"/>
              </a:ext>
            </a:extLst>
          </p:cNvPr>
          <p:cNvPicPr>
            <a:picLocks noChangeAspect="1"/>
          </p:cNvPicPr>
          <p:nvPr/>
        </p:nvPicPr>
        <p:blipFill>
          <a:blip r:embed="rId3"/>
          <a:stretch>
            <a:fillRect/>
          </a:stretch>
        </p:blipFill>
        <p:spPr>
          <a:xfrm>
            <a:off x="5566955" y="1288702"/>
            <a:ext cx="2780753" cy="5031836"/>
          </a:xfrm>
          <a:prstGeom prst="rect">
            <a:avLst/>
          </a:prstGeom>
        </p:spPr>
      </p:pic>
      <p:sp>
        <p:nvSpPr>
          <p:cNvPr id="2" name="Title 1">
            <a:extLst>
              <a:ext uri="{FF2B5EF4-FFF2-40B4-BE49-F238E27FC236}">
                <a16:creationId xmlns:a16="http://schemas.microsoft.com/office/drawing/2014/main" id="{77B918FD-CD6D-4A1E-BD09-35233A683B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“Ketone Bodies”</a:t>
            </a:r>
            <a:endParaRPr lang="en-AU" dirty="0"/>
          </a:p>
        </p:txBody>
      </p:sp>
    </p:spTree>
    <p:extLst>
      <p:ext uri="{BB962C8B-B14F-4D97-AF65-F5344CB8AC3E}">
        <p14:creationId xmlns:p14="http://schemas.microsoft.com/office/powerpoint/2010/main" val="2985176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B361-935A-4AD3-A24E-BB632E32967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Ketone Bodies, Formed in the Liver, Are Exported to Other Organs as Fuel</a:t>
            </a:r>
            <a:endParaRPr lang="en-AU" sz="3600"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457200" y="1820649"/>
            <a:ext cx="373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thiolase</a:t>
            </a:r>
            <a:r>
              <a:rPr lang="en-US" sz="2400" dirty="0">
                <a:latin typeface="Arial" panose="020B0604020202020204" pitchFamily="34" charset="0"/>
                <a:cs typeface="Arial" panose="020B0604020202020204" pitchFamily="34" charset="0"/>
              </a:rPr>
              <a:t> = catalyzes the enzymatic condensation of two acetyl-CoA molecules to form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a:t>
            </a:r>
          </a:p>
          <a:p>
            <a:pPr lvl="1"/>
            <a:r>
              <a:rPr lang="en-US" sz="2400" dirty="0">
                <a:latin typeface="Arial" panose="020B0604020202020204" pitchFamily="34" charset="0"/>
                <a:cs typeface="Arial" panose="020B0604020202020204" pitchFamily="34" charset="0"/>
              </a:rPr>
              <a:t>reversal of the last step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2 acetyl-Co A are shown. Each is C H 3 bonded to C double bonded to O to the upper right and bonded to S to the lower right that is further bonded to Co A. The left-hand molecule is highlighted in a light red box. Upward- and downward-pointing arrows are labeled thiolase. The downward arrow has an arrow branching away showing the loss of Co A – S H in a red box. This yields acetoacetyl-Co A, which has C H 3 bonded to C double bonded to O, all in a red box, and bonded to C H 2 to the right outside of the box further bonded to C double bonded to O to the upper right and bonded to S to the lower right further bonded to Co A.">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4876800" y="1975766"/>
            <a:ext cx="3307117" cy="3728366"/>
          </a:xfrm>
          <a:prstGeom prst="rect">
            <a:avLst/>
          </a:prstGeom>
        </p:spPr>
      </p:pic>
    </p:spTree>
    <p:extLst>
      <p:ext uri="{BB962C8B-B14F-4D97-AF65-F5344CB8AC3E}">
        <p14:creationId xmlns:p14="http://schemas.microsoft.com/office/powerpoint/2010/main" val="2080549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9D521-8E3B-46C5-91F6-C525C1F7EE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HMG-CoA Synthase and HMG-CoA Lyase Reactions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381000" y="1619961"/>
            <a:ext cx="462574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HMG-CoA synthase = catalyzes the condensation of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with acetyl-CoA to form </a:t>
            </a:r>
            <a:r>
              <a:rPr lang="el-GR" sz="2400"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hydroxy-</a:t>
            </a:r>
            <a:r>
              <a:rPr lang="el-GR" sz="2400"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methylglutaryl</a:t>
            </a:r>
            <a:r>
              <a:rPr lang="en-US" sz="2400" b="1" dirty="0">
                <a:latin typeface="Arial" panose="020B0604020202020204" pitchFamily="34" charset="0"/>
                <a:cs typeface="Arial" panose="020B0604020202020204" pitchFamily="34" charset="0"/>
              </a:rPr>
              <a:t>-CoA (HMG-CoA)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HMG-CoA lyase = catalyzes the cleavage of HMG-CoA to free acetoacetate and  acetyl-CoA</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acetyl-Co A has C H 3 bonded to C double bonded to O, all in a red box, and bonded to C H 2 to the right outside of the box further bonded to C double bonded to O to the upper right and bonded to S to the lower right further bonded to Co A. An arrow labeled H M G-Co A synthase points down accompanied by a curved arrow showing the addition of acetyl-Co A in a blue box plus H 2 O and the loss of Co A – S H in a blue box. This yields Greek letter beta-hydroxy-Greek letter beta-methylglutaryl-Co A (H M G-Co A). It has C double bonded to O to the upper left, bonded to O minus to the lower left, and bonded to C H 2, all in a blue box, further bonded to C in a red box bonded to O H above and C H 3 below, all within the red box, and to C H 2 to the right outside of the box that is further bonded to C double bonded to O to the upper right and bonded to S to the lower right further bonded to Co A. An arrow labeled H M G-CoA lyase points down and an arrow curves away to show the loss of acetyl Co A. This produces acetoacetate, which has C double bonded to O to the upper left, bonded to O minus to the lower left, and bonded to C H 2, all in a blue box, further bonded to C in a red box double bonded to O above and bonded to C H 3 to the right, all within the red box.">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5678662" y="1619961"/>
            <a:ext cx="2551632" cy="4628439"/>
          </a:xfrm>
          <a:prstGeom prst="rect">
            <a:avLst/>
          </a:prstGeom>
        </p:spPr>
      </p:pic>
    </p:spTree>
    <p:extLst>
      <p:ext uri="{BB962C8B-B14F-4D97-AF65-F5344CB8AC3E}">
        <p14:creationId xmlns:p14="http://schemas.microsoft.com/office/powerpoint/2010/main" val="40111093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199A-9792-4FDC-BEFB-8ED1B9E576E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Decarboxylation and Reduction of Acetoacetate</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381000" y="1828800"/>
            <a:ext cx="411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acetoacetate decarboxylase = catalyzes the decarboxylation of acetoacetate to acetone</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dehydrogenase = catalyzes the reversible reduction of acetoacetate to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cetoacetate has C double bonded to O to the upper left, bonded to O minus to the lower left, and bonded to C H 2, all in a blue box, further bonded to C in a red box double bonded to O above and bonded to C H 3 to the right, all within the red box. An arrow labeled acetoacetate decarboxylase points down to the lower left with an arrow branching away to show the loss of C O 2 in a blue box. This yields acetone, which is C H 3 in a blue box bonded to C in a red box double bonded to O above and bonded to C H 3 to the right within the same red box. Acetoacetate also has forward and reverse arrows labeled D-Greek letter beta-hydroxybutyrate dehydrogenase pointing to the lower right. The forward arrow is accompanied by a curved arrow showing the addition of N A D H plus H plus and loss of N A D plus. This yields D-Greek letter beta-hydroxybutyrate. It has C double bonded to O to the upper right, bonded to O minus to the lower left, and bonded to C H 2 to the right, all within a blue box, with the C H 2 further bonded to C H in a red box further bonded to O H above and C H 3 to the right within the same red box.">
            <a:extLst>
              <a:ext uri="{FF2B5EF4-FFF2-40B4-BE49-F238E27FC236}">
                <a16:creationId xmlns:a16="http://schemas.microsoft.com/office/drawing/2014/main" id="{39D16E36-B471-0045-823D-ACC1DDB4329A}"/>
              </a:ext>
            </a:extLst>
          </p:cNvPr>
          <p:cNvPicPr>
            <a:picLocks noChangeAspect="1"/>
          </p:cNvPicPr>
          <p:nvPr/>
        </p:nvPicPr>
        <p:blipFill>
          <a:blip r:embed="rId3"/>
          <a:stretch>
            <a:fillRect/>
          </a:stretch>
        </p:blipFill>
        <p:spPr>
          <a:xfrm>
            <a:off x="4876800" y="1981200"/>
            <a:ext cx="4046883" cy="3230746"/>
          </a:xfrm>
          <a:prstGeom prst="rect">
            <a:avLst/>
          </a:prstGeom>
        </p:spPr>
      </p:pic>
    </p:spTree>
    <p:extLst>
      <p:ext uri="{BB962C8B-B14F-4D97-AF65-F5344CB8AC3E}">
        <p14:creationId xmlns:p14="http://schemas.microsoft.com/office/powerpoint/2010/main" val="501970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05BF-2359-4E98-9581-AB1CAF839D28}"/>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D</a:t>
            </a:r>
            <a:r>
              <a:rPr lang="en-US" dirty="0">
                <a:solidFill>
                  <a:schemeClr val="tx1"/>
                </a:solidFill>
                <a:latin typeface="Arial" panose="020B0604020202020204" pitchFamily="34" charset="0"/>
                <a:cs typeface="Arial" panose="020B0604020202020204" pitchFamily="34" charset="0"/>
              </a:rPr>
              <a:t>-</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Hydroxybutyrate as Fuel</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09166" y="1409699"/>
            <a:ext cx="4515234" cy="519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dehydrogenase = catalyzes the oxidation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to acetoacetate in extrahepatic tissue</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l-GR"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ketoacyl-CoA transferase </a:t>
            </a:r>
            <a:r>
              <a:rPr lang="en-US" sz="2400" dirty="0">
                <a:latin typeface="Arial" panose="020B0604020202020204" pitchFamily="34" charset="0"/>
                <a:cs typeface="Arial" panose="020B0604020202020204" pitchFamily="34" charset="0"/>
              </a:rPr>
              <a:t>= catalyzes the activation of acetoacetate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 enters the citric acid cycle</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D-Greek letter beta-hydroxybutyrate is C H 3 bonded to C bonded to O H above, H below, and C H 2 to the right further bonded to C double bonded to O to the upper right and bonded to O minus to the lower right. Upward- and downward-pointing arrows labeled D-Greek letter beta-hydroxybutyrate dehydrogenase indicate a reversible reaction. The downward-pointing arrow is accompanied by a curved arrow showing the addition of N A D Plus and loss of N A D H plus H plus. This yields acetoacetate, which is C H 3 bonded to C double bonded to O above and further bonded to C H 2 bonded to C double bonded to O to the upper right and bonded to O minus to the lower right. An arrow labeled Greek letter beta-ketoacyl-Co A transferase points down accompanied by a curved arrow showing the addition of a red box labeled succinyl-Co A and the loss of a red box labeled succinate. This yields acetoacetyl-Co A, which is C H 3 bonded to C double bonded to O above and bonded to C H 2 to the right further bonded to C double bonded to O to the upper right and bonded to S to the lower right in a red box and further bonded to Co A within the red box. Upward- and downward-pointing arrows labeled thiolase indicate a reversible reaction. The downward arrow is joined by a line showing the addition of a blue box labeled Co A – S H. This yields 2 acetyl Co A. Each acetyl Co A has C H 3 bonded to C double bonded to O to the upper right and bonded to S to the lower right further bonded to Co A. The left-hand molecule has S bonded to Co A in a blue box and the right-hand molecule has S bonded to Co A in a red box.">
            <a:extLst>
              <a:ext uri="{FF2B5EF4-FFF2-40B4-BE49-F238E27FC236}">
                <a16:creationId xmlns:a16="http://schemas.microsoft.com/office/drawing/2014/main" id="{2E1D0DCC-5825-454A-9EE9-B19D5D4D1B44}"/>
              </a:ext>
            </a:extLst>
          </p:cNvPr>
          <p:cNvPicPr>
            <a:picLocks noChangeAspect="1"/>
          </p:cNvPicPr>
          <p:nvPr/>
        </p:nvPicPr>
        <p:blipFill>
          <a:blip r:embed="rId3"/>
          <a:stretch>
            <a:fillRect/>
          </a:stretch>
        </p:blipFill>
        <p:spPr>
          <a:xfrm>
            <a:off x="4724400" y="1409700"/>
            <a:ext cx="4001268" cy="5193953"/>
          </a:xfrm>
          <a:prstGeom prst="rect">
            <a:avLst/>
          </a:prstGeom>
        </p:spPr>
      </p:pic>
    </p:spTree>
    <p:extLst>
      <p:ext uri="{BB962C8B-B14F-4D97-AF65-F5344CB8AC3E}">
        <p14:creationId xmlns:p14="http://schemas.microsoft.com/office/powerpoint/2010/main" val="1047401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A37F-2DAD-4E31-BEC6-1F5C8ACF94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Ketone Bodies Are Used as Fuels in all Tissues Except Liver</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6764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liver lacks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ketoacyl-CoA transferase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liver is a producer of ketone bodies, not a consumer</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1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 P 4">
            <a:extLst>
              <a:ext uri="{FF2B5EF4-FFF2-40B4-BE49-F238E27FC236}">
                <a16:creationId xmlns:a16="http://schemas.microsoft.com/office/drawing/2014/main" id="{911C045A-07D1-491C-B3E0-2D134F153D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2038" y="434120"/>
            <a:ext cx="944962" cy="701101"/>
          </a:xfrm>
          <a:prstGeom prst="rect">
            <a:avLst/>
          </a:prstGeom>
        </p:spPr>
      </p:pic>
      <p:sp>
        <p:nvSpPr>
          <p:cNvPr id="2" name="Title 1">
            <a:extLst>
              <a:ext uri="{FF2B5EF4-FFF2-40B4-BE49-F238E27FC236}">
                <a16:creationId xmlns:a16="http://schemas.microsoft.com/office/drawing/2014/main" id="{8502D84C-BB7C-49F5-93D1-51F8A73109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When a process lacks a critical component—an enzyme, a cofactor, or a regulatory agent—the resulting loss of homeostasis may cause disease across a spectrum of severity. </a:t>
            </a:r>
            <a:r>
              <a:rPr lang="en-US" sz="2400" dirty="0">
                <a:latin typeface="Arial" panose="020B0604020202020204" pitchFamily="34" charset="0"/>
                <a:cs typeface="Arial" panose="020B0604020202020204" pitchFamily="34" charset="0"/>
              </a:rPr>
              <a:t>Defects in fatty acid breakdown are no exception.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DB7-C256-483A-A429-FDEF088225C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Ketone Bodies Are Overproduced in Diabetes and during Starvation</a:t>
            </a:r>
            <a:endParaRPr lang="en-AU" dirty="0">
              <a:solidFill>
                <a:srgbClr val="4E4CB4"/>
              </a:solidFill>
            </a:endParaRPr>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152400" y="1752600"/>
            <a:ext cx="3276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accumulation of acetyl-CoA accelerates formation of ketone bodies </a:t>
            </a:r>
          </a:p>
          <a:p>
            <a:pPr lvl="1"/>
            <a:r>
              <a:rPr lang="en-US" sz="2400" dirty="0">
                <a:latin typeface="Arial" panose="020B0604020202020204" pitchFamily="34" charset="0"/>
                <a:cs typeface="Arial" panose="020B0604020202020204" pitchFamily="34" charset="0"/>
              </a:rPr>
              <a:t>extrahepatic tissues do not have the capacity to oxidize them all</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5" name="Picture 4" descr="A hepatocyte is shown with a few other cells above and below. The hepatocyte contains some yellow circles labeled lipid droplets. An arrow labeled Greek letter beta oxidation points from fatty acids on the left to acetyl Co A, shown just above an arrow leading into the citric acid cycle and with an arrow pointing upward. The arrow pointing upward from acetyl Co A is labeled ketone body formation and leads to acetoacetate, D-Greek letter beta-hydroxybutyrate, acetone. An arrow points from the ketone bodies out of the cell to text reading, acetoacetate and D-Greek letter beta-hydroxybutyrate exported as energy source for heart, skeletal muscle, kidney, and brain. A curved arrow labeled Co A points from the arrow labeled ketone body formation to the arrow labeled Greek letter beta oxidation. There are clockwise arrows forming the citric acid cycle with oxaloacetate shown at about the 11 o’clock position. All data are approximate. An arrow labeled gluconeogenesis points down from oxaloacetate to glucose, from which an arrow points out of the cell to text reading, glucose exported as fuel for brain and other tissues.">
            <a:extLst>
              <a:ext uri="{FF2B5EF4-FFF2-40B4-BE49-F238E27FC236}">
                <a16:creationId xmlns:a16="http://schemas.microsoft.com/office/drawing/2014/main" id="{82840FD3-6556-EF41-BF26-1A143CA85A81}"/>
              </a:ext>
            </a:extLst>
          </p:cNvPr>
          <p:cNvPicPr>
            <a:picLocks noChangeAspect="1"/>
          </p:cNvPicPr>
          <p:nvPr/>
        </p:nvPicPr>
        <p:blipFill>
          <a:blip r:embed="rId3"/>
          <a:stretch>
            <a:fillRect/>
          </a:stretch>
        </p:blipFill>
        <p:spPr>
          <a:xfrm>
            <a:off x="3549650" y="1524000"/>
            <a:ext cx="5213350" cy="5043241"/>
          </a:xfrm>
          <a:prstGeom prst="rect">
            <a:avLst/>
          </a:prstGeom>
        </p:spPr>
      </p:pic>
    </p:spTree>
    <p:extLst>
      <p:ext uri="{BB962C8B-B14F-4D97-AF65-F5344CB8AC3E}">
        <p14:creationId xmlns:p14="http://schemas.microsoft.com/office/powerpoint/2010/main" val="2608253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6F3B-5F0A-4235-A0B0-B9DDB86BBA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Acidosis, Ketosis, and Ketoacidosis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5240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acidosis </a:t>
            </a:r>
            <a:r>
              <a:rPr lang="en-US" sz="2400" dirty="0">
                <a:latin typeface="Arial" panose="020B0604020202020204" pitchFamily="34" charset="0"/>
                <a:cs typeface="Arial" panose="020B0604020202020204" pitchFamily="34" charset="0"/>
              </a:rPr>
              <a:t>= lowered blood pH</a:t>
            </a:r>
          </a:p>
          <a:p>
            <a:pPr lvl="1"/>
            <a:r>
              <a:rPr lang="en-US" sz="2400" dirty="0">
                <a:latin typeface="Arial" panose="020B0604020202020204" pitchFamily="34" charset="0"/>
                <a:cs typeface="Arial" panose="020B0604020202020204" pitchFamily="34" charset="0"/>
              </a:rPr>
              <a:t>can be caused by increased levels of acetoacetate, and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a:t>
            </a:r>
          </a:p>
          <a:p>
            <a:pPr marL="533400" lvl="1" indent="0">
              <a:buNone/>
            </a:pPr>
            <a:endParaRPr lang="en-US" dirty="0"/>
          </a:p>
          <a:p>
            <a:r>
              <a:rPr lang="en-US" sz="2400" b="1" dirty="0">
                <a:latin typeface="Arial" panose="020B0604020202020204" pitchFamily="34" charset="0"/>
                <a:cs typeface="Arial" panose="020B0604020202020204" pitchFamily="34" charset="0"/>
              </a:rPr>
              <a:t>ketosis </a:t>
            </a:r>
            <a:r>
              <a:rPr lang="en-US" sz="2400" dirty="0">
                <a:latin typeface="Arial" panose="020B0604020202020204" pitchFamily="34" charset="0"/>
                <a:cs typeface="Arial" panose="020B0604020202020204" pitchFamily="34" charset="0"/>
              </a:rPr>
              <a:t>= high levels of ketone bodies in the blood and urine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ketoacidosis </a:t>
            </a:r>
            <a:r>
              <a:rPr lang="en-US" sz="2400" dirty="0">
                <a:latin typeface="Arial" panose="020B0604020202020204" pitchFamily="34" charset="0"/>
                <a:cs typeface="Arial" panose="020B0604020202020204" pitchFamily="34" charset="0"/>
              </a:rPr>
              <a:t>= condition when ketosis and acidosis are combined</a:t>
            </a:r>
          </a:p>
          <a:p>
            <a:endParaRPr lang="en-US" sz="2400" dirty="0">
              <a:latin typeface="Arial" panose="020B0604020202020204" pitchFamily="34" charset="0"/>
              <a:cs typeface="Arial" panose="020B0604020202020204" pitchFamily="34" charset="0"/>
            </a:endParaRP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8247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A5E1-398B-4F9F-953A-082DAB21E3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Individuals with Untreated Diabetes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Have High Acetone Levels</a:t>
            </a:r>
            <a:endParaRPr lang="en-AU" dirty="0"/>
          </a:p>
        </p:txBody>
      </p:sp>
      <p:sp>
        <p:nvSpPr>
          <p:cNvPr id="4" name="Google Shape;390;g847cf01710_0_68">
            <a:extLst>
              <a:ext uri="{FF2B5EF4-FFF2-40B4-BE49-F238E27FC236}">
                <a16:creationId xmlns:a16="http://schemas.microsoft.com/office/drawing/2014/main" id="{23C35799-1297-024F-A1E4-7FF97D2691DC}"/>
              </a:ext>
            </a:extLst>
          </p:cNvPr>
          <p:cNvSpPr txBox="1">
            <a:spLocks noChangeArrowheads="1"/>
          </p:cNvSpPr>
          <p:nvPr/>
        </p:nvSpPr>
        <p:spPr bwMode="auto">
          <a:xfrm>
            <a:off x="256983" y="1676400"/>
            <a:ext cx="863003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acetoacetate decarboxylase </a:t>
            </a:r>
            <a:r>
              <a:rPr lang="en-US" sz="2400" dirty="0">
                <a:latin typeface="Arial" panose="020B0604020202020204" pitchFamily="34" charset="0"/>
                <a:cs typeface="Arial" panose="020B0604020202020204" pitchFamily="34" charset="0"/>
              </a:rPr>
              <a:t>= catalyzes the decarboxylation of acetoacetate to acetone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individuals with untreated diabetes produce large quantities of acetoacetate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acetone formed from the decarboxylation of acetoacetate is volatile </a:t>
            </a:r>
          </a:p>
          <a:p>
            <a:pPr lvl="1"/>
            <a:r>
              <a:rPr lang="en-US" sz="2400" dirty="0">
                <a:latin typeface="Arial" panose="020B0604020202020204" pitchFamily="34" charset="0"/>
                <a:cs typeface="Arial" panose="020B0604020202020204" pitchFamily="34" charset="0"/>
              </a:rPr>
              <a:t>imparts a characteristic odor to the breath</a:t>
            </a:r>
          </a:p>
          <a:p>
            <a:pPr marL="990600" lvl="2" indent="0">
              <a:buNone/>
            </a:pP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34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CCA13729-BBBC-4CD3-AD31-B5F3946210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2140" y="422436"/>
            <a:ext cx="993734" cy="695004"/>
          </a:xfrm>
          <a:prstGeom prst="rect">
            <a:avLst/>
          </a:prstGeom>
        </p:spPr>
      </p:pic>
      <p:sp>
        <p:nvSpPr>
          <p:cNvPr id="2" name="Title 1">
            <a:extLst>
              <a:ext uri="{FF2B5EF4-FFF2-40B4-BE49-F238E27FC236}">
                <a16:creationId xmlns:a16="http://schemas.microsoft.com/office/drawing/2014/main" id="{AD4C9C84-6B66-4200-9AB6-B63D56BF29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liver plays a unique role in whole-body metabolism. </a:t>
            </a:r>
            <a:r>
              <a:rPr lang="en-US" sz="2400" dirty="0">
                <a:latin typeface="Arial" panose="020B0604020202020204" pitchFamily="34" charset="0"/>
                <a:cs typeface="Arial" panose="020B0604020202020204" pitchFamily="34" charset="0"/>
              </a:rPr>
              <a:t>When glucose is unavailable, the liver makes glucose by gluconeogenesis and releases it to the blood for distribution to other tissues, including the brain. During starvation, the liver processes fatty acids into ketone bodies, which, unlike fatty acids, can cross the blood brain barrier and fuel the brain. </a:t>
            </a:r>
          </a:p>
        </p:txBody>
      </p:sp>
    </p:spTree>
    <p:extLst>
      <p:ext uri="{BB962C8B-B14F-4D97-AF65-F5344CB8AC3E}">
        <p14:creationId xmlns:p14="http://schemas.microsoft.com/office/powerpoint/2010/main" val="15077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3073-BF21-4C73-82B5-326DEBDF5418}"/>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Digestion, Mobilization, and Transport of Fats</a:t>
            </a:r>
            <a:endParaRPr lang="en-AU" dirty="0"/>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62843</TotalTime>
  <Words>3024</Words>
  <Application>Microsoft Office PowerPoint</Application>
  <PresentationFormat>On-screen Show (4:3)</PresentationFormat>
  <Paragraphs>465</Paragraphs>
  <Slides>72</Slides>
  <Notes>72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Cambria Math</vt:lpstr>
      <vt:lpstr>Times</vt:lpstr>
      <vt:lpstr>Blank</vt:lpstr>
      <vt:lpstr>17 Fatty Acid Catabolism</vt:lpstr>
      <vt:lpstr>The Oxidation of Long-Chain Fatty Acids to Acetyl-CoA</vt:lpstr>
      <vt:lpstr>β Oxidation</vt:lpstr>
      <vt:lpstr>Principle 1 (1 of 5)</vt:lpstr>
      <vt:lpstr>Principle 2 (1 of 5)</vt:lpstr>
      <vt:lpstr>Principle 3 (1 of 4)</vt:lpstr>
      <vt:lpstr>Principle 4 (1 of 6)</vt:lpstr>
      <vt:lpstr>Principle 5 (1 of 4)</vt:lpstr>
      <vt:lpstr>17.1    Digestion, Mobilization, and Transport of Fats</vt:lpstr>
      <vt:lpstr>Sources of Fatty Acid Fuels</vt:lpstr>
      <vt:lpstr>Dietary Fats Are Absorbed in the Small Intestine</vt:lpstr>
      <vt:lpstr>Lipoprotein Particles</vt:lpstr>
      <vt:lpstr>Lipoprotein Lipase</vt:lpstr>
      <vt:lpstr>Storage of Excess Fatty Acids</vt:lpstr>
      <vt:lpstr>Hormones Trigger Mobilization of Stored Triacylglycerols</vt:lpstr>
      <vt:lpstr>Mobilization of Triacylglycerols Stored in Adipose Tissue</vt:lpstr>
      <vt:lpstr>Human Serum Albumin</vt:lpstr>
      <vt:lpstr>Entry of Glycerol into the  Glycolytic Pathway</vt:lpstr>
      <vt:lpstr>Fatty Acids Are Activated and Transported into Mitochondria</vt:lpstr>
      <vt:lpstr>Fatty Acyl-CoA Synthetase</vt:lpstr>
      <vt:lpstr>Formation of a Fatty Acyl-CoA</vt:lpstr>
      <vt:lpstr>The Overall Reaction for Fatty Acyl-CoA Formation</vt:lpstr>
      <vt:lpstr>Carnitine</vt:lpstr>
      <vt:lpstr>Attachment of Carnitine to the Fatty Acyl-CoA</vt:lpstr>
      <vt:lpstr>The Acyl-Carnitine/Carnitine Cotransporter</vt:lpstr>
      <vt:lpstr>Carnitine Acyltransferase 2 (CAT2)</vt:lpstr>
      <vt:lpstr>The Two Pools of Coenzyme A</vt:lpstr>
      <vt:lpstr>The Two Pools of Fatty Acyl-CoA</vt:lpstr>
      <vt:lpstr>The Carnitine Shuttle Is a Major Control Point</vt:lpstr>
      <vt:lpstr>17.2    Oxidation of Fatty Acids</vt:lpstr>
      <vt:lpstr>Stage 1 of Fatty Acid Oxidation</vt:lpstr>
      <vt:lpstr>Stage 2 of Fatty Acid Oxidation</vt:lpstr>
      <vt:lpstr>Stage 3 of Fatty Acid Oxidation</vt:lpstr>
      <vt:lpstr>The β Oxidation of Saturated Fatty Acids Has Four Basic Steps</vt:lpstr>
      <vt:lpstr>Electrons from NADH Enter the Mitochondrial Respiratory Chain</vt:lpstr>
      <vt:lpstr>The Chemical Logic of the β-Oxidation Sequence</vt:lpstr>
      <vt:lpstr>A Conserved Reaction Sequence</vt:lpstr>
      <vt:lpstr>The Four β-Oxidation Steps Are Repeated to Yield Acetyl-CoA and ATP</vt:lpstr>
      <vt:lpstr>The Overall Reaction for One Pass Through Stage 1 of β Oxidation</vt:lpstr>
      <vt:lpstr>The Overall Reaction for Stage 1 of  β Oxidation</vt:lpstr>
      <vt:lpstr>FADH2 and NADH Donate Electrons to the Respiratory Chain</vt:lpstr>
      <vt:lpstr>“Metabolic Water”</vt:lpstr>
      <vt:lpstr>The Overall Reaction for Stage 1 of  β Oxidation, Including Electron Transfers and Oxidative Phosphorylations</vt:lpstr>
      <vt:lpstr>Acetyl-CoA Can Be Further Oxidized in the Citric Acid Cycle</vt:lpstr>
      <vt:lpstr>The Overall Reaction for the Complete Oxidation of Palmitoyl-CoA to CO2 and H2O</vt:lpstr>
      <vt:lpstr>ATP Yield During Complete Oxidation of Palmitoyl-CoA</vt:lpstr>
      <vt:lpstr>Oxidation of Unsaturated Fatty Acids Requires Two Additional Reactions</vt:lpstr>
      <vt:lpstr>Oxidation of a Monounsaturated Fatty Acid</vt:lpstr>
      <vt:lpstr>Oxidation of a Polyunsaturated  Fatty Acid</vt:lpstr>
      <vt:lpstr>Oxidation of Linoleoyl-CoA (∆9,12)</vt:lpstr>
      <vt:lpstr>Oxidation of Linoleoyl-CoA (∆9,12), Continued</vt:lpstr>
      <vt:lpstr>Complete Oxidation of Odd-Number Fatty Acids Requires Three Extra Reactions</vt:lpstr>
      <vt:lpstr>Oxidation of Propionyl-CoA – Step 1</vt:lpstr>
      <vt:lpstr>Oxidation of Propionyl-CoA – Step 2</vt:lpstr>
      <vt:lpstr>Oxidation of Propionyl-CoA – Step 3</vt:lpstr>
      <vt:lpstr>Deficiencies in  Propionyl-CoA Carboxylase</vt:lpstr>
      <vt:lpstr>Fatty Acid Oxidation Is  Tightly Regulated</vt:lpstr>
      <vt:lpstr>Transcription Factors Turn on the Synthesis of Proteins for  Lipid Catabolism</vt:lpstr>
      <vt:lpstr>Genetic Defects in Fatty Acyl-CoA Dehydrogenases Cause Serious Disease</vt:lpstr>
      <vt:lpstr>Other Genetic Defects in Fatty Acid Transport or Oxidation</vt:lpstr>
      <vt:lpstr>Peroxisomes Also Carry Out  β Oxidation</vt:lpstr>
      <vt:lpstr>Differences Between the Peroxisomal and Mitochondrial Pathways</vt:lpstr>
      <vt:lpstr>17.3    Ketone Bodies</vt:lpstr>
      <vt:lpstr>The “Ketone Bodies”</vt:lpstr>
      <vt:lpstr>Ketone Bodies, Formed in the Liver, Are Exported to Other Organs as Fuel</vt:lpstr>
      <vt:lpstr>The HMG-CoA Synthase and HMG-CoA Lyase Reactions</vt:lpstr>
      <vt:lpstr>The Decarboxylation and Reduction of Acetoacetate</vt:lpstr>
      <vt:lpstr>D-β-Hydroxybutyrate as Fuel</vt:lpstr>
      <vt:lpstr>Ketone Bodies Are Used as Fuels in all Tissues Except Liver</vt:lpstr>
      <vt:lpstr>Ketone Bodies Are Overproduced in Diabetes and during Starvation</vt:lpstr>
      <vt:lpstr>Acidosis, Ketosis, and Ketoacidosis</vt:lpstr>
      <vt:lpstr>Individuals with Untreated Diabetes  Have High Acetone Levels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1092</cp:revision>
  <cp:lastPrinted>2021-02-16T03:16:51Z</cp:lastPrinted>
  <dcterms:created xsi:type="dcterms:W3CDTF">2003-08-27T01:54:28Z</dcterms:created>
  <dcterms:modified xsi:type="dcterms:W3CDTF">2022-07-21T18:34:41Z</dcterms:modified>
</cp:coreProperties>
</file>