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0"/>
  </p:notesMasterIdLst>
  <p:handoutMasterIdLst>
    <p:handoutMasterId r:id="rId241"/>
  </p:handoutMasterIdLst>
  <p:sldIdLst>
    <p:sldId id="260" r:id="rId2"/>
    <p:sldId id="1749" r:id="rId3"/>
    <p:sldId id="1751" r:id="rId4"/>
    <p:sldId id="1750" r:id="rId5"/>
    <p:sldId id="1752" r:id="rId6"/>
    <p:sldId id="412" r:id="rId7"/>
    <p:sldId id="420" r:id="rId8"/>
    <p:sldId id="421" r:id="rId9"/>
    <p:sldId id="1536" r:id="rId10"/>
    <p:sldId id="1537" r:id="rId11"/>
    <p:sldId id="1538" r:id="rId12"/>
    <p:sldId id="424" r:id="rId13"/>
    <p:sldId id="1542" r:id="rId14"/>
    <p:sldId id="432" r:id="rId15"/>
    <p:sldId id="1958" r:id="rId16"/>
    <p:sldId id="1959" r:id="rId17"/>
    <p:sldId id="1744" r:id="rId18"/>
    <p:sldId id="1745" r:id="rId19"/>
    <p:sldId id="1746" r:id="rId20"/>
    <p:sldId id="1747" r:id="rId21"/>
    <p:sldId id="1738" r:id="rId22"/>
    <p:sldId id="1739" r:id="rId23"/>
    <p:sldId id="356" r:id="rId24"/>
    <p:sldId id="972" r:id="rId25"/>
    <p:sldId id="1748" r:id="rId26"/>
    <p:sldId id="592" r:id="rId27"/>
    <p:sldId id="1893" r:id="rId28"/>
    <p:sldId id="1894" r:id="rId29"/>
    <p:sldId id="1753" r:id="rId30"/>
    <p:sldId id="1754" r:id="rId31"/>
    <p:sldId id="1755" r:id="rId32"/>
    <p:sldId id="1756" r:id="rId33"/>
    <p:sldId id="1762" r:id="rId34"/>
    <p:sldId id="1757" r:id="rId35"/>
    <p:sldId id="1875" r:id="rId36"/>
    <p:sldId id="1876" r:id="rId37"/>
    <p:sldId id="1758" r:id="rId38"/>
    <p:sldId id="1759" r:id="rId39"/>
    <p:sldId id="1760" r:id="rId40"/>
    <p:sldId id="1895" r:id="rId41"/>
    <p:sldId id="1896" r:id="rId42"/>
    <p:sldId id="1763" r:id="rId43"/>
    <p:sldId id="1761" r:id="rId44"/>
    <p:sldId id="1899" r:id="rId45"/>
    <p:sldId id="1900" r:id="rId46"/>
    <p:sldId id="1764" r:id="rId47"/>
    <p:sldId id="1765" r:id="rId48"/>
    <p:sldId id="1897" r:id="rId49"/>
    <p:sldId id="1898" r:id="rId50"/>
    <p:sldId id="1766" r:id="rId51"/>
    <p:sldId id="1767" r:id="rId52"/>
    <p:sldId id="1768" r:id="rId53"/>
    <p:sldId id="682" r:id="rId54"/>
    <p:sldId id="685" r:id="rId55"/>
    <p:sldId id="2172" r:id="rId56"/>
    <p:sldId id="1740" r:id="rId57"/>
    <p:sldId id="1770" r:id="rId58"/>
    <p:sldId id="1769" r:id="rId59"/>
    <p:sldId id="1901" r:id="rId60"/>
    <p:sldId id="1902" r:id="rId61"/>
    <p:sldId id="1771" r:id="rId62"/>
    <p:sldId id="1772" r:id="rId63"/>
    <p:sldId id="1903" r:id="rId64"/>
    <p:sldId id="1904" r:id="rId65"/>
    <p:sldId id="1773" r:id="rId66"/>
    <p:sldId id="1774" r:id="rId67"/>
    <p:sldId id="1775" r:id="rId68"/>
    <p:sldId id="1776" r:id="rId69"/>
    <p:sldId id="1938" r:id="rId70"/>
    <p:sldId id="1939" r:id="rId71"/>
    <p:sldId id="1777" r:id="rId72"/>
    <p:sldId id="1778" r:id="rId73"/>
    <p:sldId id="1782" r:id="rId74"/>
    <p:sldId id="1779" r:id="rId75"/>
    <p:sldId id="1780" r:id="rId76"/>
    <p:sldId id="1940" r:id="rId77"/>
    <p:sldId id="1941" r:id="rId78"/>
    <p:sldId id="1781" r:id="rId79"/>
    <p:sldId id="1783" r:id="rId80"/>
    <p:sldId id="1785" r:id="rId81"/>
    <p:sldId id="1784" r:id="rId82"/>
    <p:sldId id="1786" r:id="rId83"/>
    <p:sldId id="1787" r:id="rId84"/>
    <p:sldId id="1942" r:id="rId85"/>
    <p:sldId id="1943" r:id="rId86"/>
    <p:sldId id="1788" r:id="rId87"/>
    <p:sldId id="1789" r:id="rId88"/>
    <p:sldId id="1879" r:id="rId89"/>
    <p:sldId id="1880" r:id="rId90"/>
    <p:sldId id="1790" r:id="rId91"/>
    <p:sldId id="1791" r:id="rId92"/>
    <p:sldId id="1792" r:id="rId93"/>
    <p:sldId id="1793" r:id="rId94"/>
    <p:sldId id="828" r:id="rId95"/>
    <p:sldId id="829" r:id="rId96"/>
    <p:sldId id="811" r:id="rId97"/>
    <p:sldId id="1794" r:id="rId98"/>
    <p:sldId id="1741" r:id="rId99"/>
    <p:sldId id="1795" r:id="rId100"/>
    <p:sldId id="2173" r:id="rId101"/>
    <p:sldId id="2174" r:id="rId102"/>
    <p:sldId id="2175" r:id="rId103"/>
    <p:sldId id="1796" r:id="rId104"/>
    <p:sldId id="1907" r:id="rId105"/>
    <p:sldId id="1908" r:id="rId106"/>
    <p:sldId id="1797" r:id="rId107"/>
    <p:sldId id="1799" r:id="rId108"/>
    <p:sldId id="1798" r:id="rId109"/>
    <p:sldId id="1800" r:id="rId110"/>
    <p:sldId id="1801" r:id="rId111"/>
    <p:sldId id="1905" r:id="rId112"/>
    <p:sldId id="1906" r:id="rId113"/>
    <p:sldId id="1802" r:id="rId114"/>
    <p:sldId id="1913" r:id="rId115"/>
    <p:sldId id="1914" r:id="rId116"/>
    <p:sldId id="1803" r:id="rId117"/>
    <p:sldId id="1804" r:id="rId118"/>
    <p:sldId id="1805" r:id="rId119"/>
    <p:sldId id="1806" r:id="rId120"/>
    <p:sldId id="1807" r:id="rId121"/>
    <p:sldId id="1911" r:id="rId122"/>
    <p:sldId id="1912" r:id="rId123"/>
    <p:sldId id="1808" r:id="rId124"/>
    <p:sldId id="1881" r:id="rId125"/>
    <p:sldId id="1882" r:id="rId126"/>
    <p:sldId id="1810" r:id="rId127"/>
    <p:sldId id="1809" r:id="rId128"/>
    <p:sldId id="1811" r:id="rId129"/>
    <p:sldId id="1812" r:id="rId130"/>
    <p:sldId id="1813" r:id="rId131"/>
    <p:sldId id="1877" r:id="rId132"/>
    <p:sldId id="1878" r:id="rId133"/>
    <p:sldId id="1815" r:id="rId134"/>
    <p:sldId id="1814" r:id="rId135"/>
    <p:sldId id="1887" r:id="rId136"/>
    <p:sldId id="1888" r:id="rId137"/>
    <p:sldId id="1816" r:id="rId138"/>
    <p:sldId id="1909" r:id="rId139"/>
    <p:sldId id="1910" r:id="rId140"/>
    <p:sldId id="1818" r:id="rId141"/>
    <p:sldId id="1817" r:id="rId142"/>
    <p:sldId id="1819" r:id="rId143"/>
    <p:sldId id="1820" r:id="rId144"/>
    <p:sldId id="1883" r:id="rId145"/>
    <p:sldId id="1884" r:id="rId146"/>
    <p:sldId id="1742" r:id="rId147"/>
    <p:sldId id="1821" r:id="rId148"/>
    <p:sldId id="1822" r:id="rId149"/>
    <p:sldId id="1824" r:id="rId150"/>
    <p:sldId id="1823" r:id="rId151"/>
    <p:sldId id="1825" r:id="rId152"/>
    <p:sldId id="1826" r:id="rId153"/>
    <p:sldId id="1827" r:id="rId154"/>
    <p:sldId id="1828" r:id="rId155"/>
    <p:sldId id="1891" r:id="rId156"/>
    <p:sldId id="1892" r:id="rId157"/>
    <p:sldId id="1829" r:id="rId158"/>
    <p:sldId id="1830" r:id="rId159"/>
    <p:sldId id="1831" r:id="rId160"/>
    <p:sldId id="1832" r:id="rId161"/>
    <p:sldId id="1833" r:id="rId162"/>
    <p:sldId id="1834" r:id="rId163"/>
    <p:sldId id="1917" r:id="rId164"/>
    <p:sldId id="1918" r:id="rId165"/>
    <p:sldId id="1836" r:id="rId166"/>
    <p:sldId id="1835" r:id="rId167"/>
    <p:sldId id="1919" r:id="rId168"/>
    <p:sldId id="1920" r:id="rId169"/>
    <p:sldId id="1885" r:id="rId170"/>
    <p:sldId id="1886" r:id="rId171"/>
    <p:sldId id="1837" r:id="rId172"/>
    <p:sldId id="1838" r:id="rId173"/>
    <p:sldId id="1839" r:id="rId174"/>
    <p:sldId id="1840" r:id="rId175"/>
    <p:sldId id="1841" r:id="rId176"/>
    <p:sldId id="1921" r:id="rId177"/>
    <p:sldId id="1922" r:id="rId178"/>
    <p:sldId id="1842" r:id="rId179"/>
    <p:sldId id="1843" r:id="rId180"/>
    <p:sldId id="1844" r:id="rId181"/>
    <p:sldId id="1845" r:id="rId182"/>
    <p:sldId id="1846" r:id="rId183"/>
    <p:sldId id="1847" r:id="rId184"/>
    <p:sldId id="1889" r:id="rId185"/>
    <p:sldId id="1890" r:id="rId186"/>
    <p:sldId id="1915" r:id="rId187"/>
    <p:sldId id="1916" r:id="rId188"/>
    <p:sldId id="831" r:id="rId189"/>
    <p:sldId id="832" r:id="rId190"/>
    <p:sldId id="833" r:id="rId191"/>
    <p:sldId id="1743" r:id="rId192"/>
    <p:sldId id="1848" r:id="rId193"/>
    <p:sldId id="1850" r:id="rId194"/>
    <p:sldId id="1849" r:id="rId195"/>
    <p:sldId id="1851" r:id="rId196"/>
    <p:sldId id="1852" r:id="rId197"/>
    <p:sldId id="1924" r:id="rId198"/>
    <p:sldId id="1925" r:id="rId199"/>
    <p:sldId id="1853" r:id="rId200"/>
    <p:sldId id="1854" r:id="rId201"/>
    <p:sldId id="1855" r:id="rId202"/>
    <p:sldId id="1926" r:id="rId203"/>
    <p:sldId id="1927" r:id="rId204"/>
    <p:sldId id="1857" r:id="rId205"/>
    <p:sldId id="1856" r:id="rId206"/>
    <p:sldId id="1858" r:id="rId207"/>
    <p:sldId id="1859" r:id="rId208"/>
    <p:sldId id="1860" r:id="rId209"/>
    <p:sldId id="1928" r:id="rId210"/>
    <p:sldId id="1929" r:id="rId211"/>
    <p:sldId id="1861" r:id="rId212"/>
    <p:sldId id="1862" r:id="rId213"/>
    <p:sldId id="1863" r:id="rId214"/>
    <p:sldId id="1930" r:id="rId215"/>
    <p:sldId id="1931" r:id="rId216"/>
    <p:sldId id="1864" r:id="rId217"/>
    <p:sldId id="1865" r:id="rId218"/>
    <p:sldId id="1866" r:id="rId219"/>
    <p:sldId id="1949" r:id="rId220"/>
    <p:sldId id="1950" r:id="rId221"/>
    <p:sldId id="1867" r:id="rId222"/>
    <p:sldId id="1947" r:id="rId223"/>
    <p:sldId id="1948" r:id="rId224"/>
    <p:sldId id="1932" r:id="rId225"/>
    <p:sldId id="1933" r:id="rId226"/>
    <p:sldId id="1868" r:id="rId227"/>
    <p:sldId id="1869" r:id="rId228"/>
    <p:sldId id="1870" r:id="rId229"/>
    <p:sldId id="1934" r:id="rId230"/>
    <p:sldId id="1935" r:id="rId231"/>
    <p:sldId id="1871" r:id="rId232"/>
    <p:sldId id="1874" r:id="rId233"/>
    <p:sldId id="1872" r:id="rId234"/>
    <p:sldId id="1936" r:id="rId235"/>
    <p:sldId id="1937" r:id="rId236"/>
    <p:sldId id="1873" r:id="rId237"/>
    <p:sldId id="1946" r:id="rId238"/>
    <p:sldId id="1945" r:id="rId2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140" clrIdx="0"/>
  <p:cmAuthor id="2" name="Jack Threadgill" initials="JT" lastIdx="37" clrIdx="1">
    <p:extLst>
      <p:ext uri="{19B8F6BF-5375-455C-9EA6-DF929625EA0E}">
        <p15:presenceInfo xmlns:p15="http://schemas.microsoft.com/office/powerpoint/2012/main" userId="41d0380ed4e74980" providerId="Windows Live"/>
      </p:ext>
    </p:extLst>
  </p:cmAuthor>
  <p:cmAuthor id="3" name="Justin Lee" initials="JL" lastIdx="6" clrIdx="2">
    <p:extLst>
      <p:ext uri="{19B8F6BF-5375-455C-9EA6-DF929625EA0E}">
        <p15:presenceInfo xmlns:p15="http://schemas.microsoft.com/office/powerpoint/2012/main" userId="Justin Lee" providerId="None"/>
      </p:ext>
    </p:extLst>
  </p:cmAuthor>
  <p:cmAuthor id="4" name="Muralidharan, Krishnamurthy" initials="MK" lastIdx="2" clrIdx="3">
    <p:extLst>
      <p:ext uri="{19B8F6BF-5375-455C-9EA6-DF929625EA0E}">
        <p15:presenceInfo xmlns:p15="http://schemas.microsoft.com/office/powerpoint/2012/main" userId="S::K.Muralidharan2@spi-global.com::abb9907b-9f00-4956-8ec5-ecb10bb6a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6A"/>
    <a:srgbClr val="D0E7D2"/>
    <a:srgbClr val="145C76"/>
    <a:srgbClr val="4E4CB4"/>
    <a:srgbClr val="144652"/>
    <a:srgbClr val="FFE599"/>
    <a:srgbClr val="B7DBDE"/>
    <a:srgbClr val="674EA7"/>
    <a:srgbClr val="394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6995" autoAdjust="0"/>
  </p:normalViewPr>
  <p:slideViewPr>
    <p:cSldViewPr>
      <p:cViewPr varScale="1">
        <p:scale>
          <a:sx n="52" d="100"/>
          <a:sy n="52" d="100"/>
        </p:scale>
        <p:origin x="1624" y="48"/>
      </p:cViewPr>
      <p:guideLst>
        <p:guide orient="horz" pos="2160"/>
        <p:guide pos="2880"/>
      </p:guideLst>
    </p:cSldViewPr>
  </p:slideViewPr>
  <p:outlineViewPr>
    <p:cViewPr>
      <p:scale>
        <a:sx n="33" d="100"/>
        <a:sy n="33" d="100"/>
      </p:scale>
      <p:origin x="0" y="-3524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745605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4a5cd746c_0_124:notes"/>
          <p:cNvSpPr>
            <a:spLocks noGrp="1" noRot="1" noChangeAspect="1"/>
          </p:cNvSpPr>
          <p:nvPr>
            <p:ph type="sldImg" idx="2"/>
          </p:nvPr>
        </p:nvSpPr>
        <p:spPr>
          <a:xfrm>
            <a:off x="1106488" y="652463"/>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4a5cd746c_0_124:notes"/>
          <p:cNvSpPr txBox="1">
            <a:spLocks noGrp="1"/>
          </p:cNvSpPr>
          <p:nvPr>
            <p:ph type="body" idx="1"/>
          </p:nvPr>
        </p:nvSpPr>
        <p:spPr>
          <a:xfrm>
            <a:off x="928688" y="4354286"/>
            <a:ext cx="5000700" cy="41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000"/>
              <a:buFont typeface="Arial"/>
              <a:buNone/>
            </a:pPr>
            <a:r>
              <a:rPr lang="en-GB" sz="10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This Mol3D structure is located in the Achieve course. It can be found in the Chapter 13 content, in the folder titled “Ch13 In-Class Activities, Videos, and Resources.” </a:t>
            </a:r>
            <a:endParaRPr sz="1000" dirty="0">
              <a:solidFill>
                <a:schemeClr val="dk1"/>
              </a:solidFill>
            </a:endParaRPr>
          </a:p>
        </p:txBody>
      </p:sp>
      <p:sp>
        <p:nvSpPr>
          <p:cNvPr id="163" name="Google Shape;163;ga4a5cd746c_0_124:notes"/>
          <p:cNvSpPr txBox="1">
            <a:spLocks noGrp="1"/>
          </p:cNvSpPr>
          <p:nvPr>
            <p:ph type="sldNum" idx="12"/>
          </p:nvPr>
        </p:nvSpPr>
        <p:spPr>
          <a:xfrm>
            <a:off x="3857625" y="8708571"/>
            <a:ext cx="3000300" cy="435300"/>
          </a:xfrm>
          <a:prstGeom prst="rect">
            <a:avLst/>
          </a:prstGeom>
          <a:noFill/>
          <a:ln>
            <a:noFill/>
          </a:ln>
        </p:spPr>
        <p:txBody>
          <a:bodyPr spcFirstLastPara="1" wrap="square" lIns="86175" tIns="86175" rIns="86175" bIns="8617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GB" sz="13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l" defTabSz="914400" rtl="0" eaLnBrk="0" fontAlgn="base" latinLnBrk="0" hangingPunct="0">
                <a:lnSpc>
                  <a:spcPct val="100000"/>
                </a:lnSpc>
                <a:spcBef>
                  <a:spcPts val="0"/>
                </a:spcBef>
                <a:spcAft>
                  <a:spcPts val="0"/>
                </a:spcAft>
                <a:buClrTx/>
                <a:buSzTx/>
                <a:buFontTx/>
                <a:buNone/>
                <a:tabLst/>
                <a:defRPr/>
              </a:pPr>
              <a:t>100</a:t>
            </a:fld>
            <a:endParaRPr kumimoji="0" sz="13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033509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US" sz="10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This Mol3D structure is located in the Achieve course. It can be found in the Chapter 13 content, in the folder titled “Ch13 In-Class Activities, Videos, and Resources.” </a:t>
            </a:r>
            <a:endParaRPr lang="en-US" sz="1000" dirty="0">
              <a:solidFill>
                <a:schemeClr val="dk1"/>
              </a:solidFill>
            </a:endParaRP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101</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66862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US" sz="900" dirty="0">
                <a:solidFill>
                  <a:schemeClr val="dk1"/>
                </a:solidFill>
              </a:rPr>
              <a:t>Instructor: </a:t>
            </a:r>
            <a:r>
              <a:rPr lang="en-US" sz="1100" kern="1200" dirty="0">
                <a:solidFill>
                  <a:schemeClr val="tx1"/>
                </a:solidFill>
                <a:effectLst/>
                <a:latin typeface="Times" charset="0"/>
                <a:ea typeface="MS PGothic" pitchFamily="34" charset="-128"/>
                <a:cs typeface="MS PGothic" charset="0"/>
              </a:rPr>
              <a:t>This Mol3D structure is located in the Achieve course. It can be found in the Chapter 13 content, in the folder titled “Ch13 In-Class Activities, Videos, and Resources.”</a:t>
            </a:r>
            <a:endParaRPr lang="en-US" sz="900" dirty="0">
              <a:solidFill>
                <a:schemeClr val="dk1"/>
              </a:solidFill>
            </a:endParaRP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102</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250662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767908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Differentiate between the different mechanisms ATP provides energy into a biological system.</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104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871010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105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803580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24597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587217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8574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01966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5836914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529610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Describe how alcohols and carboxylic acids react with phosphorus to transfer a phosphoryl group in a kinase.</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111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597990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112</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516994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70152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Characterize metabolic reactions using reaction </a:t>
            </a:r>
            <a:r>
              <a:rPr lang="en-US" sz="1200" b="0" i="0" u="none" strike="noStrike" kern="1200" dirty="0" err="1">
                <a:solidFill>
                  <a:schemeClr val="tx1"/>
                </a:solidFill>
                <a:effectLst/>
                <a:latin typeface="Times" charset="0"/>
                <a:ea typeface="MS PGothic" pitchFamily="34" charset="-128"/>
                <a:cs typeface="MS PGothic" charset="0"/>
              </a:rPr>
              <a:t>mechansims</a:t>
            </a:r>
            <a:r>
              <a:rPr lang="en-US" sz="1200" b="0" i="0" u="none" strike="noStrike" kern="1200" dirty="0">
                <a:solidFill>
                  <a:schemeClr val="tx1"/>
                </a:solidFill>
                <a:effectLst/>
                <a:latin typeface="Times" charset="0"/>
                <a:ea typeface="MS PGothic" pitchFamily="34" charset="-128"/>
                <a:cs typeface="MS PGothic" charset="0"/>
              </a:rPr>
              <a:t> and reaction conditions.</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114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618062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115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40136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71835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720865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3731554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5109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sym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82153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Explain why the energy released after the hydrolysis of a thioester is more energetically favorable than an oxygen ester.</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121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438814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122</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521649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51741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Differentiate between the different mechanisms ATP provides energy into a biological system.</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124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1245649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125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78766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843160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72764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66283520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587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917148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74050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Describe an experiment that can be used to identify the different ways in which an ATP molecule can break after nucleophilic attack.</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131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7251664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132</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9166133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878650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21281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Differentiate between the different mechanisms ATP provides energy into a biological system.</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135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557126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136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8593746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783893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List other phosphorylated compounds, besides ATP, that can be used for energy in a metabolic reaction.</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138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05801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139</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5861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228650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9036685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31822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9076662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14958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13.4</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Identify how adenylate kinase and creatine kinase can maintain ATP concentrations during periods of intense ATP consumption, such as exercise.</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144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73270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145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2655367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146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5927773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73774710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7198039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18377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13.1</a:t>
            </a:r>
          </a:p>
          <a:p>
            <a:pPr eaLnBrk="1" hangingPunct="1">
              <a:spcBef>
                <a:spcPct val="0"/>
              </a:spcBef>
              <a:buClr>
                <a:srgbClr val="000000"/>
              </a:buClr>
              <a:buSzPts val="1400"/>
            </a:pPr>
            <a:r>
              <a:rPr lang="en-US" altLang="en-US" dirty="0">
                <a:latin typeface="Times" pitchFamily="2" charset="0"/>
              </a:rPr>
              <a:t>Learning Objective(s): </a:t>
            </a:r>
          </a:p>
          <a:p>
            <a:pPr eaLnBrk="1" hangingPunct="1">
              <a:spcBef>
                <a:spcPct val="0"/>
              </a:spcBef>
              <a:buClr>
                <a:srgbClr val="000000"/>
              </a:buClr>
              <a:buSzPts val="1400"/>
            </a:pPr>
            <a:r>
              <a:rPr lang="en-US" altLang="en-US" dirty="0">
                <a:latin typeface="Times" pitchFamily="2" charset="0"/>
              </a:rPr>
              <a:t>Bloom’s: 1:1</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15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27000903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09306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268314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8236533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894773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98154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Summarize the different mechanisms used by biological systems to transfer electrons from one molecule to another.</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155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149031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156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55082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9918212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7560917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754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16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6774201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535532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484854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83209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Explain how a standard reduction potential is calculated using the standard half-cell reaction H+ +e -&gt; ½ H2.; Analyze how flow of electrons through a biochemical reaction can provide energy independent of ATP.</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163</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9831620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164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77725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19571972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842566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Calculate the free energy change in an oxidation reduction reaction using the change in reduction potential.</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3:2</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167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550199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168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5519443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Calculate the free energy change in an oxidation reduction reaction using the change in reduction potential.</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169</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1973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281981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170</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4482810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406619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205787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15111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3989864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992828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Explain the mechanism by which NAD+ and NADP+ transfer electrons from a hydride anion.</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176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343887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177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7139454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174167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9522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9821618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384573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965543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31724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295474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Indicate other roles NAD+ and NADP+ play in the cell besides participating in oxidation reactions.</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184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6477229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185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399845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13.5</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Summarize the different mechanisms used by biological systems to transfer electrons from one molecule to another.</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186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760185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187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3760335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1" name="Google Shape;161;g924bc13e47_0_124:notes">
            <a:extLst>
              <a:ext uri="{FF2B5EF4-FFF2-40B4-BE49-F238E27FC236}">
                <a16:creationId xmlns:a16="http://schemas.microsoft.com/office/drawing/2014/main" id="{21C7AA1F-2C7C-ED42-A710-69772A840885}"/>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1842" name="Google Shape;162;g924bc13e47_0_124:notes">
            <a:extLst>
              <a:ext uri="{FF2B5EF4-FFF2-40B4-BE49-F238E27FC236}">
                <a16:creationId xmlns:a16="http://schemas.microsoft.com/office/drawing/2014/main" id="{D0571BAE-84AF-BD47-8228-6E006FD9FF22}"/>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GB" sz="1000" dirty="0">
                <a:solidFill>
                  <a:schemeClr val="dk1"/>
                </a:solidFill>
              </a:rPr>
              <a:t>Instructor: </a:t>
            </a:r>
            <a:r>
              <a:rPr lang="en-GB" sz="1200" kern="1200" dirty="0">
                <a:solidFill>
                  <a:schemeClr val="tx1"/>
                </a:solidFill>
                <a:effectLst/>
                <a:latin typeface="Times" charset="0"/>
                <a:ea typeface="MS PGothic" pitchFamily="34" charset="-128"/>
                <a:cs typeface="MS PGothic" charset="0"/>
              </a:rPr>
              <a:t>This Animated Mechanism is found within Chapter 14 of Achieve.  It is in the folder titled “Ch14 In-Class Activities, Videos, and Resources.”</a:t>
            </a:r>
            <a:endParaRPr lang="en-GB" sz="1000" dirty="0">
              <a:solidFill>
                <a:schemeClr val="dk1"/>
              </a:solidFill>
            </a:endParaRPr>
          </a:p>
          <a:p>
            <a:pPr marL="0" lvl="0" indent="0" algn="l" rtl="0">
              <a:spcBef>
                <a:spcPts val="0"/>
              </a:spcBef>
              <a:spcAft>
                <a:spcPts val="0"/>
              </a:spcAft>
              <a:buClr>
                <a:schemeClr val="dk1"/>
              </a:buClr>
              <a:buSzPts val="1100"/>
              <a:buFont typeface="Arial"/>
              <a:buNone/>
            </a:pPr>
            <a:endParaRPr lang="en-GB" sz="1000" dirty="0">
              <a:solidFill>
                <a:schemeClr val="dk1"/>
              </a:solidFill>
            </a:endParaRPr>
          </a:p>
          <a:p>
            <a:pPr marL="0" lvl="0" indent="0" algn="l" rtl="0">
              <a:spcBef>
                <a:spcPts val="0"/>
              </a:spcBef>
              <a:spcAft>
                <a:spcPts val="0"/>
              </a:spcAft>
              <a:buClr>
                <a:schemeClr val="dk1"/>
              </a:buClr>
              <a:buSzPts val="1100"/>
              <a:buFont typeface="Arial"/>
              <a:buNone/>
            </a:pPr>
            <a:r>
              <a:rPr lang="en-GB" sz="1000" dirty="0">
                <a:solidFill>
                  <a:schemeClr val="dk1"/>
                </a:solidFill>
              </a:rPr>
              <a:t>Ch 13 Principle 5. Oxidation-reduction reactions indirectly provide much of the energy needed to make ATP. Reduced substrates such as glucose are oxidized in several steps, with the energy of oxidation steps conserved in the form of a reduced cofactor, NADH.</a:t>
            </a:r>
          </a:p>
        </p:txBody>
      </p:sp>
      <p:sp>
        <p:nvSpPr>
          <p:cNvPr id="291843" name="Google Shape;163;g924bc13e47_0_124:notes">
            <a:extLst>
              <a:ext uri="{FF2B5EF4-FFF2-40B4-BE49-F238E27FC236}">
                <a16:creationId xmlns:a16="http://schemas.microsoft.com/office/drawing/2014/main" id="{26D17610-D441-114C-9255-6B9CB82F6B79}"/>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l"/>
            <a:fld id="{1AFE2AB1-C3B3-C34D-9D57-677FBFDE0EF0}" type="slidenum">
              <a:rPr lang="en-GB" altLang="en-US" sz="1300" b="0" smtClean="0"/>
              <a:pPr algn="l"/>
              <a:t>188</a:t>
            </a:fld>
            <a:endParaRPr lang="en-US" altLang="en-US" sz="1300" b="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2637190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89" name="Google Shape;170;g924bc13e47_0_242:notes">
            <a:extLst>
              <a:ext uri="{FF2B5EF4-FFF2-40B4-BE49-F238E27FC236}">
                <a16:creationId xmlns:a16="http://schemas.microsoft.com/office/drawing/2014/main" id="{1496A3B7-D51E-9A4F-887F-E7DA9632892D}"/>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3890" name="Google Shape;171;g924bc13e47_0_242:notes">
            <a:extLst>
              <a:ext uri="{FF2B5EF4-FFF2-40B4-BE49-F238E27FC236}">
                <a16:creationId xmlns:a16="http://schemas.microsoft.com/office/drawing/2014/main" id="{C0480F41-17DA-D642-A5C2-D6BF5C17E07A}"/>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000" dirty="0">
                <a:solidFill>
                  <a:schemeClr val="dk1"/>
                </a:solidFill>
              </a:rPr>
              <a:t>Instructor: </a:t>
            </a:r>
            <a:r>
              <a:rPr lang="en-GB" sz="1200" kern="1200" dirty="0">
                <a:solidFill>
                  <a:schemeClr val="tx1"/>
                </a:solidFill>
                <a:effectLst/>
                <a:latin typeface="Times" charset="0"/>
                <a:ea typeface="MS PGothic" pitchFamily="34" charset="-128"/>
                <a:cs typeface="MS PGothic" charset="0"/>
              </a:rPr>
              <a:t>This Animated Mechanism is found within Chapter 14 of Achieve.  It is in the folder titled “Ch14 In-Class Activities, Videos, and Resources.”</a:t>
            </a:r>
            <a:endParaRPr lang="en-GB" sz="1000" dirty="0">
              <a:solidFill>
                <a:schemeClr val="dk1"/>
              </a:solidFill>
            </a:endParaRPr>
          </a:p>
        </p:txBody>
      </p:sp>
      <p:sp>
        <p:nvSpPr>
          <p:cNvPr id="293891" name="Google Shape;172;g924bc13e47_0_242:notes">
            <a:extLst>
              <a:ext uri="{FF2B5EF4-FFF2-40B4-BE49-F238E27FC236}">
                <a16:creationId xmlns:a16="http://schemas.microsoft.com/office/drawing/2014/main" id="{E882919E-56A6-0348-8817-C28D363D828C}"/>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l"/>
            <a:fld id="{9CA35298-E9A5-C24F-95D7-4FC7B10D1829}" type="slidenum">
              <a:rPr lang="en-GB" altLang="en-US" sz="1300" b="0" smtClean="0"/>
              <a:pPr algn="l"/>
              <a:t>189</a:t>
            </a:fld>
            <a:endParaRPr lang="en-US" altLang="en-US" sz="1300" b="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4208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690261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7" name="Google Shape;177;g924bc13e47_0_358:notes">
            <a:extLst>
              <a:ext uri="{FF2B5EF4-FFF2-40B4-BE49-F238E27FC236}">
                <a16:creationId xmlns:a16="http://schemas.microsoft.com/office/drawing/2014/main" id="{F0F71DFB-9C65-0B46-9676-BADFD68E28CE}"/>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5938" name="Google Shape;178;g924bc13e47_0_358:notes">
            <a:extLst>
              <a:ext uri="{FF2B5EF4-FFF2-40B4-BE49-F238E27FC236}">
                <a16:creationId xmlns:a16="http://schemas.microsoft.com/office/drawing/2014/main" id="{072ADAF3-8E5A-B845-9EF4-82049E78DECE}"/>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000" dirty="0">
                <a:solidFill>
                  <a:schemeClr val="dk1"/>
                </a:solidFill>
              </a:rPr>
              <a:t>Instructor: </a:t>
            </a:r>
            <a:r>
              <a:rPr lang="en-GB" sz="1200" kern="1200" dirty="0">
                <a:solidFill>
                  <a:schemeClr val="tx1"/>
                </a:solidFill>
                <a:effectLst/>
                <a:latin typeface="Times" charset="0"/>
                <a:ea typeface="MS PGothic" pitchFamily="34" charset="-128"/>
                <a:cs typeface="MS PGothic" charset="0"/>
              </a:rPr>
              <a:t>This Animated Mechanism is found within Chapter 14 of Achieve.  It is in the folder titled “Ch14 In-Class Activities, Videos, and Resources.”</a:t>
            </a:r>
            <a:endParaRPr lang="en-GB" sz="1000" dirty="0">
              <a:solidFill>
                <a:schemeClr val="dk1"/>
              </a:solidFill>
            </a:endParaRPr>
          </a:p>
        </p:txBody>
      </p:sp>
      <p:sp>
        <p:nvSpPr>
          <p:cNvPr id="295939" name="Google Shape;179;g924bc13e47_0_358:notes">
            <a:extLst>
              <a:ext uri="{FF2B5EF4-FFF2-40B4-BE49-F238E27FC236}">
                <a16:creationId xmlns:a16="http://schemas.microsoft.com/office/drawing/2014/main" id="{8FAB4A4B-C4E1-C342-92BD-7BB8F94FD5A6}"/>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l"/>
            <a:fld id="{844AE30D-3163-084A-8B64-22DF0940A50B}" type="slidenum">
              <a:rPr lang="en-GB" altLang="en-US" sz="1300" b="0" smtClean="0"/>
              <a:pPr algn="l"/>
              <a:t>190</a:t>
            </a:fld>
            <a:endParaRPr lang="en-US" altLang="en-US" sz="1300" b="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806603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191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09913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247509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78632927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007712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39254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226496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Identify mechanisms that can be used to alter the effective activity of an enzyme.</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197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1621999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198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66039322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4671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2971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87710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1108991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0667500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1200" i="0" dirty="0">
                <a:solidFill>
                  <a:srgbClr val="000000"/>
                </a:solidFill>
                <a:effectLst/>
                <a:latin typeface="Arial" panose="020B0604020202020204" pitchFamily="34" charset="0"/>
              </a:rPr>
              <a:t>Identify mechanisms that can be used to alter the effective activity of an enzyme.</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202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88861014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203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82547517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638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5458384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230584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884383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439521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Determine the control mechanisms of metabolic flux in a biological system using transcriptomic, proteomic, and metabolomic data.</a:t>
            </a: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209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95861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13.1</a:t>
            </a:r>
          </a:p>
          <a:p>
            <a:pPr eaLnBrk="1" hangingPunct="1">
              <a:spcBef>
                <a:spcPct val="0"/>
              </a:spcBef>
              <a:buClr>
                <a:srgbClr val="000000"/>
              </a:buClr>
              <a:buSzPts val="1400"/>
            </a:pPr>
            <a:r>
              <a:rPr lang="en-US" altLang="en-US" dirty="0">
                <a:latin typeface="Times" pitchFamily="2" charset="0"/>
              </a:rPr>
              <a:t>Learning Objective(s): </a:t>
            </a:r>
          </a:p>
          <a:p>
            <a:pPr eaLnBrk="1" hangingPunct="1">
              <a:spcBef>
                <a:spcPct val="0"/>
              </a:spcBef>
              <a:buClr>
                <a:srgbClr val="000000"/>
              </a:buClr>
              <a:buSzPts val="1400"/>
            </a:pPr>
            <a:r>
              <a:rPr lang="en-US" altLang="en-US" dirty="0">
                <a:latin typeface="Times" pitchFamily="2" charset="0"/>
              </a:rPr>
              <a:t>Bloom’s: 2:1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2273322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210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72040009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565523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086397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655887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2800" b="0" i="0" dirty="0">
                <a:solidFill>
                  <a:srgbClr val="000000"/>
                </a:solidFill>
                <a:effectLst/>
                <a:latin typeface="Roboto"/>
              </a:rPr>
              <a:t>Recall how allosteric regulators, post-translational modifications, and interactions with other proteins can control metabolism.</a:t>
            </a:r>
          </a:p>
          <a:p>
            <a:pPr eaLnBrk="1" hangingPunct="1">
              <a:spcBef>
                <a:spcPct val="0"/>
              </a:spcBef>
              <a:buClr>
                <a:srgbClr val="000000"/>
              </a:buClr>
              <a:buSzPts val="1400"/>
            </a:pPr>
            <a:r>
              <a:rPr lang="en-US" altLang="en-US" dirty="0">
                <a:latin typeface="Times" pitchFamily="2" charset="0"/>
              </a:rPr>
              <a:t>Bloom’s</a:t>
            </a:r>
            <a:r>
              <a:rPr lang="en-US" altLang="en-US">
                <a:latin typeface="Times" pitchFamily="2" charset="0"/>
              </a:rPr>
              <a:t>: 2:1</a:t>
            </a: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214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42753671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215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16735991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051530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48793568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834905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7cf01710_0_29: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47cf01710_0_29: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200" kern="1200" dirty="0">
                <a:solidFill>
                  <a:schemeClr val="tx1"/>
                </a:solidFill>
                <a:effectLst/>
                <a:latin typeface="Times" charset="0"/>
                <a:ea typeface="MS PGothic" pitchFamily="34" charset="-128"/>
                <a:cs typeface="MS PGothic" charset="0"/>
              </a:rPr>
              <a:t>Instructor: This muddiest point activity can be found in Achieve in the Chapter 13 folder titled “Ch13 In-Class Activities and Resources.”  See the Instructor Activity Guide in the same folder for more information.</a:t>
            </a:r>
          </a:p>
        </p:txBody>
      </p:sp>
      <p:sp>
        <p:nvSpPr>
          <p:cNvPr id="364" name="Google Shape;364;g847cf01710_0_29: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ts val="0"/>
                </a:spcBef>
                <a:spcAft>
                  <a:spcPts val="0"/>
                </a:spcAft>
                <a:buClrTx/>
                <a:buSzTx/>
                <a:buFontTx/>
                <a:buNone/>
                <a:tabLst/>
                <a:defRPr/>
              </a:pPr>
              <a:t>219</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28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22</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1728704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7cf01710_0_29: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47cf01710_0_29: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200" kern="1200" dirty="0">
                <a:solidFill>
                  <a:schemeClr val="tx1"/>
                </a:solidFill>
                <a:effectLst/>
                <a:latin typeface="Times" charset="0"/>
                <a:ea typeface="MS PGothic" pitchFamily="34" charset="-128"/>
                <a:cs typeface="MS PGothic" charset="0"/>
              </a:rPr>
              <a:t>Instructor: This muddiest point activity can be found in Achieve in the Chapter 13 folder titled “Ch13 In-Class Activities and Resources.”  See the Instructor Activity Guide in the same folder for more information.</a:t>
            </a:r>
          </a:p>
        </p:txBody>
      </p:sp>
      <p:sp>
        <p:nvSpPr>
          <p:cNvPr id="364" name="Google Shape;364;g847cf01710_0_29: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ts val="0"/>
                </a:spcBef>
                <a:spcAft>
                  <a:spcPts val="0"/>
                </a:spcAft>
                <a:buClrTx/>
                <a:buSzTx/>
                <a:buFontTx/>
                <a:buNone/>
                <a:tabLst/>
                <a:defRPr/>
              </a:pPr>
              <a:t>220</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6913385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5995673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Contrast how flux can be regulated within a system during a fast and long-term response.</a:t>
            </a: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81856961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27337453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Contrast how flux can be regulated within a system during a fast and long-term response.</a:t>
            </a: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224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0082150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225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3558966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6205929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252387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812611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Explain how cells use reactant and product concentrations far from equilibrium to regulate metabolism.</a:t>
            </a:r>
            <a:endParaRPr lang="en-US" sz="2800" b="0" i="0" dirty="0">
              <a:solidFill>
                <a:srgbClr val="000000"/>
              </a:solidFill>
              <a:effectLst/>
              <a:latin typeface="Roboto"/>
            </a:endParaRPr>
          </a:p>
          <a:p>
            <a:pPr eaLnBrk="1" hangingPunct="1">
              <a:spcBef>
                <a:spcPct val="0"/>
              </a:spcBef>
              <a:buClr>
                <a:srgbClr val="000000"/>
              </a:buClr>
              <a:buSzPts val="1400"/>
            </a:pPr>
            <a:r>
              <a:rPr lang="en-US" altLang="en-US" dirty="0">
                <a:latin typeface="Times" pitchFamily="2" charset="0"/>
              </a:rPr>
              <a:t>Bloom’s: 3:2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229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90925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7cf01710_0_29: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47cf01710_0_29: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200" kern="1200" dirty="0">
                <a:solidFill>
                  <a:schemeClr val="tx1"/>
                </a:solidFill>
                <a:effectLst/>
                <a:latin typeface="Times" charset="0"/>
                <a:ea typeface="MS PGothic" pitchFamily="34" charset="-128"/>
                <a:cs typeface="MS PGothic" charset="0"/>
              </a:rPr>
              <a:t>Instructor: This muddiest point activity can be found in Achieve in the Chapter 13 folder titled “Ch13 In-Class Activities, Videos, and Resources.”  See the Instructor Activity Guide in the same folder for more information.</a:t>
            </a:r>
          </a:p>
        </p:txBody>
      </p:sp>
      <p:sp>
        <p:nvSpPr>
          <p:cNvPr id="364" name="Google Shape;364;g847cf01710_0_29: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ts val="0"/>
                </a:spcBef>
                <a:spcAft>
                  <a:spcPts val="0"/>
                </a:spcAft>
                <a:buClrTx/>
                <a:buSzTx/>
                <a:buFontTx/>
                <a:buNone/>
                <a:tabLst/>
                <a:defRPr/>
              </a:pPr>
              <a:t>23</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9954759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230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24150144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850445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795933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32617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2800" b="0" i="0" dirty="0">
                <a:solidFill>
                  <a:srgbClr val="000000"/>
                </a:solidFill>
                <a:effectLst/>
                <a:latin typeface="Roboto"/>
              </a:rPr>
              <a:t>Summarize why organisms have developed systems to maintain specific ATP/ADP ratios.</a:t>
            </a: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234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60791953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235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8347439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605269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13.6</a:t>
            </a:r>
          </a:p>
          <a:p>
            <a:pPr eaLnBrk="1" hangingPunct="1">
              <a:spcBef>
                <a:spcPct val="0"/>
              </a:spcBef>
              <a:buClr>
                <a:srgbClr val="000000"/>
              </a:buClr>
              <a:buSzPts val="1400"/>
            </a:pPr>
            <a:r>
              <a:rPr lang="en-US" altLang="en-US" dirty="0">
                <a:latin typeface="Times" pitchFamily="2" charset="0"/>
              </a:rPr>
              <a:t>Learning Objective(s): </a:t>
            </a:r>
            <a:r>
              <a:rPr lang="en-US" sz="2800" b="0" i="0" dirty="0">
                <a:solidFill>
                  <a:srgbClr val="000000"/>
                </a:solidFill>
                <a:effectLst/>
                <a:latin typeface="Roboto"/>
              </a:rPr>
              <a:t>Summarize why organisms have developed systems to maintain specific ATP/ADP ratios.</a:t>
            </a: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237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88796918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238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677415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7cf01710_0_29: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47cf01710_0_29: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200" kern="1200" dirty="0">
                <a:solidFill>
                  <a:schemeClr val="tx1"/>
                </a:solidFill>
                <a:effectLst/>
                <a:latin typeface="Times" charset="0"/>
                <a:ea typeface="MS PGothic" pitchFamily="34" charset="-128"/>
                <a:cs typeface="MS PGothic" charset="0"/>
              </a:rPr>
              <a:t>Instructor: This muddiest point activity can be found in Achieve in the Chapter 13 folder titled “Ch13 In-Class Activities, Videos, and Resources.”  See the Instructor Activity Guide in the same folder for more information.</a:t>
            </a:r>
          </a:p>
        </p:txBody>
      </p:sp>
      <p:sp>
        <p:nvSpPr>
          <p:cNvPr id="364" name="Google Shape;364;g847cf01710_0_29: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ts val="0"/>
                </a:spcBef>
                <a:spcAft>
                  <a:spcPts val="0"/>
                </a:spcAft>
                <a:buClrTx/>
                <a:buSzTx/>
                <a:buFontTx/>
                <a:buNone/>
                <a:tabLst/>
                <a:defRPr/>
              </a:pPr>
              <a:t>24</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53328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92037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26</a:t>
            </a:fld>
            <a:endParaRPr lang="en-US" altLang="en-US" sz="1400" b="0">
              <a:sym typeface="Arial" panose="020B0604020202020204" pitchFamily="34" charset="0"/>
            </a:endParaRPr>
          </a:p>
        </p:txBody>
      </p:sp>
    </p:spTree>
    <p:extLst>
      <p:ext uri="{BB962C8B-B14F-4D97-AF65-F5344CB8AC3E}">
        <p14:creationId xmlns:p14="http://schemas.microsoft.com/office/powerpoint/2010/main" val="1275069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13.1</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Calculate the free energy change of a reaction using changes in enthalpy and entropy.</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27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4574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63223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78218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06792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30</a:t>
            </a:fld>
            <a:endParaRPr lang="en-US" altLang="en-US" sz="1400" b="0">
              <a:sym typeface="Arial" panose="020B0604020202020204" pitchFamily="34" charset="0"/>
            </a:endParaRPr>
          </a:p>
        </p:txBody>
      </p:sp>
    </p:spTree>
    <p:extLst>
      <p:ext uri="{BB962C8B-B14F-4D97-AF65-F5344CB8AC3E}">
        <p14:creationId xmlns:p14="http://schemas.microsoft.com/office/powerpoint/2010/main" val="1218452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5525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32</a:t>
            </a:fld>
            <a:endParaRPr lang="en-US" altLang="en-US" sz="1400" b="0">
              <a:sym typeface="Arial" panose="020B0604020202020204" pitchFamily="34" charset="0"/>
            </a:endParaRPr>
          </a:p>
        </p:txBody>
      </p:sp>
    </p:spTree>
    <p:extLst>
      <p:ext uri="{BB962C8B-B14F-4D97-AF65-F5344CB8AC3E}">
        <p14:creationId xmlns:p14="http://schemas.microsoft.com/office/powerpoint/2010/main" val="593895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92487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34</a:t>
            </a:fld>
            <a:endParaRPr lang="en-US" altLang="en-US" sz="1400" b="0">
              <a:sym typeface="Arial" panose="020B0604020202020204" pitchFamily="34" charset="0"/>
            </a:endParaRPr>
          </a:p>
        </p:txBody>
      </p:sp>
    </p:spTree>
    <p:extLst>
      <p:ext uri="{BB962C8B-B14F-4D97-AF65-F5344CB8AC3E}">
        <p14:creationId xmlns:p14="http://schemas.microsoft.com/office/powerpoint/2010/main" val="3716893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13.1</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Calculate the standard transformed free energy change of a system using the equilibrium constant.</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3:2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35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7601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36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4722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37</a:t>
            </a:fld>
            <a:endParaRPr lang="en-US" altLang="en-US" sz="1400" b="0">
              <a:sym typeface="Arial" panose="020B0604020202020204" pitchFamily="34" charset="0"/>
            </a:endParaRPr>
          </a:p>
        </p:txBody>
      </p:sp>
    </p:spTree>
    <p:extLst>
      <p:ext uri="{BB962C8B-B14F-4D97-AF65-F5344CB8AC3E}">
        <p14:creationId xmlns:p14="http://schemas.microsoft.com/office/powerpoint/2010/main" val="569641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38</a:t>
            </a:fld>
            <a:endParaRPr lang="en-US" altLang="en-US" sz="1400" b="0">
              <a:sym typeface="Arial" panose="020B0604020202020204" pitchFamily="34" charset="0"/>
            </a:endParaRPr>
          </a:p>
        </p:txBody>
      </p:sp>
    </p:spTree>
    <p:extLst>
      <p:ext uri="{BB962C8B-B14F-4D97-AF65-F5344CB8AC3E}">
        <p14:creationId xmlns:p14="http://schemas.microsoft.com/office/powerpoint/2010/main" val="3250340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39</a:t>
            </a:fld>
            <a:endParaRPr lang="en-US" altLang="en-US" sz="1400" b="0">
              <a:sym typeface="Arial" panose="020B0604020202020204" pitchFamily="34" charset="0"/>
            </a:endParaRPr>
          </a:p>
        </p:txBody>
      </p:sp>
    </p:spTree>
    <p:extLst>
      <p:ext uri="{BB962C8B-B14F-4D97-AF65-F5344CB8AC3E}">
        <p14:creationId xmlns:p14="http://schemas.microsoft.com/office/powerpoint/2010/main" val="184360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69747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13.1</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Compare standard transformed free energy change to actual free energy change of a reaction.</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40</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1298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41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7265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752924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0764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13.1</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Calculate the free energy change of a reaction under non-standard conditions.</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3:2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44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0392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45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34604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46</a:t>
            </a:fld>
            <a:endParaRPr lang="en-US" altLang="en-US" sz="1400" b="0">
              <a:sym typeface="Arial" panose="020B0604020202020204" pitchFamily="34" charset="0"/>
            </a:endParaRPr>
          </a:p>
        </p:txBody>
      </p:sp>
    </p:spTree>
    <p:extLst>
      <p:ext uri="{BB962C8B-B14F-4D97-AF65-F5344CB8AC3E}">
        <p14:creationId xmlns:p14="http://schemas.microsoft.com/office/powerpoint/2010/main" val="1471722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98916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13.2</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Propose how a reaction with a positive standard transformed free energy change can be spontaneous within an organism.</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48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4756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49</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3821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3295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49132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51</a:t>
            </a:fld>
            <a:endParaRPr lang="en-US" altLang="en-US" sz="1400" b="0">
              <a:sym typeface="Arial" panose="020B0604020202020204" pitchFamily="34" charset="0"/>
            </a:endParaRPr>
          </a:p>
        </p:txBody>
      </p:sp>
    </p:spTree>
    <p:extLst>
      <p:ext uri="{BB962C8B-B14F-4D97-AF65-F5344CB8AC3E}">
        <p14:creationId xmlns:p14="http://schemas.microsoft.com/office/powerpoint/2010/main" val="4184603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4842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3281" name="Google Shape;161;g929a7def50_0_124:notes">
            <a:extLst>
              <a:ext uri="{FF2B5EF4-FFF2-40B4-BE49-F238E27FC236}">
                <a16:creationId xmlns:a16="http://schemas.microsoft.com/office/drawing/2014/main" id="{3F443D9B-8EA1-254E-AB6E-B04A42AC1BB0}"/>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53282" name="Google Shape;162;g929a7def50_0_124:notes">
            <a:extLst>
              <a:ext uri="{FF2B5EF4-FFF2-40B4-BE49-F238E27FC236}">
                <a16:creationId xmlns:a16="http://schemas.microsoft.com/office/drawing/2014/main" id="{5F7B60B9-21DA-6145-9E44-6836B5EB66DB}"/>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
                <a:srgbClr val="000000"/>
              </a:buClr>
              <a:buSzPts val="1000"/>
              <a:buFontTx/>
              <a:buNone/>
              <a:tabLst/>
              <a:defRPr/>
            </a:pPr>
            <a:r>
              <a:rPr lang="en-US" sz="1200" kern="1200" dirty="0">
                <a:solidFill>
                  <a:schemeClr val="tx1"/>
                </a:solidFill>
                <a:effectLst/>
                <a:latin typeface="Times" charset="0"/>
                <a:ea typeface="MS PGothic" pitchFamily="34" charset="-128"/>
                <a:cs typeface="MS PGothic" charset="0"/>
              </a:rPr>
              <a:t>Instructor: For additional information, see the Instructor Activity Guide located in Achieve. It can be found within Chapter 13, in the folder titled “Ch13 In-Class Activities, Videos, and Resources.”</a:t>
            </a:r>
          </a:p>
        </p:txBody>
      </p:sp>
      <p:sp>
        <p:nvSpPr>
          <p:cNvPr id="353283" name="Google Shape;163;g929a7def50_0_124:notes">
            <a:extLst>
              <a:ext uri="{FF2B5EF4-FFF2-40B4-BE49-F238E27FC236}">
                <a16:creationId xmlns:a16="http://schemas.microsoft.com/office/drawing/2014/main" id="{A4F57885-1F0C-974D-93E4-F4C59F5567F9}"/>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DDECD-7F1B-5F49-830D-72E8011EBD7A}"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8425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5329" name="Google Shape;170;g929a7def50_0_242:notes">
            <a:extLst>
              <a:ext uri="{FF2B5EF4-FFF2-40B4-BE49-F238E27FC236}">
                <a16:creationId xmlns:a16="http://schemas.microsoft.com/office/drawing/2014/main" id="{6410CABB-4BCA-4443-A035-87E7665CBDCC}"/>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55330" name="Google Shape;171;g929a7def50_0_242:notes">
            <a:extLst>
              <a:ext uri="{FF2B5EF4-FFF2-40B4-BE49-F238E27FC236}">
                <a16:creationId xmlns:a16="http://schemas.microsoft.com/office/drawing/2014/main" id="{727E96F9-4243-9B47-89A4-3251F2EBDEED}"/>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S PGothic" pitchFamily="34" charset="-128"/>
                <a:cs typeface="MS PGothic" charset="0"/>
              </a:rPr>
              <a:t>Instructor: For additional information, see the Instructor Activity Guide located in Achieve. It can be found within Chapter 13, in the folder titled “Ch13 In-Class Activities, Videos, and Resources.”</a:t>
            </a:r>
          </a:p>
        </p:txBody>
      </p:sp>
      <p:sp>
        <p:nvSpPr>
          <p:cNvPr id="355331" name="Google Shape;172;g929a7def50_0_242:notes">
            <a:extLst>
              <a:ext uri="{FF2B5EF4-FFF2-40B4-BE49-F238E27FC236}">
                <a16:creationId xmlns:a16="http://schemas.microsoft.com/office/drawing/2014/main" id="{6D951FFD-865B-E44E-AFB2-49EC97DBEE7E}"/>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E3A63130-9777-E04C-9945-E9AB2E9C18D4}"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56482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92db28934_0_447:notes"/>
          <p:cNvSpPr>
            <a:spLocks noGrp="1" noRot="1" noChangeAspect="1"/>
          </p:cNvSpPr>
          <p:nvPr>
            <p:ph type="sldImg" idx="2"/>
          </p:nvPr>
        </p:nvSpPr>
        <p:spPr>
          <a:xfrm>
            <a:off x="1106488" y="652463"/>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92db28934_0_447:notes"/>
          <p:cNvSpPr txBox="1">
            <a:spLocks noGrp="1"/>
          </p:cNvSpPr>
          <p:nvPr>
            <p:ph type="body" idx="1"/>
          </p:nvPr>
        </p:nvSpPr>
        <p:spPr>
          <a:xfrm>
            <a:off x="928688" y="4354286"/>
            <a:ext cx="5000700" cy="41367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200" kern="1200" dirty="0">
                <a:solidFill>
                  <a:schemeClr val="tx1"/>
                </a:solidFill>
                <a:effectLst/>
                <a:latin typeface="Times" charset="0"/>
                <a:ea typeface="MS PGothic" pitchFamily="34" charset="-128"/>
                <a:cs typeface="MS PGothic" charset="0"/>
              </a:rPr>
              <a:t>Instructor: For additional information, see the Instructor Activity Guide located in Achieve. It can be found within Chapter 13, in the folder titled “Ch13 In-Class Activities, Videos, and Resources.”</a:t>
            </a:r>
          </a:p>
        </p:txBody>
      </p:sp>
      <p:sp>
        <p:nvSpPr>
          <p:cNvPr id="203" name="Google Shape;203;g892db28934_0_447:notes"/>
          <p:cNvSpPr txBox="1">
            <a:spLocks noGrp="1"/>
          </p:cNvSpPr>
          <p:nvPr>
            <p:ph type="sldNum" idx="12"/>
          </p:nvPr>
        </p:nvSpPr>
        <p:spPr>
          <a:xfrm>
            <a:off x="3857625" y="8708571"/>
            <a:ext cx="3000300" cy="435300"/>
          </a:xfrm>
          <a:prstGeom prst="rect">
            <a:avLst/>
          </a:prstGeom>
          <a:noFill/>
          <a:ln>
            <a:noFill/>
          </a:ln>
        </p:spPr>
        <p:txBody>
          <a:bodyPr spcFirstLastPara="1" wrap="square" lIns="86175" tIns="86175" rIns="86175" bIns="8617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GB" sz="13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l" defTabSz="914400" rtl="0" eaLnBrk="0" fontAlgn="base" latinLnBrk="0" hangingPunct="0">
                <a:lnSpc>
                  <a:spcPct val="100000"/>
                </a:lnSpc>
                <a:spcBef>
                  <a:spcPts val="0"/>
                </a:spcBef>
                <a:spcAft>
                  <a:spcPts val="0"/>
                </a:spcAft>
                <a:buClrTx/>
                <a:buSzTx/>
                <a:buFontTx/>
                <a:buNone/>
                <a:tabLst/>
                <a:defRPr/>
              </a:pPr>
              <a:t>55</a:t>
            </a:fld>
            <a:endParaRPr kumimoji="0" sz="13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53746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56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5183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74267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1506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List the general categories of reactions commonly present in a living cell.</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59</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6537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60</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26254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06032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51596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Identify a nucleophile and an electrophile in a chemical reaction.</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63</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843714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64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94345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14186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7657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48097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38951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Describe the importance carbonyls and imines in metabolic reactions such as aldol condensations, Claisen ester condensations, and decarboxylation reactions.</a:t>
            </a:r>
          </a:p>
          <a:p>
            <a:pPr eaLnBrk="1" hangingPunct="1">
              <a:spcBef>
                <a:spcPct val="0"/>
              </a:spcBef>
              <a:buClr>
                <a:srgbClr val="000000"/>
              </a:buClr>
              <a:buSzPts val="1400"/>
            </a:pPr>
            <a:r>
              <a:rPr lang="en-US" altLang="en-US" dirty="0">
                <a:latin typeface="Times" pitchFamily="2" charset="0"/>
              </a:rPr>
              <a:t>Bloom’s: 2:1</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69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90139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70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8452490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16558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84314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40853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52501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17002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2800" b="0" i="0" dirty="0">
                <a:solidFill>
                  <a:srgbClr val="000000"/>
                </a:solidFill>
                <a:effectLst/>
                <a:latin typeface="Roboto"/>
              </a:rPr>
              <a:t>Contrast homolytic and heterolytic cleavage.</a:t>
            </a:r>
            <a:endParaRPr lang="en-US" sz="1800" i="0" dirty="0">
              <a:solidFill>
                <a:srgbClr val="000000"/>
              </a:solidFill>
              <a:effectLst/>
              <a:latin typeface="Arial" panose="020B0604020202020204" pitchFamily="34" charset="0"/>
            </a:endParaRPr>
          </a:p>
          <a:p>
            <a:pPr eaLnBrk="1" hangingPunct="1">
              <a:spcBef>
                <a:spcPct val="0"/>
              </a:spcBef>
              <a:buClr>
                <a:srgbClr val="000000"/>
              </a:buClr>
              <a:buSzPts val="1400"/>
            </a:pPr>
            <a:r>
              <a:rPr lang="en-US" altLang="en-US" dirty="0">
                <a:latin typeface="Times" pitchFamily="2" charset="0"/>
              </a:rPr>
              <a:t>Bloom’s: 2:1</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76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1756046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77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0518040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5617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1174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0003139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683090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374712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07596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1800" i="0" dirty="0">
                <a:solidFill>
                  <a:srgbClr val="000000"/>
                </a:solidFill>
                <a:effectLst/>
                <a:latin typeface="Arial" panose="020B0604020202020204" pitchFamily="34" charset="0"/>
              </a:rPr>
              <a:t>List the general categories of reactions commonly present in a living cell.</a:t>
            </a:r>
          </a:p>
          <a:p>
            <a:pPr eaLnBrk="1" hangingPunct="1">
              <a:spcBef>
                <a:spcPct val="0"/>
              </a:spcBef>
              <a:buClr>
                <a:srgbClr val="000000"/>
              </a:buClr>
              <a:buSzPts val="1400"/>
            </a:pPr>
            <a:r>
              <a:rPr lang="en-US" altLang="en-US" dirty="0">
                <a:latin typeface="Times" pitchFamily="2" charset="0"/>
              </a:rPr>
              <a:t>Bloom’s: 2:1</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84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7990248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85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543485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700014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421594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13.3</a:t>
            </a:r>
          </a:p>
          <a:p>
            <a:pPr eaLnBrk="1" hangingPunct="1">
              <a:spcBef>
                <a:spcPct val="0"/>
              </a:spcBef>
              <a:buClr>
                <a:srgbClr val="000000"/>
              </a:buClr>
              <a:buSzPts val="1400"/>
            </a:pPr>
            <a:r>
              <a:rPr lang="en-US" altLang="en-US" dirty="0">
                <a:latin typeface="Times" pitchFamily="2" charset="0"/>
              </a:rPr>
              <a:t>Learning Objective(s): </a:t>
            </a:r>
            <a:r>
              <a:rPr lang="en-US" sz="1200" b="0" i="0" u="none" strike="noStrike" kern="1200" dirty="0">
                <a:solidFill>
                  <a:schemeClr val="tx1"/>
                </a:solidFill>
                <a:effectLst/>
                <a:latin typeface="Times" charset="0"/>
                <a:ea typeface="MS PGothic" pitchFamily="34" charset="-128"/>
                <a:cs typeface="MS PGothic" charset="0"/>
              </a:rPr>
              <a:t>Contrast homolytic and heterolytic cleavage; Characterize metabolic reactions using reaction </a:t>
            </a:r>
            <a:r>
              <a:rPr lang="en-US" sz="1200" b="0" i="0" u="none" strike="noStrike" kern="1200" dirty="0" err="1">
                <a:solidFill>
                  <a:schemeClr val="tx1"/>
                </a:solidFill>
                <a:effectLst/>
                <a:latin typeface="Times" charset="0"/>
                <a:ea typeface="MS PGothic" pitchFamily="34" charset="-128"/>
                <a:cs typeface="MS PGothic" charset="0"/>
              </a:rPr>
              <a:t>mechansims</a:t>
            </a:r>
            <a:r>
              <a:rPr lang="en-US" sz="1200" b="0" i="0" u="none" strike="noStrike" kern="1200" dirty="0">
                <a:solidFill>
                  <a:schemeClr val="tx1"/>
                </a:solidFill>
                <a:effectLst/>
                <a:latin typeface="Times" charset="0"/>
                <a:ea typeface="MS PGothic" pitchFamily="34" charset="-128"/>
                <a:cs typeface="MS PGothic" charset="0"/>
              </a:rPr>
              <a:t> and reaction conditions.</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 </a:t>
            </a:r>
          </a:p>
          <a:p>
            <a:pPr>
              <a:spcBef>
                <a:spcPct val="0"/>
              </a:spcBef>
            </a:pPr>
            <a:endParaRPr lang="en-US" altLang="en-US" dirty="0">
              <a:latin typeface="Times" pitchFamily="2" charset="0"/>
            </a:endParaRP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A6A9375-4E0F-FE41-B08C-1FC6D277A8F3}" type="slidenum">
              <a:rPr lang="en-US" altLang="en-US" sz="1200" smtClean="0"/>
              <a:pPr>
                <a:buClr>
                  <a:srgbClr val="000000"/>
                </a:buClr>
                <a:buSzPts val="1200"/>
                <a:buFont typeface="Times" pitchFamily="2" charset="0"/>
                <a:buNone/>
              </a:pPr>
              <a:t>88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24692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1EC1B924-34EB-C743-93C5-1266320FA088}" type="slidenum">
              <a:rPr lang="en-US" altLang="en-US" sz="1200" smtClean="0"/>
              <a:pPr>
                <a:buClr>
                  <a:srgbClr val="000000"/>
                </a:buClr>
                <a:buSzPts val="1200"/>
                <a:buFont typeface="Times" pitchFamily="2" charset="0"/>
                <a:buNone/>
              </a:pPr>
              <a:t>89</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8987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2568155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511860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99172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3261097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873796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1" name="Google Shape;161;g924bc13e47_0_124:notes">
            <a:extLst>
              <a:ext uri="{FF2B5EF4-FFF2-40B4-BE49-F238E27FC236}">
                <a16:creationId xmlns:a16="http://schemas.microsoft.com/office/drawing/2014/main" id="{21C7AA1F-2C7C-ED42-A710-69772A840885}"/>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1842" name="Google Shape;162;g924bc13e47_0_124:notes">
            <a:extLst>
              <a:ext uri="{FF2B5EF4-FFF2-40B4-BE49-F238E27FC236}">
                <a16:creationId xmlns:a16="http://schemas.microsoft.com/office/drawing/2014/main" id="{D0571BAE-84AF-BD47-8228-6E006FD9FF22}"/>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lvl="0" indent="0" algn="l" rtl="0">
              <a:spcBef>
                <a:spcPts val="0"/>
              </a:spcBef>
              <a:spcAft>
                <a:spcPts val="0"/>
              </a:spcAft>
              <a:buClr>
                <a:schemeClr val="dk1"/>
              </a:buClr>
              <a:buSzPts val="1100"/>
              <a:buFont typeface="Arial"/>
              <a:buNone/>
            </a:pPr>
            <a:r>
              <a:rPr lang="en-GB" sz="1000" dirty="0">
                <a:solidFill>
                  <a:schemeClr val="dk1"/>
                </a:solidFill>
              </a:rPr>
              <a:t>Instructor: </a:t>
            </a:r>
            <a:r>
              <a:rPr lang="en-GB" sz="1200" kern="1200" dirty="0">
                <a:solidFill>
                  <a:schemeClr val="tx1"/>
                </a:solidFill>
                <a:effectLst/>
                <a:latin typeface="Times" charset="0"/>
                <a:ea typeface="MS PGothic" pitchFamily="34" charset="-128"/>
                <a:cs typeface="MS PGothic" charset="0"/>
              </a:rPr>
              <a:t>This Animated Mechanism is found within Chapter 14 of Achieve.  It is in the folder titled “Ch14 In-Class Activities, Videos, and Resources.”</a:t>
            </a:r>
          </a:p>
          <a:p>
            <a:pPr marL="0" lvl="0" indent="0" algn="l" rtl="0">
              <a:spcBef>
                <a:spcPts val="0"/>
              </a:spcBef>
              <a:spcAft>
                <a:spcPts val="0"/>
              </a:spcAft>
              <a:buClr>
                <a:schemeClr val="dk1"/>
              </a:buClr>
              <a:buSzPts val="1100"/>
              <a:buFont typeface="Arial"/>
              <a:buNone/>
            </a:pPr>
            <a:endParaRPr lang="en-GB" sz="1000" dirty="0">
              <a:solidFill>
                <a:schemeClr val="dk1"/>
              </a:solidFill>
            </a:endParaRPr>
          </a:p>
          <a:p>
            <a:pPr marL="0" lvl="0" indent="0" algn="l" rtl="0">
              <a:spcBef>
                <a:spcPts val="0"/>
              </a:spcBef>
              <a:spcAft>
                <a:spcPts val="0"/>
              </a:spcAft>
              <a:buClr>
                <a:schemeClr val="dk1"/>
              </a:buClr>
              <a:buSzPts val="1100"/>
              <a:buFont typeface="Arial"/>
              <a:buNone/>
            </a:pPr>
            <a:r>
              <a:rPr lang="en-GB" sz="1000" dirty="0">
                <a:solidFill>
                  <a:schemeClr val="dk1"/>
                </a:solidFill>
              </a:rPr>
              <a:t>Ch 13. Although thousands of different chemical reactions occur in the biosphere, a relatively small set of familiar reaction types are widely used.</a:t>
            </a:r>
          </a:p>
        </p:txBody>
      </p:sp>
      <p:sp>
        <p:nvSpPr>
          <p:cNvPr id="291843" name="Google Shape;163;g924bc13e47_0_124:notes">
            <a:extLst>
              <a:ext uri="{FF2B5EF4-FFF2-40B4-BE49-F238E27FC236}">
                <a16:creationId xmlns:a16="http://schemas.microsoft.com/office/drawing/2014/main" id="{26D17610-D441-114C-9255-6B9CB82F6B79}"/>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l"/>
            <a:fld id="{1AFE2AB1-C3B3-C34D-9D57-677FBFDE0EF0}" type="slidenum">
              <a:rPr lang="en-GB" altLang="en-US" sz="1300" b="0" smtClean="0"/>
              <a:pPr algn="l"/>
              <a:t>94</a:t>
            </a:fld>
            <a:endParaRPr lang="en-US" altLang="en-US" sz="1300" b="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48359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89" name="Google Shape;170;g924bc13e47_0_242:notes">
            <a:extLst>
              <a:ext uri="{FF2B5EF4-FFF2-40B4-BE49-F238E27FC236}">
                <a16:creationId xmlns:a16="http://schemas.microsoft.com/office/drawing/2014/main" id="{1496A3B7-D51E-9A4F-887F-E7DA9632892D}"/>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3890" name="Google Shape;171;g924bc13e47_0_242:notes">
            <a:extLst>
              <a:ext uri="{FF2B5EF4-FFF2-40B4-BE49-F238E27FC236}">
                <a16:creationId xmlns:a16="http://schemas.microsoft.com/office/drawing/2014/main" id="{C0480F41-17DA-D642-A5C2-D6BF5C17E07A}"/>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000" dirty="0">
                <a:solidFill>
                  <a:schemeClr val="dk1"/>
                </a:solidFill>
              </a:rPr>
              <a:t>Instructor: </a:t>
            </a:r>
            <a:r>
              <a:rPr lang="en-GB" sz="1200" kern="1200" dirty="0">
                <a:solidFill>
                  <a:schemeClr val="tx1"/>
                </a:solidFill>
                <a:effectLst/>
                <a:latin typeface="Times" charset="0"/>
                <a:ea typeface="MS PGothic" pitchFamily="34" charset="-128"/>
                <a:cs typeface="MS PGothic" charset="0"/>
              </a:rPr>
              <a:t>This Animated Mechanism is found within Chapter 14 of Achieve.  It is in the folder titled “Ch14 In-Class Activities, Videos, and Resources.”</a:t>
            </a:r>
          </a:p>
        </p:txBody>
      </p:sp>
      <p:sp>
        <p:nvSpPr>
          <p:cNvPr id="293891" name="Google Shape;172;g924bc13e47_0_242:notes">
            <a:extLst>
              <a:ext uri="{FF2B5EF4-FFF2-40B4-BE49-F238E27FC236}">
                <a16:creationId xmlns:a16="http://schemas.microsoft.com/office/drawing/2014/main" id="{E882919E-56A6-0348-8817-C28D363D828C}"/>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l"/>
            <a:fld id="{9CA35298-E9A5-C24F-95D7-4FC7B10D1829}" type="slidenum">
              <a:rPr lang="en-GB" altLang="en-US" sz="1300" b="0" smtClean="0"/>
              <a:pPr algn="l"/>
              <a:t>95</a:t>
            </a:fld>
            <a:endParaRPr lang="en-US" altLang="en-US" sz="1300" b="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43928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7" name="Google Shape;177;g924bc13e47_0_358:notes">
            <a:extLst>
              <a:ext uri="{FF2B5EF4-FFF2-40B4-BE49-F238E27FC236}">
                <a16:creationId xmlns:a16="http://schemas.microsoft.com/office/drawing/2014/main" id="{F0F71DFB-9C65-0B46-9676-BADFD68E28CE}"/>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5938" name="Google Shape;178;g924bc13e47_0_358:notes">
            <a:extLst>
              <a:ext uri="{FF2B5EF4-FFF2-40B4-BE49-F238E27FC236}">
                <a16:creationId xmlns:a16="http://schemas.microsoft.com/office/drawing/2014/main" id="{072ADAF3-8E5A-B845-9EF4-82049E78DECE}"/>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000" dirty="0">
                <a:solidFill>
                  <a:schemeClr val="dk1"/>
                </a:solidFill>
              </a:rPr>
              <a:t>Instructor: </a:t>
            </a:r>
            <a:r>
              <a:rPr lang="en-GB" sz="1200" kern="1200" dirty="0">
                <a:solidFill>
                  <a:schemeClr val="tx1"/>
                </a:solidFill>
                <a:effectLst/>
                <a:latin typeface="Times" charset="0"/>
                <a:ea typeface="MS PGothic" pitchFamily="34" charset="-128"/>
                <a:cs typeface="MS PGothic" charset="0"/>
              </a:rPr>
              <a:t>This Animated Mechanism is found within Chapter 14 of Achieve.  It is in the folder titled “Ch14 In-Class Activities, Videos, and Resources.”</a:t>
            </a:r>
          </a:p>
        </p:txBody>
      </p:sp>
      <p:sp>
        <p:nvSpPr>
          <p:cNvPr id="295939" name="Google Shape;179;g924bc13e47_0_358:notes">
            <a:extLst>
              <a:ext uri="{FF2B5EF4-FFF2-40B4-BE49-F238E27FC236}">
                <a16:creationId xmlns:a16="http://schemas.microsoft.com/office/drawing/2014/main" id="{8FAB4A4B-C4E1-C342-92BD-7BB8F94FD5A6}"/>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l"/>
            <a:fld id="{844AE30D-3163-084A-8B64-22DF0940A50B}" type="slidenum">
              <a:rPr lang="en-GB" altLang="en-US" sz="1300" b="0" smtClean="0"/>
              <a:pPr algn="l"/>
              <a:t>96</a:t>
            </a:fld>
            <a:endParaRPr lang="en-US" altLang="en-US" sz="1300" b="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806255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018479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98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15286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457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4652"/>
                </a:solidFill>
                <a:latin typeface="+mj-lt"/>
                <a:cs typeface="Calibri" pitchFamily="34" charset="0"/>
              </a:defRPr>
            </a:lvl1pPr>
          </a:lstStyle>
          <a:p>
            <a:r>
              <a:rPr lang="ga-IE" dirty="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320.png"/></Relationships>
</file>

<file path=ppt/slides/_rels/slide10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53.xml"/><Relationship Id="rId1" Type="http://schemas.openxmlformats.org/officeDocument/2006/relationships/slideLayout" Target="../slideLayouts/slideLayout13.xml"/><Relationship Id="rId4" Type="http://schemas.openxmlformats.org/officeDocument/2006/relationships/image" Target="../media/image55.jp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3.xml"/><Relationship Id="rId1" Type="http://schemas.openxmlformats.org/officeDocument/2006/relationships/slideLayout" Target="../slideLayouts/slideLayout6.xml"/><Relationship Id="rId4" Type="http://schemas.openxmlformats.org/officeDocument/2006/relationships/image" Target="../media/image530.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7.xml"/><Relationship Id="rId1" Type="http://schemas.openxmlformats.org/officeDocument/2006/relationships/slideLayout" Target="../slideLayouts/slideLayout6.xml"/><Relationship Id="rId4" Type="http://schemas.openxmlformats.org/officeDocument/2006/relationships/image" Target="../media/image540.png"/></Relationships>
</file>

<file path=ppt/slides/_rels/slide1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6.xml"/><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2.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4.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6.xml"/><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227.xml"/><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1.xml"/><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3.xml"/><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7.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80.png"/></Relationships>
</file>

<file path=ppt/slides/_rels/slide4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CD04-8505-4523-8B68-87BDD3F5A6D9}"/>
              </a:ext>
            </a:extLst>
          </p:cNvPr>
          <p:cNvSpPr>
            <a:spLocks noGrp="1"/>
          </p:cNvSpPr>
          <p:nvPr>
            <p:ph type="title"/>
          </p:nvPr>
        </p:nvSpPr>
        <p:spPr>
          <a:xfrm>
            <a:off x="457200" y="2577306"/>
            <a:ext cx="3886200" cy="1162050"/>
          </a:xfrm>
        </p:spPr>
        <p:txBody>
          <a:bodyPr/>
          <a:lstStyle/>
          <a:p>
            <a:pPr marL="588963" indent="-588963"/>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13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Introduction to Metabolism</a:t>
            </a:r>
            <a:endParaRPr lang="en-AU" sz="3400" dirty="0"/>
          </a:p>
        </p:txBody>
      </p:sp>
      <p:sp>
        <p:nvSpPr>
          <p:cNvPr id="4" name="Text Placeholder 3">
            <a:extLst>
              <a:ext uri="{FF2B5EF4-FFF2-40B4-BE49-F238E27FC236}">
                <a16:creationId xmlns:a16="http://schemas.microsoft.com/office/drawing/2014/main" id="{E57630C4-7B5D-4D85-A92B-BB9BE0B285D8}"/>
              </a:ext>
            </a:extLst>
          </p:cNvPr>
          <p:cNvSpPr>
            <a:spLocks noGrp="1"/>
          </p:cNvSpPr>
          <p:nvPr>
            <p:ph type="body" sz="half" idx="2"/>
          </p:nvPr>
        </p:nvSpPr>
        <p:spPr>
          <a:xfrm>
            <a:off x="895406" y="5257800"/>
            <a:ext cx="3008313" cy="868363"/>
          </a:xfrm>
        </p:spPr>
        <p:txBody>
          <a:bodyPr/>
          <a:lstStyle/>
          <a:p>
            <a:pPr algn="ctr"/>
            <a:r>
              <a:rPr lang="en-US" altLang="en-US" sz="2400" b="1" dirty="0">
                <a:solidFill>
                  <a:srgbClr val="1D6E7D"/>
                </a:solidFill>
                <a:sym typeface="Arial" panose="020B0604020202020204" pitchFamily="34" charset="0"/>
              </a:rPr>
              <a:t>© 20</a:t>
            </a:r>
            <a:r>
              <a:rPr lang="en-US" altLang="en-US" sz="2400" b="1" dirty="0">
                <a:solidFill>
                  <a:srgbClr val="1D6E7D"/>
                </a:solidFill>
              </a:rPr>
              <a:t>21</a:t>
            </a:r>
            <a:r>
              <a:rPr lang="en-US" altLang="en-US" sz="2400" b="1" dirty="0">
                <a:solidFill>
                  <a:srgbClr val="1D6E7D"/>
                </a:solidFill>
                <a:sym typeface="Arial" panose="020B0604020202020204" pitchFamily="34" charset="0"/>
              </a:rPr>
              <a:t> Macmillan Learning</a:t>
            </a:r>
            <a:endParaRPr lang="en-AU" sz="2400" b="1" dirty="0"/>
          </a:p>
        </p:txBody>
      </p:sp>
      <p:pic>
        <p:nvPicPr>
          <p:cNvPr id="7" name="Picture" descr="Front Cover: Principles of Biochemistry, Eighth Edition by David L. Nelson, Michael M. Cox">
            <a:extLst>
              <a:ext uri="{FF2B5EF4-FFF2-40B4-BE49-F238E27FC236}">
                <a16:creationId xmlns:a16="http://schemas.microsoft.com/office/drawing/2014/main" id="{4BC0DBFB-CDCD-47EE-BB94-F17DA17FB222}"/>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5&#10;">
            <a:extLst>
              <a:ext uri="{FF2B5EF4-FFF2-40B4-BE49-F238E27FC236}">
                <a16:creationId xmlns:a16="http://schemas.microsoft.com/office/drawing/2014/main" id="{37AA4BD9-B57F-499E-9D3A-6A5691E75844}"/>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30B1119E-FE6B-42CE-AFF3-B1ED6539DB0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1168884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164"/>
        <p:cNvGrpSpPr/>
        <p:nvPr/>
      </p:nvGrpSpPr>
      <p:grpSpPr>
        <a:xfrm>
          <a:off x="0" y="0"/>
          <a:ext cx="0" cy="0"/>
          <a:chOff x="0" y="0"/>
          <a:chExt cx="0" cy="0"/>
        </a:xfrm>
      </p:grpSpPr>
      <p:pic>
        <p:nvPicPr>
          <p:cNvPr id="5" name="Picture 4" descr="Icon P 4&#10;">
            <a:extLst>
              <a:ext uri="{FF2B5EF4-FFF2-40B4-BE49-F238E27FC236}">
                <a16:creationId xmlns:a16="http://schemas.microsoft.com/office/drawing/2014/main" id="{AEFF7989-983D-45E1-ADF4-30A6B66DD378}"/>
              </a:ext>
            </a:extLst>
          </p:cNvPr>
          <p:cNvPicPr>
            <a:picLocks noChangeAspect="1"/>
          </p:cNvPicPr>
          <p:nvPr/>
        </p:nvPicPr>
        <p:blipFill>
          <a:blip r:embed="rId3"/>
          <a:stretch>
            <a:fillRect/>
          </a:stretch>
        </p:blipFill>
        <p:spPr>
          <a:xfrm>
            <a:off x="464176" y="152400"/>
            <a:ext cx="1133954" cy="816935"/>
          </a:xfrm>
          <a:prstGeom prst="rect">
            <a:avLst/>
          </a:prstGeom>
        </p:spPr>
      </p:pic>
      <p:sp>
        <p:nvSpPr>
          <p:cNvPr id="3" name="Title 2">
            <a:extLst>
              <a:ext uri="{FF2B5EF4-FFF2-40B4-BE49-F238E27FC236}">
                <a16:creationId xmlns:a16="http://schemas.microsoft.com/office/drawing/2014/main" id="{2D88398C-95D2-4250-B9C8-AFAA58408285}"/>
              </a:ext>
            </a:extLst>
          </p:cNvPr>
          <p:cNvSpPr>
            <a:spLocks noGrp="1"/>
          </p:cNvSpPr>
          <p:nvPr>
            <p:ph type="title"/>
          </p:nvPr>
        </p:nvSpPr>
        <p:spPr>
          <a:xfrm>
            <a:off x="4763" y="152400"/>
            <a:ext cx="9139237" cy="1295400"/>
          </a:xfrm>
        </p:spPr>
        <p:txBody>
          <a:bodyPr/>
          <a:lstStyle/>
          <a:p>
            <a:r>
              <a:rPr lang="en-US" dirty="0"/>
              <a:t> Activity: ATP Hydrolysis</a:t>
            </a:r>
            <a:br>
              <a:rPr lang="en-US" dirty="0"/>
            </a:br>
            <a:r>
              <a:rPr lang="en-US" dirty="0"/>
              <a:t>and Free Energy</a:t>
            </a:r>
            <a:endParaRPr lang="en-AU" dirty="0"/>
          </a:p>
        </p:txBody>
      </p:sp>
      <p:sp>
        <p:nvSpPr>
          <p:cNvPr id="166" name="Google Shape;166;p30"/>
          <p:cNvSpPr txBox="1">
            <a:spLocks noGrp="1"/>
          </p:cNvSpPr>
          <p:nvPr>
            <p:ph idx="1"/>
          </p:nvPr>
        </p:nvSpPr>
        <p:spPr>
          <a:xfrm>
            <a:off x="685800" y="1981200"/>
            <a:ext cx="7772400" cy="990600"/>
          </a:xfrm>
          <a:prstGeom prst="rect">
            <a:avLst/>
          </a:prstGeom>
        </p:spPr>
        <p:txBody>
          <a:bodyPr spcFirstLastPara="1" vert="horz" wrap="square" lIns="91425" tIns="45700" rIns="91425" bIns="45700" numCol="1" anchor="t" anchorCtr="0" compatLnSpc="1">
            <a:prstTxWarp prst="textNoShape">
              <a:avLst/>
            </a:prstTxWarp>
            <a:noAutofit/>
          </a:bodyPr>
          <a:lstStyle/>
          <a:p>
            <a:pPr marL="0" indent="0" algn="ctr">
              <a:lnSpc>
                <a:spcPct val="115000"/>
              </a:lnSpc>
              <a:spcBef>
                <a:spcPts val="0"/>
              </a:spcBef>
              <a:buNone/>
            </a:pPr>
            <a:r>
              <a:rPr lang="en-GB" sz="2400" dirty="0">
                <a:latin typeface="Arial" panose="020B0604020202020204" pitchFamily="34" charset="0"/>
                <a:ea typeface="Arial"/>
                <a:cs typeface="Arial" panose="020B0604020202020204" pitchFamily="34" charset="0"/>
                <a:sym typeface="Arial"/>
              </a:rPr>
              <a:t>Observe the structure of </a:t>
            </a:r>
            <a:r>
              <a:rPr lang="en-GB" sz="2400" dirty="0">
                <a:latin typeface="Arial"/>
                <a:ea typeface="Arial"/>
                <a:cs typeface="Arial"/>
                <a:sym typeface="Arial"/>
              </a:rPr>
              <a:t>adenosine triphosphate (ATP)</a:t>
            </a:r>
          </a:p>
          <a:p>
            <a:pPr marL="0" indent="0" algn="ctr">
              <a:lnSpc>
                <a:spcPct val="115000"/>
              </a:lnSpc>
              <a:spcBef>
                <a:spcPts val="0"/>
              </a:spcBef>
              <a:buNone/>
            </a:pPr>
            <a:r>
              <a:rPr lang="en-GB" sz="2400" dirty="0">
                <a:latin typeface="Arial"/>
                <a:ea typeface="Arial"/>
                <a:cs typeface="Arial"/>
                <a:sym typeface="Arial"/>
              </a:rPr>
              <a:t>in Mol3D viewer</a:t>
            </a:r>
            <a:r>
              <a:rPr lang="en-GB" dirty="0">
                <a:ea typeface="Arial"/>
                <a:sym typeface="Arial"/>
              </a:rPr>
              <a:t> in your Achieve course.</a:t>
            </a:r>
            <a:endParaRPr lang="en-GB" sz="2400" dirty="0">
              <a:latin typeface="Arial" panose="020B0604020202020204" pitchFamily="34" charset="0"/>
              <a:ea typeface="Arial"/>
              <a:cs typeface="Arial" panose="020B0604020202020204" pitchFamily="34" charset="0"/>
              <a:sym typeface="Arial"/>
            </a:endParaRPr>
          </a:p>
        </p:txBody>
      </p:sp>
      <p:pic>
        <p:nvPicPr>
          <p:cNvPr id="8" name="Google Shape;168;p30" descr="A screenshot shows A T P in the 3 D viewer.">
            <a:extLst>
              <a:ext uri="{FF2B5EF4-FFF2-40B4-BE49-F238E27FC236}">
                <a16:creationId xmlns:a16="http://schemas.microsoft.com/office/drawing/2014/main" id="{71A88DC3-07BE-459F-A041-7B24F2ECEF2D}"/>
              </a:ext>
            </a:extLst>
          </p:cNvPr>
          <p:cNvPicPr preferRelativeResize="0"/>
          <p:nvPr/>
        </p:nvPicPr>
        <p:blipFill>
          <a:blip r:embed="rId4">
            <a:alphaModFix/>
          </a:blip>
          <a:stretch>
            <a:fillRect/>
          </a:stretch>
        </p:blipFill>
        <p:spPr>
          <a:xfrm>
            <a:off x="3430067" y="3570551"/>
            <a:ext cx="2283875" cy="2237275"/>
          </a:xfrm>
          <a:prstGeom prst="rect">
            <a:avLst/>
          </a:prstGeom>
          <a:noFill/>
          <a:ln>
            <a:noFill/>
          </a:ln>
        </p:spPr>
      </p:pic>
    </p:spTree>
    <p:extLst>
      <p:ext uri="{BB962C8B-B14F-4D97-AF65-F5344CB8AC3E}">
        <p14:creationId xmlns:p14="http://schemas.microsoft.com/office/powerpoint/2010/main" val="42692062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374"/>
        <p:cNvGrpSpPr/>
        <p:nvPr/>
      </p:nvGrpSpPr>
      <p:grpSpPr>
        <a:xfrm>
          <a:off x="0" y="0"/>
          <a:ext cx="0" cy="0"/>
          <a:chOff x="0" y="0"/>
          <a:chExt cx="0" cy="0"/>
        </a:xfrm>
      </p:grpSpPr>
      <p:sp>
        <p:nvSpPr>
          <p:cNvPr id="376" name="Google Shape;376;g847cf01710_0_48"/>
          <p:cNvSpPr txBox="1">
            <a:spLocks noGrp="1"/>
          </p:cNvSpPr>
          <p:nvPr>
            <p:ph type="body" idx="1"/>
          </p:nvPr>
        </p:nvSpPr>
        <p:spPr>
          <a:xfrm>
            <a:off x="685799" y="1165075"/>
            <a:ext cx="7888357" cy="5129708"/>
          </a:xfrm>
          <a:prstGeom prst="rect">
            <a:avLst/>
          </a:prstGeom>
        </p:spPr>
        <p:txBody>
          <a:bodyPr spcFirstLastPara="1" wrap="square" lIns="91425" tIns="45700" rIns="91425" bIns="45700" anchor="t" anchorCtr="0">
            <a:noAutofit/>
          </a:bodyPr>
          <a:lstStyle/>
          <a:p>
            <a:pPr marL="457200" lvl="0" indent="-381000" rtl="0">
              <a:lnSpc>
                <a:spcPct val="115000"/>
              </a:lnSpc>
              <a:spcBef>
                <a:spcPts val="0"/>
              </a:spcBef>
              <a:spcAft>
                <a:spcPts val="0"/>
              </a:spcAft>
              <a:buSzPts val="2400"/>
              <a:buFont typeface="Arial"/>
              <a:buChar char="•"/>
            </a:pPr>
            <a:r>
              <a:rPr lang="en-US" sz="2400" dirty="0">
                <a:latin typeface="Arial" panose="020B0604020202020204" pitchFamily="34" charset="0"/>
                <a:ea typeface="Arial"/>
                <a:cs typeface="Arial" panose="020B0604020202020204" pitchFamily="34" charset="0"/>
                <a:sym typeface="Arial"/>
              </a:rPr>
              <a:t>On your own, </a:t>
            </a:r>
            <a:r>
              <a:rPr lang="en-US" sz="2400" dirty="0">
                <a:solidFill>
                  <a:srgbClr val="0000FF"/>
                </a:solidFill>
                <a:latin typeface="Arial" panose="020B0604020202020204" pitchFamily="34" charset="0"/>
                <a:ea typeface="Arial"/>
                <a:cs typeface="Arial" panose="020B0604020202020204" pitchFamily="34" charset="0"/>
                <a:sym typeface="Arial"/>
              </a:rPr>
              <a:t>think </a:t>
            </a:r>
            <a:r>
              <a:rPr lang="en-US" sz="2400" dirty="0">
                <a:latin typeface="Arial" panose="020B0604020202020204" pitchFamily="34" charset="0"/>
                <a:ea typeface="Arial"/>
                <a:cs typeface="Arial" panose="020B0604020202020204" pitchFamily="34" charset="0"/>
                <a:sym typeface="Arial"/>
              </a:rPr>
              <a:t>of answers to the questions:</a:t>
            </a:r>
            <a:endParaRPr sz="2400" dirty="0">
              <a:latin typeface="Arial" panose="020B0604020202020204" pitchFamily="34" charset="0"/>
              <a:ea typeface="Arial"/>
              <a:cs typeface="Arial" panose="020B0604020202020204" pitchFamily="34" charset="0"/>
              <a:sym typeface="Arial"/>
            </a:endParaRPr>
          </a:p>
          <a:p>
            <a:pPr lvl="1" indent="-368300">
              <a:lnSpc>
                <a:spcPct val="115000"/>
              </a:lnSpc>
              <a:spcBef>
                <a:spcPts val="0"/>
              </a:spcBef>
              <a:buSzPts val="2200"/>
              <a:buFont typeface="Arial"/>
              <a:buChar char="–"/>
            </a:pPr>
            <a:r>
              <a:rPr lang="en-US" sz="2400" dirty="0">
                <a:latin typeface="Arial"/>
                <a:ea typeface="Arial"/>
                <a:cs typeface="Arial"/>
                <a:sym typeface="Arial"/>
              </a:rPr>
              <a:t>Which bonds are the high energy bonds in this structure? Select the bonds and upload a screenshot to your course.</a:t>
            </a:r>
          </a:p>
          <a:p>
            <a:pPr lvl="1" indent="-368300">
              <a:lnSpc>
                <a:spcPct val="115000"/>
              </a:lnSpc>
              <a:spcBef>
                <a:spcPts val="0"/>
              </a:spcBef>
              <a:buSzPts val="2200"/>
              <a:buFont typeface="Arial"/>
              <a:buChar char="–"/>
            </a:pPr>
            <a:r>
              <a:rPr lang="en-US" sz="2400" dirty="0">
                <a:latin typeface="Arial"/>
                <a:ea typeface="Arial"/>
                <a:cs typeface="Arial"/>
                <a:sym typeface="Arial"/>
              </a:rPr>
              <a:t>Which phosphate group is lost when ATP undergoes hydrolysis to form ADP and inorganic phosphate? </a:t>
            </a:r>
            <a:r>
              <a:rPr lang="en-US" sz="2400" dirty="0">
                <a:latin typeface="Arial" panose="020B0604020202020204" pitchFamily="34" charset="0"/>
                <a:ea typeface="Arial"/>
                <a:cs typeface="Arial" panose="020B0604020202020204" pitchFamily="34" charset="0"/>
                <a:sym typeface="Arial"/>
              </a:rPr>
              <a:t>(2 minutes)</a:t>
            </a:r>
          </a:p>
          <a:p>
            <a:pPr lvl="1" indent="-368300">
              <a:lnSpc>
                <a:spcPct val="115000"/>
              </a:lnSpc>
              <a:spcBef>
                <a:spcPts val="0"/>
              </a:spcBef>
              <a:buSzPts val="2200"/>
              <a:buFont typeface="Arial"/>
              <a:buChar char="–"/>
            </a:pPr>
            <a:endParaRPr lang="en-US" sz="2400" dirty="0">
              <a:latin typeface="Arial" panose="020B0604020202020204" pitchFamily="34" charset="0"/>
              <a:ea typeface="Arial"/>
              <a:cs typeface="Arial" panose="020B0604020202020204" pitchFamily="34" charset="0"/>
              <a:sym typeface="Arial"/>
            </a:endParaRPr>
          </a:p>
          <a:p>
            <a:pPr marL="457200" lvl="0" indent="-381000" rtl="0">
              <a:lnSpc>
                <a:spcPct val="115000"/>
              </a:lnSpc>
              <a:spcBef>
                <a:spcPts val="0"/>
              </a:spcBef>
              <a:spcAft>
                <a:spcPts val="0"/>
              </a:spcAft>
              <a:buSzPts val="2400"/>
              <a:buFont typeface="Arial"/>
              <a:buChar char="•"/>
            </a:pPr>
            <a:r>
              <a:rPr lang="en-US" sz="2400" dirty="0">
                <a:solidFill>
                  <a:srgbClr val="0000FF"/>
                </a:solidFill>
                <a:latin typeface="Arial" panose="020B0604020202020204" pitchFamily="34" charset="0"/>
                <a:ea typeface="Arial"/>
                <a:cs typeface="Arial" panose="020B0604020202020204" pitchFamily="34" charset="0"/>
                <a:sym typeface="Arial"/>
              </a:rPr>
              <a:t>Pair</a:t>
            </a:r>
            <a:r>
              <a:rPr lang="en-US" sz="2400" dirty="0">
                <a:latin typeface="Arial" panose="020B0604020202020204" pitchFamily="34" charset="0"/>
                <a:ea typeface="Arial"/>
                <a:cs typeface="Arial" panose="020B0604020202020204" pitchFamily="34" charset="0"/>
                <a:sym typeface="Arial"/>
              </a:rPr>
              <a:t> up to discuss your ideas. (2 minutes)</a:t>
            </a:r>
          </a:p>
          <a:p>
            <a:pPr marL="457200" lvl="0" indent="-381000" rtl="0">
              <a:lnSpc>
                <a:spcPct val="115000"/>
              </a:lnSpc>
              <a:spcBef>
                <a:spcPts val="0"/>
              </a:spcBef>
              <a:spcAft>
                <a:spcPts val="0"/>
              </a:spcAft>
              <a:buSzPts val="2400"/>
              <a:buFont typeface="Arial"/>
              <a:buChar char="•"/>
            </a:pPr>
            <a:endParaRPr lang="en-US" sz="2400" dirty="0">
              <a:latin typeface="Arial" panose="020B0604020202020204" pitchFamily="34" charset="0"/>
              <a:ea typeface="Arial"/>
              <a:cs typeface="Arial" panose="020B0604020202020204" pitchFamily="34" charset="0"/>
              <a:sym typeface="Arial"/>
            </a:endParaRPr>
          </a:p>
          <a:p>
            <a:pPr marL="457200" lvl="0" indent="-381000" rtl="0">
              <a:lnSpc>
                <a:spcPct val="115000"/>
              </a:lnSpc>
              <a:spcBef>
                <a:spcPts val="0"/>
              </a:spcBef>
              <a:spcAft>
                <a:spcPts val="0"/>
              </a:spcAft>
              <a:buSzPts val="2400"/>
              <a:buFont typeface="Arial"/>
              <a:buChar char="•"/>
            </a:pPr>
            <a:r>
              <a:rPr lang="en-US" sz="2400" dirty="0">
                <a:solidFill>
                  <a:srgbClr val="0000FF"/>
                </a:solidFill>
                <a:latin typeface="Arial" panose="020B0604020202020204" pitchFamily="34" charset="0"/>
                <a:ea typeface="Arial"/>
                <a:cs typeface="Arial" panose="020B0604020202020204" pitchFamily="34" charset="0"/>
                <a:sym typeface="Arial"/>
              </a:rPr>
              <a:t>Share</a:t>
            </a:r>
            <a:r>
              <a:rPr lang="en-US" sz="2400" dirty="0">
                <a:latin typeface="Arial" panose="020B0604020202020204" pitchFamily="34" charset="0"/>
                <a:ea typeface="Arial"/>
                <a:cs typeface="Arial" panose="020B0604020202020204" pitchFamily="34" charset="0"/>
                <a:sym typeface="Arial"/>
              </a:rPr>
              <a:t> your ideas with the class in group discussion.     </a:t>
            </a:r>
          </a:p>
          <a:p>
            <a:pPr marL="0" indent="0">
              <a:lnSpc>
                <a:spcPct val="115000"/>
              </a:lnSpc>
              <a:spcBef>
                <a:spcPts val="0"/>
              </a:spcBef>
              <a:buSzPts val="2200"/>
              <a:buNone/>
            </a:pPr>
            <a:r>
              <a:rPr lang="en-US" sz="2400" dirty="0">
                <a:latin typeface="Arial" panose="020B0604020202020204" pitchFamily="34" charset="0"/>
                <a:ea typeface="Arial"/>
                <a:cs typeface="Arial" panose="020B0604020202020204" pitchFamily="34" charset="0"/>
                <a:sym typeface="Arial"/>
              </a:rPr>
              <a:t>     </a:t>
            </a:r>
            <a:r>
              <a:rPr lang="en-GB" sz="2400" dirty="0">
                <a:latin typeface="Arial"/>
                <a:ea typeface="Arial"/>
                <a:cs typeface="Arial"/>
                <a:sym typeface="Arial"/>
              </a:rPr>
              <a:t>(3 minutes)</a:t>
            </a:r>
            <a:endParaRPr lang="en-GB" sz="2400" dirty="0">
              <a:solidFill>
                <a:srgbClr val="0000FF"/>
              </a:solidFill>
              <a:latin typeface="Arial"/>
              <a:ea typeface="Arial"/>
              <a:cs typeface="Arial"/>
              <a:sym typeface="Arial"/>
            </a:endParaRPr>
          </a:p>
        </p:txBody>
      </p:sp>
      <p:sp>
        <p:nvSpPr>
          <p:cNvPr id="2" name="Title 1">
            <a:extLst>
              <a:ext uri="{FF2B5EF4-FFF2-40B4-BE49-F238E27FC236}">
                <a16:creationId xmlns:a16="http://schemas.microsoft.com/office/drawing/2014/main" id="{DDF35EE1-86C6-467B-AD1D-334BA10785F3}"/>
              </a:ext>
            </a:extLst>
          </p:cNvPr>
          <p:cNvSpPr>
            <a:spLocks noGrp="1"/>
          </p:cNvSpPr>
          <p:nvPr>
            <p:ph type="title"/>
          </p:nvPr>
        </p:nvSpPr>
        <p:spPr/>
        <p:txBody>
          <a:bodyPr/>
          <a:lstStyle/>
          <a:p>
            <a:r>
              <a:rPr lang="en-AU" dirty="0"/>
              <a:t>Activity Instructions</a:t>
            </a:r>
            <a:r>
              <a:rPr lang="en-AU" sz="2000" b="0" dirty="0"/>
              <a:t> (3 of 4)</a:t>
            </a:r>
            <a:endParaRPr lang="en-AU" sz="2000" dirty="0"/>
          </a:p>
        </p:txBody>
      </p:sp>
    </p:spTree>
    <p:extLst>
      <p:ext uri="{BB962C8B-B14F-4D97-AF65-F5344CB8AC3E}">
        <p14:creationId xmlns:p14="http://schemas.microsoft.com/office/powerpoint/2010/main" val="3225018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374"/>
        <p:cNvGrpSpPr/>
        <p:nvPr/>
      </p:nvGrpSpPr>
      <p:grpSpPr>
        <a:xfrm>
          <a:off x="0" y="0"/>
          <a:ext cx="0" cy="0"/>
          <a:chOff x="0" y="0"/>
          <a:chExt cx="0" cy="0"/>
        </a:xfrm>
      </p:grpSpPr>
      <p:sp>
        <p:nvSpPr>
          <p:cNvPr id="376" name="Google Shape;376;g847cf01710_0_48"/>
          <p:cNvSpPr txBox="1">
            <a:spLocks noGrp="1"/>
          </p:cNvSpPr>
          <p:nvPr>
            <p:ph type="body" idx="1"/>
          </p:nvPr>
        </p:nvSpPr>
        <p:spPr>
          <a:xfrm>
            <a:off x="609600" y="1165074"/>
            <a:ext cx="7848600" cy="5116455"/>
          </a:xfrm>
          <a:prstGeom prst="rect">
            <a:avLst/>
          </a:prstGeom>
        </p:spPr>
        <p:txBody>
          <a:bodyPr spcFirstLastPara="1" wrap="square" lIns="91425" tIns="45700" rIns="91425" bIns="45700" anchor="t" anchorCtr="0">
            <a:noAutofit/>
          </a:bodyPr>
          <a:lstStyle/>
          <a:p>
            <a:pPr marL="914400" lvl="1" indent="-381000">
              <a:lnSpc>
                <a:spcPct val="115000"/>
              </a:lnSpc>
              <a:spcBef>
                <a:spcPts val="0"/>
              </a:spcBef>
              <a:spcAft>
                <a:spcPts val="0"/>
              </a:spcAft>
              <a:buSzPts val="2400"/>
              <a:buFont typeface="Arial"/>
              <a:buChar char="–"/>
            </a:pPr>
            <a:r>
              <a:rPr lang="en-GB" sz="2400" dirty="0">
                <a:latin typeface="Arial"/>
                <a:ea typeface="Arial"/>
                <a:cs typeface="Arial"/>
                <a:sym typeface="Arial"/>
              </a:rPr>
              <a:t>Which bonds are the high energy bonds in this structure</a:t>
            </a:r>
            <a:r>
              <a:rPr lang="en-US" sz="2400" dirty="0">
                <a:latin typeface="Arial"/>
                <a:ea typeface="Arial"/>
                <a:cs typeface="Arial"/>
                <a:sym typeface="Arial"/>
              </a:rPr>
              <a:t>? Select the atom and upload a screenshot to your course. </a:t>
            </a:r>
            <a:r>
              <a:rPr lang="en-US" sz="2400" b="1" dirty="0">
                <a:latin typeface="Arial"/>
                <a:ea typeface="Arial"/>
                <a:cs typeface="Arial"/>
                <a:sym typeface="Arial"/>
              </a:rPr>
              <a:t>the </a:t>
            </a:r>
            <a:r>
              <a:rPr lang="en-US" sz="2400" b="1" dirty="0" err="1">
                <a:latin typeface="Arial"/>
                <a:ea typeface="Arial"/>
                <a:cs typeface="Arial"/>
                <a:sym typeface="Arial"/>
              </a:rPr>
              <a:t>phosphoanhydride</a:t>
            </a:r>
            <a:r>
              <a:rPr lang="en-US" sz="2400" b="1" dirty="0">
                <a:latin typeface="Arial"/>
                <a:ea typeface="Arial"/>
                <a:cs typeface="Arial"/>
                <a:sym typeface="Arial"/>
              </a:rPr>
              <a:t> bond between the </a:t>
            </a:r>
            <a:r>
              <a:rPr lang="en-US" sz="2400" b="1" i="1" dirty="0">
                <a:latin typeface="Arial"/>
                <a:ea typeface="Arial"/>
                <a:cs typeface="Arial"/>
                <a:sym typeface="Arial"/>
              </a:rPr>
              <a:t>γ</a:t>
            </a:r>
            <a:r>
              <a:rPr lang="en-US" sz="2400" b="1" dirty="0">
                <a:latin typeface="Arial"/>
                <a:ea typeface="Arial"/>
                <a:cs typeface="Arial"/>
                <a:sym typeface="Arial"/>
              </a:rPr>
              <a:t>‐phosphate and the </a:t>
            </a:r>
            <a:r>
              <a:rPr lang="en-US" sz="2400" b="1" i="1" dirty="0">
                <a:latin typeface="Arial"/>
                <a:ea typeface="Arial"/>
                <a:cs typeface="Arial"/>
                <a:sym typeface="Arial"/>
              </a:rPr>
              <a:t>β</a:t>
            </a:r>
            <a:r>
              <a:rPr lang="en-US" sz="2400" b="1" dirty="0">
                <a:latin typeface="Arial"/>
                <a:ea typeface="Arial"/>
                <a:cs typeface="Arial"/>
                <a:sym typeface="Arial"/>
              </a:rPr>
              <a:t>-phosphate, and the </a:t>
            </a:r>
            <a:r>
              <a:rPr lang="en-US" sz="2400" b="1" dirty="0" err="1">
                <a:latin typeface="Arial"/>
                <a:ea typeface="Arial"/>
                <a:cs typeface="Arial"/>
                <a:sym typeface="Arial"/>
              </a:rPr>
              <a:t>phosphoanhydride</a:t>
            </a:r>
            <a:r>
              <a:rPr lang="en-US" sz="2400" b="1" dirty="0">
                <a:latin typeface="Arial"/>
                <a:ea typeface="Arial"/>
                <a:cs typeface="Arial"/>
                <a:sym typeface="Arial"/>
              </a:rPr>
              <a:t> bond between the </a:t>
            </a:r>
            <a:r>
              <a:rPr lang="en-US" sz="2400" b="1" i="1" dirty="0">
                <a:latin typeface="Arial"/>
                <a:ea typeface="Arial"/>
                <a:cs typeface="Arial"/>
                <a:sym typeface="Arial"/>
              </a:rPr>
              <a:t>β</a:t>
            </a:r>
            <a:r>
              <a:rPr lang="en-US" sz="2400" b="1" dirty="0">
                <a:latin typeface="Arial"/>
                <a:ea typeface="Arial"/>
                <a:cs typeface="Arial"/>
                <a:sym typeface="Arial"/>
              </a:rPr>
              <a:t>‐phosphate and the </a:t>
            </a:r>
            <a:r>
              <a:rPr lang="en-US" sz="2400" b="1" i="1" dirty="0">
                <a:latin typeface="Arial"/>
                <a:ea typeface="Arial"/>
                <a:cs typeface="Arial"/>
                <a:sym typeface="Arial"/>
              </a:rPr>
              <a:t>α</a:t>
            </a:r>
            <a:r>
              <a:rPr lang="en-US" sz="2400" b="1" dirty="0">
                <a:latin typeface="Arial"/>
                <a:ea typeface="Arial"/>
                <a:cs typeface="Arial"/>
                <a:sym typeface="Arial"/>
              </a:rPr>
              <a:t>-phosphate</a:t>
            </a:r>
          </a:p>
          <a:p>
            <a:pPr marL="914400" lvl="1" indent="-381000">
              <a:lnSpc>
                <a:spcPct val="115000"/>
              </a:lnSpc>
              <a:spcBef>
                <a:spcPts val="0"/>
              </a:spcBef>
              <a:spcAft>
                <a:spcPts val="0"/>
              </a:spcAft>
              <a:buSzPts val="2400"/>
              <a:buFont typeface="Arial"/>
              <a:buChar char="–"/>
            </a:pPr>
            <a:endParaRPr lang="en-GB" sz="2400" b="1" dirty="0">
              <a:latin typeface="Arial"/>
              <a:ea typeface="Arial"/>
              <a:cs typeface="Arial"/>
              <a:sym typeface="Arial"/>
            </a:endParaRPr>
          </a:p>
          <a:p>
            <a:pPr marL="914400" lvl="1" indent="-381000">
              <a:lnSpc>
                <a:spcPct val="115000"/>
              </a:lnSpc>
              <a:spcBef>
                <a:spcPts val="0"/>
              </a:spcBef>
              <a:spcAft>
                <a:spcPts val="0"/>
              </a:spcAft>
              <a:buSzPts val="2400"/>
              <a:buFont typeface="Arial"/>
              <a:buChar char="–"/>
            </a:pPr>
            <a:r>
              <a:rPr lang="en-GB" sz="2400" dirty="0">
                <a:latin typeface="Arial"/>
                <a:ea typeface="Arial"/>
                <a:cs typeface="Arial"/>
                <a:sym typeface="Arial"/>
              </a:rPr>
              <a:t>Which phosphate group is lost when ATP undergoes hydrolysis to form ADP and inorganic phosphate</a:t>
            </a:r>
            <a:r>
              <a:rPr lang="en-US" sz="2400" dirty="0">
                <a:latin typeface="Arial"/>
                <a:ea typeface="Arial"/>
                <a:cs typeface="Arial"/>
                <a:sym typeface="Arial"/>
              </a:rPr>
              <a:t>? </a:t>
            </a:r>
            <a:r>
              <a:rPr lang="en-GB" sz="2400" b="1" dirty="0">
                <a:latin typeface="Arial"/>
                <a:ea typeface="Arial"/>
                <a:cs typeface="Arial"/>
                <a:sym typeface="Arial"/>
              </a:rPr>
              <a:t>the </a:t>
            </a:r>
            <a:r>
              <a:rPr lang="el-GR" sz="2400" b="1" i="1" dirty="0">
                <a:latin typeface="Arial"/>
                <a:ea typeface="Arial"/>
                <a:cs typeface="Arial"/>
                <a:sym typeface="Arial"/>
              </a:rPr>
              <a:t>γ</a:t>
            </a:r>
            <a:r>
              <a:rPr lang="en-US" sz="2400" b="1" dirty="0">
                <a:latin typeface="Arial"/>
                <a:ea typeface="Arial"/>
                <a:cs typeface="Arial"/>
                <a:sym typeface="Arial"/>
              </a:rPr>
              <a:t> phosphate</a:t>
            </a:r>
            <a:endParaRPr lang="en-GB" sz="2400" b="1" dirty="0">
              <a:latin typeface="Arial"/>
              <a:ea typeface="Arial"/>
              <a:cs typeface="Arial"/>
              <a:sym typeface="Arial"/>
            </a:endParaRPr>
          </a:p>
          <a:p>
            <a:pPr marL="533400" lvl="1" indent="0">
              <a:lnSpc>
                <a:spcPct val="115000"/>
              </a:lnSpc>
              <a:spcBef>
                <a:spcPts val="0"/>
              </a:spcBef>
              <a:spcAft>
                <a:spcPts val="0"/>
              </a:spcAft>
              <a:buSzPts val="2400"/>
              <a:buNone/>
            </a:pPr>
            <a:endParaRPr lang="en-GB" sz="2400" b="1" dirty="0">
              <a:latin typeface="Arial"/>
              <a:ea typeface="Arial"/>
              <a:cs typeface="Arial"/>
              <a:sym typeface="Arial"/>
            </a:endParaRPr>
          </a:p>
        </p:txBody>
      </p:sp>
      <p:sp>
        <p:nvSpPr>
          <p:cNvPr id="2" name="Title 1">
            <a:extLst>
              <a:ext uri="{FF2B5EF4-FFF2-40B4-BE49-F238E27FC236}">
                <a16:creationId xmlns:a16="http://schemas.microsoft.com/office/drawing/2014/main" id="{74E9B6A1-4C60-4812-910A-A0D8FEC508AD}"/>
              </a:ext>
            </a:extLst>
          </p:cNvPr>
          <p:cNvSpPr>
            <a:spLocks noGrp="1"/>
          </p:cNvSpPr>
          <p:nvPr>
            <p:ph type="title"/>
          </p:nvPr>
        </p:nvSpPr>
        <p:spPr/>
        <p:txBody>
          <a:bodyPr/>
          <a:lstStyle/>
          <a:p>
            <a:r>
              <a:rPr lang="en-AU" dirty="0"/>
              <a:t>Activity Solution</a:t>
            </a:r>
            <a:r>
              <a:rPr lang="en-AU" sz="2000" b="0" dirty="0"/>
              <a:t> (3 of 4)</a:t>
            </a:r>
            <a:endParaRPr lang="en-AU" sz="2000" dirty="0"/>
          </a:p>
        </p:txBody>
      </p:sp>
    </p:spTree>
    <p:extLst>
      <p:ext uri="{BB962C8B-B14F-4D97-AF65-F5344CB8AC3E}">
        <p14:creationId xmlns:p14="http://schemas.microsoft.com/office/powerpoint/2010/main" val="1631022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4A8B-996B-497E-A6F2-5BDB925E6D94}"/>
              </a:ext>
            </a:extLst>
          </p:cNvPr>
          <p:cNvSpPr>
            <a:spLocks noGrp="1"/>
          </p:cNvSpPr>
          <p:nvPr>
            <p:ph type="title"/>
          </p:nvPr>
        </p:nvSpPr>
        <p:spPr/>
        <p:txBody>
          <a:bodyPr/>
          <a:lstStyle/>
          <a:p>
            <a:r>
              <a:rPr lang="en-US" altLang="en-US" sz="3800" dirty="0">
                <a:solidFill>
                  <a:srgbClr val="4E4CB4"/>
                </a:solidFill>
                <a:latin typeface="Arial" panose="020B0604020202020204" pitchFamily="34" charset="0"/>
                <a:cs typeface="Arial" panose="020B0604020202020204" pitchFamily="34" charset="0"/>
              </a:rPr>
              <a:t>The Free-Energy Change for ATP Hydrolysis Is Large and Negative</a:t>
            </a:r>
            <a:endParaRPr lang="en-AU" sz="38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1828800"/>
            <a:ext cx="556743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hydrolytic cleavage of the terminal </a:t>
            </a:r>
            <a:r>
              <a:rPr lang="en-US" sz="2400" dirty="0" err="1">
                <a:latin typeface="Arial" panose="020B0604020202020204" pitchFamily="34" charset="0"/>
                <a:cs typeface="Arial" panose="020B0604020202020204" pitchFamily="34" charset="0"/>
              </a:rPr>
              <a:t>phosphoanhydride</a:t>
            </a:r>
            <a:r>
              <a:rPr lang="en-US" sz="2400" dirty="0">
                <a:latin typeface="Arial" panose="020B0604020202020204" pitchFamily="34" charset="0"/>
                <a:cs typeface="Arial" panose="020B0604020202020204" pitchFamily="34" charset="0"/>
              </a:rPr>
              <a:t> bond in ATP relieves some of the internal electrostatic repulsion in ATP</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igure shows the chemical basis for the free-energy change associated with A T P hydrolysis by showing the effects of the charge separation that results from hydrolysis and the resonance stabilization of the inorganic phosphate produced in the reaction.">
            <a:extLst>
              <a:ext uri="{FF2B5EF4-FFF2-40B4-BE49-F238E27FC236}">
                <a16:creationId xmlns:a16="http://schemas.microsoft.com/office/drawing/2014/main" id="{2A61EF44-F52C-3244-97A8-AB676297597D}"/>
              </a:ext>
            </a:extLst>
          </p:cNvPr>
          <p:cNvPicPr>
            <a:picLocks noChangeAspect="1"/>
          </p:cNvPicPr>
          <p:nvPr/>
        </p:nvPicPr>
        <p:blipFill>
          <a:blip r:embed="rId3"/>
          <a:stretch>
            <a:fillRect/>
          </a:stretch>
        </p:blipFill>
        <p:spPr>
          <a:xfrm>
            <a:off x="5867400" y="1571061"/>
            <a:ext cx="2514600" cy="4951976"/>
          </a:xfrm>
          <a:prstGeom prst="rect">
            <a:avLst/>
          </a:prstGeom>
        </p:spPr>
      </p:pic>
    </p:spTree>
    <p:extLst>
      <p:ext uri="{BB962C8B-B14F-4D97-AF65-F5344CB8AC3E}">
        <p14:creationId xmlns:p14="http://schemas.microsoft.com/office/powerpoint/2010/main" val="157387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99626A68-7B66-40CD-A280-9AA35C066AA5}"/>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0189DF5C-F413-40F7-909B-831F90BDC027}"/>
              </a:ext>
            </a:extLst>
          </p:cNvPr>
          <p:cNvSpPr>
            <a:spLocks noGrp="1"/>
          </p:cNvSpPr>
          <p:nvPr>
            <p:ph type="title"/>
          </p:nvPr>
        </p:nvSpPr>
        <p:spPr/>
        <p:txBody>
          <a:bodyPr/>
          <a:lstStyle/>
          <a:p>
            <a:r>
              <a:rPr lang="en-AU" dirty="0"/>
              <a:t>Clicker Question 14</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ATP hydrolysis: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results in products that are less solvated than the ATP. </a:t>
                </a:r>
              </a:p>
              <a:p>
                <a:pPr marL="514350" indent="-514350">
                  <a:buFont typeface="+mj-lt"/>
                  <a:buAutoNum type="alphaUcPeriod"/>
                </a:pPr>
                <a:r>
                  <a:rPr lang="en-US" sz="2400" dirty="0">
                    <a:latin typeface="Arial" panose="020B0604020202020204" pitchFamily="34" charset="0"/>
                    <a:cs typeface="Arial" panose="020B0604020202020204" pitchFamily="34" charset="0"/>
                  </a:rPr>
                  <a:t>would be more exergonic if phosphate did not have resonance structures.</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is usually in the form of ATP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dirty="0">
                    <a:latin typeface="Arial" panose="020B0604020202020204" pitchFamily="34" charset="0"/>
                    <a:cs typeface="Arial" panose="020B0604020202020204" pitchFamily="34" charset="0"/>
                  </a:rPr>
                  <a:t> ADP + P</a:t>
                </a:r>
                <a:r>
                  <a:rPr lang="en-US" altLang="en-US" sz="2400" baseline="-25000" dirty="0">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or ATP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dirty="0">
                    <a:latin typeface="Arial" panose="020B0604020202020204" pitchFamily="34" charset="0"/>
                    <a:cs typeface="Arial" panose="020B0604020202020204" pitchFamily="34" charset="0"/>
                  </a:rPr>
                  <a:t> AMP + </a:t>
                </a:r>
                <a:r>
                  <a:rPr lang="en-US" altLang="en-US" sz="2400" dirty="0" err="1">
                    <a:latin typeface="Arial" panose="020B0604020202020204" pitchFamily="34" charset="0"/>
                    <a:cs typeface="Arial" panose="020B0604020202020204" pitchFamily="34" charset="0"/>
                  </a:rPr>
                  <a:t>PP</a:t>
                </a:r>
                <a:r>
                  <a:rPr lang="en-US" altLang="en-US" sz="2400" baseline="-250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to ADP or P</a:t>
                </a:r>
                <a:r>
                  <a:rPr lang="en-US" altLang="en-US" sz="2400" baseline="-25000" dirty="0">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is the most common mechanism for transferring free energy to drive endergonic reactions. </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D49A4A8A-DE3C-9C46-B0FE-87FE4DACE0EB}"/>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4"/>
                <a:stretch>
                  <a:fillRect l="-1020" t="-1015" r="-7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77045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518B-8780-435B-85C5-3F508D8CFED4}"/>
              </a:ext>
            </a:extLst>
          </p:cNvPr>
          <p:cNvSpPr>
            <a:spLocks noGrp="1"/>
          </p:cNvSpPr>
          <p:nvPr>
            <p:ph type="title"/>
          </p:nvPr>
        </p:nvSpPr>
        <p:spPr/>
        <p:txBody>
          <a:bodyPr/>
          <a:lstStyle/>
          <a:p>
            <a:r>
              <a:rPr lang="en-AU" dirty="0"/>
              <a:t>Clicker Question 14, Response</a:t>
            </a:r>
          </a:p>
        </p:txBody>
      </p:sp>
      <mc:AlternateContent xmlns:mc="http://schemas.openxmlformats.org/markup-compatibility/2006" xmlns:a14="http://schemas.microsoft.com/office/drawing/2010/main">
        <mc:Choice Requires="a14">
          <p:sp>
            <p:nvSpPr>
              <p:cNvPr id="4" name="Google Shape;433;g847cf01710_0_113">
                <a:extLst>
                  <a:ext uri="{FF2B5EF4-FFF2-40B4-BE49-F238E27FC236}">
                    <a16:creationId xmlns:a16="http://schemas.microsoft.com/office/drawing/2014/main" id="{3B218F91-FFD1-B84E-B6CD-59488FDB39B5}"/>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ATP hydrolysis: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startAt="3"/>
                </a:pPr>
                <a:r>
                  <a:rPr lang="en-US" altLang="en-US" sz="2400" b="1" dirty="0">
                    <a:latin typeface="Arial" panose="020B0604020202020204" pitchFamily="34" charset="0"/>
                    <a:cs typeface="Arial" panose="020B0604020202020204" pitchFamily="34" charset="0"/>
                  </a:rPr>
                  <a:t>is usually in the form of ATP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b="1" dirty="0">
                    <a:latin typeface="Arial" panose="020B0604020202020204" pitchFamily="34" charset="0"/>
                    <a:cs typeface="Arial" panose="020B0604020202020204" pitchFamily="34" charset="0"/>
                  </a:rPr>
                  <a:t> ADP + P</a:t>
                </a:r>
                <a:r>
                  <a:rPr lang="en-US" altLang="en-US" sz="2400" b="1" baseline="-25000" dirty="0">
                    <a:latin typeface="Arial" panose="020B0604020202020204" pitchFamily="34" charset="0"/>
                    <a:cs typeface="Arial" panose="020B0604020202020204" pitchFamily="34" charset="0"/>
                  </a:rPr>
                  <a:t>i</a:t>
                </a:r>
                <a:r>
                  <a:rPr lang="en-US" altLang="en-US" sz="2400" b="1" dirty="0">
                    <a:latin typeface="Arial" panose="020B0604020202020204" pitchFamily="34" charset="0"/>
                    <a:cs typeface="Arial" panose="020B0604020202020204" pitchFamily="34" charset="0"/>
                  </a:rPr>
                  <a:t> or ATP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b="1" dirty="0">
                    <a:latin typeface="Arial" panose="020B0604020202020204" pitchFamily="34" charset="0"/>
                    <a:cs typeface="Arial" panose="020B0604020202020204" pitchFamily="34" charset="0"/>
                  </a:rPr>
                  <a:t> AMP + </a:t>
                </a:r>
                <a:r>
                  <a:rPr lang="en-US" altLang="en-US" sz="2400" b="1" dirty="0" err="1">
                    <a:latin typeface="Arial" panose="020B0604020202020204" pitchFamily="34" charset="0"/>
                    <a:cs typeface="Arial" panose="020B0604020202020204" pitchFamily="34" charset="0"/>
                  </a:rPr>
                  <a:t>PP</a:t>
                </a:r>
                <a:r>
                  <a:rPr lang="en-US" altLang="en-US" sz="2400" b="1" baseline="-25000" dirty="0" err="1">
                    <a:latin typeface="Arial" panose="020B0604020202020204" pitchFamily="34" charset="0"/>
                    <a:cs typeface="Arial" panose="020B0604020202020204" pitchFamily="34" charset="0"/>
                  </a:rPr>
                  <a:t>i</a:t>
                </a:r>
                <a:r>
                  <a:rPr lang="en-US" altLang="en-US" sz="2400" b="1" dirty="0">
                    <a:latin typeface="Arial" panose="020B0604020202020204" pitchFamily="34" charset="0"/>
                    <a:cs typeface="Arial" panose="020B0604020202020204" pitchFamily="34" charset="0"/>
                  </a:rPr>
                  <a:t>.</a:t>
                </a:r>
              </a:p>
              <a:p>
                <a:pPr>
                  <a:buNone/>
                </a:pPr>
                <a:endParaRPr lang="en-US" altLang="en-US" sz="2400"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The exergonic conversion of ATP to ADP and P</a:t>
                </a:r>
                <a:r>
                  <a:rPr lang="en-US" sz="2400" b="1" baseline="-25000" dirty="0">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or to AMP and </a:t>
                </a:r>
                <a:r>
                  <a:rPr lang="en-US" sz="2400" b="1" dirty="0" err="1">
                    <a:latin typeface="Arial" panose="020B0604020202020204" pitchFamily="34" charset="0"/>
                    <a:cs typeface="Arial" panose="020B0604020202020204" pitchFamily="34" charset="0"/>
                  </a:rPr>
                  <a:t>PP</a:t>
                </a:r>
                <a:r>
                  <a:rPr lang="en-US" sz="2400" b="1" baseline="-25000"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is coupled to many endergonic reactions and processes. </a:t>
                </a: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4" name="Google Shape;433;g847cf01710_0_113">
                <a:extLst>
                  <a:ext uri="{FF2B5EF4-FFF2-40B4-BE49-F238E27FC236}">
                    <a16:creationId xmlns:a16="http://schemas.microsoft.com/office/drawing/2014/main" id="{3B218F91-FFD1-B84E-B6CD-59488FDB39B5}"/>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3"/>
                <a:stretch>
                  <a:fillRect l="-1020" t="-1015" r="-131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62113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9EC0-8128-4427-88E7-23CDB4D28D3E}"/>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Cellular Conditions of ATP,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ADP, and P</a:t>
            </a:r>
            <a:r>
              <a:rPr lang="en-US" altLang="en-US" baseline="-25000" dirty="0">
                <a:solidFill>
                  <a:schemeClr val="tx1"/>
                </a:solidFill>
                <a:latin typeface="Arial" panose="020B0604020202020204" pitchFamily="34" charset="0"/>
                <a:cs typeface="Arial" panose="020B0604020202020204" pitchFamily="34" charset="0"/>
              </a:rPr>
              <a:t>i</a:t>
            </a:r>
            <a:endParaRPr lang="en-AU" dirty="0"/>
          </a:p>
        </p:txBody>
      </p:sp>
      <p:sp>
        <p:nvSpPr>
          <p:cNvPr id="4" name="TextBox 3">
            <a:extLst>
              <a:ext uri="{FF2B5EF4-FFF2-40B4-BE49-F238E27FC236}">
                <a16:creationId xmlns:a16="http://schemas.microsoft.com/office/drawing/2014/main" id="{4DE6B5DA-1FC3-44AE-B759-0364B2AC84DD}"/>
              </a:ext>
            </a:extLst>
          </p:cNvPr>
          <p:cNvSpPr txBox="1"/>
          <p:nvPr/>
        </p:nvSpPr>
        <p:spPr>
          <a:xfrm>
            <a:off x="114140" y="2173069"/>
            <a:ext cx="8915720" cy="646331"/>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13-5 Total Concentrations of Adenine Nucleotides, Inorganic Phosphate, and Phosphocreatine in Some Cells</a:t>
            </a:r>
          </a:p>
        </p:txBody>
      </p:sp>
      <p:graphicFrame>
        <p:nvGraphicFramePr>
          <p:cNvPr id="3" name="Table 2">
            <a:extLst>
              <a:ext uri="{FF2B5EF4-FFF2-40B4-BE49-F238E27FC236}">
                <a16:creationId xmlns:a16="http://schemas.microsoft.com/office/drawing/2014/main" id="{6C3F244B-86DA-451C-BAAA-B4BFE618719B}"/>
              </a:ext>
            </a:extLst>
          </p:cNvPr>
          <p:cNvGraphicFramePr>
            <a:graphicFrameLocks noGrp="1"/>
          </p:cNvGraphicFramePr>
          <p:nvPr>
            <p:extLst>
              <p:ext uri="{D42A27DB-BD31-4B8C-83A1-F6EECF244321}">
                <p14:modId xmlns:p14="http://schemas.microsoft.com/office/powerpoint/2010/main" val="3265335197"/>
              </p:ext>
            </p:extLst>
          </p:nvPr>
        </p:nvGraphicFramePr>
        <p:xfrm>
          <a:off x="114140" y="2819400"/>
          <a:ext cx="8915720" cy="2280920"/>
        </p:xfrm>
        <a:graphic>
          <a:graphicData uri="http://schemas.openxmlformats.org/drawingml/2006/table">
            <a:tbl>
              <a:tblPr firstRow="1" bandRow="1">
                <a:tableStyleId>{5C22544A-7EE6-4342-B048-85BDC9FD1C3A}</a:tableStyleId>
              </a:tblPr>
              <a:tblGrid>
                <a:gridCol w="1297305">
                  <a:extLst>
                    <a:ext uri="{9D8B030D-6E8A-4147-A177-3AD203B41FA5}">
                      <a16:colId xmlns:a16="http://schemas.microsoft.com/office/drawing/2014/main" val="3418988673"/>
                    </a:ext>
                  </a:extLst>
                </a:gridCol>
                <a:gridCol w="1498918">
                  <a:extLst>
                    <a:ext uri="{9D8B030D-6E8A-4147-A177-3AD203B41FA5}">
                      <a16:colId xmlns:a16="http://schemas.microsoft.com/office/drawing/2014/main" val="501400508"/>
                    </a:ext>
                  </a:extLst>
                </a:gridCol>
                <a:gridCol w="1498918">
                  <a:extLst>
                    <a:ext uri="{9D8B030D-6E8A-4147-A177-3AD203B41FA5}">
                      <a16:colId xmlns:a16="http://schemas.microsoft.com/office/drawing/2014/main" val="924173471"/>
                    </a:ext>
                  </a:extLst>
                </a:gridCol>
                <a:gridCol w="1498918">
                  <a:extLst>
                    <a:ext uri="{9D8B030D-6E8A-4147-A177-3AD203B41FA5}">
                      <a16:colId xmlns:a16="http://schemas.microsoft.com/office/drawing/2014/main" val="2516290515"/>
                    </a:ext>
                  </a:extLst>
                </a:gridCol>
                <a:gridCol w="1498918">
                  <a:extLst>
                    <a:ext uri="{9D8B030D-6E8A-4147-A177-3AD203B41FA5}">
                      <a16:colId xmlns:a16="http://schemas.microsoft.com/office/drawing/2014/main" val="2091728865"/>
                    </a:ext>
                  </a:extLst>
                </a:gridCol>
                <a:gridCol w="1622743">
                  <a:extLst>
                    <a:ext uri="{9D8B030D-6E8A-4147-A177-3AD203B41FA5}">
                      <a16:colId xmlns:a16="http://schemas.microsoft.com/office/drawing/2014/main" val="2477133873"/>
                    </a:ext>
                  </a:extLst>
                </a:gridCol>
              </a:tblGrid>
              <a:tr h="370840">
                <a:tc>
                  <a:txBody>
                    <a:bodyPr/>
                    <a:lstStyle/>
                    <a:p>
                      <a:pPr algn="ctr"/>
                      <a:r>
                        <a:rPr lang="en-US" sz="1100" dirty="0">
                          <a:solidFill>
                            <a:schemeClr val="tx1"/>
                          </a:solidFill>
                        </a:rPr>
                        <a:t>Cell type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ATP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ADP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AMP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P</a:t>
                      </a:r>
                      <a:r>
                        <a:rPr lang="en-US" sz="1100" baseline="-25000" dirty="0">
                          <a:solidFill>
                            <a:schemeClr val="tx1"/>
                          </a:solidFill>
                        </a:rPr>
                        <a:t>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err="1">
                          <a:solidFill>
                            <a:schemeClr val="tx1"/>
                          </a:solidFill>
                        </a:rPr>
                        <a:t>PCr</a:t>
                      </a:r>
                      <a:endParaRPr lang="en-US" sz="11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2274415916"/>
                  </a:ext>
                </a:extLst>
              </a:tr>
              <a:tr h="370840">
                <a:tc>
                  <a:txBody>
                    <a:bodyPr/>
                    <a:lstStyle/>
                    <a:p>
                      <a:r>
                        <a:rPr lang="en-US" sz="1100" dirty="0"/>
                        <a:t>Rat hepatocyte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3.38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1.32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4.8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555641"/>
                  </a:ext>
                </a:extLst>
              </a:tr>
              <a:tr h="370840">
                <a:tc>
                  <a:txBody>
                    <a:bodyPr/>
                    <a:lstStyle/>
                    <a:p>
                      <a:r>
                        <a:rPr lang="en-US" sz="1100" dirty="0"/>
                        <a:t>Rat myocyte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8.05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0.93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8.05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230244"/>
                  </a:ext>
                </a:extLst>
              </a:tr>
              <a:tr h="370840">
                <a:tc>
                  <a:txBody>
                    <a:bodyPr/>
                    <a:lstStyle/>
                    <a:p>
                      <a:r>
                        <a:rPr lang="en-US" sz="1100" dirty="0"/>
                        <a:t>Rat neuron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2.59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0.73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2.72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4.7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6406152"/>
                  </a:ext>
                </a:extLst>
              </a:tr>
              <a:tr h="370840">
                <a:tc>
                  <a:txBody>
                    <a:bodyPr/>
                    <a:lstStyle/>
                    <a:p>
                      <a:r>
                        <a:rPr lang="en-US" sz="1100" dirty="0"/>
                        <a:t>Human erythrocyte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1.65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315806"/>
                  </a:ext>
                </a:extLst>
              </a:tr>
              <a:tr h="370840">
                <a:tc>
                  <a:txBody>
                    <a:bodyPr/>
                    <a:lstStyle/>
                    <a:p>
                      <a:r>
                        <a:rPr lang="en-US" sz="1100" i="1" dirty="0"/>
                        <a:t>E. coli</a:t>
                      </a:r>
                      <a:r>
                        <a:rPr lang="en-US" sz="1100" i="0" dirty="0"/>
                        <a:t> cell</a:t>
                      </a:r>
                      <a:endParaRPr lang="en-US" sz="11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9.6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063335"/>
                  </a:ext>
                </a:extLst>
              </a:tr>
            </a:tbl>
          </a:graphicData>
        </a:graphic>
      </p:graphicFrame>
    </p:spTree>
    <p:extLst>
      <p:ext uri="{BB962C8B-B14F-4D97-AF65-F5344CB8AC3E}">
        <p14:creationId xmlns:p14="http://schemas.microsoft.com/office/powerpoint/2010/main" val="8033074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A161-D41C-48F6-A8FC-51B626ECA04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Mg</a:t>
            </a:r>
            <a:r>
              <a:rPr lang="en-US" altLang="en-US" baseline="30000" dirty="0">
                <a:solidFill>
                  <a:schemeClr val="tx1"/>
                </a:solidFill>
                <a:latin typeface="Arial" panose="020B0604020202020204" pitchFamily="34" charset="0"/>
                <a:cs typeface="Arial" panose="020B0604020202020204" pitchFamily="34" charset="0"/>
              </a:rPr>
              <a:t>2+</a:t>
            </a:r>
            <a:r>
              <a:rPr lang="en-US" altLang="en-US" dirty="0">
                <a:solidFill>
                  <a:schemeClr val="tx1"/>
                </a:solidFill>
                <a:latin typeface="Arial" panose="020B0604020202020204" pitchFamily="34" charset="0"/>
                <a:cs typeface="Arial" panose="020B0604020202020204" pitchFamily="34" charset="0"/>
              </a:rPr>
              <a:t> and ATP</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00200"/>
            <a:ext cx="36957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Mg</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 the cytosol binds to ATP and ADP</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most enzymatic reactions involving ATP, the true substrate is MgATP</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p>
          <a:p>
            <a:pPr marL="50800" indent="0">
              <a:buNone/>
            </a:pPr>
            <a:endParaRPr lang="en-US" sz="2400" dirty="0">
              <a:latin typeface="Arial" panose="020B0604020202020204" pitchFamily="34" charset="0"/>
              <a:cs typeface="Arial" panose="020B0604020202020204" pitchFamily="34" charset="0"/>
            </a:endParaRPr>
          </a:p>
        </p:txBody>
      </p:sp>
      <p:pic>
        <p:nvPicPr>
          <p:cNvPr id="7" name="Picture 6" descr="M g A T P 2 minus is shown as a O with a red highlighted minus symbol bonded to P double bonded to O above, bonded to O below with a red highlighted minus symbol and further connected by a dashed line to M g 2 plus, and bonded to O on the right further bonded to P double bonded to O above, bonded to O below with a red highlighted minus symbol below and further connected by a dashed line to the same M g 2 plus as the previous O, and bonded to O to the right further bonded to P double bonded to O above, bonded to O minus below, and bonded to O to the right further bonded to a rectangle labeled adenosine. M g A T P 2 minus is shown as a O with a red highlighted minus symbol bonded to P double bonded to O above, bonded to O below with a red highlighted minus symbol and further connected by a dashed line to M g 2 plus, and bonded to O on the right further bonded to P double bonded to O above, bonded to O below with a red highlighted minus symbol below and further connected by a dashed line to the same M g 2 plus as the previous O, and bonded to O to the right further bonded to a rectangle labeled adenosine.">
            <a:extLst>
              <a:ext uri="{FF2B5EF4-FFF2-40B4-BE49-F238E27FC236}">
                <a16:creationId xmlns:a16="http://schemas.microsoft.com/office/drawing/2014/main" id="{B0D0B750-4E67-BD48-B3D0-B66F721FA9F5}"/>
              </a:ext>
            </a:extLst>
          </p:cNvPr>
          <p:cNvPicPr>
            <a:picLocks noChangeAspect="1"/>
          </p:cNvPicPr>
          <p:nvPr/>
        </p:nvPicPr>
        <p:blipFill>
          <a:blip r:embed="rId3"/>
          <a:stretch>
            <a:fillRect/>
          </a:stretch>
        </p:blipFill>
        <p:spPr>
          <a:xfrm>
            <a:off x="4325112" y="2325085"/>
            <a:ext cx="4622800" cy="3263900"/>
          </a:xfrm>
          <a:prstGeom prst="rect">
            <a:avLst/>
          </a:prstGeom>
        </p:spPr>
      </p:pic>
    </p:spTree>
    <p:extLst>
      <p:ext uri="{BB962C8B-B14F-4D97-AF65-F5344CB8AC3E}">
        <p14:creationId xmlns:p14="http://schemas.microsoft.com/office/powerpoint/2010/main" val="37494137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373C-9F65-44D5-AF0C-0F5ED98078E3}"/>
              </a:ext>
            </a:extLst>
          </p:cNvPr>
          <p:cNvSpPr>
            <a:spLocks noGrp="1"/>
          </p:cNvSpPr>
          <p:nvPr>
            <p:ph type="title"/>
          </p:nvPr>
        </p:nvSpPr>
        <p:spPr/>
        <p:txBody>
          <a:bodyPr/>
          <a:lstStyle/>
          <a:p>
            <a:r>
              <a:rPr lang="en-US" altLang="en-US" sz="3400" dirty="0">
                <a:solidFill>
                  <a:schemeClr val="tx1"/>
                </a:solidFill>
                <a:latin typeface="Arial" panose="020B0604020202020204" pitchFamily="34" charset="0"/>
                <a:cs typeface="Arial" panose="020B0604020202020204" pitchFamily="34" charset="0"/>
              </a:rPr>
              <a:t>The Free-Energy Change for </a:t>
            </a:r>
            <a:br>
              <a:rPr lang="en-US" altLang="en-US" sz="3400" dirty="0">
                <a:solidFill>
                  <a:schemeClr val="tx1"/>
                </a:solidFill>
                <a:latin typeface="Arial" panose="020B0604020202020204" pitchFamily="34" charset="0"/>
                <a:cs typeface="Arial" panose="020B0604020202020204" pitchFamily="34" charset="0"/>
              </a:rPr>
            </a:br>
            <a:r>
              <a:rPr lang="en-US" altLang="en-US" sz="3400" dirty="0">
                <a:solidFill>
                  <a:schemeClr val="tx1"/>
                </a:solidFill>
                <a:latin typeface="Arial" panose="020B0604020202020204" pitchFamily="34" charset="0"/>
                <a:cs typeface="Arial" panose="020B0604020202020204" pitchFamily="34" charset="0"/>
              </a:rPr>
              <a:t>ATP Hydrolysis Under Cellular Conditions</a:t>
            </a:r>
            <a:endParaRPr lang="en-AU" sz="3400"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2270125"/>
            <a:ext cx="8305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phosphorylation potential, </a:t>
            </a:r>
            <a:r>
              <a:rPr lang="en-US" sz="2400"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G</a:t>
            </a:r>
            <a:r>
              <a:rPr lang="en-US" sz="2400" b="1" baseline="-25000" dirty="0" err="1">
                <a:latin typeface="Arial" panose="020B0604020202020204" pitchFamily="34" charset="0"/>
                <a:cs typeface="Arial" panose="020B0604020202020204" pitchFamily="34" charset="0"/>
              </a:rPr>
              <a:t>p</a:t>
            </a:r>
            <a:r>
              <a:rPr lang="en-US" sz="2400" b="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the actual free energy of hydrolysis of ATP under intracellular conditions</a:t>
            </a:r>
          </a:p>
          <a:p>
            <a:pPr lvl="1"/>
            <a:r>
              <a:rPr lang="en-US" sz="2400" dirty="0">
                <a:latin typeface="Arial" panose="020B0604020202020204" pitchFamily="34" charset="0"/>
                <a:cs typeface="Arial" panose="020B0604020202020204" pitchFamily="34" charset="0"/>
              </a:rPr>
              <a:t>varies from cell to cell and over time  </a:t>
            </a:r>
            <a:endParaRPr lang="en-US" sz="24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vivo, the energy released by ATP hydrolysis is greater than the standard free-energy change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517964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04390797-7F6F-442F-9393-4869B2D9D0F7}"/>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7E64CAB5-9221-4C22-ABB1-1870B7C9131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(2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69756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6&#10;">
            <a:extLst>
              <a:ext uri="{FF2B5EF4-FFF2-40B4-BE49-F238E27FC236}">
                <a16:creationId xmlns:a16="http://schemas.microsoft.com/office/drawing/2014/main" id="{94D444C1-3AE4-471F-9AC0-D3DC015844FD}"/>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0B779C3C-EB8F-4EC4-8EC4-8D63CB0577B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262366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3CDF-99F6-4F5F-A5E5-E0190EF500B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Cellular ATP Levels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due to strong selective pressure over the course of evolution, regulatory mechanisms hold cellular [ATP] far above the equilibrium concentrations for the hydrolysis reaction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the ATP level drops:</a:t>
            </a:r>
          </a:p>
          <a:p>
            <a:pPr lvl="1"/>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amount </a:t>
            </a:r>
            <a:r>
              <a:rPr lang="en-US" sz="2400" dirty="0">
                <a:latin typeface="Arial" panose="020B0604020202020204" pitchFamily="34" charset="0"/>
                <a:cs typeface="Arial" panose="020B0604020202020204" pitchFamily="34" charset="0"/>
              </a:rPr>
              <a:t>of fuel decreases</a:t>
            </a:r>
          </a:p>
          <a:p>
            <a:pPr lvl="1"/>
            <a:r>
              <a:rPr lang="en-US" sz="2400" dirty="0">
                <a:latin typeface="Arial" panose="020B0604020202020204" pitchFamily="34" charset="0"/>
                <a:cs typeface="Arial" panose="020B0604020202020204" pitchFamily="34" charset="0"/>
              </a:rPr>
              <a:t>the fuel itself </a:t>
            </a:r>
            <a:r>
              <a:rPr lang="en-US" sz="2400" i="1" dirty="0">
                <a:latin typeface="Arial" panose="020B0604020202020204" pitchFamily="34" charset="0"/>
                <a:cs typeface="Arial" panose="020B0604020202020204" pitchFamily="34" charset="0"/>
              </a:rPr>
              <a:t>loses its potency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679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53FBE4DC-41ED-4D7F-9482-DD2DF15A5994}"/>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F61965CB-53F1-4FBA-BFD6-841DCC5249D2}"/>
              </a:ext>
            </a:extLst>
          </p:cNvPr>
          <p:cNvSpPr>
            <a:spLocks noGrp="1"/>
          </p:cNvSpPr>
          <p:nvPr>
            <p:ph type="title"/>
          </p:nvPr>
        </p:nvSpPr>
        <p:spPr/>
        <p:txBody>
          <a:bodyPr/>
          <a:lstStyle/>
          <a:p>
            <a:r>
              <a:rPr lang="en-AU" dirty="0"/>
              <a:t>Clicker Question 15</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regarding phosphoryl group transfers is true?</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The enzymes that catalyze these reactions using ATP are known as kinases.</a:t>
            </a:r>
          </a:p>
          <a:p>
            <a:pPr marL="514350" indent="-514350">
              <a:buFont typeface="+mj-lt"/>
              <a:buAutoNum type="alphaUcPeriod"/>
            </a:pPr>
            <a:r>
              <a:rPr lang="en-US" sz="2400" dirty="0">
                <a:latin typeface="Arial" panose="020B0604020202020204" pitchFamily="34" charset="0"/>
                <a:cs typeface="Arial" panose="020B0604020202020204" pitchFamily="34" charset="0"/>
              </a:rPr>
              <a:t>Phosphoryl groups are poor leaving groups.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Phosphate has two resonance structures.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Phosphorous can only form four covalent bonds. </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93612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2A26-C2C1-44DE-83A7-85374EB41F41}"/>
              </a:ext>
            </a:extLst>
          </p:cNvPr>
          <p:cNvSpPr>
            <a:spLocks noGrp="1"/>
          </p:cNvSpPr>
          <p:nvPr>
            <p:ph type="title"/>
          </p:nvPr>
        </p:nvSpPr>
        <p:spPr/>
        <p:txBody>
          <a:bodyPr/>
          <a:lstStyle/>
          <a:p>
            <a:r>
              <a:rPr lang="en-AU" dirty="0"/>
              <a:t>Clicker Question 15, Response</a:t>
            </a:r>
          </a:p>
        </p:txBody>
      </p:sp>
      <p:sp>
        <p:nvSpPr>
          <p:cNvPr id="5" name="Google Shape;433;g847cf01710_0_113">
            <a:extLst>
              <a:ext uri="{FF2B5EF4-FFF2-40B4-BE49-F238E27FC236}">
                <a16:creationId xmlns:a16="http://schemas.microsoft.com/office/drawing/2014/main" id="{60902602-3720-4646-949E-FF15E16BD817}"/>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regarding phosphoryl group transfers is true?</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b="1" dirty="0">
                <a:latin typeface="Arial" panose="020B0604020202020204" pitchFamily="34" charset="0"/>
                <a:cs typeface="Arial" panose="020B0604020202020204" pitchFamily="34" charset="0"/>
              </a:rPr>
              <a:t>The enzymes that catalyze these reactions using ATP are known as kinases.</a:t>
            </a:r>
          </a:p>
          <a:p>
            <a:pPr>
              <a:buNone/>
            </a:pPr>
            <a:endParaRPr lang="en-US" altLang="en-US" sz="2400" i="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The large family of enzymes that catalyze phosphoryl group transfers with ATP as donor are called kinases. The reaction catalyzed by a kinase is a phosphorylation. </a:t>
            </a:r>
          </a:p>
          <a:p>
            <a:pPr>
              <a:buNone/>
            </a:pPr>
            <a:endParaRPr lang="en-US" sz="2400" b="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391859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76D698-30C8-4543-A2F8-CEFA25AD8BC9}"/>
              </a:ext>
            </a:extLst>
          </p:cNvPr>
          <p:cNvSpPr>
            <a:spLocks noGrp="1"/>
          </p:cNvSpPr>
          <p:nvPr>
            <p:ph type="title"/>
          </p:nvPr>
        </p:nvSpPr>
        <p:spPr>
          <a:xfrm>
            <a:off x="0" y="0"/>
            <a:ext cx="9144000" cy="1600200"/>
          </a:xfrm>
        </p:spPr>
        <p:txBody>
          <a:bodyPr/>
          <a:lstStyle/>
          <a:p>
            <a:r>
              <a:rPr lang="en-US" altLang="en-US" sz="3200" dirty="0">
                <a:solidFill>
                  <a:srgbClr val="4E4CB4"/>
                </a:solidFill>
                <a:latin typeface="Arial" panose="020B0604020202020204" pitchFamily="34" charset="0"/>
                <a:cs typeface="Arial" panose="020B0604020202020204" pitchFamily="34" charset="0"/>
              </a:rPr>
              <a:t>Other Phosphorylated Compounds and Thioesters Also Have Large, Negative Free Energies of Hydrolysis</a:t>
            </a:r>
            <a:endParaRPr lang="en-AU" sz="32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44780" y="1524000"/>
            <a:ext cx="8854439" cy="199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200" dirty="0">
                <a:latin typeface="Arial" panose="020B0604020202020204" pitchFamily="34" charset="0"/>
                <a:cs typeface="Arial" panose="020B0604020202020204" pitchFamily="34" charset="0"/>
              </a:rPr>
              <a:t>in these phosphate-releasing reactions, the several resonance forms available to P</a:t>
            </a:r>
            <a:r>
              <a:rPr lang="en-US" sz="2200" baseline="-25000" dirty="0">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stabilize this product relative to the reactant</a:t>
            </a:r>
          </a:p>
          <a:p>
            <a:endPar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200" dirty="0">
                <a:latin typeface="Arial" panose="020B0604020202020204" pitchFamily="34" charset="0"/>
                <a:cs typeface="Arial" panose="020B0604020202020204" pitchFamily="34" charset="0"/>
              </a:rPr>
              <a:t> </a:t>
            </a:r>
            <a:endPar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5" name="Table Placeholder 2">
            <a:extLst>
              <a:ext uri="{FF2B5EF4-FFF2-40B4-BE49-F238E27FC236}">
                <a16:creationId xmlns:a16="http://schemas.microsoft.com/office/drawing/2014/main" id="{38AB6954-2C04-4A01-A37E-432B7B088C94}"/>
              </a:ext>
            </a:extLst>
          </p:cNvPr>
          <p:cNvGraphicFramePr>
            <a:graphicFrameLocks/>
          </p:cNvGraphicFramePr>
          <p:nvPr>
            <p:extLst>
              <p:ext uri="{D42A27DB-BD31-4B8C-83A1-F6EECF244321}">
                <p14:modId xmlns:p14="http://schemas.microsoft.com/office/powerpoint/2010/main" val="1733256713"/>
              </p:ext>
            </p:extLst>
          </p:nvPr>
        </p:nvGraphicFramePr>
        <p:xfrm>
          <a:off x="543719" y="2946975"/>
          <a:ext cx="8056563" cy="3550482"/>
        </p:xfrm>
        <a:graphic>
          <a:graphicData uri="http://schemas.openxmlformats.org/drawingml/2006/table">
            <a:tbl>
              <a:tblPr firstRow="1" firstCol="1" bandRow="1">
                <a:tableStyleId>{5940675A-B579-460E-94D1-54222C63F5DA}</a:tableStyleId>
              </a:tblPr>
              <a:tblGrid>
                <a:gridCol w="4102893">
                  <a:extLst>
                    <a:ext uri="{9D8B030D-6E8A-4147-A177-3AD203B41FA5}">
                      <a16:colId xmlns:a16="http://schemas.microsoft.com/office/drawing/2014/main" val="4202247973"/>
                    </a:ext>
                  </a:extLst>
                </a:gridCol>
                <a:gridCol w="1976835">
                  <a:extLst>
                    <a:ext uri="{9D8B030D-6E8A-4147-A177-3AD203B41FA5}">
                      <a16:colId xmlns:a16="http://schemas.microsoft.com/office/drawing/2014/main" val="1667282298"/>
                    </a:ext>
                  </a:extLst>
                </a:gridCol>
                <a:gridCol w="1976835">
                  <a:extLst>
                    <a:ext uri="{9D8B030D-6E8A-4147-A177-3AD203B41FA5}">
                      <a16:colId xmlns:a16="http://schemas.microsoft.com/office/drawing/2014/main" val="3537320849"/>
                    </a:ext>
                  </a:extLst>
                </a:gridCol>
              </a:tblGrid>
              <a:tr h="174328">
                <a:tc>
                  <a:txBody>
                    <a:bodyPr/>
                    <a:lstStyle/>
                    <a:p>
                      <a:pPr marL="0" marR="0">
                        <a:lnSpc>
                          <a:spcPct val="107000"/>
                        </a:lnSpc>
                        <a:spcBef>
                          <a:spcPts val="0"/>
                        </a:spcBef>
                        <a:spcAft>
                          <a:spcPts val="0"/>
                        </a:spcAft>
                      </a:pPr>
                      <a:r>
                        <a:rPr lang="en-US" sz="1000" b="1" i="0" dirty="0">
                          <a:effectLst/>
                          <a:latin typeface="Arial" panose="020B0604020202020204" pitchFamily="34" charset="0"/>
                          <a:cs typeface="Arial" panose="020B0604020202020204" pitchFamily="34" charset="0"/>
                        </a:rPr>
                        <a:t>Compounds and Acetyl-CoA</a:t>
                      </a:r>
                      <a:endParaRPr lang="en-US" sz="1000" baseline="-25000" dirty="0">
                        <a:effectLst/>
                        <a:latin typeface="Arial" panose="020B0604020202020204" pitchFamily="34" charset="0"/>
                        <a:ea typeface="Calibri" panose="020F0502020204030204" pitchFamily="34" charset="0"/>
                        <a:cs typeface="Arial" panose="020B0604020202020204" pitchFamily="34" charset="0"/>
                      </a:endParaRPr>
                    </a:p>
                  </a:txBody>
                  <a:tcPr>
                    <a:solidFill>
                      <a:srgbClr val="D0E7D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1" u="none" dirty="0">
                          <a:effectLst/>
                          <a:latin typeface="Arial" panose="020B0604020202020204" pitchFamily="34" charset="0"/>
                          <a:cs typeface="Arial" panose="020B0604020202020204" pitchFamily="34" charset="0"/>
                        </a:rPr>
                        <a:t>G</a:t>
                      </a: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0" u="none" dirty="0">
                          <a:effectLst/>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(kJ/mol)</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a:solidFill>
                      <a:srgbClr val="D0E7D2"/>
                    </a:solidFill>
                  </a:tcPr>
                </a:tc>
                <a:tc>
                  <a:txBody>
                    <a:bodyPr/>
                    <a:lstStyle/>
                    <a:p>
                      <a:pPr marL="0" marR="0" algn="ctr">
                        <a:lnSpc>
                          <a:spcPct val="107000"/>
                        </a:lnSpc>
                        <a:spcBef>
                          <a:spcPts val="0"/>
                        </a:spcBef>
                        <a:spcAft>
                          <a:spcPts val="0"/>
                        </a:spcAft>
                      </a:pP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1" u="none" dirty="0">
                          <a:effectLst/>
                          <a:latin typeface="Arial" panose="020B0604020202020204" pitchFamily="34" charset="0"/>
                          <a:cs typeface="Arial" panose="020B0604020202020204" pitchFamily="34" charset="0"/>
                        </a:rPr>
                        <a:t>G</a:t>
                      </a: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0" u="none" dirty="0">
                          <a:effectLst/>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(kcal/mol)</a:t>
                      </a:r>
                      <a:endParaRPr lang="en-US" sz="1000" b="1" baseline="30000" dirty="0">
                        <a:effectLst/>
                        <a:latin typeface="Arial" panose="020B0604020202020204" pitchFamily="34" charset="0"/>
                        <a:ea typeface="Calibri" panose="020F0502020204030204" pitchFamily="34" charset="0"/>
                        <a:cs typeface="Arial" panose="020B0604020202020204" pitchFamily="34" charset="0"/>
                      </a:endParaRPr>
                    </a:p>
                  </a:txBody>
                  <a:tcPr>
                    <a:solidFill>
                      <a:srgbClr val="D0E7D2"/>
                    </a:solidFill>
                  </a:tcPr>
                </a:tc>
                <a:extLst>
                  <a:ext uri="{0D108BD9-81ED-4DB2-BD59-A6C34878D82A}">
                    <a16:rowId xmlns:a16="http://schemas.microsoft.com/office/drawing/2014/main" val="1990940161"/>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Phosphoenolpyruvate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−61.9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−14.8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425033275"/>
                  </a:ext>
                </a:extLst>
              </a:tr>
              <a:tr h="174328">
                <a:tc>
                  <a: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1,3-Bisphosphoglycerate</a:t>
                      </a: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(→3-phosphoglycerate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−49.3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−11.8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50019809"/>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Phosphocreatine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−43.0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−10.3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74113961"/>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−32.8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21362788"/>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ADP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−30.5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57209649"/>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 </a:t>
                      </a: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PP</a:t>
                      </a:r>
                      <a:r>
                        <a:rPr lang="en-US" sz="1000" b="0" i="0" u="none" strike="noStrike" kern="1200" baseline="-25000" dirty="0" err="1">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−45.6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−10.9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16738511"/>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adenosine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−14.2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686268303"/>
                  </a:ext>
                </a:extLst>
              </a:tr>
              <a:tr h="174328">
                <a:tc>
                  <a:txBody>
                    <a:bodyPr/>
                    <a:lstStyle/>
                    <a:p>
                      <a:pPr marL="0" marR="0">
                        <a:lnSpc>
                          <a:spcPct val="107000"/>
                        </a:lnSpc>
                        <a:spcBef>
                          <a:spcPts val="0"/>
                        </a:spcBef>
                        <a:spcAft>
                          <a:spcPts val="0"/>
                        </a:spcAft>
                      </a:pP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PP</a:t>
                      </a:r>
                      <a:r>
                        <a:rPr lang="en-US" sz="1000" b="0" i="0" u="none" strike="noStrike" kern="1200" baseline="-25000" dirty="0" err="1">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−19.2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70585035"/>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Glucose 3-phosphate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−20.9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−5.0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098609573"/>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Fructose 6-phosphate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−15.9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28845088"/>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Glucose 6-phosphate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−13.8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443377882"/>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Glycerol 3-phosphate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−9.2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25470952"/>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Acetyl-CoA</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−31.4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39271418"/>
                  </a:ext>
                </a:extLst>
              </a:tr>
            </a:tbl>
          </a:graphicData>
        </a:graphic>
      </p:graphicFrame>
      <p:sp>
        <p:nvSpPr>
          <p:cNvPr id="4" name="TextBox 3">
            <a:extLst>
              <a:ext uri="{FF2B5EF4-FFF2-40B4-BE49-F238E27FC236}">
                <a16:creationId xmlns:a16="http://schemas.microsoft.com/office/drawing/2014/main" id="{26E6011A-F1F8-4047-A6D1-A61B0D20F781}"/>
              </a:ext>
            </a:extLst>
          </p:cNvPr>
          <p:cNvSpPr txBox="1"/>
          <p:nvPr/>
        </p:nvSpPr>
        <p:spPr>
          <a:xfrm>
            <a:off x="543719" y="2362200"/>
            <a:ext cx="8056562" cy="584775"/>
          </a:xfrm>
          <a:prstGeom prst="rect">
            <a:avLst/>
          </a:prstGeom>
          <a:solidFill>
            <a:srgbClr val="005F6A"/>
          </a:solidFill>
          <a:ln>
            <a:solidFill>
              <a:schemeClr val="tx1"/>
            </a:solidFill>
          </a:ln>
        </p:spPr>
        <p:txBody>
          <a:bodyPr wrap="square" rtlCol="0">
            <a:spAutoFit/>
          </a:bodyPr>
          <a:lstStyle/>
          <a:p>
            <a:r>
              <a:rPr lang="en-US" sz="1600" b="1" dirty="0">
                <a:solidFill>
                  <a:schemeClr val="bg1"/>
                </a:solidFill>
              </a:rPr>
              <a:t>Table 13-6 Standard Free Energies of Hydrolysis of Some Phosphorylated Compounds and Acetyl-CoA (a Thioester)</a:t>
            </a:r>
          </a:p>
        </p:txBody>
      </p:sp>
    </p:spTree>
    <p:extLst>
      <p:ext uri="{BB962C8B-B14F-4D97-AF65-F5344CB8AC3E}">
        <p14:creationId xmlns:p14="http://schemas.microsoft.com/office/powerpoint/2010/main" val="16673958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8" name="Picture 7" descr="Icon P 3&#10;">
            <a:extLst>
              <a:ext uri="{FF2B5EF4-FFF2-40B4-BE49-F238E27FC236}">
                <a16:creationId xmlns:a16="http://schemas.microsoft.com/office/drawing/2014/main" id="{7DC46AD0-D1DA-44A7-B37E-2A5F45BEEDE5}"/>
              </a:ext>
            </a:extLst>
          </p:cNvPr>
          <p:cNvPicPr>
            <a:picLocks noChangeAspect="1"/>
          </p:cNvPicPr>
          <p:nvPr/>
        </p:nvPicPr>
        <p:blipFill>
          <a:blip r:embed="rId3"/>
          <a:stretch>
            <a:fillRect/>
          </a:stretch>
        </p:blipFill>
        <p:spPr>
          <a:xfrm>
            <a:off x="738505" y="376551"/>
            <a:ext cx="1133954" cy="816935"/>
          </a:xfrm>
          <a:prstGeom prst="rect">
            <a:avLst/>
          </a:prstGeom>
        </p:spPr>
      </p:pic>
      <p:sp>
        <p:nvSpPr>
          <p:cNvPr id="2" name="Title 1">
            <a:extLst>
              <a:ext uri="{FF2B5EF4-FFF2-40B4-BE49-F238E27FC236}">
                <a16:creationId xmlns:a16="http://schemas.microsoft.com/office/drawing/2014/main" id="{BE1068D5-6D76-49AD-BBE0-2401140E3B80}"/>
              </a:ext>
            </a:extLst>
          </p:cNvPr>
          <p:cNvSpPr>
            <a:spLocks noGrp="1"/>
          </p:cNvSpPr>
          <p:nvPr>
            <p:ph type="title"/>
          </p:nvPr>
        </p:nvSpPr>
        <p:spPr/>
        <p:txBody>
          <a:bodyPr/>
          <a:lstStyle/>
          <a:p>
            <a:r>
              <a:rPr lang="en-AU" dirty="0"/>
              <a:t>Clicker Question 16</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Phosphoryl group transfer: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is not associated with a change in free energy. </a:t>
            </a:r>
          </a:p>
          <a:p>
            <a:pPr marL="514350" indent="-514350">
              <a:buFont typeface="+mj-lt"/>
              <a:buAutoNum type="alphaUcPeriod"/>
            </a:pPr>
            <a:r>
              <a:rPr lang="en-US" sz="2400" dirty="0">
                <a:latin typeface="Arial" panose="020B0604020202020204" pitchFamily="34" charset="0"/>
                <a:cs typeface="Arial" panose="020B0604020202020204" pitchFamily="34" charset="0"/>
              </a:rPr>
              <a:t>is catalyzed by a group of enzymes known as phosphagens.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does not appreciably occur between nucleotides.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can use inorganic polyphosphate as a phosphoryl group donor. </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28525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66C7-4917-46F1-B3BD-2FBCA667B7DC}"/>
              </a:ext>
            </a:extLst>
          </p:cNvPr>
          <p:cNvSpPr>
            <a:spLocks noGrp="1"/>
          </p:cNvSpPr>
          <p:nvPr>
            <p:ph type="title"/>
          </p:nvPr>
        </p:nvSpPr>
        <p:spPr/>
        <p:txBody>
          <a:bodyPr/>
          <a:lstStyle/>
          <a:p>
            <a:r>
              <a:rPr lang="en-AU" dirty="0"/>
              <a:t>Clicker Question 16, Response</a:t>
            </a:r>
          </a:p>
        </p:txBody>
      </p:sp>
      <p:sp>
        <p:nvSpPr>
          <p:cNvPr id="5" name="Google Shape;433;g847cf01710_0_113">
            <a:extLst>
              <a:ext uri="{FF2B5EF4-FFF2-40B4-BE49-F238E27FC236}">
                <a16:creationId xmlns:a16="http://schemas.microsoft.com/office/drawing/2014/main" id="{8213BEFA-9087-354F-95CD-CF6F12EB18B7}"/>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Phosphoryl group transfer: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startAt="4"/>
            </a:pPr>
            <a:r>
              <a:rPr lang="en-US" altLang="en-US" sz="2400" b="1" dirty="0">
                <a:latin typeface="Arial" panose="020B0604020202020204" pitchFamily="34" charset="0"/>
                <a:cs typeface="Arial" panose="020B0604020202020204" pitchFamily="34" charset="0"/>
              </a:rPr>
              <a:t>can use inorganic polyphosphate as a phosphoryl group donor. </a:t>
            </a:r>
          </a:p>
          <a:p>
            <a:pPr marL="457200" indent="-457200">
              <a:buAutoNum type="alphaUcPeriod" startAt="4"/>
            </a:pPr>
            <a:endParaRPr lang="en-US" altLang="en-US" sz="2400" i="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Phosphate compounds with high free energies of hydrolysis can donate their phosphoryl group to form another phosphate compound with a smaller free energy of hydrolysis. Polyphosphate has a standard free energy of hydrolysis of -20 kJ/mol for each P</a:t>
            </a:r>
            <a:r>
              <a:rPr lang="en-US" sz="2400" b="1" baseline="-25000" dirty="0">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released. Thus, phosphoryl group transfer can use inorganic polyphosphate as a group donor. </a:t>
            </a: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89789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7233-BD2D-4EB3-BAFE-0C17B86B0B2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Hydrolysis of Phosphoenolpyruvate (PEP)</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high standard free energy of hydrolysis because:</a:t>
            </a:r>
          </a:p>
          <a:p>
            <a:pPr lvl="1"/>
            <a:r>
              <a:rPr lang="en-US" sz="2400" dirty="0">
                <a:latin typeface="Arial" panose="020B0604020202020204" pitchFamily="34" charset="0"/>
                <a:cs typeface="Arial" panose="020B0604020202020204" pitchFamily="34" charset="0"/>
              </a:rPr>
              <a:t>the reaction occurs with a gain in entropy </a:t>
            </a:r>
          </a:p>
          <a:p>
            <a:pPr lvl="1"/>
            <a:r>
              <a:rPr lang="en-US" sz="2400" dirty="0">
                <a:latin typeface="Arial" panose="020B0604020202020204" pitchFamily="34" charset="0"/>
                <a:cs typeface="Arial" panose="020B0604020202020204" pitchFamily="34" charset="0"/>
              </a:rPr>
              <a:t>greater resonance stabilization in the P</a:t>
            </a:r>
            <a:r>
              <a:rPr lang="en-US" sz="2400" baseline="-25000"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released by PEP cleavage</a:t>
            </a:r>
          </a:p>
        </p:txBody>
      </p:sp>
      <p:pic>
        <p:nvPicPr>
          <p:cNvPr id="3" name="Picture 2" descr="P E P has C bonded to O minus to the left, double bonded to O to the upper right, and bonded to C to the lower right that is double bonded to C H 2 below and bonded to O to the upper right further bonded to red highlighted P bonded to red highlighted O minus to the upper left and lower right and double bonded to red highlighted O to the upper right. A right-pointing arrow labeled hydrolysis shows the addition of H 2 O and loss of red highlighted P subscript i. This yields pyruvate (enol form), which has C bonded to O minus to the left, double bonded to O to the upper right, and bonded to C to the lower right within a light red box missing its upper left corner that includes the rest of the molecule. C in the light red box is bonded to O H to the upper right and double bonded to C H 2 below. A long right-pointing arrow and short left-pointing arrow above the word tautomerization show that the enol form of pyruvate can interconvert with the keto form of pyruvate. Pyruvate (keto form) has C bonded to O minus to the left, double bonded to O to the upper right, and bonded to C to the lower right within a light red box missing its upper left corner that includes the rest of the molecule. C in the light red box is double bonded to O to the upper right and bonded to C H 3 below.">
            <a:extLst>
              <a:ext uri="{FF2B5EF4-FFF2-40B4-BE49-F238E27FC236}">
                <a16:creationId xmlns:a16="http://schemas.microsoft.com/office/drawing/2014/main" id="{5822FBF7-7846-2247-90FD-BDA9E61D3E9D}"/>
              </a:ext>
            </a:extLst>
          </p:cNvPr>
          <p:cNvPicPr>
            <a:picLocks noChangeAspect="1"/>
          </p:cNvPicPr>
          <p:nvPr/>
        </p:nvPicPr>
        <p:blipFill>
          <a:blip r:embed="rId3"/>
          <a:stretch>
            <a:fillRect/>
          </a:stretch>
        </p:blipFill>
        <p:spPr>
          <a:xfrm>
            <a:off x="1193800" y="4033235"/>
            <a:ext cx="6756400" cy="2400300"/>
          </a:xfrm>
          <a:prstGeom prst="rect">
            <a:avLst/>
          </a:prstGeom>
        </p:spPr>
      </p:pic>
    </p:spTree>
    <p:extLst>
      <p:ext uri="{BB962C8B-B14F-4D97-AF65-F5344CB8AC3E}">
        <p14:creationId xmlns:p14="http://schemas.microsoft.com/office/powerpoint/2010/main" val="29862332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B163-26EA-4D94-B14E-8D3904067547}"/>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Hydrolysis of 1,3-Bisphosphoglycerate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large standard free energy of hydrolysis because:</a:t>
            </a:r>
          </a:p>
          <a:p>
            <a:pPr lvl="1"/>
            <a:r>
              <a:rPr lang="en-US" sz="2400" dirty="0">
                <a:latin typeface="Arial" panose="020B0604020202020204" pitchFamily="34" charset="0"/>
                <a:cs typeface="Arial" panose="020B0604020202020204" pitchFamily="34" charset="0"/>
              </a:rPr>
              <a:t>3-phosphoglycerate has two resonance forms </a:t>
            </a:r>
          </a:p>
          <a:p>
            <a:pPr lvl="1"/>
            <a:r>
              <a:rPr lang="en-US" sz="2400" dirty="0">
                <a:latin typeface="Arial" panose="020B0604020202020204" pitchFamily="34" charset="0"/>
                <a:cs typeface="Arial" panose="020B0604020202020204" pitchFamily="34" charset="0"/>
              </a:rPr>
              <a:t>removal of 3-phosphoglyceric acid by further metabolism and formation of the ion favor the forward reaction</a:t>
            </a:r>
          </a:p>
        </p:txBody>
      </p:sp>
      <p:pic>
        <p:nvPicPr>
          <p:cNvPr id="4" name="Picture 3" descr="1,3-bisphosphoglycerate has a vertical three-carbon chain with numbered carbons. C 1 is double bonded to O to the upper left and bonded to O to the upper right that is further bonded to red highlighted P bonded to red highlighted O minus to the upper left and lower right and double bonded to red highlighted O to the upper right; C 2 is bonded to H and O H; C 3 is bonded to 2 H and to O below further bonded to P double bonded to O to the right and bonded to O minus below and to the left. A right-pointing arrow labeled hydrolysis shows the addition of H 2 O and loss of red highlighted P subscript i. This yields 3-phosphoglyceric acid, which is similar except at C 1. C 1 is in a light red box double bonded to O to its upper left, bonded to O H to its upper right within the same box, and bonded to C 2 below outside of the box. Right- and left-pointing arrows above the word ionization show a reversible reaction. The right-pointing arrow is longer than the left-pointing arrow and branches to show the loss of H plus. The product is 3-phosphoglycerate, which has a similar structure except for the part in the light red box that contains C 1. C 1 is bonded to O to the upper left and upper right. There is a dashed concave line connecting the two O atoms, which each are labeled with Greek letter delta minus. Text next to the box reads, resonance stabilization. A summary of the reaction below reads, 1,3-bisphosphoglycerate 4 minus plus H 2 O yields 3-phosphoglycerate 3 minus plus H P O subscript 4 superscript 2 minus plus H plus. Greek letter delta prime degree symbol equals negative 49.3 k J per mole.">
            <a:extLst>
              <a:ext uri="{FF2B5EF4-FFF2-40B4-BE49-F238E27FC236}">
                <a16:creationId xmlns:a16="http://schemas.microsoft.com/office/drawing/2014/main" id="{41723F23-F492-F442-A4A4-8190C9185AEA}"/>
              </a:ext>
            </a:extLst>
          </p:cNvPr>
          <p:cNvPicPr>
            <a:picLocks noChangeAspect="1"/>
          </p:cNvPicPr>
          <p:nvPr/>
        </p:nvPicPr>
        <p:blipFill>
          <a:blip r:embed="rId3"/>
          <a:stretch>
            <a:fillRect/>
          </a:stretch>
        </p:blipFill>
        <p:spPr>
          <a:xfrm>
            <a:off x="1878759" y="3860292"/>
            <a:ext cx="5386482" cy="2642616"/>
          </a:xfrm>
          <a:prstGeom prst="rect">
            <a:avLst/>
          </a:prstGeom>
        </p:spPr>
      </p:pic>
    </p:spTree>
    <p:extLst>
      <p:ext uri="{BB962C8B-B14F-4D97-AF65-F5344CB8AC3E}">
        <p14:creationId xmlns:p14="http://schemas.microsoft.com/office/powerpoint/2010/main" val="17029612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3BBE-DAA9-4DB6-83DC-2118EF878AA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Hydrolysis of Phosphocreatine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large standard free energy of hydrolysis because the release of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and the resonance stabilization of creatine favor the forward reaction </a:t>
            </a:r>
          </a:p>
          <a:p>
            <a:endParaRPr lang="en-US" sz="2400" dirty="0">
              <a:latin typeface="Arial" panose="020B0604020202020204" pitchFamily="34" charset="0"/>
              <a:cs typeface="Arial" panose="020B0604020202020204" pitchFamily="34" charset="0"/>
            </a:endParaRPr>
          </a:p>
        </p:txBody>
      </p:sp>
      <p:pic>
        <p:nvPicPr>
          <p:cNvPr id="4" name="Picture 3" descr="Phosphocreatine is shown as red highlighted O minus bonded to red highlighted P double bonded to red highlighted O above, bonded to red highlighted O minus below, and bonded to N H to the right bonded to C double bonded to N H 2 below with a positive charge on N and bonded to N to the right further bonded to C H 3 to the right and to C H 2 above further that is bonded to C O O minus. A right-pointing arrow labeled hydrolysis shows that H 2 O is added and red highlighted P subscript is lost. This yields creatine, which is shown as N H 2 bonded to C double bonded to N H 2 below with a positive charge on N and to N on the right bonded to C H 3 to the right and to C H 2 above further bonded to C O O minus. A double-headed arrow to the right labeled resonance stabilization indicates a molecule with the left-hand C bonded to N H 2 above and below with a concave curve connecting the two N atoms, which are each labeled with red highlighted Greek letter delta plus. The left-hand C is connected to N to its right by a bond with one solid line and one red dashed line. This N is labeled with a red highlighted Greek letter delta plus and is bonded to C H 3 to the right and to C H 2 above further bonded to C O O minus. The reaction is summarized below as phosphocreatine 2 minus plus H 2 O yields creatine plus H P O subscript 4 superscript 2 minus. Greek letter delta G prime degree symbol equals negative 43.9 k J per mole.">
            <a:extLst>
              <a:ext uri="{FF2B5EF4-FFF2-40B4-BE49-F238E27FC236}">
                <a16:creationId xmlns:a16="http://schemas.microsoft.com/office/drawing/2014/main" id="{678AE7C2-2E48-8441-BD14-83D0C7BC3E71}"/>
              </a:ext>
            </a:extLst>
          </p:cNvPr>
          <p:cNvPicPr>
            <a:picLocks noChangeAspect="1"/>
          </p:cNvPicPr>
          <p:nvPr/>
        </p:nvPicPr>
        <p:blipFill>
          <a:blip r:embed="rId3"/>
          <a:stretch>
            <a:fillRect/>
          </a:stretch>
        </p:blipFill>
        <p:spPr>
          <a:xfrm>
            <a:off x="343877" y="3124200"/>
            <a:ext cx="8456246" cy="2438400"/>
          </a:xfrm>
          <a:prstGeom prst="rect">
            <a:avLst/>
          </a:prstGeom>
        </p:spPr>
      </p:pic>
    </p:spTree>
    <p:extLst>
      <p:ext uri="{BB962C8B-B14F-4D97-AF65-F5344CB8AC3E}">
        <p14:creationId xmlns:p14="http://schemas.microsoft.com/office/powerpoint/2010/main" val="14303977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954A-61CE-49CA-BF5A-59AFE84A168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Hydrolysis of Acetyl-Coenzyme A</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3810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thioesters </a:t>
            </a:r>
            <a:r>
              <a:rPr lang="en-US" sz="2400" dirty="0">
                <a:latin typeface="Arial" panose="020B0604020202020204" pitchFamily="34" charset="0"/>
                <a:cs typeface="Arial" panose="020B0604020202020204" pitchFamily="34" charset="0"/>
              </a:rPr>
              <a:t>= have a sulfur atom that has replaced the oxygen in the ester bond</a:t>
            </a:r>
          </a:p>
          <a:p>
            <a:endParaRPr lang="en-US" sz="2400" dirty="0">
              <a:latin typeface="Arial" panose="020B0604020202020204" pitchFamily="34" charset="0"/>
              <a:cs typeface="Arial" panose="020B0604020202020204" pitchFamily="34" charset="0"/>
            </a:endParaRPr>
          </a:p>
        </p:txBody>
      </p:sp>
      <p:pic>
        <p:nvPicPr>
          <p:cNvPr id="3" name="Picture 2" descr="Acetyl-Co A has C H 3 bonded to C double bonded to O to the upper right and bonded to red highlighted S to the lower right connected by a red bond to red highlighted C o A. A downward arrow labeled hydrolysis shows that H 2 O is added and red highlighted C o A S nonhighlighted H is removed. This yields acetic acid, which has C H 3 bonded to C in a light red box that is double bonded to O to the upper right and bonded to O H to the lower right within the light red box. Upward and downward-pointing arrows above the word ionization show a reversible reaction. The downward-pointing arrow is longer than the upward arrow and branches to show the loss of H plus. This yields acetate, which is similar to acetic acid except that the C in the red box is bonded to O to the upper and lower right and there is a concave dashed red line connecting the O atoms, which are each labeled red Greek letter delta minus. Text below the light red box reads, resonance stabilization. A summary of the reaction below reads, acetyl-Co A plus H 2 O yields acetate minus plus C o A single bond S H plus H plus. Greek letter delta G prime degree symbol equals negative 31.4 k J per mole.">
            <a:extLst>
              <a:ext uri="{FF2B5EF4-FFF2-40B4-BE49-F238E27FC236}">
                <a16:creationId xmlns:a16="http://schemas.microsoft.com/office/drawing/2014/main" id="{F664C9F0-6B7A-444B-8305-E4C739C1C01F}"/>
              </a:ext>
            </a:extLst>
          </p:cNvPr>
          <p:cNvPicPr>
            <a:picLocks noChangeAspect="1"/>
          </p:cNvPicPr>
          <p:nvPr/>
        </p:nvPicPr>
        <p:blipFill>
          <a:blip r:embed="rId3"/>
          <a:stretch>
            <a:fillRect/>
          </a:stretch>
        </p:blipFill>
        <p:spPr>
          <a:xfrm>
            <a:off x="4321500" y="1371600"/>
            <a:ext cx="4428800" cy="5018470"/>
          </a:xfrm>
          <a:prstGeom prst="rect">
            <a:avLst/>
          </a:prstGeom>
        </p:spPr>
      </p:pic>
    </p:spTree>
    <p:extLst>
      <p:ext uri="{BB962C8B-B14F-4D97-AF65-F5344CB8AC3E}">
        <p14:creationId xmlns:p14="http://schemas.microsoft.com/office/powerpoint/2010/main" val="42934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058-FAD9-43EB-929E-0C5DBF8348E8}"/>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Bioenergetics and Thermodynamics</a:t>
            </a:r>
            <a:endParaRPr lang="en-AU"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11E6-B180-4637-A944-42745CE93FA8}"/>
              </a:ext>
            </a:extLst>
          </p:cNvPr>
          <p:cNvSpPr>
            <a:spLocks noGrp="1"/>
          </p:cNvSpPr>
          <p:nvPr>
            <p:ph type="title"/>
          </p:nvPr>
        </p:nvSpPr>
        <p:spPr>
          <a:xfrm>
            <a:off x="0" y="152400"/>
            <a:ext cx="9144000" cy="1219200"/>
          </a:xfrm>
        </p:spPr>
        <p:txBody>
          <a:bodyPr/>
          <a:lstStyle/>
          <a:p>
            <a:r>
              <a:rPr lang="en-US" altLang="en-US" dirty="0">
                <a:solidFill>
                  <a:schemeClr val="tx1"/>
                </a:solidFill>
                <a:latin typeface="Arial" panose="020B0604020202020204" pitchFamily="34" charset="0"/>
                <a:cs typeface="Arial" panose="020B0604020202020204" pitchFamily="34" charset="0"/>
              </a:rPr>
              <a:t>Free Energy of Hydrolysis for Thioesters and Oxygen Esters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33400" y="1722120"/>
            <a:ext cx="8077200" cy="16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thioesters undergo much less resonance stabilization than oxygen esters</a:t>
            </a:r>
          </a:p>
          <a:p>
            <a:pPr lvl="1"/>
            <a:r>
              <a:rPr lang="en-US" sz="2400" dirty="0">
                <a:latin typeface="Arial" panose="020B0604020202020204" pitchFamily="34" charset="0"/>
                <a:cs typeface="Arial" panose="020B0604020202020204" pitchFamily="34" charset="0"/>
              </a:rPr>
              <a:t>difference in free energy between reactant and products is greater for thioesters </a:t>
            </a:r>
          </a:p>
          <a:p>
            <a:endParaRPr lang="en-US" sz="2400" dirty="0">
              <a:latin typeface="Arial" panose="020B0604020202020204" pitchFamily="34" charset="0"/>
              <a:cs typeface="Arial" panose="020B0604020202020204" pitchFamily="34" charset="0"/>
            </a:endParaRPr>
          </a:p>
        </p:txBody>
      </p:sp>
      <p:pic>
        <p:nvPicPr>
          <p:cNvPr id="4" name="Picture 3" descr="A graph with free energy, G, on the vertical axis shows the free energy of hydrolysis of thioesters and oxygen esters.">
            <a:extLst>
              <a:ext uri="{FF2B5EF4-FFF2-40B4-BE49-F238E27FC236}">
                <a16:creationId xmlns:a16="http://schemas.microsoft.com/office/drawing/2014/main" id="{2645AA6B-21F6-234F-B79C-1E1D196E1CC6}"/>
              </a:ext>
            </a:extLst>
          </p:cNvPr>
          <p:cNvPicPr>
            <a:picLocks noChangeAspect="1"/>
          </p:cNvPicPr>
          <p:nvPr/>
        </p:nvPicPr>
        <p:blipFill>
          <a:blip r:embed="rId3"/>
          <a:stretch>
            <a:fillRect/>
          </a:stretch>
        </p:blipFill>
        <p:spPr>
          <a:xfrm>
            <a:off x="1403077" y="3429000"/>
            <a:ext cx="6337846" cy="3121090"/>
          </a:xfrm>
          <a:prstGeom prst="rect">
            <a:avLst/>
          </a:prstGeom>
        </p:spPr>
      </p:pic>
    </p:spTree>
    <p:extLst>
      <p:ext uri="{BB962C8B-B14F-4D97-AF65-F5344CB8AC3E}">
        <p14:creationId xmlns:p14="http://schemas.microsoft.com/office/powerpoint/2010/main" val="20087099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54D245C7-5618-4B6E-A2BB-C7BF01A96EA4}"/>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27EFC3E4-87E3-4658-BD54-A22006AD736D}"/>
              </a:ext>
            </a:extLst>
          </p:cNvPr>
          <p:cNvSpPr>
            <a:spLocks noGrp="1"/>
          </p:cNvSpPr>
          <p:nvPr>
            <p:ph type="title"/>
          </p:nvPr>
        </p:nvSpPr>
        <p:spPr/>
        <p:txBody>
          <a:bodyPr/>
          <a:lstStyle/>
          <a:p>
            <a:r>
              <a:rPr lang="en-AU" dirty="0"/>
              <a:t>Clicker Question 17</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Thioesters: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have resonance stabilization but much less than oxygen esters. </a:t>
            </a:r>
          </a:p>
          <a:p>
            <a:pPr marL="514350" indent="-514350">
              <a:buFont typeface="+mj-lt"/>
              <a:buAutoNum type="alphaUcPeriod"/>
            </a:pPr>
            <a:r>
              <a:rPr lang="en-US" sz="2400" dirty="0">
                <a:latin typeface="Arial" panose="020B0604020202020204" pitchFamily="34" charset="0"/>
                <a:cs typeface="Arial" panose="020B0604020202020204" pitchFamily="34" charset="0"/>
              </a:rPr>
              <a:t>are not found in acetyl-CoA.</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have positive standard free energies of hydrolysis.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are formed between sulfhydryl groups and aldehyde groups. </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077436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CD9D-79A2-4997-9A4C-2511D1A20ECF}"/>
              </a:ext>
            </a:extLst>
          </p:cNvPr>
          <p:cNvSpPr>
            <a:spLocks noGrp="1"/>
          </p:cNvSpPr>
          <p:nvPr>
            <p:ph type="title"/>
          </p:nvPr>
        </p:nvSpPr>
        <p:spPr/>
        <p:txBody>
          <a:bodyPr/>
          <a:lstStyle/>
          <a:p>
            <a:r>
              <a:rPr lang="en-AU" dirty="0"/>
              <a:t>Clicker Question 17, Response</a:t>
            </a:r>
          </a:p>
        </p:txBody>
      </p:sp>
      <p:sp>
        <p:nvSpPr>
          <p:cNvPr id="4" name="Google Shape;433;g847cf01710_0_113">
            <a:extLst>
              <a:ext uri="{FF2B5EF4-FFF2-40B4-BE49-F238E27FC236}">
                <a16:creationId xmlns:a16="http://schemas.microsoft.com/office/drawing/2014/main" id="{1B71110F-3224-0C49-A76B-E851A0D5F69C}"/>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Thioesters: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b="1" dirty="0">
                <a:latin typeface="Arial" panose="020B0604020202020204" pitchFamily="34" charset="0"/>
                <a:cs typeface="Arial" panose="020B0604020202020204" pitchFamily="34" charset="0"/>
              </a:rPr>
              <a:t>have resonance stabilization but much less than oxygen esters. </a:t>
            </a:r>
          </a:p>
          <a:p>
            <a:pPr>
              <a:buNone/>
            </a:pPr>
            <a:endParaRPr lang="en-US" altLang="en-US" sz="2400" i="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Thioesters undergo much less resonance stabilization than do oxygen esters; consequently, the difference in free energy between the reactant and its hydrolysis products, which </a:t>
            </a:r>
            <a:r>
              <a:rPr lang="en-US" sz="2400" b="1" i="1" dirty="0">
                <a:latin typeface="Arial" panose="020B0604020202020204" pitchFamily="34" charset="0"/>
                <a:cs typeface="Arial" panose="020B0604020202020204" pitchFamily="34" charset="0"/>
              </a:rPr>
              <a:t>are </a:t>
            </a:r>
            <a:r>
              <a:rPr lang="en-US" sz="2400" b="1" dirty="0">
                <a:latin typeface="Arial" panose="020B0604020202020204" pitchFamily="34" charset="0"/>
                <a:cs typeface="Arial" panose="020B0604020202020204" pitchFamily="34" charset="0"/>
              </a:rPr>
              <a:t>resonance-stabilized, is greater for thioesters than for comparable oxygen esters.</a:t>
            </a: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772071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287A-7AF1-46E9-B538-7EA015144ABF}"/>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ATP Provides Energy by Group Transfers, Not by Simple Hydrolysis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6" y="1828800"/>
            <a:ext cx="399786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first step = transfer of part of the ATP molecule to a substrate molecule or to an amino acid residue, activating it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second step = displacement of the phosphate-containing moiety, generating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or AMP as the leaving group</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Part a is titled written as a one-step reaction. Glutamate has a five-carbon vertical chain. C 1 forms C O O minus, C 2 is bonded to H on the right and N H 3 on the left with a positive charge on N, C 3 and C 4 are each bonded to 2 H, and C 5 is double bonded to O to the lower left and bonded to O minus to the lower right. Blue highlighted N H 3 is added. An arrow points right accompanied by a curved red arrow showing the addition of red highlighted A T P and loss of red highlighted A D P plus red highlighted P subscript i. This yields glutamine, which is a similar molecule except that C 5 is double bonded to O minus to the lower left and bonded to blue highlighted N H 2 to the lower right. Part b is labeled actual two-step reaction. A curved arrow on the left points to a central molecule and is accompanied by a cured red arrow labeled 1 showing the addition of red highlighted A T P and loss of red highlighted A D P. The intermediate is similar to glutamate except that C 5 is double bonded to O to the lower left and bonded to O to the lower right that is further bonded to red highlighted P double bonded to red highlighted O to the upper right and bonded to red highlighted O minus to the lower left and right. A curved arrow to the upper right labeled 2 is joined by a blue arrow showing the addition of blue highlighted N H 3 and branches off a red arrow showing the loss of red highlighted P i.">
            <a:extLst>
              <a:ext uri="{FF2B5EF4-FFF2-40B4-BE49-F238E27FC236}">
                <a16:creationId xmlns:a16="http://schemas.microsoft.com/office/drawing/2014/main" id="{913EB3B3-1826-5546-B46B-2531F1367BC9}"/>
              </a:ext>
            </a:extLst>
          </p:cNvPr>
          <p:cNvPicPr>
            <a:picLocks noChangeAspect="1"/>
          </p:cNvPicPr>
          <p:nvPr/>
        </p:nvPicPr>
        <p:blipFill>
          <a:blip r:embed="rId3"/>
          <a:stretch>
            <a:fillRect/>
          </a:stretch>
        </p:blipFill>
        <p:spPr>
          <a:xfrm>
            <a:off x="4572000" y="1676400"/>
            <a:ext cx="3982627" cy="5014594"/>
          </a:xfrm>
          <a:prstGeom prst="rect">
            <a:avLst/>
          </a:prstGeom>
        </p:spPr>
      </p:pic>
    </p:spTree>
    <p:extLst>
      <p:ext uri="{BB962C8B-B14F-4D97-AF65-F5344CB8AC3E}">
        <p14:creationId xmlns:p14="http://schemas.microsoft.com/office/powerpoint/2010/main" val="4930555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2786463A-7CA5-4E04-958C-AC6DCBEB04A0}"/>
              </a:ext>
            </a:extLst>
          </p:cNvPr>
          <p:cNvPicPr>
            <a:picLocks noChangeAspect="1"/>
          </p:cNvPicPr>
          <p:nvPr/>
        </p:nvPicPr>
        <p:blipFill>
          <a:blip r:embed="rId3"/>
          <a:stretch>
            <a:fillRect/>
          </a:stretch>
        </p:blipFill>
        <p:spPr>
          <a:xfrm>
            <a:off x="718185" y="381000"/>
            <a:ext cx="1133954" cy="816935"/>
          </a:xfrm>
          <a:prstGeom prst="rect">
            <a:avLst/>
          </a:prstGeom>
        </p:spPr>
      </p:pic>
      <p:sp>
        <p:nvSpPr>
          <p:cNvPr id="2" name="Title 1">
            <a:extLst>
              <a:ext uri="{FF2B5EF4-FFF2-40B4-BE49-F238E27FC236}">
                <a16:creationId xmlns:a16="http://schemas.microsoft.com/office/drawing/2014/main" id="{A49B1C22-97B4-49FA-9620-F97CA9624007}"/>
              </a:ext>
            </a:extLst>
          </p:cNvPr>
          <p:cNvSpPr>
            <a:spLocks noGrp="1"/>
          </p:cNvSpPr>
          <p:nvPr>
            <p:ph type="title"/>
          </p:nvPr>
        </p:nvSpPr>
        <p:spPr/>
        <p:txBody>
          <a:bodyPr/>
          <a:lstStyle/>
          <a:p>
            <a:r>
              <a:rPr lang="en-AU" dirty="0"/>
              <a:t>Clicker Question 18</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While you have learned in many classes that ATP hydrolysis powers reactions in cells, this is not the case! What is the MOST common biochemical role of ATP? </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Arial" charset="0"/>
              </a:rPr>
              <a:t>to induce a conformational change in a protein</a:t>
            </a:r>
          </a:p>
          <a:p>
            <a:pPr marL="457200" indent="-457200">
              <a:buFont typeface="+mj-lt"/>
              <a:buAutoNum type="alphaUcPeriod"/>
            </a:pPr>
            <a:r>
              <a:rPr lang="en-US" sz="2400" dirty="0">
                <a:latin typeface="Arial" charset="0"/>
                <a:cs typeface="Arial" charset="0"/>
              </a:rPr>
              <a:t>to release energy that can be captured for an associated reaction</a:t>
            </a:r>
          </a:p>
          <a:p>
            <a:pPr marL="457200" indent="-457200">
              <a:buFont typeface="+mj-lt"/>
              <a:buAutoNum type="alphaUcPeriod"/>
            </a:pPr>
            <a:r>
              <a:rPr lang="en-US" sz="2400" dirty="0">
                <a:latin typeface="Arial" charset="0"/>
                <a:cs typeface="Arial" charset="0"/>
              </a:rPr>
              <a:t>to be a source for the transfer of part of the ATP to another molecule, a group transfer</a:t>
            </a:r>
          </a:p>
          <a:p>
            <a:pPr marL="457200" indent="-457200">
              <a:buFont typeface="+mj-lt"/>
              <a:buAutoNum type="alphaUcPeriod"/>
            </a:pPr>
            <a:r>
              <a:rPr lang="en-US" sz="2400" dirty="0">
                <a:latin typeface="Arial" charset="0"/>
                <a:cs typeface="Arial" charset="0"/>
              </a:rPr>
              <a:t>to donate a phosphate group to a chemical reaction</a:t>
            </a: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904011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309-8B72-4F94-8779-8CB7413FD118}"/>
              </a:ext>
            </a:extLst>
          </p:cNvPr>
          <p:cNvSpPr>
            <a:spLocks noGrp="1"/>
          </p:cNvSpPr>
          <p:nvPr>
            <p:ph type="title"/>
          </p:nvPr>
        </p:nvSpPr>
        <p:spPr/>
        <p:txBody>
          <a:bodyPr/>
          <a:lstStyle/>
          <a:p>
            <a:r>
              <a:rPr lang="en-AU" dirty="0"/>
              <a:t>Clicker Question 18, Response</a:t>
            </a:r>
          </a:p>
        </p:txBody>
      </p:sp>
      <p:sp>
        <p:nvSpPr>
          <p:cNvPr id="5" name="Google Shape;433;g847cf01710_0_113">
            <a:extLst>
              <a:ext uri="{FF2B5EF4-FFF2-40B4-BE49-F238E27FC236}">
                <a16:creationId xmlns:a16="http://schemas.microsoft.com/office/drawing/2014/main" id="{BFE004CE-5E2A-FD41-9F74-3BEA69994275}"/>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While you have learned in many classes that ATP hydrolysis powers reactions in cells, this is not the case! What is the MOST common biochemical role of ATP? </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startAt="3"/>
            </a:pPr>
            <a:r>
              <a:rPr lang="en-US" sz="2400" b="1" dirty="0">
                <a:latin typeface="Arial" charset="0"/>
                <a:cs typeface="Arial" charset="0"/>
              </a:rPr>
              <a:t>to be a source for the transfer of part of the ATP to another molecule, a group transfer</a:t>
            </a: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None/>
              <a:defRPr/>
            </a:pPr>
            <a:r>
              <a:rPr lang="en-US" sz="2400" b="1" dirty="0">
                <a:latin typeface="Arial" panose="020B0604020202020204" pitchFamily="34" charset="0"/>
                <a:cs typeface="Arial" panose="020B0604020202020204" pitchFamily="34" charset="0"/>
              </a:rPr>
              <a:t>In general, it is not ATP hydrolysis but the transfer of a phosphoryl group from ATP to a substrate or an enzyme that couples the energy of ATP breakdown to endergonic transformations of substrates. </a:t>
            </a: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299581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232F6D5D-89E4-45ED-9397-ED3FCD7AAEA2}"/>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0DC45A95-5F75-4253-8736-D1FE820AEB6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(3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8224641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0128-C2F8-451F-80E9-CEC3BE1F5C9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Ranking of Biological Phosphate Compounds by</a:t>
            </a:r>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t>
            </a:r>
            <a:r>
              <a:rPr lang="en-US" i="1" dirty="0">
                <a:solidFill>
                  <a:schemeClr val="tx1"/>
                </a:solidFill>
                <a:latin typeface="Arial" panose="020B0604020202020204" pitchFamily="34" charset="0"/>
                <a:ea typeface="Arial Unicode MS" panose="020B0604020202020204" pitchFamily="34" charset="-128"/>
                <a:cs typeface="Arial" panose="020B0604020202020204" pitchFamily="34" charset="0"/>
              </a:rPr>
              <a:t>G</a:t>
            </a:r>
            <a:r>
              <a:rPr 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53568" y="1915730"/>
            <a:ext cx="3429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“high-energy” compounds have a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more negative than -25 kJ/mol</a:t>
            </a:r>
          </a:p>
          <a:p>
            <a:endParaRPr lang="en-US" sz="2400" dirty="0">
              <a:latin typeface="Arial" panose="020B0604020202020204" pitchFamily="34" charset="0"/>
              <a:ea typeface="Arial Unicode MS" panose="020B0604020202020204" pitchFamily="34" charset="-128"/>
              <a:cs typeface="Arial" panose="020B0604020202020204" pitchFamily="34" charset="0"/>
            </a:endParaRPr>
          </a:p>
          <a:p>
            <a:r>
              <a:rPr lang="en-US" sz="2400" dirty="0">
                <a:latin typeface="Arial" panose="020B0604020202020204" pitchFamily="34" charset="0"/>
                <a:ea typeface="Arial Unicode MS" panose="020B0604020202020204" pitchFamily="34" charset="-128"/>
                <a:cs typeface="Arial" panose="020B0604020202020204" pitchFamily="34" charset="0"/>
              </a:rPr>
              <a:t>“low-energy” compounds have a less negative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3" name="Picture 2" descr="A graph compares the standard free energies of hydrolysis of seven molecules: 1,3-bisphosphoglycerate, phosphoenolpyruvate, phosphocreatine, A T P, glucose 6-phosphate, glycerol-phosphate, and inorganic phosphate.">
            <a:extLst>
              <a:ext uri="{FF2B5EF4-FFF2-40B4-BE49-F238E27FC236}">
                <a16:creationId xmlns:a16="http://schemas.microsoft.com/office/drawing/2014/main" id="{9CC40C00-4F98-624C-980A-2C278217FFC4}"/>
              </a:ext>
            </a:extLst>
          </p:cNvPr>
          <p:cNvPicPr>
            <a:picLocks noChangeAspect="1"/>
          </p:cNvPicPr>
          <p:nvPr/>
        </p:nvPicPr>
        <p:blipFill>
          <a:blip r:embed="rId3"/>
          <a:stretch>
            <a:fillRect/>
          </a:stretch>
        </p:blipFill>
        <p:spPr>
          <a:xfrm>
            <a:off x="3962400" y="1466130"/>
            <a:ext cx="4800600" cy="5163270"/>
          </a:xfrm>
          <a:prstGeom prst="rect">
            <a:avLst/>
          </a:prstGeom>
        </p:spPr>
      </p:pic>
    </p:spTree>
    <p:extLst>
      <p:ext uri="{BB962C8B-B14F-4D97-AF65-F5344CB8AC3E}">
        <p14:creationId xmlns:p14="http://schemas.microsoft.com/office/powerpoint/2010/main" val="501770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36CBE0F7-C7AA-45BC-AE68-98ACF3AD941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464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D96E8A4-8774-4096-935B-2C4AE8A62C5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(3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free-energy change is the maximum energy made available to do work when a chemical reaction occurs. </a:t>
            </a:r>
            <a:r>
              <a:rPr lang="en-US" sz="2400" dirty="0">
                <a:latin typeface="Arial" panose="020B0604020202020204" pitchFamily="34" charset="0"/>
                <a:cs typeface="Arial" panose="020B0604020202020204" pitchFamily="34" charset="0"/>
              </a:rPr>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sz="2400" dirty="0"/>
          </a:p>
        </p:txBody>
      </p:sp>
    </p:spTree>
    <p:extLst>
      <p:ext uri="{BB962C8B-B14F-4D97-AF65-F5344CB8AC3E}">
        <p14:creationId xmlns:p14="http://schemas.microsoft.com/office/powerpoint/2010/main" val="39498472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560A-EB93-4980-B2C1-56AB8343AEEE}"/>
              </a:ext>
            </a:extLst>
          </p:cNvPr>
          <p:cNvSpPr>
            <a:spLocks noGrp="1"/>
          </p:cNvSpPr>
          <p:nvPr>
            <p:ph type="title"/>
          </p:nvPr>
        </p:nvSpPr>
        <p:spPr/>
        <p:txBody>
          <a:bodyPr/>
          <a:lstStyle/>
          <a:p>
            <a:r>
              <a:rPr lang="en-US" altLang="en-US" sz="3400" dirty="0">
                <a:solidFill>
                  <a:schemeClr val="tx1"/>
                </a:solidFill>
                <a:latin typeface="Arial" panose="020B0604020202020204" pitchFamily="34" charset="0"/>
                <a:cs typeface="Arial" panose="020B0604020202020204" pitchFamily="34" charset="0"/>
              </a:rPr>
              <a:t>Phosphate Compounds with High</a:t>
            </a:r>
            <a:r>
              <a:rPr lang="en-US" sz="3400" dirty="0">
                <a:solidFill>
                  <a:schemeClr val="tx1"/>
                </a:solidFill>
                <a:latin typeface="Arial" panose="020B0604020202020204" pitchFamily="34" charset="0"/>
                <a:cs typeface="Arial" panose="020B0604020202020204" pitchFamily="34" charset="0"/>
              </a:rPr>
              <a:t> ∆</a:t>
            </a:r>
            <a:r>
              <a:rPr lang="en-US" sz="3400" i="1" dirty="0">
                <a:solidFill>
                  <a:schemeClr val="tx1"/>
                </a:solidFill>
                <a:latin typeface="Arial" panose="020B0604020202020204" pitchFamily="34" charset="0"/>
                <a:cs typeface="Arial" panose="020B0604020202020204" pitchFamily="34" charset="0"/>
              </a:rPr>
              <a:t>G</a:t>
            </a:r>
            <a:r>
              <a:rPr lang="en-US" sz="3400" dirty="0">
                <a:solidFill>
                  <a:schemeClr val="tx1"/>
                </a:solidFill>
                <a:latin typeface="Arial" panose="020B0604020202020204" pitchFamily="34" charset="0"/>
                <a:cs typeface="Arial" panose="020B0604020202020204" pitchFamily="34" charset="0"/>
              </a:rPr>
              <a:t>′</a:t>
            </a:r>
            <a:r>
              <a:rPr 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sz="3400" dirty="0">
                <a:solidFill>
                  <a:schemeClr val="tx1"/>
                </a:solidFill>
                <a:latin typeface="Arial" panose="020B0604020202020204" pitchFamily="34" charset="0"/>
                <a:cs typeface="Arial" panose="020B0604020202020204" pitchFamily="34" charset="0"/>
              </a:rPr>
              <a:t>of Hydrolysis Donate their Phosphoryl Group</a:t>
            </a:r>
            <a:endParaRPr lang="en-AU" sz="3400"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05384" y="2144330"/>
            <a:ext cx="8333232" cy="158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any phosphorylated compound can be synthesized by coupling the synthesis to the breakdown of another phosphorylated compound with a more negative free energy of hydrolysis </a:t>
            </a:r>
          </a:p>
          <a:p>
            <a:pPr marL="50800" indent="0">
              <a:buNone/>
            </a:pPr>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descr="Reaction 1 shows P E P plus H 2 O with a red diagonal line across H 2 O yields pyruvate plus P subscript i with a red diagonal line across P subscript i. Greek letter delta G prime degree symbol equals negative 61.9 k J per mole. Reaction 2 shows A D P plus P subscript i with a red diagonal line across P subscript i yields A T P plus H 2 O with a red diagonal line across H 2 O. Greek letter delta G prime degree symbol equals positive 30.5 k J per mole. Sum: P E P plus A D P yields pyruvate plus A T P. Greek letter delta G prime degree symbol equals negative 31.4 k J per mole.">
            <a:extLst>
              <a:ext uri="{FF2B5EF4-FFF2-40B4-BE49-F238E27FC236}">
                <a16:creationId xmlns:a16="http://schemas.microsoft.com/office/drawing/2014/main" id="{232A5A4A-0B78-2843-BFFC-A0A8EEF74B27}"/>
              </a:ext>
            </a:extLst>
          </p:cNvPr>
          <p:cNvPicPr>
            <a:picLocks noChangeAspect="1"/>
          </p:cNvPicPr>
          <p:nvPr/>
        </p:nvPicPr>
        <p:blipFill>
          <a:blip r:embed="rId3"/>
          <a:stretch>
            <a:fillRect/>
          </a:stretch>
        </p:blipFill>
        <p:spPr>
          <a:xfrm>
            <a:off x="923290" y="4114800"/>
            <a:ext cx="7297420" cy="1727200"/>
          </a:xfrm>
          <a:prstGeom prst="rect">
            <a:avLst/>
          </a:prstGeom>
        </p:spPr>
      </p:pic>
    </p:spTree>
    <p:extLst>
      <p:ext uri="{BB962C8B-B14F-4D97-AF65-F5344CB8AC3E}">
        <p14:creationId xmlns:p14="http://schemas.microsoft.com/office/powerpoint/2010/main" val="62276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C04A-4115-4842-835E-B85EF22317B0}"/>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Bioenergetics Is the Quantitative Study of Energy Transductions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energy transductions </a:t>
            </a:r>
            <a:r>
              <a:rPr lang="en-US" sz="2400" dirty="0">
                <a:latin typeface="Arial" panose="020B0604020202020204" pitchFamily="34" charset="0"/>
                <a:cs typeface="Arial" panose="020B0604020202020204" pitchFamily="34" charset="0"/>
              </a:rPr>
              <a:t>= changes of one form of energy into another</a:t>
            </a:r>
          </a:p>
          <a:p>
            <a:pPr marL="533400" lvl="1" indent="0">
              <a:buNone/>
            </a:pPr>
            <a:endParaRPr lang="en-US" sz="20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130430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F95-C8C4-404C-9A24-D96942DA1F6D}"/>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ATP Donates Phosphoryl, </a:t>
            </a:r>
            <a:r>
              <a:rPr lang="en-US" altLang="en-US" sz="3400" dirty="0" err="1">
                <a:solidFill>
                  <a:srgbClr val="4E4CB4"/>
                </a:solidFill>
                <a:latin typeface="Arial" panose="020B0604020202020204" pitchFamily="34" charset="0"/>
                <a:cs typeface="Arial" panose="020B0604020202020204" pitchFamily="34" charset="0"/>
              </a:rPr>
              <a:t>Pyrophosphoryl</a:t>
            </a:r>
            <a:r>
              <a:rPr lang="en-US" altLang="en-US" sz="3400" dirty="0">
                <a:solidFill>
                  <a:srgbClr val="4E4CB4"/>
                </a:solidFill>
                <a:latin typeface="Arial" panose="020B0604020202020204" pitchFamily="34" charset="0"/>
                <a:cs typeface="Arial" panose="020B0604020202020204" pitchFamily="34" charset="0"/>
              </a:rPr>
              <a:t>, and Adenylyl Groups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86512" y="2185733"/>
            <a:ext cx="2971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each of the three phosphates of ATP is susceptible to nucleophilic attack </a:t>
            </a: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three-part figure shows the three positions on A T P that a nucleophile R bonded to superscript 18 end superscript O can attack with part a showing attack to the Greek letter gamma position, part b showing attack on the Greek letter beta position, and part c showing attack on the Greek letter alpha position.">
            <a:extLst>
              <a:ext uri="{FF2B5EF4-FFF2-40B4-BE49-F238E27FC236}">
                <a16:creationId xmlns:a16="http://schemas.microsoft.com/office/drawing/2014/main" id="{B12129F5-EF87-5740-83A5-C6FD123F8217}"/>
              </a:ext>
            </a:extLst>
          </p:cNvPr>
          <p:cNvPicPr>
            <a:picLocks noChangeAspect="1"/>
          </p:cNvPicPr>
          <p:nvPr/>
        </p:nvPicPr>
        <p:blipFill>
          <a:blip r:embed="rId3"/>
          <a:stretch>
            <a:fillRect/>
          </a:stretch>
        </p:blipFill>
        <p:spPr>
          <a:xfrm>
            <a:off x="3282696" y="2179637"/>
            <a:ext cx="5573954" cy="3733800"/>
          </a:xfrm>
          <a:prstGeom prst="rect">
            <a:avLst/>
          </a:prstGeom>
        </p:spPr>
      </p:pic>
    </p:spTree>
    <p:extLst>
      <p:ext uri="{BB962C8B-B14F-4D97-AF65-F5344CB8AC3E}">
        <p14:creationId xmlns:p14="http://schemas.microsoft.com/office/powerpoint/2010/main" val="39733150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502F95DF-D5B6-4C9B-9E89-2EBB69AE8A03}"/>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CF0C6230-DAC8-4332-B7E8-B6E81F94F766}"/>
              </a:ext>
            </a:extLst>
          </p:cNvPr>
          <p:cNvSpPr>
            <a:spLocks noGrp="1"/>
          </p:cNvSpPr>
          <p:nvPr>
            <p:ph type="title"/>
          </p:nvPr>
        </p:nvSpPr>
        <p:spPr/>
        <p:txBody>
          <a:bodyPr/>
          <a:lstStyle/>
          <a:p>
            <a:r>
              <a:rPr lang="en-AU" dirty="0"/>
              <a:t>Clicker Question 19</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Group transfer reactions from ATP are common in biochemistry. What is the soluble product from </a:t>
            </a:r>
            <a:r>
              <a:rPr lang="en-US" sz="2400" dirty="0" err="1">
                <a:latin typeface="Arial" charset="0"/>
                <a:cs typeface="Arial" charset="0"/>
              </a:rPr>
              <a:t>pyrophosphorylation</a:t>
            </a:r>
            <a:r>
              <a:rPr lang="en-US" sz="2400" dirty="0">
                <a:latin typeface="Arial" charset="0"/>
                <a:cs typeface="Arial" charset="0"/>
              </a:rPr>
              <a:t> from ATP?</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Times New Roman" pitchFamily="18" charset="0"/>
              </a:rPr>
              <a:t>inorganic phosphate</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pyrophosphate</a:t>
            </a:r>
            <a:endParaRPr lang="en-US" sz="2400" i="1"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AMP</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ADP</a:t>
            </a: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82107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9779-FD5B-4C49-A605-11A10652C5CE}"/>
              </a:ext>
            </a:extLst>
          </p:cNvPr>
          <p:cNvSpPr>
            <a:spLocks noGrp="1"/>
          </p:cNvSpPr>
          <p:nvPr>
            <p:ph type="title"/>
          </p:nvPr>
        </p:nvSpPr>
        <p:spPr/>
        <p:txBody>
          <a:bodyPr/>
          <a:lstStyle/>
          <a:p>
            <a:r>
              <a:rPr lang="en-AU" dirty="0"/>
              <a:t>Clicker Question 19, Response</a:t>
            </a:r>
          </a:p>
        </p:txBody>
      </p:sp>
      <p:sp>
        <p:nvSpPr>
          <p:cNvPr id="5" name="Google Shape;433;g847cf01710_0_113">
            <a:extLst>
              <a:ext uri="{FF2B5EF4-FFF2-40B4-BE49-F238E27FC236}">
                <a16:creationId xmlns:a16="http://schemas.microsoft.com/office/drawing/2014/main" id="{59263B65-417A-4B42-877B-0CC5C870F5D2}"/>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Group transfer reactions from ATP are common in biochemistry. What is the soluble product from </a:t>
            </a:r>
            <a:r>
              <a:rPr lang="en-US" sz="2400" dirty="0" err="1">
                <a:latin typeface="Arial" charset="0"/>
                <a:cs typeface="Arial" charset="0"/>
              </a:rPr>
              <a:t>pyrophosphorylation</a:t>
            </a:r>
            <a:r>
              <a:rPr lang="en-US" sz="2400" dirty="0">
                <a:latin typeface="Arial" charset="0"/>
                <a:cs typeface="Arial" charset="0"/>
              </a:rPr>
              <a:t> from ATP?</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Times New Roman" pitchFamily="18" charset="0"/>
              </a:rPr>
              <a:t>C.  AMP</a:t>
            </a:r>
            <a:endParaRPr lang="en-US" sz="2400" b="1" baseline="-25000" dirty="0">
              <a:latin typeface="Arial" charset="0"/>
              <a:cs typeface="Times New Roman" pitchFamily="18"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r>
              <a:rPr lang="en-US" altLang="en-US" sz="2400" b="1" dirty="0" err="1">
                <a:solidFill>
                  <a:srgbClr val="000000"/>
                </a:solidFill>
                <a:latin typeface="Arial" panose="020B0604020202020204" pitchFamily="34" charset="0"/>
                <a:cs typeface="Arial" panose="020B0604020202020204" pitchFamily="34" charset="0"/>
                <a:sym typeface="Arial" panose="020B0604020202020204" pitchFamily="34" charset="0"/>
              </a:rPr>
              <a:t>Pyrophosphorylation</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transfers a </a:t>
            </a:r>
            <a:r>
              <a:rPr lang="en-US" altLang="en-US" sz="2400" b="1" dirty="0" err="1">
                <a:solidFill>
                  <a:srgbClr val="000000"/>
                </a:solidFill>
                <a:latin typeface="Arial" panose="020B0604020202020204" pitchFamily="34" charset="0"/>
                <a:cs typeface="Arial" panose="020B0604020202020204" pitchFamily="34" charset="0"/>
                <a:sym typeface="Arial" panose="020B0604020202020204" pitchFamily="34" charset="0"/>
              </a:rPr>
              <a:t>pyrophosphoryl</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group to the nucleophile and displaces AMP.</a:t>
            </a:r>
          </a:p>
        </p:txBody>
      </p:sp>
    </p:spTree>
    <p:extLst>
      <p:ext uri="{BB962C8B-B14F-4D97-AF65-F5344CB8AC3E}">
        <p14:creationId xmlns:p14="http://schemas.microsoft.com/office/powerpoint/2010/main" val="26886444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E83358DB-C205-4674-B83F-4A01A1D9C56E}"/>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EE29695A-C611-4B5A-804D-C5212FB3A72E}"/>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(4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37136358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6D98-7B40-4C50-9A0F-400E1767F12F}"/>
              </a:ext>
            </a:extLst>
          </p:cNvPr>
          <p:cNvSpPr>
            <a:spLocks noGrp="1"/>
          </p:cNvSpPr>
          <p:nvPr>
            <p:ph type="title"/>
          </p:nvPr>
        </p:nvSpPr>
        <p:spPr/>
        <p:txBody>
          <a:bodyPr/>
          <a:lstStyle/>
          <a:p>
            <a:r>
              <a:rPr lang="en-US" altLang="en-US" dirty="0" err="1">
                <a:solidFill>
                  <a:schemeClr val="tx1"/>
                </a:solidFill>
                <a:latin typeface="Arial" panose="020B0604020202020204" pitchFamily="34" charset="0"/>
                <a:cs typeface="Arial" panose="020B0604020202020204" pitchFamily="34" charset="0"/>
              </a:rPr>
              <a:t>Adenylylation</a:t>
            </a:r>
            <a:r>
              <a:rPr lang="en-US" altLang="en-US" dirty="0">
                <a:solidFill>
                  <a:schemeClr val="tx1"/>
                </a:solidFill>
                <a:latin typeface="Arial" panose="020B0604020202020204" pitchFamily="34" charset="0"/>
                <a:cs typeface="Arial" panose="020B0604020202020204" pitchFamily="34" charset="0"/>
              </a:rPr>
              <a:t>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6106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err="1">
                <a:latin typeface="Arial" panose="020B0604020202020204" pitchFamily="34" charset="0"/>
                <a:cs typeface="Arial" panose="020B0604020202020204" pitchFamily="34" charset="0"/>
              </a:rPr>
              <a:t>adenylylation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reaction that transfers adenylate (5′-AMP) as an adenyl group </a:t>
            </a:r>
          </a:p>
          <a:p>
            <a:pPr lvl="1"/>
            <a:r>
              <a:rPr lang="en-US" sz="2400" dirty="0">
                <a:latin typeface="Arial" panose="020B0604020202020204" pitchFamily="34" charset="0"/>
                <a:cs typeface="Arial" panose="020B0604020202020204" pitchFamily="34" charset="0"/>
              </a:rPr>
              <a:t>often the method of energy coupling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thermodynamically very favorable </a:t>
            </a:r>
          </a:p>
          <a:p>
            <a:pPr lvl="1"/>
            <a:r>
              <a:rPr lang="en-US" sz="2400" dirty="0">
                <a:latin typeface="Arial" panose="020B0604020202020204" pitchFamily="34" charset="0"/>
                <a:cs typeface="Arial" panose="020B0604020202020204" pitchFamily="34" charset="0"/>
              </a:rPr>
              <a:t>hydrolysis of the </a:t>
            </a:r>
            <a:r>
              <a:rPr lang="el-GR" sz="2400" i="1" dirty="0">
                <a:latin typeface="Arial" panose="020B0604020202020204" pitchFamily="34" charset="0"/>
                <a:cs typeface="Arial" panose="020B0604020202020204" pitchFamily="34" charset="0"/>
              </a:rPr>
              <a:t>α–β </a:t>
            </a:r>
            <a:r>
              <a:rPr lang="en-US" sz="2400" dirty="0" err="1">
                <a:latin typeface="Arial" panose="020B0604020202020204" pitchFamily="34" charset="0"/>
                <a:cs typeface="Arial" panose="020B0604020202020204" pitchFamily="34" charset="0"/>
              </a:rPr>
              <a:t>phosphoanhydride</a:t>
            </a:r>
            <a:r>
              <a:rPr lang="en-US" sz="2400" dirty="0">
                <a:latin typeface="Arial" panose="020B0604020202020204" pitchFamily="34" charset="0"/>
                <a:cs typeface="Arial" panose="020B0604020202020204" pitchFamily="34" charset="0"/>
              </a:rPr>
              <a:t> bond releases more energy than hydrolysis of the </a:t>
            </a:r>
            <a:r>
              <a:rPr lang="el-GR" sz="2400" i="1" dirty="0">
                <a:latin typeface="Arial" panose="020B0604020202020204" pitchFamily="34" charset="0"/>
                <a:cs typeface="Arial" panose="020B0604020202020204" pitchFamily="34" charset="0"/>
              </a:rPr>
              <a:t>β–γ </a:t>
            </a:r>
            <a:r>
              <a:rPr lang="en-US" sz="2400" dirty="0">
                <a:latin typeface="Arial" panose="020B0604020202020204" pitchFamily="34" charset="0"/>
                <a:cs typeface="Arial" panose="020B0604020202020204" pitchFamily="34" charset="0"/>
              </a:rPr>
              <a:t>bond</a:t>
            </a:r>
          </a:p>
          <a:p>
            <a:pPr lvl="1"/>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formed as a byproduct is hydrolyzed to two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by </a:t>
            </a:r>
            <a:r>
              <a:rPr lang="en-US" sz="2400" b="1" dirty="0">
                <a:latin typeface="Arial" panose="020B0604020202020204" pitchFamily="34" charset="0"/>
                <a:cs typeface="Arial" panose="020B0604020202020204" pitchFamily="34" charset="0"/>
              </a:rPr>
              <a:t>inorganic pyro­phosphatase</a:t>
            </a:r>
            <a:r>
              <a:rPr lang="en-US" sz="2400" dirty="0">
                <a:latin typeface="Arial" panose="020B0604020202020204" pitchFamily="34" charset="0"/>
                <a:cs typeface="Arial" panose="020B0604020202020204" pitchFamily="34" charset="0"/>
              </a:rPr>
              <a:t>, releasing additional energy </a:t>
            </a:r>
          </a:p>
        </p:txBody>
      </p:sp>
    </p:spTree>
    <p:extLst>
      <p:ext uri="{BB962C8B-B14F-4D97-AF65-F5344CB8AC3E}">
        <p14:creationId xmlns:p14="http://schemas.microsoft.com/office/powerpoint/2010/main" val="13888603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0D607CED-0DDC-4E66-A272-E6A48E72A808}"/>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02534CBC-7823-4071-A52C-62783D22FA33}"/>
              </a:ext>
            </a:extLst>
          </p:cNvPr>
          <p:cNvSpPr>
            <a:spLocks noGrp="1"/>
          </p:cNvSpPr>
          <p:nvPr>
            <p:ph type="title"/>
          </p:nvPr>
        </p:nvSpPr>
        <p:spPr/>
        <p:txBody>
          <a:bodyPr/>
          <a:lstStyle/>
          <a:p>
            <a:r>
              <a:rPr lang="en-AU" dirty="0"/>
              <a:t>Clicker Question 20</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Which group transfer is overall the MOST favorable thermodynamically but involves two different enzymes?</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Arial" charset="0"/>
              </a:rPr>
              <a:t>phosphorolysis</a:t>
            </a:r>
          </a:p>
          <a:p>
            <a:pPr marL="514350" indent="-514350">
              <a:buFont typeface="+mj-lt"/>
              <a:buAutoNum type="alphaUcPeriod"/>
            </a:pPr>
            <a:r>
              <a:rPr lang="en-US" sz="2400" dirty="0" err="1">
                <a:latin typeface="Arial" charset="0"/>
                <a:cs typeface="Arial" charset="0"/>
              </a:rPr>
              <a:t>pyrophosphorylation</a:t>
            </a:r>
            <a:endParaRPr lang="en-US" sz="2400" dirty="0">
              <a:latin typeface="Arial" charset="0"/>
              <a:cs typeface="Arial" charset="0"/>
            </a:endParaRPr>
          </a:p>
          <a:p>
            <a:pPr marL="514350" indent="-514350">
              <a:buFont typeface="+mj-lt"/>
              <a:buAutoNum type="alphaUcPeriod"/>
            </a:pPr>
            <a:r>
              <a:rPr lang="en-US" sz="2400" dirty="0">
                <a:latin typeface="Arial" charset="0"/>
                <a:cs typeface="Arial" charset="0"/>
              </a:rPr>
              <a:t>phosphorylation</a:t>
            </a:r>
            <a:endParaRPr lang="en-US" sz="2400" baseline="-25000" dirty="0">
              <a:latin typeface="Arial" charset="0"/>
              <a:cs typeface="Arial" charset="0"/>
            </a:endParaRPr>
          </a:p>
          <a:p>
            <a:pPr marL="514350" indent="-514350">
              <a:buFont typeface="+mj-lt"/>
              <a:buAutoNum type="alphaUcPeriod"/>
            </a:pPr>
            <a:r>
              <a:rPr lang="en-US" sz="2400" dirty="0" err="1">
                <a:latin typeface="Arial" charset="0"/>
                <a:cs typeface="Arial" charset="0"/>
              </a:rPr>
              <a:t>adenylylation</a:t>
            </a:r>
            <a:r>
              <a:rPr lang="en-US" sz="2400" dirty="0">
                <a:latin typeface="Arial" charset="0"/>
                <a:cs typeface="Arial" charset="0"/>
              </a:rPr>
              <a:t> </a:t>
            </a:r>
            <a:r>
              <a:rPr lang="en-US" sz="2000" dirty="0">
                <a:latin typeface="Arial" charset="0"/>
                <a:cs typeface="Arial" charset="0"/>
              </a:rPr>
              <a:t>	</a:t>
            </a: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208903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CBF4-926F-4ED0-88CA-2158033F5143}"/>
              </a:ext>
            </a:extLst>
          </p:cNvPr>
          <p:cNvSpPr>
            <a:spLocks noGrp="1"/>
          </p:cNvSpPr>
          <p:nvPr>
            <p:ph type="title"/>
          </p:nvPr>
        </p:nvSpPr>
        <p:spPr/>
        <p:txBody>
          <a:bodyPr/>
          <a:lstStyle/>
          <a:p>
            <a:r>
              <a:rPr lang="en-AU" dirty="0"/>
              <a:t>Clicker Question 20, Response</a:t>
            </a:r>
          </a:p>
        </p:txBody>
      </p:sp>
      <p:sp>
        <p:nvSpPr>
          <p:cNvPr id="4" name="Google Shape;433;g847cf01710_0_113">
            <a:extLst>
              <a:ext uri="{FF2B5EF4-FFF2-40B4-BE49-F238E27FC236}">
                <a16:creationId xmlns:a16="http://schemas.microsoft.com/office/drawing/2014/main" id="{D0EC12F1-5426-6D49-85B7-9C0FDC8755D0}"/>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Which group transfer is overall the MOST favorable thermodynamically but involves two different enzymes?</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Arial" charset="0"/>
              </a:rPr>
              <a:t>D.  </a:t>
            </a:r>
            <a:r>
              <a:rPr lang="en-US" sz="2400" b="1" dirty="0" err="1">
                <a:latin typeface="Arial" charset="0"/>
                <a:cs typeface="Arial" charset="0"/>
              </a:rPr>
              <a:t>adenylylation</a:t>
            </a:r>
            <a:r>
              <a:rPr lang="en-US" sz="2400" b="1" dirty="0">
                <a:latin typeface="Arial" charset="0"/>
                <a:cs typeface="Arial" charset="0"/>
              </a:rPr>
              <a:t> </a:t>
            </a:r>
            <a:r>
              <a:rPr lang="en-US" sz="2000" b="1" dirty="0">
                <a:latin typeface="Arial" charset="0"/>
                <a:cs typeface="Arial" charset="0"/>
              </a:rPr>
              <a:t>	</a:t>
            </a:r>
          </a:p>
          <a:p>
            <a:pPr>
              <a:buNone/>
            </a:pPr>
            <a:r>
              <a:rPr lang="en-US" sz="2000" dirty="0">
                <a:latin typeface="Arial" charset="0"/>
                <a:cs typeface="Arial" charset="0"/>
              </a:rPr>
              <a:t>	</a:t>
            </a:r>
          </a:p>
          <a:p>
            <a:pPr>
              <a:buNone/>
            </a:pPr>
            <a:r>
              <a:rPr lang="en-US" sz="2400" b="1" dirty="0">
                <a:latin typeface="Arial" panose="020B0604020202020204" pitchFamily="34" charset="0"/>
                <a:cs typeface="Arial" panose="020B0604020202020204" pitchFamily="34" charset="0"/>
              </a:rPr>
              <a:t>Hydrolysis of the </a:t>
            </a:r>
            <a:r>
              <a:rPr lang="el-GR" sz="2400" b="1" i="1" dirty="0">
                <a:latin typeface="Arial" panose="020B0604020202020204" pitchFamily="34" charset="0"/>
                <a:cs typeface="Arial" panose="020B0604020202020204" pitchFamily="34" charset="0"/>
              </a:rPr>
              <a:t>α–β</a:t>
            </a:r>
            <a:r>
              <a:rPr lang="el-GR"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phosphoanhydride</a:t>
            </a:r>
            <a:r>
              <a:rPr lang="en-US" sz="2400" b="1" dirty="0">
                <a:latin typeface="Arial" panose="020B0604020202020204" pitchFamily="34" charset="0"/>
                <a:cs typeface="Arial" panose="020B0604020202020204" pitchFamily="34" charset="0"/>
              </a:rPr>
              <a:t> bond releases considerably more energy (~46 kJ/mol) than hydrolysis of the </a:t>
            </a:r>
            <a:r>
              <a:rPr lang="el-GR" sz="2400" b="1" i="1" dirty="0">
                <a:latin typeface="Arial" panose="020B0604020202020204" pitchFamily="34" charset="0"/>
                <a:cs typeface="Arial" panose="020B0604020202020204" pitchFamily="34" charset="0"/>
              </a:rPr>
              <a:t>β–γ </a:t>
            </a:r>
            <a:r>
              <a:rPr lang="en-US" sz="2400" b="1" dirty="0">
                <a:latin typeface="Arial" panose="020B0604020202020204" pitchFamily="34" charset="0"/>
                <a:cs typeface="Arial" panose="020B0604020202020204" pitchFamily="34" charset="0"/>
              </a:rPr>
              <a:t>bond (~31 kJ/mol). Furthermore, the </a:t>
            </a:r>
            <a:r>
              <a:rPr lang="en-US" sz="2400" b="1" dirty="0" err="1">
                <a:latin typeface="Arial" panose="020B0604020202020204" pitchFamily="34" charset="0"/>
                <a:cs typeface="Arial" panose="020B0604020202020204" pitchFamily="34" charset="0"/>
              </a:rPr>
              <a:t>PP</a:t>
            </a:r>
            <a:r>
              <a:rPr lang="en-US" sz="2400" b="1" baseline="-25000"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formed as a byproduct of the </a:t>
            </a:r>
            <a:r>
              <a:rPr lang="en-US" sz="2400" b="1" dirty="0" err="1">
                <a:latin typeface="Arial" panose="020B0604020202020204" pitchFamily="34" charset="0"/>
                <a:cs typeface="Arial" panose="020B0604020202020204" pitchFamily="34" charset="0"/>
              </a:rPr>
              <a:t>adenylylation</a:t>
            </a:r>
            <a:r>
              <a:rPr lang="en-US" sz="2400" b="1" dirty="0">
                <a:latin typeface="Arial" panose="020B0604020202020204" pitchFamily="34" charset="0"/>
                <a:cs typeface="Arial" panose="020B0604020202020204" pitchFamily="34" charset="0"/>
              </a:rPr>
              <a:t> is hydrolyzed to two P</a:t>
            </a:r>
            <a:r>
              <a:rPr lang="en-US" sz="2400" b="1" baseline="-25000" dirty="0">
                <a:latin typeface="Arial" panose="020B0604020202020204" pitchFamily="34" charset="0"/>
                <a:cs typeface="Arial" panose="020B0604020202020204" pitchFamily="34" charset="0"/>
              </a:rPr>
              <a:t>i </a:t>
            </a:r>
            <a:r>
              <a:rPr lang="en-US" sz="2400" b="1" dirty="0">
                <a:latin typeface="Arial" panose="020B0604020202020204" pitchFamily="34" charset="0"/>
                <a:cs typeface="Arial" panose="020B0604020202020204" pitchFamily="34" charset="0"/>
              </a:rPr>
              <a:t>by the inorganic pyro­phosphatase, releasing another 19 kJ/mol.</a:t>
            </a: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483941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0B1B-2977-453B-9637-61E17F15930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Assembly of Informational Macromolecules Requires Energy</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9812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through group transfer reactions, ATP provides the energy for: </a:t>
            </a:r>
          </a:p>
          <a:p>
            <a:pPr lvl="1"/>
            <a:r>
              <a:rPr lang="en-US" sz="2400" dirty="0">
                <a:latin typeface="Arial" panose="020B0604020202020204" pitchFamily="34" charset="0"/>
                <a:cs typeface="Arial" panose="020B0604020202020204" pitchFamily="34" charset="0"/>
              </a:rPr>
              <a:t>the synthesis of informational macromolecules (DNA, RNA, protein)</a:t>
            </a:r>
          </a:p>
          <a:p>
            <a:pPr lvl="1"/>
            <a:r>
              <a:rPr lang="en-US" sz="2400" dirty="0">
                <a:latin typeface="Arial" panose="020B0604020202020204" pitchFamily="34" charset="0"/>
                <a:cs typeface="Arial" panose="020B0604020202020204" pitchFamily="34" charset="0"/>
              </a:rPr>
              <a:t>the transport of molecules and ions across membranes against gradients </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through hydrolysis, ATP provides the energy for muscle contraction</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304890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CA7F8B43-00F5-43BB-B905-90AA6B8B4CE3}"/>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D9FC47B2-976E-4F6D-A002-BB313066B2A1}"/>
              </a:ext>
            </a:extLst>
          </p:cNvPr>
          <p:cNvSpPr>
            <a:spLocks noGrp="1"/>
          </p:cNvSpPr>
          <p:nvPr>
            <p:ph type="title"/>
          </p:nvPr>
        </p:nvSpPr>
        <p:spPr/>
        <p:txBody>
          <a:bodyPr/>
          <a:lstStyle/>
          <a:p>
            <a:r>
              <a:rPr lang="en-AU" dirty="0"/>
              <a:t>Clicker Question 21</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regarding ATP is false?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Most enzymes that use ATP bind it in a form complexed with Mg</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a:t>
            </a:r>
          </a:p>
          <a:p>
            <a:pPr marL="514350" indent="-514350">
              <a:buFont typeface="+mj-lt"/>
              <a:buAutoNum type="alphaUcPeriod"/>
            </a:pPr>
            <a:r>
              <a:rPr lang="en-US" sz="2400" dirty="0">
                <a:latin typeface="Arial" panose="020B0604020202020204" pitchFamily="34" charset="0"/>
                <a:cs typeface="Arial" panose="020B0604020202020204" pitchFamily="34" charset="0"/>
              </a:rPr>
              <a:t>Compared with other phosphate-containing compounds in biochemistry, ATP has a higher free energy than nearly all of the others.</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ATP concentrations in a cell are usually much higher than the equilibrium constants.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ATP can act as a group donor in </a:t>
            </a:r>
            <a:r>
              <a:rPr lang="en-US" altLang="en-US" sz="2400" dirty="0" err="1">
                <a:latin typeface="Arial" panose="020B0604020202020204" pitchFamily="34" charset="0"/>
                <a:cs typeface="Arial" panose="020B0604020202020204" pitchFamily="34" charset="0"/>
              </a:rPr>
              <a:t>adenylylation</a:t>
            </a:r>
            <a:r>
              <a:rPr lang="en-US" altLang="en-US" sz="2400" dirty="0">
                <a:latin typeface="Arial" panose="020B0604020202020204" pitchFamily="34" charset="0"/>
                <a:cs typeface="Arial" panose="020B0604020202020204" pitchFamily="34" charset="0"/>
              </a:rPr>
              <a:t> reactions. </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34576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98DE-5F61-4E8C-B021-82FD7D146DC1}"/>
              </a:ext>
            </a:extLst>
          </p:cNvPr>
          <p:cNvSpPr>
            <a:spLocks noGrp="1"/>
          </p:cNvSpPr>
          <p:nvPr>
            <p:ph type="title"/>
          </p:nvPr>
        </p:nvSpPr>
        <p:spPr/>
        <p:txBody>
          <a:bodyPr/>
          <a:lstStyle/>
          <a:p>
            <a:r>
              <a:rPr lang="en-AU" dirty="0"/>
              <a:t>Clicker Question 21, Response</a:t>
            </a:r>
          </a:p>
        </p:txBody>
      </p:sp>
      <p:sp>
        <p:nvSpPr>
          <p:cNvPr id="5" name="Google Shape;433;g847cf01710_0_113">
            <a:extLst>
              <a:ext uri="{FF2B5EF4-FFF2-40B4-BE49-F238E27FC236}">
                <a16:creationId xmlns:a16="http://schemas.microsoft.com/office/drawing/2014/main" id="{F84AA3BA-7346-E347-B3EC-478E73287AC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regarding ATP is false?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startAt="2"/>
            </a:pPr>
            <a:r>
              <a:rPr lang="en-US" sz="2400" b="1" dirty="0">
                <a:latin typeface="Arial" panose="020B0604020202020204" pitchFamily="34" charset="0"/>
                <a:cs typeface="Arial" panose="020B0604020202020204" pitchFamily="34" charset="0"/>
              </a:rPr>
              <a:t>Compared with other phosphate-containing compounds in biochemistry, ATP has a higher free energy than nearly all of the others.</a:t>
            </a:r>
          </a:p>
          <a:p>
            <a:pPr>
              <a:buNone/>
            </a:pPr>
            <a:endParaRPr lang="en-US" altLang="en-US" sz="2400" i="1" dirty="0">
              <a:latin typeface="Arial" panose="020B0604020202020204" pitchFamily="34" charset="0"/>
              <a:cs typeface="Arial" panose="020B0604020202020204" pitchFamily="34" charset="0"/>
            </a:endParaRPr>
          </a:p>
          <a:p>
            <a:pPr>
              <a:buNone/>
            </a:pPr>
            <a:r>
              <a:rPr lang="en-US" sz="2400" b="1" dirty="0">
                <a:latin typeface="Arial" charset="0"/>
                <a:cs typeface="Arial" charset="0"/>
              </a:rPr>
              <a:t>ADP (-32.8 kJ/mol), phosphocreatine (-43.0 kJ/mol), 1,3-bisphosphoglycerate (-49.3 kJ/mol), and phosphoenolpyruvate (-61.9 kJ/mol) have higher free-energy values than ATP (-30.5 kJ/mol). </a:t>
            </a: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5929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9BD-51BC-4F16-A20D-6FE2FE7DAF3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Biological Energy Transformations Obey the Laws of Thermodynamics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19050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first law of thermodynamics is the principle of the conservation of energy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second law of thermodynamics says that the universe always tends toward increasing disorder</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028460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BFA73E50-7FD9-497C-98B6-29F9DA6290D0}"/>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DB1FE7C5-D436-4890-9C2F-F0A3BB0D076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(5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41590659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A318-08A5-43FE-8F24-82FC7F21E873}"/>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Transphosphorylations between Nucleotides Occur in All Cell Types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9812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other nucleoside triphosphates (GTP, UTP, and CTP) and all </a:t>
            </a:r>
            <a:r>
              <a:rPr lang="en-US" sz="2400" dirty="0" err="1">
                <a:latin typeface="Arial" panose="020B0604020202020204" pitchFamily="34" charset="0"/>
                <a:cs typeface="Arial" panose="020B0604020202020204" pitchFamily="34" charset="0"/>
              </a:rPr>
              <a:t>deoxynucleoside</a:t>
            </a:r>
            <a:r>
              <a:rPr lang="en-US" sz="2400" dirty="0">
                <a:latin typeface="Arial" panose="020B0604020202020204" pitchFamily="34" charset="0"/>
                <a:cs typeface="Arial" panose="020B0604020202020204" pitchFamily="34" charset="0"/>
              </a:rPr>
              <a:t> triphosphates (</a:t>
            </a:r>
            <a:r>
              <a:rPr lang="en-US" sz="2400" dirty="0" err="1">
                <a:latin typeface="Arial" panose="020B0604020202020204" pitchFamily="34" charset="0"/>
                <a:cs typeface="Arial" panose="020B0604020202020204" pitchFamily="34" charset="0"/>
              </a:rPr>
              <a:t>dATP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dGTP</a:t>
            </a:r>
            <a:r>
              <a:rPr lang="en-US" sz="2400" dirty="0">
                <a:latin typeface="Arial" panose="020B0604020202020204" pitchFamily="34" charset="0"/>
                <a:cs typeface="Arial" panose="020B0604020202020204" pitchFamily="34" charset="0"/>
              </a:rPr>
              <a:t>, dTTP, and </a:t>
            </a:r>
            <a:r>
              <a:rPr lang="en-US" sz="2400" dirty="0" err="1">
                <a:latin typeface="Arial" panose="020B0604020202020204" pitchFamily="34" charset="0"/>
                <a:cs typeface="Arial" panose="020B0604020202020204" pitchFamily="34" charset="0"/>
              </a:rPr>
              <a:t>dCTP</a:t>
            </a:r>
            <a:r>
              <a:rPr lang="en-US" sz="2400" dirty="0">
                <a:latin typeface="Arial" panose="020B0604020202020204" pitchFamily="34" charset="0"/>
                <a:cs typeface="Arial" panose="020B0604020202020204" pitchFamily="34" charset="0"/>
              </a:rPr>
              <a:t>) are energetically equivalent to ATP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nucleoside diphosphate kinase </a:t>
            </a:r>
            <a:r>
              <a:rPr lang="en-US" sz="2400" dirty="0">
                <a:latin typeface="Arial" panose="020B0604020202020204" pitchFamily="34" charset="0"/>
                <a:cs typeface="Arial" panose="020B0604020202020204" pitchFamily="34" charset="0"/>
              </a:rPr>
              <a:t>= carries phosphoryl groups from ATP to other nucleotides</a:t>
            </a:r>
          </a:p>
          <a:p>
            <a:pPr lvl="1"/>
            <a:r>
              <a:rPr lang="en-US" sz="2400" dirty="0">
                <a:latin typeface="Arial" panose="020B0604020202020204" pitchFamily="34" charset="0"/>
                <a:cs typeface="Arial" panose="020B0604020202020204" pitchFamily="34" charset="0"/>
              </a:rPr>
              <a:t>high [ATP]/[ADP] ratio normally drives the reaction forward</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85893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AA26-3621-44E9-8CDF-649614A8DE32}"/>
              </a:ext>
            </a:extLst>
          </p:cNvPr>
          <p:cNvSpPr>
            <a:spLocks noGrp="1"/>
          </p:cNvSpPr>
          <p:nvPr>
            <p:ph type="title"/>
          </p:nvPr>
        </p:nvSpPr>
        <p:spPr>
          <a:xfrm>
            <a:off x="0" y="152400"/>
            <a:ext cx="9144000" cy="1280730"/>
          </a:xfrm>
        </p:spPr>
        <p:txBody>
          <a:bodyPr/>
          <a:lstStyle/>
          <a:p>
            <a:r>
              <a:rPr lang="en-US" altLang="en-US" dirty="0">
                <a:solidFill>
                  <a:schemeClr val="tx1"/>
                </a:solidFill>
                <a:latin typeface="Arial" panose="020B0604020202020204" pitchFamily="34" charset="0"/>
                <a:cs typeface="Arial" panose="020B0604020202020204" pitchFamily="34" charset="0"/>
              </a:rPr>
              <a:t>Ping-Pong Mechanism of Nucleoside Diphosphate Kinase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first step = phosphoryl group transfer from ATP to an active-site His residue produces a phosphoenzyme intermediate</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second step = transfer of the phosphoryl group is from the His residue to an NDP acceptor</a:t>
            </a:r>
          </a:p>
        </p:txBody>
      </p:sp>
      <p:pic>
        <p:nvPicPr>
          <p:cNvPr id="3" name="Picture 2" descr="All phosphates are shown as a circle labeled P. Adenosine is bonded to three phosphates, with the terminal phosphate highlighted in red. Text below reads, (A T P). A curved downward arrow meets a curved downward arrow to its right and the point where they meet is labeled ping. The left-hand arrow ends at adenosine bonded to two phosphates to the lower left above text reading, (A D P). The right-hand arrow ends at an oval labeled E n z bonded to H i s connected by a red bond to a red highlighted phosphate. A curved upward arrow meets a curved upward arrow to the right and the point where they meet is labeled pong. The right-hand arrow begins at nucleoside bonded to two phosphate with text below reading, (any N D P or d N D P) and ends at nucleoside bonded to three phosphates with the terminal phosphate highlighted in red above text reading, (any N T P or d N T P). The arrow immediately to its left, which it met at the point labeled pong, ends at an oval labeled E n z bonded to H i s. A curved downward arrow from this molecule meets the curved arrow to its left at the point labeled ping before reaching the oval labeled E n z bonded to His connected by a red highlighted bond to red highlighted P below.">
            <a:extLst>
              <a:ext uri="{FF2B5EF4-FFF2-40B4-BE49-F238E27FC236}">
                <a16:creationId xmlns:a16="http://schemas.microsoft.com/office/drawing/2014/main" id="{CED5336C-251C-5D42-835D-E5D7294202E3}"/>
              </a:ext>
            </a:extLst>
          </p:cNvPr>
          <p:cNvPicPr>
            <a:picLocks noChangeAspect="1"/>
          </p:cNvPicPr>
          <p:nvPr/>
        </p:nvPicPr>
        <p:blipFill>
          <a:blip r:embed="rId3"/>
          <a:stretch>
            <a:fillRect/>
          </a:stretch>
        </p:blipFill>
        <p:spPr>
          <a:xfrm>
            <a:off x="629526" y="4495800"/>
            <a:ext cx="7884948" cy="1651000"/>
          </a:xfrm>
          <a:prstGeom prst="rect">
            <a:avLst/>
          </a:prstGeom>
        </p:spPr>
      </p:pic>
    </p:spTree>
    <p:extLst>
      <p:ext uri="{BB962C8B-B14F-4D97-AF65-F5344CB8AC3E}">
        <p14:creationId xmlns:p14="http://schemas.microsoft.com/office/powerpoint/2010/main" val="4486606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3B5-2815-4497-B85D-70C940D4763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Adenylate Kinase and Creatine Kinase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adenylate kinase </a:t>
            </a:r>
            <a:r>
              <a:rPr lang="en-US" sz="2400" dirty="0">
                <a:latin typeface="Arial" panose="020B0604020202020204" pitchFamily="34" charset="0"/>
                <a:cs typeface="Arial" panose="020B0604020202020204" pitchFamily="34" charset="0"/>
              </a:rPr>
              <a:t>= lowers the ADP concentration and replenishes ATP during periods of intense demand for ATP</a:t>
            </a:r>
          </a:p>
          <a:p>
            <a:pPr lvl="1"/>
            <a:r>
              <a:rPr lang="en-US" sz="2400" dirty="0">
                <a:latin typeface="Arial" panose="020B0604020202020204" pitchFamily="34" charset="0"/>
                <a:cs typeface="Arial" panose="020B0604020202020204" pitchFamily="34" charset="0"/>
              </a:rPr>
              <a:t>guanylate kinase is a similar enzyme </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creatine kinase </a:t>
            </a:r>
            <a:r>
              <a:rPr lang="en-US" sz="2400" dirty="0">
                <a:latin typeface="Arial" panose="020B0604020202020204" pitchFamily="34" charset="0"/>
                <a:cs typeface="Arial" panose="020B0604020202020204" pitchFamily="34" charset="0"/>
              </a:rPr>
              <a:t>= uses the phosphocreatine reservoir to replenish ATP at a rapid rate </a:t>
            </a:r>
          </a:p>
          <a:p>
            <a:pPr lvl="1"/>
            <a:r>
              <a:rPr lang="en-US" sz="2400" dirty="0">
                <a:latin typeface="Arial" panose="020B0604020202020204" pitchFamily="34" charset="0"/>
                <a:cs typeface="Arial" panose="020B0604020202020204" pitchFamily="34" charset="0"/>
              </a:rPr>
              <a:t>lower phyla organisms employ </a:t>
            </a:r>
            <a:r>
              <a:rPr lang="en-US" sz="2400" b="1" dirty="0">
                <a:latin typeface="Arial" panose="020B0604020202020204" pitchFamily="34" charset="0"/>
                <a:cs typeface="Arial" panose="020B0604020202020204" pitchFamily="34" charset="0"/>
              </a:rPr>
              <a:t>phosphagens </a:t>
            </a:r>
            <a:r>
              <a:rPr lang="en-US" sz="2400" dirty="0">
                <a:latin typeface="Arial" panose="020B0604020202020204" pitchFamily="34" charset="0"/>
                <a:cs typeface="Arial" panose="020B0604020202020204" pitchFamily="34" charset="0"/>
              </a:rPr>
              <a:t>(phosphocreatine-like molecules) as </a:t>
            </a:r>
            <a:r>
              <a:rPr lang="en-US" sz="2400" dirty="0" err="1">
                <a:latin typeface="Arial" panose="020B0604020202020204" pitchFamily="34" charset="0"/>
                <a:cs typeface="Arial" panose="020B0604020202020204" pitchFamily="34" charset="0"/>
              </a:rPr>
              <a:t>phosphoyl</a:t>
            </a:r>
            <a:r>
              <a:rPr lang="en-US" sz="2400" dirty="0">
                <a:latin typeface="Arial" panose="020B0604020202020204" pitchFamily="34" charset="0"/>
                <a:cs typeface="Arial" panose="020B0604020202020204" pitchFamily="34" charset="0"/>
              </a:rPr>
              <a:t> reservoirs </a:t>
            </a:r>
          </a:p>
        </p:txBody>
      </p:sp>
    </p:spTree>
    <p:extLst>
      <p:ext uri="{BB962C8B-B14F-4D97-AF65-F5344CB8AC3E}">
        <p14:creationId xmlns:p14="http://schemas.microsoft.com/office/powerpoint/2010/main" val="34519960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10;">
            <a:extLst>
              <a:ext uri="{FF2B5EF4-FFF2-40B4-BE49-F238E27FC236}">
                <a16:creationId xmlns:a16="http://schemas.microsoft.com/office/drawing/2014/main" id="{7D216AAB-FF11-441E-8C50-BE93C26CB024}"/>
              </a:ext>
            </a:extLst>
          </p:cNvPr>
          <p:cNvPicPr>
            <a:picLocks noChangeAspect="1"/>
          </p:cNvPicPr>
          <p:nvPr/>
        </p:nvPicPr>
        <p:blipFill>
          <a:blip r:embed="rId3"/>
          <a:stretch>
            <a:fillRect/>
          </a:stretch>
        </p:blipFill>
        <p:spPr>
          <a:xfrm>
            <a:off x="718185" y="391160"/>
            <a:ext cx="1133954" cy="816935"/>
          </a:xfrm>
          <a:prstGeom prst="rect">
            <a:avLst/>
          </a:prstGeom>
        </p:spPr>
      </p:pic>
      <p:sp>
        <p:nvSpPr>
          <p:cNvPr id="2" name="Title 1">
            <a:extLst>
              <a:ext uri="{FF2B5EF4-FFF2-40B4-BE49-F238E27FC236}">
                <a16:creationId xmlns:a16="http://schemas.microsoft.com/office/drawing/2014/main" id="{83E2A704-CAE7-415A-AE32-65A37F6FD81E}"/>
              </a:ext>
            </a:extLst>
          </p:cNvPr>
          <p:cNvSpPr>
            <a:spLocks noGrp="1"/>
          </p:cNvSpPr>
          <p:nvPr>
            <p:ph type="title"/>
          </p:nvPr>
        </p:nvSpPr>
        <p:spPr/>
        <p:txBody>
          <a:bodyPr/>
          <a:lstStyle/>
          <a:p>
            <a:r>
              <a:rPr lang="en-AU" dirty="0"/>
              <a:t>Clicker Question 22</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Which transphosphorylation enzyme is MOST important at the end of an intense workout in a gym to begin restoring the ATP/ADP mass action ratio?</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Arial" charset="0"/>
              </a:rPr>
              <a:t>adenylate kinase</a:t>
            </a:r>
          </a:p>
          <a:p>
            <a:pPr marL="514350" indent="-514350">
              <a:buFont typeface="+mj-lt"/>
              <a:buAutoNum type="alphaUcPeriod"/>
            </a:pPr>
            <a:r>
              <a:rPr lang="en-US" sz="2400" dirty="0">
                <a:latin typeface="Arial" charset="0"/>
                <a:cs typeface="Arial" charset="0"/>
              </a:rPr>
              <a:t>creatine kinase</a:t>
            </a:r>
          </a:p>
          <a:p>
            <a:pPr marL="514350" indent="-514350">
              <a:buFont typeface="+mj-lt"/>
              <a:buAutoNum type="alphaUcPeriod"/>
            </a:pPr>
            <a:r>
              <a:rPr lang="en-US" sz="2400" dirty="0">
                <a:latin typeface="Arial" charset="0"/>
                <a:cs typeface="Arial" charset="0"/>
              </a:rPr>
              <a:t>nucleoside diphosphate kinase</a:t>
            </a:r>
          </a:p>
          <a:p>
            <a:pPr marL="514350" indent="-514350">
              <a:buFont typeface="+mj-lt"/>
              <a:buAutoNum type="alphaUcPeriod"/>
            </a:pPr>
            <a:r>
              <a:rPr lang="en-US" sz="2400" dirty="0">
                <a:latin typeface="Arial" charset="0"/>
                <a:cs typeface="Arial" charset="0"/>
              </a:rPr>
              <a:t>inorganic pyrophosphatase</a:t>
            </a: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324104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CD0E-927E-4A7A-B1DB-E07F6B3154B2}"/>
              </a:ext>
            </a:extLst>
          </p:cNvPr>
          <p:cNvSpPr>
            <a:spLocks noGrp="1"/>
          </p:cNvSpPr>
          <p:nvPr>
            <p:ph type="title"/>
          </p:nvPr>
        </p:nvSpPr>
        <p:spPr/>
        <p:txBody>
          <a:bodyPr/>
          <a:lstStyle/>
          <a:p>
            <a:r>
              <a:rPr lang="en-AU" dirty="0"/>
              <a:t>Clicker Question 22, Response</a:t>
            </a:r>
          </a:p>
        </p:txBody>
      </p:sp>
      <p:sp>
        <p:nvSpPr>
          <p:cNvPr id="4" name="Google Shape;433;g847cf01710_0_113">
            <a:extLst>
              <a:ext uri="{FF2B5EF4-FFF2-40B4-BE49-F238E27FC236}">
                <a16:creationId xmlns:a16="http://schemas.microsoft.com/office/drawing/2014/main" id="{EB5BC8EB-F2F8-9546-96D5-52440D18E56C}"/>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Which transphosphorylation enzyme </a:t>
            </a:r>
            <a:r>
              <a:rPr lang="en-US" sz="2400">
                <a:latin typeface="Arial" charset="0"/>
                <a:cs typeface="Arial" charset="0"/>
              </a:rPr>
              <a:t>is MOST </a:t>
            </a:r>
            <a:r>
              <a:rPr lang="en-US" sz="2400" dirty="0">
                <a:latin typeface="Arial" charset="0"/>
                <a:cs typeface="Arial" charset="0"/>
              </a:rPr>
              <a:t>important at the end of an intense workout in a gym to begin restoring the ATP/ADP mass action ratio?</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b="1" dirty="0">
                <a:latin typeface="Arial" charset="0"/>
                <a:cs typeface="Arial" charset="0"/>
              </a:rPr>
              <a:t>adenylate kinase</a:t>
            </a:r>
            <a:endParaRPr lang="en-US" sz="2400" b="1" baseline="-25000" dirty="0">
              <a:latin typeface="Arial" charset="0"/>
              <a:cs typeface="Times New Roman" pitchFamily="18" charset="0"/>
            </a:endParaRPr>
          </a:p>
          <a:p>
            <a:pPr marL="457200" indent="-457200">
              <a:buFont typeface="+mj-lt"/>
              <a:buAutoNum type="alphaUcPeriod"/>
            </a:pPr>
            <a:endParaRPr lang="en-US" sz="2400" b="1" baseline="-25000" dirty="0">
              <a:latin typeface="Arial" charset="0"/>
              <a:cs typeface="Times New Roman" pitchFamily="18" charset="0"/>
            </a:endParaRPr>
          </a:p>
          <a:p>
            <a:pPr>
              <a:buNone/>
            </a:pPr>
            <a:r>
              <a:rPr lang="en-US" sz="2400" b="1" dirty="0">
                <a:latin typeface="Arial" panose="020B0604020202020204" pitchFamily="34" charset="0"/>
                <a:cs typeface="Arial" panose="020B0604020202020204" pitchFamily="34" charset="0"/>
              </a:rPr>
              <a:t>During periods of intense demand for ATP, the cell lowers the ADP concentration, and at the same time replenishes ATP, by the action of adenylate kinase. This reaction is fully reversible, so, after the intense demand for ATP ends, the enzyme can recycle AMP by converting it to ADP, which can then be phosphorylated to ATP in mitochondria. </a:t>
            </a:r>
          </a:p>
          <a:p>
            <a:pPr>
              <a:buNone/>
            </a:pPr>
            <a:endParaRPr lang="en-US" sz="2400" dirty="0"/>
          </a:p>
        </p:txBody>
      </p:sp>
    </p:spTree>
    <p:extLst>
      <p:ext uri="{BB962C8B-B14F-4D97-AF65-F5344CB8AC3E}">
        <p14:creationId xmlns:p14="http://schemas.microsoft.com/office/powerpoint/2010/main" val="40699106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882E-B9AA-4E07-A643-A97F77214C80}"/>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13.4</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Biological Oxidation-Reduction Reactions</a:t>
            </a:r>
            <a:endParaRPr lang="en-AU" dirty="0"/>
          </a:p>
        </p:txBody>
      </p:sp>
    </p:spTree>
    <p:extLst>
      <p:ext uri="{BB962C8B-B14F-4D97-AF65-F5344CB8AC3E}">
        <p14:creationId xmlns:p14="http://schemas.microsoft.com/office/powerpoint/2010/main" val="13731743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1DA2383B-E2A2-4404-92B7-8A583D71621C}"/>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27D9CFB5-04DC-43B7-B1B7-957C3EE217C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(3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354758824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3BD3-9CE4-4945-B2F3-CB928EA68F0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Flow of Electrons in Oxidation-Reduction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electron flow in oxidation-reduction reactions is responsible for all work done by living organisms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electrons move from metabolic intermediates to electron carriers to acceptors with higher electron affinities</a:t>
            </a:r>
          </a:p>
          <a:p>
            <a:pPr lvl="1"/>
            <a:r>
              <a:rPr lang="en-US" sz="2400" dirty="0">
                <a:latin typeface="Arial" panose="020B0604020202020204" pitchFamily="34" charset="0"/>
                <a:cs typeface="Arial" panose="020B0604020202020204" pitchFamily="34" charset="0"/>
              </a:rPr>
              <a:t>release energy </a:t>
            </a:r>
          </a:p>
        </p:txBody>
      </p:sp>
    </p:spTree>
    <p:extLst>
      <p:ext uri="{BB962C8B-B14F-4D97-AF65-F5344CB8AC3E}">
        <p14:creationId xmlns:p14="http://schemas.microsoft.com/office/powerpoint/2010/main" val="315083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479F0830-05C6-43F0-9C8B-D3FC5392E9E8}"/>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B4EDA50F-6EB8-4F32-9351-ABC8B4C606B5}"/>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(4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428100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761D4049-5549-4A2E-89A2-19182FE9346D}"/>
              </a:ext>
            </a:extLst>
          </p:cNvPr>
          <p:cNvPicPr>
            <a:picLocks noChangeAspect="1"/>
          </p:cNvPicPr>
          <p:nvPr/>
        </p:nvPicPr>
        <p:blipFill>
          <a:blip r:embed="rId3"/>
          <a:stretch>
            <a:fillRect/>
          </a:stretch>
        </p:blipFill>
        <p:spPr>
          <a:xfrm>
            <a:off x="771046" y="381000"/>
            <a:ext cx="1133954" cy="816935"/>
          </a:xfrm>
          <a:prstGeom prst="rect">
            <a:avLst/>
          </a:prstGeom>
        </p:spPr>
      </p:pic>
      <p:sp>
        <p:nvSpPr>
          <p:cNvPr id="2" name="Title 1">
            <a:extLst>
              <a:ext uri="{FF2B5EF4-FFF2-40B4-BE49-F238E27FC236}">
                <a16:creationId xmlns:a16="http://schemas.microsoft.com/office/drawing/2014/main" id="{184A8494-BE49-4376-B6E3-2DBCB8B8B9A2}"/>
              </a:ext>
            </a:extLst>
          </p:cNvPr>
          <p:cNvSpPr>
            <a:spLocks noGrp="1"/>
          </p:cNvSpPr>
          <p:nvPr>
            <p:ph type="title"/>
          </p:nvPr>
        </p:nvSpPr>
        <p:spPr/>
        <p:txBody>
          <a:bodyPr/>
          <a:lstStyle/>
          <a:p>
            <a:r>
              <a:rPr lang="en-AU" dirty="0"/>
              <a:t>Clicker Question 1</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Which statement describes the second law of thermodynamics?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In all natural processes, the entropy of the universe increases.</a:t>
            </a: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entropy of a system at absolute zero is a well-defined constant.</a:t>
            </a: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For any physical or chemical change, the total amount of energy in the universe remains constant.</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Energy may be created or destroyed, but it cannot change form or be transported from one region to another.</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742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680B-6C15-40CA-A623-80B30243FE30}"/>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The Flow of Electrons Can Do Biological Work</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6764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electromotive force (emf) </a:t>
            </a:r>
            <a:r>
              <a:rPr lang="en-US" sz="2400" dirty="0">
                <a:latin typeface="Arial" panose="020B0604020202020204" pitchFamily="34" charset="0"/>
                <a:cs typeface="Arial" panose="020B0604020202020204" pitchFamily="34" charset="0"/>
              </a:rPr>
              <a:t>= force proportional to the difference in electron affinity between chemical species</a:t>
            </a:r>
          </a:p>
          <a:p>
            <a:pPr lvl="1"/>
            <a:r>
              <a:rPr lang="en-US" sz="2400" dirty="0">
                <a:latin typeface="Arial" panose="020B0604020202020204" pitchFamily="34" charset="0"/>
                <a:cs typeface="Arial" panose="020B0604020202020204" pitchFamily="34" charset="0"/>
              </a:rPr>
              <a:t>drives electron flow spontaneously through a circuit</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biological “circuit” = electrons from glucose flow through a series o</a:t>
            </a:r>
            <a:r>
              <a:rPr lang="en-US" sz="2400" dirty="0">
                <a:latin typeface="Arial" panose="020B0604020202020204" pitchFamily="34" charset="0"/>
                <a:cs typeface="Arial" panose="020B0604020202020204" pitchFamily="34" charset="0"/>
              </a:rPr>
              <a:t>f electron-carrier intermediates to another chemical species, such as O</a:t>
            </a:r>
            <a:r>
              <a:rPr lang="en-US" sz="2400" baseline="-25000" dirty="0">
                <a:latin typeface="Arial" panose="020B0604020202020204" pitchFamily="34" charset="0"/>
                <a:cs typeface="Arial" panose="020B0604020202020204" pitchFamily="34" charset="0"/>
              </a:rPr>
              <a:t>2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01251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FA27-457F-43A8-A2C8-48A8DAF0CB80}"/>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Oxidation-Reductions Can Be Described as Half-Reactions</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752600"/>
                <a:ext cx="83820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the oxidation of </a:t>
                </a:r>
                <a:r>
                  <a:rPr lang="en-US" sz="2400" dirty="0">
                    <a:latin typeface="Arial" panose="020B0604020202020204" pitchFamily="34" charset="0"/>
                    <a:cs typeface="Arial" panose="020B0604020202020204" pitchFamily="34" charset="0"/>
                  </a:rPr>
                  <a:t>ferrous ion by cupric ion,</a:t>
                </a:r>
              </a:p>
              <a:p>
                <a:pPr marL="50800" indent="0">
                  <a:buNone/>
                </a:pPr>
                <a:r>
                  <a:rPr lang="en-US" sz="2400" dirty="0">
                    <a:latin typeface="Arial" panose="020B0604020202020204" pitchFamily="34" charset="0"/>
                    <a:cs typeface="Arial" panose="020B0604020202020204" pitchFamily="34" charset="0"/>
                  </a:rPr>
                  <a:t>		</a:t>
                </a:r>
              </a:p>
              <a:p>
                <a:pPr marL="50800" indent="0">
                  <a:buNone/>
                </a:pPr>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2+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3+ </a:t>
                </a:r>
              </a:p>
              <a:p>
                <a:pPr marL="50800" indent="0">
                  <a:buNone/>
                </a:pPr>
                <a:endParaRPr lang="en-US" sz="2400" baseline="300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can be describe in terms of two half-reactions:</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(1) Fe</a:t>
                </a:r>
                <a:r>
                  <a:rPr lang="en-US" sz="2400" baseline="30000" dirty="0">
                    <a:latin typeface="Arial" panose="020B0604020202020204" pitchFamily="34" charset="0"/>
                    <a:cs typeface="Arial" panose="020B0604020202020204" pitchFamily="34" charset="0"/>
                  </a:rPr>
                  <a:t>2+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(2) Cu</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81000" y="1752600"/>
                <a:ext cx="8382000" cy="4130675"/>
              </a:xfrm>
              <a:prstGeom prst="rect">
                <a:avLst/>
              </a:prstGeom>
              <a:blipFill>
                <a:blip r:embed="rId3"/>
                <a:stretch>
                  <a:fillRect l="-436" t="-1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16097489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A957-FB1D-42F1-9B72-F893A4B9417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Conjugate Redox Pairs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752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reducing agent or reductant = electron-donating molecule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oxidizing agent or oxidant = electron-accepting molecule </a:t>
            </a:r>
            <a:endParaRPr lang="en-US" sz="2400" baseline="-25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conjugate redox pair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consists of an electron donor and an electron acceptor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68324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1F43-F590-4721-B4EB-7C5879B35281}"/>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Biological Oxidations Often Involve Dehydrogenation</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192024" y="1774741"/>
            <a:ext cx="232259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more electro-negative atom “owns” the bonding electrons it shares with another atom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igure shows the structures and levels of oxidation of 6 carbon compounds in the biosphere.">
            <a:extLst>
              <a:ext uri="{FF2B5EF4-FFF2-40B4-BE49-F238E27FC236}">
                <a16:creationId xmlns:a16="http://schemas.microsoft.com/office/drawing/2014/main" id="{4971C0E4-22BE-154A-856B-30BFF4A54DB4}"/>
              </a:ext>
            </a:extLst>
          </p:cNvPr>
          <p:cNvPicPr>
            <a:picLocks noChangeAspect="1"/>
          </p:cNvPicPr>
          <p:nvPr/>
        </p:nvPicPr>
        <p:blipFill>
          <a:blip r:embed="rId3"/>
          <a:stretch>
            <a:fillRect/>
          </a:stretch>
        </p:blipFill>
        <p:spPr>
          <a:xfrm>
            <a:off x="3024785" y="1524000"/>
            <a:ext cx="2606776" cy="4982679"/>
          </a:xfrm>
          <a:prstGeom prst="rect">
            <a:avLst/>
          </a:prstGeom>
        </p:spPr>
      </p:pic>
      <p:pic>
        <p:nvPicPr>
          <p:cNvPr id="6" name="Picture 5" descr="A figure shows the structures and levels of oxidation of 6 carbon compounds in the biosphere.">
            <a:extLst>
              <a:ext uri="{FF2B5EF4-FFF2-40B4-BE49-F238E27FC236}">
                <a16:creationId xmlns:a16="http://schemas.microsoft.com/office/drawing/2014/main" id="{EDA9367F-467A-334A-8276-B231499764D5}"/>
              </a:ext>
            </a:extLst>
          </p:cNvPr>
          <p:cNvPicPr>
            <a:picLocks noChangeAspect="1"/>
          </p:cNvPicPr>
          <p:nvPr/>
        </p:nvPicPr>
        <p:blipFill>
          <a:blip r:embed="rId4"/>
          <a:stretch>
            <a:fillRect/>
          </a:stretch>
        </p:blipFill>
        <p:spPr>
          <a:xfrm>
            <a:off x="6141732" y="1510229"/>
            <a:ext cx="2644652" cy="4982679"/>
          </a:xfrm>
          <a:prstGeom prst="rect">
            <a:avLst/>
          </a:prstGeom>
        </p:spPr>
      </p:pic>
    </p:spTree>
    <p:extLst>
      <p:ext uri="{BB962C8B-B14F-4D97-AF65-F5344CB8AC3E}">
        <p14:creationId xmlns:p14="http://schemas.microsoft.com/office/powerpoint/2010/main" val="240562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0604-A266-495D-A1DF-1A90A2F5755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Oxidation Is Often Synonymous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With Dehydrogenation</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dehydrogenation </a:t>
            </a:r>
            <a:r>
              <a:rPr lang="en-US" sz="2400" dirty="0">
                <a:latin typeface="Arial" panose="020B0604020202020204" pitchFamily="34" charset="0"/>
                <a:cs typeface="Arial" panose="020B0604020202020204" pitchFamily="34" charset="0"/>
              </a:rPr>
              <a:t>= reaction where a compound loses two electrons and two hydrogen ions</a:t>
            </a:r>
          </a:p>
          <a:p>
            <a:pPr lvl="1"/>
            <a:r>
              <a:rPr lang="en-US" sz="2400" dirty="0">
                <a:latin typeface="Arial" panose="020B0604020202020204" pitchFamily="34" charset="0"/>
                <a:cs typeface="Arial" panose="020B0604020202020204" pitchFamily="34" charset="0"/>
              </a:rPr>
              <a:t>catalyzed by </a:t>
            </a:r>
            <a:r>
              <a:rPr lang="en-US" sz="2400" b="1" dirty="0">
                <a:latin typeface="Arial" panose="020B0604020202020204" pitchFamily="34" charset="0"/>
                <a:cs typeface="Arial" panose="020B0604020202020204" pitchFamily="34" charset="0"/>
              </a:rPr>
              <a:t>dehydrogenases</a:t>
            </a:r>
            <a:r>
              <a:rPr lang="en-US" sz="2400" dirty="0">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electrons are transferred from the electron donor to the electron acceptor: </a:t>
            </a:r>
          </a:p>
          <a:p>
            <a:pPr lvl="1"/>
            <a:r>
              <a:rPr lang="en-US" sz="2400" dirty="0">
                <a:latin typeface="Arial" panose="020B0604020202020204" pitchFamily="34" charset="0"/>
                <a:cs typeface="Arial" panose="020B0604020202020204" pitchFamily="34" charset="0"/>
              </a:rPr>
              <a:t>directly as electrons </a:t>
            </a:r>
          </a:p>
          <a:p>
            <a:pPr lvl="1"/>
            <a:r>
              <a:rPr lang="en-US" sz="2400" dirty="0">
                <a:latin typeface="Arial" panose="020B0604020202020204" pitchFamily="34" charset="0"/>
                <a:cs typeface="Arial" panose="020B0604020202020204" pitchFamily="34" charset="0"/>
              </a:rPr>
              <a:t>as hydrogen atoms</a:t>
            </a:r>
          </a:p>
          <a:p>
            <a:pPr lvl="1"/>
            <a:r>
              <a:rPr lang="en-US" sz="2400" dirty="0">
                <a:latin typeface="Arial" panose="020B0604020202020204" pitchFamily="34" charset="0"/>
                <a:cs typeface="Arial" panose="020B0604020202020204" pitchFamily="34" charset="0"/>
              </a:rPr>
              <a:t>as a hydride ion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lvl="1"/>
            <a:r>
              <a:rPr lang="en-US" sz="2400" dirty="0">
                <a:latin typeface="Arial" panose="020B0604020202020204" pitchFamily="34" charset="0"/>
                <a:cs typeface="Arial" panose="020B0604020202020204" pitchFamily="34" charset="0"/>
              </a:rPr>
              <a:t>through direct combination with oxygen</a:t>
            </a:r>
          </a:p>
          <a:p>
            <a:pPr lvl="1"/>
            <a:endParaRPr lang="en-US" sz="2000" b="1" dirty="0">
              <a:latin typeface="Arial" panose="020B0604020202020204" pitchFamily="34" charset="0"/>
              <a:cs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184073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D86A5E7B-A8C7-4C61-B03B-F5994620BBE6}"/>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1CF74361-17A2-4774-BF13-F81174D631BA}"/>
              </a:ext>
            </a:extLst>
          </p:cNvPr>
          <p:cNvSpPr>
            <a:spLocks noGrp="1"/>
          </p:cNvSpPr>
          <p:nvPr>
            <p:ph type="title"/>
          </p:nvPr>
        </p:nvSpPr>
        <p:spPr/>
        <p:txBody>
          <a:bodyPr/>
          <a:lstStyle/>
          <a:p>
            <a:r>
              <a:rPr lang="en-AU" dirty="0"/>
              <a:t>Clicker Question 23</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By which method are electrons NOT transferred from one molecule to another?</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sz="2400" dirty="0">
                <a:latin typeface="Arial" charset="0"/>
                <a:cs typeface="Arial" charset="0"/>
              </a:rPr>
              <a:t>directly as electrons</a:t>
            </a:r>
          </a:p>
          <a:p>
            <a:pPr marL="514350" indent="-514350">
              <a:buFont typeface="+mj-lt"/>
              <a:buAutoNum type="alphaUcPeriod"/>
            </a:pPr>
            <a:r>
              <a:rPr lang="en-US" sz="2400" dirty="0">
                <a:latin typeface="Arial" charset="0"/>
                <a:cs typeface="Arial" charset="0"/>
              </a:rPr>
              <a:t>as hydrogen atoms</a:t>
            </a:r>
          </a:p>
          <a:p>
            <a:pPr marL="514350" indent="-514350">
              <a:buFont typeface="+mj-lt"/>
              <a:buAutoNum type="alphaUcPeriod"/>
            </a:pPr>
            <a:r>
              <a:rPr lang="en-US" sz="2400" dirty="0">
                <a:latin typeface="Arial" charset="0"/>
                <a:cs typeface="Arial" charset="0"/>
              </a:rPr>
              <a:t>through direct combination with nitrogen  </a:t>
            </a:r>
            <a:endParaRPr lang="en-US" sz="2400" baseline="-25000" dirty="0">
              <a:latin typeface="Arial" charset="0"/>
              <a:cs typeface="Arial" charset="0"/>
            </a:endParaRPr>
          </a:p>
          <a:p>
            <a:pPr marL="514350" indent="-514350">
              <a:buFont typeface="+mj-lt"/>
              <a:buAutoNum type="alphaUcPeriod"/>
            </a:pPr>
            <a:r>
              <a:rPr lang="en-US" sz="2400" dirty="0">
                <a:latin typeface="Arial" charset="0"/>
                <a:cs typeface="Arial" charset="0"/>
              </a:rPr>
              <a:t>as a hydride ion</a:t>
            </a:r>
            <a:r>
              <a:rPr lang="en-US" sz="2000" dirty="0">
                <a:latin typeface="Arial" charset="0"/>
                <a:cs typeface="Arial" charset="0"/>
              </a:rPr>
              <a:t>	</a:t>
            </a:r>
          </a:p>
          <a:p>
            <a:pPr>
              <a:buNone/>
            </a:pPr>
            <a:endParaRPr lang="en-US" sz="2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812445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0F57-AF6D-46A7-A188-52E696335ED8}"/>
              </a:ext>
            </a:extLst>
          </p:cNvPr>
          <p:cNvSpPr>
            <a:spLocks noGrp="1"/>
          </p:cNvSpPr>
          <p:nvPr>
            <p:ph type="title"/>
          </p:nvPr>
        </p:nvSpPr>
        <p:spPr/>
        <p:txBody>
          <a:bodyPr/>
          <a:lstStyle/>
          <a:p>
            <a:r>
              <a:rPr lang="en-AU" dirty="0"/>
              <a:t>Clicker Question 23, Response</a:t>
            </a:r>
          </a:p>
        </p:txBody>
      </p:sp>
      <p:sp>
        <p:nvSpPr>
          <p:cNvPr id="4" name="Google Shape;433;g847cf01710_0_113">
            <a:extLst>
              <a:ext uri="{FF2B5EF4-FFF2-40B4-BE49-F238E27FC236}">
                <a16:creationId xmlns:a16="http://schemas.microsoft.com/office/drawing/2014/main" id="{4EE6EF49-A44F-DF47-915A-1DC5CA91C24A}"/>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By which method are electrons NOT transferred from one molecule to another?</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Arial" charset="0"/>
              </a:rPr>
              <a:t>C.  through direct combination with nitrogen  </a:t>
            </a:r>
            <a:endParaRPr lang="en-US" sz="2400" b="1" baseline="-25000" dirty="0">
              <a:latin typeface="Arial" charset="0"/>
              <a:cs typeface="Arial" charset="0"/>
            </a:endParaRP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Electrons are transferred from one molecule (electron donor) to another (electron acceptor) in one of four ways: directly as electrons, as hydrogen atoms, as a hydride ion, or through direct combination with oxygen.  </a:t>
            </a: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526368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8E0-2724-44D1-AAD8-F225CE0AED7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Reducing Equivalent</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reducing equivalent </a:t>
            </a:r>
            <a:r>
              <a:rPr lang="en-US" sz="2400" dirty="0">
                <a:latin typeface="Arial" panose="020B0604020202020204" pitchFamily="34" charset="0"/>
                <a:cs typeface="Arial" panose="020B0604020202020204" pitchFamily="34" charset="0"/>
              </a:rPr>
              <a:t>= designates a single electron equivalent participating in an oxidation-reduction reaction regardless of the transfer method</a:t>
            </a:r>
          </a:p>
          <a:p>
            <a:pPr lvl="1"/>
            <a:endParaRPr lang="en-US" sz="2000" b="1" dirty="0">
              <a:latin typeface="Arial" panose="020B0604020202020204" pitchFamily="34" charset="0"/>
              <a:cs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18673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59DE-9356-4DD3-B0C2-8156A5B9631C}"/>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Reduction Potentials Measure Affinity for Electrons</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24612" y="1752600"/>
            <a:ext cx="3866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standard reduction potential, </a:t>
            </a:r>
            <a:r>
              <a:rPr lang="en-US" sz="2400" b="1" i="1" dirty="0">
                <a:latin typeface="Arial" panose="020B0604020202020204" pitchFamily="34" charset="0"/>
                <a:cs typeface="Arial" panose="020B0604020202020204" pitchFamily="34" charset="0"/>
              </a:rPr>
              <a:t>E</a:t>
            </a:r>
            <a:r>
              <a:rPr lang="en-US" sz="2400" b="1" dirty="0">
                <a:latin typeface="Arial" panose="020B0604020202020204" pitchFamily="34" charset="0"/>
                <a:ea typeface="Arial Unicode MS" panose="020B0604020202020204" pitchFamily="34" charset="-128"/>
                <a:cs typeface="Arial" panose="020B0604020202020204" pitchFamily="34" charset="0"/>
              </a:rPr>
              <a:t>°</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cs typeface="Arial" panose="020B0604020202020204" pitchFamily="34" charset="0"/>
              </a:rPr>
              <a:t>= a measure (in volts) of the relative affinity of the electron acceptor of each redox pair for electrons </a:t>
            </a:r>
          </a:p>
          <a:p>
            <a:pPr lvl="1"/>
            <a:r>
              <a:rPr lang="en-US" sz="2400" dirty="0">
                <a:latin typeface="Arial" panose="020B0604020202020204" pitchFamily="34" charset="0"/>
                <a:cs typeface="Arial" panose="020B0604020202020204" pitchFamily="34" charset="0"/>
              </a:rPr>
              <a:t>positive value = takes electrons </a:t>
            </a:r>
          </a:p>
          <a:p>
            <a:pPr lvl="1"/>
            <a:r>
              <a:rPr lang="en-US" sz="2400" dirty="0">
                <a:latin typeface="Arial" panose="020B0604020202020204" pitchFamily="34" charset="0"/>
                <a:cs typeface="Arial" panose="020B0604020202020204" pitchFamily="34" charset="0"/>
              </a:rPr>
              <a:t>negative value = donates electrons</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horizontal tube labeled H 2 gas (standard pressure) has an arrow pointing right and bends vertically into the left-hand beaker, which is almost full of blue liquid. This beaker has text below reading, reference cell of known e m f; the hydrogen electrode in which H 2 gas at 101.3 k P a is equilibrated with the electrode at 1 m H plus. A salt bridge (K C l solution) is shown as a tubular structure that extends up from the left-hand beaker, runs horizontally, and then bends downward into the right-hand beaker. A small cylindrical electrode extends below the bottom of the H 2 gas tube and runs up above the tube before bending horizontally to enter an orange box labeled device for measuring e m f. This device has a pointer on the front that can rotate from left to right. The left side is labeled with a minus sign and the right side is labeled with a plus sign. A similar electrode extends horizontally from the right of the device and then bends vertically down into the right-hand beaker, which is also almost full of liquid. Text below the right-hand beaker reads, test cell containing 1 M concentrations of the oxidized and reduced species of the redox pair to be examined.">
            <a:extLst>
              <a:ext uri="{FF2B5EF4-FFF2-40B4-BE49-F238E27FC236}">
                <a16:creationId xmlns:a16="http://schemas.microsoft.com/office/drawing/2014/main" id="{9AE81316-AED5-6040-BFCE-9D72B5D853D0}"/>
              </a:ext>
            </a:extLst>
          </p:cNvPr>
          <p:cNvPicPr>
            <a:picLocks noChangeAspect="1"/>
          </p:cNvPicPr>
          <p:nvPr/>
        </p:nvPicPr>
        <p:blipFill>
          <a:blip r:embed="rId3"/>
          <a:stretch>
            <a:fillRect/>
          </a:stretch>
        </p:blipFill>
        <p:spPr>
          <a:xfrm>
            <a:off x="4572000" y="1600200"/>
            <a:ext cx="3866388" cy="4771761"/>
          </a:xfrm>
          <a:prstGeom prst="rect">
            <a:avLst/>
          </a:prstGeom>
        </p:spPr>
      </p:pic>
    </p:spTree>
    <p:extLst>
      <p:ext uri="{BB962C8B-B14F-4D97-AF65-F5344CB8AC3E}">
        <p14:creationId xmlns:p14="http://schemas.microsoft.com/office/powerpoint/2010/main" val="4777467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F18-BDE6-452E-B119-F0EC859A74C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Electrons Tend to Flow From Low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to High Reduction Potential</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standard of reference is the half-reaction H</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½ H</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any two half-cells are connected, the half-cell with the more positive </a:t>
                </a:r>
                <a:r>
                  <a:rPr lang="en-US" sz="2400" i="1" dirty="0">
                    <a:latin typeface="Arial" panose="020B0604020202020204" pitchFamily="34" charset="0"/>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cs typeface="Arial" panose="020B0604020202020204" pitchFamily="34" charset="0"/>
                  </a:rPr>
                  <a:t>is reduced </a:t>
                </a:r>
              </a:p>
              <a:p>
                <a:pPr lvl="1"/>
                <a:r>
                  <a:rPr lang="en-US" sz="2400" dirty="0">
                    <a:latin typeface="Arial" panose="020B0604020202020204" pitchFamily="34" charset="0"/>
                    <a:cs typeface="Arial" panose="020B0604020202020204" pitchFamily="34" charset="0"/>
                  </a:rPr>
                  <a:t>this half-cell has the greater reduction potential </a:t>
                </a:r>
              </a:p>
              <a:p>
                <a:pPr lvl="1"/>
                <a:endParaRPr lang="en-US" sz="2000" b="1" dirty="0">
                  <a:latin typeface="Arial" panose="020B0604020202020204" pitchFamily="34" charset="0"/>
                  <a:cs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286512" y="1752600"/>
                <a:ext cx="8570976" cy="4130675"/>
              </a:xfrm>
              <a:prstGeom prst="rect">
                <a:avLst/>
              </a:prstGeom>
              <a:blipFill>
                <a:blip r:embed="rId3"/>
                <a:stretch>
                  <a:fillRect l="-427" t="-1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179597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DF77-C26F-4BC1-AD34-19C02459DB2C}"/>
              </a:ext>
            </a:extLst>
          </p:cNvPr>
          <p:cNvSpPr>
            <a:spLocks noGrp="1"/>
          </p:cNvSpPr>
          <p:nvPr>
            <p:ph type="title"/>
          </p:nvPr>
        </p:nvSpPr>
        <p:spPr/>
        <p:txBody>
          <a:bodyPr/>
          <a:lstStyle/>
          <a:p>
            <a:r>
              <a:rPr lang="en-AU" dirty="0"/>
              <a:t>Clicker Question 1,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Which thermodynamic quantity relates MOST to breaking the </a:t>
            </a:r>
            <a:r>
              <a:rPr kumimoji="0" lang="el-GR"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Wingdings 3"/>
              </a:rPr>
              <a:t>α</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Wingdings 3"/>
              </a:rPr>
              <a: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Wingdings 3"/>
              </a:rPr>
              <a: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4) </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-glycosidic linkages between the two glucose molecules in maltose?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indent="-457200">
              <a:buFont typeface="+mj-lt"/>
              <a:buAutoNum type="alphaU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In all natural processes, the entropy of the universe increases.</a:t>
            </a:r>
            <a:endPar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1" i="1" u="none" strike="noStrike" kern="1200" cap="none" spc="0" normalizeH="0" baseline="-25000" noProof="0" dirty="0">
              <a:ln>
                <a:noFill/>
              </a:ln>
              <a:solidFill>
                <a:srgbClr val="000000"/>
              </a:solidFill>
              <a:effectLst/>
              <a:uLnTx/>
              <a:uFillTx/>
              <a:latin typeface="Arial" charset="0"/>
              <a:ea typeface="MS PGothic" panose="020B0600070205080204" pitchFamily="34" charset="-128"/>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25000" noProof="0" dirty="0">
              <a:ln>
                <a:noFill/>
              </a:ln>
              <a:solidFill>
                <a:srgbClr val="000000"/>
              </a:solidFill>
              <a:effectLst/>
              <a:uLnTx/>
              <a:uFillTx/>
              <a:latin typeface="Arial" charset="0"/>
              <a:ea typeface="MS PGothic" panose="020B0600070205080204" pitchFamily="34" charset="-128"/>
              <a:cs typeface="Times New Roman" pitchFamily="18" charset="0"/>
            </a:endParaRPr>
          </a:p>
          <a:p>
            <a:pPr>
              <a:buNone/>
            </a:pPr>
            <a:r>
              <a:rPr lang="en-US" sz="2400" b="1" dirty="0">
                <a:latin typeface="Arial" panose="020B0604020202020204" pitchFamily="34" charset="0"/>
                <a:cs typeface="Arial" panose="020B0604020202020204" pitchFamily="34" charset="0"/>
              </a:rPr>
              <a:t>The second law of thermodynamics says that the universe always tends toward increasing disorder, or entropy</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061817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5CF2-9647-4B2F-B0E2-D37419FEF5B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Nernst Equation</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Nernst equation relates standard reduction potential to actual reduction potential: </a:t>
                </a:r>
              </a:p>
              <a:p>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E = </a:t>
                </a:r>
                <a:r>
                  <a:rPr lang="en-US" sz="2400" i="1" dirty="0">
                    <a:latin typeface="Arial" panose="020B0604020202020204" pitchFamily="34" charset="0"/>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nor/>
                          </m:rPr>
                          <a:rPr lang="en-US" sz="2400" i="1" dirty="0">
                            <a:latin typeface="Arial" panose="020B0604020202020204" pitchFamily="34" charset="0"/>
                            <a:cs typeface="Arial" panose="020B0604020202020204" pitchFamily="34" charset="0"/>
                          </a:rPr>
                          <m:t>RT</m:t>
                        </m:r>
                      </m:num>
                      <m:den>
                        <m:r>
                          <m:rPr>
                            <m:nor/>
                          </m:rPr>
                          <a:rPr lang="en-US" altLang="en-US" sz="2400" i="1" dirty="0">
                            <a:solidFill>
                              <a:srgbClr val="000000"/>
                            </a:solidFill>
                            <a:latin typeface="Arial" panose="020B0604020202020204" pitchFamily="34" charset="0"/>
                            <a:cs typeface="Arial" panose="020B0604020202020204" pitchFamily="34" charset="0"/>
                            <a:sym typeface="Arial" panose="020B0604020202020204" pitchFamily="34" charset="0"/>
                          </a:rPr>
                          <m:t>nF</m:t>
                        </m:r>
                        <m:r>
                          <m:rPr>
                            <m:nor/>
                          </m:rPr>
                          <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r>
                      <m:rPr>
                        <m:nor/>
                      </m:rPr>
                      <a:rPr lang="en-US" sz="2400" b="0" i="0" smtClean="0">
                        <a:latin typeface="Cambria Math" panose="02040503050406030204" pitchFamily="18" charset="0"/>
                        <a:cs typeface="Arial" panose="020B0604020202020204" pitchFamily="34" charset="0"/>
                      </a:rPr>
                      <m:t> </m:t>
                    </m:r>
                    <m:r>
                      <m:rPr>
                        <m:nor/>
                      </m:rPr>
                      <a:rPr lang="en-US" sz="2400" dirty="0">
                        <a:latin typeface="Arial" panose="020B0604020202020204" pitchFamily="34"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f>
                      <m:fPr>
                        <m:ctrlPr>
                          <a:rPr lang="en-US" sz="2400" i="1" smtClean="0">
                            <a:latin typeface="Cambria Math" panose="02040503050406030204" pitchFamily="18" charset="0"/>
                            <a:cs typeface="Arial" panose="020B0604020202020204" pitchFamily="34" charset="0"/>
                          </a:rPr>
                        </m:ctrlPr>
                      </m:fPr>
                      <m:num>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acceptor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num>
                      <m:den>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donor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oMath>
                </a14:m>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where </a:t>
                </a:r>
                <a:r>
                  <a:rPr lang="en-US" sz="2400" i="1" dirty="0">
                    <a:latin typeface="Arial" panose="020B0604020202020204" pitchFamily="34" charset="0"/>
                    <a:cs typeface="Arial" panose="020B0604020202020204" pitchFamily="34" charset="0"/>
                  </a:rPr>
                  <a:t>R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have their usual meanings,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is the </a:t>
                </a:r>
              </a:p>
              <a:p>
                <a:pPr marL="50800" indent="0">
                  <a:buNone/>
                </a:pPr>
                <a:r>
                  <a:rPr lang="en-US" sz="2400" dirty="0">
                    <a:latin typeface="Arial" panose="020B0604020202020204" pitchFamily="34" charset="0"/>
                    <a:cs typeface="Arial" panose="020B0604020202020204" pitchFamily="34" charset="0"/>
                  </a:rPr>
                  <a:t>     number of electrons transferred per molecule, and </a:t>
                </a:r>
                <a:r>
                  <a:rPr lang="en-US" sz="2400" i="1" dirty="0">
                    <a:latin typeface="Arial" panose="020B0604020202020204" pitchFamily="34" charset="0"/>
                    <a:cs typeface="Arial" panose="020B0604020202020204" pitchFamily="34" charset="0"/>
                  </a:rPr>
                  <a:t>F </a:t>
                </a:r>
                <a:r>
                  <a:rPr lang="en-US" sz="2400" dirty="0">
                    <a:latin typeface="Arial" panose="020B0604020202020204" pitchFamily="34" charset="0"/>
                    <a:cs typeface="Arial" panose="020B0604020202020204" pitchFamily="34" charset="0"/>
                  </a:rPr>
                  <a:t>is the</a:t>
                </a:r>
              </a:p>
              <a:p>
                <a:pPr marL="50800" indent="0">
                  <a:buNone/>
                </a:pPr>
                <a:r>
                  <a:rPr lang="en-US" sz="2400" dirty="0">
                    <a:latin typeface="Arial" panose="020B0604020202020204" pitchFamily="34" charset="0"/>
                    <a:cs typeface="Arial" panose="020B0604020202020204" pitchFamily="34" charset="0"/>
                  </a:rPr>
                  <a:t>     Faraday constant</a:t>
                </a:r>
              </a:p>
              <a:p>
                <a:pPr lvl="1"/>
                <a:endParaRPr lang="en-US" sz="20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286512" y="1752600"/>
                <a:ext cx="8570976" cy="4130675"/>
              </a:xfrm>
              <a:prstGeom prst="rect">
                <a:avLst/>
              </a:prstGeom>
              <a:blipFill>
                <a:blip r:embed="rId3"/>
                <a:stretch>
                  <a:fillRect l="-296" t="-1534" r="-11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05DF9AD-AF60-0942-ADF4-E4AC08DF65D0}"/>
              </a:ext>
            </a:extLst>
          </p:cNvPr>
          <p:cNvSpPr txBox="1">
            <a:spLocks noChangeArrowheads="1"/>
          </p:cNvSpPr>
          <p:nvPr/>
        </p:nvSpPr>
        <p:spPr bwMode="auto">
          <a:xfrm>
            <a:off x="6629400" y="3198812"/>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(13-5)</a:t>
            </a:r>
          </a:p>
        </p:txBody>
      </p:sp>
    </p:spTree>
    <p:extLst>
      <p:ext uri="{BB962C8B-B14F-4D97-AF65-F5344CB8AC3E}">
        <p14:creationId xmlns:p14="http://schemas.microsoft.com/office/powerpoint/2010/main" val="36782751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C652-ED68-4A98-9BC3-E0B7345FC67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Simplified Nernst Equation</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 298 K (2</a:t>
                </a:r>
                <a:r>
                  <a:rPr lang="en-US" sz="2400" dirty="0">
                    <a:latin typeface="Arial" panose="020B0604020202020204" pitchFamily="34" charset="0"/>
                    <a:ea typeface="Arial Unicode MS" panose="020B0604020202020204" pitchFamily="34" charset="-128"/>
                    <a:cs typeface="Arial" panose="020B0604020202020204" pitchFamily="34" charset="0"/>
                  </a:rPr>
                  <a:t>5 °C</a:t>
                </a:r>
                <a:r>
                  <a:rPr lang="en-US" sz="2400" dirty="0">
                    <a:latin typeface="Arial" panose="020B0604020202020204" pitchFamily="34" charset="0"/>
                    <a:cs typeface="Arial" panose="020B0604020202020204" pitchFamily="34" charset="0"/>
                  </a:rPr>
                  <a:t>), the Nernst equation reduces to: </a:t>
                </a:r>
              </a:p>
              <a:p>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E =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nor/>
                          </m:rPr>
                          <a:rPr lang="en-US" sz="2400" dirty="0">
                            <a:latin typeface="Arial" panose="020B0604020202020204" pitchFamily="34" charset="0"/>
                            <a:cs typeface="Arial" panose="020B0604020202020204" pitchFamily="34" charset="0"/>
                          </a:rPr>
                          <m:t>0.026 </m:t>
                        </m:r>
                        <m:r>
                          <m:rPr>
                            <m:nor/>
                          </m:rPr>
                          <a:rPr lang="en-US" sz="2400" dirty="0">
                            <a:latin typeface="Arial" panose="020B0604020202020204" pitchFamily="34" charset="0"/>
                            <a:cs typeface="Arial" panose="020B0604020202020204" pitchFamily="34" charset="0"/>
                          </a:rPr>
                          <m:t>V</m:t>
                        </m:r>
                        <m:r>
                          <m:rPr>
                            <m:nor/>
                          </m:rPr>
                          <a:rPr lang="en-US" sz="2400" dirty="0">
                            <a:latin typeface="Arial" panose="020B0604020202020204" pitchFamily="34" charset="0"/>
                            <a:cs typeface="Arial" panose="020B0604020202020204" pitchFamily="34" charset="0"/>
                          </a:rPr>
                          <m:t> </m:t>
                        </m:r>
                      </m:num>
                      <m:den>
                        <m:r>
                          <m:rPr>
                            <m:nor/>
                          </m:rPr>
                          <a:rPr lang="en-US" altLang="en-US" sz="2400" i="1" dirty="0">
                            <a:solidFill>
                              <a:srgbClr val="000000"/>
                            </a:solidFill>
                            <a:latin typeface="Arial" panose="020B0604020202020204" pitchFamily="34" charset="0"/>
                            <a:cs typeface="Arial" panose="020B0604020202020204" pitchFamily="34" charset="0"/>
                            <a:sym typeface="Arial" panose="020B0604020202020204" pitchFamily="34" charset="0"/>
                          </a:rPr>
                          <m:t>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r>
                      <m:rPr>
                        <m:nor/>
                      </m:rPr>
                      <a:rPr lang="en-US" sz="2400" b="0" i="0" smtClean="0">
                        <a:latin typeface="Arial" panose="020B0604020202020204" pitchFamily="34" charset="0"/>
                        <a:cs typeface="Arial" panose="020B0604020202020204" pitchFamily="34" charset="0"/>
                      </a:rPr>
                      <m:t> </m:t>
                    </m:r>
                    <m:r>
                      <m:rPr>
                        <m:nor/>
                      </m:rPr>
                      <a:rPr lang="en-US" sz="2400" dirty="0">
                        <a:latin typeface="Arial" panose="020B0604020202020204" pitchFamily="34"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f>
                      <m:fPr>
                        <m:ctrlPr>
                          <a:rPr lang="en-US" sz="2400" i="1" smtClean="0">
                            <a:latin typeface="Cambria Math" panose="02040503050406030204" pitchFamily="18" charset="0"/>
                            <a:cs typeface="Arial" panose="020B0604020202020204" pitchFamily="34" charset="0"/>
                          </a:rPr>
                        </m:ctrlPr>
                      </m:fPr>
                      <m:num>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acceptor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num>
                      <m:den>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donor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oMath>
                </a14:m>
                <a:endParaRPr lang="en-US" sz="2400"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286512" y="1752600"/>
                <a:ext cx="8570976" cy="4130675"/>
              </a:xfrm>
              <a:prstGeom prst="rect">
                <a:avLst/>
              </a:prstGeom>
              <a:blipFill>
                <a:blip r:embed="rId3"/>
                <a:stretch>
                  <a:fillRect l="-296" t="-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05DF9AD-AF60-0942-ADF4-E4AC08DF65D0}"/>
              </a:ext>
            </a:extLst>
          </p:cNvPr>
          <p:cNvSpPr txBox="1">
            <a:spLocks noChangeArrowheads="1"/>
          </p:cNvSpPr>
          <p:nvPr/>
        </p:nvSpPr>
        <p:spPr bwMode="auto">
          <a:xfrm>
            <a:off x="7086600" y="28194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(13-6)</a:t>
            </a:r>
          </a:p>
        </p:txBody>
      </p:sp>
    </p:spTree>
    <p:extLst>
      <p:ext uri="{BB962C8B-B14F-4D97-AF65-F5344CB8AC3E}">
        <p14:creationId xmlns:p14="http://schemas.microsoft.com/office/powerpoint/2010/main" val="8147632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E567-97B2-4ADF-B255-23C013C5F45F}"/>
              </a:ext>
            </a:extLst>
          </p:cNvPr>
          <p:cNvSpPr>
            <a:spLocks noGrp="1"/>
          </p:cNvSpPr>
          <p:nvPr>
            <p:ph type="title"/>
          </p:nvPr>
        </p:nvSpPr>
        <p:spPr>
          <a:xfrm>
            <a:off x="0" y="152400"/>
            <a:ext cx="9144000" cy="1050925"/>
          </a:xfrm>
        </p:spPr>
        <p:txBody>
          <a:bodyPr/>
          <a:lstStyle/>
          <a:p>
            <a:r>
              <a:rPr lang="en-US" altLang="en-US" dirty="0">
                <a:solidFill>
                  <a:schemeClr val="tx1"/>
                </a:solidFill>
                <a:latin typeface="Arial" panose="020B0604020202020204" pitchFamily="34" charset="0"/>
                <a:cs typeface="Arial" panose="020B0604020202020204" pitchFamily="34" charset="0"/>
              </a:rPr>
              <a:t>Standard Reduction Potentials</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1524001"/>
            <a:ext cx="50474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standard reduction potentials are valid only for systems at neutral pH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ea typeface="Arial Unicode MS" panose="020B0604020202020204" pitchFamily="34" charset="-128"/>
                <a:cs typeface="Arial" panose="020B0604020202020204" pitchFamily="34" charset="0"/>
              </a:rPr>
              <a:t>by convention,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for any redox reaction is given as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of the electron acceptor minus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of the electron donor </a:t>
            </a:r>
          </a:p>
          <a:p>
            <a:endParaRPr lang="en-US" sz="2400" dirty="0"/>
          </a:p>
          <a:p>
            <a:pPr marL="50800" indent="0">
              <a:buNone/>
            </a:pPr>
            <a:endParaRPr lang="en-US" sz="2400"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5825A7-BAA2-439B-B54C-42C6E7B667F7}"/>
              </a:ext>
            </a:extLst>
          </p:cNvPr>
          <p:cNvSpPr txBox="1"/>
          <p:nvPr/>
        </p:nvSpPr>
        <p:spPr>
          <a:xfrm>
            <a:off x="2667000" y="5898488"/>
            <a:ext cx="3581400" cy="830997"/>
          </a:xfrm>
          <a:prstGeom prst="rect">
            <a:avLst/>
          </a:prstGeom>
          <a:solidFill>
            <a:srgbClr val="005F6A"/>
          </a:solidFill>
          <a:ln>
            <a:solidFill>
              <a:schemeClr val="tx1"/>
            </a:solidFill>
          </a:ln>
        </p:spPr>
        <p:txBody>
          <a:bodyPr wrap="square" rtlCol="0">
            <a:spAutoFit/>
          </a:bodyPr>
          <a:lstStyle/>
          <a:p>
            <a:r>
              <a:rPr lang="en-US" sz="1600" b="1" dirty="0">
                <a:solidFill>
                  <a:schemeClr val="bg1"/>
                </a:solidFill>
              </a:rPr>
              <a:t>Table 13-7 Standard Reduction Potentials of Some Biologically Important Half-Reactions</a:t>
            </a:r>
          </a:p>
        </p:txBody>
      </p:sp>
      <p:graphicFrame>
        <p:nvGraphicFramePr>
          <p:cNvPr id="3" name="Table 2">
            <a:extLst>
              <a:ext uri="{FF2B5EF4-FFF2-40B4-BE49-F238E27FC236}">
                <a16:creationId xmlns:a16="http://schemas.microsoft.com/office/drawing/2014/main" id="{24456CED-644F-45D4-872A-958FE2DDFB42}"/>
              </a:ext>
            </a:extLst>
          </p:cNvPr>
          <p:cNvGraphicFramePr>
            <a:graphicFrameLocks noGrp="1"/>
          </p:cNvGraphicFramePr>
          <p:nvPr>
            <p:extLst>
              <p:ext uri="{D42A27DB-BD31-4B8C-83A1-F6EECF244321}">
                <p14:modId xmlns:p14="http://schemas.microsoft.com/office/powerpoint/2010/main" val="878506125"/>
              </p:ext>
            </p:extLst>
          </p:nvPr>
        </p:nvGraphicFramePr>
        <p:xfrm>
          <a:off x="6248400" y="1227845"/>
          <a:ext cx="2383473" cy="5501640"/>
        </p:xfrm>
        <a:graphic>
          <a:graphicData uri="http://schemas.openxmlformats.org/drawingml/2006/table">
            <a:tbl>
              <a:tblPr firstRow="1" bandRow="1">
                <a:tableStyleId>{5C22544A-7EE6-4342-B048-85BDC9FD1C3A}</a:tableStyleId>
              </a:tblPr>
              <a:tblGrid>
                <a:gridCol w="1717993">
                  <a:extLst>
                    <a:ext uri="{9D8B030D-6E8A-4147-A177-3AD203B41FA5}">
                      <a16:colId xmlns:a16="http://schemas.microsoft.com/office/drawing/2014/main" val="2535173440"/>
                    </a:ext>
                  </a:extLst>
                </a:gridCol>
                <a:gridCol w="665480">
                  <a:extLst>
                    <a:ext uri="{9D8B030D-6E8A-4147-A177-3AD203B41FA5}">
                      <a16:colId xmlns:a16="http://schemas.microsoft.com/office/drawing/2014/main" val="1022905577"/>
                    </a:ext>
                  </a:extLst>
                </a:gridCol>
              </a:tblGrid>
              <a:tr h="228600">
                <a:tc>
                  <a:txBody>
                    <a:bodyPr/>
                    <a:lstStyle/>
                    <a:p>
                      <a:r>
                        <a:rPr lang="en-US" sz="600" dirty="0">
                          <a:solidFill>
                            <a:schemeClr val="tx1"/>
                          </a:solidFill>
                        </a:rPr>
                        <a:t>Half-reaction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600" i="1" dirty="0">
                          <a:solidFill>
                            <a:schemeClr val="tx1"/>
                          </a:solidFill>
                        </a:rPr>
                        <a:t>E</a:t>
                      </a:r>
                      <a:r>
                        <a:rPr lang="en-US" sz="600" i="0" dirty="0">
                          <a:solidFill>
                            <a:schemeClr val="tx1"/>
                          </a:solidFill>
                        </a:rPr>
                        <a:t>′˚ (V)</a:t>
                      </a:r>
                      <a:endParaRPr lang="en-US" sz="600" i="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266156668"/>
                  </a:ext>
                </a:extLst>
              </a:tr>
              <a:tr h="182880">
                <a:tc>
                  <a:txBody>
                    <a:bodyPr/>
                    <a:lstStyle/>
                    <a:p>
                      <a:r>
                        <a:rPr lang="en-US" sz="600" dirty="0"/>
                        <a:t>½O</a:t>
                      </a:r>
                      <a:r>
                        <a:rPr lang="en-US" sz="600" baseline="-25000" dirty="0"/>
                        <a:t>2</a:t>
                      </a:r>
                      <a:r>
                        <a:rPr lang="en-US" sz="600" dirty="0"/>
                        <a:t> + 2H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i="0" dirty="0"/>
                        <a:t>O</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0.816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1700980"/>
                  </a:ext>
                </a:extLst>
              </a:tr>
              <a:tr h="213360">
                <a:tc>
                  <a:txBody>
                    <a:bodyPr/>
                    <a:lstStyle/>
                    <a:p>
                      <a:r>
                        <a:rPr lang="en-US" sz="600" dirty="0"/>
                        <a:t>Fe</a:t>
                      </a:r>
                      <a:r>
                        <a:rPr lang="en-US" sz="600" baseline="30000" dirty="0"/>
                        <a:t>3+ </a:t>
                      </a:r>
                      <a:r>
                        <a:rPr lang="en-US" sz="600" dirty="0"/>
                        <a:t>+ </a:t>
                      </a:r>
                      <a:r>
                        <a:rPr lang="en-US" sz="600" i="1" dirty="0"/>
                        <a:t>e</a:t>
                      </a:r>
                      <a:r>
                        <a:rPr lang="en-US" sz="600" i="0" baseline="30000" dirty="0"/>
                        <a:t>−</a:t>
                      </a:r>
                      <a:r>
                        <a:rPr lang="en-US" sz="600" i="0" dirty="0"/>
                        <a:t>→Fe</a:t>
                      </a:r>
                      <a:r>
                        <a:rPr lang="en-US" sz="600" i="0" baseline="30000" dirty="0"/>
                        <a:t>2+</a:t>
                      </a:r>
                      <a:endParaRPr lang="en-US" sz="600" baseline="30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0.771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778411"/>
                  </a:ext>
                </a:extLst>
              </a:tr>
              <a:tr h="167640">
                <a:tc>
                  <a:txBody>
                    <a:bodyPr/>
                    <a:lstStyle/>
                    <a:p>
                      <a:r>
                        <a:rPr lang="en-US" sz="600" dirty="0"/>
                        <a:t>NO</a:t>
                      </a:r>
                      <a:r>
                        <a:rPr lang="en-US" sz="600" baseline="30000" dirty="0"/>
                        <a:t>−</a:t>
                      </a:r>
                      <a:r>
                        <a:rPr lang="en-US" sz="600" baseline="-25000" dirty="0"/>
                        <a:t>3</a:t>
                      </a:r>
                      <a:r>
                        <a:rPr lang="en-US" sz="600" dirty="0"/>
                        <a:t> + 2H</a:t>
                      </a:r>
                      <a:r>
                        <a:rPr lang="en-US" sz="600" baseline="30000" dirty="0"/>
                        <a:t>+</a:t>
                      </a:r>
                      <a:r>
                        <a:rPr lang="en-US" sz="600" dirty="0"/>
                        <a:t> + 2</a:t>
                      </a:r>
                      <a:r>
                        <a:rPr lang="en-US" sz="600" i="1" dirty="0"/>
                        <a:t>e</a:t>
                      </a:r>
                      <a:r>
                        <a:rPr lang="en-US" sz="600" i="0" baseline="30000" dirty="0"/>
                        <a:t>−</a:t>
                      </a:r>
                      <a:r>
                        <a:rPr lang="en-US" sz="600" i="0" dirty="0"/>
                        <a:t>→</a:t>
                      </a:r>
                      <a:r>
                        <a:rPr lang="en-US" sz="600" dirty="0"/>
                        <a:t>NO</a:t>
                      </a:r>
                      <a:r>
                        <a:rPr lang="en-US" sz="600" baseline="30000" dirty="0"/>
                        <a:t>−</a:t>
                      </a:r>
                      <a:r>
                        <a:rPr lang="en-US" sz="600" baseline="-25000" dirty="0"/>
                        <a:t>2</a:t>
                      </a:r>
                      <a:r>
                        <a:rPr lang="en-US" sz="600" dirty="0"/>
                        <a:t> + </a:t>
                      </a:r>
                      <a:r>
                        <a:rPr lang="en-US" sz="600" i="0" dirty="0"/>
                        <a:t>H</a:t>
                      </a:r>
                      <a:r>
                        <a:rPr lang="en-US" sz="600" i="0" baseline="-25000" dirty="0"/>
                        <a:t>2</a:t>
                      </a:r>
                      <a:r>
                        <a:rPr lang="en-US" sz="600" i="0" dirty="0"/>
                        <a:t>O</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0.421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7813"/>
                  </a:ext>
                </a:extLst>
              </a:tr>
              <a:tr h="121920">
                <a:tc>
                  <a:txBody>
                    <a:bodyPr/>
                    <a:lstStyle/>
                    <a:p>
                      <a:r>
                        <a:rPr lang="en-US" sz="600" dirty="0"/>
                        <a:t>Cytochrome </a:t>
                      </a:r>
                      <a:r>
                        <a:rPr lang="en-US" sz="600" i="1" dirty="0"/>
                        <a:t>f</a:t>
                      </a:r>
                      <a:r>
                        <a:rPr lang="en-US" sz="600" dirty="0"/>
                        <a:t> (Fe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f</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0.365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5424741"/>
                  </a:ext>
                </a:extLst>
              </a:tr>
              <a:tr h="152400">
                <a:tc>
                  <a:txBody>
                    <a:bodyPr/>
                    <a:lstStyle/>
                    <a:p>
                      <a:r>
                        <a:rPr lang="en-US" sz="600" dirty="0"/>
                        <a:t>Fe(CN)</a:t>
                      </a:r>
                      <a:r>
                        <a:rPr lang="en-US" sz="600" baseline="30000" dirty="0"/>
                        <a:t>3−</a:t>
                      </a:r>
                      <a:r>
                        <a:rPr lang="en-US" sz="600" baseline="-25000" dirty="0"/>
                        <a:t>6</a:t>
                      </a:r>
                      <a:r>
                        <a:rPr lang="en-US" sz="600" dirty="0"/>
                        <a:t> (ferricyanide) + </a:t>
                      </a:r>
                      <a:r>
                        <a:rPr lang="en-US" sz="600" i="1" dirty="0"/>
                        <a:t>e</a:t>
                      </a:r>
                      <a:r>
                        <a:rPr lang="en-US" sz="600" i="0" baseline="30000" dirty="0"/>
                        <a:t>−</a:t>
                      </a:r>
                      <a:r>
                        <a:rPr lang="en-US" sz="600" i="0" dirty="0"/>
                        <a:t>→</a:t>
                      </a:r>
                      <a:r>
                        <a:rPr lang="en-US" sz="600" dirty="0"/>
                        <a:t>Fe(CN)</a:t>
                      </a:r>
                      <a:r>
                        <a:rPr lang="en-US" sz="600" baseline="30000" dirty="0"/>
                        <a:t>4−</a:t>
                      </a:r>
                      <a:r>
                        <a:rPr lang="en-US" sz="600" baseline="-25000" dirty="0"/>
                        <a:t>6</a:t>
                      </a:r>
                      <a:r>
                        <a:rPr lang="en-US" sz="600" dirty="0"/>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0.36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947900"/>
                  </a:ext>
                </a:extLst>
              </a:tr>
              <a:tr h="0">
                <a:tc>
                  <a:txBody>
                    <a:bodyPr/>
                    <a:lstStyle/>
                    <a:p>
                      <a:r>
                        <a:rPr lang="en-US" sz="600" dirty="0"/>
                        <a:t>Cytochrome </a:t>
                      </a:r>
                      <a:r>
                        <a:rPr lang="en-US" sz="600" i="1" dirty="0"/>
                        <a:t>a</a:t>
                      </a:r>
                      <a:r>
                        <a:rPr lang="en-US" sz="600" i="0" baseline="-25000" dirty="0"/>
                        <a:t>3</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a</a:t>
                      </a:r>
                      <a:r>
                        <a:rPr lang="en-US" sz="600" i="0" baseline="-25000" dirty="0"/>
                        <a:t>3</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287911"/>
                  </a:ext>
                </a:extLst>
              </a:tr>
              <a:tr h="213360">
                <a:tc>
                  <a:txBody>
                    <a:bodyPr/>
                    <a:lstStyle/>
                    <a:p>
                      <a:r>
                        <a:rPr lang="en-US" sz="600" dirty="0"/>
                        <a:t>O</a:t>
                      </a:r>
                      <a:r>
                        <a:rPr lang="en-US" sz="600" baseline="-25000" dirty="0"/>
                        <a:t>2</a:t>
                      </a:r>
                      <a:r>
                        <a:rPr lang="en-US" sz="600" dirty="0"/>
                        <a:t> + 2H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dirty="0"/>
                        <a:t>O</a:t>
                      </a:r>
                      <a:r>
                        <a:rPr lang="en-US" sz="600" baseline="-25000" dirty="0"/>
                        <a:t>2</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0.295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675226"/>
                  </a:ext>
                </a:extLst>
              </a:tr>
              <a:tr h="167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a</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a</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082380"/>
                  </a:ext>
                </a:extLst>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c</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c</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0.254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608600"/>
                  </a:ext>
                </a:extLst>
              </a:tr>
              <a:tr h="152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c</a:t>
                      </a:r>
                      <a:r>
                        <a:rPr lang="en-US" sz="600" i="0" baseline="-25000" dirty="0"/>
                        <a:t>1</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c</a:t>
                      </a:r>
                      <a:r>
                        <a:rPr lang="en-US" sz="600" i="0" baseline="-25000" dirty="0"/>
                        <a:t>1</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637187"/>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b</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b</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0.077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07507"/>
                  </a:ext>
                </a:extLst>
              </a:tr>
              <a:tr h="213360">
                <a:tc>
                  <a:txBody>
                    <a:bodyPr/>
                    <a:lstStyle/>
                    <a:p>
                      <a:r>
                        <a:rPr lang="en-US" sz="600" dirty="0"/>
                        <a:t>Ubiquinone + 2H</a:t>
                      </a:r>
                      <a:r>
                        <a:rPr lang="en-US" sz="600" baseline="30000" dirty="0"/>
                        <a:t>+</a:t>
                      </a:r>
                      <a:r>
                        <a:rPr lang="en-US" sz="600" dirty="0"/>
                        <a:t> + 2</a:t>
                      </a:r>
                      <a:r>
                        <a:rPr lang="en-US" sz="600" i="1" dirty="0"/>
                        <a:t>e</a:t>
                      </a:r>
                      <a:r>
                        <a:rPr lang="en-US" sz="600" i="0" baseline="30000" dirty="0"/>
                        <a:t>−</a:t>
                      </a:r>
                      <a:r>
                        <a:rPr lang="en-US" sz="600" i="0" dirty="0"/>
                        <a:t>→ubiquinol</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0.045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903162"/>
                  </a:ext>
                </a:extLst>
              </a:tr>
              <a:tr h="0">
                <a:tc>
                  <a:txBody>
                    <a:bodyPr/>
                    <a:lstStyle/>
                    <a:p>
                      <a:r>
                        <a:rPr lang="en-US" sz="600" dirty="0"/>
                        <a:t>Fumarate</a:t>
                      </a:r>
                      <a:r>
                        <a:rPr lang="en-US" sz="600" baseline="30000" dirty="0"/>
                        <a:t>2− </a:t>
                      </a:r>
                      <a:r>
                        <a:rPr lang="en-US" sz="600" dirty="0"/>
                        <a:t>+ 2H</a:t>
                      </a:r>
                      <a:r>
                        <a:rPr lang="en-US" sz="600" baseline="30000" dirty="0"/>
                        <a:t>+</a:t>
                      </a:r>
                      <a:r>
                        <a:rPr lang="en-US" sz="600" dirty="0"/>
                        <a:t> + 2</a:t>
                      </a:r>
                      <a:r>
                        <a:rPr lang="en-US" sz="600" i="1" dirty="0"/>
                        <a:t>e</a:t>
                      </a:r>
                      <a:r>
                        <a:rPr lang="en-US" sz="600" i="0" baseline="30000" dirty="0"/>
                        <a:t>−</a:t>
                      </a:r>
                      <a:r>
                        <a:rPr lang="en-US" sz="600" i="0" dirty="0"/>
                        <a:t>→succinate</a:t>
                      </a:r>
                      <a:r>
                        <a:rPr lang="en-US" sz="600" baseline="30000" dirty="0"/>
                        <a:t>2− </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0.031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742902"/>
                  </a:ext>
                </a:extLst>
              </a:tr>
              <a:tr h="121920">
                <a:tc>
                  <a:txBody>
                    <a:bodyPr/>
                    <a:lstStyle/>
                    <a:p>
                      <a:r>
                        <a:rPr lang="en-US" sz="600" dirty="0"/>
                        <a:t>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 </a:t>
                      </a:r>
                      <a:r>
                        <a:rPr lang="en-US" sz="600" i="0" baseline="0" dirty="0"/>
                        <a:t>(at standard conditions, pH 0)</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45569"/>
                  </a:ext>
                </a:extLst>
              </a:tr>
              <a:tr h="152400">
                <a:tc>
                  <a:txBody>
                    <a:bodyPr/>
                    <a:lstStyle/>
                    <a:p>
                      <a:r>
                        <a:rPr lang="en-US" sz="600" dirty="0"/>
                        <a:t>Crotonyl-CoA + 2H</a:t>
                      </a:r>
                      <a:r>
                        <a:rPr lang="en-US" sz="600" baseline="30000" dirty="0"/>
                        <a:t>+</a:t>
                      </a:r>
                      <a:r>
                        <a:rPr lang="en-US" sz="600" dirty="0"/>
                        <a:t> + 2</a:t>
                      </a:r>
                      <a:r>
                        <a:rPr lang="en-US" sz="600" i="1" dirty="0"/>
                        <a:t>e</a:t>
                      </a:r>
                      <a:r>
                        <a:rPr lang="en-US" sz="600" i="0" baseline="30000" dirty="0"/>
                        <a:t>−</a:t>
                      </a:r>
                      <a:r>
                        <a:rPr lang="en-US" sz="600" i="0" dirty="0"/>
                        <a:t>→butyryl-CoA</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889165"/>
                  </a:ext>
                </a:extLst>
              </a:tr>
              <a:tr h="182880">
                <a:tc>
                  <a:txBody>
                    <a:bodyPr/>
                    <a:lstStyle/>
                    <a:p>
                      <a:r>
                        <a:rPr lang="en-US" sz="600" dirty="0"/>
                        <a:t>Oxaloacetate</a:t>
                      </a:r>
                      <a:r>
                        <a:rPr lang="en-US" sz="600" baseline="30000" dirty="0"/>
                        <a:t>2− </a:t>
                      </a:r>
                      <a:r>
                        <a:rPr lang="en-US" sz="600" dirty="0"/>
                        <a:t>+ 2H</a:t>
                      </a:r>
                      <a:r>
                        <a:rPr lang="en-US" sz="600" baseline="30000" dirty="0"/>
                        <a:t>+</a:t>
                      </a:r>
                      <a:r>
                        <a:rPr lang="en-US" sz="600" dirty="0"/>
                        <a:t> + 2</a:t>
                      </a:r>
                      <a:r>
                        <a:rPr lang="en-US" sz="600" i="1" dirty="0"/>
                        <a:t>e</a:t>
                      </a:r>
                      <a:r>
                        <a:rPr lang="en-US" sz="600" i="0" baseline="30000" dirty="0"/>
                        <a:t>−</a:t>
                      </a:r>
                      <a:r>
                        <a:rPr lang="en-US" sz="600" i="0" dirty="0"/>
                        <a:t>→lactate</a:t>
                      </a:r>
                      <a:r>
                        <a:rPr lang="en-US" sz="600" i="0" baseline="3000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−0.166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426883"/>
                  </a:ext>
                </a:extLst>
              </a:tr>
              <a:tr h="137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Pyruvate</a:t>
                      </a:r>
                      <a:r>
                        <a:rPr lang="en-US" sz="600" baseline="30000" dirty="0"/>
                        <a:t>− </a:t>
                      </a:r>
                      <a:r>
                        <a:rPr lang="en-US" sz="600" dirty="0"/>
                        <a:t>+ 2H</a:t>
                      </a:r>
                      <a:r>
                        <a:rPr lang="en-US" sz="600" baseline="30000" dirty="0"/>
                        <a:t>+</a:t>
                      </a:r>
                      <a:r>
                        <a:rPr lang="en-US" sz="600" dirty="0"/>
                        <a:t> + 2</a:t>
                      </a:r>
                      <a:r>
                        <a:rPr lang="en-US" sz="600" i="1" dirty="0"/>
                        <a:t>e</a:t>
                      </a:r>
                      <a:r>
                        <a:rPr lang="en-US" sz="600" i="0" baseline="30000" dirty="0"/>
                        <a:t>−</a:t>
                      </a:r>
                      <a:r>
                        <a:rPr lang="en-US" sz="600" i="0" dirty="0"/>
                        <a:t>→lactate</a:t>
                      </a:r>
                      <a:r>
                        <a:rPr lang="en-US" sz="600" i="0" baseline="3000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−0.185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0307977"/>
                  </a:ext>
                </a:extLst>
              </a:tr>
              <a:tr h="167640">
                <a:tc>
                  <a:txBody>
                    <a:bodyPr/>
                    <a:lstStyle/>
                    <a:p>
                      <a:r>
                        <a:rPr lang="en-US" sz="600" dirty="0"/>
                        <a:t>Acetaldehyde + 2H</a:t>
                      </a:r>
                      <a:r>
                        <a:rPr lang="en-US" sz="600" baseline="30000" dirty="0"/>
                        <a:t>+</a:t>
                      </a:r>
                      <a:r>
                        <a:rPr lang="en-US" sz="600" dirty="0"/>
                        <a:t> + 2</a:t>
                      </a:r>
                      <a:r>
                        <a:rPr lang="en-US" sz="600" i="1" dirty="0"/>
                        <a:t>e</a:t>
                      </a:r>
                      <a:r>
                        <a:rPr lang="en-US" sz="600" i="0" baseline="30000" dirty="0"/>
                        <a:t>−</a:t>
                      </a:r>
                      <a:r>
                        <a:rPr lang="en-US" sz="600" i="0" dirty="0"/>
                        <a:t>→ethanol</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−0.197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554994"/>
                  </a:ext>
                </a:extLst>
              </a:tr>
              <a:tr h="198120">
                <a:tc>
                  <a:txBody>
                    <a:bodyPr/>
                    <a:lstStyle/>
                    <a:p>
                      <a:r>
                        <a:rPr lang="en-US" sz="600" dirty="0"/>
                        <a:t>FAD + 2H</a:t>
                      </a:r>
                      <a:r>
                        <a:rPr lang="en-US" sz="600" baseline="30000" dirty="0"/>
                        <a:t>+</a:t>
                      </a:r>
                      <a:r>
                        <a:rPr lang="en-US" sz="600" dirty="0"/>
                        <a:t> + 2</a:t>
                      </a:r>
                      <a:r>
                        <a:rPr lang="en-US" sz="600" i="1" dirty="0"/>
                        <a:t>e</a:t>
                      </a:r>
                      <a:r>
                        <a:rPr lang="en-US" sz="600" i="0" baseline="30000" dirty="0"/>
                        <a:t>−</a:t>
                      </a:r>
                      <a:r>
                        <a:rPr lang="en-US" sz="600" i="0" dirty="0"/>
                        <a:t>→FADH</a:t>
                      </a:r>
                      <a:r>
                        <a:rPr lang="en-US" sz="600" i="0" baseline="-25000" dirty="0"/>
                        <a:t>2</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−0.219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499428"/>
                  </a:ext>
                </a:extLst>
              </a:tr>
              <a:tr h="152400">
                <a:tc>
                  <a:txBody>
                    <a:bodyPr/>
                    <a:lstStyle/>
                    <a:p>
                      <a:r>
                        <a:rPr lang="en-US" sz="600" dirty="0"/>
                        <a:t>Glutathione + 2H</a:t>
                      </a:r>
                      <a:r>
                        <a:rPr lang="en-US" sz="600" baseline="30000" dirty="0"/>
                        <a:t>+</a:t>
                      </a:r>
                      <a:r>
                        <a:rPr lang="en-US" sz="600" dirty="0"/>
                        <a:t> + 2</a:t>
                      </a:r>
                      <a:r>
                        <a:rPr lang="en-US" sz="600" i="1" dirty="0"/>
                        <a:t>e</a:t>
                      </a:r>
                      <a:r>
                        <a:rPr lang="en-US" sz="600" i="0" baseline="30000" dirty="0"/>
                        <a:t>−</a:t>
                      </a:r>
                      <a:r>
                        <a:rPr lang="en-US" sz="600" i="0" dirty="0"/>
                        <a:t>→2 reduced glutathione</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167176"/>
                  </a:ext>
                </a:extLst>
              </a:tr>
              <a:tr h="182880">
                <a:tc>
                  <a:txBody>
                    <a:bodyPr/>
                    <a:lstStyle/>
                    <a:p>
                      <a:r>
                        <a:rPr lang="en-US" sz="600" dirty="0"/>
                        <a:t>S + 2H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i="0" baseline="0" dirty="0"/>
                        <a:t>S</a:t>
                      </a:r>
                      <a:endParaRPr lang="en-US" sz="600" baseline="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−0.243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09864"/>
                  </a:ext>
                </a:extLst>
              </a:tr>
              <a:tr h="137160">
                <a:tc>
                  <a:txBody>
                    <a:bodyPr/>
                    <a:lstStyle/>
                    <a:p>
                      <a:r>
                        <a:rPr lang="en-US" sz="600" dirty="0"/>
                        <a:t>Lipoic acid + 2H</a:t>
                      </a:r>
                      <a:r>
                        <a:rPr lang="en-US" sz="600" baseline="30000" dirty="0"/>
                        <a:t>+</a:t>
                      </a:r>
                      <a:r>
                        <a:rPr lang="en-US" sz="600" dirty="0"/>
                        <a:t> + 2</a:t>
                      </a:r>
                      <a:r>
                        <a:rPr lang="en-US" sz="600" i="1" dirty="0"/>
                        <a:t>e</a:t>
                      </a:r>
                      <a:r>
                        <a:rPr lang="en-US" sz="600" i="0" baseline="30000" dirty="0"/>
                        <a:t>−</a:t>
                      </a:r>
                      <a:r>
                        <a:rPr lang="en-US" sz="600" i="0" dirty="0"/>
                        <a:t>→</a:t>
                      </a:r>
                      <a:r>
                        <a:rPr lang="en-US" sz="600" i="0" dirty="0" err="1"/>
                        <a:t>dihydrolipoic</a:t>
                      </a:r>
                      <a:r>
                        <a:rPr lang="en-US" sz="600" i="0" dirty="0"/>
                        <a:t> acid</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764123"/>
                  </a:ext>
                </a:extLst>
              </a:tr>
              <a:tr h="0">
                <a:tc>
                  <a:txBody>
                    <a:bodyPr/>
                    <a:lstStyle/>
                    <a:p>
                      <a:r>
                        <a:rPr lang="en-US" sz="600" dirty="0"/>
                        <a:t>NAD</a:t>
                      </a:r>
                      <a:r>
                        <a:rPr lang="en-US" sz="600" baseline="30000" dirty="0"/>
                        <a:t>+</a:t>
                      </a:r>
                      <a:r>
                        <a:rPr lang="en-US" sz="600" dirty="0"/>
                        <a:t> + H</a:t>
                      </a:r>
                      <a:r>
                        <a:rPr lang="en-US" sz="600" baseline="30000" dirty="0"/>
                        <a:t>+</a:t>
                      </a:r>
                      <a:r>
                        <a:rPr lang="en-US" sz="600" dirty="0"/>
                        <a:t> + 2</a:t>
                      </a:r>
                      <a:r>
                        <a:rPr lang="en-US" sz="600" i="1" dirty="0"/>
                        <a:t>e</a:t>
                      </a:r>
                      <a:r>
                        <a:rPr lang="en-US" sz="600" i="0" baseline="30000" dirty="0"/>
                        <a:t>−</a:t>
                      </a:r>
                      <a:r>
                        <a:rPr lang="en-US" sz="600" i="0" dirty="0"/>
                        <a:t>→NADH</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−0.320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2305256"/>
                  </a:ext>
                </a:extLst>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NADP</a:t>
                      </a:r>
                      <a:r>
                        <a:rPr lang="en-US" sz="600" baseline="30000" dirty="0"/>
                        <a:t>+</a:t>
                      </a:r>
                      <a:r>
                        <a:rPr lang="en-US" sz="600" dirty="0"/>
                        <a:t> + H</a:t>
                      </a:r>
                      <a:r>
                        <a:rPr lang="en-US" sz="600" baseline="30000" dirty="0"/>
                        <a:t>+</a:t>
                      </a:r>
                      <a:r>
                        <a:rPr lang="en-US" sz="600" dirty="0"/>
                        <a:t> + 2</a:t>
                      </a:r>
                      <a:r>
                        <a:rPr lang="en-US" sz="600" i="1" dirty="0"/>
                        <a:t>e</a:t>
                      </a:r>
                      <a:r>
                        <a:rPr lang="en-US" sz="600" i="0" baseline="30000" dirty="0"/>
                        <a:t>−</a:t>
                      </a:r>
                      <a:r>
                        <a:rPr lang="en-US" sz="600" i="0" dirty="0"/>
                        <a:t>→NADPH</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−0.324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605656"/>
                  </a:ext>
                </a:extLst>
              </a:tr>
              <a:tr h="228600">
                <a:tc>
                  <a:txBody>
                    <a:bodyPr/>
                    <a:lstStyle/>
                    <a:p>
                      <a:r>
                        <a:rPr lang="en-US" sz="600" dirty="0"/>
                        <a:t>Acetoacetate + 2H</a:t>
                      </a:r>
                      <a:r>
                        <a:rPr lang="en-US" sz="600" baseline="30000" dirty="0"/>
                        <a:t>+</a:t>
                      </a:r>
                      <a:r>
                        <a:rPr lang="en-US" sz="600" dirty="0"/>
                        <a:t> + 2</a:t>
                      </a:r>
                      <a:r>
                        <a:rPr lang="en-US" sz="600" i="1" dirty="0"/>
                        <a:t>e</a:t>
                      </a:r>
                      <a:r>
                        <a:rPr lang="en-US" sz="600" i="0" baseline="30000" dirty="0"/>
                        <a:t>−</a:t>
                      </a:r>
                      <a:r>
                        <a:rPr lang="en-US" sz="600" i="0" dirty="0"/>
                        <a:t>→</a:t>
                      </a:r>
                      <a:r>
                        <a:rPr lang="el-GR" sz="600" i="1" dirty="0"/>
                        <a:t>β</a:t>
                      </a:r>
                      <a:r>
                        <a:rPr lang="en-US" sz="600" i="0" dirty="0"/>
                        <a:t>-hydroxybutyrate</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−0.346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432293"/>
                  </a:ext>
                </a:extLst>
              </a:tr>
              <a:tr h="0">
                <a:tc>
                  <a:txBody>
                    <a:bodyPr/>
                    <a:lstStyle/>
                    <a:p>
                      <a:r>
                        <a:rPr lang="el-GR" sz="600" i="1" dirty="0"/>
                        <a:t>α</a:t>
                      </a:r>
                      <a:r>
                        <a:rPr lang="en-US" sz="600" dirty="0"/>
                        <a:t>-Ketoglutarate + CO</a:t>
                      </a:r>
                      <a:r>
                        <a:rPr lang="en-US" sz="600" baseline="-25000" dirty="0"/>
                        <a:t>2 </a:t>
                      </a:r>
                      <a:r>
                        <a:rPr lang="en-US" sz="600" dirty="0"/>
                        <a:t>+ 2H</a:t>
                      </a:r>
                      <a:r>
                        <a:rPr lang="en-US" sz="600" baseline="30000" dirty="0"/>
                        <a:t>+</a:t>
                      </a:r>
                      <a:r>
                        <a:rPr lang="en-US" sz="600" dirty="0"/>
                        <a:t> + 2</a:t>
                      </a:r>
                      <a:r>
                        <a:rPr lang="en-US" sz="600" i="1" dirty="0"/>
                        <a:t>e</a:t>
                      </a:r>
                      <a:r>
                        <a:rPr lang="en-US" sz="600" i="0" baseline="30000" dirty="0"/>
                        <a:t>−</a:t>
                      </a:r>
                      <a:r>
                        <a:rPr lang="en-US" sz="600" i="0" dirty="0"/>
                        <a:t>→isocitrate</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953825"/>
                  </a:ext>
                </a:extLst>
              </a:tr>
              <a:tr h="137160">
                <a:tc>
                  <a:txBody>
                    <a:bodyPr/>
                    <a:lstStyle/>
                    <a:p>
                      <a:r>
                        <a:rPr lang="en-US" sz="600" dirty="0"/>
                        <a:t>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i="0" dirty="0"/>
                        <a:t> (at pH 7)</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−0.414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631249"/>
                  </a:ext>
                </a:extLst>
              </a:tr>
              <a:tr h="0">
                <a:tc>
                  <a:txBody>
                    <a:bodyPr/>
                    <a:lstStyle/>
                    <a:p>
                      <a:r>
                        <a:rPr lang="en-US" sz="600" dirty="0"/>
                        <a:t>Ferredoxin (Fe</a:t>
                      </a:r>
                      <a:r>
                        <a:rPr lang="en-US" sz="600" baseline="30000" dirty="0"/>
                        <a:t>3+</a:t>
                      </a:r>
                      <a:r>
                        <a:rPr lang="en-US" sz="600" dirty="0"/>
                        <a:t>) + </a:t>
                      </a:r>
                      <a:r>
                        <a:rPr lang="en-US" sz="600" i="1" dirty="0"/>
                        <a:t>e</a:t>
                      </a:r>
                      <a:r>
                        <a:rPr lang="en-US" sz="600" i="0" baseline="30000" dirty="0"/>
                        <a:t>−</a:t>
                      </a:r>
                      <a:r>
                        <a:rPr lang="en-US" sz="600" i="0" dirty="0"/>
                        <a:t>→ferredoxin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−0.432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106854"/>
                  </a:ext>
                </a:extLst>
              </a:tr>
            </a:tbl>
          </a:graphicData>
        </a:graphic>
      </p:graphicFrame>
    </p:spTree>
    <p:extLst>
      <p:ext uri="{BB962C8B-B14F-4D97-AF65-F5344CB8AC3E}">
        <p14:creationId xmlns:p14="http://schemas.microsoft.com/office/powerpoint/2010/main" val="855458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23F2137F-B890-4BC1-B872-490356A6CF8F}"/>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1B32A8F6-C1B7-45C8-86F6-6ED9F201AA74}"/>
              </a:ext>
            </a:extLst>
          </p:cNvPr>
          <p:cNvSpPr>
            <a:spLocks noGrp="1"/>
          </p:cNvSpPr>
          <p:nvPr>
            <p:ph type="title"/>
          </p:nvPr>
        </p:nvSpPr>
        <p:spPr/>
        <p:txBody>
          <a:bodyPr/>
          <a:lstStyle/>
          <a:p>
            <a:r>
              <a:rPr lang="en-AU" dirty="0"/>
              <a:t>Clicker Question 24</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regarding reduction potentials is false?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They are usually tabulated as half-reactions.</a:t>
                </a:r>
              </a:p>
              <a:p>
                <a:pPr marL="514350" indent="-514350">
                  <a:buFont typeface="+mj-lt"/>
                  <a:buAutoNum type="alphaUcPeriod"/>
                </a:pPr>
                <a:r>
                  <a:rPr lang="en-US" sz="2400" dirty="0">
                    <a:latin typeface="Arial" panose="020B0604020202020204" pitchFamily="34" charset="0"/>
                    <a:cs typeface="Arial" panose="020B0604020202020204" pitchFamily="34" charset="0"/>
                  </a:rPr>
                  <a:t>They can be used to calculate free-energy changes.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Reactions with positive standard reduction potentials are oxidation reactions.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The reference standard for them is H</a:t>
                </a:r>
                <a:r>
                  <a:rPr lang="en-US" altLang="en-US" sz="2400" baseline="30000" dirty="0">
                    <a:latin typeface="Arial" panose="020B0604020202020204" pitchFamily="34" charset="0"/>
                    <a:cs typeface="Arial" panose="020B0604020202020204" pitchFamily="34" charset="0"/>
                  </a:rPr>
                  <a:t>+</a:t>
                </a:r>
                <a:r>
                  <a:rPr lang="en-US" sz="2400" b="1" dirty="0">
                    <a:ea typeface="Cambria Math" panose="02040503050406030204" pitchFamily="18" charset="0"/>
                    <a:cs typeface="Arial" panose="020B0604020202020204" pitchFamily="34" charset="0"/>
                  </a:rPr>
                  <a:t> </a:t>
                </a:r>
                <a:r>
                  <a:rPr lang="en-US" sz="2400" dirty="0">
                    <a:ea typeface="Cambria Math" panose="02040503050406030204" pitchFamily="18" charset="0"/>
                    <a:cs typeface="Arial" panose="020B0604020202020204" pitchFamily="34" charset="0"/>
                  </a:rPr>
                  <a:t>+ </a:t>
                </a:r>
                <a:r>
                  <a:rPr lang="en-US" sz="2400" i="1" dirty="0">
                    <a:ea typeface="Cambria Math" panose="02040503050406030204" pitchFamily="18" charset="0"/>
                    <a:cs typeface="Arial" panose="020B0604020202020204" pitchFamily="34" charset="0"/>
                  </a:rPr>
                  <a:t>e</a:t>
                </a:r>
                <a:r>
                  <a:rPr lang="en-US" sz="2400" i="1" baseline="30000" dirty="0">
                    <a:ea typeface="Cambria Math" panose="02040503050406030204" pitchFamily="18" charset="0"/>
                    <a:cs typeface="Arial" panose="020B0604020202020204" pitchFamily="34" charset="0"/>
                  </a:rPr>
                  <a:t>-</a:t>
                </a:r>
                <a:r>
                  <a:rPr lang="en-US" sz="2400" i="1" dirty="0">
                    <a:ea typeface="Cambria Math" panose="02040503050406030204" pitchFamily="18" charset="0"/>
                    <a:cs typeface="Arial" panose="020B0604020202020204" pitchFamily="34"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½ 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D49A4A8A-DE3C-9C46-B0FE-87FE4DACE0EB}"/>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4"/>
                <a:stretch>
                  <a:fillRect l="-1020" t="-10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897261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8821-BB08-4B2A-AB19-0513D24249C2}"/>
              </a:ext>
            </a:extLst>
          </p:cNvPr>
          <p:cNvSpPr>
            <a:spLocks noGrp="1"/>
          </p:cNvSpPr>
          <p:nvPr>
            <p:ph type="title"/>
          </p:nvPr>
        </p:nvSpPr>
        <p:spPr/>
        <p:txBody>
          <a:bodyPr/>
          <a:lstStyle/>
          <a:p>
            <a:r>
              <a:rPr lang="en-AU" dirty="0"/>
              <a:t>Clicker Question 24, Response</a:t>
            </a:r>
          </a:p>
        </p:txBody>
      </p:sp>
      <p:sp>
        <p:nvSpPr>
          <p:cNvPr id="5" name="Google Shape;433;g847cf01710_0_113">
            <a:extLst>
              <a:ext uri="{FF2B5EF4-FFF2-40B4-BE49-F238E27FC236}">
                <a16:creationId xmlns:a16="http://schemas.microsoft.com/office/drawing/2014/main" id="{726AC92F-AA1F-6948-85CA-6BFAF85E6167}"/>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regarding reduction potentials is false?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startAt="3"/>
            </a:pPr>
            <a:r>
              <a:rPr lang="en-US" altLang="en-US" sz="2400" dirty="0">
                <a:latin typeface="Arial" panose="020B0604020202020204" pitchFamily="34" charset="0"/>
                <a:cs typeface="Arial" panose="020B0604020202020204" pitchFamily="34" charset="0"/>
              </a:rPr>
              <a:t>Reactions with positive standard reduction potentials are oxidation reactions. </a:t>
            </a:r>
          </a:p>
          <a:p>
            <a:pPr>
              <a:buNone/>
            </a:pPr>
            <a:endParaRPr lang="en-US" altLang="en-US" sz="2400"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By convention, a half-cell that takes electrons from the standard hydrogen cell is assigned a positive standard reduction potential value, and one that donates electrons to the hydrogen cell, a negative value. The mnemonic OIL RIG — </a:t>
            </a:r>
            <a:r>
              <a:rPr lang="en-US" sz="2400" b="1" i="1" dirty="0">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xidation </a:t>
            </a:r>
            <a:r>
              <a:rPr lang="en-US" sz="2400" b="1" i="1" dirty="0">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s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osing, </a:t>
            </a:r>
            <a:r>
              <a:rPr lang="en-US" sz="2400" b="1" i="1" dirty="0">
                <a:latin typeface="Arial" panose="020B0604020202020204" pitchFamily="34" charset="0"/>
                <a:cs typeface="Arial" panose="020B0604020202020204" pitchFamily="34" charset="0"/>
              </a:rPr>
              <a:t>r</a:t>
            </a:r>
            <a:r>
              <a:rPr lang="en-US" sz="2400" b="1" dirty="0">
                <a:latin typeface="Arial" panose="020B0604020202020204" pitchFamily="34" charset="0"/>
                <a:cs typeface="Arial" panose="020B0604020202020204" pitchFamily="34" charset="0"/>
              </a:rPr>
              <a:t>eduction </a:t>
            </a:r>
            <a:r>
              <a:rPr lang="en-US" sz="2400" b="1" i="1" dirty="0">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s </a:t>
            </a:r>
            <a:r>
              <a:rPr lang="en-US" sz="2400" b="1" i="1" dirty="0">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aining — may be helpful in remembering what happens to electrons in redox reactions. </a:t>
            </a:r>
          </a:p>
          <a:p>
            <a:pPr>
              <a:buNone/>
            </a:pPr>
            <a:endParaRPr lang="en-US" sz="2400"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00721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475FB3F7-DB7F-4E0C-BD58-9A7F44A6ECDD}"/>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6B918E84-4490-4FCB-BE80-E0B91ED778B9}"/>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(5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28595339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651A-6A08-491D-BC3C-7DA7538965ED}"/>
              </a:ext>
            </a:extLst>
          </p:cNvPr>
          <p:cNvSpPr>
            <a:spLocks noGrp="1"/>
          </p:cNvSpPr>
          <p:nvPr>
            <p:ph type="title"/>
          </p:nvPr>
        </p:nvSpPr>
        <p:spPr>
          <a:xfrm>
            <a:off x="0" y="152400"/>
            <a:ext cx="9144000" cy="1524000"/>
          </a:xfrm>
        </p:spPr>
        <p:txBody>
          <a:bodyPr/>
          <a:lstStyle/>
          <a:p>
            <a:r>
              <a:rPr lang="en-US" altLang="en-US" sz="3400" dirty="0">
                <a:solidFill>
                  <a:srgbClr val="4E4CB4"/>
                </a:solidFill>
                <a:latin typeface="Arial" panose="020B0604020202020204" pitchFamily="34" charset="0"/>
                <a:cs typeface="Arial" panose="020B0604020202020204" pitchFamily="34" charset="0"/>
              </a:rPr>
              <a:t>Standard Reduction Potentials </a:t>
            </a:r>
            <a:br>
              <a:rPr lang="en-US" altLang="en-US" sz="3400" dirty="0">
                <a:solidFill>
                  <a:srgbClr val="4E4CB4"/>
                </a:solidFill>
                <a:latin typeface="Arial" panose="020B0604020202020204" pitchFamily="34" charset="0"/>
                <a:cs typeface="Arial" panose="020B0604020202020204" pitchFamily="34" charset="0"/>
              </a:rPr>
            </a:br>
            <a:r>
              <a:rPr lang="en-US" altLang="en-US" sz="3400" dirty="0">
                <a:solidFill>
                  <a:srgbClr val="4E4CB4"/>
                </a:solidFill>
                <a:latin typeface="Arial" panose="020B0604020202020204" pitchFamily="34" charset="0"/>
                <a:cs typeface="Arial" panose="020B0604020202020204" pitchFamily="34" charset="0"/>
              </a:rPr>
              <a:t>Can Be Used to Calculate </a:t>
            </a:r>
            <a:br>
              <a:rPr lang="en-US" altLang="en-US" sz="3400" dirty="0">
                <a:solidFill>
                  <a:srgbClr val="4E4CB4"/>
                </a:solidFill>
                <a:latin typeface="Arial" panose="020B0604020202020204" pitchFamily="34" charset="0"/>
                <a:cs typeface="Arial" panose="020B0604020202020204" pitchFamily="34" charset="0"/>
              </a:rPr>
            </a:br>
            <a:r>
              <a:rPr lang="en-US" altLang="en-US" sz="3400" dirty="0">
                <a:solidFill>
                  <a:srgbClr val="4E4CB4"/>
                </a:solidFill>
                <a:latin typeface="Arial" panose="020B0604020202020204" pitchFamily="34" charset="0"/>
                <a:cs typeface="Arial" panose="020B0604020202020204" pitchFamily="34" charset="0"/>
              </a:rPr>
              <a:t>Free-Energy Change</a:t>
            </a:r>
            <a:endParaRPr lang="en-AU" sz="3400"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20574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electrons tend to flow to the half-cell with the more positive </a:t>
            </a:r>
            <a:r>
              <a:rPr lang="en-US" sz="2400" i="1"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(higher reduction potential)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strength of this tendency is: </a:t>
            </a:r>
          </a:p>
          <a:p>
            <a:pPr lvl="1"/>
            <a:r>
              <a:rPr lang="en-US" sz="2400" dirty="0">
                <a:latin typeface="Arial" panose="020B0604020202020204" pitchFamily="34" charset="0"/>
                <a:cs typeface="Arial" panose="020B0604020202020204" pitchFamily="34" charset="0"/>
              </a:rPr>
              <a:t>proportional to ∆</a:t>
            </a:r>
            <a:r>
              <a:rPr lang="en-US" sz="2400" i="1" dirty="0">
                <a:latin typeface="Arial" panose="020B0604020202020204" pitchFamily="34" charset="0"/>
                <a:cs typeface="Arial" panose="020B0604020202020204" pitchFamily="34" charset="0"/>
              </a:rPr>
              <a:t>E</a:t>
            </a:r>
          </a:p>
          <a:p>
            <a:pPr lvl="1"/>
            <a:r>
              <a:rPr lang="en-US" sz="2400" dirty="0">
                <a:latin typeface="Arial" panose="020B0604020202020204" pitchFamily="34" charset="0"/>
                <a:cs typeface="Arial" panose="020B0604020202020204" pitchFamily="34" charset="0"/>
              </a:rPr>
              <a:t>a function of the concentrations of oxidized and reduced species</a:t>
            </a:r>
            <a:endParaRPr lang="en-US" sz="2400" i="1"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pPr marL="50800" indent="0">
              <a:buNone/>
            </a:pP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nF</a:t>
            </a:r>
            <a:r>
              <a:rPr lang="en-US" sz="2400" dirty="0" err="1">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or</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 −</a:t>
            </a:r>
            <a:r>
              <a:rPr lang="en-US" sz="2400" i="1" dirty="0" err="1">
                <a:latin typeface="Arial" panose="020B0604020202020204" pitchFamily="34" charset="0"/>
                <a:ea typeface="Arial Unicode MS" panose="020B0604020202020204" pitchFamily="34" charset="-128"/>
                <a:cs typeface="Arial" panose="020B0604020202020204" pitchFamily="34" charset="0"/>
              </a:rPr>
              <a:t>nF</a:t>
            </a:r>
            <a:r>
              <a:rPr lang="en-US" sz="2400" dirty="0" err="1">
                <a:latin typeface="Arial" panose="020B0604020202020204" pitchFamily="34" charset="0"/>
                <a:ea typeface="Arial Unicode MS" panose="020B0604020202020204" pitchFamily="34" charset="-128"/>
                <a:cs typeface="Arial" panose="020B0604020202020204" pitchFamily="34" charset="0"/>
              </a:rPr>
              <a:t>∆</a:t>
            </a:r>
            <a:r>
              <a:rPr lang="en-US" sz="2400" i="1" dirty="0" err="1">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 </a:t>
            </a:r>
          </a:p>
          <a:p>
            <a:pPr marL="533400" lvl="1" indent="0">
              <a:buNone/>
            </a:pPr>
            <a:r>
              <a:rPr lang="en-US" sz="2400" dirty="0">
                <a:latin typeface="Arial" panose="020B0604020202020204" pitchFamily="34" charset="0"/>
                <a:cs typeface="Arial" panose="020B0604020202020204" pitchFamily="34" charset="0"/>
              </a:rPr>
              <a:t>	where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is the number of electrons transferred</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061CA6AD-1A9D-DC4F-8A49-32BF9E1752A7}"/>
              </a:ext>
            </a:extLst>
          </p:cNvPr>
          <p:cNvSpPr txBox="1">
            <a:spLocks noChangeArrowheads="1"/>
          </p:cNvSpPr>
          <p:nvPr/>
        </p:nvSpPr>
        <p:spPr bwMode="auto">
          <a:xfrm>
            <a:off x="6705600" y="54070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(13-7)</a:t>
            </a:r>
          </a:p>
        </p:txBody>
      </p:sp>
    </p:spTree>
    <p:extLst>
      <p:ext uri="{BB962C8B-B14F-4D97-AF65-F5344CB8AC3E}">
        <p14:creationId xmlns:p14="http://schemas.microsoft.com/office/powerpoint/2010/main" val="25667971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B51DC6FF-228C-49B7-9CDB-1648FCBAD15B}"/>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A1985DF9-9E14-4D8A-89AE-B746AA66A7BB}"/>
              </a:ext>
            </a:extLst>
          </p:cNvPr>
          <p:cNvSpPr>
            <a:spLocks noGrp="1"/>
          </p:cNvSpPr>
          <p:nvPr>
            <p:ph type="title"/>
          </p:nvPr>
        </p:nvSpPr>
        <p:spPr/>
        <p:txBody>
          <a:bodyPr/>
          <a:lstStyle/>
          <a:p>
            <a:r>
              <a:rPr lang="en-AU" dirty="0"/>
              <a:t>Clicker Question 25</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For the reaction pyruvate + NADH</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dirty="0">
                    <a:latin typeface="Arial" panose="020B0604020202020204" pitchFamily="34" charset="0"/>
                    <a:cs typeface="Arial" panose="020B0604020202020204" pitchFamily="34" charset="0"/>
                  </a:rPr>
                  <a:t> lactate + NAD</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 H</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 -26 kJ/mol.</a:t>
                </a:r>
              </a:p>
              <a:p>
                <a:pPr marL="514350" indent="-514350">
                  <a:buFont typeface="+mj-lt"/>
                  <a:buAutoNum type="alphaUcPeriod"/>
                </a:pP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 -13 kJ/mol.</a:t>
                </a:r>
              </a:p>
              <a:p>
                <a:pPr marL="514350" indent="-514350">
                  <a:buFont typeface="+mj-lt"/>
                  <a:buAutoNum type="alphaUcPeriod"/>
                </a:pPr>
                <a:r>
                  <a:rPr lang="en-US" altLang="en-US" sz="2400" dirty="0">
                    <a:latin typeface="Arial" panose="020B0604020202020204" pitchFamily="34" charset="0"/>
                    <a:ea typeface="Arial Unicode MS" panose="020B0604020202020204" pitchFamily="34" charset="-128"/>
                    <a:cs typeface="Arial" panose="020B0604020202020204" pitchFamily="34" charset="0"/>
                  </a:rPr>
                  <a:t>Electrons flow from pyruvate to NADH.</a:t>
                </a:r>
              </a:p>
              <a:p>
                <a:pPr marL="514350" indent="-514350">
                  <a:buFont typeface="+mj-lt"/>
                  <a:buAutoNum type="alphaUcPeriod"/>
                </a:pP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 +13 kJ/mol.</a:t>
                </a: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D49A4A8A-DE3C-9C46-B0FE-87FE4DACE0EB}"/>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4"/>
                <a:stretch>
                  <a:fillRect l="-1020" t="-10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158507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DDEE-988F-44DE-8A59-D692486A70FD}"/>
              </a:ext>
            </a:extLst>
          </p:cNvPr>
          <p:cNvSpPr>
            <a:spLocks noGrp="1"/>
          </p:cNvSpPr>
          <p:nvPr>
            <p:ph type="title"/>
          </p:nvPr>
        </p:nvSpPr>
        <p:spPr/>
        <p:txBody>
          <a:bodyPr/>
          <a:lstStyle/>
          <a:p>
            <a:r>
              <a:rPr lang="en-AU" dirty="0"/>
              <a:t>Clicker Question 25, Response</a:t>
            </a:r>
          </a:p>
        </p:txBody>
      </p:sp>
      <mc:AlternateContent xmlns:mc="http://schemas.openxmlformats.org/markup-compatibility/2006" xmlns:a14="http://schemas.microsoft.com/office/drawing/2010/main">
        <mc:Choice Requires="a14">
          <p:sp>
            <p:nvSpPr>
              <p:cNvPr id="4" name="Google Shape;433;g847cf01710_0_113">
                <a:extLst>
                  <a:ext uri="{FF2B5EF4-FFF2-40B4-BE49-F238E27FC236}">
                    <a16:creationId xmlns:a16="http://schemas.microsoft.com/office/drawing/2014/main" id="{D325D7E4-6909-A04F-84F6-DBFC111D848C}"/>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For the reaction pyruvate + NADH</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altLang="en-US" sz="2400" dirty="0">
                    <a:latin typeface="Arial" panose="020B0604020202020204" pitchFamily="34" charset="0"/>
                    <a:cs typeface="Arial" panose="020B0604020202020204" pitchFamily="34" charset="0"/>
                  </a:rPr>
                  <a:t> lactate + NAD</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 H</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b="1" dirty="0">
                    <a:latin typeface="Arial" panose="020B0604020202020204" pitchFamily="34" charset="0"/>
                    <a:ea typeface="Arial Unicode MS" panose="020B0604020202020204" pitchFamily="34" charset="-128"/>
                    <a:cs typeface="Arial" panose="020B0604020202020204" pitchFamily="34" charset="0"/>
                  </a:rPr>
                  <a:t>∆</a:t>
                </a:r>
                <a:r>
                  <a:rPr lang="en-US" alt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b="1" dirty="0">
                    <a:latin typeface="Arial" panose="020B0604020202020204" pitchFamily="34" charset="0"/>
                    <a:ea typeface="Arial Unicode MS" panose="020B0604020202020204" pitchFamily="34" charset="-128"/>
                    <a:cs typeface="Arial" panose="020B0604020202020204" pitchFamily="34" charset="0"/>
                  </a:rPr>
                  <a:t>′° = -26 kJ/mol.</a:t>
                </a:r>
              </a:p>
              <a:p>
                <a:pPr>
                  <a:buNone/>
                </a:pPr>
                <a:endParaRPr lang="en-US" altLang="en-US" sz="2400" i="1"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a:t>
                </a:r>
                <a:r>
                  <a:rPr 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sz="2400" b="1" dirty="0">
                    <a:latin typeface="Arial" panose="020B0604020202020204" pitchFamily="34" charset="0"/>
                    <a:ea typeface="Arial Unicode MS" panose="020B0604020202020204" pitchFamily="34" charset="-128"/>
                    <a:cs typeface="Arial" panose="020B0604020202020204" pitchFamily="34" charset="0"/>
                  </a:rPr>
                  <a:t>′° = −</a:t>
                </a:r>
                <a:r>
                  <a:rPr lang="en-US" sz="2400" b="1" i="1" dirty="0" err="1">
                    <a:latin typeface="Arial" panose="020B0604020202020204" pitchFamily="34" charset="0"/>
                    <a:ea typeface="Arial Unicode MS" panose="020B0604020202020204" pitchFamily="34" charset="-128"/>
                    <a:cs typeface="Arial" panose="020B0604020202020204" pitchFamily="34" charset="0"/>
                  </a:rPr>
                  <a:t>nF</a:t>
                </a:r>
                <a:r>
                  <a:rPr lang="en-US" sz="2400" b="1" dirty="0" err="1">
                    <a:latin typeface="Arial" panose="020B0604020202020204" pitchFamily="34" charset="0"/>
                    <a:ea typeface="Arial Unicode MS" panose="020B0604020202020204" pitchFamily="34" charset="-128"/>
                    <a:cs typeface="Arial" panose="020B0604020202020204" pitchFamily="34" charset="0"/>
                  </a:rPr>
                  <a:t>∆</a:t>
                </a:r>
                <a:r>
                  <a:rPr lang="en-US" sz="2400" b="1" i="1" dirty="0" err="1">
                    <a:latin typeface="Arial" panose="020B0604020202020204" pitchFamily="34" charset="0"/>
                    <a:ea typeface="Arial Unicode MS" panose="020B0604020202020204" pitchFamily="34" charset="-128"/>
                    <a:cs typeface="Arial" panose="020B0604020202020204" pitchFamily="34" charset="0"/>
                  </a:rPr>
                  <a:t>E</a:t>
                </a:r>
                <a:r>
                  <a:rPr lang="en-US" sz="2400" b="1" dirty="0">
                    <a:latin typeface="Arial" panose="020B0604020202020204" pitchFamily="34" charset="0"/>
                    <a:ea typeface="Arial Unicode MS" panose="020B0604020202020204" pitchFamily="34" charset="-128"/>
                    <a:cs typeface="Arial" panose="020B0604020202020204" pitchFamily="34" charset="0"/>
                  </a:rPr>
                  <a:t>′° </a:t>
                </a: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           = −2(96.5 kJ/</a:t>
                </a:r>
                <a:r>
                  <a:rPr lang="en-US" sz="2400" b="1" dirty="0" err="1">
                    <a:latin typeface="Arial" panose="020B0604020202020204" pitchFamily="34" charset="0"/>
                    <a:ea typeface="Arial Unicode MS" panose="020B0604020202020204" pitchFamily="34" charset="-128"/>
                    <a:cs typeface="Arial" panose="020B0604020202020204" pitchFamily="34" charset="0"/>
                  </a:rPr>
                  <a:t>V</a:t>
                </a:r>
                <a:r>
                  <a:rPr lang="en-US" sz="2400" dirty="0" err="1">
                    <a:latin typeface="Arial" panose="020B0604020202020204" pitchFamily="34" charset="0"/>
                    <a:ea typeface="Arial Unicode MS" panose="020B0604020202020204" pitchFamily="34" charset="-128"/>
                    <a:cs typeface="Arial" panose="020B0604020202020204" pitchFamily="34" charset="0"/>
                  </a:rPr>
                  <a:t>·</a:t>
                </a:r>
                <a:r>
                  <a:rPr lang="en-US" sz="2400" b="1" dirty="0" err="1">
                    <a:latin typeface="Arial" panose="020B0604020202020204" pitchFamily="34" charset="0"/>
                    <a:ea typeface="Arial Unicode MS" panose="020B0604020202020204" pitchFamily="34" charset="-128"/>
                    <a:cs typeface="Arial" panose="020B0604020202020204" pitchFamily="34" charset="0"/>
                  </a:rPr>
                  <a:t>mol</a:t>
                </a:r>
                <a:r>
                  <a:rPr lang="en-US" sz="2400" b="1" dirty="0">
                    <a:latin typeface="Arial" panose="020B0604020202020204" pitchFamily="34" charset="0"/>
                    <a:ea typeface="Arial Unicode MS" panose="020B0604020202020204" pitchFamily="34" charset="-128"/>
                    <a:cs typeface="Arial" panose="020B0604020202020204" pitchFamily="34" charset="0"/>
                  </a:rPr>
                  <a:t>)(-0.320 V − (-0.185 V))</a:t>
                </a: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           = −2(96.5 kJ/</a:t>
                </a:r>
                <a:r>
                  <a:rPr lang="en-US" sz="2400" b="1" dirty="0" err="1">
                    <a:latin typeface="Arial" panose="020B0604020202020204" pitchFamily="34" charset="0"/>
                    <a:ea typeface="Arial Unicode MS" panose="020B0604020202020204" pitchFamily="34" charset="-128"/>
                    <a:cs typeface="Arial" panose="020B0604020202020204" pitchFamily="34" charset="0"/>
                  </a:rPr>
                  <a:t>V</a:t>
                </a:r>
                <a:r>
                  <a:rPr lang="en-US" sz="2400" dirty="0" err="1">
                    <a:latin typeface="Arial" panose="020B0604020202020204" pitchFamily="34" charset="0"/>
                    <a:ea typeface="Arial Unicode MS" panose="020B0604020202020204" pitchFamily="34" charset="-128"/>
                    <a:cs typeface="Arial" panose="020B0604020202020204" pitchFamily="34" charset="0"/>
                  </a:rPr>
                  <a:t>·</a:t>
                </a:r>
                <a:r>
                  <a:rPr lang="en-US" sz="2400" b="1" dirty="0" err="1">
                    <a:latin typeface="Arial" panose="020B0604020202020204" pitchFamily="34" charset="0"/>
                    <a:ea typeface="Arial Unicode MS" panose="020B0604020202020204" pitchFamily="34" charset="-128"/>
                    <a:cs typeface="Arial" panose="020B0604020202020204" pitchFamily="34" charset="0"/>
                  </a:rPr>
                  <a:t>mol</a:t>
                </a:r>
                <a:r>
                  <a:rPr lang="en-US" sz="2400" b="1" dirty="0">
                    <a:latin typeface="Arial" panose="020B0604020202020204" pitchFamily="34" charset="0"/>
                    <a:ea typeface="Arial Unicode MS" panose="020B0604020202020204" pitchFamily="34" charset="-128"/>
                    <a:cs typeface="Arial" panose="020B0604020202020204" pitchFamily="34" charset="0"/>
                  </a:rPr>
                  <a:t>)(-0.135 V)</a:t>
                </a: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           = -26 kJ/mol</a:t>
                </a:r>
              </a:p>
              <a:p>
                <a:pPr>
                  <a:buNone/>
                </a:pP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Remember that, by convention,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b="1"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b="1" dirty="0">
                    <a:latin typeface="Arial" panose="020B0604020202020204" pitchFamily="34" charset="0"/>
                    <a:ea typeface="Arial Unicode MS" panose="020B0604020202020204" pitchFamily="34" charset="-128"/>
                    <a:cs typeface="Arial" panose="020B0604020202020204" pitchFamily="34" charset="0"/>
                  </a:rPr>
                  <a:t>is </a:t>
                </a:r>
                <a:r>
                  <a:rPr lang="en-US" sz="2400" b="1"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b="1" dirty="0">
                    <a:latin typeface="Arial" panose="020B0604020202020204" pitchFamily="34" charset="0"/>
                    <a:ea typeface="Arial Unicode MS" panose="020B0604020202020204" pitchFamily="34" charset="-128"/>
                    <a:cs typeface="Arial" panose="020B0604020202020204" pitchFamily="34" charset="0"/>
                  </a:rPr>
                  <a:t>of the electron acceptor minus </a:t>
                </a:r>
                <a:r>
                  <a:rPr lang="en-US" sz="2400" b="1"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b="1" dirty="0">
                    <a:latin typeface="Arial" panose="020B0604020202020204" pitchFamily="34" charset="0"/>
                    <a:ea typeface="Arial Unicode MS" panose="020B0604020202020204" pitchFamily="34" charset="-128"/>
                    <a:cs typeface="Arial" panose="020B0604020202020204" pitchFamily="34" charset="0"/>
                  </a:rPr>
                  <a:t>of the electron donor. </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4" name="Google Shape;433;g847cf01710_0_113">
                <a:extLst>
                  <a:ext uri="{FF2B5EF4-FFF2-40B4-BE49-F238E27FC236}">
                    <a16:creationId xmlns:a16="http://schemas.microsoft.com/office/drawing/2014/main" id="{D325D7E4-6909-A04F-84F6-DBFC111D848C}"/>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3"/>
                <a:stretch>
                  <a:fillRect l="-1020" t="-10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4454400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84E76589-737B-48CC-BF93-F504C5155DF5}"/>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47DA4360-E729-46CD-A4BD-CE66482E6C76}"/>
              </a:ext>
            </a:extLst>
          </p:cNvPr>
          <p:cNvSpPr>
            <a:spLocks noGrp="1"/>
          </p:cNvSpPr>
          <p:nvPr>
            <p:ph type="title"/>
          </p:nvPr>
        </p:nvSpPr>
        <p:spPr/>
        <p:txBody>
          <a:bodyPr/>
          <a:lstStyle/>
          <a:p>
            <a:r>
              <a:rPr lang="en-AU" dirty="0"/>
              <a:t>Clicker Question 26</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A study of the free-energy change for a hydride transfer from an aldehyde to a flavin nucleotide does NOT require which value?</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Arial" charset="0"/>
              </a:rPr>
              <a:t>Faraday’s constant</a:t>
            </a:r>
          </a:p>
          <a:p>
            <a:pPr marL="457200" indent="-457200">
              <a:buFont typeface="+mj-lt"/>
              <a:buAutoNum type="alphaUcPeriod"/>
            </a:pPr>
            <a:r>
              <a:rPr lang="en-US" sz="2400" dirty="0">
                <a:latin typeface="Arial" charset="0"/>
                <a:cs typeface="Arial" charset="0"/>
              </a:rPr>
              <a:t>the number of electrons transferred</a:t>
            </a:r>
          </a:p>
          <a:p>
            <a:pPr marL="457200" indent="-457200">
              <a:buFont typeface="+mj-lt"/>
              <a:buAutoNum type="alphaUcPeriod"/>
            </a:pPr>
            <a:r>
              <a:rPr lang="en-US" sz="2400" dirty="0">
                <a:latin typeface="Arial" charset="0"/>
                <a:cs typeface="Arial" charset="0"/>
              </a:rPr>
              <a:t>the half-cell standard reduction potential for the flavin accepting the electrons</a:t>
            </a:r>
          </a:p>
          <a:p>
            <a:pPr marL="457200" indent="-457200">
              <a:buFont typeface="+mj-lt"/>
              <a:buAutoNum type="alphaUcPeriod"/>
            </a:pPr>
            <a:r>
              <a:rPr lang="en-US" sz="2400" dirty="0">
                <a:latin typeface="Arial" charset="0"/>
                <a:cs typeface="Arial" charset="0"/>
              </a:rPr>
              <a:t>the temperature of the reaction in degrees Kelvin</a:t>
            </a:r>
            <a:endParaRPr lang="en-US" sz="2400" baseline="-25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96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C063-54A9-4BA1-8E55-9D94BA91211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Systems and Their Surroundings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i="1" dirty="0">
                <a:latin typeface="Arial" panose="020B0604020202020204" pitchFamily="34" charset="0"/>
                <a:cs typeface="Arial" panose="020B0604020202020204" pitchFamily="34" charset="0"/>
              </a:rPr>
              <a:t>reacting system </a:t>
            </a:r>
            <a:r>
              <a:rPr lang="en-US" sz="2400" dirty="0">
                <a:latin typeface="Arial" panose="020B0604020202020204" pitchFamily="34" charset="0"/>
                <a:cs typeface="Arial" panose="020B0604020202020204" pitchFamily="34" charset="0"/>
              </a:rPr>
              <a:t>= the collection of matter that is undergoing a particular chemical or physical process</a:t>
            </a:r>
          </a:p>
          <a:p>
            <a:pPr lvl="1"/>
            <a:r>
              <a:rPr lang="en-US" sz="2400" dirty="0">
                <a:latin typeface="Arial" panose="020B0604020202020204" pitchFamily="34" charset="0"/>
                <a:cs typeface="Arial" panose="020B0604020202020204" pitchFamily="34" charset="0"/>
              </a:rPr>
              <a:t>can be closed or open </a:t>
            </a:r>
          </a:p>
          <a:p>
            <a:pPr marL="50800" indent="0">
              <a:buNone/>
            </a:pP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universe</a:t>
            </a:r>
            <a:r>
              <a:rPr lang="en-US" sz="2400" dirty="0">
                <a:latin typeface="Arial" panose="020B0604020202020204" pitchFamily="34" charset="0"/>
                <a:cs typeface="Arial" panose="020B0604020202020204" pitchFamily="34" charset="0"/>
              </a:rPr>
              <a:t> = the reacting system and its </a:t>
            </a:r>
            <a:r>
              <a:rPr lang="en-US" sz="2400" i="1" dirty="0">
                <a:latin typeface="Arial" panose="020B0604020202020204" pitchFamily="34" charset="0"/>
                <a:cs typeface="Arial" panose="020B0604020202020204" pitchFamily="34" charset="0"/>
              </a:rPr>
              <a:t>surroundings </a:t>
            </a:r>
            <a:r>
              <a:rPr lang="en-US" sz="2400" dirty="0">
                <a:latin typeface="Arial" panose="020B0604020202020204" pitchFamily="34" charset="0"/>
                <a:cs typeface="Arial" panose="020B0604020202020204" pitchFamily="34" charset="0"/>
              </a:rPr>
              <a:t>together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living cells and organisms are open systems, exchanging material and energy with their surroundings</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465050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4029-7DB0-4ADD-A06F-CC2790D27CD2}"/>
              </a:ext>
            </a:extLst>
          </p:cNvPr>
          <p:cNvSpPr>
            <a:spLocks noGrp="1"/>
          </p:cNvSpPr>
          <p:nvPr>
            <p:ph type="title"/>
          </p:nvPr>
        </p:nvSpPr>
        <p:spPr/>
        <p:txBody>
          <a:bodyPr/>
          <a:lstStyle/>
          <a:p>
            <a:r>
              <a:rPr lang="en-AU" dirty="0"/>
              <a:t>Clicker Question 26, Response</a:t>
            </a:r>
          </a:p>
        </p:txBody>
      </p:sp>
      <p:sp>
        <p:nvSpPr>
          <p:cNvPr id="5" name="Google Shape;433;g847cf01710_0_113">
            <a:extLst>
              <a:ext uri="{FF2B5EF4-FFF2-40B4-BE49-F238E27FC236}">
                <a16:creationId xmlns:a16="http://schemas.microsoft.com/office/drawing/2014/main" id="{F490F804-F02D-A64C-A55C-D18BA177BF77}"/>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A study of the free-energy change for a hydride transfer from an aldehyde to a flavin nucleotide does NOT require which value?</a:t>
            </a:r>
          </a:p>
          <a:p>
            <a:pPr>
              <a:lnSpc>
                <a:spcPct val="115000"/>
              </a:lnSpc>
              <a:spcBef>
                <a:spcPts val="800"/>
              </a:spcBef>
              <a:buClr>
                <a:srgbClr val="000000"/>
              </a:buClr>
              <a:buSzPts val="1100"/>
              <a:buFont typeface="Calibri" panose="020F0502020204030204" pitchFamily="34" charset="0"/>
              <a:buNone/>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Arial" charset="0"/>
              </a:rPr>
              <a:t>D.  the temperature of the reaction in degrees Kelvin</a:t>
            </a:r>
            <a:endParaRPr lang="en-US" sz="2400" b="1" baseline="-25000" dirty="0">
              <a:latin typeface="Arial" charset="0"/>
              <a:cs typeface="Arial" charset="0"/>
            </a:endParaRPr>
          </a:p>
          <a:p>
            <a:pPr>
              <a:buNone/>
            </a:pPr>
            <a:r>
              <a:rPr lang="en-US" sz="2000" dirty="0">
                <a:latin typeface="Arial" charset="0"/>
                <a:cs typeface="Arial" charset="0"/>
              </a:rPr>
              <a:t>	</a:t>
            </a: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The equation ∆</a:t>
            </a:r>
            <a:r>
              <a:rPr 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sz="2400" b="1" dirty="0">
                <a:latin typeface="Arial" panose="020B0604020202020204" pitchFamily="34" charset="0"/>
                <a:ea typeface="Arial Unicode MS" panose="020B0604020202020204" pitchFamily="34" charset="-128"/>
                <a:cs typeface="Arial" panose="020B0604020202020204" pitchFamily="34" charset="0"/>
              </a:rPr>
              <a:t>′° = −</a:t>
            </a:r>
            <a:r>
              <a:rPr lang="en-US" sz="2400" b="1" i="1" dirty="0" err="1">
                <a:latin typeface="Arial" panose="020B0604020202020204" pitchFamily="34" charset="0"/>
                <a:ea typeface="Arial Unicode MS" panose="020B0604020202020204" pitchFamily="34" charset="-128"/>
                <a:cs typeface="Arial" panose="020B0604020202020204" pitchFamily="34" charset="0"/>
              </a:rPr>
              <a:t>nF</a:t>
            </a:r>
            <a:r>
              <a:rPr lang="en-US" sz="2400" b="1" dirty="0" err="1">
                <a:latin typeface="Arial" panose="020B0604020202020204" pitchFamily="34" charset="0"/>
                <a:ea typeface="Arial Unicode MS" panose="020B0604020202020204" pitchFamily="34" charset="-128"/>
                <a:cs typeface="Arial" panose="020B0604020202020204" pitchFamily="34" charset="0"/>
              </a:rPr>
              <a:t>∆</a:t>
            </a:r>
            <a:r>
              <a:rPr lang="en-US" sz="2400" b="1" i="1" dirty="0" err="1">
                <a:latin typeface="Arial" panose="020B0604020202020204" pitchFamily="34" charset="0"/>
                <a:ea typeface="Arial Unicode MS" panose="020B0604020202020204" pitchFamily="34" charset="-128"/>
                <a:cs typeface="Arial" panose="020B0604020202020204" pitchFamily="34" charset="0"/>
              </a:rPr>
              <a:t>E</a:t>
            </a:r>
            <a:r>
              <a:rPr lang="en-US" sz="2400" b="1" dirty="0">
                <a:latin typeface="Arial" panose="020B0604020202020204" pitchFamily="34" charset="0"/>
                <a:ea typeface="Arial Unicode MS" panose="020B0604020202020204" pitchFamily="34" charset="-128"/>
                <a:cs typeface="Arial" panose="020B0604020202020204" pitchFamily="34" charset="0"/>
              </a:rPr>
              <a:t>′°</a:t>
            </a:r>
            <a:r>
              <a:rPr lang="en-US" sz="2400" b="1" i="1" dirty="0">
                <a:latin typeface="Arial" panose="020B0604020202020204" pitchFamily="34" charset="0"/>
                <a:ea typeface="Arial Unicode MS" panose="020B0604020202020204" pitchFamily="34" charset="-128"/>
                <a:cs typeface="Arial" panose="020B0604020202020204" pitchFamily="34" charset="0"/>
              </a:rPr>
              <a:t> </a:t>
            </a:r>
            <a:r>
              <a:rPr lang="en-US" sz="2400" b="1" dirty="0">
                <a:latin typeface="Arial" panose="020B0604020202020204" pitchFamily="34" charset="0"/>
                <a:ea typeface="Arial Unicode MS" panose="020B0604020202020204" pitchFamily="34" charset="-128"/>
                <a:cs typeface="Arial" panose="020B0604020202020204" pitchFamily="34" charset="0"/>
              </a:rPr>
              <a:t>is </a:t>
            </a:r>
            <a:r>
              <a:rPr lang="en-US" sz="2400" b="1" dirty="0">
                <a:latin typeface="Arial" panose="020B0604020202020204" pitchFamily="34" charset="0"/>
                <a:cs typeface="Arial" panose="020B0604020202020204" pitchFamily="34" charset="0"/>
              </a:rPr>
              <a:t>used to calculate the free-energy change from the number of electrons transferred, Faraday’s constant, and the standard reduction potentials for both half-cells. It does not depend on the temperature of the reaction. </a:t>
            </a: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876117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96F8-0D07-4C2F-B6B4-3FC989F995EC}"/>
              </a:ext>
            </a:extLst>
          </p:cNvPr>
          <p:cNvSpPr>
            <a:spLocks noGrp="1"/>
          </p:cNvSpPr>
          <p:nvPr>
            <p:ph type="title"/>
          </p:nvPr>
        </p:nvSpPr>
        <p:spPr>
          <a:xfrm>
            <a:off x="0" y="152400"/>
            <a:ext cx="9144000" cy="1371600"/>
          </a:xfrm>
        </p:spPr>
        <p:txBody>
          <a:bodyPr/>
          <a:lstStyle/>
          <a:p>
            <a:r>
              <a:rPr lang="en-US" altLang="en-US" sz="3600" dirty="0">
                <a:solidFill>
                  <a:srgbClr val="4E4CB4"/>
                </a:solidFill>
                <a:latin typeface="Arial" panose="020B0604020202020204" pitchFamily="34" charset="0"/>
                <a:cs typeface="Arial" panose="020B0604020202020204" pitchFamily="34" charset="0"/>
              </a:rPr>
              <a:t>A Few Types of Coenzymes and Proteins Serve as Universal Electron Carriers</a:t>
            </a:r>
            <a:endParaRPr lang="en-AU" sz="3600"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2133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NAD, NADP, FMN, and FAD are water-soluble coenzymes that undergo reversible oxidation and reduction in many of the electron-transfer reactions</a:t>
            </a:r>
          </a:p>
          <a:p>
            <a:pPr lvl="1"/>
            <a:r>
              <a:rPr lang="en-US" sz="2400" dirty="0">
                <a:latin typeface="Arial" panose="020B0604020202020204" pitchFamily="34" charset="0"/>
                <a:cs typeface="Arial" panose="020B0604020202020204" pitchFamily="34" charset="0"/>
              </a:rPr>
              <a:t>NAD and NADP are freely diffusible </a:t>
            </a:r>
          </a:p>
          <a:p>
            <a:pPr lvl="1"/>
            <a:r>
              <a:rPr lang="en-US" sz="2400" dirty="0">
                <a:latin typeface="Arial" panose="020B0604020202020204" pitchFamily="34" charset="0"/>
                <a:cs typeface="Arial" panose="020B0604020202020204" pitchFamily="34" charset="0"/>
              </a:rPr>
              <a:t>FMN and FAD are usually enzyme-bound</a:t>
            </a: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04388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C230-5B34-4D41-8095-9AFFF88A525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Pyridine Nucleotides</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15240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pyridine nucleotides </a:t>
            </a:r>
            <a:r>
              <a:rPr lang="en-US" sz="2400" dirty="0">
                <a:latin typeface="Arial" panose="020B0604020202020204" pitchFamily="34" charset="0"/>
                <a:cs typeface="Arial" panose="020B0604020202020204" pitchFamily="34" charset="0"/>
              </a:rPr>
              <a:t>= compounds with a nicotinamide ring that resembles pyridine</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nicotinamide adenine dinucleotide (NAD; 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when oxidized)</a:t>
            </a:r>
          </a:p>
          <a:p>
            <a:pPr lvl="1"/>
            <a:r>
              <a:rPr lang="en-US" sz="2400" dirty="0">
                <a:latin typeface="Arial" panose="020B0604020202020204" pitchFamily="34" charset="0"/>
                <a:cs typeface="Arial" panose="020B0604020202020204" pitchFamily="34" charset="0"/>
              </a:rPr>
              <a:t>nicotinamide adenine dinucleotide phosphate (NADP; 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when oxidized) </a:t>
            </a:r>
          </a:p>
          <a:p>
            <a:endParaRPr lang="en-US" sz="2400" dirty="0"/>
          </a:p>
          <a:p>
            <a:pPr marL="50800" indent="0">
              <a:buNone/>
            </a:pPr>
            <a:endParaRPr lang="en-US" sz="2400"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342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1C4C-EA88-4260-844F-3FD8E901E67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NAD and NADP Undergo Reversible Reduction of the Nicotinamide Ring</a:t>
            </a:r>
            <a:endParaRPr lang="en-AU" dirty="0"/>
          </a:p>
        </p:txBody>
      </p:sp>
      <p:pic>
        <p:nvPicPr>
          <p:cNvPr id="4" name="Picture 3" descr="Part a shows N A D plus (oxidized) on the left. It has a five-membered ring with O substituted for C at position 6 at the top vertex; C 1 prime bonded to N of the lower right vertex of a five-membered ring above and to H below; C 2 prime bonded to H above and to O H below with an arrow pointing to the O H reading, in N A D P plus, this hydroxyl group is esterified with phosphate; C 3 prime bonded to H above and O H below; C 4 prime bonded to C 5 prime above and to H below; and C 5 prime bonded to 2 H and to O bonded to P above double bonded to O on the left, bonded to O minus on the right, and bonded to O above further bonded to P double bonded to O on the left, bonded to O minus on the right, and bonded to O above that is bonded to C 5 prime of a second five-membered ring above. This five-membered ring has the same structure as the first ring except that C 1 prime is connected by a red highlighted bond to red highlighted N plus substituted for C at the bottom vertex of a red highlighted six-membered ring with double bonds at the upper left, right, and lower left sides, with the top vertex bonded to H, and with the upper right vertex bonded to red highlighted C double bonded to red highlighted O above and bonded to red highlighted N H 2 to the lower right. The five-membered ring bonded to C 1 prime of the first ring shares its right side with a six-membered ring. It has N substituted for C at its upper left vertex at position 7, a double bond at its upper left side between positions 7 and 8, a double bond at its right side between positions 4 and 5, and N substituted for C at its lower right vertex at position 9 and further bonded to C 1 prime of the ring below. The six-membered ring has double bond at its left side between positions 4 and 5 shared with the five-membered ring, a double bond at its upper right side between positions 1 and 6, a double bond at its lower right side between positions 2 and 3, N substituted for C at its upper right vertex at position 1, N substituted for C at its bottom vertex at position 3, and its top vertex, C 6, bonded to N H 2. An arrow pointing right from the red highlighted ring shows the addition of 2 e minus and 2 blue highlighted H plus to produce blue highlighted H plus and two possible products that each have a similar ring in which N at the bottom vertex of the ring has a red pair of electrons and is shown as bonded to R below. The left-hand ring has the top vertex hashed wedge bonded to red highlighted H and solid wedge bonded to blue highlighted H and the right-hand ring has the top vertex hashed wedge bonded to blue highlighted H and solid wedge bonded to red highlighted H. Text below reads, N A D H (reduced). Part b shows a graph that plots wavelength (n m) on the horizontal axis, ranging from 220 to above 380 and labeled in increments of 20, against absorbance on the vertical axis, ranging from 0.0 to 1.0 and labeled in increments of 0.2 A red curve labeled oxidized (N A D plus) begins at (220, 0.79) and curves down to (230, 0.5) before rising to peak at (260, 0.9), then dropping to (290, 0.1) before running almost horizontally along the right side of the graph. A blue curve labeled reduced (N A D H) begins at (220, 0.95) and curves down to (235, 0.4) before rising to peak at (262, 0.78), then dropping to (285, 0.12) and then rising again to (342, 0.35) and then decreasing to run along the horizontal axis beginning at (390, 0.1). All data are approximate.">
            <a:extLst>
              <a:ext uri="{FF2B5EF4-FFF2-40B4-BE49-F238E27FC236}">
                <a16:creationId xmlns:a16="http://schemas.microsoft.com/office/drawing/2014/main" id="{64DB2055-3047-5A47-BC40-26326711E5B9}"/>
              </a:ext>
            </a:extLst>
          </p:cNvPr>
          <p:cNvPicPr>
            <a:picLocks noChangeAspect="1"/>
          </p:cNvPicPr>
          <p:nvPr/>
        </p:nvPicPr>
        <p:blipFill>
          <a:blip r:embed="rId3"/>
          <a:stretch>
            <a:fillRect/>
          </a:stretch>
        </p:blipFill>
        <p:spPr>
          <a:xfrm>
            <a:off x="203200" y="1676400"/>
            <a:ext cx="8737600" cy="4457700"/>
          </a:xfrm>
          <a:prstGeom prst="rect">
            <a:avLst/>
          </a:prstGeom>
        </p:spPr>
      </p:pic>
    </p:spTree>
    <p:extLst>
      <p:ext uri="{BB962C8B-B14F-4D97-AF65-F5344CB8AC3E}">
        <p14:creationId xmlns:p14="http://schemas.microsoft.com/office/powerpoint/2010/main" val="19870850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295D-D276-483C-812A-329B00F0379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Half-Reactions for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Nucleotide Cofactors</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82296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both NAD+ and NADP+ accept two electrons and one proton </a:t>
                </a:r>
              </a:p>
              <a:p>
                <a:pPr marL="50800" indent="0" algn="ctr">
                  <a:buNone/>
                </a:pPr>
                <a:endParaRPr lang="en-US" sz="2400" dirty="0">
                  <a:latin typeface="Arial" panose="020B0604020202020204" pitchFamily="34" charset="0"/>
                  <a:cs typeface="Arial" panose="020B0604020202020204" pitchFamily="34" charset="0"/>
                </a:endParaRPr>
              </a:p>
              <a:p>
                <a:pPr marL="50800" indent="0" algn="ctr">
                  <a:buNone/>
                </a:pPr>
                <a:r>
                  <a:rPr lang="en-US" sz="2400" dirty="0">
                    <a:latin typeface="Arial" panose="020B0604020202020204" pitchFamily="34" charset="0"/>
                    <a:cs typeface="Arial" panose="020B0604020202020204" pitchFamily="34" charset="0"/>
                  </a:rPr>
                  <a:t>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NADH + H</a:t>
                </a:r>
                <a:r>
                  <a:rPr lang="en-US" sz="2400" baseline="30000" dirty="0">
                    <a:latin typeface="Arial" panose="020B0604020202020204" pitchFamily="34" charset="0"/>
                    <a:cs typeface="Arial" panose="020B0604020202020204" pitchFamily="34" charset="0"/>
                  </a:rPr>
                  <a:t>+</a:t>
                </a:r>
              </a:p>
              <a:p>
                <a:pPr marL="50800" indent="0" algn="ctr">
                  <a:buNone/>
                </a:pPr>
                <a:r>
                  <a:rPr lang="en-US" sz="2400" dirty="0">
                    <a:latin typeface="Arial" panose="020B0604020202020204" pitchFamily="34" charset="0"/>
                    <a:cs typeface="Arial" panose="020B0604020202020204" pitchFamily="34" charset="0"/>
                  </a:rPr>
                  <a:t>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NADPH + H</a:t>
                </a: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304800" y="1752600"/>
                <a:ext cx="8229600" cy="4130675"/>
              </a:xfrm>
              <a:prstGeom prst="rect">
                <a:avLst/>
              </a:prstGeom>
              <a:blipFill>
                <a:blip r:embed="rId3"/>
                <a:stretch>
                  <a:fillRect l="-463" t="-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454223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2C6D-15BB-41AD-A475-65F47B07E82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General Reactions for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Nucleotide Cofactors</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8229600"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accepting a hydride ion from a reduced substrate:</a:t>
                </a:r>
              </a:p>
              <a:p>
                <a:pPr marL="50800" indent="0" algn="ctr">
                  <a:buNone/>
                </a:pPr>
                <a:r>
                  <a:rPr lang="en-US" sz="2400" dirty="0">
                    <a:latin typeface="Arial" panose="020B0604020202020204" pitchFamily="34" charset="0"/>
                    <a:cs typeface="Arial" panose="020B0604020202020204" pitchFamily="34" charset="0"/>
                  </a:rPr>
                  <a:t>AH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NAD</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 + NADH + H</a:t>
                </a:r>
                <a:r>
                  <a:rPr lang="en-US" sz="2400" baseline="30000" dirty="0">
                    <a:latin typeface="Arial" panose="020B0604020202020204" pitchFamily="34" charset="0"/>
                    <a:cs typeface="Arial" panose="020B0604020202020204" pitchFamily="34" charset="0"/>
                  </a:rPr>
                  <a:t>+</a:t>
                </a:r>
              </a:p>
              <a:p>
                <a:pPr marL="50800" indent="0" algn="ctr">
                  <a:buNone/>
                </a:pPr>
                <a:r>
                  <a:rPr lang="en-US" sz="2400" dirty="0">
                    <a:latin typeface="Arial" panose="020B0604020202020204" pitchFamily="34" charset="0"/>
                    <a:cs typeface="Arial" panose="020B0604020202020204" pitchFamily="34" charset="0"/>
                  </a:rPr>
                  <a:t>AH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NADP</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 + NADPH + H</a:t>
                </a:r>
                <a:r>
                  <a:rPr lang="en-US" sz="2400" baseline="30000" dirty="0">
                    <a:latin typeface="Arial" panose="020B0604020202020204" pitchFamily="34" charset="0"/>
                    <a:cs typeface="Arial" panose="020B0604020202020204" pitchFamily="34" charset="0"/>
                  </a:rPr>
                  <a:t>+</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donating a hydride ion to an oxidized substrate:  </a:t>
                </a:r>
                <a:endParaRPr lang="en-US" sz="2400" baseline="30000" dirty="0">
                  <a:latin typeface="Arial" panose="020B0604020202020204" pitchFamily="34" charset="0"/>
                  <a:cs typeface="Arial" panose="020B0604020202020204" pitchFamily="34" charset="0"/>
                </a:endParaRPr>
              </a:p>
              <a:p>
                <a:pPr marL="50800" indent="0" algn="ctr">
                  <a:buNone/>
                </a:pPr>
                <a:r>
                  <a:rPr lang="en-US" sz="2400" dirty="0">
                    <a:latin typeface="Arial" panose="020B0604020202020204" pitchFamily="34" charset="0"/>
                    <a:cs typeface="Arial" panose="020B0604020202020204" pitchFamily="34" charset="0"/>
                  </a:rPr>
                  <a:t>A + NADH + 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AH</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marL="50800" indent="0" algn="ctr">
                  <a:buNone/>
                </a:pPr>
                <a:r>
                  <a:rPr lang="en-US" sz="2400" dirty="0">
                    <a:latin typeface="Arial" panose="020B0604020202020204" pitchFamily="34" charset="0"/>
                    <a:cs typeface="Arial" panose="020B0604020202020204" pitchFamily="34" charset="0"/>
                  </a:rPr>
                  <a:t>A + NADPH + 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AH</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gn="ctr">
                  <a:buNone/>
                </a:pP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AH</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is the reduced substrate and A is the 	oxidized substrate </a:t>
                </a: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304800" y="1752600"/>
                <a:ext cx="8229600" cy="4495800"/>
              </a:xfrm>
              <a:prstGeom prst="rect">
                <a:avLst/>
              </a:prstGeom>
              <a:blipFill>
                <a:blip r:embed="rId3"/>
                <a:stretch>
                  <a:fillRect l="-444" t="-10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311138781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B5395FF4-724C-441B-8A52-70ABE301B6AF}"/>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8992229E-3CB3-4EF1-8A6F-6CB515FC99EC}"/>
              </a:ext>
            </a:extLst>
          </p:cNvPr>
          <p:cNvSpPr>
            <a:spLocks noGrp="1"/>
          </p:cNvSpPr>
          <p:nvPr>
            <p:ph type="title"/>
          </p:nvPr>
        </p:nvSpPr>
        <p:spPr/>
        <p:txBody>
          <a:bodyPr/>
          <a:lstStyle/>
          <a:p>
            <a:r>
              <a:rPr lang="en-AU" dirty="0"/>
              <a:t>Clicker Question 27</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NADP</a:t>
            </a:r>
            <a:r>
              <a:rPr lang="en-US" altLang="en-US" sz="2400" baseline="30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the oxidized form of NADH.</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the reduced form of NADPH.</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NAD</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with a phosphorus added.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 hydride ion acceptor. </a:t>
            </a: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05997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9869-F0F1-4CDC-8DFC-EC910AEFC947}"/>
              </a:ext>
            </a:extLst>
          </p:cNvPr>
          <p:cNvSpPr>
            <a:spLocks noGrp="1"/>
          </p:cNvSpPr>
          <p:nvPr>
            <p:ph type="title"/>
          </p:nvPr>
        </p:nvSpPr>
        <p:spPr/>
        <p:txBody>
          <a:bodyPr/>
          <a:lstStyle/>
          <a:p>
            <a:r>
              <a:rPr lang="en-AU" dirty="0"/>
              <a:t>Clicker Question 27, Response</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AE5B8F4E-EE36-934A-9AE4-F378ECD85DA7}"/>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NADP</a:t>
                </a:r>
                <a:r>
                  <a:rPr lang="en-US" altLang="en-US" sz="2400" baseline="30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altLang="en-US" sz="2400" b="1" dirty="0">
                    <a:latin typeface="Arial" panose="020B0604020202020204" pitchFamily="34" charset="0"/>
                    <a:cs typeface="Arial" panose="020B0604020202020204" pitchFamily="34" charset="0"/>
                  </a:rPr>
                  <a:t>D.  a hydride ion acceptor. </a:t>
                </a:r>
              </a:p>
              <a:p>
                <a:pPr>
                  <a:buNone/>
                </a:pPr>
                <a:endParaRPr lang="en-US" altLang="en-US" sz="2400" b="1" i="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In many reactions, NADP</a:t>
                </a:r>
                <a:r>
                  <a:rPr lang="en-US" sz="2400" b="1" baseline="300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(or NAD</a:t>
                </a:r>
                <a:r>
                  <a:rPr lang="en-US" sz="2400" b="1" baseline="300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accepts a hydride ion from a reduced substrate. The general equation for this reaction is AH</a:t>
                </a:r>
                <a:r>
                  <a:rPr lang="en-US" sz="2400" b="1" baseline="-25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 NADP</a:t>
                </a:r>
                <a:r>
                  <a:rPr lang="en-US" sz="2400" b="1" baseline="30000" dirty="0">
                    <a:latin typeface="Arial" panose="020B0604020202020204" pitchFamily="34" charset="0"/>
                    <a:cs typeface="Arial" panose="020B0604020202020204" pitchFamily="34"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sz="2400" b="1" dirty="0">
                    <a:latin typeface="Arial" panose="020B0604020202020204" pitchFamily="34" charset="0"/>
                    <a:cs typeface="Arial" panose="020B0604020202020204" pitchFamily="34" charset="0"/>
                  </a:rPr>
                  <a:t> A + NADPH + H</a:t>
                </a:r>
                <a:r>
                  <a:rPr lang="en-US" sz="2400" b="1" baseline="300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a:t>
                </a:r>
                <a:endParaRPr lang="en-US" sz="2400" b="1" baseline="30000" dirty="0">
                  <a:latin typeface="Arial" panose="020B0604020202020204" pitchFamily="34" charset="0"/>
                  <a:cs typeface="Arial" panose="020B0604020202020204" pitchFamily="34" charset="0"/>
                </a:endParaRPr>
              </a:p>
              <a:p>
                <a:pPr>
                  <a:buNone/>
                </a:pPr>
                <a:endParaRPr lang="en-US" sz="2400" b="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AE5B8F4E-EE36-934A-9AE4-F378ECD85DA7}"/>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3"/>
                <a:stretch>
                  <a:fillRect l="-1020" t="-1015" r="-7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665653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69A3-4F70-4C12-8BB2-9F8A9BE34F3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Oxidoreductase (Dehydrogenases)</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oxidoreductases</a:t>
            </a:r>
            <a:r>
              <a:rPr lang="en-US" sz="2400" dirty="0">
                <a:latin typeface="Arial" panose="020B0604020202020204" pitchFamily="34" charset="0"/>
                <a:cs typeface="Arial" panose="020B0604020202020204" pitchFamily="34" charset="0"/>
              </a:rPr>
              <a:t> = also called dehydrogenases =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oxidation-reductase reactions using NAD</a:t>
            </a:r>
            <a:r>
              <a:rPr lang="en-US" altLang="en-US" sz="2400" baseline="300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(or NADP</a:t>
            </a:r>
            <a:r>
              <a:rPr lang="en-US" altLang="en-US" sz="2400" baseline="300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as coenzymes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8603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48CE-62B4-4670-A422-D82D0D21E5CF}"/>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NAD Has Important Functions in Addition to Electron Transfer</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1752600"/>
            <a:ext cx="80573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is:</a:t>
            </a:r>
          </a:p>
          <a:p>
            <a:pPr lvl="1"/>
            <a:r>
              <a:rPr lang="en-US" sz="2400" dirty="0">
                <a:latin typeface="Arial" panose="020B0604020202020204" pitchFamily="34" charset="0"/>
                <a:cs typeface="Arial" panose="020B0604020202020204" pitchFamily="34" charset="0"/>
              </a:rPr>
              <a:t>the source of the activating AMP group in the bacterial DNA ligase reaction </a:t>
            </a:r>
          </a:p>
          <a:p>
            <a:pPr lvl="1"/>
            <a:r>
              <a:rPr lang="en-US" sz="2400" dirty="0">
                <a:latin typeface="Arial" panose="020B0604020202020204" pitchFamily="34" charset="0"/>
                <a:cs typeface="Arial" panose="020B0604020202020204" pitchFamily="34" charset="0"/>
              </a:rPr>
              <a:t>the source of ADP-ribose in the cholera toxin reaction</a:t>
            </a:r>
          </a:p>
          <a:p>
            <a:pPr lvl="1"/>
            <a:r>
              <a:rPr lang="en-US" sz="2400" dirty="0">
                <a:latin typeface="Arial" panose="020B0604020202020204" pitchFamily="34" charset="0"/>
                <a:cs typeface="Arial" panose="020B0604020202020204" pitchFamily="34" charset="0"/>
              </a:rPr>
              <a:t>hydrolyzed in the deacetylation of the </a:t>
            </a:r>
            <a:r>
              <a:rPr lang="el-GR" sz="2400" dirty="0">
                <a:latin typeface="Arial" panose="020B0604020202020204" pitchFamily="34" charset="0"/>
                <a:cs typeface="Arial" panose="020B0604020202020204" pitchFamily="34" charset="0"/>
              </a:rPr>
              <a:t>ε-</a:t>
            </a:r>
            <a:r>
              <a:rPr lang="en-US" sz="2400" dirty="0">
                <a:latin typeface="Arial" panose="020B0604020202020204" pitchFamily="34" charset="0"/>
                <a:cs typeface="Arial" panose="020B0604020202020204" pitchFamily="34" charset="0"/>
              </a:rPr>
              <a:t>amino group of an acetylated Lys residue by </a:t>
            </a:r>
            <a:r>
              <a:rPr lang="en-US" sz="2400" dirty="0" err="1">
                <a:latin typeface="Arial" panose="020B0604020202020204" pitchFamily="34" charset="0"/>
                <a:cs typeface="Arial" panose="020B0604020202020204" pitchFamily="34" charset="0"/>
              </a:rPr>
              <a:t>sirtuin</a:t>
            </a:r>
            <a:r>
              <a:rPr lang="en-US" sz="2400" dirty="0">
                <a:latin typeface="Arial" panose="020B0604020202020204" pitchFamily="34" charset="0"/>
                <a:cs typeface="Arial" panose="020B0604020202020204" pitchFamily="34" charset="0"/>
              </a:rPr>
              <a:t> proteins </a:t>
            </a:r>
          </a:p>
          <a:p>
            <a:pPr lvl="2"/>
            <a:r>
              <a:rPr lang="en-US" dirty="0">
                <a:latin typeface="Arial" panose="020B0604020202020204" pitchFamily="34" charset="0"/>
                <a:cs typeface="Arial" panose="020B0604020202020204" pitchFamily="34" charset="0"/>
              </a:rPr>
              <a:t>regulates inflammation, apoptosis, aging, and DNA transcription (through histones) </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894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568F-90E0-40F0-AB7E-8F1D6644374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Free Energy, </a:t>
            </a:r>
            <a:r>
              <a:rPr lang="en-US" altLang="en-US" i="1" dirty="0">
                <a:solidFill>
                  <a:schemeClr val="tx1"/>
                </a:solidFill>
                <a:latin typeface="Arial" panose="020B0604020202020204" pitchFamily="34" charset="0"/>
                <a:cs typeface="Arial" panose="020B0604020202020204" pitchFamily="34" charset="0"/>
              </a:rPr>
              <a:t>G</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free energy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 expresses the amount of energy capable of doing work during a reaction at constant temperature and pressure</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is negative, free energy is released and the reaction is </a:t>
            </a:r>
            <a:r>
              <a:rPr lang="en-US" sz="2400" b="1" dirty="0">
                <a:latin typeface="Arial" panose="020B0604020202020204" pitchFamily="34" charset="0"/>
                <a:cs typeface="Arial" panose="020B0604020202020204" pitchFamily="34" charset="0"/>
              </a:rPr>
              <a:t>exergonic</a:t>
            </a:r>
            <a:r>
              <a:rPr lang="en-US" sz="24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is positive, free energy is gained and the reaction is </a:t>
            </a:r>
            <a:r>
              <a:rPr lang="en-US" sz="2400" b="1" dirty="0">
                <a:latin typeface="Arial" panose="020B0604020202020204" pitchFamily="34" charset="0"/>
                <a:cs typeface="Arial" panose="020B0604020202020204" pitchFamily="34" charset="0"/>
              </a:rPr>
              <a:t>endergonic</a:t>
            </a:r>
            <a:r>
              <a:rPr lang="en-US" sz="2400" dirty="0">
                <a:latin typeface="Arial" panose="020B0604020202020204" pitchFamily="34" charset="0"/>
                <a:cs typeface="Arial" panose="020B0604020202020204" pitchFamily="34" charset="0"/>
              </a:rPr>
              <a:t> </a:t>
            </a:r>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6156582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60BC-4871-4D7F-9F1C-220731ED720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Insufficient Niacin in the Diet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Causes Pellagra</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4876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dietary deficiency of niacin (the vitamin form of NAD and NADP) prevents NAD synthesis and causes pellagra</a:t>
            </a:r>
          </a:p>
          <a:p>
            <a:pPr lvl="1"/>
            <a:r>
              <a:rPr lang="en-US" sz="2400" dirty="0">
                <a:latin typeface="Arial" panose="020B0604020202020204" pitchFamily="34" charset="0"/>
                <a:cs typeface="Arial" panose="020B0604020202020204" pitchFamily="34" charset="0"/>
              </a:rPr>
              <a:t>characterized by the “three Ds”: dermatitis, diarrhea, and dementia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black tongue = related disease in dogs</a:t>
            </a:r>
          </a:p>
          <a:p>
            <a:endParaRPr lang="en-US" sz="2400" dirty="0">
              <a:latin typeface="Arial" panose="020B0604020202020204" pitchFamily="34" charset="0"/>
              <a:cs typeface="Arial" panose="020B0604020202020204" pitchFamily="34" charset="0"/>
            </a:endParaRPr>
          </a:p>
        </p:txBody>
      </p:sp>
      <p:pic>
        <p:nvPicPr>
          <p:cNvPr id="3" name="Picture 2" descr="A photo shows a hand and lower arm with many dark spots. The skin suddenly becomes darker just above the wrist and is dark along the hand. It is lighter on the fingers and red on the knuckles. The veins are very dark on the lower wrist and hand.">
            <a:extLst>
              <a:ext uri="{FF2B5EF4-FFF2-40B4-BE49-F238E27FC236}">
                <a16:creationId xmlns:a16="http://schemas.microsoft.com/office/drawing/2014/main" id="{D5873570-D58A-0342-ADB9-363EA22416A2}"/>
              </a:ext>
            </a:extLst>
          </p:cNvPr>
          <p:cNvPicPr>
            <a:picLocks noChangeAspect="1"/>
          </p:cNvPicPr>
          <p:nvPr/>
        </p:nvPicPr>
        <p:blipFill>
          <a:blip r:embed="rId3"/>
          <a:stretch>
            <a:fillRect/>
          </a:stretch>
        </p:blipFill>
        <p:spPr>
          <a:xfrm>
            <a:off x="5356555" y="1524000"/>
            <a:ext cx="3482645" cy="5003800"/>
          </a:xfrm>
          <a:prstGeom prst="rect">
            <a:avLst/>
          </a:prstGeom>
        </p:spPr>
      </p:pic>
    </p:spTree>
    <p:extLst>
      <p:ext uri="{BB962C8B-B14F-4D97-AF65-F5344CB8AC3E}">
        <p14:creationId xmlns:p14="http://schemas.microsoft.com/office/powerpoint/2010/main" val="4668401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176C-049A-4347-91BA-B34AAA5A6ED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Niacin (Nicotinic Acid) and Its Derivative </a:t>
            </a:r>
            <a:r>
              <a:rPr lang="en-US" altLang="en-US" dirty="0" err="1">
                <a:solidFill>
                  <a:schemeClr val="tx1"/>
                </a:solidFill>
                <a:latin typeface="Arial" panose="020B0604020202020204" pitchFamily="34" charset="0"/>
                <a:cs typeface="Arial" panose="020B0604020202020204" pitchFamily="34" charset="0"/>
              </a:rPr>
              <a:t>Nicotin</a:t>
            </a:r>
            <a:r>
              <a:rPr lang="en-US" altLang="en-US" dirty="0">
                <a:solidFill>
                  <a:schemeClr val="tx1"/>
                </a:solidFill>
                <a:latin typeface="Arial" panose="020B0604020202020204" pitchFamily="34" charset="0"/>
                <a:cs typeface="Arial" panose="020B0604020202020204" pitchFamily="34" charset="0"/>
              </a:rPr>
              <a:t>-Amide</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335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tryptophan = the biosynthetic precursor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nicotinic acid and nicotinamide cure pellagra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nicotine (from cigarettes) has no curative activity </a:t>
            </a:r>
          </a:p>
          <a:p>
            <a:endParaRPr lang="en-US" sz="2400" dirty="0">
              <a:latin typeface="Arial" panose="020B0604020202020204" pitchFamily="34" charset="0"/>
              <a:cs typeface="Arial" panose="020B0604020202020204" pitchFamily="34" charset="0"/>
            </a:endParaRPr>
          </a:p>
        </p:txBody>
      </p:sp>
      <p:pic>
        <p:nvPicPr>
          <p:cNvPr id="4" name="Picture 3" descr="Niacin (nicotinic acid): A six-membered ring has double bonds at the upper left, lower left, and right sides, N substituted for C at the bottom vertex, and the upper right vertex bonded to C double bonded to O above and bonded to O minus to the right. Nicotine: A six-membered ring has double bonds at the upper left, lower left, and right sides, N substituted for C at the bottom vertex, and the upper right vertex bonded to the lower left vertex of a five-membered ring with a center vertex at the bottom with N substituted for C and bonded to C H 3. Nicotinamide: A six-membered ring has double bonds at the upper left, lower left, and right sides, N substituted for C at the bottom vertex, and the upper right vertex bonded to C double bonded to O above and bonded to N H 2 to the lower right. Tryptophan: A benzene ring shares its right side with a five-membered ring with a center vertex at the bottom with N substituted for C and bonded to H, a double bond on the left side, and the upper right vertex bonded to C H 2 bonded to C H bonded to N H 3 above with a positive charge on N and to C O O minus on the right.">
            <a:extLst>
              <a:ext uri="{FF2B5EF4-FFF2-40B4-BE49-F238E27FC236}">
                <a16:creationId xmlns:a16="http://schemas.microsoft.com/office/drawing/2014/main" id="{80197423-7380-D140-BFEB-EE125EFB46F7}"/>
              </a:ext>
            </a:extLst>
          </p:cNvPr>
          <p:cNvPicPr>
            <a:picLocks noChangeAspect="1"/>
          </p:cNvPicPr>
          <p:nvPr/>
        </p:nvPicPr>
        <p:blipFill>
          <a:blip r:embed="rId3"/>
          <a:stretch>
            <a:fillRect/>
          </a:stretch>
        </p:blipFill>
        <p:spPr>
          <a:xfrm>
            <a:off x="3763339" y="2133601"/>
            <a:ext cx="4928440" cy="3276600"/>
          </a:xfrm>
          <a:prstGeom prst="rect">
            <a:avLst/>
          </a:prstGeom>
        </p:spPr>
      </p:pic>
    </p:spTree>
    <p:extLst>
      <p:ext uri="{BB962C8B-B14F-4D97-AF65-F5344CB8AC3E}">
        <p14:creationId xmlns:p14="http://schemas.microsoft.com/office/powerpoint/2010/main" val="26481089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ADF3-F577-480E-A998-6F8E74A97D6E}"/>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Flavin Nucleotides Are Tightly Bound in Flavoproteins</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1752600"/>
            <a:ext cx="80573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flavoproteins </a:t>
            </a:r>
            <a:r>
              <a:rPr lang="en-US" sz="2400" dirty="0">
                <a:latin typeface="Arial" panose="020B0604020202020204" pitchFamily="34" charset="0"/>
                <a:cs typeface="Arial" panose="020B0604020202020204" pitchFamily="34" charset="0"/>
              </a:rPr>
              <a:t>= enzymes that catalyze oxidation- reduction reactions using either flavin </a:t>
            </a:r>
            <a:r>
              <a:rPr lang="en-US" sz="2400" dirty="0" err="1">
                <a:latin typeface="Arial" panose="020B0604020202020204" pitchFamily="34" charset="0"/>
                <a:cs typeface="Arial" panose="020B0604020202020204" pitchFamily="34" charset="0"/>
              </a:rPr>
              <a:t>mononucle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otide</a:t>
            </a:r>
            <a:r>
              <a:rPr lang="en-US" sz="2400" dirty="0">
                <a:latin typeface="Arial" panose="020B0604020202020204" pitchFamily="34" charset="0"/>
                <a:cs typeface="Arial" panose="020B0604020202020204" pitchFamily="34" charset="0"/>
              </a:rPr>
              <a:t> (FMN) or flavin adenine dinucleotide (FAD) as coenzyme </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flavin nucleotides </a:t>
            </a:r>
            <a:r>
              <a:rPr lang="en-US" sz="2400" dirty="0">
                <a:latin typeface="Arial" panose="020B0604020202020204" pitchFamily="34" charset="0"/>
                <a:cs typeface="Arial" panose="020B0604020202020204" pitchFamily="34" charset="0"/>
              </a:rPr>
              <a:t>= enzymes derived from the vitamin riboflavin</a:t>
            </a:r>
          </a:p>
          <a:p>
            <a:pPr lvl="1"/>
            <a:r>
              <a:rPr lang="en-US" sz="2400" dirty="0">
                <a:latin typeface="Arial" panose="020B0604020202020204" pitchFamily="34" charset="0"/>
                <a:cs typeface="Arial" panose="020B0604020202020204" pitchFamily="34" charset="0"/>
              </a:rPr>
              <a:t>reduction potentials depend on the flavoprotein with which they are associated</a:t>
            </a:r>
            <a:endParaRPr lang="en-US" sz="2400" b="1"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399095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AE19-7D0F-46EB-99B7-48CF10D8245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Oxidized and Reduced FAD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and FMN</a:t>
            </a:r>
            <a:endParaRPr lang="en-AU" dirty="0"/>
          </a:p>
        </p:txBody>
      </p:sp>
      <p:pic>
        <p:nvPicPr>
          <p:cNvPr id="3" name="Picture 2" descr="A figure shows the oxidized and reduced structures of F A D and F M N.">
            <a:extLst>
              <a:ext uri="{FF2B5EF4-FFF2-40B4-BE49-F238E27FC236}">
                <a16:creationId xmlns:a16="http://schemas.microsoft.com/office/drawing/2014/main" id="{AE6063F1-2B30-3D4B-B4AB-6215968869C7}"/>
              </a:ext>
            </a:extLst>
          </p:cNvPr>
          <p:cNvPicPr>
            <a:picLocks noChangeAspect="1"/>
          </p:cNvPicPr>
          <p:nvPr/>
        </p:nvPicPr>
        <p:blipFill>
          <a:blip r:embed="rId3"/>
          <a:stretch>
            <a:fillRect/>
          </a:stretch>
        </p:blipFill>
        <p:spPr>
          <a:xfrm>
            <a:off x="631825" y="1447800"/>
            <a:ext cx="7880350" cy="4918070"/>
          </a:xfrm>
          <a:prstGeom prst="rect">
            <a:avLst/>
          </a:prstGeom>
        </p:spPr>
      </p:pic>
      <p:sp>
        <p:nvSpPr>
          <p:cNvPr id="8" name="Google Shape;390;g847cf01710_0_68">
            <a:extLst>
              <a:ext uri="{FF2B5EF4-FFF2-40B4-BE49-F238E27FC236}">
                <a16:creationId xmlns:a16="http://schemas.microsoft.com/office/drawing/2014/main" id="{2F54116B-821D-FF49-939F-D4BE8AAF8C52}"/>
              </a:ext>
            </a:extLst>
          </p:cNvPr>
          <p:cNvSpPr txBox="1">
            <a:spLocks noChangeArrowheads="1"/>
          </p:cNvSpPr>
          <p:nvPr/>
        </p:nvSpPr>
        <p:spPr bwMode="auto">
          <a:xfrm>
            <a:off x="4114800" y="3733801"/>
            <a:ext cx="372389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can accept either one or two electrons in the form of one or two hydrogen atoms from a reduced substrate </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621233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306C0CDC-55CF-4140-A806-806D4B58E5A7}"/>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D8D8479B-14BF-4D22-B5F3-3F0BFF66DA05}"/>
              </a:ext>
            </a:extLst>
          </p:cNvPr>
          <p:cNvSpPr>
            <a:spLocks noGrp="1"/>
          </p:cNvSpPr>
          <p:nvPr>
            <p:ph type="title"/>
          </p:nvPr>
        </p:nvSpPr>
        <p:spPr/>
        <p:txBody>
          <a:bodyPr/>
          <a:lstStyle/>
          <a:p>
            <a:r>
              <a:rPr lang="en-AU" dirty="0"/>
              <a:t>Clicker Question 28</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Which electron carrier is MOST appropriate for accepting two electrons as a hydride ion and then later participating in an anabolic pathway?</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sz="2400" dirty="0">
                <a:latin typeface="Arial" charset="0"/>
                <a:cs typeface="Arial" charset="0"/>
              </a:rPr>
              <a:t>FAD</a:t>
            </a:r>
            <a:r>
              <a:rPr lang="en-US" sz="2400" baseline="30000" dirty="0">
                <a:latin typeface="Arial" charset="0"/>
                <a:cs typeface="Arial" charset="0"/>
              </a:rPr>
              <a:t>+</a:t>
            </a:r>
          </a:p>
          <a:p>
            <a:pPr marL="514350" indent="-514350">
              <a:buFont typeface="+mj-lt"/>
              <a:buAutoNum type="alphaUcPeriod"/>
            </a:pPr>
            <a:r>
              <a:rPr lang="en-US" sz="2400" dirty="0">
                <a:latin typeface="Arial" charset="0"/>
                <a:cs typeface="Arial" charset="0"/>
              </a:rPr>
              <a:t>NADP</a:t>
            </a:r>
            <a:r>
              <a:rPr lang="en-US" sz="2400" baseline="30000" dirty="0">
                <a:latin typeface="Arial" charset="0"/>
                <a:cs typeface="Arial" charset="0"/>
              </a:rPr>
              <a:t>+</a:t>
            </a:r>
          </a:p>
          <a:p>
            <a:pPr marL="514350" indent="-514350">
              <a:buFont typeface="+mj-lt"/>
              <a:buAutoNum type="alphaUcPeriod"/>
            </a:pPr>
            <a:r>
              <a:rPr lang="en-US" sz="2400" dirty="0">
                <a:latin typeface="Arial" charset="0"/>
                <a:cs typeface="Arial" charset="0"/>
              </a:rPr>
              <a:t>FMN</a:t>
            </a:r>
          </a:p>
          <a:p>
            <a:pPr marL="514350" indent="-514350">
              <a:buFont typeface="+mj-lt"/>
              <a:buAutoNum type="alphaUcPeriod"/>
            </a:pPr>
            <a:r>
              <a:rPr lang="en-US" sz="2400" dirty="0">
                <a:latin typeface="Arial" charset="0"/>
                <a:cs typeface="Arial" charset="0"/>
              </a:rPr>
              <a:t>NAD</a:t>
            </a:r>
            <a:r>
              <a:rPr lang="en-US" sz="2400" baseline="30000" dirty="0">
                <a:latin typeface="Arial" charset="0"/>
                <a:cs typeface="Arial" charset="0"/>
              </a:rPr>
              <a:t>+</a:t>
            </a:r>
            <a:r>
              <a:rPr lang="en-US" sz="2000" dirty="0">
                <a:latin typeface="Arial" charset="0"/>
                <a:cs typeface="Arial" charset="0"/>
              </a:rPr>
              <a:t>	</a:t>
            </a: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35457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BA89-1DDB-4556-8969-72FE9EC91A92}"/>
              </a:ext>
            </a:extLst>
          </p:cNvPr>
          <p:cNvSpPr>
            <a:spLocks noGrp="1"/>
          </p:cNvSpPr>
          <p:nvPr>
            <p:ph type="title"/>
          </p:nvPr>
        </p:nvSpPr>
        <p:spPr/>
        <p:txBody>
          <a:bodyPr/>
          <a:lstStyle/>
          <a:p>
            <a:r>
              <a:rPr lang="en-AU" dirty="0"/>
              <a:t>Clicker Question 28, Response</a:t>
            </a:r>
          </a:p>
        </p:txBody>
      </p:sp>
      <p:sp>
        <p:nvSpPr>
          <p:cNvPr id="5" name="Google Shape;433;g847cf01710_0_113">
            <a:extLst>
              <a:ext uri="{FF2B5EF4-FFF2-40B4-BE49-F238E27FC236}">
                <a16:creationId xmlns:a16="http://schemas.microsoft.com/office/drawing/2014/main" id="{C80C481C-EEE8-0B47-8D6E-99C0597B9108}"/>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Which electron carrier is MOST appropriate for accepting two electrons as a hydride ion and then later participating in an anabolic pathway?</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Arial" charset="0"/>
              </a:rPr>
              <a:t>B.  NADP</a:t>
            </a:r>
            <a:r>
              <a:rPr lang="en-US" sz="2400" b="1" baseline="30000" dirty="0">
                <a:latin typeface="Arial" charset="0"/>
                <a:cs typeface="Arial" charset="0"/>
              </a:rPr>
              <a:t>+</a:t>
            </a:r>
          </a:p>
          <a:p>
            <a:pPr>
              <a:buNone/>
            </a:pPr>
            <a:endParaRPr lang="en-US" sz="2400" baseline="-25000" dirty="0">
              <a:latin typeface="Arial" charset="0"/>
              <a:cs typeface="Arial" charset="0"/>
            </a:endParaRPr>
          </a:p>
          <a:p>
            <a:pPr>
              <a:buNone/>
            </a:pPr>
            <a:r>
              <a:rPr lang="en-US" altLang="en-US" sz="2400" b="1" dirty="0">
                <a:latin typeface="Arial" panose="020B0604020202020204" pitchFamily="34" charset="0"/>
                <a:cs typeface="Arial" panose="020B0604020202020204" pitchFamily="34" charset="0"/>
              </a:rPr>
              <a:t>NADPH is a common reactant in amino acid and lipid synthesis, as well as formation of deoxyribonucleotides.</a:t>
            </a:r>
            <a:endParaRPr lang="en-US" sz="2400" b="1" baseline="-25000" dirty="0">
              <a:latin typeface="Arial" panose="020B0604020202020204" pitchFamily="34" charset="0"/>
              <a:cs typeface="Arial" panose="020B0604020202020204" pitchFamily="34"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578636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BCD58CF6-34AE-4CD3-8688-84F55FDE03D3}"/>
              </a:ext>
            </a:extLst>
          </p:cNvPr>
          <p:cNvPicPr>
            <a:picLocks noChangeAspect="1"/>
          </p:cNvPicPr>
          <p:nvPr/>
        </p:nvPicPr>
        <p:blipFill>
          <a:blip r:embed="rId3"/>
          <a:stretch>
            <a:fillRect/>
          </a:stretch>
        </p:blipFill>
        <p:spPr>
          <a:xfrm>
            <a:off x="733425" y="391160"/>
            <a:ext cx="1133954" cy="816935"/>
          </a:xfrm>
          <a:prstGeom prst="rect">
            <a:avLst/>
          </a:prstGeom>
        </p:spPr>
      </p:pic>
      <p:sp>
        <p:nvSpPr>
          <p:cNvPr id="2" name="Title 1">
            <a:extLst>
              <a:ext uri="{FF2B5EF4-FFF2-40B4-BE49-F238E27FC236}">
                <a16:creationId xmlns:a16="http://schemas.microsoft.com/office/drawing/2014/main" id="{014FDAD1-44DD-4C10-8105-8C65A7AC6F87}"/>
              </a:ext>
            </a:extLst>
          </p:cNvPr>
          <p:cNvSpPr>
            <a:spLocks noGrp="1"/>
          </p:cNvSpPr>
          <p:nvPr>
            <p:ph type="title"/>
          </p:nvPr>
        </p:nvSpPr>
        <p:spPr/>
        <p:txBody>
          <a:bodyPr/>
          <a:lstStyle/>
          <a:p>
            <a:r>
              <a:rPr lang="en-AU" dirty="0"/>
              <a:t>Clicker Question 29</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Of these options, which is NOT a method that transfers electrons?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as hydrogen ions (H</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t>
            </a:r>
          </a:p>
          <a:p>
            <a:pPr marL="514350" indent="-514350">
              <a:buFont typeface="+mj-lt"/>
              <a:buAutoNum type="alphaUcPeriod"/>
            </a:pPr>
            <a:r>
              <a:rPr lang="en-US" sz="2400" dirty="0">
                <a:latin typeface="Arial" panose="020B0604020202020204" pitchFamily="34" charset="0"/>
                <a:cs typeface="Arial" panose="020B0604020202020204" pitchFamily="34" charset="0"/>
              </a:rPr>
              <a:t>as hydrogen atoms</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directly as electrons</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as hydride ions (H</a:t>
            </a:r>
            <a:r>
              <a:rPr lang="en-US" altLang="en-US" sz="2400" baseline="300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333754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28C6-6A50-4E2C-98AB-77745A663F54}"/>
              </a:ext>
            </a:extLst>
          </p:cNvPr>
          <p:cNvSpPr>
            <a:spLocks noGrp="1"/>
          </p:cNvSpPr>
          <p:nvPr>
            <p:ph type="title"/>
          </p:nvPr>
        </p:nvSpPr>
        <p:spPr/>
        <p:txBody>
          <a:bodyPr/>
          <a:lstStyle/>
          <a:p>
            <a:r>
              <a:rPr lang="en-AU" dirty="0"/>
              <a:t>Clicker Question 29,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Of these options, which is NOT a method that transfers electrons?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b="1" dirty="0">
                <a:latin typeface="Arial" panose="020B0604020202020204" pitchFamily="34" charset="0"/>
                <a:cs typeface="Arial" panose="020B0604020202020204" pitchFamily="34" charset="0"/>
              </a:rPr>
              <a:t>as hydrogen ions (H</a:t>
            </a:r>
            <a:r>
              <a:rPr lang="en-US" altLang="en-US" sz="2400" b="1" baseline="30000" dirty="0">
                <a:latin typeface="Arial" panose="020B0604020202020204" pitchFamily="34" charset="0"/>
                <a:cs typeface="Arial" panose="020B0604020202020204" pitchFamily="34" charset="0"/>
              </a:rPr>
              <a:t>+</a:t>
            </a:r>
            <a:r>
              <a:rPr lang="en-US" altLang="en-US" sz="2400" b="1" dirty="0">
                <a:latin typeface="Arial" panose="020B0604020202020204" pitchFamily="34" charset="0"/>
                <a:cs typeface="Arial" panose="020B0604020202020204" pitchFamily="34" charset="0"/>
              </a:rPr>
              <a:t>)</a:t>
            </a:r>
          </a:p>
          <a:p>
            <a:pPr>
              <a:buNone/>
            </a:pPr>
            <a:endParaRPr lang="en-US" altLang="en-US" sz="2400" i="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Electrons are transferred from one molecule (electron donor) to another (electron acceptor) in one of four ways: directly as electrons, as hydrogen atoms, as a hydride ion, or through direct combination with oxygen.  </a:t>
            </a: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7025469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pic>
        <p:nvPicPr>
          <p:cNvPr id="9" name="Picture 8" descr="Icon P 5&#10;">
            <a:extLst>
              <a:ext uri="{FF2B5EF4-FFF2-40B4-BE49-F238E27FC236}">
                <a16:creationId xmlns:a16="http://schemas.microsoft.com/office/drawing/2014/main" id="{854AA445-E273-4784-8EB3-248B8ECF8E63}"/>
              </a:ext>
            </a:extLst>
          </p:cNvPr>
          <p:cNvPicPr>
            <a:picLocks noChangeAspect="1"/>
          </p:cNvPicPr>
          <p:nvPr/>
        </p:nvPicPr>
        <p:blipFill>
          <a:blip r:embed="rId3"/>
          <a:stretch>
            <a:fillRect/>
          </a:stretch>
        </p:blipFill>
        <p:spPr>
          <a:xfrm>
            <a:off x="909320" y="83394"/>
            <a:ext cx="1133954" cy="816935"/>
          </a:xfrm>
          <a:prstGeom prst="rect">
            <a:avLst/>
          </a:prstGeom>
        </p:spPr>
      </p:pic>
      <p:sp>
        <p:nvSpPr>
          <p:cNvPr id="3" name="Title 2">
            <a:extLst>
              <a:ext uri="{FF2B5EF4-FFF2-40B4-BE49-F238E27FC236}">
                <a16:creationId xmlns:a16="http://schemas.microsoft.com/office/drawing/2014/main" id="{505F7077-6C2B-4C77-B9DF-8C2F4AB6D676}"/>
              </a:ext>
            </a:extLst>
          </p:cNvPr>
          <p:cNvSpPr>
            <a:spLocks noGrp="1"/>
          </p:cNvSpPr>
          <p:nvPr>
            <p:ph type="title"/>
          </p:nvPr>
        </p:nvSpPr>
        <p:spPr/>
        <p:txBody>
          <a:bodyPr/>
          <a:lstStyle/>
          <a:p>
            <a:r>
              <a:rPr lang="en-US" dirty="0"/>
              <a:t> Activity: Energy for</a:t>
            </a:r>
            <a:br>
              <a:rPr lang="en-US" dirty="0"/>
            </a:br>
            <a:r>
              <a:rPr lang="en-US" dirty="0"/>
              <a:t>Biological Work</a:t>
            </a:r>
            <a:endParaRPr lang="en-AU" dirty="0"/>
          </a:p>
        </p:txBody>
      </p:sp>
      <p:sp>
        <p:nvSpPr>
          <p:cNvPr id="290818" name="Google Shape;166;p30">
            <a:extLst>
              <a:ext uri="{FF2B5EF4-FFF2-40B4-BE49-F238E27FC236}">
                <a16:creationId xmlns:a16="http://schemas.microsoft.com/office/drawing/2014/main" id="{6066E6E6-5790-1147-9B07-810DEE9DE61E}"/>
              </a:ext>
            </a:extLst>
          </p:cNvPr>
          <p:cNvSpPr>
            <a:spLocks noGrp="1" noChangeArrowheads="1"/>
          </p:cNvSpPr>
          <p:nvPr>
            <p:ph idx="1"/>
          </p:nvPr>
        </p:nvSpPr>
        <p:spPr>
          <a:xfrm>
            <a:off x="419096" y="1586129"/>
            <a:ext cx="8305801" cy="914400"/>
          </a:xfrm>
        </p:spPr>
        <p:txBody>
          <a:bodyPr lIns="91425" tIns="45700" rIns="91425" bIns="45700"/>
          <a:lstStyle/>
          <a:p>
            <a:pPr marL="0" indent="0" algn="ctr">
              <a:spcBef>
                <a:spcPts val="360"/>
              </a:spcBef>
              <a:spcAft>
                <a:spcPts val="0"/>
              </a:spcAft>
              <a:buSzPts val="1800"/>
              <a:buNone/>
            </a:pPr>
            <a:r>
              <a:rPr lang="en-GB" dirty="0">
                <a:latin typeface="Arial"/>
                <a:ea typeface="Arial"/>
                <a:cs typeface="Arial"/>
                <a:sym typeface="Arial"/>
              </a:rPr>
              <a:t>Watch the Animated Mechanism video titled “</a:t>
            </a:r>
            <a:r>
              <a:rPr lang="en-US" dirty="0"/>
              <a:t>Glyceraldehyde 3-Phosphate Dehydrogenase Oxidizes Glyceraldehyde 3-Phosphate to 1,3-Bisphosphoglycerate”</a:t>
            </a:r>
            <a:r>
              <a:rPr lang="en-GB" dirty="0">
                <a:latin typeface="Arial"/>
                <a:cs typeface="Arial"/>
                <a:sym typeface="Arial"/>
              </a:rPr>
              <a:t> </a:t>
            </a:r>
            <a:r>
              <a:rPr lang="en-GB" dirty="0">
                <a:latin typeface="Arial"/>
                <a:ea typeface="Arial"/>
                <a:cs typeface="Arial"/>
                <a:sym typeface="Arial"/>
              </a:rPr>
              <a:t>about one of the energy-conserving reactions of glycolysis. </a:t>
            </a:r>
            <a:endParaRPr lang="en-GB" dirty="0"/>
          </a:p>
          <a:p>
            <a:pPr marL="0" indent="0" algn="ctr">
              <a:lnSpc>
                <a:spcPct val="115000"/>
              </a:lnSpc>
              <a:spcBef>
                <a:spcPct val="0"/>
              </a:spcBef>
              <a:buFontTx/>
              <a:buNone/>
            </a:pPr>
            <a:endParaRPr lang="en-US" altLang="en-US" sz="300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indent="0">
              <a:lnSpc>
                <a:spcPct val="115000"/>
              </a:lnSpc>
              <a:spcBef>
                <a:spcPct val="0"/>
              </a:spcBef>
              <a:buFontTx/>
              <a:buNone/>
            </a:pPr>
            <a:endParaRPr lang="en-US" altLang="en-US" sz="300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indent="0">
              <a:spcBef>
                <a:spcPts val="363"/>
              </a:spcBef>
              <a:buFontTx/>
              <a:buNone/>
            </a:pPr>
            <a:endParaRPr lang="en-US" altLang="en-US" sz="3000" dirty="0">
              <a:ea typeface="ＭＳ Ｐゴシック" panose="020B0600070205080204" pitchFamily="34" charset="-128"/>
            </a:endParaRPr>
          </a:p>
          <a:p>
            <a:pPr marL="0" indent="0">
              <a:spcBef>
                <a:spcPts val="363"/>
              </a:spcBef>
              <a:buFontTx/>
              <a:buNone/>
            </a:pPr>
            <a:endParaRPr lang="en-US" altLang="en-US" sz="3000" dirty="0">
              <a:ea typeface="ＭＳ Ｐゴシック" panose="020B0600070205080204" pitchFamily="34" charset="-128"/>
            </a:endParaRPr>
          </a:p>
        </p:txBody>
      </p:sp>
      <p:pic>
        <p:nvPicPr>
          <p:cNvPr id="8" name="Google Shape;192;p33" descr="A screen capture shows one of the energy-conserving reactoins of glycolosis. ">
            <a:extLst>
              <a:ext uri="{FF2B5EF4-FFF2-40B4-BE49-F238E27FC236}">
                <a16:creationId xmlns:a16="http://schemas.microsoft.com/office/drawing/2014/main" id="{67DFC33B-718A-CA48-8559-B240A2A65634}"/>
              </a:ext>
            </a:extLst>
          </p:cNvPr>
          <p:cNvPicPr preferRelativeResize="0"/>
          <p:nvPr/>
        </p:nvPicPr>
        <p:blipFill rotWithShape="1">
          <a:blip r:embed="rId4">
            <a:alphaModFix/>
          </a:blip>
          <a:srcRect l="9383" t="17127" r="9860" b="18315"/>
          <a:stretch/>
        </p:blipFill>
        <p:spPr>
          <a:xfrm>
            <a:off x="1209860" y="3581400"/>
            <a:ext cx="6724275" cy="2497951"/>
          </a:xfrm>
          <a:prstGeom prst="rect">
            <a:avLst/>
          </a:prstGeom>
          <a:noFill/>
          <a:ln>
            <a:noFill/>
          </a:ln>
        </p:spPr>
      </p:pic>
    </p:spTree>
    <p:extLst>
      <p:ext uri="{BB962C8B-B14F-4D97-AF65-F5344CB8AC3E}">
        <p14:creationId xmlns:p14="http://schemas.microsoft.com/office/powerpoint/2010/main" val="24999662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D77B-F35C-4683-8953-0D76E73F6926}"/>
              </a:ext>
            </a:extLst>
          </p:cNvPr>
          <p:cNvSpPr>
            <a:spLocks noGrp="1"/>
          </p:cNvSpPr>
          <p:nvPr>
            <p:ph type="title"/>
          </p:nvPr>
        </p:nvSpPr>
        <p:spPr/>
        <p:txBody>
          <a:bodyPr/>
          <a:lstStyle/>
          <a:p>
            <a:r>
              <a:rPr lang="en-AU" dirty="0"/>
              <a:t>Activity Instructions</a:t>
            </a:r>
            <a:r>
              <a:rPr lang="en-AU" sz="2000" b="0" dirty="0"/>
              <a:t> (4 of 4)</a:t>
            </a:r>
            <a:endParaRPr lang="en-AU" sz="2000" dirty="0"/>
          </a:p>
        </p:txBody>
      </p:sp>
      <p:sp>
        <p:nvSpPr>
          <p:cNvPr id="175" name="Google Shape;175;p31">
            <a:extLst>
              <a:ext uri="{FF2B5EF4-FFF2-40B4-BE49-F238E27FC236}">
                <a16:creationId xmlns:a16="http://schemas.microsoft.com/office/drawing/2014/main" id="{A74371BA-1CE1-264A-841E-5F174A5AFD83}"/>
              </a:ext>
            </a:extLst>
          </p:cNvPr>
          <p:cNvSpPr txBox="1">
            <a:spLocks noGrp="1"/>
          </p:cNvSpPr>
          <p:nvPr>
            <p:ph type="body" idx="1"/>
          </p:nvPr>
        </p:nvSpPr>
        <p:spPr>
          <a:xfrm>
            <a:off x="672305" y="1295400"/>
            <a:ext cx="7783513" cy="4572000"/>
          </a:xfrm>
        </p:spPr>
        <p:txBody>
          <a:bodyPr spcFirstLastPara="1" lIns="91425" tIns="45700" rIns="91425" bIns="45700">
            <a:noAutofit/>
          </a:bodyPr>
          <a:lstStyle/>
          <a:p>
            <a:pPr marL="457200" indent="-355600">
              <a:lnSpc>
                <a:spcPct val="115000"/>
              </a:lnSpc>
              <a:spcBef>
                <a:spcPts val="0"/>
              </a:spcBef>
              <a:spcAft>
                <a:spcPts val="0"/>
              </a:spcAft>
              <a:buSzPts val="2000"/>
              <a:buFont typeface="Arial"/>
              <a:buChar char="•"/>
              <a:defRPr/>
            </a:pPr>
            <a:r>
              <a:rPr lang="en-GB" sz="2400" dirty="0">
                <a:latin typeface="Arial" panose="020B0604020202020204" pitchFamily="34" charset="0"/>
                <a:ea typeface="Arial"/>
                <a:cs typeface="Arial" panose="020B0604020202020204" pitchFamily="34" charset="0"/>
                <a:sym typeface="Arial"/>
              </a:rPr>
              <a:t>On your own, </a:t>
            </a:r>
            <a:r>
              <a:rPr lang="en-GB" sz="2400" dirty="0">
                <a:solidFill>
                  <a:srgbClr val="0000FF"/>
                </a:solidFill>
                <a:latin typeface="Arial" panose="020B0604020202020204" pitchFamily="34" charset="0"/>
                <a:ea typeface="Arial"/>
                <a:cs typeface="Arial" panose="020B0604020202020204" pitchFamily="34" charset="0"/>
                <a:sym typeface="Arial"/>
              </a:rPr>
              <a:t>think </a:t>
            </a:r>
            <a:r>
              <a:rPr lang="en-GB" sz="2400" dirty="0">
                <a:latin typeface="Arial" panose="020B0604020202020204" pitchFamily="34" charset="0"/>
                <a:ea typeface="Arial"/>
                <a:cs typeface="Arial" panose="020B0604020202020204" pitchFamily="34" charset="0"/>
                <a:sym typeface="Arial"/>
              </a:rPr>
              <a:t>of answers to the question:</a:t>
            </a:r>
            <a:endParaRPr sz="2400" dirty="0">
              <a:latin typeface="Arial" panose="020B0604020202020204" pitchFamily="34" charset="0"/>
              <a:ea typeface="Arial"/>
              <a:cs typeface="Arial" panose="020B0604020202020204" pitchFamily="34" charset="0"/>
              <a:sym typeface="Arial"/>
            </a:endParaRPr>
          </a:p>
          <a:p>
            <a:pPr marL="914400" lvl="1" indent="-355600">
              <a:lnSpc>
                <a:spcPct val="115000"/>
              </a:lnSpc>
              <a:spcBef>
                <a:spcPts val="0"/>
              </a:spcBef>
              <a:spcAft>
                <a:spcPts val="0"/>
              </a:spcAft>
              <a:buSzPts val="2000"/>
              <a:buFont typeface="Arial"/>
              <a:buChar char="–"/>
              <a:defRPr/>
            </a:pPr>
            <a:r>
              <a:rPr lang="en-GB" dirty="0">
                <a:latin typeface="Arial"/>
                <a:ea typeface="Arial"/>
                <a:cs typeface="Arial"/>
                <a:sym typeface="Arial"/>
              </a:rPr>
              <a:t>How does the breakdown of glucose provide energy to do biological work in the cell?</a:t>
            </a:r>
            <a:r>
              <a:rPr lang="en-GB" dirty="0">
                <a:ea typeface="Arial"/>
                <a:sym typeface="Arial"/>
              </a:rPr>
              <a:t>    </a:t>
            </a:r>
          </a:p>
          <a:p>
            <a:pPr marL="558800" lvl="1" indent="0">
              <a:lnSpc>
                <a:spcPct val="115000"/>
              </a:lnSpc>
              <a:spcBef>
                <a:spcPts val="0"/>
              </a:spcBef>
              <a:spcAft>
                <a:spcPts val="0"/>
              </a:spcAft>
              <a:buSzPts val="2000"/>
              <a:buNone/>
              <a:defRPr/>
            </a:pPr>
            <a:r>
              <a:rPr lang="en-GB" dirty="0">
                <a:ea typeface="Arial"/>
                <a:sym typeface="Arial"/>
              </a:rPr>
              <a:t>	</a:t>
            </a:r>
            <a:r>
              <a:rPr lang="en-GB" sz="2400" dirty="0">
                <a:latin typeface="Arial" panose="020B0604020202020204" pitchFamily="34" charset="0"/>
                <a:ea typeface="Arial"/>
                <a:cs typeface="Arial" panose="020B0604020202020204" pitchFamily="34" charset="0"/>
                <a:sym typeface="Arial"/>
              </a:rPr>
              <a:t>(2 minutes)</a:t>
            </a:r>
            <a:br>
              <a:rPr lang="en-GB" sz="2400" dirty="0">
                <a:latin typeface="Arial" panose="020B0604020202020204" pitchFamily="34" charset="0"/>
                <a:ea typeface="Arial"/>
                <a:cs typeface="Arial" panose="020B0604020202020204" pitchFamily="34" charset="0"/>
                <a:sym typeface="Arial"/>
              </a:rPr>
            </a:br>
            <a:endParaRPr sz="2400" dirty="0">
              <a:latin typeface="Arial" panose="020B0604020202020204" pitchFamily="34" charset="0"/>
              <a:ea typeface="Arial"/>
              <a:cs typeface="Arial" panose="020B0604020202020204" pitchFamily="34" charset="0"/>
              <a:sym typeface="Arial"/>
            </a:endParaRPr>
          </a:p>
          <a:p>
            <a:pPr marL="457200" indent="-355600">
              <a:lnSpc>
                <a:spcPct val="115000"/>
              </a:lnSpc>
              <a:spcBef>
                <a:spcPts val="0"/>
              </a:spcBef>
              <a:spcAft>
                <a:spcPts val="0"/>
              </a:spcAft>
              <a:buSzPts val="2000"/>
              <a:buFont typeface="Arial"/>
              <a:buChar char="•"/>
              <a:defRPr/>
            </a:pPr>
            <a:r>
              <a:rPr lang="en-GB" sz="2400" dirty="0">
                <a:solidFill>
                  <a:srgbClr val="0000FF"/>
                </a:solidFill>
                <a:latin typeface="Arial" panose="020B0604020202020204" pitchFamily="34" charset="0"/>
                <a:ea typeface="Arial"/>
                <a:cs typeface="Arial" panose="020B0604020202020204" pitchFamily="34" charset="0"/>
                <a:sym typeface="Arial"/>
              </a:rPr>
              <a:t>Pair</a:t>
            </a:r>
            <a:r>
              <a:rPr lang="en-GB" sz="2400" dirty="0">
                <a:latin typeface="Arial" panose="020B0604020202020204" pitchFamily="34" charset="0"/>
                <a:ea typeface="Arial"/>
                <a:cs typeface="Arial" panose="020B0604020202020204" pitchFamily="34" charset="0"/>
                <a:sym typeface="Arial"/>
              </a:rPr>
              <a:t> up to discuss your ideas. (2 minutes)</a:t>
            </a:r>
            <a:br>
              <a:rPr lang="en-GB" sz="2400" dirty="0">
                <a:latin typeface="Arial" panose="020B0604020202020204" pitchFamily="34" charset="0"/>
                <a:ea typeface="Arial"/>
                <a:cs typeface="Arial" panose="020B0604020202020204" pitchFamily="34" charset="0"/>
                <a:sym typeface="Arial"/>
              </a:rPr>
            </a:br>
            <a:endParaRPr sz="2400" dirty="0">
              <a:latin typeface="Arial" panose="020B0604020202020204" pitchFamily="34" charset="0"/>
              <a:ea typeface="Arial"/>
              <a:cs typeface="Arial" panose="020B0604020202020204" pitchFamily="34" charset="0"/>
              <a:sym typeface="Arial"/>
            </a:endParaRPr>
          </a:p>
          <a:p>
            <a:pPr marL="457200" indent="-355600">
              <a:lnSpc>
                <a:spcPct val="115000"/>
              </a:lnSpc>
              <a:spcBef>
                <a:spcPts val="0"/>
              </a:spcBef>
              <a:spcAft>
                <a:spcPts val="0"/>
              </a:spcAft>
              <a:buSzPts val="2000"/>
              <a:buFont typeface="Arial"/>
              <a:buChar char="•"/>
              <a:defRPr/>
            </a:pPr>
            <a:r>
              <a:rPr lang="en-GB" sz="2400" dirty="0">
                <a:solidFill>
                  <a:srgbClr val="0000FF"/>
                </a:solidFill>
                <a:latin typeface="Arial" panose="020B0604020202020204" pitchFamily="34" charset="0"/>
                <a:ea typeface="Arial"/>
                <a:cs typeface="Arial" panose="020B0604020202020204" pitchFamily="34" charset="0"/>
                <a:sym typeface="Arial"/>
              </a:rPr>
              <a:t>Share</a:t>
            </a:r>
            <a:r>
              <a:rPr lang="en-GB" sz="2400" dirty="0">
                <a:latin typeface="Arial" panose="020B0604020202020204" pitchFamily="34" charset="0"/>
                <a:ea typeface="Arial"/>
                <a:cs typeface="Arial" panose="020B0604020202020204" pitchFamily="34" charset="0"/>
                <a:sym typeface="Arial"/>
              </a:rPr>
              <a:t> your ideas with the class in group discussion. (3 minutes)</a:t>
            </a:r>
            <a:endParaRPr sz="2400" dirty="0">
              <a:solidFill>
                <a:srgbClr val="0000FF"/>
              </a:solidFill>
              <a:latin typeface="Arial" panose="020B0604020202020204" pitchFamily="34" charset="0"/>
              <a:ea typeface="Arial"/>
              <a:cs typeface="Arial" panose="020B0604020202020204" pitchFamily="34" charset="0"/>
              <a:sym typeface="Arial"/>
            </a:endParaRPr>
          </a:p>
          <a:p>
            <a:pPr marL="0" indent="0">
              <a:spcBef>
                <a:spcPts val="360"/>
              </a:spcBef>
              <a:spcAft>
                <a:spcPts val="0"/>
              </a:spcAft>
              <a:buFontTx/>
              <a:buNone/>
              <a:defRPr/>
            </a:pPr>
            <a:endParaRPr sz="2000" dirty="0"/>
          </a:p>
          <a:p>
            <a:pPr marL="0" indent="0">
              <a:spcBef>
                <a:spcPts val="360"/>
              </a:spcBef>
              <a:spcAft>
                <a:spcPts val="0"/>
              </a:spcAft>
              <a:buFontTx/>
              <a:buNone/>
              <a:defRPr/>
            </a:pPr>
            <a:endParaRPr sz="2000" dirty="0"/>
          </a:p>
        </p:txBody>
      </p:sp>
    </p:spTree>
    <p:extLst>
      <p:ext uri="{BB962C8B-B14F-4D97-AF65-F5344CB8AC3E}">
        <p14:creationId xmlns:p14="http://schemas.microsoft.com/office/powerpoint/2010/main" val="374590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B50E-4584-44BA-9002-32FAF371F8E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Enthalpy, </a:t>
            </a:r>
            <a:r>
              <a:rPr lang="en-US" altLang="en-US" i="1" dirty="0">
                <a:solidFill>
                  <a:schemeClr val="tx1"/>
                </a:solidFill>
                <a:latin typeface="Arial" panose="020B0604020202020204" pitchFamily="34" charset="0"/>
                <a:cs typeface="Arial" panose="020B0604020202020204" pitchFamily="34" charset="0"/>
              </a:rPr>
              <a:t>H</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enthalpy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 the heat content of the reacting system </a:t>
            </a:r>
          </a:p>
          <a:p>
            <a:pPr lvl="1"/>
            <a:r>
              <a:rPr lang="en-US" sz="2400" dirty="0">
                <a:latin typeface="Arial" panose="020B0604020202020204" pitchFamily="34" charset="0"/>
                <a:cs typeface="Arial" panose="020B0604020202020204" pitchFamily="34" charset="0"/>
              </a:rPr>
              <a:t>reflects the number and kinds of chemical bonds (covalent and noncovalent) in the reactants and products </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negative, the reaction releases heat and the reaction is </a:t>
            </a:r>
            <a:r>
              <a:rPr lang="en-US" sz="2400" b="1" dirty="0">
                <a:latin typeface="Arial" panose="020B0604020202020204" pitchFamily="34" charset="0"/>
                <a:cs typeface="Arial" panose="020B0604020202020204" pitchFamily="34" charset="0"/>
              </a:rPr>
              <a:t>exothermic</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positive, the reaction takes up heat and the reaction is </a:t>
            </a:r>
            <a:r>
              <a:rPr lang="en-US" sz="2400" b="1" dirty="0">
                <a:latin typeface="Arial" panose="020B0604020202020204" pitchFamily="34" charset="0"/>
                <a:cs typeface="Arial" panose="020B0604020202020204" pitchFamily="34" charset="0"/>
              </a:rPr>
              <a:t>endothermic</a:t>
            </a:r>
          </a:p>
          <a:p>
            <a:pPr marL="533400" lvl="1" indent="0">
              <a:buNone/>
            </a:pPr>
            <a:r>
              <a:rPr lang="en-US" sz="24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967135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F902-F649-46BB-9BC9-BC65EC717E0B}"/>
              </a:ext>
            </a:extLst>
          </p:cNvPr>
          <p:cNvSpPr>
            <a:spLocks noGrp="1"/>
          </p:cNvSpPr>
          <p:nvPr>
            <p:ph type="title"/>
          </p:nvPr>
        </p:nvSpPr>
        <p:spPr/>
        <p:txBody>
          <a:bodyPr/>
          <a:lstStyle/>
          <a:p>
            <a:r>
              <a:rPr lang="en-AU" dirty="0"/>
              <a:t>Activity Solution</a:t>
            </a:r>
            <a:r>
              <a:rPr lang="en-AU" sz="2000" b="0" dirty="0"/>
              <a:t> (4 of 4)</a:t>
            </a:r>
            <a:endParaRPr lang="en-AU" sz="2000" dirty="0"/>
          </a:p>
        </p:txBody>
      </p:sp>
      <p:sp>
        <p:nvSpPr>
          <p:cNvPr id="4" name="Google Shape;376;g847cf01710_0_48">
            <a:extLst>
              <a:ext uri="{FF2B5EF4-FFF2-40B4-BE49-F238E27FC236}">
                <a16:creationId xmlns:a16="http://schemas.microsoft.com/office/drawing/2014/main" id="{BF56E702-C09F-6A44-A0A7-6FD0CFE5BB42}"/>
              </a:ext>
            </a:extLst>
          </p:cNvPr>
          <p:cNvSpPr txBox="1">
            <a:spLocks/>
          </p:cNvSpPr>
          <p:nvPr/>
        </p:nvSpPr>
        <p:spPr bwMode="auto">
          <a:xfrm>
            <a:off x="241299" y="1295400"/>
            <a:ext cx="8645526" cy="5114925"/>
          </a:xfrm>
          <a:prstGeom prst="rect">
            <a:avLst/>
          </a:prstGeom>
          <a:noFill/>
          <a:ln>
            <a:noFill/>
          </a:ln>
        </p:spPr>
        <p:txBody>
          <a:bodyPr lIns="91425" tIns="45700" rIns="91425" bIns="4570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810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indent="-355600">
              <a:lnSpc>
                <a:spcPct val="115000"/>
              </a:lnSpc>
              <a:spcBef>
                <a:spcPts val="0"/>
              </a:spcBef>
              <a:spcAft>
                <a:spcPts val="0"/>
              </a:spcAft>
              <a:buSzPts val="2000"/>
              <a:buFont typeface="Arial"/>
              <a:buChar char="–"/>
              <a:defRPr/>
            </a:pPr>
            <a:r>
              <a:rPr lang="en-GB" sz="2400" dirty="0">
                <a:latin typeface="Arial"/>
                <a:ea typeface="Arial"/>
                <a:cs typeface="Arial"/>
                <a:sym typeface="Arial"/>
              </a:rPr>
              <a:t>How does the breakdown of glucose provide energy to do biological work in the cell? </a:t>
            </a:r>
            <a:r>
              <a:rPr lang="en-GB" sz="2400" b="1" dirty="0">
                <a:solidFill>
                  <a:srgbClr val="141414"/>
                </a:solidFill>
                <a:latin typeface="Arial"/>
                <a:ea typeface="Arial"/>
                <a:cs typeface="Arial"/>
                <a:sym typeface="Arial"/>
              </a:rPr>
              <a:t>As glucose is enzymatically oxidized, the released electrons flow spontaneously through a series of electron-carrier intermediates (e.g. NADH) to another chemical species, such as O</a:t>
            </a:r>
            <a:r>
              <a:rPr lang="en-GB" sz="2400" b="1" baseline="-25000" dirty="0">
                <a:solidFill>
                  <a:srgbClr val="141414"/>
                </a:solidFill>
                <a:latin typeface="Arial"/>
                <a:ea typeface="Arial"/>
                <a:cs typeface="Arial"/>
                <a:sym typeface="Arial"/>
              </a:rPr>
              <a:t>2</a:t>
            </a:r>
            <a:r>
              <a:rPr lang="en-GB" sz="2400" b="1" dirty="0">
                <a:solidFill>
                  <a:srgbClr val="141414"/>
                </a:solidFill>
                <a:latin typeface="Arial"/>
                <a:ea typeface="Arial"/>
                <a:cs typeface="Arial"/>
                <a:sym typeface="Arial"/>
              </a:rPr>
              <a:t>. This electron flow is exergonic, because O</a:t>
            </a:r>
            <a:r>
              <a:rPr lang="en-GB" sz="2400" b="1" baseline="-25000" dirty="0">
                <a:solidFill>
                  <a:srgbClr val="141414"/>
                </a:solidFill>
                <a:latin typeface="Arial"/>
                <a:ea typeface="Arial"/>
                <a:cs typeface="Arial"/>
                <a:sym typeface="Arial"/>
              </a:rPr>
              <a:t>2</a:t>
            </a:r>
            <a:r>
              <a:rPr lang="en-GB" sz="2400" b="1" dirty="0">
                <a:solidFill>
                  <a:srgbClr val="141414"/>
                </a:solidFill>
                <a:latin typeface="Arial"/>
                <a:ea typeface="Arial"/>
                <a:cs typeface="Arial"/>
                <a:sym typeface="Arial"/>
              </a:rPr>
              <a:t> has a higher affinity for electrons than do the electron-carrier intermediates. The resulting electromotive force provides energy to a variety of molecular energy transducers (enzymes and other proteins) that do biological work.</a:t>
            </a:r>
            <a:endParaRPr lang="en-GB" sz="2400" b="1" dirty="0"/>
          </a:p>
          <a:p>
            <a:pPr lvl="1" indent="-355600">
              <a:lnSpc>
                <a:spcPct val="115000"/>
              </a:lnSpc>
              <a:spcBef>
                <a:spcPts val="0"/>
              </a:spcBef>
              <a:spcAft>
                <a:spcPts val="0"/>
              </a:spcAft>
              <a:buSzPts val="2000"/>
              <a:buFont typeface="Arial"/>
              <a:buChar char="–"/>
              <a:defRPr/>
            </a:pPr>
            <a:endParaRPr lang="en-GB" sz="2400" b="0" dirty="0">
              <a:solidFill>
                <a:schemeClr val="dk1"/>
              </a:solidFill>
              <a:cs typeface="Arial" panose="020B0604020202020204" pitchFamily="34" charset="0"/>
            </a:endParaRPr>
          </a:p>
          <a:p>
            <a:pPr lvl="1">
              <a:lnSpc>
                <a:spcPct val="115000"/>
              </a:lnSpc>
              <a:spcBef>
                <a:spcPct val="0"/>
              </a:spcBef>
              <a:buSzPts val="2400"/>
            </a:pPr>
            <a:endParaRPr lang="en-US" altLang="en-US" sz="2400" b="0" dirty="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13875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B820-CFD1-4B75-8E10-DD7B60AC8DE4}"/>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13.5</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Regulation of Metabolic Pathways</a:t>
            </a:r>
            <a:endParaRPr lang="en-AU" dirty="0"/>
          </a:p>
        </p:txBody>
      </p:sp>
    </p:spTree>
    <p:extLst>
      <p:ext uri="{BB962C8B-B14F-4D97-AF65-F5344CB8AC3E}">
        <p14:creationId xmlns:p14="http://schemas.microsoft.com/office/powerpoint/2010/main" val="6287321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84D2-B8C4-4628-BA0C-C999E0A2C2A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Metabolism as a Three-Dimensional Meshwork</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pathways are inextricably intertwined with all the other cellular pathways in a multidimensional network of reactions </a:t>
            </a:r>
          </a:p>
        </p:txBody>
      </p:sp>
      <p:pic>
        <p:nvPicPr>
          <p:cNvPr id="4" name="Picture 3" descr="A figure shows a three-dimensional meshwork showing interactions between many metabolic pathways.">
            <a:extLst>
              <a:ext uri="{FF2B5EF4-FFF2-40B4-BE49-F238E27FC236}">
                <a16:creationId xmlns:a16="http://schemas.microsoft.com/office/drawing/2014/main" id="{E0927241-ECBF-374B-A7D7-925A52B82A65}"/>
              </a:ext>
            </a:extLst>
          </p:cNvPr>
          <p:cNvPicPr>
            <a:picLocks noChangeAspect="1"/>
          </p:cNvPicPr>
          <p:nvPr/>
        </p:nvPicPr>
        <p:blipFill>
          <a:blip r:embed="rId3"/>
          <a:stretch>
            <a:fillRect/>
          </a:stretch>
        </p:blipFill>
        <p:spPr>
          <a:xfrm>
            <a:off x="4495800" y="1644841"/>
            <a:ext cx="4061583" cy="4833362"/>
          </a:xfrm>
          <a:prstGeom prst="rect">
            <a:avLst/>
          </a:prstGeom>
        </p:spPr>
      </p:pic>
    </p:spTree>
    <p:extLst>
      <p:ext uri="{BB962C8B-B14F-4D97-AF65-F5344CB8AC3E}">
        <p14:creationId xmlns:p14="http://schemas.microsoft.com/office/powerpoint/2010/main" val="250583147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D9E01857-5FAA-4B81-B188-3347C9D5FB03}"/>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713AC371-F478-4BC6-AEED-1EBAECF9A3D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(2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12570536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7EA7-71CB-4765-8DF8-E9570A29EE8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Cells and Organisms Maintain a Dynamic Steady State</a:t>
            </a:r>
            <a:endParaRPr lang="en-AU" dirty="0">
              <a:solidFill>
                <a:srgbClr val="4E4CB4"/>
              </a:solidFill>
            </a:endParaRPr>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1752600"/>
                <a:ext cx="8057388"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a metabolically active cell in a steady state, intermediates are formed and consumed at equal rates:</a:t>
                </a:r>
              </a:p>
              <a:p>
                <a:pPr marL="50800" indent="0">
                  <a:buNone/>
                </a:pPr>
                <a:r>
                  <a:rPr lang="en-US" sz="2400" dirty="0">
                    <a:latin typeface="Arial" panose="020B0604020202020204" pitchFamily="34" charset="0"/>
                    <a:cs typeface="Arial" panose="020B0604020202020204" pitchFamily="34" charset="0"/>
                  </a:rPr>
                  <a:t>		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S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P</a:t>
                </a:r>
              </a:p>
              <a:p>
                <a:pPr marL="50800" indent="0">
                  <a:buNone/>
                </a:pPr>
                <a:r>
                  <a:rPr lang="en-US" sz="2400" dirty="0">
                    <a:latin typeface="Arial" panose="020B0604020202020204" pitchFamily="34" charset="0"/>
                    <a:cs typeface="Arial" panose="020B0604020202020204" pitchFamily="34" charset="0"/>
                  </a:rPr>
                  <a:t>    </a:t>
                </a:r>
              </a:p>
              <a:p>
                <a:pPr marL="50800" indent="0">
                  <a:buNone/>
                </a:pPr>
                <a:r>
                  <a:rPr lang="en-US" sz="2400" dirty="0">
                    <a:latin typeface="Arial" panose="020B0604020202020204" pitchFamily="34" charset="0"/>
                    <a:cs typeface="Arial" panose="020B0604020202020204" pitchFamily="34" charset="0"/>
                  </a:rPr>
                  <a:t>     when </a:t>
                </a:r>
                <a:r>
                  <a:rPr lang="en-US" sz="2400" i="1"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 is constant (</a:t>
                </a:r>
                <a:r>
                  <a:rPr lang="en-US" sz="2400" b="1" dirty="0">
                    <a:latin typeface="Arial" panose="020B0604020202020204" pitchFamily="34" charset="0"/>
                    <a:cs typeface="Arial" panose="020B0604020202020204" pitchFamily="34" charset="0"/>
                  </a:rPr>
                  <a:t>homeostasis</a:t>
                </a:r>
                <a:r>
                  <a:rPr lang="en-US" sz="2400" dirty="0">
                    <a:latin typeface="Arial" panose="020B0604020202020204" pitchFamily="34" charset="0"/>
                    <a:cs typeface="Arial" panose="020B0604020202020204" pitchFamily="34" charset="0"/>
                  </a:rPr>
                  <a:t>)</a:t>
                </a:r>
              </a:p>
              <a:p>
                <a:pPr marL="50800" indent="0">
                  <a:buNone/>
                </a:pPr>
                <a:r>
                  <a:rPr lang="en-US" sz="2400" baseline="-25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flux</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rate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 of metabolite flow</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543306" y="1752600"/>
                <a:ext cx="8057388" cy="4130675"/>
              </a:xfrm>
              <a:prstGeom prst="rect">
                <a:avLst/>
              </a:prstGeom>
              <a:blipFill>
                <a:blip r:embed="rId3"/>
                <a:stretch>
                  <a:fillRect l="-314" t="-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22F84FC-C64F-9343-8F94-76461D234DF5}"/>
              </a:ext>
            </a:extLst>
          </p:cNvPr>
          <p:cNvSpPr txBox="1">
            <a:spLocks noChangeArrowheads="1"/>
          </p:cNvSpPr>
          <p:nvPr/>
        </p:nvSpPr>
        <p:spPr bwMode="auto">
          <a:xfrm>
            <a:off x="2667000" y="2590801"/>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i="1" dirty="0">
                <a:latin typeface="Arial" panose="020B0604020202020204" pitchFamily="34" charset="0"/>
                <a:cs typeface="Arial" panose="020B0604020202020204" pitchFamily="34" charset="0"/>
              </a:rPr>
              <a:t>v</a:t>
            </a:r>
            <a:r>
              <a:rPr lang="en-US" altLang="en-US" sz="2400" baseline="-25000" dirty="0">
                <a:latin typeface="Arial" panose="020B0604020202020204" pitchFamily="34" charset="0"/>
                <a:cs typeface="Arial" panose="020B0604020202020204" pitchFamily="34" charset="0"/>
              </a:rPr>
              <a:t>1</a:t>
            </a:r>
            <a:endParaRPr lang="en-US" altLang="en-US" sz="2400"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F4D3D80-4DD1-5248-BF75-5DC26661614B}"/>
              </a:ext>
            </a:extLst>
          </p:cNvPr>
          <p:cNvSpPr txBox="1">
            <a:spLocks noChangeArrowheads="1"/>
          </p:cNvSpPr>
          <p:nvPr/>
        </p:nvSpPr>
        <p:spPr bwMode="auto">
          <a:xfrm>
            <a:off x="3352800" y="2590800"/>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i="1" dirty="0">
                <a:latin typeface="Arial" panose="020B0604020202020204" pitchFamily="34" charset="0"/>
                <a:cs typeface="Arial" panose="020B0604020202020204" pitchFamily="34" charset="0"/>
              </a:rPr>
              <a:t>v</a:t>
            </a:r>
            <a:r>
              <a:rPr lang="en-US" altLang="en-US" sz="2400" baseline="-25000" dirty="0">
                <a:latin typeface="Arial" panose="020B0604020202020204" pitchFamily="34" charset="0"/>
                <a:cs typeface="Arial" panose="020B0604020202020204" pitchFamily="34" charset="0"/>
              </a:rPr>
              <a:t>2</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7542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FCB5-8C21-413A-B2E5-ADA23CD4CA03}"/>
              </a:ext>
            </a:extLst>
          </p:cNvPr>
          <p:cNvSpPr>
            <a:spLocks noGrp="1"/>
          </p:cNvSpPr>
          <p:nvPr>
            <p:ph type="title"/>
          </p:nvPr>
        </p:nvSpPr>
        <p:spPr>
          <a:xfrm>
            <a:off x="0" y="152400"/>
            <a:ext cx="9144000" cy="1600200"/>
          </a:xfrm>
        </p:spPr>
        <p:txBody>
          <a:bodyPr/>
          <a:lstStyle/>
          <a:p>
            <a:r>
              <a:rPr lang="en-US" altLang="en-US" sz="3600" dirty="0">
                <a:solidFill>
                  <a:srgbClr val="4E4CB4"/>
                </a:solidFill>
                <a:latin typeface="Arial" panose="020B0604020202020204" pitchFamily="34" charset="0"/>
                <a:cs typeface="Arial" panose="020B0604020202020204" pitchFamily="34" charset="0"/>
              </a:rPr>
              <a:t>Both the Amount and the Catalytic Activity of an Enzyme Can </a:t>
            </a:r>
            <a:br>
              <a:rPr lang="en-US" altLang="en-US" sz="3600" dirty="0">
                <a:solidFill>
                  <a:srgbClr val="4E4CB4"/>
                </a:solidFill>
                <a:latin typeface="Arial" panose="020B0604020202020204" pitchFamily="34" charset="0"/>
                <a:cs typeface="Arial" panose="020B0604020202020204" pitchFamily="34" charset="0"/>
              </a:rPr>
            </a:br>
            <a:r>
              <a:rPr lang="en-US" altLang="en-US" sz="3600" dirty="0">
                <a:solidFill>
                  <a:srgbClr val="4E4CB4"/>
                </a:solidFill>
                <a:latin typeface="Arial" panose="020B0604020202020204" pitchFamily="34" charset="0"/>
                <a:cs typeface="Arial" panose="020B0604020202020204" pitchFamily="34" charset="0"/>
              </a:rPr>
              <a:t>Be Regulated</a:t>
            </a:r>
            <a:endParaRPr lang="en-AU" sz="3600"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2153820"/>
            <a:ext cx="80573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to return a system to the steady state, flux can be modulated by changes in the:</a:t>
            </a:r>
          </a:p>
          <a:p>
            <a:pPr lvl="1"/>
            <a:r>
              <a:rPr lang="en-US" sz="2400" dirty="0">
                <a:latin typeface="Arial" panose="020B0604020202020204" pitchFamily="34" charset="0"/>
                <a:cs typeface="Arial" panose="020B0604020202020204" pitchFamily="34" charset="0"/>
              </a:rPr>
              <a:t>number of enzyme molecules </a:t>
            </a:r>
          </a:p>
          <a:p>
            <a:pPr lvl="1"/>
            <a:r>
              <a:rPr lang="en-US" sz="2400" dirty="0">
                <a:latin typeface="Arial" panose="020B0604020202020204" pitchFamily="34" charset="0"/>
                <a:cs typeface="Arial" panose="020B0604020202020204" pitchFamily="34" charset="0"/>
              </a:rPr>
              <a:t>catalytic activity of each present enzyme molecule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time scale = less than a millisecond to days</a:t>
            </a: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233163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255E-7676-485E-AB18-35967438B65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Factors Affecting Enzyme Activity</a:t>
            </a:r>
            <a:endParaRPr lang="en-AU" dirty="0"/>
          </a:p>
        </p:txBody>
      </p:sp>
      <p:pic>
        <p:nvPicPr>
          <p:cNvPr id="3" name="Picture 2" descr="A horizontal cell membrane extends from left to right near the top of the figure. A light red rectangular receptor extends across the membrane at the upper left and has a small almost rectangular cutout in its upper right side. There are three pink, almost rectangular structures and three orange spheres above the membrane. An arrow points down from one of the pink structures into the cutout in the receptor, where a similar structure is already present. An arrow from an orange sphere shows that it moves across the membrane. Adjacent text reads, 1 Extracellular signals. An arrow points down from the receptor to a dashed light blue light surrounding a light blue nucleus below. A purple rectangle labeled transcription factor and an orange sphere both join with this arrow. A blue D N A double helix is shown in the nucleus with a purple rectangle attached to its upper left side and an arrow pointing up and to the right to the right of the purple rectangle to a wavy green arrow of m R N A. Adjacent text reads, 2 Transcription of specific gene(s). An arrow points out of the nucleus to a wavy green strand of m R N A below. An arrow points right to many small green pieces beneath text reading, 3 m R N A degradation. An arrow points down from the m R N A to a longer green strand of m R N A with an attached ribosome.The ribosome has a small light blue rectangular piece narrower on the top than on the bottom that overlaps the m R N A with a pink rounded piece below from which a coiled strand is emerging. The left-hand ribosome has the shortest strand and the right-hand ribosome has the longest strand. Text below reads, 4 m R N A translation on ribosome. An arrow points up to a light blue oval labeled enzyme to the upper right. An arrow pointing down to the lower left of the enzyme indicates many small white fragments. Accompanying text reads, 5 protein degradation (ubiquitin; proteasome). An arrow pointing down to the lower right of the enzyme indicates a long purple bar labeled endoplasmic reticulum that extends out of the frame and that contains a gray oval. Text inside the purple bar reads, 6 Enzyme sequestered in subcellular organelles. Paired left- and right-pointing arrows extend from the enzyme to an oval on its right. The right-pointing arrow is joined by a yellow sphere labeled S and the left-pointing arrow shows the loss of a product. The right-hand oval has a yellow sphere labeled S attached to its right side. Text below reads, 7 Enzyme binds substrate yellow sphere labeled S symbol. Paired arrows point from the enzyme to the upper right and back down. The arrow pointing up is joined by a red sphere labeled L and the arrow pointing down shows the loss of a similar red sphere labeled L. To the upper right of the upward arrow, a gray rectangle is shown with a red sphere labeled L attached to its bottom center. Accompanying text reads, 8 Enzyme binds ligand red sphere labeled L symbol (allosteric effector). Similar upward and downward arrows extend up and slightly to the right, where a gray oval is shown with a circle labeled P attached to its left side. The upward arrow is labeled kinase and the downward arrow is labeled phosphatase. Accompanying text reads, 9 Enzyme undergoes phosphorylation / dephosphorylation. Similar upward and downward arrows extend to the upper left of the enzyme, where there is a gray oval with an orange oval bound to its lower side and only partially visible. The upward arrow shows the addition of a similar oval, labeled regulatory protein, and the downward arrow shows the loss of a similar oval. Accompanying text reads, 10 Enzyme undergoes phosphorylation / dephosphorylation.">
            <a:extLst>
              <a:ext uri="{FF2B5EF4-FFF2-40B4-BE49-F238E27FC236}">
                <a16:creationId xmlns:a16="http://schemas.microsoft.com/office/drawing/2014/main" id="{774A7872-B881-394D-ADF7-11CB63547F62}"/>
              </a:ext>
            </a:extLst>
          </p:cNvPr>
          <p:cNvPicPr>
            <a:picLocks noChangeAspect="1"/>
          </p:cNvPicPr>
          <p:nvPr/>
        </p:nvPicPr>
        <p:blipFill>
          <a:blip r:embed="rId3"/>
          <a:stretch>
            <a:fillRect/>
          </a:stretch>
        </p:blipFill>
        <p:spPr>
          <a:xfrm>
            <a:off x="441325" y="1348740"/>
            <a:ext cx="8261350" cy="4975995"/>
          </a:xfrm>
          <a:prstGeom prst="rect">
            <a:avLst/>
          </a:prstGeom>
        </p:spPr>
      </p:pic>
    </p:spTree>
    <p:extLst>
      <p:ext uri="{BB962C8B-B14F-4D97-AF65-F5344CB8AC3E}">
        <p14:creationId xmlns:p14="http://schemas.microsoft.com/office/powerpoint/2010/main" val="385979983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52C28D33-AB38-4673-9BE8-195B5C52D5C6}"/>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B41FADB2-3548-4D44-A12B-5576520594DD}"/>
              </a:ext>
            </a:extLst>
          </p:cNvPr>
          <p:cNvSpPr>
            <a:spLocks noGrp="1"/>
          </p:cNvSpPr>
          <p:nvPr>
            <p:ph type="title"/>
          </p:nvPr>
        </p:nvSpPr>
        <p:spPr/>
        <p:txBody>
          <a:bodyPr/>
          <a:lstStyle/>
          <a:p>
            <a:r>
              <a:rPr lang="en-AU" dirty="0"/>
              <a:t>Clicker Question 30</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of these forms of regulation </a:t>
            </a:r>
            <a:r>
              <a:rPr lang="en-US" sz="2400" dirty="0">
                <a:latin typeface="Arial" panose="020B0604020202020204" pitchFamily="34" charset="0"/>
                <a:ea typeface="Times New Roman" panose="02020603050405020304" pitchFamily="18" charset="0"/>
                <a:cs typeface="Arial" panose="020B0604020202020204" pitchFamily="34" charset="0"/>
              </a:rPr>
              <a:t>changes the total activity of an enzyme by changing the amount of enzyme in the cell</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buNone/>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phosphorylation/dephosphorylation</a:t>
            </a:r>
          </a:p>
          <a:p>
            <a:pPr marL="514350" indent="-514350">
              <a:buFont typeface="+mj-lt"/>
              <a:buAutoNum type="alphaUcPeriod"/>
            </a:pPr>
            <a:r>
              <a:rPr lang="en-US" sz="2400" dirty="0">
                <a:effectLst/>
                <a:latin typeface="Arial" panose="020B0604020202020204" pitchFamily="34" charset="0"/>
                <a:ea typeface="Times New Roman" panose="02020603050405020304" pitchFamily="18" charset="0"/>
                <a:cs typeface="Arial" panose="020B0604020202020204" pitchFamily="34" charset="0"/>
              </a:rPr>
              <a:t>combining with a regulatory protein</a:t>
            </a:r>
          </a:p>
          <a:p>
            <a:pPr marL="514350" indent="-514350">
              <a:buFont typeface="+mj-lt"/>
              <a:buAutoNum type="alphaUcPeriod"/>
            </a:pPr>
            <a:r>
              <a:rPr lang="en-US" sz="2400" dirty="0">
                <a:effectLst/>
                <a:latin typeface="Arial" panose="020B0604020202020204" pitchFamily="34" charset="0"/>
                <a:ea typeface="Times New Roman" panose="02020603050405020304" pitchFamily="18" charset="0"/>
                <a:cs typeface="Arial" panose="020B0604020202020204" pitchFamily="34" charset="0"/>
              </a:rPr>
              <a:t>binding to an allosteric regulator</a:t>
            </a:r>
          </a:p>
          <a:p>
            <a:pPr marL="514350" indent="-514350">
              <a:buFont typeface="+mj-lt"/>
              <a:buAutoNum type="alphaUcPeriod"/>
            </a:pPr>
            <a:r>
              <a:rPr lang="en-US" sz="2400" dirty="0">
                <a:effectLst/>
                <a:latin typeface="Arial" panose="020B0604020202020204" pitchFamily="34" charset="0"/>
                <a:ea typeface="Times New Roman" panose="02020603050405020304" pitchFamily="18" charset="0"/>
                <a:cs typeface="Arial" panose="020B0604020202020204" pitchFamily="34" charset="0"/>
              </a:rPr>
              <a:t>mRNA degradation</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2601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FA57-7374-440E-BDCE-652CF8F27977}"/>
              </a:ext>
            </a:extLst>
          </p:cNvPr>
          <p:cNvSpPr>
            <a:spLocks noGrp="1"/>
          </p:cNvSpPr>
          <p:nvPr>
            <p:ph type="title"/>
          </p:nvPr>
        </p:nvSpPr>
        <p:spPr/>
        <p:txBody>
          <a:bodyPr/>
          <a:lstStyle/>
          <a:p>
            <a:r>
              <a:rPr lang="en-AU" dirty="0"/>
              <a:t>Clicker Question 30,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of these forms of regulation </a:t>
            </a:r>
            <a:r>
              <a:rPr lang="en-US" sz="2400" dirty="0">
                <a:latin typeface="Arial" panose="020B0604020202020204" pitchFamily="34" charset="0"/>
                <a:ea typeface="Times New Roman" panose="02020603050405020304" pitchFamily="18" charset="0"/>
                <a:cs typeface="Arial" panose="020B0604020202020204" pitchFamily="34" charset="0"/>
              </a:rPr>
              <a:t>changes the total activity of an enzyme by changing the amount of enzyme in the cell</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startAt="4"/>
            </a:pPr>
            <a:r>
              <a:rPr lang="en-US" sz="2400" b="1" dirty="0">
                <a:effectLst/>
                <a:latin typeface="Arial" panose="020B0604020202020204" pitchFamily="34" charset="0"/>
                <a:ea typeface="Times New Roman" panose="02020603050405020304" pitchFamily="18" charset="0"/>
                <a:cs typeface="Arial" panose="020B0604020202020204" pitchFamily="34" charset="0"/>
              </a:rPr>
              <a:t>mRNA degradation</a:t>
            </a:r>
            <a:endParaRPr lang="en-US" altLang="en-US" sz="2400" b="1" dirty="0">
              <a:latin typeface="Arial" panose="020B0604020202020204" pitchFamily="34" charset="0"/>
              <a:cs typeface="Arial" panose="020B0604020202020204" pitchFamily="34" charset="0"/>
            </a:endParaRPr>
          </a:p>
          <a:p>
            <a:pPr algn="l">
              <a:buNone/>
            </a:pPr>
            <a:endParaRPr lang="en-US" sz="2400" i="1" dirty="0">
              <a:solidFill>
                <a:srgbClr val="000000"/>
              </a:solidFill>
              <a:latin typeface="Arial" panose="020B0604020202020204" pitchFamily="34" charset="0"/>
              <a:cs typeface="Arial" panose="020B0604020202020204" pitchFamily="34"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The total activity of an enzyme can be changed by altering the </a:t>
            </a:r>
            <a:r>
              <a:rPr lang="en-US" sz="2400" b="1" u="none" strike="noStrike" baseline="0" dirty="0">
                <a:solidFill>
                  <a:srgbClr val="000000"/>
                </a:solidFill>
                <a:latin typeface="Arial" panose="020B0604020202020204" pitchFamily="34" charset="0"/>
                <a:cs typeface="Arial" panose="020B0604020202020204" pitchFamily="34" charset="0"/>
              </a:rPr>
              <a:t>number</a:t>
            </a:r>
            <a:r>
              <a:rPr lang="en-US" sz="2400" b="1" i="1" u="none" strike="noStrike" baseline="0" dirty="0">
                <a:solidFill>
                  <a:srgbClr val="000000"/>
                </a:solidFill>
                <a:latin typeface="Arial" panose="020B0604020202020204" pitchFamily="34" charset="0"/>
                <a:cs typeface="Arial" panose="020B0604020202020204" pitchFamily="34" charset="0"/>
              </a:rPr>
              <a:t> </a:t>
            </a:r>
            <a:r>
              <a:rPr lang="en-US" sz="2400" b="1" i="0" u="none" strike="noStrike" baseline="0" dirty="0">
                <a:solidFill>
                  <a:srgbClr val="000000"/>
                </a:solidFill>
                <a:latin typeface="Arial" panose="020B0604020202020204" pitchFamily="34" charset="0"/>
                <a:cs typeface="Arial" panose="020B0604020202020204" pitchFamily="34" charset="0"/>
              </a:rPr>
              <a:t>of its molecules in the cell, which depends in part on the amount of the mRNA encoding that enzyme. The amount of a given mRNA in the cell is a function of its rates of synthesis and degradation.</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957363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2D73-C5C1-4030-9E5E-4731CBA66DA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Extracellular Signals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extracellular signals may be:</a:t>
            </a:r>
          </a:p>
          <a:p>
            <a:pPr lvl="1"/>
            <a:r>
              <a:rPr lang="en-US" sz="2400" dirty="0">
                <a:latin typeface="Arial" panose="020B0604020202020204" pitchFamily="34" charset="0"/>
                <a:cs typeface="Arial" panose="020B0604020202020204" pitchFamily="34" charset="0"/>
              </a:rPr>
              <a:t>hormonal (insulin, epinephrine)</a:t>
            </a:r>
          </a:p>
          <a:p>
            <a:pPr lvl="1"/>
            <a:r>
              <a:rPr lang="en-US" sz="2400" dirty="0">
                <a:latin typeface="Arial" panose="020B0604020202020204" pitchFamily="34" charset="0"/>
                <a:cs typeface="Arial" panose="020B0604020202020204" pitchFamily="34" charset="0"/>
              </a:rPr>
              <a:t>neuronal (acetylcholine) </a:t>
            </a:r>
          </a:p>
          <a:p>
            <a:pPr lvl="1"/>
            <a:r>
              <a:rPr lang="en-US" sz="2400" dirty="0">
                <a:latin typeface="Arial" panose="020B0604020202020204" pitchFamily="34" charset="0"/>
                <a:cs typeface="Arial" panose="020B0604020202020204" pitchFamily="34" charset="0"/>
              </a:rPr>
              <a:t>growth factors</a:t>
            </a:r>
          </a:p>
          <a:p>
            <a:pPr lvl="1"/>
            <a:r>
              <a:rPr lang="en-US" sz="2400" dirty="0">
                <a:latin typeface="Arial" panose="020B0604020202020204" pitchFamily="34" charset="0"/>
                <a:cs typeface="Arial" panose="020B0604020202020204" pitchFamily="34" charset="0"/>
              </a:rPr>
              <a:t>cytokines</a:t>
            </a:r>
          </a:p>
        </p:txBody>
      </p:sp>
    </p:spTree>
    <p:extLst>
      <p:ext uri="{BB962C8B-B14F-4D97-AF65-F5344CB8AC3E}">
        <p14:creationId xmlns:p14="http://schemas.microsoft.com/office/powerpoint/2010/main" val="157300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469A-2FE5-467A-88F6-A2BAE6E5C7E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Autotrophs and Heterotrophs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38836" y="1441514"/>
            <a:ext cx="3578351" cy="434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autotrophs</a:t>
            </a:r>
            <a:r>
              <a:rPr lang="en-US" sz="2400" dirty="0">
                <a:latin typeface="Arial" panose="020B0604020202020204" pitchFamily="34" charset="0"/>
                <a:cs typeface="Arial" panose="020B0604020202020204" pitchFamily="34" charset="0"/>
              </a:rPr>
              <a:t> = use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from the atmosphere as their sole source of carbon</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heterotrophs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cannot use atmospheric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and must obtain carbon from their environment</a:t>
            </a:r>
          </a:p>
          <a:p>
            <a:pPr lvl="1"/>
            <a:endParaRPr lang="en-US" dirty="0"/>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green rectangle on the left is labeled photosynthetic autotrophs. A wavy arrow points down to this box from a sun at the upper left. Two concentric arrows curve up from the green rectangle on the left to a light red box labeled heterotrophs on the right. The upper arrow is labeled O 2 and the lower arrow is labeled organic products. Two concentric arrows curve down from the light red box labeled heterotrophs on the right to the green box labeled photosynthetic autotrophs on the left. The upper arrow is labeled C O 2 and the lower arrow is labeled H 2 O.">
            <a:extLst>
              <a:ext uri="{FF2B5EF4-FFF2-40B4-BE49-F238E27FC236}">
                <a16:creationId xmlns:a16="http://schemas.microsoft.com/office/drawing/2014/main" id="{2A8045A5-EAA8-0B43-B5E6-C0BCF46F45CE}"/>
              </a:ext>
            </a:extLst>
          </p:cNvPr>
          <p:cNvPicPr>
            <a:picLocks noChangeAspect="1"/>
          </p:cNvPicPr>
          <p:nvPr/>
        </p:nvPicPr>
        <p:blipFill>
          <a:blip r:embed="rId3"/>
          <a:stretch>
            <a:fillRect/>
          </a:stretch>
        </p:blipFill>
        <p:spPr>
          <a:xfrm>
            <a:off x="4191000" y="1350264"/>
            <a:ext cx="4483100" cy="5143500"/>
          </a:xfrm>
          <a:prstGeom prst="rect">
            <a:avLst/>
          </a:prstGeom>
        </p:spPr>
      </p:pic>
    </p:spTree>
    <p:extLst>
      <p:ext uri="{BB962C8B-B14F-4D97-AF65-F5344CB8AC3E}">
        <p14:creationId xmlns:p14="http://schemas.microsoft.com/office/powerpoint/2010/main" val="97282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F6BF-F638-41A6-BA89-7E91F766E17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Entropy, </a:t>
            </a:r>
            <a:r>
              <a:rPr lang="en-US" altLang="en-US" i="1" dirty="0">
                <a:solidFill>
                  <a:schemeClr val="tx1"/>
                </a:solidFill>
                <a:latin typeface="Arial" panose="020B0604020202020204" pitchFamily="34" charset="0"/>
                <a:cs typeface="Arial" panose="020B0604020202020204" pitchFamily="34" charset="0"/>
              </a:rPr>
              <a:t>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entropy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 a quantitative expression for the randomness or disorder in a system</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negative, the reactants are less complex and more disordered than the products</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positive, the products are less complex and more disordered than the reactants</a:t>
            </a:r>
            <a:endParaRPr lang="en-US" sz="2400" b="1"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437523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1E24-1A25-43A2-AA58-14B1F6BDCC9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Transcription Factors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transcription factors </a:t>
            </a:r>
            <a:r>
              <a:rPr lang="en-US" sz="2400" dirty="0">
                <a:latin typeface="Arial" panose="020B0604020202020204" pitchFamily="34" charset="0"/>
                <a:cs typeface="Arial" panose="020B0604020202020204" pitchFamily="34" charset="0"/>
              </a:rPr>
              <a:t>= nuclear proteins that, when activated, bind specific DNA regions (</a:t>
            </a:r>
            <a:r>
              <a:rPr lang="en-US" sz="2400" b="1" dirty="0">
                <a:latin typeface="Arial" panose="020B0604020202020204" pitchFamily="34" charset="0"/>
                <a:cs typeface="Arial" panose="020B0604020202020204" pitchFamily="34" charset="0"/>
              </a:rPr>
              <a:t>response elements) </a:t>
            </a:r>
            <a:r>
              <a:rPr lang="en-US" sz="2400" dirty="0">
                <a:latin typeface="Arial" panose="020B0604020202020204" pitchFamily="34" charset="0"/>
                <a:cs typeface="Arial" panose="020B0604020202020204" pitchFamily="34" charset="0"/>
              </a:rPr>
              <a:t>near a gene’s promoter</a:t>
            </a:r>
          </a:p>
          <a:p>
            <a:pPr lvl="1"/>
            <a:r>
              <a:rPr lang="en-US" sz="2400" dirty="0">
                <a:latin typeface="Arial" panose="020B0604020202020204" pitchFamily="34" charset="0"/>
                <a:cs typeface="Arial" panose="020B0604020202020204" pitchFamily="34" charset="0"/>
              </a:rPr>
              <a:t>can activate or repress gene transcription </a:t>
            </a:r>
          </a:p>
        </p:txBody>
      </p:sp>
    </p:spTree>
    <p:extLst>
      <p:ext uri="{BB962C8B-B14F-4D97-AF65-F5344CB8AC3E}">
        <p14:creationId xmlns:p14="http://schemas.microsoft.com/office/powerpoint/2010/main" val="69992806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519F-EBE2-440E-AAC7-7A25F39D4A7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mRNA Degradation and Translation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stability of mRNA varies</a:t>
            </a:r>
          </a:p>
          <a:p>
            <a:pPr lvl="1"/>
            <a:r>
              <a:rPr lang="en-US" sz="2400" dirty="0">
                <a:latin typeface="Arial" panose="020B0604020202020204" pitchFamily="34" charset="0"/>
                <a:cs typeface="Arial" panose="020B0604020202020204" pitchFamily="34" charset="0"/>
              </a:rPr>
              <a:t>depends on their resistance to ribonuclease degradation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rate of mRNA translation is regulated </a:t>
            </a:r>
          </a:p>
        </p:txBody>
      </p:sp>
    </p:spTree>
    <p:extLst>
      <p:ext uri="{BB962C8B-B14F-4D97-AF65-F5344CB8AC3E}">
        <p14:creationId xmlns:p14="http://schemas.microsoft.com/office/powerpoint/2010/main" val="9122672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EB99644C-34CF-40DB-B341-773E5A49572F}"/>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38FF0751-1796-453E-ABF7-C4422CB7229D}"/>
              </a:ext>
            </a:extLst>
          </p:cNvPr>
          <p:cNvSpPr>
            <a:spLocks noGrp="1"/>
          </p:cNvSpPr>
          <p:nvPr>
            <p:ph type="title"/>
          </p:nvPr>
        </p:nvSpPr>
        <p:spPr/>
        <p:txBody>
          <a:bodyPr/>
          <a:lstStyle/>
          <a:p>
            <a:r>
              <a:rPr lang="en-AU" dirty="0"/>
              <a:t>Clicker Question 31</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a:lnSpc>
                <a:spcPct val="107000"/>
              </a:lnSpc>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of these factors can produce very rapid allosteric changes in enzyme activity?</a:t>
            </a:r>
          </a:p>
          <a:p>
            <a:pPr marL="0" marR="0">
              <a:lnSpc>
                <a:spcPct val="107000"/>
              </a:lnSpc>
              <a:spcBef>
                <a:spcPts val="0"/>
              </a:spcBef>
              <a:spcAft>
                <a:spcPts val="0"/>
              </a:spcAft>
              <a:buNone/>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altLang="en-US" sz="2400" dirty="0">
                <a:solidFill>
                  <a:srgbClr val="000000"/>
                </a:solidFill>
                <a:latin typeface="Arial"/>
                <a:cs typeface="Times New Roman" panose="02020603050405020304" pitchFamily="18" charset="0"/>
              </a:rPr>
              <a:t>c</a:t>
            </a:r>
            <a:r>
              <a:rPr kumimoji="0" lang="en-US" altLang="en-US" sz="2400" b="0" i="0" u="none" strike="noStrike" kern="1200" cap="none" spc="0" normalizeH="0" baseline="0" noProof="0" dirty="0" err="1">
                <a:ln>
                  <a:noFill/>
                </a:ln>
                <a:solidFill>
                  <a:srgbClr val="000000"/>
                </a:solidFill>
                <a:effectLst/>
                <a:uLnTx/>
                <a:uFillTx/>
                <a:latin typeface="Arial"/>
                <a:ea typeface="MS PGothic" panose="020B0600070205080204" pitchFamily="34" charset="-128"/>
                <a:cs typeface="Times New Roman" panose="02020603050405020304" pitchFamily="18" charset="0"/>
              </a:rPr>
              <a:t>ytokine</a:t>
            </a: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Times New Roman" panose="02020603050405020304" pitchFamily="18" charset="0"/>
              </a:rPr>
              <a:t> signals</a:t>
            </a:r>
            <a:endPar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solidFill>
                  <a:srgbClr val="000000"/>
                </a:solidFill>
                <a:latin typeface="Arial"/>
                <a:ea typeface="Times New Roman" panose="02020603050405020304" pitchFamily="18" charset="0"/>
                <a:cs typeface="Times New Roman" panose="02020603050405020304" pitchFamily="18" charset="0"/>
              </a:rPr>
              <a:t>h</a:t>
            </a:r>
            <a:r>
              <a:rPr kumimoji="0" lang="en-US" sz="24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ormonal</a:t>
            </a: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signals</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solidFill>
                  <a:srgbClr val="000000"/>
                </a:solidFill>
                <a:latin typeface="Arial"/>
                <a:ea typeface="Times New Roman" panose="02020603050405020304" pitchFamily="18" charset="0"/>
                <a:cs typeface="Times New Roman" panose="02020603050405020304" pitchFamily="18" charset="0"/>
              </a:rPr>
              <a:t>changes in local product concentration</a:t>
            </a:r>
            <a:endPar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changes in gene transcription</a:t>
            </a:r>
            <a:endPar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9802033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AA56-4630-4106-B9B4-A5A007176F01}"/>
              </a:ext>
            </a:extLst>
          </p:cNvPr>
          <p:cNvSpPr>
            <a:spLocks noGrp="1"/>
          </p:cNvSpPr>
          <p:nvPr>
            <p:ph type="title"/>
          </p:nvPr>
        </p:nvSpPr>
        <p:spPr/>
        <p:txBody>
          <a:bodyPr/>
          <a:lstStyle/>
          <a:p>
            <a:r>
              <a:rPr lang="en-AU" dirty="0"/>
              <a:t>Clicker Question 31,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a:lnSpc>
                <a:spcPct val="107000"/>
              </a:lnSpc>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of these factors can produce very rapid allosteric changes in enzyme activity?</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startAt="3"/>
              <a:tabLst/>
              <a:defRPr/>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changes in local product concentration</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Very rapid allosteric changes in enzyme activity are generally triggered locally, by changes in the local concentration of a small molecule — a substrate of the pathway in which that reaction is a step (say, glucose for glycolysis), a product of the pathway (ATP from glycolysis), or a key metabolite or cofactor (such as NADH) that indicates the cell’s metabolic state</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348124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D6234732-92C5-446C-BBF0-78955FD7CAF7}"/>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303BC520-7514-447C-9771-01119AD8B8E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(3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4699396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035-F01E-4F4A-849A-519E1D7FE4C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Protein Degradation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376814"/>
            <a:ext cx="8153400" cy="205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turnover </a:t>
            </a:r>
            <a:r>
              <a:rPr lang="en-US" sz="2400" dirty="0">
                <a:latin typeface="Arial" panose="020B0604020202020204" pitchFamily="34" charset="0"/>
                <a:cs typeface="Arial" panose="020B0604020202020204" pitchFamily="34" charset="0"/>
              </a:rPr>
              <a:t>= synthesis followed by degradation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rapid turnover is energetically expensive, but proteins with a  short half-life reach new steady-state levels faster than those with a long half-life </a:t>
            </a:r>
          </a:p>
        </p:txBody>
      </p:sp>
      <p:sp>
        <p:nvSpPr>
          <p:cNvPr id="4" name="TextBox 3">
            <a:extLst>
              <a:ext uri="{FF2B5EF4-FFF2-40B4-BE49-F238E27FC236}">
                <a16:creationId xmlns:a16="http://schemas.microsoft.com/office/drawing/2014/main" id="{751D0A29-D7AF-404D-839E-18DED1213885}"/>
              </a:ext>
            </a:extLst>
          </p:cNvPr>
          <p:cNvSpPr txBox="1"/>
          <p:nvPr/>
        </p:nvSpPr>
        <p:spPr>
          <a:xfrm>
            <a:off x="1409700" y="3722712"/>
            <a:ext cx="6096000" cy="707886"/>
          </a:xfrm>
          <a:prstGeom prst="rect">
            <a:avLst/>
          </a:prstGeom>
          <a:solidFill>
            <a:srgbClr val="005F6A"/>
          </a:solidFill>
          <a:ln>
            <a:solidFill>
              <a:schemeClr val="tx1"/>
            </a:solidFill>
          </a:ln>
        </p:spPr>
        <p:txBody>
          <a:bodyPr wrap="square" rtlCol="0">
            <a:spAutoFit/>
          </a:bodyPr>
          <a:lstStyle/>
          <a:p>
            <a:r>
              <a:rPr lang="en-US" sz="2000" b="1" dirty="0">
                <a:solidFill>
                  <a:schemeClr val="bg1"/>
                </a:solidFill>
              </a:rPr>
              <a:t>Table 13-8 Average Half-Life of Proteins in Mammalian Tissues</a:t>
            </a:r>
          </a:p>
        </p:txBody>
      </p:sp>
      <p:graphicFrame>
        <p:nvGraphicFramePr>
          <p:cNvPr id="3" name="Table 2">
            <a:extLst>
              <a:ext uri="{FF2B5EF4-FFF2-40B4-BE49-F238E27FC236}">
                <a16:creationId xmlns:a16="http://schemas.microsoft.com/office/drawing/2014/main" id="{AD3E75F7-6225-4DF3-AAFE-6A85728FD70A}"/>
              </a:ext>
            </a:extLst>
          </p:cNvPr>
          <p:cNvGraphicFramePr>
            <a:graphicFrameLocks noGrp="1"/>
          </p:cNvGraphicFramePr>
          <p:nvPr>
            <p:extLst>
              <p:ext uri="{D42A27DB-BD31-4B8C-83A1-F6EECF244321}">
                <p14:modId xmlns:p14="http://schemas.microsoft.com/office/powerpoint/2010/main" val="643964258"/>
              </p:ext>
            </p:extLst>
          </p:nvPr>
        </p:nvGraphicFramePr>
        <p:xfrm>
          <a:off x="1409700" y="4430598"/>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90074531"/>
                    </a:ext>
                  </a:extLst>
                </a:gridCol>
                <a:gridCol w="3048000">
                  <a:extLst>
                    <a:ext uri="{9D8B030D-6E8A-4147-A177-3AD203B41FA5}">
                      <a16:colId xmlns:a16="http://schemas.microsoft.com/office/drawing/2014/main" val="2797105368"/>
                    </a:ext>
                  </a:extLst>
                </a:gridCol>
              </a:tblGrid>
              <a:tr h="370840">
                <a:tc>
                  <a:txBody>
                    <a:bodyPr/>
                    <a:lstStyle/>
                    <a:p>
                      <a:r>
                        <a:rPr lang="en-US" dirty="0">
                          <a:solidFill>
                            <a:schemeClr val="tx1"/>
                          </a:solidFill>
                        </a:rPr>
                        <a:t>Tissue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Average half-life (days)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673317122"/>
                  </a:ext>
                </a:extLst>
              </a:tr>
              <a:tr h="370840">
                <a:tc>
                  <a:txBody>
                    <a:bodyPr/>
                    <a:lstStyle/>
                    <a:p>
                      <a:r>
                        <a:rPr lang="en-US" dirty="0"/>
                        <a:t>Liver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778452"/>
                  </a:ext>
                </a:extLst>
              </a:tr>
              <a:tr h="370840">
                <a:tc>
                  <a:txBody>
                    <a:bodyPr/>
                    <a:lstStyle/>
                    <a:p>
                      <a:r>
                        <a:rPr lang="en-US" dirty="0"/>
                        <a:t>Kidney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117950"/>
                  </a:ext>
                </a:extLst>
              </a:tr>
              <a:tr h="370840">
                <a:tc>
                  <a:txBody>
                    <a:bodyPr/>
                    <a:lstStyle/>
                    <a:p>
                      <a:r>
                        <a:rPr lang="en-US" dirty="0"/>
                        <a:t>Heart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765992"/>
                  </a:ext>
                </a:extLst>
              </a:tr>
              <a:tr h="370840">
                <a:tc>
                  <a:txBody>
                    <a:bodyPr/>
                    <a:lstStyle/>
                    <a:p>
                      <a:r>
                        <a:rPr lang="en-US" dirty="0"/>
                        <a:t>Brain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2257433"/>
                  </a:ext>
                </a:extLst>
              </a:tr>
              <a:tr h="370840">
                <a:tc>
                  <a:txBody>
                    <a:bodyPr/>
                    <a:lstStyle/>
                    <a:p>
                      <a:r>
                        <a:rPr lang="en-US" dirty="0"/>
                        <a:t>Muscle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10.7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873799"/>
                  </a:ext>
                </a:extLst>
              </a:tr>
            </a:tbl>
          </a:graphicData>
        </a:graphic>
      </p:graphicFrame>
    </p:spTree>
    <p:extLst>
      <p:ext uri="{BB962C8B-B14F-4D97-AF65-F5344CB8AC3E}">
        <p14:creationId xmlns:p14="http://schemas.microsoft.com/office/powerpoint/2010/main" val="29188987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55D1-FDAB-4951-8925-6FB149573BB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Enzyme Sequestration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5240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sequestering enzyme and its substrate in different compartments alters the </a:t>
            </a:r>
            <a:r>
              <a:rPr lang="en-US" sz="2400" i="1" dirty="0">
                <a:latin typeface="Arial" panose="020B0604020202020204" pitchFamily="34" charset="0"/>
                <a:cs typeface="Arial" panose="020B0604020202020204" pitchFamily="34" charset="0"/>
              </a:rPr>
              <a:t>effective </a:t>
            </a:r>
            <a:r>
              <a:rPr lang="en-US" sz="2400" dirty="0">
                <a:latin typeface="Arial" panose="020B0604020202020204" pitchFamily="34" charset="0"/>
                <a:cs typeface="Arial" panose="020B0604020202020204" pitchFamily="34" charset="0"/>
              </a:rPr>
              <a:t>activity of an enzyme</a:t>
            </a:r>
          </a:p>
        </p:txBody>
      </p:sp>
    </p:spTree>
    <p:extLst>
      <p:ext uri="{BB962C8B-B14F-4D97-AF65-F5344CB8AC3E}">
        <p14:creationId xmlns:p14="http://schemas.microsoft.com/office/powerpoint/2010/main" val="288931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7CA0-38C9-4DB2-B47F-C272C83CF49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Changes in the Transcriptome Affect the Proteome and the Metabolome</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002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changes in the transcriptome lead to changes in the proteome and, ultimately, in the metabolome of a cell or tissue</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transcriptome </a:t>
            </a:r>
            <a:r>
              <a:rPr lang="en-US" sz="2400" dirty="0">
                <a:latin typeface="Arial" panose="020B0604020202020204" pitchFamily="34" charset="0"/>
                <a:cs typeface="Arial" panose="020B0604020202020204" pitchFamily="34" charset="0"/>
              </a:rPr>
              <a:t>= entire complement of mRNAs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proteome </a:t>
            </a:r>
            <a:r>
              <a:rPr lang="en-US" sz="2400" dirty="0">
                <a:latin typeface="Arial" panose="020B0604020202020204" pitchFamily="34" charset="0"/>
                <a:cs typeface="Arial" panose="020B0604020202020204" pitchFamily="34" charset="0"/>
              </a:rPr>
              <a:t>= entire complement of protein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metabolome </a:t>
            </a:r>
            <a:r>
              <a:rPr lang="en-US" sz="2400" dirty="0">
                <a:latin typeface="Arial" panose="020B0604020202020204" pitchFamily="34" charset="0"/>
                <a:cs typeface="Arial" panose="020B0604020202020204" pitchFamily="34" charset="0"/>
              </a:rPr>
              <a:t>= entire complement of low molecular weight metabolites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71221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31E1-1643-40F0-90C1-CD203545F87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Metabolome of </a:t>
            </a:r>
            <a:r>
              <a:rPr lang="en-US" altLang="en-US" i="1" dirty="0">
                <a:solidFill>
                  <a:schemeClr val="tx1"/>
                </a:solidFill>
                <a:latin typeface="Arial" panose="020B0604020202020204" pitchFamily="34" charset="0"/>
                <a:cs typeface="Arial" panose="020B0604020202020204" pitchFamily="34" charset="0"/>
              </a:rPr>
              <a:t>E. coli</a:t>
            </a:r>
            <a:r>
              <a:rPr lang="en-US" altLang="en-US" dirty="0">
                <a:solidFill>
                  <a:schemeClr val="tx1"/>
                </a:solidFill>
                <a:latin typeface="Arial" panose="020B0604020202020204" pitchFamily="34" charset="0"/>
                <a:cs typeface="Arial" panose="020B0604020202020204" pitchFamily="34" charset="0"/>
              </a:rPr>
              <a:t> Growing on Glucose</a:t>
            </a:r>
            <a:endParaRPr lang="en-AU" dirty="0"/>
          </a:p>
        </p:txBody>
      </p:sp>
      <p:pic>
        <p:nvPicPr>
          <p:cNvPr id="3" name="Picture 2" descr="A graph plots K subscript m end subscript and metabolite concentration for six types of metabolic enzymes.">
            <a:extLst>
              <a:ext uri="{FF2B5EF4-FFF2-40B4-BE49-F238E27FC236}">
                <a16:creationId xmlns:a16="http://schemas.microsoft.com/office/drawing/2014/main" id="{913E802A-5933-9A4E-A07E-BD4F745996BE}"/>
              </a:ext>
            </a:extLst>
          </p:cNvPr>
          <p:cNvPicPr>
            <a:picLocks noChangeAspect="1"/>
          </p:cNvPicPr>
          <p:nvPr/>
        </p:nvPicPr>
        <p:blipFill>
          <a:blip r:embed="rId3"/>
          <a:stretch>
            <a:fillRect/>
          </a:stretch>
        </p:blipFill>
        <p:spPr>
          <a:xfrm>
            <a:off x="1851025" y="1344729"/>
            <a:ext cx="5441950" cy="5128594"/>
          </a:xfrm>
          <a:prstGeom prst="rect">
            <a:avLst/>
          </a:prstGeom>
        </p:spPr>
      </p:pic>
    </p:spTree>
    <p:extLst>
      <p:ext uri="{BB962C8B-B14F-4D97-AF65-F5344CB8AC3E}">
        <p14:creationId xmlns:p14="http://schemas.microsoft.com/office/powerpoint/2010/main" val="8561854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9C03CC68-40DD-4A6F-92EF-E500A96B39B4}"/>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9EF9ADDF-D1EE-415A-93D0-C67B8127AEA6}"/>
              </a:ext>
            </a:extLst>
          </p:cNvPr>
          <p:cNvSpPr>
            <a:spLocks noGrp="1"/>
          </p:cNvSpPr>
          <p:nvPr>
            <p:ph type="title"/>
          </p:nvPr>
        </p:nvSpPr>
        <p:spPr/>
        <p:txBody>
          <a:bodyPr/>
          <a:lstStyle/>
          <a:p>
            <a:r>
              <a:rPr lang="en-AU" dirty="0"/>
              <a:t>Clicker Question 32</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Which characteristic of a cell or organ includes 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he molar abundance of redox factors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genome</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metabolome</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proteome</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Times New Roman" panose="02020603050405020304" pitchFamily="18" charset="0"/>
              </a:rPr>
              <a:t>transcriptome</a:t>
            </a:r>
            <a:endParaRPr kumimoji="0" lang="en-US" sz="2400" b="0" i="0" u="none" strike="noStrike" kern="1200" cap="none" spc="0" normalizeH="0" baseline="-25000" noProof="0" dirty="0">
              <a:ln>
                <a:noFill/>
              </a:ln>
              <a:solidFill>
                <a:srgbClr val="000000"/>
              </a:solidFill>
              <a:effectLst/>
              <a:uLnTx/>
              <a:uFillTx/>
              <a:latin typeface="Arial" charset="0"/>
              <a:ea typeface="MS PGothic" panose="020B0600070205080204" pitchFamily="34" charset="-128"/>
              <a:cs typeface="Arial" charset="0"/>
            </a:endParaRPr>
          </a:p>
        </p:txBody>
      </p:sp>
    </p:spTree>
    <p:extLst>
      <p:ext uri="{BB962C8B-B14F-4D97-AF65-F5344CB8AC3E}">
        <p14:creationId xmlns:p14="http://schemas.microsoft.com/office/powerpoint/2010/main" val="240485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409B736A-75F9-4830-8F10-3078779E0C3C}"/>
              </a:ext>
            </a:extLst>
          </p:cNvPr>
          <p:cNvPicPr>
            <a:picLocks noChangeAspect="1"/>
          </p:cNvPicPr>
          <p:nvPr/>
        </p:nvPicPr>
        <p:blipFill>
          <a:blip r:embed="rId3"/>
          <a:stretch>
            <a:fillRect/>
          </a:stretch>
        </p:blipFill>
        <p:spPr>
          <a:xfrm>
            <a:off x="771046" y="381000"/>
            <a:ext cx="1133954" cy="816935"/>
          </a:xfrm>
          <a:prstGeom prst="rect">
            <a:avLst/>
          </a:prstGeom>
        </p:spPr>
      </p:pic>
      <p:sp>
        <p:nvSpPr>
          <p:cNvPr id="2" name="Title 1">
            <a:extLst>
              <a:ext uri="{FF2B5EF4-FFF2-40B4-BE49-F238E27FC236}">
                <a16:creationId xmlns:a16="http://schemas.microsoft.com/office/drawing/2014/main" id="{73BF1D4A-5E38-43C7-8BD4-C6AF07BA2FAF}"/>
              </a:ext>
            </a:extLst>
          </p:cNvPr>
          <p:cNvSpPr>
            <a:spLocks noGrp="1"/>
          </p:cNvSpPr>
          <p:nvPr>
            <p:ph type="title"/>
          </p:nvPr>
        </p:nvSpPr>
        <p:spPr/>
        <p:txBody>
          <a:bodyPr/>
          <a:lstStyle/>
          <a:p>
            <a:r>
              <a:rPr lang="en-AU" dirty="0"/>
              <a:t>Clicker Question 2</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panose="020B0604020202020204" pitchFamily="34" charset="0"/>
                <a:cs typeface="Arial" panose="020B0604020202020204" pitchFamily="34" charset="0"/>
              </a:rPr>
              <a:t>Which thermodynamic quantity relates MOST to breaking the </a:t>
            </a:r>
            <a:r>
              <a:rPr lang="el-GR" sz="2400" i="1" dirty="0">
                <a:latin typeface="Arial" panose="020B0604020202020204" pitchFamily="34" charset="0"/>
                <a:cs typeface="Arial" panose="020B0604020202020204" pitchFamily="34" charset="0"/>
                <a:sym typeface="Wingdings 3"/>
              </a:rPr>
              <a:t>α</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4) </a:t>
            </a:r>
            <a:r>
              <a:rPr lang="en-US" sz="2400" i="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-glycosidic linkages between the two glucose molecules in maltose? </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Times New Roman" pitchFamily="18" charset="0"/>
              </a:rPr>
              <a:t>enthalpy</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entropy</a:t>
            </a:r>
            <a:endParaRPr lang="en-US" sz="2400" i="1"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Gibbs free energy</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equilibrium</a:t>
            </a: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7872695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192-EAF7-47BF-BC4F-27E6F0F62545}"/>
              </a:ext>
            </a:extLst>
          </p:cNvPr>
          <p:cNvSpPr>
            <a:spLocks noGrp="1"/>
          </p:cNvSpPr>
          <p:nvPr>
            <p:ph type="title"/>
          </p:nvPr>
        </p:nvSpPr>
        <p:spPr/>
        <p:txBody>
          <a:bodyPr/>
          <a:lstStyle/>
          <a:p>
            <a:r>
              <a:rPr lang="en-AU" dirty="0"/>
              <a:t>Clicker Question 32,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Which characteristic of a cell or organ includes 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he molar abundance of redox factors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startAt="2"/>
              <a:tabLst/>
              <a:defRPr/>
            </a:pPr>
            <a:r>
              <a:rPr kumimoji="0" lang="en-US" sz="2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metabolome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algn="l">
              <a:buNone/>
            </a:pPr>
            <a:r>
              <a:rPr lang="en-US" sz="2400" b="1" dirty="0">
                <a:solidFill>
                  <a:srgbClr val="000000"/>
                </a:solidFill>
                <a:latin typeface="Arial" panose="020B0604020202020204" pitchFamily="34" charset="0"/>
                <a:cs typeface="Arial" panose="020B0604020202020204" pitchFamily="34" charset="0"/>
              </a:rPr>
              <a:t>The metabolome is the total ensemble of low molecular weight metabolites. </a:t>
            </a:r>
            <a:r>
              <a:rPr lang="en-US" sz="2400" b="1" i="0" u="none" strike="noStrike" baseline="0" dirty="0">
                <a:latin typeface="Arial" panose="020B0604020202020204" pitchFamily="34" charset="0"/>
                <a:cs typeface="Arial" panose="020B0604020202020204" pitchFamily="34" charset="0"/>
              </a:rPr>
              <a:t>The metabolome of </a:t>
            </a:r>
            <a:r>
              <a:rPr lang="en-US" sz="2400" b="1" i="1" u="none" strike="noStrike" baseline="0" dirty="0">
                <a:latin typeface="Arial" panose="020B0604020202020204" pitchFamily="34" charset="0"/>
                <a:cs typeface="Arial" panose="020B0604020202020204" pitchFamily="34" charset="0"/>
              </a:rPr>
              <a:t>E. coli </a:t>
            </a:r>
            <a:r>
              <a:rPr lang="en-US" sz="2400" b="1" i="0" u="none" strike="noStrike" baseline="0" dirty="0">
                <a:latin typeface="Arial" panose="020B0604020202020204" pitchFamily="34" charset="0"/>
                <a:cs typeface="Arial" panose="020B0604020202020204" pitchFamily="34" charset="0"/>
              </a:rPr>
              <a:t>growing on glucose is dominated by a few classes of metabolites: glutamate (49%); nucleotides (15%); intermediates of central pathways of carbohydrate metabolism (15%); and redox factors and glutathione (9%).</a:t>
            </a:r>
            <a:endPar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676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3F50-3568-498E-B772-B7E68BB28AF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Regulating the Catalytic Activity of Individual Enzyme Molecules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7526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can be regulated by: </a:t>
            </a:r>
          </a:p>
          <a:p>
            <a:pPr lvl="1"/>
            <a:r>
              <a:rPr lang="en-US" sz="2400" dirty="0">
                <a:latin typeface="Arial" panose="020B0604020202020204" pitchFamily="34" charset="0"/>
                <a:cs typeface="Arial" panose="020B0604020202020204" pitchFamily="34" charset="0"/>
              </a:rPr>
              <a:t>the concentration of substrate</a:t>
            </a:r>
          </a:p>
          <a:p>
            <a:pPr lvl="1"/>
            <a:r>
              <a:rPr lang="en-US" sz="2400" dirty="0">
                <a:latin typeface="Arial" panose="020B0604020202020204" pitchFamily="34" charset="0"/>
                <a:cs typeface="Arial" panose="020B0604020202020204" pitchFamily="34" charset="0"/>
              </a:rPr>
              <a:t>the presence of allosteric effectors</a:t>
            </a:r>
          </a:p>
          <a:p>
            <a:pPr lvl="1"/>
            <a:r>
              <a:rPr lang="en-US" sz="2400" dirty="0">
                <a:latin typeface="Arial" panose="020B0604020202020204" pitchFamily="34" charset="0"/>
                <a:cs typeface="Arial" panose="020B0604020202020204" pitchFamily="34" charset="0"/>
              </a:rPr>
              <a:t>covalent modifications</a:t>
            </a:r>
          </a:p>
          <a:p>
            <a:pPr lvl="1"/>
            <a:r>
              <a:rPr lang="en-US" sz="2400" dirty="0">
                <a:latin typeface="Arial" panose="020B0604020202020204" pitchFamily="34" charset="0"/>
                <a:cs typeface="Arial" panose="020B0604020202020204" pitchFamily="34" charset="0"/>
              </a:rPr>
              <a:t>binding of regulatory proteins </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5592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CF37-683D-4E49-9539-6529639EA6B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Enzymes Are Sensitive to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Substrate Concentration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448802"/>
            <a:ext cx="3543300" cy="510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for enzymes that follow Michaelis-Menten kinetics: </a:t>
            </a:r>
          </a:p>
          <a:p>
            <a:pPr lvl="1"/>
            <a:r>
              <a:rPr lang="en-US" sz="2400" dirty="0">
                <a:latin typeface="Arial" panose="020B0604020202020204" pitchFamily="34" charset="0"/>
                <a:cs typeface="Arial" panose="020B0604020202020204" pitchFamily="34" charset="0"/>
              </a:rPr>
              <a:t>the initial rate of the reaction is half-max when [S] =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activity drops off at lower [S]</a:t>
            </a:r>
          </a:p>
          <a:p>
            <a:pPr lvl="1"/>
            <a:r>
              <a:rPr lang="en-US" sz="2400" dirty="0">
                <a:latin typeface="Arial" panose="020B0604020202020204" pitchFamily="34" charset="0"/>
                <a:cs typeface="Arial" panose="020B0604020202020204" pitchFamily="34" charset="0"/>
              </a:rPr>
              <a:t>when [S] &lt;&lt;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the reaction rate is linearly dependent on [S] </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3" name="Picture 2" descr="A graph plots K subscript m end subscript and metabolite concentration for six types of metabolic enzymes.">
            <a:extLst>
              <a:ext uri="{FF2B5EF4-FFF2-40B4-BE49-F238E27FC236}">
                <a16:creationId xmlns:a16="http://schemas.microsoft.com/office/drawing/2014/main" id="{8DF36CAB-4C78-5E45-AC22-0EC517780EE3}"/>
              </a:ext>
            </a:extLst>
          </p:cNvPr>
          <p:cNvPicPr>
            <a:picLocks noChangeAspect="1"/>
          </p:cNvPicPr>
          <p:nvPr/>
        </p:nvPicPr>
        <p:blipFill>
          <a:blip r:embed="rId3"/>
          <a:stretch>
            <a:fillRect/>
          </a:stretch>
        </p:blipFill>
        <p:spPr>
          <a:xfrm>
            <a:off x="4108120" y="1772653"/>
            <a:ext cx="4769180" cy="4229100"/>
          </a:xfrm>
          <a:prstGeom prst="rect">
            <a:avLst/>
          </a:prstGeom>
        </p:spPr>
      </p:pic>
    </p:spTree>
    <p:extLst>
      <p:ext uri="{BB962C8B-B14F-4D97-AF65-F5344CB8AC3E}">
        <p14:creationId xmlns:p14="http://schemas.microsoft.com/office/powerpoint/2010/main" val="184360052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C473-C36C-47AF-B0AA-86B34922BA2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Allosteric Effectors Can Increase or Decrease Enzyme Activity</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448803"/>
            <a:ext cx="8572500" cy="205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typically convert hyperbolic kinetics to sigmoid kinetics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cooperativity of an allosteric protein can be expressed as a Hill coefficient, with higher coefficients meaning greater cooperativity </a:t>
            </a: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D44C90-7974-4177-BE28-58B8594AF990}"/>
              </a:ext>
            </a:extLst>
          </p:cNvPr>
          <p:cNvSpPr txBox="1"/>
          <p:nvPr/>
        </p:nvSpPr>
        <p:spPr>
          <a:xfrm>
            <a:off x="152400" y="4853970"/>
            <a:ext cx="2590800" cy="1754326"/>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13-9 Relationship between Hill Coefficient and the Effect of Substrate Concentration on Reaction Rate for Allosteric Enzymes</a:t>
            </a:r>
          </a:p>
        </p:txBody>
      </p:sp>
      <p:graphicFrame>
        <p:nvGraphicFramePr>
          <p:cNvPr id="3" name="Table 2">
            <a:extLst>
              <a:ext uri="{FF2B5EF4-FFF2-40B4-BE49-F238E27FC236}">
                <a16:creationId xmlns:a16="http://schemas.microsoft.com/office/drawing/2014/main" id="{26084029-C171-4C8D-A83C-1EE06E0C859B}"/>
              </a:ext>
            </a:extLst>
          </p:cNvPr>
          <p:cNvGraphicFramePr>
            <a:graphicFrameLocks noGrp="1"/>
          </p:cNvGraphicFramePr>
          <p:nvPr>
            <p:extLst>
              <p:ext uri="{D42A27DB-BD31-4B8C-83A1-F6EECF244321}">
                <p14:modId xmlns:p14="http://schemas.microsoft.com/office/powerpoint/2010/main" val="3857026967"/>
              </p:ext>
            </p:extLst>
          </p:nvPr>
        </p:nvGraphicFramePr>
        <p:xfrm>
          <a:off x="2743200" y="3839696"/>
          <a:ext cx="6096000" cy="2768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19972283"/>
                    </a:ext>
                  </a:extLst>
                </a:gridCol>
                <a:gridCol w="3048000">
                  <a:extLst>
                    <a:ext uri="{9D8B030D-6E8A-4147-A177-3AD203B41FA5}">
                      <a16:colId xmlns:a16="http://schemas.microsoft.com/office/drawing/2014/main" val="735023771"/>
                    </a:ext>
                  </a:extLst>
                </a:gridCol>
              </a:tblGrid>
              <a:tr h="370840">
                <a:tc>
                  <a:txBody>
                    <a:bodyPr/>
                    <a:lstStyle/>
                    <a:p>
                      <a:pPr algn="ctr"/>
                      <a:r>
                        <a:rPr lang="en-US" dirty="0">
                          <a:solidFill>
                            <a:schemeClr val="tx1"/>
                          </a:solidFill>
                        </a:rPr>
                        <a:t>Hill coefficient (</a:t>
                      </a:r>
                      <a:r>
                        <a:rPr lang="en-US" i="1" dirty="0" err="1">
                          <a:solidFill>
                            <a:schemeClr val="tx1"/>
                          </a:solidFill>
                        </a:rPr>
                        <a:t>n</a:t>
                      </a:r>
                      <a:r>
                        <a:rPr lang="en-US" i="0" baseline="-25000" dirty="0" err="1">
                          <a:solidFill>
                            <a:schemeClr val="tx1"/>
                          </a:solidFill>
                        </a:rPr>
                        <a:t>H</a:t>
                      </a:r>
                      <a:r>
                        <a:rPr lang="en-US" i="0" dirty="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dirty="0">
                          <a:solidFill>
                            <a:schemeClr val="tx1"/>
                          </a:solidFill>
                        </a:rPr>
                        <a:t>Required change in [S] to increase </a:t>
                      </a:r>
                      <a:r>
                        <a:rPr lang="en-US" i="1" dirty="0">
                          <a:solidFill>
                            <a:schemeClr val="tx1"/>
                          </a:solidFill>
                        </a:rPr>
                        <a:t>V</a:t>
                      </a:r>
                      <a:r>
                        <a:rPr lang="en-US" i="0" baseline="-25000" dirty="0">
                          <a:solidFill>
                            <a:schemeClr val="tx1"/>
                          </a:solidFill>
                        </a:rPr>
                        <a:t>0</a:t>
                      </a:r>
                      <a:r>
                        <a:rPr lang="en-US" i="0" dirty="0">
                          <a:solidFill>
                            <a:schemeClr val="tx1"/>
                          </a:solidFill>
                        </a:rPr>
                        <a:t> from 10% to 90% </a:t>
                      </a:r>
                      <a:r>
                        <a:rPr lang="en-US" i="1" dirty="0">
                          <a:solidFill>
                            <a:schemeClr val="tx1"/>
                          </a:solidFill>
                        </a:rPr>
                        <a:t>V</a:t>
                      </a:r>
                      <a:r>
                        <a:rPr lang="en-US" i="0" baseline="-25000" dirty="0">
                          <a:solidFill>
                            <a:schemeClr val="tx1"/>
                          </a:solidFill>
                        </a:rPr>
                        <a:t>max</a:t>
                      </a:r>
                      <a:endParaRPr lang="en-US" baseline="-25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3956741248"/>
                  </a:ext>
                </a:extLst>
              </a:tr>
              <a:tr h="370840">
                <a:tc>
                  <a:txBody>
                    <a:bodyPr/>
                    <a:lstStyle/>
                    <a:p>
                      <a:r>
                        <a:rPr lang="en-US" dirty="0"/>
                        <a:t>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6,600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08040"/>
                  </a:ext>
                </a:extLst>
              </a:tr>
              <a:tr h="370840">
                <a:tc>
                  <a:txBody>
                    <a:bodyPr/>
                    <a:lstStyle/>
                    <a:p>
                      <a:r>
                        <a:rPr lang="en-US" dirty="0"/>
                        <a: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81</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018164"/>
                  </a:ext>
                </a:extLst>
              </a:tr>
              <a:tr h="370840">
                <a:tc>
                  <a:txBody>
                    <a:bodyPr/>
                    <a:lstStyle/>
                    <a:p>
                      <a:r>
                        <a:rPr lang="en-US" dirty="0"/>
                        <a:t>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285873"/>
                  </a:ext>
                </a:extLst>
              </a:tr>
              <a:tr h="370840">
                <a:tc>
                  <a:txBody>
                    <a:bodyPr/>
                    <a:lstStyle/>
                    <a:p>
                      <a:r>
                        <a:rPr lang="en-US" dirty="0"/>
                        <a:t>3.0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4.3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530"/>
                  </a:ext>
                </a:extLst>
              </a:tr>
              <a:tr h="370840">
                <a:tc>
                  <a:txBody>
                    <a:bodyPr/>
                    <a:lstStyle/>
                    <a:p>
                      <a:r>
                        <a:rPr lang="en-US" dirty="0"/>
                        <a:t>4.0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5279171"/>
                  </a:ext>
                </a:extLst>
              </a:tr>
            </a:tbl>
          </a:graphicData>
        </a:graphic>
      </p:graphicFrame>
    </p:spTree>
    <p:extLst>
      <p:ext uri="{BB962C8B-B14F-4D97-AF65-F5344CB8AC3E}">
        <p14:creationId xmlns:p14="http://schemas.microsoft.com/office/powerpoint/2010/main" val="55782125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4FF16563-25D7-4ABF-B0BA-29E3E8FE6DD5}"/>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E8ECB1B2-BBDD-4986-99BD-4E3FB3FF007E}"/>
              </a:ext>
            </a:extLst>
          </p:cNvPr>
          <p:cNvSpPr>
            <a:spLocks noGrp="1"/>
          </p:cNvSpPr>
          <p:nvPr>
            <p:ph type="title"/>
          </p:nvPr>
        </p:nvSpPr>
        <p:spPr/>
        <p:txBody>
          <a:bodyPr/>
          <a:lstStyle/>
          <a:p>
            <a:r>
              <a:rPr lang="en-AU" dirty="0"/>
              <a:t>Clicker Question 33</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lvl="0">
              <a:lnSpc>
                <a:spcPct val="107000"/>
              </a:lnSpc>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An increase in </a:t>
            </a:r>
            <a:r>
              <a:rPr lang="en-U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US" sz="24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0</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from 10% to 90% </a:t>
            </a:r>
            <a:r>
              <a:rPr lang="en-US" sz="2400" i="1" dirty="0">
                <a:solidFill>
                  <a:srgbClr val="000000"/>
                </a:solidFill>
                <a:latin typeface="Arial" panose="020B0604020202020204" pitchFamily="34" charset="0"/>
                <a:cs typeface="Arial" panose="020B0604020202020204" pitchFamily="34" charset="0"/>
              </a:rPr>
              <a:t>V</a:t>
            </a:r>
            <a:r>
              <a:rPr lang="en-US" sz="2400" baseline="-25000" dirty="0">
                <a:solidFill>
                  <a:srgbClr val="000000"/>
                </a:solidFill>
                <a:latin typeface="Arial" panose="020B0604020202020204" pitchFamily="34" charset="0"/>
                <a:cs typeface="Arial" panose="020B0604020202020204" pitchFamily="34" charset="0"/>
              </a:rPr>
              <a:t>max</a:t>
            </a:r>
            <a:r>
              <a:rPr lang="en-US"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by an enzyme with no cooperative effects requires:</a:t>
            </a:r>
          </a:p>
          <a:p>
            <a:pPr lvl="0">
              <a:lnSpc>
                <a:spcPct val="107000"/>
              </a:lnSpc>
              <a:spcBef>
                <a:spcPts val="0"/>
              </a:spcBef>
              <a:spcAft>
                <a:spcPts val="0"/>
              </a:spcAft>
              <a:buNone/>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3-fold increase in [S].</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9-fold increase in [S].</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 81-fold increase in [S].</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6,600-fold increase in [S].</a:t>
            </a: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10996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D2DE-2C1A-4759-A323-0DB70080CD0D}"/>
              </a:ext>
            </a:extLst>
          </p:cNvPr>
          <p:cNvSpPr>
            <a:spLocks noGrp="1"/>
          </p:cNvSpPr>
          <p:nvPr>
            <p:ph type="title"/>
          </p:nvPr>
        </p:nvSpPr>
        <p:spPr/>
        <p:txBody>
          <a:bodyPr/>
          <a:lstStyle/>
          <a:p>
            <a:r>
              <a:rPr lang="en-AU" dirty="0"/>
              <a:t>Clicker Question 33,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lvl="0">
              <a:lnSpc>
                <a:spcPct val="107000"/>
              </a:lnSpc>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An increase in </a:t>
            </a:r>
            <a:r>
              <a:rPr lang="en-U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US" sz="24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0</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from 10% to 90% </a:t>
            </a:r>
            <a:r>
              <a:rPr lang="en-US" sz="2400" i="1" dirty="0">
                <a:solidFill>
                  <a:srgbClr val="000000"/>
                </a:solidFill>
                <a:latin typeface="Arial" panose="020B0604020202020204" pitchFamily="34" charset="0"/>
                <a:cs typeface="Arial" panose="020B0604020202020204" pitchFamily="34" charset="0"/>
              </a:rPr>
              <a:t>V</a:t>
            </a:r>
            <a:r>
              <a:rPr lang="en-US" sz="2400" baseline="-25000" dirty="0">
                <a:solidFill>
                  <a:srgbClr val="000000"/>
                </a:solidFill>
                <a:latin typeface="Arial" panose="020B0604020202020204" pitchFamily="34" charset="0"/>
                <a:cs typeface="Arial" panose="020B0604020202020204" pitchFamily="34" charset="0"/>
              </a:rPr>
              <a:t>max</a:t>
            </a:r>
            <a:r>
              <a:rPr lang="en-US"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by an enzyme with no cooperative effects requires: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startAt="3"/>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 81-fold increase in [S].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For an allosteric enzyme with a Hill coefficient of 4, activity increases from 10% </a:t>
            </a:r>
            <a:r>
              <a:rPr lang="en-US" sz="2400" b="1" i="1" u="none" strike="noStrike" baseline="0" dirty="0">
                <a:solidFill>
                  <a:srgbClr val="000000"/>
                </a:solidFill>
                <a:latin typeface="Arial" panose="020B0604020202020204" pitchFamily="34" charset="0"/>
                <a:cs typeface="Arial" panose="020B0604020202020204" pitchFamily="34" charset="0"/>
              </a:rPr>
              <a:t>V</a:t>
            </a:r>
            <a:r>
              <a:rPr lang="en-US" sz="2400" b="1" i="0" u="none" strike="noStrike" baseline="-25000" dirty="0">
                <a:solidFill>
                  <a:srgbClr val="000000"/>
                </a:solidFill>
                <a:latin typeface="Arial" panose="020B0604020202020204" pitchFamily="34" charset="0"/>
                <a:cs typeface="Arial" panose="020B0604020202020204" pitchFamily="34" charset="0"/>
              </a:rPr>
              <a:t>max</a:t>
            </a:r>
            <a:r>
              <a:rPr lang="en-US" sz="2400" b="1" i="0" u="none" strike="noStrike" baseline="0" dirty="0">
                <a:solidFill>
                  <a:srgbClr val="000000"/>
                </a:solidFill>
                <a:latin typeface="Arial" panose="020B0604020202020204" pitchFamily="34" charset="0"/>
                <a:cs typeface="Arial" panose="020B0604020202020204" pitchFamily="34" charset="0"/>
              </a:rPr>
              <a:t> to 90% </a:t>
            </a:r>
            <a:r>
              <a:rPr lang="en-US" sz="2400" b="1" i="1" u="none" strike="noStrike" baseline="0" dirty="0">
                <a:solidFill>
                  <a:srgbClr val="000000"/>
                </a:solidFill>
                <a:latin typeface="Arial" panose="020B0604020202020204" pitchFamily="34" charset="0"/>
                <a:cs typeface="Arial" panose="020B0604020202020204" pitchFamily="34" charset="0"/>
              </a:rPr>
              <a:t>V</a:t>
            </a:r>
            <a:r>
              <a:rPr lang="en-US" sz="2400" b="1" i="0" u="none" strike="noStrike" baseline="-25000" dirty="0">
                <a:solidFill>
                  <a:srgbClr val="000000"/>
                </a:solidFill>
                <a:latin typeface="Arial" panose="020B0604020202020204" pitchFamily="34" charset="0"/>
                <a:cs typeface="Arial" panose="020B0604020202020204" pitchFamily="34" charset="0"/>
              </a:rPr>
              <a:t>max</a:t>
            </a:r>
            <a:r>
              <a:rPr lang="en-US" sz="2400" b="1" i="0" u="none" strike="noStrike" baseline="0" dirty="0">
                <a:solidFill>
                  <a:srgbClr val="000000"/>
                </a:solidFill>
                <a:latin typeface="Arial" panose="020B0604020202020204" pitchFamily="34" charset="0"/>
                <a:cs typeface="Arial" panose="020B0604020202020204" pitchFamily="34" charset="0"/>
              </a:rPr>
              <a:t> with only a 3-fold increase in [S], compared with the 81-fold rise in [S] needed by an enzyme with no cooperative effects (Hill coefficient of 1; </a:t>
            </a:r>
            <a:r>
              <a:rPr lang="en-US" sz="2400" b="1" i="0" u="none" strike="noStrike" baseline="0" dirty="0">
                <a:latin typeface="Arial" panose="020B0604020202020204" pitchFamily="34" charset="0"/>
                <a:cs typeface="Arial" panose="020B0604020202020204" pitchFamily="34" charset="0"/>
              </a:rPr>
              <a:t>Table 13-9</a:t>
            </a:r>
            <a:r>
              <a:rPr lang="en-US" sz="2400" b="1" i="0" u="none" strike="noStrike" baseline="0" dirty="0">
                <a:solidFill>
                  <a:srgbClr val="000000"/>
                </a:solidFill>
                <a:latin typeface="Arial" panose="020B0604020202020204" pitchFamily="34" charset="0"/>
                <a:cs typeface="Arial" panose="020B0604020202020204" pitchFamily="34" charset="0"/>
              </a:rPr>
              <a:t>).</a:t>
            </a:r>
            <a:endPar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90496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66D1-2A38-4B10-9C2B-7A0837BC893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Covalent Modifications and Binding of Regulatory Proteins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600200"/>
            <a:ext cx="4305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covalent modifications:</a:t>
            </a:r>
          </a:p>
          <a:p>
            <a:pPr lvl="1"/>
            <a:r>
              <a:rPr lang="en-US" sz="2400" dirty="0">
                <a:latin typeface="Arial" panose="020B0604020202020204" pitchFamily="34" charset="0"/>
                <a:cs typeface="Arial" panose="020B0604020202020204" pitchFamily="34" charset="0"/>
              </a:rPr>
              <a:t>occur within seconds or minutes of a regulatory signal </a:t>
            </a:r>
          </a:p>
          <a:p>
            <a:pPr lvl="1"/>
            <a:r>
              <a:rPr lang="en-US" sz="2400" dirty="0">
                <a:latin typeface="Arial" panose="020B0604020202020204" pitchFamily="34" charset="0"/>
                <a:cs typeface="Arial" panose="020B0604020202020204" pitchFamily="34" charset="0"/>
              </a:rPr>
              <a:t>phosphorylation and dephosphorylation are most common</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association with and dissociation from regulatory proteins regulates enzymes</a:t>
            </a:r>
          </a:p>
          <a:p>
            <a:endParaRPr lang="en-US" sz="2400" dirty="0">
              <a:latin typeface="Arial" panose="020B0604020202020204" pitchFamily="34" charset="0"/>
              <a:cs typeface="Arial" panose="020B0604020202020204" pitchFamily="34" charset="0"/>
            </a:endParaRPr>
          </a:p>
        </p:txBody>
      </p:sp>
      <p:pic>
        <p:nvPicPr>
          <p:cNvPr id="4" name="Picture 3" descr="A light blue oval labeled protein substrate contains S e r or T h r or T y r bonded to O H. Upward and downward arrows extend to a light blue oval below that is similar except that the bond is to O bonded to P double bonded to O above and bonded to O minus to the right and below instead of to O H. The downward arrow is labeled protein kinase and a curved arrow shows the addition of A T P and loss of A D P. The upward arrow is labeled phosphoprotein phosphatase and is accompanied by a curved arrow showing the addition of H 2 O and loss of P subscript i.">
            <a:extLst>
              <a:ext uri="{FF2B5EF4-FFF2-40B4-BE49-F238E27FC236}">
                <a16:creationId xmlns:a16="http://schemas.microsoft.com/office/drawing/2014/main" id="{44161905-18D9-1046-AE75-54AB0DDA9ABD}"/>
              </a:ext>
            </a:extLst>
          </p:cNvPr>
          <p:cNvPicPr>
            <a:picLocks noChangeAspect="1"/>
          </p:cNvPicPr>
          <p:nvPr/>
        </p:nvPicPr>
        <p:blipFill>
          <a:blip r:embed="rId3"/>
          <a:stretch>
            <a:fillRect/>
          </a:stretch>
        </p:blipFill>
        <p:spPr>
          <a:xfrm>
            <a:off x="4800600" y="1600200"/>
            <a:ext cx="3873500" cy="4433127"/>
          </a:xfrm>
          <a:prstGeom prst="rect">
            <a:avLst/>
          </a:prstGeom>
        </p:spPr>
      </p:pic>
    </p:spTree>
    <p:extLst>
      <p:ext uri="{BB962C8B-B14F-4D97-AF65-F5344CB8AC3E}">
        <p14:creationId xmlns:p14="http://schemas.microsoft.com/office/powerpoint/2010/main" val="27319186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B3D91932-7F27-40A2-8D8D-7E0FBA2D0BED}"/>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E44EB7A0-0492-4725-AB71-CCA66C73AE7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(4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122272381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E66D-EA94-437C-B645-F1CC5E27B93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Mechanisms for Altering Flux Are Not Mutually Exclusive</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600200"/>
            <a:ext cx="8572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enzymes are commonly regulated at the level of transcription and by both allosteric and covalent mechanisms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allow for fast, smooth, effective regulation</a:t>
            </a:r>
          </a:p>
        </p:txBody>
      </p:sp>
    </p:spTree>
    <p:extLst>
      <p:ext uri="{BB962C8B-B14F-4D97-AF65-F5344CB8AC3E}">
        <p14:creationId xmlns:p14="http://schemas.microsoft.com/office/powerpoint/2010/main" val="41555560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365"/>
        <p:cNvGrpSpPr/>
        <p:nvPr/>
      </p:nvGrpSpPr>
      <p:grpSpPr>
        <a:xfrm>
          <a:off x="0" y="0"/>
          <a:ext cx="0" cy="0"/>
          <a:chOff x="0" y="0"/>
          <a:chExt cx="0" cy="0"/>
        </a:xfrm>
      </p:grpSpPr>
      <p:pic>
        <p:nvPicPr>
          <p:cNvPr id="4" name="Picture 3" descr="Icon P 6&#10;">
            <a:extLst>
              <a:ext uri="{FF2B5EF4-FFF2-40B4-BE49-F238E27FC236}">
                <a16:creationId xmlns:a16="http://schemas.microsoft.com/office/drawing/2014/main" id="{8206254C-9214-4F23-BA4B-FA7DFE9C5BAE}"/>
              </a:ext>
            </a:extLst>
          </p:cNvPr>
          <p:cNvPicPr>
            <a:picLocks noChangeAspect="1"/>
          </p:cNvPicPr>
          <p:nvPr/>
        </p:nvPicPr>
        <p:blipFill>
          <a:blip r:embed="rId3"/>
          <a:stretch>
            <a:fillRect/>
          </a:stretch>
        </p:blipFill>
        <p:spPr>
          <a:xfrm>
            <a:off x="706120" y="73388"/>
            <a:ext cx="1133954" cy="816935"/>
          </a:xfrm>
          <a:prstGeom prst="rect">
            <a:avLst/>
          </a:prstGeom>
        </p:spPr>
      </p:pic>
      <p:sp>
        <p:nvSpPr>
          <p:cNvPr id="2" name="Title 1">
            <a:extLst>
              <a:ext uri="{FF2B5EF4-FFF2-40B4-BE49-F238E27FC236}">
                <a16:creationId xmlns:a16="http://schemas.microsoft.com/office/drawing/2014/main" id="{17734C0E-6BCC-4D0D-B27E-19DE6CCA1D10}"/>
              </a:ext>
            </a:extLst>
          </p:cNvPr>
          <p:cNvSpPr>
            <a:spLocks noGrp="1"/>
          </p:cNvSpPr>
          <p:nvPr>
            <p:ph type="title"/>
          </p:nvPr>
        </p:nvSpPr>
        <p:spPr>
          <a:xfrm>
            <a:off x="4763" y="152400"/>
            <a:ext cx="9139237" cy="1752600"/>
          </a:xfrm>
        </p:spPr>
        <p:txBody>
          <a:bodyPr/>
          <a:lstStyle/>
          <a:p>
            <a:r>
              <a:rPr lang="en-US" dirty="0"/>
              <a:t> Activity: Regulation of</a:t>
            </a:r>
            <a:br>
              <a:rPr lang="en-US" dirty="0"/>
            </a:br>
            <a:r>
              <a:rPr lang="en-US" dirty="0"/>
              <a:t>Enzyme Activities</a:t>
            </a:r>
            <a:br>
              <a:rPr lang="en-US" dirty="0"/>
            </a:br>
            <a:r>
              <a:rPr lang="en-US" dirty="0"/>
              <a:t>Muddiest Point</a:t>
            </a:r>
            <a:r>
              <a:rPr lang="en-US" sz="2000" dirty="0"/>
              <a:t> </a:t>
            </a:r>
            <a:r>
              <a:rPr lang="en-AU" sz="2000" b="0" dirty="0"/>
              <a:t>(1 of 2)</a:t>
            </a:r>
            <a:endParaRPr lang="en-AU" sz="2000" dirty="0"/>
          </a:p>
        </p:txBody>
      </p:sp>
      <p:sp>
        <p:nvSpPr>
          <p:cNvPr id="367" name="Google Shape;367;g847cf01710_0_29"/>
          <p:cNvSpPr txBox="1">
            <a:spLocks noGrp="1"/>
          </p:cNvSpPr>
          <p:nvPr>
            <p:ph type="body" idx="1"/>
          </p:nvPr>
        </p:nvSpPr>
        <p:spPr>
          <a:xfrm>
            <a:off x="685800" y="2209800"/>
            <a:ext cx="8034130" cy="1219200"/>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Complete the Ch13 Student Activity, Day 1: </a:t>
            </a:r>
            <a:r>
              <a:rPr lang="en-US" sz="2400" dirty="0">
                <a:latin typeface="Arial" panose="020B0604020202020204" pitchFamily="34" charset="0"/>
                <a:cs typeface="Arial" panose="020B0604020202020204" pitchFamily="34" charset="0"/>
              </a:rPr>
              <a:t>Regulation of Enzyme </a:t>
            </a:r>
            <a:r>
              <a:rPr lang="en-US" sz="2400" dirty="0" err="1">
                <a:latin typeface="Arial" panose="020B0604020202020204" pitchFamily="34" charset="0"/>
                <a:cs typeface="Arial" panose="020B0604020202020204" pitchFamily="34" charset="0"/>
              </a:rPr>
              <a:t>Activies</a:t>
            </a:r>
            <a:r>
              <a:rPr lang="en-US" sz="2400" dirty="0">
                <a:latin typeface="Arial" panose="020B0604020202020204" pitchFamily="34" charset="0"/>
                <a:cs typeface="Arial" panose="020B0604020202020204" pitchFamily="34" charset="0"/>
              </a:rPr>
              <a:t> (Muddiest Point) Achieve assessment.</a:t>
            </a:r>
          </a:p>
          <a:p>
            <a:pPr marL="0" lvl="0" indent="0" algn="ctr">
              <a:lnSpc>
                <a:spcPct val="115000"/>
              </a:lnSpc>
              <a:spcBef>
                <a:spcPts val="0"/>
              </a:spcBef>
              <a:buNone/>
            </a:pPr>
            <a:endParaRPr lang="en-US" sz="3000" dirty="0">
              <a:latin typeface="Arial"/>
              <a:ea typeface="Arial"/>
              <a:cs typeface="Arial"/>
              <a:sym typeface="Arial"/>
            </a:endParaRPr>
          </a:p>
          <a:p>
            <a:pPr marL="0" lvl="0" indent="0" algn="ctr"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5" name="Picture 4" descr="A screenshot of the muddiest point question from the Achieve course.">
            <a:extLst>
              <a:ext uri="{FF2B5EF4-FFF2-40B4-BE49-F238E27FC236}">
                <a16:creationId xmlns:a16="http://schemas.microsoft.com/office/drawing/2014/main" id="{D715DC9F-FD81-44CD-9045-D006F3EA2B62}"/>
              </a:ext>
            </a:extLst>
          </p:cNvPr>
          <p:cNvPicPr>
            <a:picLocks noChangeAspect="1"/>
          </p:cNvPicPr>
          <p:nvPr/>
        </p:nvPicPr>
        <p:blipFill>
          <a:blip r:embed="rId4"/>
          <a:stretch>
            <a:fillRect/>
          </a:stretch>
        </p:blipFill>
        <p:spPr>
          <a:xfrm>
            <a:off x="247427" y="3276600"/>
            <a:ext cx="8649145" cy="3079908"/>
          </a:xfrm>
          <a:prstGeom prst="rect">
            <a:avLst/>
          </a:prstGeom>
        </p:spPr>
      </p:pic>
    </p:spTree>
    <p:extLst>
      <p:ext uri="{BB962C8B-B14F-4D97-AF65-F5344CB8AC3E}">
        <p14:creationId xmlns:p14="http://schemas.microsoft.com/office/powerpoint/2010/main" val="55147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C370-5111-4D92-A19E-8B19B305AB32}"/>
              </a:ext>
            </a:extLst>
          </p:cNvPr>
          <p:cNvSpPr>
            <a:spLocks noGrp="1"/>
          </p:cNvSpPr>
          <p:nvPr>
            <p:ph type="title"/>
          </p:nvPr>
        </p:nvSpPr>
        <p:spPr/>
        <p:txBody>
          <a:bodyPr/>
          <a:lstStyle/>
          <a:p>
            <a:r>
              <a:rPr lang="en-AU" dirty="0"/>
              <a:t>Clicker Question 2,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panose="020B0604020202020204" pitchFamily="34" charset="0"/>
                <a:cs typeface="Arial" panose="020B0604020202020204" pitchFamily="34" charset="0"/>
              </a:rPr>
              <a:t>Which thermodynamic quantity relates MOST to breaking the </a:t>
            </a:r>
            <a:r>
              <a:rPr lang="el-GR" sz="2400" i="1" dirty="0">
                <a:latin typeface="Arial" panose="020B0604020202020204" pitchFamily="34" charset="0"/>
                <a:cs typeface="Arial" panose="020B0604020202020204" pitchFamily="34" charset="0"/>
                <a:sym typeface="Wingdings 3"/>
              </a:rPr>
              <a:t>α</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4) </a:t>
            </a:r>
            <a:r>
              <a:rPr lang="en-US" sz="2400" i="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-glycosidic linkages between the two glucose molecules in maltose? </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Times New Roman" pitchFamily="18" charset="0"/>
              </a:rPr>
              <a:t>B.  entropy</a:t>
            </a:r>
            <a:endParaRPr lang="en-US" sz="2400" b="1" i="1" baseline="-25000" dirty="0">
              <a:latin typeface="Arial" charset="0"/>
              <a:cs typeface="Times New Roman" pitchFamily="18" charset="0"/>
            </a:endParaRPr>
          </a:p>
          <a:p>
            <a:pPr>
              <a:buNone/>
            </a:pPr>
            <a:endParaRPr lang="en-US" sz="2400" baseline="-25000" dirty="0">
              <a:latin typeface="Arial" charset="0"/>
              <a:cs typeface="Times New Roman" pitchFamily="18" charset="0"/>
            </a:endParaRPr>
          </a:p>
          <a:p>
            <a:pPr>
              <a:buNone/>
            </a:pPr>
            <a:r>
              <a:rPr lang="en-US" altLang="en-US" sz="2400" b="1" dirty="0">
                <a:latin typeface="Arial" panose="020B0604020202020204" pitchFamily="34" charset="0"/>
                <a:cs typeface="Arial" panose="020B0604020202020204" pitchFamily="34" charset="0"/>
              </a:rPr>
              <a:t>Given only the information in the question, the system became more random. </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266232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365"/>
        <p:cNvGrpSpPr/>
        <p:nvPr/>
      </p:nvGrpSpPr>
      <p:grpSpPr>
        <a:xfrm>
          <a:off x="0" y="0"/>
          <a:ext cx="0" cy="0"/>
          <a:chOff x="0" y="0"/>
          <a:chExt cx="0" cy="0"/>
        </a:xfrm>
      </p:grpSpPr>
      <p:pic>
        <p:nvPicPr>
          <p:cNvPr id="8" name="Picture 7" descr="Icon P 6&#10;">
            <a:extLst>
              <a:ext uri="{FF2B5EF4-FFF2-40B4-BE49-F238E27FC236}">
                <a16:creationId xmlns:a16="http://schemas.microsoft.com/office/drawing/2014/main" id="{9E52BAD5-4801-459A-B85D-C9E5FE477140}"/>
              </a:ext>
            </a:extLst>
          </p:cNvPr>
          <p:cNvPicPr>
            <a:picLocks noChangeAspect="1"/>
          </p:cNvPicPr>
          <p:nvPr/>
        </p:nvPicPr>
        <p:blipFill>
          <a:blip r:embed="rId3"/>
          <a:stretch>
            <a:fillRect/>
          </a:stretch>
        </p:blipFill>
        <p:spPr>
          <a:xfrm>
            <a:off x="706120" y="73388"/>
            <a:ext cx="1133954" cy="816935"/>
          </a:xfrm>
          <a:prstGeom prst="rect">
            <a:avLst/>
          </a:prstGeom>
        </p:spPr>
      </p:pic>
      <p:sp>
        <p:nvSpPr>
          <p:cNvPr id="2" name="Title 1">
            <a:extLst>
              <a:ext uri="{FF2B5EF4-FFF2-40B4-BE49-F238E27FC236}">
                <a16:creationId xmlns:a16="http://schemas.microsoft.com/office/drawing/2014/main" id="{8696C25C-EF4F-4A25-92A6-DBB9DCCE0FD4}"/>
              </a:ext>
            </a:extLst>
          </p:cNvPr>
          <p:cNvSpPr>
            <a:spLocks noGrp="1"/>
          </p:cNvSpPr>
          <p:nvPr>
            <p:ph type="title"/>
          </p:nvPr>
        </p:nvSpPr>
        <p:spPr>
          <a:xfrm>
            <a:off x="4763" y="152400"/>
            <a:ext cx="9139237" cy="1752600"/>
          </a:xfrm>
        </p:spPr>
        <p:txBody>
          <a:bodyPr/>
          <a:lstStyle/>
          <a:p>
            <a:r>
              <a:rPr lang="en-US" dirty="0"/>
              <a:t> Activity: Regulation of</a:t>
            </a:r>
            <a:br>
              <a:rPr lang="en-US" dirty="0"/>
            </a:br>
            <a:r>
              <a:rPr lang="en-US" dirty="0"/>
              <a:t>Enzyme Activities</a:t>
            </a:r>
            <a:br>
              <a:rPr lang="en-US" dirty="0"/>
            </a:br>
            <a:r>
              <a:rPr lang="en-US" dirty="0"/>
              <a:t>Muddiest Point</a:t>
            </a:r>
            <a:r>
              <a:rPr lang="en-US" sz="2000" dirty="0"/>
              <a:t> </a:t>
            </a:r>
            <a:r>
              <a:rPr lang="en-AU" sz="2000" b="0" dirty="0"/>
              <a:t>(2 of 2)</a:t>
            </a:r>
            <a:endParaRPr lang="en-AU" sz="2000" dirty="0"/>
          </a:p>
        </p:txBody>
      </p:sp>
      <p:sp>
        <p:nvSpPr>
          <p:cNvPr id="367" name="Google Shape;367;g847cf01710_0_29"/>
          <p:cNvSpPr txBox="1">
            <a:spLocks noGrp="1"/>
          </p:cNvSpPr>
          <p:nvPr>
            <p:ph type="body" idx="1"/>
          </p:nvPr>
        </p:nvSpPr>
        <p:spPr>
          <a:xfrm>
            <a:off x="228600" y="2209800"/>
            <a:ext cx="8034130" cy="990600"/>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Complete the Ch13 Student Activity, Day 2: </a:t>
            </a:r>
            <a:r>
              <a:rPr lang="en-US" sz="2400" dirty="0">
                <a:latin typeface="Arial" panose="020B0604020202020204" pitchFamily="34" charset="0"/>
                <a:cs typeface="Arial" panose="020B0604020202020204" pitchFamily="34" charset="0"/>
              </a:rPr>
              <a:t>Regulation of Enzyme Activities (Muddiest Point) Achieve assessment.</a:t>
            </a:r>
          </a:p>
          <a:p>
            <a:pPr marL="0" lvl="0" indent="0" algn="ctr">
              <a:lnSpc>
                <a:spcPct val="115000"/>
              </a:lnSpc>
              <a:spcBef>
                <a:spcPts val="0"/>
              </a:spcBef>
              <a:buNone/>
            </a:pPr>
            <a:endParaRPr lang="en-US" sz="3000" dirty="0">
              <a:latin typeface="Arial"/>
              <a:ea typeface="Arial"/>
              <a:cs typeface="Arial"/>
              <a:sym typeface="Arial"/>
            </a:endParaRPr>
          </a:p>
          <a:p>
            <a:pPr marL="0" lvl="0" indent="0" algn="ctr"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4" name="Picture 3" descr="A screenshot of the muddiest point question from the Achieve course.">
            <a:extLst>
              <a:ext uri="{FF2B5EF4-FFF2-40B4-BE49-F238E27FC236}">
                <a16:creationId xmlns:a16="http://schemas.microsoft.com/office/drawing/2014/main" id="{EEB3F60A-D76B-4AFC-9856-A842FEE07991}"/>
              </a:ext>
            </a:extLst>
          </p:cNvPr>
          <p:cNvPicPr>
            <a:picLocks noChangeAspect="1"/>
          </p:cNvPicPr>
          <p:nvPr/>
        </p:nvPicPr>
        <p:blipFill>
          <a:blip r:embed="rId4"/>
          <a:stretch>
            <a:fillRect/>
          </a:stretch>
        </p:blipFill>
        <p:spPr>
          <a:xfrm>
            <a:off x="1571471" y="3409720"/>
            <a:ext cx="6001058" cy="2603634"/>
          </a:xfrm>
          <a:prstGeom prst="rect">
            <a:avLst/>
          </a:prstGeom>
        </p:spPr>
      </p:pic>
    </p:spTree>
    <p:extLst>
      <p:ext uri="{BB962C8B-B14F-4D97-AF65-F5344CB8AC3E}">
        <p14:creationId xmlns:p14="http://schemas.microsoft.com/office/powerpoint/2010/main" val="2822610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46B5-AAE1-428F-8EC4-D7872261829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Metabolic Regulation and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Metabolic Control</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85750" y="1752600"/>
            <a:ext cx="8572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metabolic regulation </a:t>
            </a:r>
            <a:r>
              <a:rPr lang="en-US" sz="2400" dirty="0">
                <a:latin typeface="Arial" panose="020B0604020202020204" pitchFamily="34" charset="0"/>
                <a:cs typeface="Arial" panose="020B0604020202020204" pitchFamily="34" charset="0"/>
              </a:rPr>
              <a:t>= processes that serve to maintain homeostasis at the molecular level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metabolic control </a:t>
            </a:r>
            <a:r>
              <a:rPr lang="en-US" sz="2400" dirty="0">
                <a:latin typeface="Arial" panose="020B0604020202020204" pitchFamily="34" charset="0"/>
                <a:cs typeface="Arial" panose="020B0604020202020204" pitchFamily="34" charset="0"/>
              </a:rPr>
              <a:t>= processes that lead to a change in the output of a metabolic pathway over time </a:t>
            </a:r>
          </a:p>
          <a:p>
            <a:pPr marL="50800" indent="0">
              <a:buNone/>
            </a:pPr>
            <a:endParaRPr lang="en-US" sz="2400" dirty="0"/>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56646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8" name="Picture 7" descr="Icon P 6&#10;">
            <a:extLst>
              <a:ext uri="{FF2B5EF4-FFF2-40B4-BE49-F238E27FC236}">
                <a16:creationId xmlns:a16="http://schemas.microsoft.com/office/drawing/2014/main" id="{E50E85F6-0F76-4FB8-84A8-50EC8547404D}"/>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4D8DA5DB-58D1-459A-9E76-6990E4378EAF}"/>
              </a:ext>
            </a:extLst>
          </p:cNvPr>
          <p:cNvSpPr>
            <a:spLocks noGrp="1"/>
          </p:cNvSpPr>
          <p:nvPr>
            <p:ph type="title"/>
          </p:nvPr>
        </p:nvSpPr>
        <p:spPr/>
        <p:txBody>
          <a:bodyPr/>
          <a:lstStyle/>
          <a:p>
            <a:r>
              <a:rPr lang="en-AU" dirty="0"/>
              <a:t>Clicker Question 34</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Metabolic regulation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maintains all reactions in a pathway near the equilibrium of each.</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is the same thing as metabolic control.</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is the maintenance of homeostasis at the molecular level.</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always involves changing the amount of enzyme in the cell.</a:t>
            </a:r>
          </a:p>
        </p:txBody>
      </p:sp>
    </p:spTree>
    <p:extLst>
      <p:ext uri="{BB962C8B-B14F-4D97-AF65-F5344CB8AC3E}">
        <p14:creationId xmlns:p14="http://schemas.microsoft.com/office/powerpoint/2010/main" val="271615183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A587-2557-493D-A6FB-6F82C4C0992A}"/>
              </a:ext>
            </a:extLst>
          </p:cNvPr>
          <p:cNvSpPr>
            <a:spLocks noGrp="1"/>
          </p:cNvSpPr>
          <p:nvPr>
            <p:ph type="title"/>
          </p:nvPr>
        </p:nvSpPr>
        <p:spPr/>
        <p:txBody>
          <a:bodyPr/>
          <a:lstStyle/>
          <a:p>
            <a:r>
              <a:rPr lang="en-AU" dirty="0"/>
              <a:t>Clicker Question 34,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Metabolic regulation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startAt="3"/>
              <a:tabLst/>
              <a:defRPr/>
            </a:pPr>
            <a:r>
              <a:rPr kumimoji="0" lang="en-US" sz="2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is the maintenance of homeostasis at the molecular level.</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term </a:t>
            </a:r>
            <a:r>
              <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metabolic regulation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refers to processes that serve to maintain homeostasis at the molecular level — to hold some cellular parameter (concentration of a metabolite, for example) at a steady level over time.</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408791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EF9E9AC3-B93A-4BBB-BE04-B069CCF199FF}"/>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91C83679-6840-47BB-94B6-D4CDBB340F3D}"/>
              </a:ext>
            </a:extLst>
          </p:cNvPr>
          <p:cNvSpPr>
            <a:spLocks noGrp="1"/>
          </p:cNvSpPr>
          <p:nvPr>
            <p:ph type="title"/>
          </p:nvPr>
        </p:nvSpPr>
        <p:spPr/>
        <p:txBody>
          <a:bodyPr/>
          <a:lstStyle/>
          <a:p>
            <a:r>
              <a:rPr lang="en-AU" dirty="0"/>
              <a:t>Clicker Question 35</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2400" dirty="0">
                <a:solidFill>
                  <a:srgbClr val="000000"/>
                </a:solidFill>
                <a:latin typeface="Arial"/>
                <a:ea typeface="Times New Roman" panose="02020603050405020304" pitchFamily="18" charset="0"/>
                <a:cs typeface="Times New Roman" panose="02020603050405020304" pitchFamily="18" charset="0"/>
              </a:rPr>
              <a:t>M</a:t>
            </a:r>
            <a:r>
              <a:rPr kumimoji="0" lang="en-US" sz="24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etabolic</a:t>
            </a: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regulation is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solidFill>
                  <a:srgbClr val="000000"/>
                </a:solidFill>
                <a:latin typeface="Arial"/>
                <a:ea typeface="Times New Roman" panose="02020603050405020304" pitchFamily="18" charset="0"/>
                <a:cs typeface="Times New Roman" panose="02020603050405020304" pitchFamily="18" charset="0"/>
              </a:rPr>
              <a:t>t</a:t>
            </a: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he act of both changing the flux of metabolites through a pathway and the rebalancing of the levels of those metabolites.</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the rebalancing of the levels of metabolites in a </a:t>
            </a:r>
            <a:r>
              <a:rPr lang="en-US" sz="2400" dirty="0">
                <a:solidFill>
                  <a:srgbClr val="000000"/>
                </a:solidFill>
                <a:latin typeface="Arial"/>
                <a:ea typeface="Times New Roman" panose="02020603050405020304" pitchFamily="18" charset="0"/>
                <a:cs typeface="Times New Roman" panose="02020603050405020304" pitchFamily="18" charset="0"/>
              </a:rPr>
              <a:t>pathway in response to a change in flux in that pathway.</a:t>
            </a:r>
            <a:endPar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solidFill>
                  <a:srgbClr val="000000"/>
                </a:solidFill>
                <a:latin typeface="Arial"/>
                <a:ea typeface="Times New Roman" panose="02020603050405020304" pitchFamily="18" charset="0"/>
                <a:cs typeface="Times New Roman" panose="02020603050405020304" pitchFamily="18" charset="0"/>
              </a:rPr>
              <a:t>changing the flux of metabolites through a pathway.</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solidFill>
                  <a:srgbClr val="000000"/>
                </a:solidFill>
                <a:latin typeface="Arial"/>
                <a:ea typeface="Times New Roman" panose="02020603050405020304" pitchFamily="18" charset="0"/>
                <a:cs typeface="Times New Roman" panose="02020603050405020304" pitchFamily="18" charset="0"/>
              </a:rPr>
              <a:t>a mechanism of metabolic control.</a:t>
            </a:r>
          </a:p>
        </p:txBody>
      </p:sp>
    </p:spTree>
    <p:extLst>
      <p:ext uri="{BB962C8B-B14F-4D97-AF65-F5344CB8AC3E}">
        <p14:creationId xmlns:p14="http://schemas.microsoft.com/office/powerpoint/2010/main" val="205799391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2686-93F8-4C2E-ACBD-4E88C47B5251}"/>
              </a:ext>
            </a:extLst>
          </p:cNvPr>
          <p:cNvSpPr>
            <a:spLocks noGrp="1"/>
          </p:cNvSpPr>
          <p:nvPr>
            <p:ph type="title"/>
          </p:nvPr>
        </p:nvSpPr>
        <p:spPr/>
        <p:txBody>
          <a:bodyPr/>
          <a:lstStyle/>
          <a:p>
            <a:r>
              <a:rPr lang="en-AU" dirty="0"/>
              <a:t>Clicker Question 35,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2400" dirty="0">
                <a:solidFill>
                  <a:srgbClr val="000000"/>
                </a:solidFill>
                <a:latin typeface="Arial"/>
                <a:ea typeface="Times New Roman" panose="02020603050405020304" pitchFamily="18" charset="0"/>
                <a:cs typeface="Times New Roman" panose="02020603050405020304" pitchFamily="18" charset="0"/>
              </a:rPr>
              <a:t>M</a:t>
            </a:r>
            <a:r>
              <a:rPr kumimoji="0" lang="en-US" sz="24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etabolic</a:t>
            </a:r>
            <a:r>
              <a:rPr kumimoji="0" lang="en-US"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regulation is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startAt="2"/>
              <a:defRPr/>
            </a:pPr>
            <a:r>
              <a:rPr kumimoji="0" lang="en-US" sz="2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the rebalancing of the levels of metabolites in a </a:t>
            </a:r>
            <a:r>
              <a:rPr lang="en-US" sz="2400" b="1" dirty="0">
                <a:solidFill>
                  <a:srgbClr val="000000"/>
                </a:solidFill>
                <a:latin typeface="Arial"/>
                <a:ea typeface="Times New Roman" panose="02020603050405020304" pitchFamily="18" charset="0"/>
                <a:cs typeface="Times New Roman" panose="02020603050405020304" pitchFamily="18" charset="0"/>
              </a:rPr>
              <a:t>pathway in response to a change in flux in that pathway</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u="none" strike="noStrike" baseline="0" dirty="0">
                <a:latin typeface="Arial" panose="020B0604020202020204" pitchFamily="34" charset="0"/>
                <a:cs typeface="Arial" panose="020B0604020202020204" pitchFamily="34" charset="0"/>
              </a:rPr>
              <a:t>Metabolic regulation </a:t>
            </a:r>
            <a:r>
              <a:rPr lang="en-US" sz="2400" b="1" i="0" u="none" strike="noStrike" baseline="0" dirty="0">
                <a:latin typeface="Arial" panose="020B0604020202020204" pitchFamily="34" charset="0"/>
                <a:cs typeface="Arial" panose="020B0604020202020204" pitchFamily="34" charset="0"/>
              </a:rPr>
              <a:t>holds some cellular parameter (concentration of a metabolite, for example) at a steady level over time, even as the flow of metabolites through the pathway changes.</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8127381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4A7F-1645-4AEC-9EFF-20623F634BFB}"/>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Reactions Far from Equilibrium in Cells Are Common Points of Regulation</a:t>
            </a:r>
            <a:endParaRPr lang="en-AU" sz="3400" dirty="0">
              <a:solidFill>
                <a:srgbClr val="4E4CB4"/>
              </a:solidFill>
            </a:endParaRPr>
          </a:p>
        </p:txBody>
      </p:sp>
      <p:pic>
        <p:nvPicPr>
          <p:cNvPr id="3" name="Picture 2" descr="An arrow points right to A and then three reversible steps are shown that convert A into B, B into C, and then C into D. Step 1 to convert A into B: A right-pointing arrow is labeled V equals 10.01 and a left-pointing arrow is labeled V equals 0.01; net rate equals 10. Step 2 to convert B into C: A right-pointing arrow is labeled V equals 200 and a left-pointing arrow is labeled V equals 190; net rate equals 10. Step 3 to convert C into D: A right-pointing arrow is labeled V equals 500 and a left-pointing arrow is labeled V equals 490; net rate equals 10.">
            <a:extLst>
              <a:ext uri="{FF2B5EF4-FFF2-40B4-BE49-F238E27FC236}">
                <a16:creationId xmlns:a16="http://schemas.microsoft.com/office/drawing/2014/main" id="{2D90C139-C0F4-574A-ACE8-9D01A40BBB15}"/>
              </a:ext>
            </a:extLst>
          </p:cNvPr>
          <p:cNvPicPr>
            <a:picLocks noChangeAspect="1"/>
          </p:cNvPicPr>
          <p:nvPr/>
        </p:nvPicPr>
        <p:blipFill>
          <a:blip r:embed="rId3"/>
          <a:stretch>
            <a:fillRect/>
          </a:stretch>
        </p:blipFill>
        <p:spPr>
          <a:xfrm>
            <a:off x="1123950" y="2514600"/>
            <a:ext cx="6896100" cy="1689100"/>
          </a:xfrm>
          <a:prstGeom prst="rect">
            <a:avLst/>
          </a:prstGeom>
        </p:spPr>
      </p:pic>
      <p:cxnSp>
        <p:nvCxnSpPr>
          <p:cNvPr id="15" name="Straight Arrow Connector 14" descr="Upward arrow">
            <a:extLst>
              <a:ext uri="{FF2B5EF4-FFF2-40B4-BE49-F238E27FC236}">
                <a16:creationId xmlns:a16="http://schemas.microsoft.com/office/drawing/2014/main" id="{BF22B62E-74F8-C146-879F-E5A390E03D93}"/>
              </a:ext>
              <a:ext uri="{C183D7F6-B498-43B3-948B-1728B52AA6E4}">
                <adec:decorative xmlns:adec="http://schemas.microsoft.com/office/drawing/2017/decorative" val="1"/>
              </a:ext>
            </a:extLst>
          </p:cNvPr>
          <p:cNvCxnSpPr/>
          <p:nvPr/>
        </p:nvCxnSpPr>
        <p:spPr bwMode="auto">
          <a:xfrm flipV="1">
            <a:off x="2895600" y="4329363"/>
            <a:ext cx="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DB4CF5A-CF7B-DF49-8701-57FD4A4AC5D2}"/>
              </a:ext>
            </a:extLst>
          </p:cNvPr>
          <p:cNvSpPr txBox="1"/>
          <p:nvPr/>
        </p:nvSpPr>
        <p:spPr>
          <a:xfrm>
            <a:off x="2057400" y="5140826"/>
            <a:ext cx="1676400"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far from equilibrium </a:t>
            </a:r>
          </a:p>
        </p:txBody>
      </p:sp>
      <p:cxnSp>
        <p:nvCxnSpPr>
          <p:cNvPr id="12" name="Straight Arrow Connector 11" descr="Upward arrow">
            <a:extLst>
              <a:ext uri="{FF2B5EF4-FFF2-40B4-BE49-F238E27FC236}">
                <a16:creationId xmlns:a16="http://schemas.microsoft.com/office/drawing/2014/main" id="{8BF2B6C6-99FA-5A45-AEFD-84C663C65F89}"/>
              </a:ext>
              <a:ext uri="{C183D7F6-B498-43B3-948B-1728B52AA6E4}">
                <adec:decorative xmlns:adec="http://schemas.microsoft.com/office/drawing/2017/decorative" val="1"/>
              </a:ext>
            </a:extLst>
          </p:cNvPr>
          <p:cNvCxnSpPr/>
          <p:nvPr/>
        </p:nvCxnSpPr>
        <p:spPr bwMode="auto">
          <a:xfrm flipV="1">
            <a:off x="4800600" y="4329363"/>
            <a:ext cx="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descr="Upward arrow">
            <a:extLst>
              <a:ext uri="{FF2B5EF4-FFF2-40B4-BE49-F238E27FC236}">
                <a16:creationId xmlns:a16="http://schemas.microsoft.com/office/drawing/2014/main" id="{8C55F6DA-A4CE-AA40-8FDC-8926482C7503}"/>
              </a:ext>
              <a:ext uri="{C183D7F6-B498-43B3-948B-1728B52AA6E4}">
                <adec:decorative xmlns:adec="http://schemas.microsoft.com/office/drawing/2017/decorative" val="1"/>
              </a:ext>
            </a:extLst>
          </p:cNvPr>
          <p:cNvCxnSpPr/>
          <p:nvPr/>
        </p:nvCxnSpPr>
        <p:spPr bwMode="auto">
          <a:xfrm flipV="1">
            <a:off x="6553200" y="4329363"/>
            <a:ext cx="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05DC6177-6058-6045-AB12-1614C4531078}"/>
              </a:ext>
            </a:extLst>
          </p:cNvPr>
          <p:cNvSpPr txBox="1"/>
          <p:nvPr/>
        </p:nvSpPr>
        <p:spPr>
          <a:xfrm>
            <a:off x="3886200" y="5180263"/>
            <a:ext cx="3521233" cy="46166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near equilibrium </a:t>
            </a:r>
          </a:p>
        </p:txBody>
      </p:sp>
    </p:spTree>
    <p:extLst>
      <p:ext uri="{BB962C8B-B14F-4D97-AF65-F5344CB8AC3E}">
        <p14:creationId xmlns:p14="http://schemas.microsoft.com/office/powerpoint/2010/main" val="332563361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FC1C-C36F-439D-9E1D-214283D9AD7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Mass-Action Ratio, </a:t>
            </a:r>
            <a:r>
              <a:rPr lang="en-US" altLang="en-US" i="1" dirty="0">
                <a:solidFill>
                  <a:schemeClr val="tx1"/>
                </a:solidFill>
                <a:latin typeface="Arial" panose="020B0604020202020204" pitchFamily="34" charset="0"/>
                <a:cs typeface="Arial" panose="020B0604020202020204" pitchFamily="34" charset="0"/>
              </a:rPr>
              <a:t>Q</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85750" y="1524000"/>
                <a:ext cx="857250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mass-action ratio, </a:t>
                </a:r>
                <a:r>
                  <a:rPr lang="en-US" sz="2400" b="1" i="1" dirty="0">
                    <a:latin typeface="Arial" panose="020B0604020202020204" pitchFamily="34" charset="0"/>
                    <a:cs typeface="Arial" panose="020B0604020202020204" pitchFamily="34" charset="0"/>
                  </a:rPr>
                  <a:t>Q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[C][D]/[A][B] for the reaction           A + B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 + 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Q </a:t>
                </a:r>
                <a:r>
                  <a:rPr lang="en-US" sz="2400" dirty="0">
                    <a:latin typeface="Arial" panose="020B0604020202020204" pitchFamily="34" charset="0"/>
                    <a:cs typeface="Arial" panose="020B0604020202020204" pitchFamily="34" charset="0"/>
                  </a:rPr>
                  <a:t>and </a:t>
                </a:r>
                <a:r>
                  <a:rPr lang="en-US" sz="2400" i="1" dirty="0" err="1">
                    <a:latin typeface="Arial" panose="020B0604020202020204" pitchFamily="34" charset="0"/>
                    <a:cs typeface="Arial" panose="020B0604020202020204" pitchFamily="34" charset="0"/>
                  </a:rPr>
                  <a:t>K</a:t>
                </a:r>
                <a:r>
                  <a:rPr lang="en-US" sz="2400" dirty="0" err="1">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are within 1 to 2 orders of magnitude of each other, the reaction is near equilibrium </a:t>
                </a: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C9576850-A7ED-BC48-A25E-921B7A68B86D}"/>
                  </a:ext>
                </a:extLst>
              </p:cNvPr>
              <p:cNvSpPr txBox="1">
                <a:spLocks noRot="1" noChangeAspect="1" noMove="1" noResize="1" noEditPoints="1" noAdjustHandles="1" noChangeArrowheads="1" noChangeShapeType="1" noTextEdit="1"/>
              </p:cNvSpPr>
              <p:nvPr/>
            </p:nvSpPr>
            <p:spPr bwMode="auto">
              <a:xfrm>
                <a:off x="285750" y="1524000"/>
                <a:ext cx="8572500" cy="2438400"/>
              </a:xfrm>
              <a:prstGeom prst="rect">
                <a:avLst/>
              </a:prstGeom>
              <a:blipFill>
                <a:blip r:embed="rId3"/>
                <a:stretch>
                  <a:fillRect l="-427" t="-1750" r="-9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25825725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691-D9F1-4694-9A4A-22743E6BAD4D}"/>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Enzymes of Carbohydrate Metabolism</a:t>
            </a:r>
            <a:endParaRPr lang="en-AU" dirty="0"/>
          </a:p>
        </p:txBody>
      </p:sp>
      <p:sp>
        <p:nvSpPr>
          <p:cNvPr id="4" name="TextBox 3">
            <a:extLst>
              <a:ext uri="{FF2B5EF4-FFF2-40B4-BE49-F238E27FC236}">
                <a16:creationId xmlns:a16="http://schemas.microsoft.com/office/drawing/2014/main" id="{1CD9DD15-56F9-45D3-8259-65CBDAA6B8AC}"/>
              </a:ext>
            </a:extLst>
          </p:cNvPr>
          <p:cNvSpPr txBox="1"/>
          <p:nvPr/>
        </p:nvSpPr>
        <p:spPr>
          <a:xfrm>
            <a:off x="216876" y="1828800"/>
            <a:ext cx="8710249" cy="646331"/>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13-10 Equilibrium Constants, Mass-Action Ratios, and Free-Energy Changes for Enzymes of Carbohydrate Metabolism</a:t>
            </a:r>
          </a:p>
        </p:txBody>
      </p:sp>
      <p:graphicFrame>
        <p:nvGraphicFramePr>
          <p:cNvPr id="3" name="Table 2">
            <a:extLst>
              <a:ext uri="{FF2B5EF4-FFF2-40B4-BE49-F238E27FC236}">
                <a16:creationId xmlns:a16="http://schemas.microsoft.com/office/drawing/2014/main" id="{330AA89C-1FD6-4BF5-BAAE-CC011D500F7A}"/>
              </a:ext>
            </a:extLst>
          </p:cNvPr>
          <p:cNvGraphicFramePr>
            <a:graphicFrameLocks noGrp="1"/>
          </p:cNvGraphicFramePr>
          <p:nvPr>
            <p:extLst>
              <p:ext uri="{D42A27DB-BD31-4B8C-83A1-F6EECF244321}">
                <p14:modId xmlns:p14="http://schemas.microsoft.com/office/powerpoint/2010/main" val="1517149930"/>
              </p:ext>
            </p:extLst>
          </p:nvPr>
        </p:nvGraphicFramePr>
        <p:xfrm>
          <a:off x="216875" y="2490371"/>
          <a:ext cx="8710250" cy="3840480"/>
        </p:xfrm>
        <a:graphic>
          <a:graphicData uri="http://schemas.openxmlformats.org/drawingml/2006/table">
            <a:tbl>
              <a:tblPr firstRow="1" bandRow="1">
                <a:tableStyleId>{5C22544A-7EE6-4342-B048-85BDC9FD1C3A}</a:tableStyleId>
              </a:tblPr>
              <a:tblGrid>
                <a:gridCol w="2952750">
                  <a:extLst>
                    <a:ext uri="{9D8B030D-6E8A-4147-A177-3AD203B41FA5}">
                      <a16:colId xmlns:a16="http://schemas.microsoft.com/office/drawing/2014/main" val="615978377"/>
                    </a:ext>
                  </a:extLst>
                </a:gridCol>
                <a:gridCol w="782955">
                  <a:extLst>
                    <a:ext uri="{9D8B030D-6E8A-4147-A177-3AD203B41FA5}">
                      <a16:colId xmlns:a16="http://schemas.microsoft.com/office/drawing/2014/main" val="1436122970"/>
                    </a:ext>
                  </a:extLst>
                </a:gridCol>
                <a:gridCol w="1122045">
                  <a:extLst>
                    <a:ext uri="{9D8B030D-6E8A-4147-A177-3AD203B41FA5}">
                      <a16:colId xmlns:a16="http://schemas.microsoft.com/office/drawing/2014/main" val="1965253618"/>
                    </a:ext>
                  </a:extLst>
                </a:gridCol>
                <a:gridCol w="1066800">
                  <a:extLst>
                    <a:ext uri="{9D8B030D-6E8A-4147-A177-3AD203B41FA5}">
                      <a16:colId xmlns:a16="http://schemas.microsoft.com/office/drawing/2014/main" val="2235807393"/>
                    </a:ext>
                  </a:extLst>
                </a:gridCol>
                <a:gridCol w="1143000">
                  <a:extLst>
                    <a:ext uri="{9D8B030D-6E8A-4147-A177-3AD203B41FA5}">
                      <a16:colId xmlns:a16="http://schemas.microsoft.com/office/drawing/2014/main" val="3108417844"/>
                    </a:ext>
                  </a:extLst>
                </a:gridCol>
                <a:gridCol w="771843">
                  <a:extLst>
                    <a:ext uri="{9D8B030D-6E8A-4147-A177-3AD203B41FA5}">
                      <a16:colId xmlns:a16="http://schemas.microsoft.com/office/drawing/2014/main" val="2652877842"/>
                    </a:ext>
                  </a:extLst>
                </a:gridCol>
                <a:gridCol w="870857">
                  <a:extLst>
                    <a:ext uri="{9D8B030D-6E8A-4147-A177-3AD203B41FA5}">
                      <a16:colId xmlns:a16="http://schemas.microsoft.com/office/drawing/2014/main" val="177748431"/>
                    </a:ext>
                  </a:extLst>
                </a:gridCol>
              </a:tblGrid>
              <a:tr h="193040">
                <a:tc>
                  <a:txBody>
                    <a:bodyPr/>
                    <a:lstStyle/>
                    <a:p>
                      <a:r>
                        <a:rPr lang="en-US" sz="1200" dirty="0">
                          <a:solidFill>
                            <a:schemeClr val="tx1"/>
                          </a:solidFill>
                        </a:rPr>
                        <a:t>Enzyme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i="1" dirty="0" err="1">
                          <a:solidFill>
                            <a:schemeClr val="tx1"/>
                          </a:solidFill>
                        </a:rPr>
                        <a:t>K</a:t>
                      </a:r>
                      <a:r>
                        <a:rPr lang="en-US" sz="1200" i="0" dirty="0" err="1">
                          <a:solidFill>
                            <a:schemeClr val="tx1"/>
                          </a:solidFill>
                        </a:rPr>
                        <a:t>′</a:t>
                      </a:r>
                      <a:r>
                        <a:rPr lang="en-US" sz="1200" i="0" baseline="-25000" dirty="0" err="1">
                          <a:solidFill>
                            <a:schemeClr val="tx1"/>
                          </a:solidFill>
                        </a:rPr>
                        <a:t>eq</a:t>
                      </a:r>
                      <a:endParaRPr lang="en-US" sz="1200" i="1" baseline="-25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dirty="0">
                          <a:solidFill>
                            <a:schemeClr val="tx1"/>
                          </a:solidFill>
                        </a:rPr>
                        <a:t>Mass-action ratio, </a:t>
                      </a:r>
                      <a:r>
                        <a:rPr lang="en-US" sz="1200" i="1" dirty="0">
                          <a:solidFill>
                            <a:schemeClr val="tx1"/>
                          </a:solidFill>
                        </a:rPr>
                        <a:t>Q</a:t>
                      </a:r>
                      <a:r>
                        <a:rPr lang="en-US" sz="1200" i="0" dirty="0">
                          <a:solidFill>
                            <a:schemeClr val="tx1"/>
                          </a:solidFill>
                        </a:rPr>
                        <a:t>:</a:t>
                      </a:r>
                      <a:br>
                        <a:rPr lang="en-US" sz="1200" i="0" dirty="0">
                          <a:solidFill>
                            <a:schemeClr val="tx1"/>
                          </a:solidFill>
                        </a:rPr>
                      </a:br>
                      <a:r>
                        <a:rPr lang="en-US" sz="1200" i="0" dirty="0">
                          <a:solidFill>
                            <a:schemeClr val="tx1"/>
                          </a:solidFill>
                        </a:rPr>
                        <a:t>Liver</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dirty="0">
                          <a:solidFill>
                            <a:schemeClr val="tx1"/>
                          </a:solidFill>
                        </a:rPr>
                        <a:t>Mass-action ratio, </a:t>
                      </a:r>
                      <a:r>
                        <a:rPr lang="en-US" sz="1200" i="1" dirty="0">
                          <a:solidFill>
                            <a:schemeClr val="tx1"/>
                          </a:solidFill>
                        </a:rPr>
                        <a:t>Q</a:t>
                      </a:r>
                      <a:r>
                        <a:rPr lang="en-US" sz="1200" i="0" dirty="0">
                          <a:solidFill>
                            <a:schemeClr val="tx1"/>
                          </a:solidFill>
                        </a:rPr>
                        <a:t>:</a:t>
                      </a:r>
                      <a:br>
                        <a:rPr lang="en-US" sz="1200" i="0" dirty="0">
                          <a:solidFill>
                            <a:schemeClr val="tx1"/>
                          </a:solidFill>
                        </a:rPr>
                      </a:br>
                      <a:r>
                        <a:rPr lang="en-US" sz="1200" i="0" dirty="0">
                          <a:solidFill>
                            <a:schemeClr val="tx1"/>
                          </a:solidFill>
                        </a:rPr>
                        <a:t>Heart</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dirty="0">
                          <a:solidFill>
                            <a:schemeClr val="tx1"/>
                          </a:solidFill>
                        </a:rPr>
                        <a:t>Reaction near equilibrium in vivo?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sz="1200" dirty="0">
                          <a:solidFill>
                            <a:schemeClr val="tx1"/>
                          </a:solidFill>
                        </a:rPr>
                        <a:t>Δ</a:t>
                      </a:r>
                      <a:r>
                        <a:rPr lang="en-US" sz="1200" i="1" dirty="0">
                          <a:solidFill>
                            <a:schemeClr val="tx1"/>
                          </a:solidFill>
                        </a:rPr>
                        <a:t>G</a:t>
                      </a:r>
                      <a:r>
                        <a:rPr lang="en-US" sz="1200" i="0" dirty="0">
                          <a:solidFill>
                            <a:schemeClr val="tx1"/>
                          </a:solidFill>
                        </a:rPr>
                        <a:t>′˚</a:t>
                      </a:r>
                      <a:br>
                        <a:rPr lang="en-US" sz="1200" i="0" dirty="0">
                          <a:solidFill>
                            <a:schemeClr val="tx1"/>
                          </a:solidFill>
                        </a:rPr>
                      </a:br>
                      <a:r>
                        <a:rPr lang="en-US" sz="1200" i="0" dirty="0">
                          <a:solidFill>
                            <a:schemeClr val="tx1"/>
                          </a:solidFill>
                        </a:rPr>
                        <a:t>(kJ/mol)</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a:solidFill>
                            <a:schemeClr val="tx1"/>
                          </a:solidFill>
                        </a:rPr>
                        <a:t>Δ</a:t>
                      </a:r>
                      <a:r>
                        <a:rPr lang="en-US" sz="1200" i="1" dirty="0">
                          <a:solidFill>
                            <a:schemeClr val="tx1"/>
                          </a:solidFill>
                        </a:rPr>
                        <a:t>G</a:t>
                      </a:r>
                      <a:r>
                        <a:rPr lang="en-US" sz="1200" i="0" dirty="0">
                          <a:solidFill>
                            <a:schemeClr val="tx1"/>
                          </a:solidFill>
                        </a:rPr>
                        <a:t>′˚</a:t>
                      </a:r>
                      <a:endParaRPr lang="en-US" sz="1200" dirty="0">
                        <a:solidFill>
                          <a:schemeClr val="tx1"/>
                        </a:solidFill>
                      </a:endParaRPr>
                    </a:p>
                    <a:p>
                      <a:r>
                        <a:rPr lang="en-US" sz="1200" dirty="0">
                          <a:solidFill>
                            <a:schemeClr val="tx1"/>
                          </a:solidFill>
                        </a:rPr>
                        <a:t>(kJ/mol) in heart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179355016"/>
                  </a:ext>
                </a:extLst>
              </a:tr>
              <a:tr h="203200">
                <a:tc>
                  <a:txBody>
                    <a:bodyPr/>
                    <a:lstStyle/>
                    <a:p>
                      <a:r>
                        <a:rPr lang="en-US" sz="1200" dirty="0"/>
                        <a:t>Hexokinase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2353814"/>
                  </a:ext>
                </a:extLst>
              </a:tr>
              <a:tr h="157480">
                <a:tc>
                  <a:txBody>
                    <a:bodyPr/>
                    <a:lstStyle/>
                    <a:p>
                      <a:r>
                        <a:rPr lang="en-US" sz="1200" dirty="0"/>
                        <a:t>PFK-1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4918890"/>
                  </a:ext>
                </a:extLst>
              </a:tr>
              <a:tr h="187960">
                <a:tc>
                  <a:txBody>
                    <a:bodyPr/>
                    <a:lstStyle/>
                    <a:p>
                      <a:r>
                        <a:rPr lang="en-US" sz="1200" dirty="0"/>
                        <a:t>Aldolase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 ×10</a:t>
                      </a:r>
                      <a:r>
                        <a:rPr lang="en-US" sz="1200" baseline="30000" dirty="0"/>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 ×10</a:t>
                      </a:r>
                      <a:r>
                        <a:rPr lang="en-US" sz="1200" baseline="30000" dirty="0"/>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 ×10</a:t>
                      </a:r>
                      <a:r>
                        <a:rPr lang="en-US" sz="1200" baseline="30000" dirty="0"/>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+24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932274"/>
                  </a:ext>
                </a:extLst>
              </a:tr>
              <a:tr h="142240">
                <a:tc>
                  <a:txBody>
                    <a:bodyPr/>
                    <a:lstStyle/>
                    <a:p>
                      <a:r>
                        <a:rPr lang="en-US" sz="1200" dirty="0"/>
                        <a:t>Triose phosphate isomerase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2.4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+7.5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+3.8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3316992"/>
                  </a:ext>
                </a:extLst>
              </a:tr>
              <a:tr h="238760">
                <a:tc>
                  <a:txBody>
                    <a:bodyPr/>
                    <a:lstStyle/>
                    <a:p>
                      <a:r>
                        <a:rPr lang="en-US" sz="1200" dirty="0"/>
                        <a:t>Glyceraldehyde 3-phosphate dehydrogenase + phosphoglycerate kinase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9.0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348957"/>
                  </a:ext>
                </a:extLst>
              </a:tr>
              <a:tr h="172720">
                <a:tc>
                  <a:txBody>
                    <a:bodyPr/>
                    <a:lstStyle/>
                    <a:p>
                      <a:r>
                        <a:rPr lang="en-US" sz="1200" dirty="0"/>
                        <a:t>Phosphoglycerate mutase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+4.4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+0.6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363053"/>
                  </a:ext>
                </a:extLst>
              </a:tr>
              <a:tr h="203200">
                <a:tc>
                  <a:txBody>
                    <a:bodyPr/>
                    <a:lstStyle/>
                    <a:p>
                      <a:r>
                        <a:rPr lang="en-US" sz="1200" dirty="0"/>
                        <a:t>Enolase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792974"/>
                  </a:ext>
                </a:extLst>
              </a:tr>
              <a:tr h="157480">
                <a:tc>
                  <a:txBody>
                    <a:bodyPr/>
                    <a:lstStyle/>
                    <a:p>
                      <a:r>
                        <a:rPr lang="en-US" sz="1200" dirty="0"/>
                        <a:t>Pyruvate kinase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×10</a:t>
                      </a:r>
                      <a:r>
                        <a:rPr lang="en-US" sz="1200" baseline="30000" dirty="0"/>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612314"/>
                  </a:ext>
                </a:extLst>
              </a:tr>
              <a:tr h="187960">
                <a:tc>
                  <a:txBody>
                    <a:bodyPr/>
                    <a:lstStyle/>
                    <a:p>
                      <a:r>
                        <a:rPr lang="en-US" sz="1200" dirty="0"/>
                        <a:t>Phosphohexose isomerase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3.1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2.4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244215"/>
                  </a:ext>
                </a:extLst>
              </a:tr>
              <a:tr h="142240">
                <a:tc>
                  <a:txBody>
                    <a:bodyPr/>
                    <a:lstStyle/>
                    <a:p>
                      <a:r>
                        <a:rPr lang="en-US" sz="1200" dirty="0"/>
                        <a:t>Pyruvate carboxylase + PEP </a:t>
                      </a:r>
                      <a:r>
                        <a:rPr lang="en-US" sz="1200" dirty="0" err="1"/>
                        <a:t>carboxykinase</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157435"/>
                  </a:ext>
                </a:extLst>
              </a:tr>
              <a:tr h="224969">
                <a:tc>
                  <a:txBody>
                    <a:bodyPr/>
                    <a:lstStyle/>
                    <a:p>
                      <a:r>
                        <a:rPr lang="en-US" sz="1200" dirty="0"/>
                        <a:t>Glucose 6-phosphatase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085541"/>
                  </a:ext>
                </a:extLst>
              </a:tr>
            </a:tbl>
          </a:graphicData>
        </a:graphic>
      </p:graphicFrame>
    </p:spTree>
    <p:extLst>
      <p:ext uri="{BB962C8B-B14F-4D97-AF65-F5344CB8AC3E}">
        <p14:creationId xmlns:p14="http://schemas.microsoft.com/office/powerpoint/2010/main" val="16476917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1C45AE0B-1B64-4139-A66A-85ABE35ACC49}"/>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86EB2B68-E820-46AE-A74D-30B317C06C4F}"/>
              </a:ext>
            </a:extLst>
          </p:cNvPr>
          <p:cNvSpPr>
            <a:spLocks noGrp="1"/>
          </p:cNvSpPr>
          <p:nvPr>
            <p:ph type="title"/>
          </p:nvPr>
        </p:nvSpPr>
        <p:spPr/>
        <p:txBody>
          <a:bodyPr/>
          <a:lstStyle/>
          <a:p>
            <a:r>
              <a:rPr lang="en-AU" dirty="0"/>
              <a:t>Clicker Question 36</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The reaction catalyzed by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phosphoglucoisomerase</a:t>
            </a:r>
            <a:r>
              <a:rPr lang="en-US" sz="2400" dirty="0">
                <a:effectLst/>
                <a:latin typeface="Arial" panose="020B0604020202020204" pitchFamily="34" charset="0"/>
                <a:ea typeface="Times New Roman" panose="02020603050405020304" pitchFamily="18" charset="0"/>
                <a:cs typeface="Arial" panose="020B0604020202020204" pitchFamily="34" charset="0"/>
              </a:rPr>
              <a:t> has 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K</a:t>
            </a:r>
            <a:r>
              <a:rPr lang="en-US" sz="2400" dirty="0" err="1">
                <a:effectLst/>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effectLst/>
                <a:latin typeface="Arial" panose="020B0604020202020204" pitchFamily="34" charset="0"/>
                <a:ea typeface="Times New Roman" panose="02020603050405020304" pitchFamily="18" charset="0"/>
                <a:cs typeface="Arial" panose="020B0604020202020204" pitchFamily="34" charset="0"/>
              </a:rPr>
              <a:t>eq</a:t>
            </a:r>
            <a:r>
              <a:rPr lang="en-US" sz="2400" dirty="0">
                <a:effectLst/>
                <a:latin typeface="Arial" panose="020B0604020202020204" pitchFamily="34" charset="0"/>
                <a:ea typeface="Times New Roman" panose="02020603050405020304" pitchFamily="18" charset="0"/>
                <a:cs typeface="Arial" panose="020B0604020202020204" pitchFamily="34" charset="0"/>
              </a:rPr>
              <a:t> of 4 × 10</a:t>
            </a:r>
            <a:r>
              <a:rPr lang="en-US" sz="24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2400" dirty="0">
                <a:effectLst/>
                <a:latin typeface="Arial" panose="020B0604020202020204" pitchFamily="34" charset="0"/>
                <a:ea typeface="Times New Roman" panose="02020603050405020304" pitchFamily="18" charset="0"/>
                <a:cs typeface="Arial" panose="020B0604020202020204" pitchFamily="34" charset="0"/>
              </a:rPr>
              <a:t> and a mass-action ratio (</a:t>
            </a:r>
            <a:r>
              <a:rPr lang="en-US" sz="2400" i="1" dirty="0">
                <a:effectLst/>
                <a:latin typeface="Arial" panose="020B0604020202020204" pitchFamily="34" charset="0"/>
                <a:ea typeface="Times New Roman" panose="02020603050405020304" pitchFamily="18" charset="0"/>
                <a:cs typeface="Arial" panose="020B0604020202020204" pitchFamily="34" charset="0"/>
              </a:rPr>
              <a:t>Q</a:t>
            </a:r>
            <a:r>
              <a:rPr lang="en-US" sz="2400" dirty="0">
                <a:effectLst/>
                <a:latin typeface="Arial" panose="020B0604020202020204" pitchFamily="34" charset="0"/>
                <a:ea typeface="Times New Roman" panose="02020603050405020304" pitchFamily="18" charset="0"/>
                <a:cs typeface="Arial" panose="020B0604020202020204" pitchFamily="34" charset="0"/>
              </a:rPr>
              <a:t>) in the liver of 3.1 × 10</a:t>
            </a:r>
            <a:r>
              <a:rPr lang="en-US" sz="24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2400" dirty="0">
                <a:effectLst/>
                <a:latin typeface="Arial" panose="020B0604020202020204" pitchFamily="34" charset="0"/>
                <a:ea typeface="Times New Roman" panose="02020603050405020304" pitchFamily="18" charset="0"/>
                <a:cs typeface="Arial" panose="020B0604020202020204" pitchFamily="34" charset="0"/>
              </a:rPr>
              <a:t>. Which statement is </a:t>
            </a:r>
            <a:r>
              <a:rPr lang="en-US" sz="2400" dirty="0">
                <a:latin typeface="Arial" panose="020B0604020202020204" pitchFamily="34" charset="0"/>
                <a:ea typeface="Times New Roman" panose="02020603050405020304" pitchFamily="18" charset="0"/>
                <a:cs typeface="Arial" panose="020B0604020202020204" pitchFamily="34" charset="0"/>
              </a:rPr>
              <a:t>TRUE</a:t>
            </a:r>
            <a:r>
              <a:rPr lang="en-US" sz="2400" dirty="0">
                <a:effectLst/>
                <a:latin typeface="Arial" panose="020B0604020202020204" pitchFamily="34" charset="0"/>
                <a:ea typeface="Times New Roman" panose="02020603050405020304" pitchFamily="18" charset="0"/>
                <a:cs typeface="Arial" panose="020B0604020202020204" pitchFamily="34" charset="0"/>
              </a:rPr>
              <a:t> about this reaction?</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It is close to equilibrium. </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It is far from equilibrium.</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It is highly endergonic.</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It is highly exergonic.</a:t>
            </a:r>
          </a:p>
        </p:txBody>
      </p:sp>
    </p:spTree>
    <p:extLst>
      <p:ext uri="{BB962C8B-B14F-4D97-AF65-F5344CB8AC3E}">
        <p14:creationId xmlns:p14="http://schemas.microsoft.com/office/powerpoint/2010/main" val="428653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365"/>
        <p:cNvGrpSpPr/>
        <p:nvPr/>
      </p:nvGrpSpPr>
      <p:grpSpPr>
        <a:xfrm>
          <a:off x="0" y="0"/>
          <a:ext cx="0" cy="0"/>
          <a:chOff x="0" y="0"/>
          <a:chExt cx="0" cy="0"/>
        </a:xfrm>
      </p:grpSpPr>
      <p:pic>
        <p:nvPicPr>
          <p:cNvPr id="4" name="Picture 3" descr="Icon P 1&#10;">
            <a:extLst>
              <a:ext uri="{FF2B5EF4-FFF2-40B4-BE49-F238E27FC236}">
                <a16:creationId xmlns:a16="http://schemas.microsoft.com/office/drawing/2014/main" id="{2DFAB53B-5853-48E1-B6A5-62375E8E46A3}"/>
              </a:ext>
            </a:extLst>
          </p:cNvPr>
          <p:cNvPicPr>
            <a:picLocks noChangeAspect="1"/>
          </p:cNvPicPr>
          <p:nvPr/>
        </p:nvPicPr>
        <p:blipFill>
          <a:blip r:embed="rId3"/>
          <a:stretch>
            <a:fillRect/>
          </a:stretch>
        </p:blipFill>
        <p:spPr>
          <a:xfrm>
            <a:off x="381000" y="101682"/>
            <a:ext cx="1000760" cy="720978"/>
          </a:xfrm>
          <a:prstGeom prst="rect">
            <a:avLst/>
          </a:prstGeom>
        </p:spPr>
      </p:pic>
      <p:sp>
        <p:nvSpPr>
          <p:cNvPr id="2" name="Title 1">
            <a:extLst>
              <a:ext uri="{FF2B5EF4-FFF2-40B4-BE49-F238E27FC236}">
                <a16:creationId xmlns:a16="http://schemas.microsoft.com/office/drawing/2014/main" id="{241629E3-2545-4402-BC94-F4AB4F70FE5D}"/>
              </a:ext>
            </a:extLst>
          </p:cNvPr>
          <p:cNvSpPr>
            <a:spLocks noGrp="1"/>
          </p:cNvSpPr>
          <p:nvPr>
            <p:ph type="title"/>
          </p:nvPr>
        </p:nvSpPr>
        <p:spPr/>
        <p:txBody>
          <a:bodyPr/>
          <a:lstStyle/>
          <a:p>
            <a:r>
              <a:rPr lang="en-AU" dirty="0"/>
              <a:t> Activity: Thermodynamics</a:t>
            </a:r>
            <a:br>
              <a:rPr lang="en-AU" dirty="0"/>
            </a:br>
            <a:r>
              <a:rPr lang="en-AU" dirty="0"/>
              <a:t>Muddiest Point</a:t>
            </a:r>
            <a:r>
              <a:rPr lang="en-AU" sz="2000" b="0" dirty="0"/>
              <a:t> (1 of 2)</a:t>
            </a:r>
          </a:p>
        </p:txBody>
      </p:sp>
      <p:sp>
        <p:nvSpPr>
          <p:cNvPr id="367" name="Google Shape;367;g847cf01710_0_29"/>
          <p:cNvSpPr txBox="1">
            <a:spLocks noGrp="1"/>
          </p:cNvSpPr>
          <p:nvPr>
            <p:ph type="body" idx="1"/>
          </p:nvPr>
        </p:nvSpPr>
        <p:spPr>
          <a:xfrm>
            <a:off x="554935" y="1676400"/>
            <a:ext cx="8034130" cy="1143000"/>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Complete the Ch13 Student Activity, Day 1: </a:t>
            </a:r>
            <a:r>
              <a:rPr lang="en-US" sz="2400" dirty="0">
                <a:latin typeface="Arial" panose="020B0604020202020204" pitchFamily="34" charset="0"/>
                <a:cs typeface="Arial" panose="020B0604020202020204" pitchFamily="34" charset="0"/>
              </a:rPr>
              <a:t>Thermodynamics (Muddiest Point) Achieve assessment.</a:t>
            </a:r>
          </a:p>
          <a:p>
            <a:pPr marL="0" lvl="0" indent="0" algn="ctr">
              <a:lnSpc>
                <a:spcPct val="115000"/>
              </a:lnSpc>
              <a:spcBef>
                <a:spcPts val="0"/>
              </a:spcBef>
              <a:buNone/>
            </a:pPr>
            <a:endParaRPr lang="en-US" sz="3000" dirty="0">
              <a:latin typeface="Arial"/>
              <a:ea typeface="Arial"/>
              <a:cs typeface="Arial"/>
              <a:sym typeface="Arial"/>
            </a:endParaRPr>
          </a:p>
          <a:p>
            <a:pPr marL="0" lvl="0" indent="0" algn="ctr"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5" name="Picture 4" descr="A screenshot of the muddiest point question from the Achieve course.">
            <a:extLst>
              <a:ext uri="{FF2B5EF4-FFF2-40B4-BE49-F238E27FC236}">
                <a16:creationId xmlns:a16="http://schemas.microsoft.com/office/drawing/2014/main" id="{BC774F1F-D063-4A15-AB82-038792C8AD1B}"/>
              </a:ext>
            </a:extLst>
          </p:cNvPr>
          <p:cNvPicPr>
            <a:picLocks noChangeAspect="1"/>
          </p:cNvPicPr>
          <p:nvPr/>
        </p:nvPicPr>
        <p:blipFill>
          <a:blip r:embed="rId4"/>
          <a:stretch>
            <a:fillRect/>
          </a:stretch>
        </p:blipFill>
        <p:spPr>
          <a:xfrm>
            <a:off x="222026" y="2971800"/>
            <a:ext cx="8699947" cy="3105310"/>
          </a:xfrm>
          <a:prstGeom prst="rect">
            <a:avLst/>
          </a:prstGeom>
        </p:spPr>
      </p:pic>
    </p:spTree>
    <p:extLst>
      <p:ext uri="{BB962C8B-B14F-4D97-AF65-F5344CB8AC3E}">
        <p14:creationId xmlns:p14="http://schemas.microsoft.com/office/powerpoint/2010/main" val="375684470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4690-B9D9-4264-B5BC-670A1409345D}"/>
              </a:ext>
            </a:extLst>
          </p:cNvPr>
          <p:cNvSpPr>
            <a:spLocks noGrp="1"/>
          </p:cNvSpPr>
          <p:nvPr>
            <p:ph type="title"/>
          </p:nvPr>
        </p:nvSpPr>
        <p:spPr/>
        <p:txBody>
          <a:bodyPr/>
          <a:lstStyle/>
          <a:p>
            <a:r>
              <a:rPr lang="en-AU" dirty="0"/>
              <a:t>Clicker Question 36,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The reaction catalyzed by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phosphoglucoisomerase</a:t>
            </a:r>
            <a:r>
              <a:rPr lang="en-US" sz="2400" dirty="0">
                <a:effectLst/>
                <a:latin typeface="Arial" panose="020B0604020202020204" pitchFamily="34" charset="0"/>
                <a:ea typeface="Times New Roman" panose="02020603050405020304" pitchFamily="18" charset="0"/>
                <a:cs typeface="Arial" panose="020B0604020202020204" pitchFamily="34" charset="0"/>
              </a:rPr>
              <a:t> has 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K</a:t>
            </a:r>
            <a:r>
              <a:rPr lang="en-US" sz="2400" dirty="0" err="1">
                <a:effectLst/>
                <a:latin typeface="Arial" panose="020B0604020202020204" pitchFamily="34" charset="0"/>
                <a:ea typeface="Times New Roman" panose="02020603050405020304" pitchFamily="18" charset="0"/>
                <a:cs typeface="Arial" panose="020B0604020202020204" pitchFamily="34" charset="0"/>
              </a:rPr>
              <a:t>′</a:t>
            </a:r>
            <a:r>
              <a:rPr lang="en-US" sz="2400" baseline="-25000" dirty="0" err="1">
                <a:effectLst/>
                <a:latin typeface="Arial" panose="020B0604020202020204" pitchFamily="34" charset="0"/>
                <a:ea typeface="Times New Roman" panose="02020603050405020304" pitchFamily="18" charset="0"/>
                <a:cs typeface="Arial" panose="020B0604020202020204" pitchFamily="34" charset="0"/>
              </a:rPr>
              <a:t>eq</a:t>
            </a:r>
            <a:r>
              <a:rPr lang="en-US" sz="2400" dirty="0">
                <a:effectLst/>
                <a:latin typeface="Arial" panose="020B0604020202020204" pitchFamily="34" charset="0"/>
                <a:ea typeface="Times New Roman" panose="02020603050405020304" pitchFamily="18" charset="0"/>
                <a:cs typeface="Arial" panose="020B0604020202020204" pitchFamily="34" charset="0"/>
              </a:rPr>
              <a:t> of 4 × 10</a:t>
            </a:r>
            <a:r>
              <a:rPr lang="en-US" sz="24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2400" dirty="0">
                <a:effectLst/>
                <a:latin typeface="Arial" panose="020B0604020202020204" pitchFamily="34" charset="0"/>
                <a:ea typeface="Times New Roman" panose="02020603050405020304" pitchFamily="18" charset="0"/>
                <a:cs typeface="Arial" panose="020B0604020202020204" pitchFamily="34" charset="0"/>
              </a:rPr>
              <a:t> and a mass-action ratio (</a:t>
            </a:r>
            <a:r>
              <a:rPr lang="en-US" sz="2400" i="1" dirty="0">
                <a:effectLst/>
                <a:latin typeface="Arial" panose="020B0604020202020204" pitchFamily="34" charset="0"/>
                <a:ea typeface="Times New Roman" panose="02020603050405020304" pitchFamily="18" charset="0"/>
                <a:cs typeface="Arial" panose="020B0604020202020204" pitchFamily="34" charset="0"/>
              </a:rPr>
              <a:t>Q</a:t>
            </a:r>
            <a:r>
              <a:rPr lang="en-US" sz="2400" dirty="0">
                <a:effectLst/>
                <a:latin typeface="Arial" panose="020B0604020202020204" pitchFamily="34" charset="0"/>
                <a:ea typeface="Times New Roman" panose="02020603050405020304" pitchFamily="18" charset="0"/>
                <a:cs typeface="Arial" panose="020B0604020202020204" pitchFamily="34" charset="0"/>
              </a:rPr>
              <a:t>) in the liver of 3.1 × 10</a:t>
            </a:r>
            <a:r>
              <a:rPr lang="en-US" sz="24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2400" dirty="0">
                <a:effectLst/>
                <a:latin typeface="Arial" panose="020B0604020202020204" pitchFamily="34" charset="0"/>
                <a:ea typeface="Times New Roman" panose="02020603050405020304" pitchFamily="18" charset="0"/>
                <a:cs typeface="Arial" panose="020B0604020202020204" pitchFamily="34" charset="0"/>
              </a:rPr>
              <a:t>. Which statement is TRUE about this reaction?</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b="1" dirty="0">
                <a:effectLst/>
                <a:latin typeface="Arial" panose="020B0604020202020204" pitchFamily="34" charset="0"/>
                <a:ea typeface="Times New Roman" panose="02020603050405020304" pitchFamily="18" charset="0"/>
                <a:cs typeface="Arial" panose="020B0604020202020204" pitchFamily="34" charset="0"/>
              </a:rPr>
              <a:t>It is close to equilibrium.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When </a:t>
            </a:r>
            <a:r>
              <a:rPr lang="en-US" sz="2400" b="1" i="1" u="none" strike="noStrike" baseline="0" dirty="0">
                <a:latin typeface="Arial" panose="020B0604020202020204" pitchFamily="34" charset="0"/>
                <a:cs typeface="Arial" panose="020B0604020202020204" pitchFamily="34" charset="0"/>
              </a:rPr>
              <a:t>Q </a:t>
            </a:r>
            <a:r>
              <a:rPr lang="en-US" sz="2400" b="1" i="0" u="none" strike="noStrike" baseline="0" dirty="0">
                <a:latin typeface="Arial" panose="020B0604020202020204" pitchFamily="34" charset="0"/>
                <a:cs typeface="Arial" panose="020B0604020202020204" pitchFamily="34" charset="0"/>
              </a:rPr>
              <a:t>and </a:t>
            </a:r>
            <a:r>
              <a:rPr lang="en-US" sz="2400" b="1" i="1" u="none" strike="noStrike" baseline="0" dirty="0" err="1">
                <a:latin typeface="Arial" panose="020B0604020202020204" pitchFamily="34" charset="0"/>
                <a:cs typeface="Arial" panose="020B0604020202020204" pitchFamily="34" charset="0"/>
              </a:rPr>
              <a:t>K′</a:t>
            </a:r>
            <a:r>
              <a:rPr lang="en-US" sz="2400" b="1" i="0" u="none" strike="noStrike" baseline="-25000" dirty="0" err="1">
                <a:latin typeface="Arial" panose="020B0604020202020204" pitchFamily="34" charset="0"/>
                <a:cs typeface="Arial" panose="020B0604020202020204" pitchFamily="34" charset="0"/>
              </a:rPr>
              <a:t>eq</a:t>
            </a:r>
            <a:r>
              <a:rPr lang="en-US" sz="2400" b="1" i="0" u="none" strike="noStrike" baseline="0" dirty="0">
                <a:latin typeface="Arial" panose="020B0604020202020204" pitchFamily="34" charset="0"/>
                <a:cs typeface="Arial" panose="020B0604020202020204" pitchFamily="34" charset="0"/>
              </a:rPr>
              <a:t> are within 1 to 2 orders of magnitude of each other, the reaction is near  equilibrium. This is the case for more than half of the enzymes in the glycolytic pathway.</a:t>
            </a:r>
            <a:endParaRPr kumimoji="0" lang="en-US" alt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9066509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62FC-2D0E-4A81-9F19-4DB59A574234}"/>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Adenine Nucleotides Play Special Roles in Metabolic Regulation</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61538" y="1756611"/>
            <a:ext cx="258089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if [ATP] were to drop, enzymes would be less than fully saturated by their substrate (ATP), and the reaction rates would decrease </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horizontal axis is labeled A T P concentration [m M] and ranges from below 5 to above 45, labeled in increments of 5, and the vertical axis is labeled initial velocity, V (arbitrary units). A dashed horizontal line labeled V subscript max extends from just above one-quarter of the height of the vertical axis. The curve begins at the origin and rises relatively quickly at first, then begins to slow at 2.5 on the horizontal axis and almost one-quarter of the vertical axis. IT rises more slowly through a point labeled one-half V subscript max at 5 on the horizontal axis and almost half the height of the vertical axis. A dashed horizontal line extends from this point to the vertical axis and a dashed vertical line extends from this point to the horizontal axis. The curve begins to level off until it is almost horizontal by the time it reaches 40 on the horizontal axis just below the dashed line labeled V subscript max. All data are approximate.">
            <a:extLst>
              <a:ext uri="{FF2B5EF4-FFF2-40B4-BE49-F238E27FC236}">
                <a16:creationId xmlns:a16="http://schemas.microsoft.com/office/drawing/2014/main" id="{6762F787-872E-D743-8010-FB6855284B86}"/>
              </a:ext>
            </a:extLst>
          </p:cNvPr>
          <p:cNvPicPr>
            <a:picLocks noChangeAspect="1"/>
          </p:cNvPicPr>
          <p:nvPr/>
        </p:nvPicPr>
        <p:blipFill>
          <a:blip r:embed="rId3"/>
          <a:stretch>
            <a:fillRect/>
          </a:stretch>
        </p:blipFill>
        <p:spPr>
          <a:xfrm>
            <a:off x="3124200" y="1752600"/>
            <a:ext cx="5758262" cy="4602163"/>
          </a:xfrm>
          <a:prstGeom prst="rect">
            <a:avLst/>
          </a:prstGeom>
        </p:spPr>
      </p:pic>
    </p:spTree>
    <p:extLst>
      <p:ext uri="{BB962C8B-B14F-4D97-AF65-F5344CB8AC3E}">
        <p14:creationId xmlns:p14="http://schemas.microsoft.com/office/powerpoint/2010/main" val="388397508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7EF31A7D-2909-44EE-BD9B-0F63EE9F4587}"/>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D139F3C6-1846-4969-AC00-18D694369DBA}"/>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(5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419719408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49D0-6542-4949-8BA1-34F1E8B9BD6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Adenylate Kinase and AMP-Activated Protein Kinase (AMPK)</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85750" y="1676400"/>
                <a:ext cx="857250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adenylate kinase </a:t>
                </a:r>
                <a:r>
                  <a:rPr lang="en-US" sz="2400" dirty="0">
                    <a:latin typeface="Arial" panose="020B0604020202020204" pitchFamily="34" charset="0"/>
                    <a:cs typeface="Arial" panose="020B0604020202020204" pitchFamily="34" charset="0"/>
                  </a:rPr>
                  <a:t>= catalyzes the production of AMP in the reaction 2ADP </a:t>
                </a:r>
                <a14:m>
                  <m:oMath xmlns:m="http://schemas.openxmlformats.org/officeDocument/2006/math">
                    <m:r>
                      <a:rPr lang="en-US" sz="2400" b="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AMP + ATP</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AMP-activated protein kinase (AMPK) </a:t>
                </a:r>
                <a:r>
                  <a:rPr lang="en-US" sz="2400" dirty="0">
                    <a:latin typeface="Arial" panose="020B0604020202020204" pitchFamily="34" charset="0"/>
                    <a:cs typeface="Arial" panose="020B0604020202020204" pitchFamily="34" charset="0"/>
                  </a:rPr>
                  <a:t>= responds to a decrease in the [ATP]/[AMP] ratio by phosphorylating key proteins and regulating their activities </a:t>
                </a:r>
                <a:endParaRPr lang="en-US" sz="2400" b="1" dirty="0">
                  <a:latin typeface="Arial" panose="020B0604020202020204" pitchFamily="34" charset="0"/>
                  <a:cs typeface="Arial" panose="020B0604020202020204" pitchFamily="34" charset="0"/>
                </a:endParaRPr>
              </a:p>
              <a:p>
                <a:pPr marL="533400" lvl="1" indent="0">
                  <a:buNone/>
                </a:pPr>
                <a:endParaRPr lang="en-US" sz="1600" b="1"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C9576850-A7ED-BC48-A25E-921B7A68B86D}"/>
                  </a:ext>
                </a:extLst>
              </p:cNvPr>
              <p:cNvSpPr txBox="1">
                <a:spLocks noRot="1" noChangeAspect="1" noMove="1" noResize="1" noEditPoints="1" noAdjustHandles="1" noChangeArrowheads="1" noChangeShapeType="1" noTextEdit="1"/>
              </p:cNvSpPr>
              <p:nvPr/>
            </p:nvSpPr>
            <p:spPr bwMode="auto">
              <a:xfrm>
                <a:off x="285750" y="1676400"/>
                <a:ext cx="8572500" cy="2438400"/>
              </a:xfrm>
              <a:prstGeom prst="rect">
                <a:avLst/>
              </a:prstGeom>
              <a:blipFill>
                <a:blip r:embed="rId3"/>
                <a:stretch>
                  <a:fillRect l="-427" t="-1750" b="-5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257707967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3D2CB9E0-8655-42A8-8CD6-C557656A6187}"/>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C7863979-836B-47A0-84CD-13E6C1B690B2}"/>
              </a:ext>
            </a:extLst>
          </p:cNvPr>
          <p:cNvSpPr>
            <a:spLocks noGrp="1"/>
          </p:cNvSpPr>
          <p:nvPr>
            <p:ph type="title"/>
          </p:nvPr>
        </p:nvSpPr>
        <p:spPr/>
        <p:txBody>
          <a:bodyPr/>
          <a:lstStyle/>
          <a:p>
            <a:r>
              <a:rPr lang="en-AU" dirty="0"/>
              <a:t>Clicker Question 37</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All of the changes effected by AMP-activated protein kinase (AMPK) serve to:</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raise [ATP] and [AMP].</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lower [ATP] and [AMP].</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raise [ATP] and lower [AMP]</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lower [ATP] and raise [AMP].</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437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50EB-285F-4B44-8862-8B6775C48F30}"/>
              </a:ext>
            </a:extLst>
          </p:cNvPr>
          <p:cNvSpPr>
            <a:spLocks noGrp="1"/>
          </p:cNvSpPr>
          <p:nvPr>
            <p:ph type="title"/>
          </p:nvPr>
        </p:nvSpPr>
        <p:spPr/>
        <p:txBody>
          <a:bodyPr/>
          <a:lstStyle/>
          <a:p>
            <a:r>
              <a:rPr lang="en-AU" dirty="0"/>
              <a:t>Clicker Question 37,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All of the changes effected by AMP-activated protein kinase (AMPK) serve to:</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startAt="3"/>
              <a:tabLst/>
              <a:defRPr/>
            </a:pPr>
            <a:r>
              <a:rPr lang="en-US" sz="2400" b="1" dirty="0">
                <a:effectLst/>
                <a:latin typeface="Arial" panose="020B0604020202020204" pitchFamily="34" charset="0"/>
                <a:ea typeface="Times New Roman" panose="02020603050405020304" pitchFamily="18" charset="0"/>
                <a:cs typeface="Arial" panose="020B0604020202020204" pitchFamily="34" charset="0"/>
              </a:rPr>
              <a:t>raise [ATP] and lower [AMP]</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AMP activates AMPK allosterically, which increases glucose transport and activates glycolysis and fatty acid oxidation, while suppressing energy-requiring processes such as the synthesis of glycogen, fatty acids, cholesterol, and protein. The net effect is that [ATP] increases and [AMP] decreases.</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6554961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D878-8404-497C-97AD-3A0066ED58E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[AMP] Is a More Sensitive Indicator Than [ATP]</a:t>
            </a:r>
            <a:endParaRPr lang="en-AU" dirty="0"/>
          </a:p>
        </p:txBody>
      </p:sp>
      <p:sp>
        <p:nvSpPr>
          <p:cNvPr id="4" name="TextBox 3">
            <a:extLst>
              <a:ext uri="{FF2B5EF4-FFF2-40B4-BE49-F238E27FC236}">
                <a16:creationId xmlns:a16="http://schemas.microsoft.com/office/drawing/2014/main" id="{E5A43378-2B0F-4FE5-852C-A17A0D843DC7}"/>
              </a:ext>
            </a:extLst>
          </p:cNvPr>
          <p:cNvSpPr txBox="1"/>
          <p:nvPr/>
        </p:nvSpPr>
        <p:spPr>
          <a:xfrm>
            <a:off x="1318259" y="2217003"/>
            <a:ext cx="6507480" cy="830997"/>
          </a:xfrm>
          <a:prstGeom prst="rect">
            <a:avLst/>
          </a:prstGeom>
          <a:solidFill>
            <a:srgbClr val="005F6A"/>
          </a:solidFill>
        </p:spPr>
        <p:txBody>
          <a:bodyPr wrap="square" rtlCol="0">
            <a:spAutoFit/>
          </a:bodyPr>
          <a:lstStyle/>
          <a:p>
            <a:r>
              <a:rPr lang="en-US" b="1" dirty="0">
                <a:solidFill>
                  <a:schemeClr val="bg1"/>
                </a:solidFill>
              </a:rPr>
              <a:t>Table 13-11 Relative Changes in [ATP] and [AMP] When ATP Is Consumed</a:t>
            </a:r>
          </a:p>
        </p:txBody>
      </p:sp>
      <p:graphicFrame>
        <p:nvGraphicFramePr>
          <p:cNvPr id="3" name="Table 2">
            <a:extLst>
              <a:ext uri="{FF2B5EF4-FFF2-40B4-BE49-F238E27FC236}">
                <a16:creationId xmlns:a16="http://schemas.microsoft.com/office/drawing/2014/main" id="{C3CF545F-165D-4AFC-82B8-ED387DEA0410}"/>
              </a:ext>
            </a:extLst>
          </p:cNvPr>
          <p:cNvGraphicFramePr>
            <a:graphicFrameLocks noGrp="1"/>
          </p:cNvGraphicFramePr>
          <p:nvPr>
            <p:extLst>
              <p:ext uri="{D42A27DB-BD31-4B8C-83A1-F6EECF244321}">
                <p14:modId xmlns:p14="http://schemas.microsoft.com/office/powerpoint/2010/main" val="4265824270"/>
              </p:ext>
            </p:extLst>
          </p:nvPr>
        </p:nvGraphicFramePr>
        <p:xfrm>
          <a:off x="1318259" y="3048000"/>
          <a:ext cx="6507480" cy="2301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062565295"/>
                    </a:ext>
                  </a:extLst>
                </a:gridCol>
                <a:gridCol w="1600200">
                  <a:extLst>
                    <a:ext uri="{9D8B030D-6E8A-4147-A177-3AD203B41FA5}">
                      <a16:colId xmlns:a16="http://schemas.microsoft.com/office/drawing/2014/main" val="2663837943"/>
                    </a:ext>
                  </a:extLst>
                </a:gridCol>
                <a:gridCol w="1600200">
                  <a:extLst>
                    <a:ext uri="{9D8B030D-6E8A-4147-A177-3AD203B41FA5}">
                      <a16:colId xmlns:a16="http://schemas.microsoft.com/office/drawing/2014/main" val="2135667903"/>
                    </a:ext>
                  </a:extLst>
                </a:gridCol>
                <a:gridCol w="1783080">
                  <a:extLst>
                    <a:ext uri="{9D8B030D-6E8A-4147-A177-3AD203B41FA5}">
                      <a16:colId xmlns:a16="http://schemas.microsoft.com/office/drawing/2014/main" val="1788947227"/>
                    </a:ext>
                  </a:extLst>
                </a:gridCol>
              </a:tblGrid>
              <a:tr h="370840">
                <a:tc>
                  <a:txBody>
                    <a:bodyPr/>
                    <a:lstStyle/>
                    <a:p>
                      <a:r>
                        <a:rPr lang="en-US" dirty="0">
                          <a:solidFill>
                            <a:schemeClr val="tx1"/>
                          </a:solidFill>
                        </a:rPr>
                        <a:t>Adenine nucleotide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Concentration before ATP depletion (mM)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Concentration after ATP depletion (mM)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Relative change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2649105114"/>
                  </a:ext>
                </a:extLst>
              </a:tr>
              <a:tr h="370840">
                <a:tc>
                  <a:txBody>
                    <a:bodyPr/>
                    <a:lstStyle/>
                    <a:p>
                      <a:r>
                        <a:rPr lang="en-US" dirty="0"/>
                        <a:t>ATP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6162243"/>
                  </a:ext>
                </a:extLst>
              </a:tr>
              <a:tr h="370840">
                <a:tc>
                  <a:txBody>
                    <a:bodyPr/>
                    <a:lstStyle/>
                    <a:p>
                      <a:r>
                        <a:rPr lang="en-US" dirty="0"/>
                        <a:t>ADP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9054186"/>
                  </a:ext>
                </a:extLst>
              </a:tr>
              <a:tr h="370840">
                <a:tc>
                  <a:txBody>
                    <a:bodyPr/>
                    <a:lstStyle/>
                    <a:p>
                      <a:r>
                        <a:rPr lang="en-US" dirty="0"/>
                        <a:t>AMP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330101"/>
                  </a:ext>
                </a:extLst>
              </a:tr>
            </a:tbl>
          </a:graphicData>
        </a:graphic>
      </p:graphicFrame>
    </p:spTree>
    <p:extLst>
      <p:ext uri="{BB962C8B-B14F-4D97-AF65-F5344CB8AC3E}">
        <p14:creationId xmlns:p14="http://schemas.microsoft.com/office/powerpoint/2010/main" val="275355023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6&#10;">
            <a:extLst>
              <a:ext uri="{FF2B5EF4-FFF2-40B4-BE49-F238E27FC236}">
                <a16:creationId xmlns:a16="http://schemas.microsoft.com/office/drawing/2014/main" id="{D2E09F7B-44CF-4BE0-925E-ED43CDB0062E}"/>
              </a:ext>
            </a:extLst>
          </p:cNvPr>
          <p:cNvPicPr>
            <a:picLocks noChangeAspect="1"/>
          </p:cNvPicPr>
          <p:nvPr/>
        </p:nvPicPr>
        <p:blipFill>
          <a:blip r:embed="rId3"/>
          <a:stretch>
            <a:fillRect/>
          </a:stretch>
        </p:blipFill>
        <p:spPr>
          <a:xfrm>
            <a:off x="762000" y="381000"/>
            <a:ext cx="1133954" cy="816935"/>
          </a:xfrm>
          <a:prstGeom prst="rect">
            <a:avLst/>
          </a:prstGeom>
        </p:spPr>
      </p:pic>
      <p:sp>
        <p:nvSpPr>
          <p:cNvPr id="2" name="Title 1">
            <a:extLst>
              <a:ext uri="{FF2B5EF4-FFF2-40B4-BE49-F238E27FC236}">
                <a16:creationId xmlns:a16="http://schemas.microsoft.com/office/drawing/2014/main" id="{2549AFB7-4D67-49B8-8FCB-7FE780D8313E}"/>
              </a:ext>
            </a:extLst>
          </p:cNvPr>
          <p:cNvSpPr>
            <a:spLocks noGrp="1"/>
          </p:cNvSpPr>
          <p:nvPr>
            <p:ph type="title"/>
          </p:nvPr>
        </p:nvSpPr>
        <p:spPr/>
        <p:txBody>
          <a:bodyPr/>
          <a:lstStyle/>
          <a:p>
            <a:r>
              <a:rPr lang="en-AU" dirty="0"/>
              <a:t>Clicker Question 38</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MOST likely to serve as a regulatory signal that a cell is energy depleted?</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[ADP]</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h</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igh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[AMP]</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[ATP]</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NADH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911185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7997-F8C2-4DE6-BB82-45E5DFADBE7C}"/>
              </a:ext>
            </a:extLst>
          </p:cNvPr>
          <p:cNvSpPr>
            <a:spLocks noGrp="1"/>
          </p:cNvSpPr>
          <p:nvPr>
            <p:ph type="title"/>
          </p:nvPr>
        </p:nvSpPr>
        <p:spPr/>
        <p:txBody>
          <a:bodyPr/>
          <a:lstStyle/>
          <a:p>
            <a:r>
              <a:rPr lang="en-AU" dirty="0"/>
              <a:t>Clicker Question 38, Response</a:t>
            </a:r>
          </a:p>
        </p:txBody>
      </p:sp>
      <p:sp>
        <p:nvSpPr>
          <p:cNvPr id="4" name="Google Shape;433;g847cf01710_0_113">
            <a:extLst>
              <a:ext uri="{FF2B5EF4-FFF2-40B4-BE49-F238E27FC236}">
                <a16:creationId xmlns:a16="http://schemas.microsoft.com/office/drawing/2014/main" id="{3A1C9FC3-B153-1F49-A4E3-266B5A92249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MOST likely to serve as a regulatory signal that a cell is energy depleted?</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startAt="2"/>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[AMP]</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If ATP is consumed such that its concentration drops 10%, the relative increase in [AMP] is much greater than that of [ADP]. It is not surprising, therefore, that many regulatory processes are keyed to changes in [AMP].</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354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365"/>
        <p:cNvGrpSpPr/>
        <p:nvPr/>
      </p:nvGrpSpPr>
      <p:grpSpPr>
        <a:xfrm>
          <a:off x="0" y="0"/>
          <a:ext cx="0" cy="0"/>
          <a:chOff x="0" y="0"/>
          <a:chExt cx="0" cy="0"/>
        </a:xfrm>
      </p:grpSpPr>
      <p:pic>
        <p:nvPicPr>
          <p:cNvPr id="8" name="Picture 7" descr="Icon P 1&#10;">
            <a:extLst>
              <a:ext uri="{FF2B5EF4-FFF2-40B4-BE49-F238E27FC236}">
                <a16:creationId xmlns:a16="http://schemas.microsoft.com/office/drawing/2014/main" id="{770D146B-A6C3-4BB2-A35F-45E3AD0824F3}"/>
              </a:ext>
            </a:extLst>
          </p:cNvPr>
          <p:cNvPicPr>
            <a:picLocks noChangeAspect="1"/>
          </p:cNvPicPr>
          <p:nvPr/>
        </p:nvPicPr>
        <p:blipFill>
          <a:blip r:embed="rId3"/>
          <a:stretch>
            <a:fillRect/>
          </a:stretch>
        </p:blipFill>
        <p:spPr>
          <a:xfrm>
            <a:off x="381000" y="101682"/>
            <a:ext cx="1000760" cy="720978"/>
          </a:xfrm>
          <a:prstGeom prst="rect">
            <a:avLst/>
          </a:prstGeom>
        </p:spPr>
      </p:pic>
      <p:sp>
        <p:nvSpPr>
          <p:cNvPr id="2" name="Title 1">
            <a:extLst>
              <a:ext uri="{FF2B5EF4-FFF2-40B4-BE49-F238E27FC236}">
                <a16:creationId xmlns:a16="http://schemas.microsoft.com/office/drawing/2014/main" id="{E107017C-647A-4D4E-8FE6-EA3324806FDC}"/>
              </a:ext>
            </a:extLst>
          </p:cNvPr>
          <p:cNvSpPr>
            <a:spLocks noGrp="1"/>
          </p:cNvSpPr>
          <p:nvPr>
            <p:ph type="title"/>
          </p:nvPr>
        </p:nvSpPr>
        <p:spPr/>
        <p:txBody>
          <a:bodyPr/>
          <a:lstStyle/>
          <a:p>
            <a:r>
              <a:rPr lang="en-AU" dirty="0"/>
              <a:t> Activity: Thermodynamics</a:t>
            </a:r>
            <a:br>
              <a:rPr lang="en-AU" dirty="0"/>
            </a:br>
            <a:r>
              <a:rPr lang="en-AU" dirty="0"/>
              <a:t>Muddiest Point</a:t>
            </a:r>
            <a:r>
              <a:rPr lang="en-AU" sz="2000" b="0" dirty="0"/>
              <a:t> (2 of 2)</a:t>
            </a:r>
            <a:endParaRPr lang="en-AU" sz="2000" dirty="0"/>
          </a:p>
        </p:txBody>
      </p:sp>
      <p:sp>
        <p:nvSpPr>
          <p:cNvPr id="367" name="Google Shape;367;g847cf01710_0_29"/>
          <p:cNvSpPr txBox="1">
            <a:spLocks noGrp="1"/>
          </p:cNvSpPr>
          <p:nvPr>
            <p:ph type="body" idx="1"/>
          </p:nvPr>
        </p:nvSpPr>
        <p:spPr>
          <a:xfrm>
            <a:off x="554935" y="1752600"/>
            <a:ext cx="8034130" cy="1143000"/>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Complete the Ch13 Student Activity, Day 2: </a:t>
            </a:r>
            <a:r>
              <a:rPr lang="en-US" sz="2400" dirty="0">
                <a:latin typeface="Arial" panose="020B0604020202020204" pitchFamily="34" charset="0"/>
                <a:cs typeface="Arial" panose="020B0604020202020204" pitchFamily="34" charset="0"/>
              </a:rPr>
              <a:t>Thermodynamics (Muddiest Point) Achieve assessment.</a:t>
            </a:r>
          </a:p>
          <a:p>
            <a:pPr marL="0" lvl="0" indent="0" algn="ctr">
              <a:lnSpc>
                <a:spcPct val="115000"/>
              </a:lnSpc>
              <a:spcBef>
                <a:spcPts val="0"/>
              </a:spcBef>
              <a:buNone/>
            </a:pPr>
            <a:endParaRPr lang="en-US" sz="3000" dirty="0">
              <a:latin typeface="Arial"/>
              <a:ea typeface="Arial"/>
              <a:cs typeface="Arial"/>
              <a:sym typeface="Arial"/>
            </a:endParaRPr>
          </a:p>
          <a:p>
            <a:pPr marL="0" lvl="0" indent="0" algn="ctr"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4" name="Picture 3" descr="A screenshot of the muddiest point question from the Achieve course.">
            <a:extLst>
              <a:ext uri="{FF2B5EF4-FFF2-40B4-BE49-F238E27FC236}">
                <a16:creationId xmlns:a16="http://schemas.microsoft.com/office/drawing/2014/main" id="{D40DECA7-122F-4DCC-8B33-F02C18AE1FA0}"/>
              </a:ext>
            </a:extLst>
          </p:cNvPr>
          <p:cNvPicPr>
            <a:picLocks noChangeAspect="1"/>
          </p:cNvPicPr>
          <p:nvPr/>
        </p:nvPicPr>
        <p:blipFill>
          <a:blip r:embed="rId4"/>
          <a:stretch>
            <a:fillRect/>
          </a:stretch>
        </p:blipFill>
        <p:spPr>
          <a:xfrm>
            <a:off x="488840" y="3187972"/>
            <a:ext cx="8166320" cy="3416769"/>
          </a:xfrm>
          <a:prstGeom prst="rect">
            <a:avLst/>
          </a:prstGeom>
        </p:spPr>
      </p:pic>
    </p:spTree>
    <p:extLst>
      <p:ext uri="{BB962C8B-B14F-4D97-AF65-F5344CB8AC3E}">
        <p14:creationId xmlns:p14="http://schemas.microsoft.com/office/powerpoint/2010/main" val="287025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F8EE8-8D70-41FA-BB40-82D08DBF87B0}"/>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Physical Constants and Units Used in Thermodynamics</a:t>
            </a:r>
            <a:endParaRPr lang="en-AU" dirty="0"/>
          </a:p>
        </p:txBody>
      </p:sp>
      <p:graphicFrame>
        <p:nvGraphicFramePr>
          <p:cNvPr id="4" name="Table Placeholder 3">
            <a:extLst>
              <a:ext uri="{FF2B5EF4-FFF2-40B4-BE49-F238E27FC236}">
                <a16:creationId xmlns:a16="http://schemas.microsoft.com/office/drawing/2014/main" id="{C7F481AD-3DEC-4F9E-974E-72A98E57FC4F}"/>
              </a:ext>
            </a:extLst>
          </p:cNvPr>
          <p:cNvGraphicFramePr>
            <a:graphicFrameLocks/>
          </p:cNvGraphicFramePr>
          <p:nvPr>
            <p:extLst>
              <p:ext uri="{D42A27DB-BD31-4B8C-83A1-F6EECF244321}">
                <p14:modId xmlns:p14="http://schemas.microsoft.com/office/powerpoint/2010/main" val="354500802"/>
              </p:ext>
            </p:extLst>
          </p:nvPr>
        </p:nvGraphicFramePr>
        <p:xfrm>
          <a:off x="734219" y="2431197"/>
          <a:ext cx="7675562" cy="3716020"/>
        </p:xfrm>
        <a:graphic>
          <a:graphicData uri="http://schemas.openxmlformats.org/drawingml/2006/table">
            <a:tbl>
              <a:tblPr firstRow="1" firstCol="1" bandRow="1">
                <a:tableStyleId>{5940675A-B579-460E-94D1-54222C63F5DA}</a:tableStyleId>
              </a:tblPr>
              <a:tblGrid>
                <a:gridCol w="7675562">
                  <a:extLst>
                    <a:ext uri="{9D8B030D-6E8A-4147-A177-3AD203B41FA5}">
                      <a16:colId xmlns:a16="http://schemas.microsoft.com/office/drawing/2014/main" val="378696932"/>
                    </a:ext>
                  </a:extLst>
                </a:gridCol>
              </a:tblGrid>
              <a:tr h="0">
                <a:tc>
                  <a:txBody>
                    <a:bodyPr/>
                    <a:lstStyle/>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Boltzmann constant, </a:t>
                      </a: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k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1.381 × 10</a:t>
                      </a:r>
                      <a:r>
                        <a:rPr lang="en-US" sz="1600" b="0" i="0" u="none" strike="noStrike" kern="1200" baseline="30000" dirty="0">
                          <a:solidFill>
                            <a:schemeClr val="tx1"/>
                          </a:solidFill>
                          <a:latin typeface="Arial" panose="020B0604020202020204" pitchFamily="34" charset="0"/>
                          <a:ea typeface="+mn-ea"/>
                          <a:cs typeface="Arial" panose="020B0604020202020204" pitchFamily="34" charset="0"/>
                        </a:rPr>
                        <a:t>−23</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J/K</a:t>
                      </a:r>
                    </a:p>
                    <a:p>
                      <a:pPr algn="ctr">
                        <a:spcBef>
                          <a:spcPts val="500"/>
                        </a:spcBef>
                      </a:pP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Avogadro’s number, </a:t>
                      </a:r>
                      <a:r>
                        <a:rPr lang="pt-BR" sz="1600" b="0" i="1" u="none" strike="noStrike" kern="1200" baseline="0" dirty="0">
                          <a:solidFill>
                            <a:schemeClr val="tx1"/>
                          </a:solidFill>
                          <a:latin typeface="Arial" panose="020B0604020202020204" pitchFamily="34" charset="0"/>
                          <a:ea typeface="+mn-ea"/>
                          <a:cs typeface="Arial" panose="020B0604020202020204" pitchFamily="34" charset="0"/>
                        </a:rPr>
                        <a:t>N </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6.022 × 10</a:t>
                      </a:r>
                      <a:r>
                        <a:rPr lang="pt-BR" sz="1600" b="0" i="0" u="none" strike="noStrike" kern="1200" baseline="30000" dirty="0">
                          <a:solidFill>
                            <a:schemeClr val="tx1"/>
                          </a:solidFill>
                          <a:latin typeface="Arial" panose="020B0604020202020204" pitchFamily="34" charset="0"/>
                          <a:ea typeface="+mn-ea"/>
                          <a:cs typeface="Arial" panose="020B0604020202020204" pitchFamily="34" charset="0"/>
                        </a:rPr>
                        <a:t>23</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mol</a:t>
                      </a:r>
                      <a:r>
                        <a:rPr lang="pt-BR" sz="1600" b="0" i="0" u="none" strike="noStrike" kern="1200" baseline="30000" dirty="0">
                          <a:solidFill>
                            <a:schemeClr val="tx1"/>
                          </a:solidFill>
                          <a:latin typeface="Arial" panose="020B0604020202020204" pitchFamily="34" charset="0"/>
                          <a:ea typeface="+mn-ea"/>
                          <a:cs typeface="Arial" panose="020B0604020202020204" pitchFamily="34" charset="0"/>
                        </a:rPr>
                        <a:t>−1</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Faraday constant, </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F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96,480 J/V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mol</a:t>
                      </a:r>
                    </a:p>
                    <a:p>
                      <a:pPr algn="ctr">
                        <a:spcBef>
                          <a:spcPts val="500"/>
                        </a:spcBef>
                      </a:pP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Gas constant, </a:t>
                      </a:r>
                      <a:r>
                        <a:rPr lang="pt-BR" sz="1600" b="0" i="1" u="none" strike="noStrike" kern="1200" baseline="0" dirty="0">
                          <a:solidFill>
                            <a:schemeClr val="tx1"/>
                          </a:solidFill>
                          <a:latin typeface="Arial" panose="020B0604020202020204" pitchFamily="34" charset="0"/>
                          <a:ea typeface="+mn-ea"/>
                          <a:cs typeface="Arial" panose="020B0604020202020204" pitchFamily="34" charset="0"/>
                        </a:rPr>
                        <a:t>R </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8.315 J/mol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 1.987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Units of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Δ</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G</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and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Δ</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H</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are J/</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(or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Units of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Δ</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S</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are J/</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K (or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1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 4.184 J</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Units of absolute temperature, </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are Kelvin,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25 °C = 298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25 °C, </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2.478 kJ/</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 0.592 kcal/</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16917946"/>
                  </a:ext>
                </a:extLst>
              </a:tr>
            </a:tbl>
          </a:graphicData>
        </a:graphic>
      </p:graphicFrame>
      <p:sp>
        <p:nvSpPr>
          <p:cNvPr id="5" name="TextBox 4">
            <a:extLst>
              <a:ext uri="{FF2B5EF4-FFF2-40B4-BE49-F238E27FC236}">
                <a16:creationId xmlns:a16="http://schemas.microsoft.com/office/drawing/2014/main" id="{FE28806C-DD52-4E1A-973B-D0A8D23597D6}"/>
              </a:ext>
            </a:extLst>
          </p:cNvPr>
          <p:cNvSpPr txBox="1"/>
          <p:nvPr/>
        </p:nvSpPr>
        <p:spPr>
          <a:xfrm>
            <a:off x="734219" y="1600200"/>
            <a:ext cx="7675562" cy="830997"/>
          </a:xfrm>
          <a:prstGeom prst="rect">
            <a:avLst/>
          </a:prstGeom>
          <a:solidFill>
            <a:srgbClr val="005F6A"/>
          </a:solidFill>
          <a:ln>
            <a:solidFill>
              <a:schemeClr val="tx1"/>
            </a:solidFill>
          </a:ln>
        </p:spPr>
        <p:txBody>
          <a:bodyPr wrap="square" rtlCol="0">
            <a:spAutoFit/>
          </a:bodyPr>
          <a:lstStyle/>
          <a:p>
            <a:r>
              <a:rPr lang="en-US" b="1" dirty="0">
                <a:solidFill>
                  <a:schemeClr val="bg1"/>
                </a:solidFill>
              </a:rPr>
              <a:t>Table 13-1 Some Physical Constants and Units Used in Thermodynamics</a:t>
            </a:r>
          </a:p>
        </p:txBody>
      </p:sp>
    </p:spTree>
    <p:extLst>
      <p:ext uri="{BB962C8B-B14F-4D97-AF65-F5344CB8AC3E}">
        <p14:creationId xmlns:p14="http://schemas.microsoft.com/office/powerpoint/2010/main" val="268658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9ABE-EAD6-40B3-863B-92F460C66FEA}"/>
              </a:ext>
            </a:extLst>
          </p:cNvPr>
          <p:cNvSpPr>
            <a:spLocks noGrp="1"/>
          </p:cNvSpPr>
          <p:nvPr>
            <p:ph type="title"/>
          </p:nvPr>
        </p:nvSpPr>
        <p:spPr/>
        <p:txBody>
          <a:bodyPr/>
          <a:lstStyle/>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Free Energy </a:t>
            </a:r>
            <a:r>
              <a:rPr lang="en-US" alt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Change, ∆</a:t>
            </a:r>
            <a:r>
              <a:rPr lang="en-US" altLang="en-US"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G</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371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free-energy change, ∆</a:t>
            </a:r>
            <a:r>
              <a:rPr lang="en-US" sz="2400" i="1" dirty="0">
                <a:latin typeface="Arial" panose="020B0604020202020204" pitchFamily="34" charset="0"/>
                <a:cs typeface="Arial" panose="020B0604020202020204" pitchFamily="34" charset="0"/>
              </a:rPr>
              <a:t>G =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 </a:t>
            </a:r>
            <a:endParaRPr lang="en-US" sz="2400" i="1" dirty="0">
              <a:latin typeface="Arial" panose="020B0604020202020204" pitchFamily="34" charset="0"/>
              <a:cs typeface="Arial" panose="020B0604020202020204" pitchFamily="34" charset="0"/>
            </a:endParaRP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is negative for a reaction that releases heat</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 </a:t>
            </a:r>
            <a:r>
              <a:rPr lang="en-US" sz="2400" b="0" dirty="0">
                <a:latin typeface="Arial" panose="020B0604020202020204" pitchFamily="34" charset="0"/>
                <a:cs typeface="Arial" panose="020B0604020202020204" pitchFamily="34" charset="0"/>
              </a:rPr>
              <a:t>is positive for a reaction that increases the system’s randomness</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spontaneous reactions occur when ∆</a:t>
            </a:r>
            <a:r>
              <a:rPr lang="en-US" sz="2400" b="0" i="1" dirty="0">
                <a:latin typeface="Arial" panose="020B0604020202020204" pitchFamily="34" charset="0"/>
                <a:cs typeface="Arial" panose="020B0604020202020204" pitchFamily="34" charset="0"/>
              </a:rPr>
              <a:t>G</a:t>
            </a:r>
            <a:r>
              <a:rPr lang="en-US" sz="2400" b="0" dirty="0">
                <a:latin typeface="Arial" panose="020B0604020202020204" pitchFamily="34" charset="0"/>
                <a:cs typeface="Arial" panose="020B0604020202020204" pitchFamily="34" charset="0"/>
              </a:rPr>
              <a:t> is negative</a:t>
            </a: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DE7AD0-F4A1-9F4B-B879-8F08859313E2}"/>
              </a:ext>
            </a:extLst>
          </p:cNvPr>
          <p:cNvSpPr txBox="1">
            <a:spLocks noChangeArrowheads="1"/>
          </p:cNvSpPr>
          <p:nvPr/>
        </p:nvSpPr>
        <p:spPr bwMode="auto">
          <a:xfrm>
            <a:off x="6248400" y="1377696"/>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(13-1)</a:t>
            </a:r>
          </a:p>
        </p:txBody>
      </p:sp>
    </p:spTree>
    <p:extLst>
      <p:ext uri="{BB962C8B-B14F-4D97-AF65-F5344CB8AC3E}">
        <p14:creationId xmlns:p14="http://schemas.microsoft.com/office/powerpoint/2010/main" val="2801801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AA7B3DAB-AF92-4F75-B5D6-D931BD1393EE}"/>
              </a:ext>
            </a:extLst>
          </p:cNvPr>
          <p:cNvPicPr>
            <a:picLocks noChangeAspect="1"/>
          </p:cNvPicPr>
          <p:nvPr/>
        </p:nvPicPr>
        <p:blipFill>
          <a:blip r:embed="rId3"/>
          <a:stretch>
            <a:fillRect/>
          </a:stretch>
        </p:blipFill>
        <p:spPr>
          <a:xfrm>
            <a:off x="771046" y="381000"/>
            <a:ext cx="1133954" cy="816935"/>
          </a:xfrm>
          <a:prstGeom prst="rect">
            <a:avLst/>
          </a:prstGeom>
        </p:spPr>
      </p:pic>
      <p:sp>
        <p:nvSpPr>
          <p:cNvPr id="2" name="Title 1">
            <a:extLst>
              <a:ext uri="{FF2B5EF4-FFF2-40B4-BE49-F238E27FC236}">
                <a16:creationId xmlns:a16="http://schemas.microsoft.com/office/drawing/2014/main" id="{F8D31120-3DFF-43BD-A8AA-025677F70284}"/>
              </a:ext>
            </a:extLst>
          </p:cNvPr>
          <p:cNvSpPr>
            <a:spLocks noGrp="1"/>
          </p:cNvSpPr>
          <p:nvPr>
            <p:ph type="title"/>
          </p:nvPr>
        </p:nvSpPr>
        <p:spPr/>
        <p:txBody>
          <a:bodyPr/>
          <a:lstStyle/>
          <a:p>
            <a:r>
              <a:rPr lang="en-AU" dirty="0"/>
              <a:t>Clicker Question 3</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A reaction with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H &lt; </a:t>
            </a:r>
            <a:r>
              <a:rPr lang="en-US" sz="2400" dirty="0">
                <a:latin typeface="Arial" panose="020B0604020202020204" pitchFamily="34" charset="0"/>
                <a:cs typeface="Arial" panose="020B0604020202020204" pitchFamily="34" charset="0"/>
              </a:rPr>
              <a:t>0 and ∆</a:t>
            </a:r>
            <a:r>
              <a:rPr lang="en-US" sz="2400" i="1" dirty="0">
                <a:latin typeface="Arial" panose="020B0604020202020204" pitchFamily="34" charset="0"/>
                <a:cs typeface="Arial" panose="020B0604020202020204" pitchFamily="34" charset="0"/>
              </a:rPr>
              <a:t>S &gt; </a:t>
            </a:r>
            <a:r>
              <a:rPr lang="en-US" sz="2400" dirty="0">
                <a:latin typeface="Arial" panose="020B0604020202020204" pitchFamily="34" charset="0"/>
                <a:cs typeface="Arial" panose="020B0604020202020204" pitchFamily="34" charset="0"/>
              </a:rPr>
              <a:t>0 is:</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sz="2400" dirty="0">
                <a:latin typeface="Arial" charset="0"/>
                <a:cs typeface="Arial" charset="0"/>
              </a:rPr>
              <a:t>always exergonic.</a:t>
            </a:r>
          </a:p>
          <a:p>
            <a:pPr marL="514350" indent="-514350">
              <a:buFont typeface="+mj-lt"/>
              <a:buAutoNum type="alphaUcPeriod"/>
            </a:pPr>
            <a:r>
              <a:rPr lang="en-US" sz="2400" dirty="0">
                <a:latin typeface="Arial" charset="0"/>
                <a:cs typeface="Arial" charset="0"/>
              </a:rPr>
              <a:t>at equilibrium.</a:t>
            </a:r>
          </a:p>
          <a:p>
            <a:pPr marL="514350" indent="-514350">
              <a:buFont typeface="+mj-lt"/>
              <a:buAutoNum type="alphaUcPeriod"/>
            </a:pPr>
            <a:r>
              <a:rPr lang="en-US" sz="2400" dirty="0">
                <a:latin typeface="Arial" charset="0"/>
                <a:cs typeface="Arial" charset="0"/>
              </a:rPr>
              <a:t>physically impossible.</a:t>
            </a:r>
            <a:endParaRPr lang="en-US" sz="2400" baseline="-25000" dirty="0">
              <a:latin typeface="Arial" charset="0"/>
              <a:cs typeface="Arial" charset="0"/>
            </a:endParaRPr>
          </a:p>
          <a:p>
            <a:pPr marL="514350" indent="-514350">
              <a:buFont typeface="+mj-lt"/>
              <a:buAutoNum type="alphaUcPeriod"/>
            </a:pPr>
            <a:r>
              <a:rPr lang="en-US" sz="2400" dirty="0">
                <a:latin typeface="Arial" charset="0"/>
                <a:cs typeface="Arial" charset="0"/>
              </a:rPr>
              <a:t>always endothermic.</a:t>
            </a:r>
            <a:endParaRPr lang="en-US" sz="2000" dirty="0">
              <a:latin typeface="Arial" charset="0"/>
              <a:cs typeface="Arial"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7344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6F9C-4413-4676-845E-17F7950DDB0B}"/>
              </a:ext>
            </a:extLst>
          </p:cNvPr>
          <p:cNvSpPr>
            <a:spLocks noGrp="1"/>
          </p:cNvSpPr>
          <p:nvPr>
            <p:ph type="title"/>
          </p:nvPr>
        </p:nvSpPr>
        <p:spPr/>
        <p:txBody>
          <a:bodyPr/>
          <a:lstStyle/>
          <a:p>
            <a:r>
              <a:rPr lang="en-AU" dirty="0"/>
              <a:t>Clicker Question 3, Response</a:t>
            </a:r>
          </a:p>
        </p:txBody>
      </p:sp>
      <p:sp>
        <p:nvSpPr>
          <p:cNvPr id="5" name="Google Shape;433;g847cf01710_0_113">
            <a:extLst>
              <a:ext uri="{FF2B5EF4-FFF2-40B4-BE49-F238E27FC236}">
                <a16:creationId xmlns:a16="http://schemas.microsoft.com/office/drawing/2014/main" id="{F933C2D9-0089-194B-A28C-627BF0BACB3D}"/>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A reaction with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H &lt; </a:t>
            </a:r>
            <a:r>
              <a:rPr lang="en-US" sz="2400" dirty="0">
                <a:latin typeface="Arial" panose="020B0604020202020204" pitchFamily="34" charset="0"/>
                <a:cs typeface="Arial" panose="020B0604020202020204" pitchFamily="34" charset="0"/>
              </a:rPr>
              <a:t>0 and ∆</a:t>
            </a:r>
            <a:r>
              <a:rPr lang="en-US" sz="2400" i="1" dirty="0">
                <a:latin typeface="Arial" panose="020B0604020202020204" pitchFamily="34" charset="0"/>
                <a:cs typeface="Arial" panose="020B0604020202020204" pitchFamily="34" charset="0"/>
              </a:rPr>
              <a:t>S &gt; </a:t>
            </a:r>
            <a:r>
              <a:rPr lang="en-US" sz="2400" dirty="0">
                <a:latin typeface="Arial" panose="020B0604020202020204" pitchFamily="34" charset="0"/>
                <a:cs typeface="Arial" panose="020B0604020202020204" pitchFamily="34" charset="0"/>
              </a:rPr>
              <a:t>0 is:</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sz="2400" b="1" dirty="0">
                <a:latin typeface="Arial" charset="0"/>
                <a:cs typeface="Arial" charset="0"/>
              </a:rPr>
              <a:t>always exergonic.</a:t>
            </a:r>
          </a:p>
          <a:p>
            <a:pPr>
              <a:buNone/>
            </a:pPr>
            <a:endParaRPr lang="en-US" sz="2000" dirty="0">
              <a:latin typeface="Arial" charset="0"/>
              <a:cs typeface="Arial" charset="0"/>
            </a:endParaRPr>
          </a:p>
          <a:p>
            <a:pPr>
              <a:buNone/>
            </a:pPr>
            <a:r>
              <a:rPr lang="en-US" sz="2400" b="1" dirty="0">
                <a:latin typeface="Arial" panose="020B0604020202020204" pitchFamily="34" charset="0"/>
                <a:cs typeface="Arial" panose="020B0604020202020204" pitchFamily="34" charset="0"/>
              </a:rPr>
              <a:t>The change in free energy can be calculated by the equation ∆</a:t>
            </a:r>
            <a:r>
              <a:rPr lang="en-US" sz="2400" b="1" i="1" dirty="0">
                <a:latin typeface="Arial" panose="020B0604020202020204" pitchFamily="34" charset="0"/>
                <a:cs typeface="Arial" panose="020B0604020202020204" pitchFamily="34" charset="0"/>
              </a:rPr>
              <a:t>G = </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H </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T</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S.  </a:t>
            </a:r>
            <a:r>
              <a:rPr lang="en-US" sz="2400" b="1" dirty="0">
                <a:latin typeface="Arial" panose="020B0604020202020204" pitchFamily="34" charset="0"/>
                <a:cs typeface="Arial" panose="020B0604020202020204" pitchFamily="34" charset="0"/>
              </a:rPr>
              <a:t>When ∆</a:t>
            </a:r>
            <a:r>
              <a:rPr lang="en-US" sz="2400" b="1" i="1" dirty="0">
                <a:latin typeface="Arial" panose="020B0604020202020204" pitchFamily="34" charset="0"/>
                <a:cs typeface="Arial" panose="020B0604020202020204" pitchFamily="34" charset="0"/>
              </a:rPr>
              <a:t>G </a:t>
            </a:r>
            <a:r>
              <a:rPr lang="en-US" sz="2400" b="1" dirty="0">
                <a:latin typeface="Arial" panose="020B0604020202020204" pitchFamily="34" charset="0"/>
                <a:cs typeface="Arial" panose="020B0604020202020204" pitchFamily="34" charset="0"/>
              </a:rPr>
              <a:t>is negative, free energy is released and the reaction is exergonic. If ∆</a:t>
            </a:r>
            <a:r>
              <a:rPr lang="en-US" sz="2400" b="1" i="1" dirty="0">
                <a:latin typeface="Arial" panose="020B0604020202020204" pitchFamily="34" charset="0"/>
                <a:cs typeface="Arial" panose="020B0604020202020204" pitchFamily="34" charset="0"/>
              </a:rPr>
              <a:t>H &lt; </a:t>
            </a:r>
            <a:r>
              <a:rPr lang="en-US" sz="2400" b="1" dirty="0">
                <a:latin typeface="Arial" panose="020B0604020202020204" pitchFamily="34" charset="0"/>
                <a:cs typeface="Arial" panose="020B0604020202020204" pitchFamily="34" charset="0"/>
              </a:rPr>
              <a:t>0 and ∆</a:t>
            </a:r>
            <a:r>
              <a:rPr lang="en-US" sz="2400" b="1" i="1" dirty="0">
                <a:latin typeface="Arial" panose="020B0604020202020204" pitchFamily="34" charset="0"/>
                <a:cs typeface="Arial" panose="020B0604020202020204" pitchFamily="34" charset="0"/>
              </a:rPr>
              <a:t>S &gt; </a:t>
            </a:r>
            <a:r>
              <a:rPr lang="en-US" sz="2400" b="1" dirty="0">
                <a:latin typeface="Arial" panose="020B0604020202020204" pitchFamily="34" charset="0"/>
                <a:cs typeface="Arial" panose="020B0604020202020204" pitchFamily="34" charset="0"/>
              </a:rPr>
              <a:t>0, ∆</a:t>
            </a:r>
            <a:r>
              <a:rPr lang="en-US" sz="2400" b="1" i="1" dirty="0">
                <a:latin typeface="Arial" panose="020B0604020202020204" pitchFamily="34" charset="0"/>
                <a:cs typeface="Arial" panose="020B0604020202020204" pitchFamily="34" charset="0"/>
              </a:rPr>
              <a:t>G </a:t>
            </a:r>
            <a:r>
              <a:rPr lang="en-US" sz="2400" b="1" dirty="0">
                <a:latin typeface="Arial" panose="020B0604020202020204" pitchFamily="34" charset="0"/>
                <a:cs typeface="Arial" panose="020B0604020202020204" pitchFamily="34" charset="0"/>
              </a:rPr>
              <a:t>will always be negative, thus the reaction will always be exergonic.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077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p2" descr="Icon P 1&#10;">
            <a:extLst>
              <a:ext uri="{FF2B5EF4-FFF2-40B4-BE49-F238E27FC236}">
                <a16:creationId xmlns:a16="http://schemas.microsoft.com/office/drawing/2014/main" id="{5EF7236D-459C-4774-9C6C-F5CCE70AAE8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DED2959-087E-4A0D-B7F6-41220B4AAA0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(2 of 4)</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40045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F8AF-3F38-4CC3-8563-F70306CC658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Metabolites and Intermediary Metabolism</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98017" y="1752600"/>
            <a:ext cx="834796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metabolites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series of intermediates through which precursors are converted to products</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intermediary metabolism </a:t>
            </a:r>
            <a:r>
              <a:rPr lang="en-US" sz="2400" dirty="0">
                <a:latin typeface="Arial" panose="020B0604020202020204" pitchFamily="34" charset="0"/>
                <a:cs typeface="Arial" panose="020B0604020202020204" pitchFamily="34" charset="0"/>
              </a:rPr>
              <a:t>= the combined activities of all the metabolic pathways that interconvert precursors, metabolites, and products of low molecular weight</a:t>
            </a:r>
          </a:p>
          <a:p>
            <a:pPr lvl="1"/>
            <a:endParaRPr lang="en-US" dirty="0"/>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36058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71BF-155F-461E-8AB5-AB1E7A5FDBE9}"/>
              </a:ext>
            </a:extLst>
          </p:cNvPr>
          <p:cNvSpPr>
            <a:spLocks noGrp="1"/>
          </p:cNvSpPr>
          <p:nvPr>
            <p:ph type="title"/>
          </p:nvPr>
        </p:nvSpPr>
        <p:spPr>
          <a:xfrm>
            <a:off x="0" y="152400"/>
            <a:ext cx="9144000" cy="1219200"/>
          </a:xfrm>
        </p:spPr>
        <p:txBody>
          <a:bodyPr/>
          <a:lstStyle/>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Living Cells and the Second Law of Thermodynamics</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order produced within cells as they grow and divide is compensated for by the disorder they create in their surroundings</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living organisms take free energy from, and return heat and entropy to, their surroundings</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742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0E08-A2D3-48D7-8781-907812BD059F}"/>
              </a:ext>
            </a:extLst>
          </p:cNvPr>
          <p:cNvSpPr>
            <a:spLocks noGrp="1"/>
          </p:cNvSpPr>
          <p:nvPr>
            <p:ph type="title"/>
          </p:nvPr>
        </p:nvSpPr>
        <p:spPr/>
        <p:txBody>
          <a:bodyPr/>
          <a:lstStyle/>
          <a:p>
            <a:r>
              <a:rPr lang="en-US" altLang="en-US" sz="3600" dirty="0">
                <a:solidFill>
                  <a:srgbClr val="4E4CB4"/>
                </a:solidFill>
                <a:latin typeface="Arial" panose="020B0604020202020204" pitchFamily="34" charset="0"/>
                <a:cs typeface="Arial" panose="020B0604020202020204" pitchFamily="34" charset="0"/>
              </a:rPr>
              <a:t>Standard Free-Energy Change Is Directly Related to the Equilibrium Constant</a:t>
            </a:r>
            <a:endParaRPr lang="en-AU" sz="36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2057400"/>
            <a:ext cx="8544069"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for the general reaction</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b</a:t>
            </a:r>
            <a:r>
              <a:rPr lang="en-US" sz="2400" dirty="0" err="1">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c</a:t>
            </a:r>
            <a:r>
              <a:rPr lang="en-US" sz="2400" dirty="0" err="1">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d</a:t>
            </a:r>
            <a:r>
              <a:rPr lang="en-US" sz="2400" dirty="0" err="1">
                <a:latin typeface="Arial" panose="020B0604020202020204" pitchFamily="34" charset="0"/>
                <a:cs typeface="Arial" panose="020B0604020202020204" pitchFamily="34" charset="0"/>
              </a:rPr>
              <a:t>D</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p:sp>
        <p:nvSpPr>
          <p:cNvPr id="8" name="Google Shape;390;g847cf01710_0_68">
            <a:extLst>
              <a:ext uri="{FF2B5EF4-FFF2-40B4-BE49-F238E27FC236}">
                <a16:creationId xmlns:a16="http://schemas.microsoft.com/office/drawing/2014/main" id="{5897157B-3589-4A9C-B8EA-DC06FDD5F5EE}"/>
              </a:ext>
            </a:extLst>
          </p:cNvPr>
          <p:cNvSpPr txBox="1">
            <a:spLocks noChangeArrowheads="1"/>
          </p:cNvSpPr>
          <p:nvPr/>
        </p:nvSpPr>
        <p:spPr bwMode="auto">
          <a:xfrm>
            <a:off x="299964" y="3806823"/>
            <a:ext cx="8544069"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50800" indent="0">
              <a:buNone/>
            </a:pPr>
            <a:r>
              <a:rPr lang="en-US" sz="2400" dirty="0">
                <a:latin typeface="Arial" panose="020B0604020202020204" pitchFamily="34" charset="0"/>
                <a:cs typeface="Arial" panose="020B0604020202020204" pitchFamily="34" charset="0"/>
              </a:rPr>
              <a:t>     the equilibrium constant,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is given by</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p:pic>
        <p:nvPicPr>
          <p:cNvPr id="6" name="Picture 5" descr="K sub e q, is given by the following equation: k sub e q = start fraction concentration of C superscript c sub e q times concentration of D superscript d sub e q over concentration of A superscript a sub eq times concentration of B superscript d sub e q end fraction.">
            <a:extLst>
              <a:ext uri="{FF2B5EF4-FFF2-40B4-BE49-F238E27FC236}">
                <a16:creationId xmlns:a16="http://schemas.microsoft.com/office/drawing/2014/main" id="{584E52F3-7AA4-45B6-88D1-5026BC12C210}"/>
              </a:ext>
            </a:extLst>
          </p:cNvPr>
          <p:cNvPicPr>
            <a:picLocks noChangeAspect="1"/>
          </p:cNvPicPr>
          <p:nvPr/>
        </p:nvPicPr>
        <p:blipFill>
          <a:blip r:embed="rId3"/>
          <a:stretch>
            <a:fillRect/>
          </a:stretch>
        </p:blipFill>
        <p:spPr>
          <a:xfrm>
            <a:off x="2514600" y="4724400"/>
            <a:ext cx="2609314" cy="1158340"/>
          </a:xfrm>
          <a:prstGeom prst="rect">
            <a:avLst/>
          </a:prstGeom>
        </p:spPr>
      </p:pic>
      <p:sp>
        <p:nvSpPr>
          <p:cNvPr id="4" name="TextBox 3">
            <a:extLst>
              <a:ext uri="{FF2B5EF4-FFF2-40B4-BE49-F238E27FC236}">
                <a16:creationId xmlns:a16="http://schemas.microsoft.com/office/drawing/2014/main" id="{C197C183-802C-0F45-928A-E06485A1F2BC}"/>
              </a:ext>
            </a:extLst>
          </p:cNvPr>
          <p:cNvSpPr txBox="1">
            <a:spLocks noChangeArrowheads="1"/>
          </p:cNvSpPr>
          <p:nvPr/>
        </p:nvSpPr>
        <p:spPr bwMode="auto">
          <a:xfrm>
            <a:off x="5410200" y="51816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(13-2)</a:t>
            </a:r>
          </a:p>
        </p:txBody>
      </p:sp>
    </p:spTree>
    <p:extLst>
      <p:ext uri="{BB962C8B-B14F-4D97-AF65-F5344CB8AC3E}">
        <p14:creationId xmlns:p14="http://schemas.microsoft.com/office/powerpoint/2010/main" val="934730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D5FA-96B1-4317-8E4A-B1DBA2CCEAF1}"/>
              </a:ext>
            </a:extLst>
          </p:cNvPr>
          <p:cNvSpPr>
            <a:spLocks noGrp="1"/>
          </p:cNvSpPr>
          <p:nvPr>
            <p:ph type="title"/>
          </p:nvPr>
        </p:nvSpPr>
        <p:spPr/>
        <p:txBody>
          <a:bodyPr/>
          <a:lstStyle/>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Standard Transformed Constants</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1" dirty="0">
                <a:latin typeface="Arial" panose="020B0604020202020204" pitchFamily="34" charset="0"/>
                <a:cs typeface="Arial" panose="020B0604020202020204" pitchFamily="34" charset="0"/>
              </a:rPr>
              <a:t>standard transformed constants </a:t>
            </a:r>
            <a:r>
              <a:rPr lang="en-US" sz="2400" dirty="0">
                <a:latin typeface="Arial" panose="020B0604020202020204" pitchFamily="34" charset="0"/>
                <a:cs typeface="Arial" panose="020B0604020202020204" pitchFamily="34" charset="0"/>
              </a:rPr>
              <a:t>= physical constants based on the biochemical standard state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is 10</a:t>
            </a:r>
            <a:r>
              <a:rPr lang="en-US" sz="2400" baseline="30000" dirty="0">
                <a:latin typeface="Arial" panose="020B0604020202020204" pitchFamily="34" charset="0"/>
                <a:cs typeface="Arial" panose="020B0604020202020204" pitchFamily="34" charset="0"/>
              </a:rPr>
              <a:t>−7 </a:t>
            </a:r>
            <a:r>
              <a:rPr lang="en-US" sz="2400" dirty="0">
                <a:latin typeface="Arial" panose="020B0604020202020204" pitchFamily="34" charset="0"/>
                <a:cs typeface="Arial" panose="020B0604020202020204" pitchFamily="34" charset="0"/>
              </a:rPr>
              <a:t>M,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 is 55.5 M, [Mg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1 mM)</a:t>
            </a:r>
          </a:p>
          <a:p>
            <a:pPr marL="850900" lvl="1">
              <a:lnSpc>
                <a:spcPct val="110000"/>
              </a:lnSpc>
              <a:spcBef>
                <a:spcPts val="0"/>
              </a:spcBef>
              <a:buSzPts val="2800"/>
              <a:defRPr/>
            </a:pPr>
            <a:r>
              <a:rPr lang="en-US" sz="2400" b="1" dirty="0">
                <a:latin typeface="Arial" panose="020B0604020202020204" pitchFamily="34" charset="0"/>
                <a:cs typeface="Arial" panose="020B0604020202020204" pitchFamily="34" charset="0"/>
              </a:rPr>
              <a:t>standard </a:t>
            </a:r>
            <a:r>
              <a:rPr lang="en-US" sz="2400" b="1" dirty="0">
                <a:latin typeface="Arial" panose="020B0604020202020204" pitchFamily="34" charset="0"/>
                <a:ea typeface="Arial Unicode MS" panose="020B0604020202020204" pitchFamily="34" charset="-128"/>
                <a:cs typeface="Arial" panose="020B0604020202020204" pitchFamily="34" charset="0"/>
              </a:rPr>
              <a:t>free-energy change,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pPr marL="850900" lvl="1">
              <a:lnSpc>
                <a:spcPct val="110000"/>
              </a:lnSpc>
              <a:spcBef>
                <a:spcPts val="0"/>
              </a:spcBef>
              <a:buSzPts val="2800"/>
              <a:defRPr/>
            </a:pPr>
            <a:r>
              <a:rPr lang="en-US" sz="2400" b="1" dirty="0">
                <a:latin typeface="Arial" panose="020B0604020202020204" pitchFamily="34" charset="0"/>
                <a:cs typeface="Arial" panose="020B0604020202020204" pitchFamily="34" charset="0"/>
              </a:rPr>
              <a:t>standard equilibrium constant, </a:t>
            </a:r>
            <a:r>
              <a:rPr lang="en-US" sz="2400" i="1" dirty="0" err="1">
                <a:latin typeface="Arial" panose="020B0604020202020204" pitchFamily="34" charset="0"/>
                <a:cs typeface="Arial" panose="020B0604020202020204" pitchFamily="34" charset="0"/>
              </a:rPr>
              <a:t>K</a:t>
            </a:r>
            <a:r>
              <a:rPr lang="en-US" sz="2400" dirty="0" err="1">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138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p2" descr="Icon P 1&#10;">
            <a:extLst>
              <a:ext uri="{FF2B5EF4-FFF2-40B4-BE49-F238E27FC236}">
                <a16:creationId xmlns:a16="http://schemas.microsoft.com/office/drawing/2014/main" id="{AD1E82B0-F435-4A23-8776-2571FF44290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F4AED2-268B-4893-8BDA-A3F0062C22F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(3 of 4)</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1919896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BBCD-5C63-4A64-928D-DF8E56C9F317}"/>
              </a:ext>
            </a:extLst>
          </p:cNvPr>
          <p:cNvSpPr>
            <a:spLocks noGrp="1"/>
          </p:cNvSpPr>
          <p:nvPr>
            <p:ph type="title"/>
          </p:nvPr>
        </p:nvSpPr>
        <p:spPr>
          <a:xfrm>
            <a:off x="0" y="152400"/>
            <a:ext cx="9144000" cy="1371600"/>
          </a:xfrm>
        </p:spPr>
        <p:txBody>
          <a:bodyPr/>
          <a:lstStyle/>
          <a:p>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The Relationship Between </a:t>
            </a:r>
            <a:b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br>
            <a:r>
              <a:rPr lang="en-US" altLang="en-US" i="1"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K</a:t>
            </a:r>
            <a:r>
              <a:rPr lang="en-US" altLang="en-US"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a:t>
            </a:r>
            <a:r>
              <a:rPr lang="en-US" altLang="en-US" baseline="-250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eq</a:t>
            </a:r>
            <a:r>
              <a:rPr lang="en-US" altLang="en-US" baseline="-250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and ∆</a:t>
            </a:r>
            <a:r>
              <a:rPr lang="en-US" altLang="en-US" i="1" dirty="0">
                <a:solidFill>
                  <a:schemeClr val="tx1"/>
                </a:solidFill>
                <a:latin typeface="Arial" panose="020B0604020202020204" pitchFamily="34" charset="0"/>
                <a:ea typeface="Arial Unicode MS" panose="020B0604020202020204" pitchFamily="34" charset="-128"/>
                <a:cs typeface="Arial" panose="020B0604020202020204" pitchFamily="34" charset="0"/>
              </a:rPr>
              <a:t>G</a:t>
            </a:r>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relationship between </a:t>
            </a:r>
            <a:r>
              <a:rPr lang="en-US" altLang="en-US" sz="2400" i="1" dirty="0" err="1">
                <a:latin typeface="Arial" panose="020B0604020202020204" pitchFamily="34" charset="0"/>
                <a:cs typeface="Arial" panose="020B0604020202020204" pitchFamily="34" charset="0"/>
              </a:rPr>
              <a:t>K</a:t>
            </a:r>
            <a:r>
              <a:rPr lang="en-US" altLang="en-US" sz="2400" dirty="0" err="1">
                <a:latin typeface="Arial" panose="020B0604020202020204" pitchFamily="34" charset="0"/>
                <a:cs typeface="Arial" panose="020B0604020202020204" pitchFamily="34" charset="0"/>
              </a:rPr>
              <a:t>′</a:t>
            </a:r>
            <a:r>
              <a:rPr lang="en-US" altLang="en-US" sz="2400" baseline="-25000" dirty="0" err="1">
                <a:latin typeface="Arial" panose="020B0604020202020204" pitchFamily="34" charset="0"/>
                <a:cs typeface="Arial" panose="020B0604020202020204" pitchFamily="34" charset="0"/>
              </a:rPr>
              <a:t>eq</a:t>
            </a:r>
            <a:r>
              <a:rPr lang="en-US" altLang="en-US" sz="2400" baseline="-25000" dirty="0">
                <a:latin typeface="Arial" panose="020B0604020202020204" pitchFamily="34" charset="0"/>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and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a:t>
            </a:r>
          </a:p>
          <a:p>
            <a:pPr marL="393700">
              <a:lnSpc>
                <a:spcPct val="110000"/>
              </a:lnSpc>
              <a:spcBef>
                <a:spcPts val="0"/>
              </a:spcBef>
              <a:buSzPts val="2800"/>
              <a:defRPr/>
            </a:pPr>
            <a:endParaRPr lang="en-US" alt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RT</a:t>
            </a:r>
            <a:r>
              <a:rPr lang="en-US" altLang="en-US" sz="2400" dirty="0">
                <a:latin typeface="Arial" panose="020B0604020202020204" pitchFamily="34" charset="0"/>
                <a:ea typeface="Arial Unicode MS" panose="020B0604020202020204" pitchFamily="34" charset="-128"/>
                <a:cs typeface="Arial" panose="020B0604020202020204" pitchFamily="34" charset="0"/>
              </a:rPr>
              <a:t> ln </a:t>
            </a:r>
            <a:r>
              <a:rPr lang="en-US" altLang="en-US" sz="2400"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aseline="-25000" dirty="0" err="1">
                <a:latin typeface="Arial" panose="020B0604020202020204" pitchFamily="34" charset="0"/>
                <a:ea typeface="Arial Unicode MS" panose="020B0604020202020204" pitchFamily="34" charset="-128"/>
                <a:cs typeface="Arial" panose="020B0604020202020204" pitchFamily="34" charset="0"/>
              </a:rPr>
              <a:t>eq</a:t>
            </a:r>
            <a:endParaRPr lang="en-US" altLang="en-US" sz="2400" dirty="0">
              <a:latin typeface="Arial" panose="020B0604020202020204" pitchFamily="34" charset="0"/>
              <a:ea typeface="Arial Unicode MS" panose="020B0604020202020204" pitchFamily="34" charset="-128"/>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standard free-energy change of a chemical reaction is simply an alternative mathematical way of expressing its equilibrium constant</a:t>
            </a:r>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FAC7D78-3A46-0249-B808-B2005225CF3E}"/>
              </a:ext>
            </a:extLst>
          </p:cNvPr>
          <p:cNvSpPr txBox="1">
            <a:spLocks noChangeArrowheads="1"/>
          </p:cNvSpPr>
          <p:nvPr/>
        </p:nvSpPr>
        <p:spPr bwMode="auto">
          <a:xfrm>
            <a:off x="5638800" y="25146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(13-3)</a:t>
            </a:r>
          </a:p>
        </p:txBody>
      </p:sp>
    </p:spTree>
    <p:extLst>
      <p:ext uri="{BB962C8B-B14F-4D97-AF65-F5344CB8AC3E}">
        <p14:creationId xmlns:p14="http://schemas.microsoft.com/office/powerpoint/2010/main" val="415001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C219FE95-4CC6-42F4-8575-A8448EF86E6A}"/>
              </a:ext>
            </a:extLst>
          </p:cNvPr>
          <p:cNvPicPr>
            <a:picLocks noChangeAspect="1"/>
          </p:cNvPicPr>
          <p:nvPr/>
        </p:nvPicPr>
        <p:blipFill>
          <a:blip r:embed="rId3"/>
          <a:stretch>
            <a:fillRect/>
          </a:stretch>
        </p:blipFill>
        <p:spPr>
          <a:xfrm>
            <a:off x="771046" y="381000"/>
            <a:ext cx="1133954" cy="816935"/>
          </a:xfrm>
          <a:prstGeom prst="rect">
            <a:avLst/>
          </a:prstGeom>
        </p:spPr>
      </p:pic>
      <p:sp>
        <p:nvSpPr>
          <p:cNvPr id="2" name="Title 1">
            <a:extLst>
              <a:ext uri="{FF2B5EF4-FFF2-40B4-BE49-F238E27FC236}">
                <a16:creationId xmlns:a16="http://schemas.microsoft.com/office/drawing/2014/main" id="{73FFE6CA-FA8F-4069-A855-AF9B8D56D40C}"/>
              </a:ext>
            </a:extLst>
          </p:cNvPr>
          <p:cNvSpPr>
            <a:spLocks noGrp="1"/>
          </p:cNvSpPr>
          <p:nvPr>
            <p:ph type="title"/>
          </p:nvPr>
        </p:nvSpPr>
        <p:spPr/>
        <p:txBody>
          <a:bodyPr/>
          <a:lstStyle/>
          <a:p>
            <a:r>
              <a:rPr lang="en-AU" dirty="0"/>
              <a:t>Clicker Question 4</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How much transformed free energy would be required to provide cells with 7.8 mM ATP at </a:t>
            </a:r>
            <a:r>
              <a:rPr lang="en-US" sz="2400" dirty="0">
                <a:latin typeface="Arial" panose="020B0604020202020204" pitchFamily="34" charset="0"/>
                <a:ea typeface="Arial Unicode MS" panose="020B0604020202020204" pitchFamily="34" charset="-128"/>
                <a:cs typeface="Arial" panose="020B0604020202020204" pitchFamily="34" charset="0"/>
              </a:rPr>
              <a:t>37 °C </a:t>
            </a:r>
            <a:r>
              <a:rPr lang="en-US" sz="2400" dirty="0">
                <a:latin typeface="Arial" charset="0"/>
                <a:cs typeface="Arial" charset="0"/>
              </a:rPr>
              <a:t>if both ADP and inorganic phosphate are at 0.3 mM?</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Times New Roman" pitchFamily="18" charset="0"/>
              </a:rPr>
              <a:t>+11.5 kJ/mol</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-10.1 kJ/mol</a:t>
            </a:r>
            <a:endParaRPr lang="en-US" sz="2400" i="1"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-8.4 kJ/mol</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-11.5 kJ/mol</a:t>
            </a: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52020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3422-890E-43B7-80FE-B79D41A50399}"/>
              </a:ext>
            </a:extLst>
          </p:cNvPr>
          <p:cNvSpPr>
            <a:spLocks noGrp="1"/>
          </p:cNvSpPr>
          <p:nvPr>
            <p:ph type="title"/>
          </p:nvPr>
        </p:nvSpPr>
        <p:spPr/>
        <p:txBody>
          <a:bodyPr/>
          <a:lstStyle/>
          <a:p>
            <a:r>
              <a:rPr lang="en-AU" dirty="0"/>
              <a:t>Clicker Question 4, Response</a:t>
            </a:r>
          </a:p>
        </p:txBody>
      </p:sp>
      <p:sp>
        <p:nvSpPr>
          <p:cNvPr id="5" name="Google Shape;433;g847cf01710_0_113">
            <a:extLst>
              <a:ext uri="{FF2B5EF4-FFF2-40B4-BE49-F238E27FC236}">
                <a16:creationId xmlns:a16="http://schemas.microsoft.com/office/drawing/2014/main" id="{F4EFFB8B-962C-FC48-9F94-653239F0D0FA}"/>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How much transformed free energy would be required to provide cells with 7.8 mM ATP </a:t>
            </a:r>
            <a:r>
              <a:rPr lang="en-US" sz="2400" dirty="0">
                <a:latin typeface="Arial" panose="020B0604020202020204" pitchFamily="34" charset="0"/>
                <a:ea typeface="Arial Unicode MS" panose="020B0604020202020204" pitchFamily="34" charset="-128"/>
                <a:cs typeface="Arial" panose="020B0604020202020204" pitchFamily="34" charset="0"/>
              </a:rPr>
              <a:t>at 37 °C </a:t>
            </a:r>
            <a:r>
              <a:rPr lang="en-US" sz="2400" dirty="0">
                <a:latin typeface="Arial" charset="0"/>
                <a:cs typeface="Arial" charset="0"/>
              </a:rPr>
              <a:t>if both ADP and inorganic phosphate are at 0.3 mM?</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Times New Roman" pitchFamily="18" charset="0"/>
              </a:rPr>
              <a:t>D.  -11.5 kJ/mol</a:t>
            </a:r>
          </a:p>
          <a:p>
            <a:pPr>
              <a:buNone/>
            </a:pPr>
            <a:endParaRPr lang="en-US" sz="2400" baseline="-25000" dirty="0">
              <a:latin typeface="Arial" charset="0"/>
              <a:cs typeface="Times New Roman" pitchFamily="18" charset="0"/>
            </a:endParaRPr>
          </a:p>
          <a:p>
            <a:pPr>
              <a:buNone/>
            </a:pPr>
            <a:r>
              <a:rPr lang="en-US" altLang="en-US" sz="2400" b="1" dirty="0">
                <a:latin typeface="Arial" panose="020B0604020202020204" pitchFamily="34" charset="0"/>
                <a:ea typeface="Arial Unicode MS" panose="020B0604020202020204" pitchFamily="34" charset="-128"/>
                <a:cs typeface="Arial" panose="020B0604020202020204" pitchFamily="34" charset="0"/>
              </a:rPr>
              <a:t>∆</a:t>
            </a:r>
            <a:r>
              <a:rPr lang="en-US" alt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b="1" dirty="0">
                <a:latin typeface="Arial" panose="020B0604020202020204" pitchFamily="34" charset="0"/>
                <a:ea typeface="Arial Unicode MS" panose="020B0604020202020204" pitchFamily="34" charset="-128"/>
                <a:cs typeface="Arial" panose="020B0604020202020204" pitchFamily="34" charset="0"/>
              </a:rPr>
              <a:t>′° = -</a:t>
            </a:r>
            <a:r>
              <a:rPr lang="en-US" altLang="en-US" sz="2400" b="1" i="1" dirty="0">
                <a:latin typeface="Arial" panose="020B0604020202020204" pitchFamily="34" charset="0"/>
                <a:ea typeface="Arial Unicode MS" panose="020B0604020202020204" pitchFamily="34" charset="-128"/>
                <a:cs typeface="Arial" panose="020B0604020202020204" pitchFamily="34" charset="0"/>
              </a:rPr>
              <a:t>RT</a:t>
            </a:r>
            <a:r>
              <a:rPr lang="en-US" altLang="en-US" sz="2400" b="1" dirty="0">
                <a:latin typeface="Arial" panose="020B0604020202020204" pitchFamily="34" charset="0"/>
                <a:ea typeface="Arial Unicode MS" panose="020B0604020202020204" pitchFamily="34" charset="-128"/>
                <a:cs typeface="Arial" panose="020B0604020202020204" pitchFamily="34" charset="0"/>
              </a:rPr>
              <a:t> ln </a:t>
            </a:r>
            <a:r>
              <a:rPr lang="en-US" altLang="en-US" sz="2400" b="1"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b="1"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1" baseline="-25000" dirty="0" err="1">
                <a:latin typeface="Arial" panose="020B0604020202020204" pitchFamily="34" charset="0"/>
                <a:ea typeface="Arial Unicode MS" panose="020B0604020202020204" pitchFamily="34" charset="-128"/>
                <a:cs typeface="Arial" panose="020B0604020202020204" pitchFamily="34" charset="0"/>
              </a:rPr>
              <a:t>eq</a:t>
            </a:r>
            <a:endParaRPr lang="en-US" altLang="en-US" sz="2400" b="1" baseline="-25000"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altLang="en-US" sz="2400" b="1" baseline="-250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b="1" dirty="0">
                <a:latin typeface="Arial" panose="020B0604020202020204" pitchFamily="34" charset="0"/>
                <a:ea typeface="Arial Unicode MS" panose="020B0604020202020204" pitchFamily="34" charset="-128"/>
                <a:cs typeface="Arial" panose="020B0604020202020204" pitchFamily="34" charset="0"/>
              </a:rPr>
              <a:t>= -</a:t>
            </a:r>
            <a:r>
              <a:rPr lang="en-US" sz="2400" b="1" dirty="0">
                <a:latin typeface="Arial" panose="020B0604020202020204" pitchFamily="34" charset="0"/>
                <a:ea typeface="Arial Unicode MS" panose="020B0604020202020204" pitchFamily="34" charset="-128"/>
                <a:cs typeface="Arial" panose="020B0604020202020204" pitchFamily="34" charset="0"/>
              </a:rPr>
              <a:t>(8.315 J/</a:t>
            </a:r>
            <a:r>
              <a:rPr lang="en-US" sz="2400" b="1" dirty="0" err="1">
                <a:latin typeface="Arial" panose="020B0604020202020204" pitchFamily="34" charset="0"/>
                <a:ea typeface="Arial Unicode MS" panose="020B0604020202020204" pitchFamily="34" charset="-128"/>
                <a:cs typeface="Arial" panose="020B0604020202020204" pitchFamily="34" charset="0"/>
              </a:rPr>
              <a:t>mol·K</a:t>
            </a:r>
            <a:r>
              <a:rPr lang="en-US" sz="2400" b="1" dirty="0">
                <a:latin typeface="Arial" panose="020B0604020202020204" pitchFamily="34" charset="0"/>
                <a:ea typeface="Arial Unicode MS" panose="020B0604020202020204" pitchFamily="34" charset="-128"/>
                <a:cs typeface="Arial" panose="020B0604020202020204" pitchFamily="34" charset="0"/>
              </a:rPr>
              <a:t>)(310 K) ln(7.8/[(0.3)(0.3)]) </a:t>
            </a:r>
            <a:endParaRPr lang="en-US" altLang="en-US" sz="2400" b="1" baseline="-25000"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altLang="en-US" sz="2400" b="1" baseline="-250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b="1" dirty="0">
                <a:latin typeface="Arial" panose="020B0604020202020204" pitchFamily="34" charset="0"/>
                <a:ea typeface="Arial Unicode MS" panose="020B0604020202020204" pitchFamily="34" charset="-128"/>
                <a:cs typeface="Arial" panose="020B0604020202020204" pitchFamily="34" charset="0"/>
              </a:rPr>
              <a:t>= -</a:t>
            </a:r>
            <a:r>
              <a:rPr lang="en-US" sz="2400" b="1" dirty="0">
                <a:latin typeface="Arial" panose="020B0604020202020204" pitchFamily="34" charset="0"/>
                <a:ea typeface="Arial Unicode MS" panose="020B0604020202020204" pitchFamily="34" charset="-128"/>
                <a:cs typeface="Arial" panose="020B0604020202020204" pitchFamily="34" charset="0"/>
              </a:rPr>
              <a:t>(2.58 kJ/mol) ln(7.8/0.09) </a:t>
            </a: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          = -11.5 kJ/mol</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buNone/>
            </a:pPr>
            <a:endParaRPr lang="en-US" altLang="en-US" sz="2400" b="1" dirty="0">
              <a:latin typeface="Arial" panose="020B0604020202020204" pitchFamily="34" charset="0"/>
              <a:cs typeface="Arial" panose="020B0604020202020204" pitchFamily="34"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9760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08B3-CD04-496A-8600-EB1F43885E3E}"/>
              </a:ext>
            </a:extLst>
          </p:cNvPr>
          <p:cNvSpPr>
            <a:spLocks noGrp="1"/>
          </p:cNvSpPr>
          <p:nvPr>
            <p:ph type="title"/>
          </p:nvPr>
        </p:nvSpPr>
        <p:spPr>
          <a:xfrm>
            <a:off x="0" y="152400"/>
            <a:ext cx="9144000" cy="1600200"/>
          </a:xfrm>
        </p:spPr>
        <p:txBody>
          <a:bodyPr/>
          <a:lstStyle/>
          <a:p>
            <a:r>
              <a:rPr lang="en-US" altLang="en-US" sz="3400" dirty="0">
                <a:solidFill>
                  <a:schemeClr val="tx1"/>
                </a:solidFill>
                <a:latin typeface="Arial" panose="020B0604020202020204" pitchFamily="34" charset="0"/>
                <a:cs typeface="Arial" panose="020B0604020202020204" pitchFamily="34" charset="0"/>
              </a:rPr>
              <a:t>Relationship </a:t>
            </a:r>
            <a:r>
              <a:rPr lang="en-US" sz="3400" dirty="0">
                <a:solidFill>
                  <a:schemeClr val="tx1"/>
                </a:solidFill>
                <a:latin typeface="Arial" panose="020B0604020202020204" pitchFamily="34" charset="0"/>
                <a:cs typeface="Arial" panose="020B0604020202020204" pitchFamily="34" charset="0"/>
              </a:rPr>
              <a:t>between Equilibrium Constants and Standard Free-Energy Changes</a:t>
            </a:r>
            <a:endParaRPr lang="en-AU" sz="3400" dirty="0"/>
          </a:p>
        </p:txBody>
      </p:sp>
      <p:sp>
        <p:nvSpPr>
          <p:cNvPr id="5" name="Google Shape;232;g7fe2cbe272_0_58">
            <a:extLst>
              <a:ext uri="{FF2B5EF4-FFF2-40B4-BE49-F238E27FC236}">
                <a16:creationId xmlns:a16="http://schemas.microsoft.com/office/drawing/2014/main" id="{65E5EFEB-7DAE-8846-991C-4B24F8941DCB}"/>
              </a:ext>
            </a:extLst>
          </p:cNvPr>
          <p:cNvSpPr txBox="1">
            <a:spLocks/>
          </p:cNvSpPr>
          <p:nvPr/>
        </p:nvSpPr>
        <p:spPr bwMode="auto">
          <a:xfrm>
            <a:off x="379095" y="2005584"/>
            <a:ext cx="3659505" cy="3306722"/>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ea typeface="Arial Unicode MS" panose="020B0604020202020204" pitchFamily="34" charset="-128"/>
                <a:cs typeface="Arial" panose="020B0604020202020204" pitchFamily="34" charset="0"/>
              </a:rPr>
              <a:t>if </a:t>
            </a:r>
            <a:r>
              <a:rPr lang="en-US" altLang="en-US" sz="2400"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aseline="-25000" dirty="0" err="1">
                <a:latin typeface="Arial" panose="020B0604020202020204" pitchFamily="34" charset="0"/>
                <a:ea typeface="Arial Unicode MS" panose="020B0604020202020204" pitchFamily="34" charset="-128"/>
                <a:cs typeface="Arial" panose="020B0604020202020204" pitchFamily="34" charset="0"/>
              </a:rPr>
              <a:t>eq</a:t>
            </a:r>
            <a:r>
              <a:rPr lang="en-US" altLang="en-US" sz="2400" baseline="-250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is &gt; 1.0, its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negative </a:t>
            </a:r>
          </a:p>
          <a:p>
            <a:pPr marL="393700">
              <a:lnSpc>
                <a:spcPct val="110000"/>
              </a:lnSpc>
              <a:spcBef>
                <a:spcPts val="0"/>
              </a:spcBef>
              <a:buSzPts val="2800"/>
              <a:defRPr/>
            </a:pPr>
            <a:endParaRPr lang="en-US" altLang="en-US" sz="2400" dirty="0">
              <a:latin typeface="Arial" panose="020B0604020202020204" pitchFamily="34" charset="0"/>
              <a:ea typeface="Arial Unicode MS" panose="020B0604020202020204" pitchFamily="34" charset="-128"/>
              <a:cs typeface="Arial" panose="020B0604020202020204" pitchFamily="34" charset="0"/>
            </a:endParaRPr>
          </a:p>
          <a:p>
            <a:pPr marL="393700">
              <a:lnSpc>
                <a:spcPct val="110000"/>
              </a:lnSpc>
              <a:spcBef>
                <a:spcPts val="0"/>
              </a:spcBef>
              <a:buSzPts val="2800"/>
              <a:defRPr/>
            </a:pP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if </a:t>
            </a:r>
            <a:r>
              <a:rPr lang="en-US" altLang="en-US" sz="2400"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aseline="-25000" dirty="0" err="1">
                <a:latin typeface="Arial" panose="020B0604020202020204" pitchFamily="34" charset="0"/>
                <a:ea typeface="Arial Unicode MS" panose="020B0604020202020204" pitchFamily="34" charset="-128"/>
                <a:cs typeface="Arial" panose="020B0604020202020204" pitchFamily="34" charset="0"/>
              </a:rPr>
              <a:t>eq</a:t>
            </a:r>
            <a:r>
              <a:rPr lang="en-US" altLang="en-US" sz="2400" baseline="-250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is &lt; 1.0, its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positive </a:t>
            </a:r>
          </a:p>
          <a:p>
            <a:pPr marL="50800" indent="0">
              <a:lnSpc>
                <a:spcPct val="110000"/>
              </a:lnSpc>
              <a:spcBef>
                <a:spcPts val="0"/>
              </a:spcBef>
              <a:buSzPts val="2800"/>
              <a:buNone/>
              <a:defRPr/>
            </a:pP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marL="393700">
              <a:lnSpc>
                <a:spcPct val="110000"/>
              </a:lnSpc>
              <a:spcBef>
                <a:spcPts val="0"/>
              </a:spcBef>
              <a:buSzPts val="2800"/>
              <a:defRPr/>
            </a:pPr>
            <a:r>
              <a:rPr lang="en-US" sz="2400" dirty="0">
                <a:latin typeface="Arial" panose="020B0604020202020204" pitchFamily="34" charset="0"/>
                <a:ea typeface="Arial Unicode MS" panose="020B0604020202020204" pitchFamily="34" charset="-128"/>
                <a:cs typeface="Arial" panose="020B0604020202020204" pitchFamily="34" charset="0"/>
              </a:rPr>
              <a:t>the relationship is exponential </a:t>
            </a:r>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6B5C35-6E10-4861-AE96-D324EBCCB0D0}"/>
              </a:ext>
            </a:extLst>
          </p:cNvPr>
          <p:cNvSpPr txBox="1"/>
          <p:nvPr/>
        </p:nvSpPr>
        <p:spPr>
          <a:xfrm>
            <a:off x="2939032" y="5312306"/>
            <a:ext cx="2891790" cy="1477328"/>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13-2 Relationship between Equilibrium Constants and Standard Free-Energy Changes of Chemical Reactions</a:t>
            </a:r>
          </a:p>
        </p:txBody>
      </p:sp>
      <p:graphicFrame>
        <p:nvGraphicFramePr>
          <p:cNvPr id="3" name="Table 2">
            <a:extLst>
              <a:ext uri="{FF2B5EF4-FFF2-40B4-BE49-F238E27FC236}">
                <a16:creationId xmlns:a16="http://schemas.microsoft.com/office/drawing/2014/main" id="{06641E27-0F9F-4B4D-A556-E15324AB4AC9}"/>
              </a:ext>
            </a:extLst>
          </p:cNvPr>
          <p:cNvGraphicFramePr>
            <a:graphicFrameLocks noGrp="1"/>
          </p:cNvGraphicFramePr>
          <p:nvPr>
            <p:extLst>
              <p:ext uri="{D42A27DB-BD31-4B8C-83A1-F6EECF244321}">
                <p14:modId xmlns:p14="http://schemas.microsoft.com/office/powerpoint/2010/main" val="4228845513"/>
              </p:ext>
            </p:extLst>
          </p:nvPr>
        </p:nvGraphicFramePr>
        <p:xfrm>
          <a:off x="5840982" y="2438400"/>
          <a:ext cx="2891790" cy="4348480"/>
        </p:xfrm>
        <a:graphic>
          <a:graphicData uri="http://schemas.openxmlformats.org/drawingml/2006/table">
            <a:tbl>
              <a:tblPr firstRow="1" bandRow="1">
                <a:tableStyleId>{5C22544A-7EE6-4342-B048-85BDC9FD1C3A}</a:tableStyleId>
              </a:tblPr>
              <a:tblGrid>
                <a:gridCol w="595630">
                  <a:extLst>
                    <a:ext uri="{9D8B030D-6E8A-4147-A177-3AD203B41FA5}">
                      <a16:colId xmlns:a16="http://schemas.microsoft.com/office/drawing/2014/main" val="241132475"/>
                    </a:ext>
                  </a:extLst>
                </a:gridCol>
                <a:gridCol w="1065530">
                  <a:extLst>
                    <a:ext uri="{9D8B030D-6E8A-4147-A177-3AD203B41FA5}">
                      <a16:colId xmlns:a16="http://schemas.microsoft.com/office/drawing/2014/main" val="2177322984"/>
                    </a:ext>
                  </a:extLst>
                </a:gridCol>
                <a:gridCol w="1230630">
                  <a:extLst>
                    <a:ext uri="{9D8B030D-6E8A-4147-A177-3AD203B41FA5}">
                      <a16:colId xmlns:a16="http://schemas.microsoft.com/office/drawing/2014/main" val="1227201665"/>
                    </a:ext>
                  </a:extLst>
                </a:gridCol>
              </a:tblGrid>
              <a:tr h="370840">
                <a:tc>
                  <a:txBody>
                    <a:bodyPr/>
                    <a:lstStyle/>
                    <a:p>
                      <a:r>
                        <a:rPr lang="en-US" i="1" dirty="0" err="1">
                          <a:solidFill>
                            <a:sysClr val="windowText" lastClr="000000"/>
                          </a:solidFill>
                        </a:rPr>
                        <a:t>K</a:t>
                      </a:r>
                      <a:r>
                        <a:rPr lang="en-US" i="0" dirty="0" err="1">
                          <a:solidFill>
                            <a:sysClr val="windowText" lastClr="000000"/>
                          </a:solidFill>
                        </a:rPr>
                        <a:t>′</a:t>
                      </a:r>
                      <a:r>
                        <a:rPr lang="en-US" i="0" baseline="-25000" dirty="0" err="1">
                          <a:solidFill>
                            <a:sysClr val="windowText" lastClr="000000"/>
                          </a:solidFill>
                        </a:rPr>
                        <a:t>eq</a:t>
                      </a:r>
                      <a:endParaRPr lang="en-US" i="1" baseline="-250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dirty="0">
                          <a:solidFill>
                            <a:sysClr val="windowText" lastClr="000000"/>
                          </a:solidFill>
                        </a:rPr>
                        <a:t>Δ</a:t>
                      </a:r>
                      <a:r>
                        <a:rPr lang="en-US" i="1" dirty="0">
                          <a:solidFill>
                            <a:sysClr val="windowText" lastClr="000000"/>
                          </a:solidFill>
                        </a:rPr>
                        <a:t>G</a:t>
                      </a:r>
                      <a:r>
                        <a:rPr lang="en-US" i="0" dirty="0">
                          <a:solidFill>
                            <a:sysClr val="windowText" lastClr="000000"/>
                          </a:solidFill>
                        </a:rPr>
                        <a:t>′˚</a:t>
                      </a:r>
                      <a:br>
                        <a:rPr lang="en-US" i="0" dirty="0">
                          <a:solidFill>
                            <a:sysClr val="windowText" lastClr="000000"/>
                          </a:solidFill>
                        </a:rPr>
                      </a:br>
                      <a:r>
                        <a:rPr lang="en-US" i="0" dirty="0">
                          <a:solidFill>
                            <a:sysClr val="windowText" lastClr="000000"/>
                          </a:solidFill>
                        </a:rPr>
                        <a:t>(kJ/mol)</a:t>
                      </a:r>
                      <a:endParaRPr lang="en-US" dirty="0">
                        <a:solidFill>
                          <a:sysClr val="windowText" lastClr="0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dirty="0">
                          <a:solidFill>
                            <a:sysClr val="windowText" lastClr="000000"/>
                          </a:solidFill>
                        </a:rPr>
                        <a:t>Δ</a:t>
                      </a:r>
                      <a:r>
                        <a:rPr lang="en-US" i="1" dirty="0">
                          <a:solidFill>
                            <a:sysClr val="windowText" lastClr="000000"/>
                          </a:solidFill>
                        </a:rPr>
                        <a:t>G</a:t>
                      </a:r>
                      <a:r>
                        <a:rPr lang="en-US" i="0" dirty="0">
                          <a:solidFill>
                            <a:sysClr val="windowText" lastClr="000000"/>
                          </a:solidFill>
                        </a:rPr>
                        <a:t>′˚</a:t>
                      </a:r>
                      <a:endParaRPr lang="en-US" dirty="0">
                        <a:solidFill>
                          <a:sysClr val="windowText" lastClr="000000"/>
                        </a:solidFill>
                      </a:endParaRPr>
                    </a:p>
                    <a:p>
                      <a:r>
                        <a:rPr lang="en-US" dirty="0">
                          <a:solidFill>
                            <a:sysClr val="windowText" lastClr="000000"/>
                          </a:solidFill>
                        </a:rPr>
                        <a:t>(kcal/mol)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579942908"/>
                  </a:ext>
                </a:extLst>
              </a:tr>
              <a:tr h="370840">
                <a:tc>
                  <a:txBody>
                    <a:bodyPr/>
                    <a:lstStyle/>
                    <a:p>
                      <a:r>
                        <a:rPr lang="en-US" dirty="0"/>
                        <a:t>10</a:t>
                      </a:r>
                      <a:r>
                        <a:rPr lang="en-US" baseline="30000" dirty="0"/>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25424"/>
                  </a:ext>
                </a:extLst>
              </a:tr>
              <a:tr h="370840">
                <a:tc>
                  <a:txBody>
                    <a:bodyPr/>
                    <a:lstStyle/>
                    <a:p>
                      <a:r>
                        <a:rPr lang="en-US" dirty="0"/>
                        <a:t>10</a:t>
                      </a:r>
                      <a:r>
                        <a:rPr lang="en-US" baseline="30000" dirty="0"/>
                        <a:t>2</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41349"/>
                  </a:ext>
                </a:extLst>
              </a:tr>
              <a:tr h="370840">
                <a:tc>
                  <a:txBody>
                    <a:bodyPr/>
                    <a:lstStyle/>
                    <a:p>
                      <a:r>
                        <a:rPr lang="en-US" dirty="0"/>
                        <a:t>10</a:t>
                      </a:r>
                      <a:r>
                        <a:rPr lang="en-US" baseline="30000" dirty="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485876"/>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042446"/>
                  </a:ext>
                </a:extLst>
              </a:tr>
              <a:tr h="370840">
                <a:tc>
                  <a:txBody>
                    <a:bodyPr/>
                    <a:lstStyle/>
                    <a:p>
                      <a:r>
                        <a:rPr lang="en-US" dirty="0"/>
                        <a:t>10</a:t>
                      </a:r>
                      <a:r>
                        <a:rPr lang="en-US" baseline="30000" dirty="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99928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₋2</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8591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₋3</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69763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₋4</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29054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₋5</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8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₋6</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34.2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560123"/>
                  </a:ext>
                </a:extLst>
              </a:tr>
            </a:tbl>
          </a:graphicData>
        </a:graphic>
      </p:graphicFrame>
    </p:spTree>
    <p:extLst>
      <p:ext uri="{BB962C8B-B14F-4D97-AF65-F5344CB8AC3E}">
        <p14:creationId xmlns:p14="http://schemas.microsoft.com/office/powerpoint/2010/main" val="65242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244281-AE16-48F7-AB45-6DCF749D8DF8}"/>
              </a:ext>
            </a:extLst>
          </p:cNvPr>
          <p:cNvSpPr>
            <a:spLocks noGrp="1"/>
          </p:cNvSpPr>
          <p:nvPr>
            <p:ph type="title"/>
          </p:nvPr>
        </p:nvSpPr>
        <p:spPr/>
        <p:txBody>
          <a:bodyPr/>
          <a:lstStyle/>
          <a:p>
            <a:r>
              <a:rPr lang="en-US" alt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Effects of </a:t>
            </a:r>
            <a:r>
              <a:rPr lang="en-US" altLang="en-US" sz="3400" i="1"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K</a:t>
            </a:r>
            <a:r>
              <a:rPr lang="en-US" altLang="en-US" sz="34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a:t>
            </a:r>
            <a:r>
              <a:rPr lang="en-US" altLang="en-US" sz="3400" baseline="-250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eq</a:t>
            </a:r>
            <a:r>
              <a:rPr lang="en-US" altLang="en-US" sz="3400" baseline="-250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alt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and ∆</a:t>
            </a:r>
            <a:r>
              <a:rPr lang="en-US" altLang="en-US" sz="3400" i="1" dirty="0">
                <a:solidFill>
                  <a:schemeClr val="tx1"/>
                </a:solidFill>
                <a:latin typeface="Arial" panose="020B0604020202020204" pitchFamily="34" charset="0"/>
                <a:ea typeface="Arial Unicode MS" panose="020B0604020202020204" pitchFamily="34" charset="-128"/>
                <a:cs typeface="Arial" panose="020B0604020202020204" pitchFamily="34" charset="0"/>
              </a:rPr>
              <a:t>G</a:t>
            </a:r>
            <a:r>
              <a:rPr lang="en-US" alt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 on the Direction of Chemical Reactions</a:t>
            </a:r>
            <a:endParaRPr lang="en-AU" sz="3400" dirty="0"/>
          </a:p>
        </p:txBody>
      </p:sp>
      <p:sp>
        <p:nvSpPr>
          <p:cNvPr id="4" name="TextBox 3">
            <a:extLst>
              <a:ext uri="{FF2B5EF4-FFF2-40B4-BE49-F238E27FC236}">
                <a16:creationId xmlns:a16="http://schemas.microsoft.com/office/drawing/2014/main" id="{F24C9FFA-F3E3-4A19-83E0-77FC1E4638E0}"/>
              </a:ext>
            </a:extLst>
          </p:cNvPr>
          <p:cNvSpPr txBox="1"/>
          <p:nvPr/>
        </p:nvSpPr>
        <p:spPr>
          <a:xfrm>
            <a:off x="1562100" y="2140803"/>
            <a:ext cx="6096000" cy="830997"/>
          </a:xfrm>
          <a:prstGeom prst="rect">
            <a:avLst/>
          </a:prstGeom>
          <a:solidFill>
            <a:srgbClr val="005F6A"/>
          </a:solidFill>
          <a:ln>
            <a:solidFill>
              <a:schemeClr val="tx1"/>
            </a:solidFill>
          </a:ln>
        </p:spPr>
        <p:txBody>
          <a:bodyPr wrap="square" rtlCol="0">
            <a:spAutoFit/>
          </a:bodyPr>
          <a:lstStyle/>
          <a:p>
            <a:r>
              <a:rPr lang="en-US" b="1" dirty="0">
                <a:solidFill>
                  <a:schemeClr val="bg1"/>
                </a:solidFill>
              </a:rPr>
              <a:t>Table 13-3 Relationships among </a:t>
            </a:r>
            <a:r>
              <a:rPr lang="en-US" b="1" i="1" dirty="0" err="1">
                <a:solidFill>
                  <a:schemeClr val="bg1"/>
                </a:solidFill>
              </a:rPr>
              <a:t>K</a:t>
            </a:r>
            <a:r>
              <a:rPr lang="en-US" b="1" dirty="0" err="1">
                <a:solidFill>
                  <a:schemeClr val="bg1"/>
                </a:solidFill>
              </a:rPr>
              <a:t>′</a:t>
            </a:r>
            <a:r>
              <a:rPr lang="en-US" b="1" baseline="-25000" dirty="0" err="1">
                <a:solidFill>
                  <a:schemeClr val="bg1"/>
                </a:solidFill>
              </a:rPr>
              <a:t>eq</a:t>
            </a:r>
            <a:r>
              <a:rPr lang="en-US" b="1" dirty="0">
                <a:solidFill>
                  <a:schemeClr val="bg1"/>
                </a:solidFill>
              </a:rPr>
              <a:t>, </a:t>
            </a:r>
            <a:r>
              <a:rPr lang="el-GR" b="1" dirty="0">
                <a:solidFill>
                  <a:schemeClr val="bg1"/>
                </a:solidFill>
              </a:rPr>
              <a:t>Δ</a:t>
            </a:r>
            <a:r>
              <a:rPr lang="en-US" b="1" i="1" dirty="0">
                <a:solidFill>
                  <a:schemeClr val="bg1"/>
                </a:solidFill>
              </a:rPr>
              <a:t>G</a:t>
            </a:r>
            <a:r>
              <a:rPr lang="en-US" b="1" dirty="0">
                <a:solidFill>
                  <a:schemeClr val="bg1"/>
                </a:solidFill>
              </a:rPr>
              <a:t>′˚, and the Direction of Chemical Reactions</a:t>
            </a:r>
          </a:p>
        </p:txBody>
      </p:sp>
      <p:graphicFrame>
        <p:nvGraphicFramePr>
          <p:cNvPr id="2" name="Table 1">
            <a:extLst>
              <a:ext uri="{FF2B5EF4-FFF2-40B4-BE49-F238E27FC236}">
                <a16:creationId xmlns:a16="http://schemas.microsoft.com/office/drawing/2014/main" id="{5DB968BD-E954-4D91-9E96-E66EDA186EFA}"/>
              </a:ext>
            </a:extLst>
          </p:cNvPr>
          <p:cNvGraphicFramePr>
            <a:graphicFrameLocks noGrp="1"/>
          </p:cNvGraphicFramePr>
          <p:nvPr>
            <p:extLst>
              <p:ext uri="{D42A27DB-BD31-4B8C-83A1-F6EECF244321}">
                <p14:modId xmlns:p14="http://schemas.microsoft.com/office/powerpoint/2010/main" val="1222536760"/>
              </p:ext>
            </p:extLst>
          </p:nvPr>
        </p:nvGraphicFramePr>
        <p:xfrm>
          <a:off x="1562100" y="2971800"/>
          <a:ext cx="6096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25602939"/>
                    </a:ext>
                  </a:extLst>
                </a:gridCol>
                <a:gridCol w="2032000">
                  <a:extLst>
                    <a:ext uri="{9D8B030D-6E8A-4147-A177-3AD203B41FA5}">
                      <a16:colId xmlns:a16="http://schemas.microsoft.com/office/drawing/2014/main" val="1140224254"/>
                    </a:ext>
                  </a:extLst>
                </a:gridCol>
                <a:gridCol w="2032000">
                  <a:extLst>
                    <a:ext uri="{9D8B030D-6E8A-4147-A177-3AD203B41FA5}">
                      <a16:colId xmlns:a16="http://schemas.microsoft.com/office/drawing/2014/main" val="2521096908"/>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When </a:t>
                      </a:r>
                      <a:r>
                        <a:rPr lang="en-US" i="1" dirty="0" err="1">
                          <a:solidFill>
                            <a:schemeClr val="tx1"/>
                          </a:solidFill>
                        </a:rPr>
                        <a:t>K</a:t>
                      </a:r>
                      <a:r>
                        <a:rPr lang="en-US" i="0" dirty="0" err="1">
                          <a:solidFill>
                            <a:schemeClr val="tx1"/>
                          </a:solidFill>
                        </a:rPr>
                        <a:t>′</a:t>
                      </a:r>
                      <a:r>
                        <a:rPr lang="en-US" i="0" baseline="-25000" dirty="0" err="1">
                          <a:solidFill>
                            <a:schemeClr val="tx1"/>
                          </a:solidFill>
                        </a:rPr>
                        <a:t>eq</a:t>
                      </a:r>
                      <a:r>
                        <a:rPr lang="en-US" i="1" baseline="-25000" dirty="0">
                          <a:solidFill>
                            <a:schemeClr val="tx1"/>
                          </a:solidFill>
                        </a:rPr>
                        <a:t> </a:t>
                      </a:r>
                      <a:r>
                        <a:rPr lang="en-US" dirty="0">
                          <a:solidFill>
                            <a:schemeClr val="tx1"/>
                          </a:solidFill>
                        </a:rPr>
                        <a:t>is…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dirty="0">
                          <a:solidFill>
                            <a:schemeClr val="tx1"/>
                          </a:solidFill>
                        </a:rPr>
                        <a:t>Δ</a:t>
                      </a:r>
                      <a:r>
                        <a:rPr lang="en-US" i="1" dirty="0">
                          <a:solidFill>
                            <a:schemeClr val="tx1"/>
                          </a:solidFill>
                        </a:rPr>
                        <a:t>G</a:t>
                      </a:r>
                      <a:r>
                        <a:rPr lang="en-US" i="0" dirty="0">
                          <a:solidFill>
                            <a:schemeClr val="tx1"/>
                          </a:solidFill>
                        </a:rPr>
                        <a:t>′˚ is…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Starting with all components at 1 </a:t>
                      </a:r>
                      <a:r>
                        <a:rPr lang="en-US" sz="1100" dirty="0">
                          <a:solidFill>
                            <a:schemeClr val="tx1"/>
                          </a:solidFill>
                        </a:rPr>
                        <a:t>M</a:t>
                      </a:r>
                      <a:r>
                        <a:rPr lang="en-US" dirty="0">
                          <a:solidFill>
                            <a:schemeClr val="tx1"/>
                          </a:solidFill>
                        </a:rPr>
                        <a:t>, the reaction…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731529805"/>
                  </a:ext>
                </a:extLst>
              </a:tr>
              <a:tr h="370840">
                <a:tc>
                  <a:txBody>
                    <a:bodyPr/>
                    <a:lstStyle/>
                    <a:p>
                      <a:r>
                        <a:rPr lang="en-US" dirty="0"/>
                        <a:t>&gt;1.0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negative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proceeds forward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978544"/>
                  </a:ext>
                </a:extLst>
              </a:tr>
              <a:tr h="370840">
                <a:tc>
                  <a:txBody>
                    <a:bodyPr/>
                    <a:lstStyle/>
                    <a:p>
                      <a:r>
                        <a:rPr lang="en-US" dirty="0"/>
                        <a: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zero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is at equilibrium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1413378"/>
                  </a:ext>
                </a:extLst>
              </a:tr>
              <a:tr h="370840">
                <a:tc>
                  <a:txBody>
                    <a:bodyPr/>
                    <a:lstStyle/>
                    <a:p>
                      <a:r>
                        <a:rPr lang="en-US" dirty="0"/>
                        <a:t>&lt;1.0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positive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proceeds in reverse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343957"/>
                  </a:ext>
                </a:extLst>
              </a:tr>
            </a:tbl>
          </a:graphicData>
        </a:graphic>
      </p:graphicFrame>
    </p:spTree>
    <p:extLst>
      <p:ext uri="{BB962C8B-B14F-4D97-AF65-F5344CB8AC3E}">
        <p14:creationId xmlns:p14="http://schemas.microsoft.com/office/powerpoint/2010/main" val="2844168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1E337-8DA6-466F-9797-624FCFBABD9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Standard Free-Energy Changes of Some Chemical Reactions</a:t>
            </a:r>
            <a:endParaRPr lang="en-AU" dirty="0"/>
          </a:p>
        </p:txBody>
      </p:sp>
      <p:sp>
        <p:nvSpPr>
          <p:cNvPr id="5" name="Google Shape;232;g7fe2cbe272_0_58">
            <a:extLst>
              <a:ext uri="{FF2B5EF4-FFF2-40B4-BE49-F238E27FC236}">
                <a16:creationId xmlns:a16="http://schemas.microsoft.com/office/drawing/2014/main" id="{65E5EFEB-7DAE-8846-991C-4B24F8941DCB}"/>
              </a:ext>
            </a:extLst>
          </p:cNvPr>
          <p:cNvSpPr txBox="1">
            <a:spLocks/>
          </p:cNvSpPr>
          <p:nvPr/>
        </p:nvSpPr>
        <p:spPr bwMode="auto">
          <a:xfrm>
            <a:off x="379095" y="2005584"/>
            <a:ext cx="2897505" cy="3785616"/>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r>
              <a:rPr lang="en-US" sz="2400" dirty="0">
                <a:latin typeface="Arial" panose="020B0604020202020204" pitchFamily="34" charset="0"/>
                <a:cs typeface="Arial" panose="020B0604020202020204" pitchFamily="34" charset="0"/>
              </a:rPr>
              <a:t>to describe the energy released under the conditions existing in cells, an expression for the </a:t>
            </a:r>
            <a:r>
              <a:rPr lang="en-US" sz="2400" i="1" dirty="0">
                <a:latin typeface="Arial" panose="020B0604020202020204" pitchFamily="34" charset="0"/>
                <a:cs typeface="Arial" panose="020B0604020202020204" pitchFamily="34" charset="0"/>
              </a:rPr>
              <a:t>actual </a:t>
            </a:r>
            <a:r>
              <a:rPr lang="en-US" sz="2400" dirty="0">
                <a:latin typeface="Arial" panose="020B0604020202020204" pitchFamily="34" charset="0"/>
                <a:cs typeface="Arial" panose="020B0604020202020204" pitchFamily="34" charset="0"/>
              </a:rPr>
              <a:t>free-energy change is needed</a:t>
            </a:r>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1F4180-9099-437A-8E35-E50789FAF041}"/>
              </a:ext>
            </a:extLst>
          </p:cNvPr>
          <p:cNvSpPr txBox="1"/>
          <p:nvPr/>
        </p:nvSpPr>
        <p:spPr>
          <a:xfrm>
            <a:off x="2895600" y="5693914"/>
            <a:ext cx="2362200" cy="1077218"/>
          </a:xfrm>
          <a:prstGeom prst="rect">
            <a:avLst/>
          </a:prstGeom>
          <a:solidFill>
            <a:srgbClr val="005F6A"/>
          </a:solidFill>
          <a:ln>
            <a:solidFill>
              <a:schemeClr val="tx1"/>
            </a:solidFill>
          </a:ln>
        </p:spPr>
        <p:txBody>
          <a:bodyPr wrap="square" rtlCol="0">
            <a:spAutoFit/>
          </a:bodyPr>
          <a:lstStyle/>
          <a:p>
            <a:r>
              <a:rPr lang="en-US" sz="1600" b="1" dirty="0">
                <a:solidFill>
                  <a:schemeClr val="bg1"/>
                </a:solidFill>
              </a:rPr>
              <a:t>Table 13-4 Standard Free-Energy Changes of Some Chemical Reactions</a:t>
            </a:r>
          </a:p>
        </p:txBody>
      </p:sp>
      <p:graphicFrame>
        <p:nvGraphicFramePr>
          <p:cNvPr id="2" name="Table 1">
            <a:extLst>
              <a:ext uri="{FF2B5EF4-FFF2-40B4-BE49-F238E27FC236}">
                <a16:creationId xmlns:a16="http://schemas.microsoft.com/office/drawing/2014/main" id="{0058AC53-F9E3-4C88-B9A2-C092790478A4}"/>
              </a:ext>
            </a:extLst>
          </p:cNvPr>
          <p:cNvGraphicFramePr>
            <a:graphicFrameLocks noGrp="1"/>
          </p:cNvGraphicFramePr>
          <p:nvPr>
            <p:extLst>
              <p:ext uri="{D42A27DB-BD31-4B8C-83A1-F6EECF244321}">
                <p14:modId xmlns:p14="http://schemas.microsoft.com/office/powerpoint/2010/main" val="79261018"/>
              </p:ext>
            </p:extLst>
          </p:nvPr>
        </p:nvGraphicFramePr>
        <p:xfrm>
          <a:off x="5257800" y="1354836"/>
          <a:ext cx="3677604" cy="5416296"/>
        </p:xfrm>
        <a:graphic>
          <a:graphicData uri="http://schemas.openxmlformats.org/drawingml/2006/table">
            <a:tbl>
              <a:tblPr firstRow="1" bandRow="1">
                <a:tableStyleId>{5C22544A-7EE6-4342-B048-85BDC9FD1C3A}</a:tableStyleId>
              </a:tblPr>
              <a:tblGrid>
                <a:gridCol w="2454593">
                  <a:extLst>
                    <a:ext uri="{9D8B030D-6E8A-4147-A177-3AD203B41FA5}">
                      <a16:colId xmlns:a16="http://schemas.microsoft.com/office/drawing/2014/main" val="3102673176"/>
                    </a:ext>
                  </a:extLst>
                </a:gridCol>
                <a:gridCol w="574993">
                  <a:extLst>
                    <a:ext uri="{9D8B030D-6E8A-4147-A177-3AD203B41FA5}">
                      <a16:colId xmlns:a16="http://schemas.microsoft.com/office/drawing/2014/main" val="301289972"/>
                    </a:ext>
                  </a:extLst>
                </a:gridCol>
                <a:gridCol w="648018">
                  <a:extLst>
                    <a:ext uri="{9D8B030D-6E8A-4147-A177-3AD203B41FA5}">
                      <a16:colId xmlns:a16="http://schemas.microsoft.com/office/drawing/2014/main" val="1563798639"/>
                    </a:ext>
                  </a:extLst>
                </a:gridCol>
              </a:tblGrid>
              <a:tr h="370840">
                <a:tc>
                  <a:txBody>
                    <a:bodyPr/>
                    <a:lstStyle/>
                    <a:p>
                      <a:r>
                        <a:rPr lang="en-US" sz="750" dirty="0">
                          <a:solidFill>
                            <a:schemeClr val="tx1"/>
                          </a:solidFill>
                        </a:rPr>
                        <a:t>Reaction type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sz="750" dirty="0">
                          <a:solidFill>
                            <a:schemeClr val="tx1"/>
                          </a:solidFill>
                        </a:rPr>
                        <a:t>Δ</a:t>
                      </a:r>
                      <a:r>
                        <a:rPr lang="en-US" sz="750" i="1" dirty="0">
                          <a:solidFill>
                            <a:schemeClr val="tx1"/>
                          </a:solidFill>
                        </a:rPr>
                        <a:t>G</a:t>
                      </a:r>
                      <a:r>
                        <a:rPr lang="en-US" sz="750" i="0" dirty="0">
                          <a:solidFill>
                            <a:schemeClr val="tx1"/>
                          </a:solidFill>
                        </a:rPr>
                        <a:t>′˚</a:t>
                      </a:r>
                      <a:br>
                        <a:rPr lang="en-US" sz="750" i="0" dirty="0">
                          <a:solidFill>
                            <a:schemeClr val="tx1"/>
                          </a:solidFill>
                        </a:rPr>
                      </a:br>
                      <a:r>
                        <a:rPr lang="en-US" sz="750" i="0" dirty="0">
                          <a:solidFill>
                            <a:schemeClr val="tx1"/>
                          </a:solidFill>
                        </a:rPr>
                        <a:t>(kJ/mol)</a:t>
                      </a:r>
                      <a:endParaRPr lang="en-US" sz="75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750" dirty="0">
                          <a:solidFill>
                            <a:schemeClr val="tx1"/>
                          </a:solidFill>
                        </a:rPr>
                        <a:t>Δ</a:t>
                      </a:r>
                      <a:r>
                        <a:rPr lang="en-US" sz="750" i="1" dirty="0">
                          <a:solidFill>
                            <a:schemeClr val="tx1"/>
                          </a:solidFill>
                        </a:rPr>
                        <a:t>G</a:t>
                      </a:r>
                      <a:r>
                        <a:rPr lang="en-US" sz="750" i="0" dirty="0">
                          <a:solidFill>
                            <a:schemeClr val="tx1"/>
                          </a:solidFill>
                        </a:rPr>
                        <a:t>′˚</a:t>
                      </a:r>
                      <a:endParaRPr lang="en-US" sz="750" dirty="0">
                        <a:solidFill>
                          <a:schemeClr val="tx1"/>
                        </a:solidFill>
                      </a:endParaRPr>
                    </a:p>
                    <a:p>
                      <a:r>
                        <a:rPr lang="en-US" sz="750" dirty="0">
                          <a:solidFill>
                            <a:schemeClr val="tx1"/>
                          </a:solidFill>
                        </a:rPr>
                        <a:t>(kcal/mol)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4219185017"/>
                  </a:ext>
                </a:extLst>
              </a:tr>
              <a:tr h="0">
                <a:tc>
                  <a:txBody>
                    <a:bodyPr/>
                    <a:lstStyle/>
                    <a:p>
                      <a:r>
                        <a:rPr lang="en-US" sz="750" b="1" dirty="0"/>
                        <a:t>Hydrolysis reactions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71419920"/>
                  </a:ext>
                </a:extLst>
              </a:tr>
              <a:tr h="0">
                <a:tc>
                  <a:txBody>
                    <a:bodyPr/>
                    <a:lstStyle/>
                    <a:p>
                      <a:r>
                        <a:rPr lang="en-US" sz="750" dirty="0"/>
                        <a:t>Acid anhydrides</a:t>
                      </a: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750"/>
                    </a:p>
                  </a:txBody>
                  <a:tcPr>
                    <a:solidFill>
                      <a:schemeClr val="bg1"/>
                    </a:solidFill>
                  </a:tcPr>
                </a:tc>
                <a:tc>
                  <a:txBody>
                    <a:bodyPr/>
                    <a:lstStyle/>
                    <a:p>
                      <a:endParaRPr lang="en-US" sz="75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36959194"/>
                  </a:ext>
                </a:extLst>
              </a:tr>
              <a:tr h="145796">
                <a:tc>
                  <a:txBody>
                    <a:bodyPr/>
                    <a:lstStyle/>
                    <a:p>
                      <a:r>
                        <a:rPr lang="en-US" sz="750" dirty="0"/>
                        <a:t>      Acetic anhydride + H</a:t>
                      </a:r>
                      <a:r>
                        <a:rPr lang="en-US" sz="750" baseline="-25000" dirty="0"/>
                        <a:t>2</a:t>
                      </a:r>
                      <a:r>
                        <a:rPr lang="en-US" sz="750" baseline="0" dirty="0"/>
                        <a:t>O</a:t>
                      </a:r>
                      <a:r>
                        <a:rPr lang="en-US" sz="750" dirty="0"/>
                        <a:t>→2 acetate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−91.1</a:t>
                      </a:r>
                    </a:p>
                  </a:txBody>
                  <a:tcPr>
                    <a:solidFill>
                      <a:schemeClr val="bg1"/>
                    </a:solidFill>
                  </a:tcPr>
                </a:tc>
                <a:tc>
                  <a:txBody>
                    <a:bodyPr/>
                    <a:lstStyle/>
                    <a:p>
                      <a:r>
                        <a:rPr lang="en-US" sz="750" dirty="0"/>
                        <a:t>−21.8</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73984966"/>
                  </a:ext>
                </a:extLst>
              </a:tr>
              <a:tr h="130556">
                <a:tc>
                  <a:txBody>
                    <a:bodyPr/>
                    <a:lstStyle/>
                    <a:p>
                      <a:r>
                        <a:rPr lang="en-US" sz="750" dirty="0"/>
                        <a:t>      ATP + H</a:t>
                      </a:r>
                      <a:r>
                        <a:rPr lang="en-US" sz="750" baseline="-25000" dirty="0"/>
                        <a:t>2</a:t>
                      </a:r>
                      <a:r>
                        <a:rPr lang="en-US" sz="750" baseline="0" dirty="0"/>
                        <a:t>O</a:t>
                      </a:r>
                      <a:r>
                        <a:rPr lang="en-US" sz="750" dirty="0"/>
                        <a:t>→ADP + P</a:t>
                      </a:r>
                      <a:r>
                        <a:rPr lang="en-US" sz="750" baseline="-25000" dirty="0"/>
                        <a:t>i</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−30.5</a:t>
                      </a:r>
                    </a:p>
                  </a:txBody>
                  <a:tcPr>
                    <a:solidFill>
                      <a:schemeClr val="bg1"/>
                    </a:solidFill>
                  </a:tcPr>
                </a:tc>
                <a:tc>
                  <a:txBody>
                    <a:bodyPr/>
                    <a:lstStyle/>
                    <a:p>
                      <a:r>
                        <a:rPr lang="en-US" sz="750" dirty="0"/>
                        <a:t>−7.3</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57527918"/>
                  </a:ext>
                </a:extLst>
              </a:tr>
              <a:tr h="1915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50" dirty="0"/>
                        <a:t>      ATP + H</a:t>
                      </a:r>
                      <a:r>
                        <a:rPr lang="en-US" sz="750" baseline="-25000" dirty="0"/>
                        <a:t>2</a:t>
                      </a:r>
                      <a:r>
                        <a:rPr lang="en-US" sz="750" baseline="0" dirty="0"/>
                        <a:t>O</a:t>
                      </a:r>
                      <a:r>
                        <a:rPr lang="en-US" sz="750" dirty="0"/>
                        <a:t>→AMP + </a:t>
                      </a:r>
                      <a:r>
                        <a:rPr lang="en-US" sz="750" dirty="0" err="1"/>
                        <a:t>PP</a:t>
                      </a:r>
                      <a:r>
                        <a:rPr lang="en-US" sz="750" baseline="-25000" dirty="0" err="1"/>
                        <a:t>i</a:t>
                      </a:r>
                      <a:endParaRPr lang="en-US" sz="750" baseline="-25000"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−45.6</a:t>
                      </a:r>
                    </a:p>
                  </a:txBody>
                  <a:tcPr>
                    <a:solidFill>
                      <a:schemeClr val="bg1"/>
                    </a:solidFill>
                  </a:tcPr>
                </a:tc>
                <a:tc>
                  <a:txBody>
                    <a:bodyPr/>
                    <a:lstStyle/>
                    <a:p>
                      <a:r>
                        <a:rPr lang="en-US" sz="750" dirty="0"/>
                        <a:t>−10.9</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46524317"/>
                  </a:ext>
                </a:extLst>
              </a:tr>
              <a:tr h="252476">
                <a:tc>
                  <a:txBody>
                    <a:bodyPr/>
                    <a:lstStyle/>
                    <a:p>
                      <a:r>
                        <a:rPr lang="en-US" sz="750" dirty="0"/>
                        <a:t>      </a:t>
                      </a:r>
                      <a:r>
                        <a:rPr lang="en-US" sz="750" dirty="0" err="1"/>
                        <a:t>PP</a:t>
                      </a:r>
                      <a:r>
                        <a:rPr lang="en-US" sz="750" baseline="-25000" dirty="0" err="1"/>
                        <a:t>i</a:t>
                      </a:r>
                      <a:r>
                        <a:rPr lang="en-US" sz="750" dirty="0"/>
                        <a:t> + H</a:t>
                      </a:r>
                      <a:r>
                        <a:rPr lang="en-US" sz="750" baseline="-25000" dirty="0"/>
                        <a:t>2</a:t>
                      </a:r>
                      <a:r>
                        <a:rPr lang="en-US" sz="750" baseline="0" dirty="0"/>
                        <a:t>O</a:t>
                      </a:r>
                      <a:r>
                        <a:rPr lang="en-US" sz="750" dirty="0"/>
                        <a:t>→2P</a:t>
                      </a:r>
                      <a:r>
                        <a:rPr lang="en-US" sz="750" baseline="-25000" dirty="0"/>
                        <a:t>i</a:t>
                      </a:r>
                      <a:endParaRPr lang="en-US" sz="750"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−19.2</a:t>
                      </a:r>
                    </a:p>
                  </a:txBody>
                  <a:tcPr>
                    <a:solidFill>
                      <a:schemeClr val="bg1"/>
                    </a:solidFill>
                  </a:tcPr>
                </a:tc>
                <a:tc>
                  <a:txBody>
                    <a:bodyPr/>
                    <a:lstStyle/>
                    <a:p>
                      <a:r>
                        <a:rPr lang="en-US" sz="750" dirty="0"/>
                        <a:t>−4.6</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88341834"/>
                  </a:ext>
                </a:extLst>
              </a:tr>
              <a:tr h="152400">
                <a:tc>
                  <a:txBody>
                    <a:bodyPr/>
                    <a:lstStyle/>
                    <a:p>
                      <a:r>
                        <a:rPr lang="en-US" sz="750" dirty="0"/>
                        <a:t>      UDP-glucose + H</a:t>
                      </a:r>
                      <a:r>
                        <a:rPr lang="en-US" sz="750" baseline="-25000" dirty="0"/>
                        <a:t>2</a:t>
                      </a:r>
                      <a:r>
                        <a:rPr lang="en-US" sz="750" baseline="0" dirty="0"/>
                        <a:t>O</a:t>
                      </a:r>
                      <a:r>
                        <a:rPr lang="en-US" sz="750" dirty="0"/>
                        <a:t>→UMP + glucose 1-phosphate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−43.0</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−10.3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887330"/>
                  </a:ext>
                </a:extLst>
              </a:tr>
              <a:tr h="0">
                <a:tc>
                  <a:txBody>
                    <a:bodyPr/>
                    <a:lstStyle/>
                    <a:p>
                      <a:r>
                        <a:rPr lang="en-US" sz="750" dirty="0"/>
                        <a:t>Esters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1509883"/>
                  </a:ext>
                </a:extLst>
              </a:tr>
              <a:tr h="0">
                <a:tc>
                  <a:txBody>
                    <a:bodyPr/>
                    <a:lstStyle/>
                    <a:p>
                      <a:r>
                        <a:rPr lang="en-US" sz="750" dirty="0"/>
                        <a:t>      Ethyl acetate + H</a:t>
                      </a:r>
                      <a:r>
                        <a:rPr lang="en-US" sz="750" baseline="-25000" dirty="0"/>
                        <a:t>2</a:t>
                      </a:r>
                      <a:r>
                        <a:rPr lang="en-US" sz="750" baseline="0" dirty="0"/>
                        <a:t>O</a:t>
                      </a:r>
                      <a:r>
                        <a:rPr lang="en-US" sz="750" dirty="0"/>
                        <a:t>→ethanol + acetate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−19.6</a:t>
                      </a:r>
                    </a:p>
                  </a:txBody>
                  <a:tcPr>
                    <a:solidFill>
                      <a:schemeClr val="bg1"/>
                    </a:solidFill>
                  </a:tcPr>
                </a:tc>
                <a:tc>
                  <a:txBody>
                    <a:bodyPr/>
                    <a:lstStyle/>
                    <a:p>
                      <a:r>
                        <a:rPr lang="en-US" sz="750" dirty="0"/>
                        <a:t>−4.7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95748087"/>
                  </a:ext>
                </a:extLst>
              </a:tr>
              <a:tr h="182880">
                <a:tc>
                  <a:txBody>
                    <a:bodyPr/>
                    <a:lstStyle/>
                    <a:p>
                      <a:r>
                        <a:rPr lang="en-US" sz="750" dirty="0"/>
                        <a:t>      Glucose 6-phosphate + H</a:t>
                      </a:r>
                      <a:r>
                        <a:rPr lang="en-US" sz="750" baseline="-25000" dirty="0"/>
                        <a:t>2</a:t>
                      </a:r>
                      <a:r>
                        <a:rPr lang="en-US" sz="750" baseline="0" dirty="0"/>
                        <a:t>O</a:t>
                      </a:r>
                      <a:r>
                        <a:rPr lang="en-US" sz="750" dirty="0"/>
                        <a:t>→glucose + P</a:t>
                      </a:r>
                      <a:r>
                        <a:rPr lang="en-US" sz="750" baseline="-25000" dirty="0"/>
                        <a:t>i</a:t>
                      </a:r>
                      <a:endParaRPr lang="en-US" sz="75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−13.8</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−3.3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628561"/>
                  </a:ext>
                </a:extLst>
              </a:tr>
              <a:tr h="167640">
                <a:tc>
                  <a:txBody>
                    <a:bodyPr/>
                    <a:lstStyle/>
                    <a:p>
                      <a:r>
                        <a:rPr lang="en-US" sz="750" dirty="0"/>
                        <a:t>Amides and peptides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04921767"/>
                  </a:ext>
                </a:extLst>
              </a:tr>
              <a:tr h="228600">
                <a:tc>
                  <a:txBody>
                    <a:bodyPr/>
                    <a:lstStyle/>
                    <a:p>
                      <a:r>
                        <a:rPr lang="en-US" sz="750" dirty="0"/>
                        <a:t>      Glutamine + H</a:t>
                      </a:r>
                      <a:r>
                        <a:rPr lang="en-US" sz="750" baseline="-25000" dirty="0"/>
                        <a:t>2</a:t>
                      </a:r>
                      <a:r>
                        <a:rPr lang="en-US" sz="750" baseline="0" dirty="0"/>
                        <a:t>O</a:t>
                      </a:r>
                      <a:r>
                        <a:rPr lang="en-US" sz="750" dirty="0"/>
                        <a:t>→glutamate + NH</a:t>
                      </a:r>
                      <a:r>
                        <a:rPr lang="en-US" sz="750" baseline="30000" dirty="0"/>
                        <a:t>+</a:t>
                      </a:r>
                      <a:r>
                        <a:rPr lang="en-US" sz="750" baseline="-25000" dirty="0"/>
                        <a:t>4</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−14.2</a:t>
                      </a:r>
                    </a:p>
                  </a:txBody>
                  <a:tcPr>
                    <a:solidFill>
                      <a:schemeClr val="bg1"/>
                    </a:solidFill>
                  </a:tcPr>
                </a:tc>
                <a:tc>
                  <a:txBody>
                    <a:bodyPr/>
                    <a:lstStyle/>
                    <a:p>
                      <a:r>
                        <a:rPr lang="en-US" sz="750" dirty="0"/>
                        <a:t>−3.4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74662729"/>
                  </a:ext>
                </a:extLst>
              </a:tr>
              <a:tr h="137160">
                <a:tc>
                  <a:txBody>
                    <a:bodyPr/>
                    <a:lstStyle/>
                    <a:p>
                      <a:r>
                        <a:rPr lang="en-US" sz="750" dirty="0"/>
                        <a:t>      Glycylglycine + H</a:t>
                      </a:r>
                      <a:r>
                        <a:rPr lang="en-US" sz="750" baseline="-25000" dirty="0"/>
                        <a:t>2</a:t>
                      </a:r>
                      <a:r>
                        <a:rPr lang="en-US" sz="750" baseline="0" dirty="0"/>
                        <a:t>O</a:t>
                      </a:r>
                      <a:r>
                        <a:rPr lang="en-US" sz="750" dirty="0"/>
                        <a:t>→2 glycine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−9.2</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−2.2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0482547"/>
                  </a:ext>
                </a:extLst>
              </a:tr>
              <a:tr h="121920">
                <a:tc>
                  <a:txBody>
                    <a:bodyPr/>
                    <a:lstStyle/>
                    <a:p>
                      <a:r>
                        <a:rPr lang="en-US" sz="750" dirty="0"/>
                        <a:t>Glycosides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91106202"/>
                  </a:ext>
                </a:extLst>
              </a:tr>
              <a:tr h="182880">
                <a:tc>
                  <a:txBody>
                    <a:bodyPr/>
                    <a:lstStyle/>
                    <a:p>
                      <a:r>
                        <a:rPr lang="en-US" sz="750" dirty="0"/>
                        <a:t>      Maltose + H</a:t>
                      </a:r>
                      <a:r>
                        <a:rPr lang="en-US" sz="750" baseline="-25000" dirty="0"/>
                        <a:t>2</a:t>
                      </a:r>
                      <a:r>
                        <a:rPr lang="en-US" sz="750" baseline="0" dirty="0"/>
                        <a:t>O</a:t>
                      </a:r>
                      <a:r>
                        <a:rPr lang="en-US" sz="750" dirty="0"/>
                        <a:t>→2 glucose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−15.5</a:t>
                      </a:r>
                    </a:p>
                  </a:txBody>
                  <a:tcPr>
                    <a:solidFill>
                      <a:schemeClr val="bg1"/>
                    </a:solidFill>
                  </a:tcPr>
                </a:tc>
                <a:tc>
                  <a:txBody>
                    <a:bodyPr/>
                    <a:lstStyle/>
                    <a:p>
                      <a:r>
                        <a:rPr lang="en-US" sz="750" dirty="0"/>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99269412"/>
                  </a:ext>
                </a:extLst>
              </a:tr>
              <a:tr h="167640">
                <a:tc>
                  <a:txBody>
                    <a:bodyPr/>
                    <a:lstStyle/>
                    <a:p>
                      <a:r>
                        <a:rPr lang="en-US" sz="750" dirty="0"/>
                        <a:t>      Lactose + H</a:t>
                      </a:r>
                      <a:r>
                        <a:rPr lang="en-US" sz="750" baseline="-25000" dirty="0"/>
                        <a:t>2</a:t>
                      </a:r>
                      <a:r>
                        <a:rPr lang="en-US" sz="750" baseline="0" dirty="0"/>
                        <a:t>O</a:t>
                      </a:r>
                      <a:r>
                        <a:rPr lang="en-US" sz="750" dirty="0"/>
                        <a:t>→glucose + galactose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−15.9</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−3.8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847015"/>
                  </a:ext>
                </a:extLst>
              </a:tr>
              <a:tr h="152400">
                <a:tc>
                  <a:txBody>
                    <a:bodyPr/>
                    <a:lstStyle/>
                    <a:p>
                      <a:r>
                        <a:rPr lang="en-US" sz="750" b="1" dirty="0"/>
                        <a:t>Rearrangements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49043181"/>
                  </a:ext>
                </a:extLst>
              </a:tr>
              <a:tr h="137160">
                <a:tc>
                  <a:txBody>
                    <a:bodyPr/>
                    <a:lstStyle/>
                    <a:p>
                      <a:r>
                        <a:rPr lang="en-US" sz="750" dirty="0"/>
                        <a:t>      Glucose 1-phosphate→glucose 6-phosphate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−7.3</a:t>
                      </a:r>
                    </a:p>
                  </a:txBody>
                  <a:tcPr>
                    <a:solidFill>
                      <a:schemeClr val="bg1"/>
                    </a:solidFill>
                  </a:tcPr>
                </a:tc>
                <a:tc>
                  <a:txBody>
                    <a:bodyPr/>
                    <a:lstStyle/>
                    <a:p>
                      <a:r>
                        <a:rPr lang="en-US" sz="750" dirty="0"/>
                        <a:t>−1.7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61904511"/>
                  </a:ext>
                </a:extLst>
              </a:tr>
              <a:tr h="198120">
                <a:tc>
                  <a:txBody>
                    <a:bodyPr/>
                    <a:lstStyle/>
                    <a:p>
                      <a:r>
                        <a:rPr lang="en-US" sz="750" dirty="0"/>
                        <a:t>      Fructose 6-phosphate→glucose 6-phosphate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−1.7</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−0.4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186214"/>
                  </a:ext>
                </a:extLst>
              </a:tr>
              <a:tr h="182880">
                <a:tc>
                  <a:txBody>
                    <a:bodyPr/>
                    <a:lstStyle/>
                    <a:p>
                      <a:r>
                        <a:rPr lang="en-US" sz="750" b="1" dirty="0"/>
                        <a:t>Elimination of water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146376732"/>
                  </a:ext>
                </a:extLst>
              </a:tr>
              <a:tr h="243840">
                <a:tc>
                  <a:txBody>
                    <a:bodyPr/>
                    <a:lstStyle/>
                    <a:p>
                      <a:r>
                        <a:rPr lang="en-US" sz="750" dirty="0"/>
                        <a:t>      Malate →fumarate + H</a:t>
                      </a:r>
                      <a:r>
                        <a:rPr lang="en-US" sz="750" baseline="-25000" dirty="0"/>
                        <a:t>2</a:t>
                      </a:r>
                      <a:r>
                        <a:rPr lang="en-US" sz="750" baseline="0" dirty="0"/>
                        <a:t>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3.1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0.8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5210904"/>
                  </a:ext>
                </a:extLst>
              </a:tr>
              <a:tr h="155448">
                <a:tc>
                  <a:txBody>
                    <a:bodyPr/>
                    <a:lstStyle/>
                    <a:p>
                      <a:r>
                        <a:rPr lang="en-US" sz="750" b="1" dirty="0"/>
                        <a:t>Oxidations with molecular oxygen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87587515"/>
                  </a:ext>
                </a:extLst>
              </a:tr>
              <a:tr h="0">
                <a:tc>
                  <a:txBody>
                    <a:bodyPr/>
                    <a:lstStyle/>
                    <a:p>
                      <a:r>
                        <a:rPr lang="en-US" sz="750" dirty="0"/>
                        <a:t>      Glucose + 6O</a:t>
                      </a:r>
                      <a:r>
                        <a:rPr lang="en-US" sz="750" baseline="-25000" dirty="0"/>
                        <a:t>2</a:t>
                      </a:r>
                      <a:r>
                        <a:rPr lang="en-US" sz="750" dirty="0"/>
                        <a:t>→6CO</a:t>
                      </a:r>
                      <a:r>
                        <a:rPr lang="en-US" sz="750" baseline="-25000" dirty="0"/>
                        <a:t>2</a:t>
                      </a:r>
                      <a:r>
                        <a:rPr lang="en-US" sz="750" dirty="0"/>
                        <a:t>+ 6H</a:t>
                      </a:r>
                      <a:r>
                        <a:rPr lang="en-US" sz="750" baseline="-25000" dirty="0"/>
                        <a:t>2</a:t>
                      </a:r>
                      <a:r>
                        <a:rPr lang="en-US" sz="750" baseline="0" dirty="0"/>
                        <a:t>O</a:t>
                      </a:r>
                      <a:endParaRPr lang="en-US" sz="750"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−2,840</a:t>
                      </a:r>
                    </a:p>
                  </a:txBody>
                  <a:tcPr>
                    <a:solidFill>
                      <a:schemeClr val="bg1"/>
                    </a:solidFill>
                  </a:tcPr>
                </a:tc>
                <a:tc>
                  <a:txBody>
                    <a:bodyPr/>
                    <a:lstStyle/>
                    <a:p>
                      <a:r>
                        <a:rPr lang="en-US" sz="750" dirty="0"/>
                        <a:t>−686</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81544801"/>
                  </a:ext>
                </a:extLst>
              </a:tr>
              <a:tr h="145288">
                <a:tc>
                  <a:txBody>
                    <a:bodyPr/>
                    <a:lstStyle/>
                    <a:p>
                      <a:r>
                        <a:rPr lang="en-US" sz="750" dirty="0"/>
                        <a:t>      Palmitate + 23O</a:t>
                      </a:r>
                      <a:r>
                        <a:rPr lang="en-US" sz="750" baseline="-25000" dirty="0"/>
                        <a:t>2</a:t>
                      </a:r>
                      <a:r>
                        <a:rPr lang="en-US" sz="750" dirty="0"/>
                        <a:t>→16CO</a:t>
                      </a:r>
                      <a:r>
                        <a:rPr lang="en-US" sz="750" baseline="-25000" dirty="0"/>
                        <a:t>2</a:t>
                      </a:r>
                      <a:r>
                        <a:rPr lang="en-US" sz="750" dirty="0"/>
                        <a:t>+ 16H</a:t>
                      </a:r>
                      <a:r>
                        <a:rPr lang="en-US" sz="750" baseline="-25000" dirty="0"/>
                        <a:t>2</a:t>
                      </a:r>
                      <a:r>
                        <a:rPr lang="en-US" sz="750" baseline="0" dirty="0"/>
                        <a:t>O</a:t>
                      </a:r>
                      <a:endParaRPr lang="en-US" sz="75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−9,770</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−2,338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072009"/>
                  </a:ext>
                </a:extLst>
              </a:tr>
            </a:tbl>
          </a:graphicData>
        </a:graphic>
      </p:graphicFrame>
    </p:spTree>
    <p:extLst>
      <p:ext uri="{BB962C8B-B14F-4D97-AF65-F5344CB8AC3E}">
        <p14:creationId xmlns:p14="http://schemas.microsoft.com/office/powerpoint/2010/main" val="353933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6561-B982-4B93-ADE6-01273BE3F35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Relationship Between Catabolic and Anabolic Pathways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04800" y="1676400"/>
            <a:ext cx="446176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catabolism </a:t>
            </a:r>
            <a:r>
              <a:rPr lang="en-US" sz="2400" dirty="0">
                <a:latin typeface="Arial" panose="020B0604020202020204" pitchFamily="34" charset="0"/>
                <a:cs typeface="Arial" panose="020B0604020202020204" pitchFamily="34" charset="0"/>
              </a:rPr>
              <a:t>= the degradative phase of metabolism </a:t>
            </a:r>
          </a:p>
          <a:p>
            <a:pPr lvl="1"/>
            <a:r>
              <a:rPr lang="en-US" sz="2400" dirty="0">
                <a:latin typeface="Arial" panose="020B0604020202020204" pitchFamily="34" charset="0"/>
                <a:cs typeface="Arial" panose="020B0604020202020204" pitchFamily="34" charset="0"/>
              </a:rPr>
              <a:t>releases energy </a:t>
            </a:r>
          </a:p>
          <a:p>
            <a:pPr lvl="1"/>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anabolism </a:t>
            </a:r>
            <a:r>
              <a:rPr lang="en-US" sz="2400" dirty="0">
                <a:latin typeface="Arial" panose="020B0604020202020204" pitchFamily="34" charset="0"/>
                <a:cs typeface="Arial" panose="020B0604020202020204" pitchFamily="34" charset="0"/>
              </a:rPr>
              <a:t>(biosynthesis) = the building phase of metabolism </a:t>
            </a:r>
          </a:p>
          <a:p>
            <a:pPr lvl="1"/>
            <a:r>
              <a:rPr lang="en-US" sz="2400" dirty="0">
                <a:latin typeface="Arial" panose="020B0604020202020204" pitchFamily="34" charset="0"/>
                <a:cs typeface="Arial" panose="020B0604020202020204" pitchFamily="34" charset="0"/>
              </a:rPr>
              <a:t>requires energy</a:t>
            </a:r>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light blue box at the lower left is titled precursor molecules and lists amino acids, sugars, fatty acids, and nitrogenous bases. A blue arrow labeled anabolism points upward and gets darker near the top. Above, a light blue box at the upper left is titled cell macromolecules and lists proteins, polysaccharides, lipid, and nucleic acids. At the upper right, a light red box is titled energy-containing nutrients and lists carbohydrates, fats, and proteins. A red arrow labeled catabolism points downward and gets darker near the bottom. Below, a light red box is titled energy-depleted end products and lists C O 2, H 2 O, and N H 3. A gray circle between the left- and right-hand arrows lists A D P plus H P O subscript 4 superscript 2 minus, N A D plus, N A D P plus, and F A D. A series of two red arrows curve right from this circle to the red arrow and then left to an orange circle below that lists A T P, N A D H, N A D P H, and F A D H 2. An orange box beneath the orange circle is labeled, chemical energy. A series of two blue arrows curve left from the orange circle to the blue arrow and then right to the gray circle above.">
            <a:extLst>
              <a:ext uri="{FF2B5EF4-FFF2-40B4-BE49-F238E27FC236}">
                <a16:creationId xmlns:a16="http://schemas.microsoft.com/office/drawing/2014/main" id="{79E1073F-4205-E349-8BF8-4FD0B58503ED}"/>
              </a:ext>
            </a:extLst>
          </p:cNvPr>
          <p:cNvPicPr>
            <a:picLocks noChangeAspect="1"/>
          </p:cNvPicPr>
          <p:nvPr/>
        </p:nvPicPr>
        <p:blipFill>
          <a:blip r:embed="rId3"/>
          <a:stretch>
            <a:fillRect/>
          </a:stretch>
        </p:blipFill>
        <p:spPr>
          <a:xfrm>
            <a:off x="5054727" y="1441514"/>
            <a:ext cx="3424550" cy="4937950"/>
          </a:xfrm>
          <a:prstGeom prst="rect">
            <a:avLst/>
          </a:prstGeom>
        </p:spPr>
      </p:pic>
    </p:spTree>
    <p:extLst>
      <p:ext uri="{BB962C8B-B14F-4D97-AF65-F5344CB8AC3E}">
        <p14:creationId xmlns:p14="http://schemas.microsoft.com/office/powerpoint/2010/main" val="4198352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C0BC46C0-8641-45BF-9434-862A5F843D01}"/>
              </a:ext>
            </a:extLst>
          </p:cNvPr>
          <p:cNvPicPr>
            <a:picLocks noChangeAspect="1"/>
          </p:cNvPicPr>
          <p:nvPr/>
        </p:nvPicPr>
        <p:blipFill>
          <a:blip r:embed="rId3"/>
          <a:stretch>
            <a:fillRect/>
          </a:stretch>
        </p:blipFill>
        <p:spPr>
          <a:xfrm>
            <a:off x="771046" y="381000"/>
            <a:ext cx="1133954" cy="816935"/>
          </a:xfrm>
          <a:prstGeom prst="rect">
            <a:avLst/>
          </a:prstGeom>
        </p:spPr>
      </p:pic>
      <p:sp>
        <p:nvSpPr>
          <p:cNvPr id="2" name="Title 1">
            <a:extLst>
              <a:ext uri="{FF2B5EF4-FFF2-40B4-BE49-F238E27FC236}">
                <a16:creationId xmlns:a16="http://schemas.microsoft.com/office/drawing/2014/main" id="{034C278B-68A4-48EE-8E43-0AB4F768C79F}"/>
              </a:ext>
            </a:extLst>
          </p:cNvPr>
          <p:cNvSpPr>
            <a:spLocks noGrp="1"/>
          </p:cNvSpPr>
          <p:nvPr>
            <p:ph type="title"/>
          </p:nvPr>
        </p:nvSpPr>
        <p:spPr/>
        <p:txBody>
          <a:bodyPr/>
          <a:lstStyle/>
          <a:p>
            <a:r>
              <a:rPr lang="en-AU" dirty="0"/>
              <a:t>Clicker Question 5</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defined as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 </a:t>
            </a:r>
            <a:r>
              <a:rPr lang="en-US" altLang="en-US" sz="2400" dirty="0">
                <a:latin typeface="Arial" panose="020B0604020202020204" pitchFamily="34" charset="0"/>
                <a:ea typeface="Arial Unicode MS" panose="020B0604020202020204" pitchFamily="34" charset="-128"/>
                <a:cs typeface="Arial" panose="020B0604020202020204" pitchFamily="34" charset="0"/>
              </a:rPr>
              <a:t>when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T </a:t>
            </a:r>
            <a:r>
              <a:rPr lang="en-US" altLang="en-US" sz="2400" dirty="0">
                <a:latin typeface="Arial" panose="020B0604020202020204" pitchFamily="34" charset="0"/>
                <a:ea typeface="Arial Unicode MS" panose="020B0604020202020204" pitchFamily="34" charset="-128"/>
                <a:cs typeface="Arial" panose="020B0604020202020204" pitchFamily="34" charset="0"/>
              </a:rPr>
              <a:t>= 25 °C and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P </a:t>
            </a:r>
            <a:r>
              <a:rPr lang="en-US" altLang="en-US" sz="2400" dirty="0">
                <a:latin typeface="Arial" panose="020B0604020202020204" pitchFamily="34" charset="0"/>
                <a:ea typeface="Arial Unicode MS" panose="020B0604020202020204" pitchFamily="34" charset="-128"/>
                <a:cs typeface="Arial" panose="020B0604020202020204" pitchFamily="34" charset="0"/>
              </a:rPr>
              <a:t>= 1 atm.</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an expression of the minimum amount of free energy that a reaction can deliver.</a:t>
            </a: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always 0 kJ/mol when a reaction is at equilibrium. </a:t>
            </a:r>
            <a:endParaRPr lang="en-US" sz="2400" baseline="-25000" dirty="0">
              <a:latin typeface="Arial" panose="020B0604020202020204" pitchFamily="34" charset="0"/>
              <a:ea typeface="Arial Unicode MS" panose="020B0604020202020204" pitchFamily="34" charset="-128"/>
              <a:cs typeface="Arial" panose="020B0604020202020204" pitchFamily="34" charset="0"/>
            </a:endParaRP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is a constant, with an unchanging value for each given reaction. </a:t>
            </a:r>
          </a:p>
          <a:p>
            <a:pPr>
              <a:buNone/>
            </a:pPr>
            <a:endParaRPr lang="en-US" sz="2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2708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A5E9-5791-47D0-B6A2-9ECE3AD927D5}"/>
              </a:ext>
            </a:extLst>
          </p:cNvPr>
          <p:cNvSpPr>
            <a:spLocks noGrp="1"/>
          </p:cNvSpPr>
          <p:nvPr>
            <p:ph type="title"/>
          </p:nvPr>
        </p:nvSpPr>
        <p:spPr/>
        <p:txBody>
          <a:bodyPr/>
          <a:lstStyle/>
          <a:p>
            <a:r>
              <a:rPr lang="en-AU" dirty="0"/>
              <a:t>Clicker Question 5, Response</a:t>
            </a:r>
          </a:p>
        </p:txBody>
      </p:sp>
      <p:sp>
        <p:nvSpPr>
          <p:cNvPr id="4" name="Google Shape;433;g847cf01710_0_113">
            <a:extLst>
              <a:ext uri="{FF2B5EF4-FFF2-40B4-BE49-F238E27FC236}">
                <a16:creationId xmlns:a16="http://schemas.microsoft.com/office/drawing/2014/main" id="{C8033173-28F7-EA47-A5A6-28466DE1E211}"/>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a:p>
            <a:pPr marL="457200" indent="-457200">
              <a:buAutoNum type="alphaUcPeriod" startAt="4"/>
            </a:pPr>
            <a:r>
              <a:rPr lang="en-US" sz="2400" b="1" dirty="0">
                <a:latin typeface="Arial" panose="020B0604020202020204" pitchFamily="34" charset="0"/>
                <a:ea typeface="Arial Unicode MS" panose="020B0604020202020204" pitchFamily="34" charset="-128"/>
                <a:cs typeface="Arial" panose="020B0604020202020204" pitchFamily="34" charset="0"/>
              </a:rPr>
              <a:t>is a constant, with an unchanging value for each given reaction. </a:t>
            </a:r>
          </a:p>
          <a:p>
            <a:pPr>
              <a:buNone/>
            </a:pP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The standard transformed free-energy change, ∆</a:t>
            </a:r>
            <a:r>
              <a:rPr 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sz="2400" b="1" dirty="0">
                <a:latin typeface="Arial" panose="020B0604020202020204" pitchFamily="34" charset="0"/>
                <a:ea typeface="Arial Unicode MS" panose="020B0604020202020204" pitchFamily="34" charset="-128"/>
                <a:cs typeface="Arial" panose="020B0604020202020204" pitchFamily="34" charset="0"/>
              </a:rPr>
              <a:t>′°, is a physical constant that is characteristic for a given reaction and can be calculated from the equilibrium constant.</a:t>
            </a: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7506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p2" descr="Icon P 1&#10;">
            <a:extLst>
              <a:ext uri="{FF2B5EF4-FFF2-40B4-BE49-F238E27FC236}">
                <a16:creationId xmlns:a16="http://schemas.microsoft.com/office/drawing/2014/main" id="{06FEC4EF-3D89-42F4-870B-EAF067E9C2B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9353ED-DFB3-4705-B270-F2E771A3DCE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(4 of 4)</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3069263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BC63F-BCB6-4A99-B937-906A9AFE24D8}"/>
              </a:ext>
            </a:extLst>
          </p:cNvPr>
          <p:cNvSpPr>
            <a:spLocks noGrp="1"/>
          </p:cNvSpPr>
          <p:nvPr>
            <p:ph type="title"/>
          </p:nvPr>
        </p:nvSpPr>
        <p:spPr>
          <a:xfrm>
            <a:off x="0" y="152399"/>
            <a:ext cx="9144000" cy="1443335"/>
          </a:xfrm>
        </p:spPr>
        <p:txBody>
          <a:bodyPr/>
          <a:lstStyle/>
          <a:p>
            <a:r>
              <a:rPr lang="en-US" altLang="en-US" sz="3400" dirty="0">
                <a:solidFill>
                  <a:srgbClr val="4E4CB4"/>
                </a:solidFill>
                <a:latin typeface="Arial" panose="020B0604020202020204" pitchFamily="34" charset="0"/>
                <a:cs typeface="Arial" panose="020B0604020202020204" pitchFamily="34" charset="0"/>
              </a:rPr>
              <a:t>Actual Free-Energy Changes </a:t>
            </a:r>
            <a:br>
              <a:rPr lang="en-US" altLang="en-US" sz="3400" dirty="0">
                <a:solidFill>
                  <a:srgbClr val="4E4CB4"/>
                </a:solidFill>
                <a:latin typeface="Arial" panose="020B0604020202020204" pitchFamily="34" charset="0"/>
                <a:cs typeface="Arial" panose="020B0604020202020204" pitchFamily="34" charset="0"/>
              </a:rPr>
            </a:br>
            <a:r>
              <a:rPr lang="en-US" altLang="en-US" sz="3400" dirty="0">
                <a:solidFill>
                  <a:srgbClr val="4E4CB4"/>
                </a:solidFill>
                <a:latin typeface="Arial" panose="020B0604020202020204" pitchFamily="34" charset="0"/>
                <a:cs typeface="Arial" panose="020B0604020202020204" pitchFamily="34" charset="0"/>
              </a:rPr>
              <a:t>Depend on Reactant and Product Concentrations</a:t>
            </a:r>
            <a:endParaRPr lang="en-AU" sz="3400"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2057401"/>
                <a:ext cx="8544069"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for any reaction </a:t>
                </a:r>
                <a:r>
                  <a:rPr lang="en-US" sz="2400" i="1" dirty="0" err="1">
                    <a:latin typeface="Arial" panose="020B0604020202020204" pitchFamily="34" charset="0"/>
                    <a:ea typeface="Arial Unicode MS" panose="020B0604020202020204" pitchFamily="34" charset="-128"/>
                    <a:cs typeface="Arial" panose="020B0604020202020204" pitchFamily="34" charset="0"/>
                  </a:rPr>
                  <a:t>a</a:t>
                </a:r>
                <a:r>
                  <a:rPr lang="en-US" sz="2400" dirty="0" err="1">
                    <a:latin typeface="Arial" panose="020B0604020202020204" pitchFamily="34" charset="0"/>
                    <a:ea typeface="Arial Unicode MS" panose="020B0604020202020204" pitchFamily="34" charset="-128"/>
                    <a:cs typeface="Arial" panose="020B0604020202020204" pitchFamily="34" charset="0"/>
                  </a:rPr>
                  <a:t>A</a:t>
                </a:r>
                <a:r>
                  <a:rPr lang="en-US" sz="2400" dirty="0">
                    <a:latin typeface="Arial" panose="020B0604020202020204" pitchFamily="34" charset="0"/>
                    <a:ea typeface="Arial Unicode MS" panose="020B0604020202020204" pitchFamily="34" charset="-128"/>
                    <a:cs typeface="Arial" panose="020B0604020202020204" pitchFamily="34" charset="0"/>
                  </a:rPr>
                  <a:t> + </a:t>
                </a:r>
                <a:r>
                  <a:rPr lang="en-US" sz="2400" i="1" dirty="0" err="1">
                    <a:latin typeface="Arial" panose="020B0604020202020204" pitchFamily="34" charset="0"/>
                    <a:ea typeface="Arial Unicode MS" panose="020B0604020202020204" pitchFamily="34" charset="-128"/>
                    <a:cs typeface="Arial" panose="020B0604020202020204" pitchFamily="34" charset="0"/>
                  </a:rPr>
                  <a:t>b</a:t>
                </a:r>
                <a:r>
                  <a:rPr lang="en-US" sz="2400" dirty="0" err="1">
                    <a:latin typeface="Arial" panose="020B0604020202020204" pitchFamily="34" charset="0"/>
                    <a:ea typeface="Arial Unicode MS" panose="020B0604020202020204" pitchFamily="34" charset="-128"/>
                    <a:cs typeface="Arial" panose="020B0604020202020204" pitchFamily="34" charset="0"/>
                  </a:rPr>
                  <a:t>B</a:t>
                </a:r>
                <a:r>
                  <a:rPr lang="en-US" sz="2400" dirty="0">
                    <a:latin typeface="Arial" panose="020B0604020202020204" pitchFamily="34" charset="0"/>
                    <a:ea typeface="Arial Unicode MS" panose="020B0604020202020204" pitchFamily="34" charset="-128"/>
                    <a:cs typeface="Arial" panose="020B0604020202020204" pitchFamily="34"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err="1">
                    <a:latin typeface="Arial" panose="020B0604020202020204" pitchFamily="34" charset="0"/>
                    <a:ea typeface="Arial Unicode MS" panose="020B0604020202020204" pitchFamily="34" charset="-128"/>
                    <a:cs typeface="Arial" panose="020B0604020202020204" pitchFamily="34" charset="0"/>
                  </a:rPr>
                  <a:t>c</a:t>
                </a:r>
                <a:r>
                  <a:rPr lang="en-US" sz="2400" dirty="0" err="1">
                    <a:latin typeface="Arial" panose="020B0604020202020204" pitchFamily="34" charset="0"/>
                    <a:ea typeface="Arial Unicode MS" panose="020B0604020202020204" pitchFamily="34" charset="-128"/>
                    <a:cs typeface="Arial" panose="020B0604020202020204" pitchFamily="34" charset="0"/>
                  </a:rPr>
                  <a:t>C</a:t>
                </a:r>
                <a:r>
                  <a:rPr lang="en-US" sz="2400" dirty="0">
                    <a:latin typeface="Arial" panose="020B0604020202020204" pitchFamily="34" charset="0"/>
                    <a:ea typeface="Arial Unicode MS" panose="020B0604020202020204" pitchFamily="34" charset="-128"/>
                    <a:cs typeface="Arial" panose="020B0604020202020204" pitchFamily="34" charset="0"/>
                  </a:rPr>
                  <a:t> + </a:t>
                </a:r>
                <a:r>
                  <a:rPr lang="en-US" sz="2400" i="1" dirty="0" err="1">
                    <a:latin typeface="Arial" panose="020B0604020202020204" pitchFamily="34" charset="0"/>
                    <a:ea typeface="Arial Unicode MS" panose="020B0604020202020204" pitchFamily="34" charset="-128"/>
                    <a:cs typeface="Arial" panose="020B0604020202020204" pitchFamily="34" charset="0"/>
                  </a:rPr>
                  <a:t>d</a:t>
                </a:r>
                <a:r>
                  <a:rPr lang="en-US" sz="2400" dirty="0" err="1">
                    <a:latin typeface="Arial" panose="020B0604020202020204" pitchFamily="34" charset="0"/>
                    <a:ea typeface="Arial Unicode MS" panose="020B0604020202020204" pitchFamily="34" charset="-128"/>
                    <a:cs typeface="Arial" panose="020B0604020202020204" pitchFamily="34" charset="0"/>
                  </a:rPr>
                  <a:t>D</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 </a:t>
                </a:r>
                <a:r>
                  <a:rPr lang="en-US" sz="2400" dirty="0">
                    <a:latin typeface="Arial" panose="020B0604020202020204" pitchFamily="34" charset="0"/>
                    <a:ea typeface="Arial Unicode MS" panose="020B0604020202020204" pitchFamily="34" charset="-128"/>
                    <a:cs typeface="Arial" panose="020B0604020202020204" pitchFamily="34" charset="0"/>
                  </a:rPr>
                  <a:t>and</a:t>
                </a:r>
                <a:r>
                  <a:rPr lang="en-US" sz="2400" i="1"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are related by the equation: </a:t>
                </a: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99965" y="2057401"/>
                <a:ext cx="8544069" cy="838200"/>
              </a:xfrm>
              <a:prstGeom prst="rect">
                <a:avLst/>
              </a:prstGeom>
              <a:blipFill>
                <a:blip r:embed="rId3"/>
                <a:stretch>
                  <a:fillRect l="-357" t="-6569" b="-15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2" name="Picture 1" descr="Delta G = delta G prime naught plus R T times natural log of start fraction concentration of C superscript c times concentration of D superscript d over concentration of A superscript A times concentration of B superscript b end fraction.">
            <a:extLst>
              <a:ext uri="{FF2B5EF4-FFF2-40B4-BE49-F238E27FC236}">
                <a16:creationId xmlns:a16="http://schemas.microsoft.com/office/drawing/2014/main" id="{8B79116D-B3D3-44B9-908D-8AABF2B3AB39}"/>
              </a:ext>
            </a:extLst>
          </p:cNvPr>
          <p:cNvPicPr>
            <a:picLocks noChangeAspect="1"/>
          </p:cNvPicPr>
          <p:nvPr/>
        </p:nvPicPr>
        <p:blipFill>
          <a:blip r:embed="rId4"/>
          <a:stretch>
            <a:fillRect/>
          </a:stretch>
        </p:blipFill>
        <p:spPr>
          <a:xfrm>
            <a:off x="2683827" y="3349624"/>
            <a:ext cx="3571875" cy="771525"/>
          </a:xfrm>
          <a:prstGeom prst="rect">
            <a:avLst/>
          </a:prstGeom>
        </p:spPr>
      </p:pic>
      <p:sp>
        <p:nvSpPr>
          <p:cNvPr id="4" name="TextBox 3">
            <a:extLst>
              <a:ext uri="{FF2B5EF4-FFF2-40B4-BE49-F238E27FC236}">
                <a16:creationId xmlns:a16="http://schemas.microsoft.com/office/drawing/2014/main" id="{7DA76BBB-2080-EE42-A2F1-B62A8483F64F}"/>
              </a:ext>
            </a:extLst>
          </p:cNvPr>
          <p:cNvSpPr txBox="1">
            <a:spLocks noChangeArrowheads="1"/>
          </p:cNvSpPr>
          <p:nvPr/>
        </p:nvSpPr>
        <p:spPr bwMode="auto">
          <a:xfrm>
            <a:off x="6324600" y="35052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(13-4)</a:t>
            </a:r>
          </a:p>
        </p:txBody>
      </p:sp>
      <p:sp>
        <p:nvSpPr>
          <p:cNvPr id="7" name="TextBox 6">
            <a:extLst>
              <a:ext uri="{FF2B5EF4-FFF2-40B4-BE49-F238E27FC236}">
                <a16:creationId xmlns:a16="http://schemas.microsoft.com/office/drawing/2014/main" id="{0F6ABC0E-B7CA-6542-B28B-A83ADF1F4F89}"/>
              </a:ext>
            </a:extLst>
          </p:cNvPr>
          <p:cNvSpPr txBox="1"/>
          <p:nvPr/>
        </p:nvSpPr>
        <p:spPr>
          <a:xfrm>
            <a:off x="3962400" y="4645966"/>
            <a:ext cx="3200400"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mass-action ratio, </a:t>
            </a:r>
            <a:r>
              <a:rPr lang="en-US" b="1" i="1" dirty="0">
                <a:latin typeface="Arial" panose="020B0604020202020204" pitchFamily="34" charset="0"/>
                <a:cs typeface="Arial" panose="020B0604020202020204" pitchFamily="34" charset="0"/>
              </a:rPr>
              <a:t>Q</a:t>
            </a:r>
            <a:endParaRPr lang="en-US" b="1" dirty="0">
              <a:latin typeface="Arial" panose="020B0604020202020204" pitchFamily="34" charset="0"/>
              <a:cs typeface="Arial" panose="020B0604020202020204" pitchFamily="34" charset="0"/>
            </a:endParaRPr>
          </a:p>
        </p:txBody>
      </p:sp>
      <p:cxnSp>
        <p:nvCxnSpPr>
          <p:cNvPr id="5" name="Straight Arrow Connector 4" descr="Upward arrow">
            <a:extLst>
              <a:ext uri="{FF2B5EF4-FFF2-40B4-BE49-F238E27FC236}">
                <a16:creationId xmlns:a16="http://schemas.microsoft.com/office/drawing/2014/main" id="{4DCB8A43-46AF-8040-A891-BDDC20C1ADF9}"/>
              </a:ext>
              <a:ext uri="{C183D7F6-B498-43B3-948B-1728B52AA6E4}">
                <adec:decorative xmlns:adec="http://schemas.microsoft.com/office/drawing/2017/decorative" val="1"/>
              </a:ext>
            </a:extLst>
          </p:cNvPr>
          <p:cNvCxnSpPr>
            <a:cxnSpLocks/>
          </p:cNvCxnSpPr>
          <p:nvPr/>
        </p:nvCxnSpPr>
        <p:spPr bwMode="auto">
          <a:xfrm flipV="1">
            <a:off x="5334000" y="4267200"/>
            <a:ext cx="0" cy="37876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 name="Google Shape;390;g847cf01710_0_68">
            <a:extLst>
              <a:ext uri="{FF2B5EF4-FFF2-40B4-BE49-F238E27FC236}">
                <a16:creationId xmlns:a16="http://schemas.microsoft.com/office/drawing/2014/main" id="{9965E5E1-F07A-401B-80FB-66B26B6FBBBD}"/>
              </a:ext>
            </a:extLst>
          </p:cNvPr>
          <p:cNvSpPr txBox="1">
            <a:spLocks noChangeArrowheads="1"/>
          </p:cNvSpPr>
          <p:nvPr/>
        </p:nvSpPr>
        <p:spPr bwMode="auto">
          <a:xfrm>
            <a:off x="299965" y="5424471"/>
            <a:ext cx="8544069" cy="5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when ∆</a:t>
            </a:r>
            <a:r>
              <a:rPr lang="en-US" sz="2400" i="1" dirty="0">
                <a:latin typeface="Arial" panose="020B0604020202020204" pitchFamily="34" charset="0"/>
                <a:ea typeface="Arial Unicode MS" panose="020B0604020202020204" pitchFamily="34" charset="-128"/>
                <a:cs typeface="Arial" panose="020B0604020202020204" pitchFamily="34" charset="0"/>
              </a:rPr>
              <a:t>G </a:t>
            </a:r>
            <a:r>
              <a:rPr lang="en-US" sz="2400" dirty="0">
                <a:latin typeface="Arial" panose="020B0604020202020204" pitchFamily="34" charset="0"/>
                <a:ea typeface="Arial Unicode MS" panose="020B0604020202020204" pitchFamily="34" charset="-128"/>
                <a:cs typeface="Arial" panose="020B0604020202020204" pitchFamily="34" charset="0"/>
              </a:rPr>
              <a:t>= 0, the system is at equilibrium </a:t>
            </a:r>
          </a:p>
          <a:p>
            <a:endParaRPr lang="en-US" sz="2400" dirty="0">
              <a:latin typeface="Arial" panose="020B0604020202020204" pitchFamily="34" charset="0"/>
              <a:cs typeface="Arial" panose="020B0604020202020204" pitchFamily="34" charset="0"/>
            </a:endParaRPr>
          </a:p>
          <a:p>
            <a:pPr marL="50800" indent="0">
              <a:buNone/>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2824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58DCAF6B-8AF7-4FF2-AD17-A35C99AB837A}"/>
              </a:ext>
            </a:extLst>
          </p:cNvPr>
          <p:cNvPicPr>
            <a:picLocks noChangeAspect="1"/>
          </p:cNvPicPr>
          <p:nvPr/>
        </p:nvPicPr>
        <p:blipFill>
          <a:blip r:embed="rId3"/>
          <a:stretch>
            <a:fillRect/>
          </a:stretch>
        </p:blipFill>
        <p:spPr>
          <a:xfrm>
            <a:off x="771046" y="381000"/>
            <a:ext cx="1133954" cy="816935"/>
          </a:xfrm>
          <a:prstGeom prst="rect">
            <a:avLst/>
          </a:prstGeom>
        </p:spPr>
      </p:pic>
      <p:sp>
        <p:nvSpPr>
          <p:cNvPr id="2" name="Title 1">
            <a:extLst>
              <a:ext uri="{FF2B5EF4-FFF2-40B4-BE49-F238E27FC236}">
                <a16:creationId xmlns:a16="http://schemas.microsoft.com/office/drawing/2014/main" id="{7C15AA29-41E4-47AA-96A6-0481C8F8924C}"/>
              </a:ext>
            </a:extLst>
          </p:cNvPr>
          <p:cNvSpPr>
            <a:spLocks noGrp="1"/>
          </p:cNvSpPr>
          <p:nvPr>
            <p:ph type="title"/>
          </p:nvPr>
        </p:nvSpPr>
        <p:spPr/>
        <p:txBody>
          <a:bodyPr/>
          <a:lstStyle/>
          <a:p>
            <a:r>
              <a:rPr lang="en-AU" dirty="0"/>
              <a:t>Clicker Question 6</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449262" y="1426535"/>
                <a:ext cx="82454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For the reaction lactose + 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charset="0"/>
                    <a:cs typeface="Arial" charset="0"/>
                  </a:rPr>
                  <a:t> glucose + galactose at </a:t>
                </a:r>
                <a:r>
                  <a:rPr lang="en-US" sz="2400" dirty="0">
                    <a:latin typeface="Arial" panose="020B0604020202020204" pitchFamily="34" charset="0"/>
                    <a:ea typeface="Arial Unicode MS" panose="020B0604020202020204" pitchFamily="34" charset="-128"/>
                    <a:cs typeface="Arial" panose="020B0604020202020204" pitchFamily="34" charset="0"/>
                  </a:rPr>
                  <a:t>25 </a:t>
                </a:r>
                <a:r>
                  <a:rPr lang="en-US" altLang="en-US" sz="2400" dirty="0">
                    <a:latin typeface="Arial" panose="020B0604020202020204" pitchFamily="34" charset="0"/>
                    <a:ea typeface="Arial Unicode MS" panose="020B0604020202020204" pitchFamily="34" charset="-128"/>
                    <a:cs typeface="Arial" panose="020B0604020202020204" pitchFamily="34" charset="0"/>
                  </a:rPr>
                  <a:t>°C</a:t>
                </a:r>
                <a:r>
                  <a:rPr lang="en-US" altLang="en-US" sz="2400" dirty="0">
                    <a:latin typeface="Arial" panose="020B0604020202020204" pitchFamily="34" charset="0"/>
                    <a:cs typeface="Arial" panose="020B0604020202020204" pitchFamily="34" charset="0"/>
                  </a:rPr>
                  <a:t>, if [lactose] = 4 mM and each monosaccharide is present at 1 mM: </a:t>
                </a:r>
                <a:r>
                  <a:rPr lang="en-US" sz="2400" dirty="0">
                    <a:latin typeface="Arial" charset="0"/>
                    <a:cs typeface="Arial" charset="0"/>
                  </a:rPr>
                  <a:t> </a:t>
                </a: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G = </a:t>
                </a:r>
                <a:r>
                  <a:rPr lang="en-US" altLang="en-US" sz="2400" dirty="0">
                    <a:latin typeface="Arial" panose="020B0604020202020204" pitchFamily="34" charset="0"/>
                    <a:cs typeface="Arial" panose="020B0604020202020204" pitchFamily="34" charset="0"/>
                  </a:rPr>
                  <a:t>-36.5 kJ/mol.</a:t>
                </a:r>
                <a:endParaRPr lang="en-US" altLang="en-US" sz="2400" i="1" dirty="0">
                  <a:latin typeface="Arial" panose="020B0604020202020204" pitchFamily="34" charset="0"/>
                  <a:cs typeface="Arial" panose="020B0604020202020204" pitchFamily="34" charset="0"/>
                </a:endParaRPr>
              </a:p>
              <a:p>
                <a:pPr marL="514350" indent="-514350">
                  <a:buFont typeface="+mj-lt"/>
                  <a:buAutoNum type="alphaUcPeriod"/>
                </a:pPr>
                <a:r>
                  <a:rPr lang="en-US" sz="2400" dirty="0">
                    <a:latin typeface="Arial" panose="020B0604020202020204" pitchFamily="34" charset="0"/>
                    <a:cs typeface="Arial" panose="020B0604020202020204" pitchFamily="34" charset="0"/>
                  </a:rPr>
                  <a:t>the reaction is endergonic.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G = </a:t>
                </a:r>
                <a:r>
                  <a:rPr lang="en-US" altLang="en-US" sz="2400" dirty="0">
                    <a:latin typeface="Arial" panose="020B0604020202020204" pitchFamily="34" charset="0"/>
                    <a:cs typeface="Arial" panose="020B0604020202020204" pitchFamily="34" charset="0"/>
                  </a:rPr>
                  <a:t>+4.6 kJ/mol.</a:t>
                </a:r>
                <a:endParaRPr lang="en-US" altLang="en-US" sz="2400" i="1" dirty="0">
                  <a:latin typeface="Arial" panose="020B0604020202020204" pitchFamily="34" charset="0"/>
                  <a:cs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G = </a:t>
                </a:r>
                <a:r>
                  <a:rPr lang="en-US" altLang="en-US" sz="2400" dirty="0">
                    <a:latin typeface="Arial" panose="020B0604020202020204" pitchFamily="34" charset="0"/>
                    <a:cs typeface="Arial" panose="020B0604020202020204" pitchFamily="34" charset="0"/>
                  </a:rPr>
                  <a:t>-15.9 kJ/mol.</a:t>
                </a: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D49A4A8A-DE3C-9C46-B0FE-87FE4DACE0EB}"/>
                  </a:ext>
                </a:extLst>
              </p:cNvPr>
              <p:cNvSpPr txBox="1">
                <a:spLocks noRot="1" noChangeAspect="1" noMove="1" noResize="1" noEditPoints="1" noAdjustHandles="1" noChangeArrowheads="1" noChangeShapeType="1" noTextEdit="1"/>
              </p:cNvSpPr>
              <p:nvPr/>
            </p:nvSpPr>
            <p:spPr bwMode="auto">
              <a:xfrm>
                <a:off x="449262" y="1426535"/>
                <a:ext cx="8245475" cy="4986338"/>
              </a:xfrm>
              <a:prstGeom prst="rect">
                <a:avLst/>
              </a:prstGeom>
              <a:blipFill>
                <a:blip r:embed="rId4"/>
                <a:stretch>
                  <a:fillRect l="-1183" t="-856"/>
                </a:stretch>
              </a:blipFill>
              <a:ln>
                <a:noFill/>
              </a:ln>
            </p:spPr>
            <p:txBody>
              <a:bodyPr/>
              <a:lstStyle/>
              <a:p>
                <a:r>
                  <a:rPr lang="en-AU">
                    <a:noFill/>
                  </a:rPr>
                  <a:t> </a:t>
                </a:r>
              </a:p>
            </p:txBody>
          </p:sp>
        </mc:Fallback>
      </mc:AlternateContent>
    </p:spTree>
    <p:extLst>
      <p:ext uri="{BB962C8B-B14F-4D97-AF65-F5344CB8AC3E}">
        <p14:creationId xmlns:p14="http://schemas.microsoft.com/office/powerpoint/2010/main" val="2623952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A148-CB9C-4B55-B423-6849230BD3E4}"/>
              </a:ext>
            </a:extLst>
          </p:cNvPr>
          <p:cNvSpPr>
            <a:spLocks noGrp="1"/>
          </p:cNvSpPr>
          <p:nvPr>
            <p:ph type="title"/>
          </p:nvPr>
        </p:nvSpPr>
        <p:spPr/>
        <p:txBody>
          <a:bodyPr/>
          <a:lstStyle/>
          <a:p>
            <a:r>
              <a:rPr lang="en-AU" dirty="0"/>
              <a:t>Clicker Question 6, Response</a:t>
            </a:r>
          </a:p>
        </p:txBody>
      </p:sp>
      <mc:AlternateContent xmlns:mc="http://schemas.openxmlformats.org/markup-compatibility/2006" xmlns:a14="http://schemas.microsoft.com/office/drawing/2010/main">
        <mc:Choice Requires="a14">
          <p:sp>
            <p:nvSpPr>
              <p:cNvPr id="4" name="Google Shape;433;g847cf01710_0_113">
                <a:extLst>
                  <a:ext uri="{FF2B5EF4-FFF2-40B4-BE49-F238E27FC236}">
                    <a16:creationId xmlns:a16="http://schemas.microsoft.com/office/drawing/2014/main" id="{D53E0ACB-6AAA-6340-8488-ABE014FB2B96}"/>
                  </a:ext>
                </a:extLst>
              </p:cNvPr>
              <p:cNvSpPr txBox="1">
                <a:spLocks noChangeArrowheads="1"/>
              </p:cNvSpPr>
              <p:nvPr/>
            </p:nvSpPr>
            <p:spPr bwMode="auto">
              <a:xfrm>
                <a:off x="449262" y="1371600"/>
                <a:ext cx="82454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For the reaction lactose + 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charset="0"/>
                    <a:cs typeface="Arial" charset="0"/>
                  </a:rPr>
                  <a:t> glucose + galactose at </a:t>
                </a:r>
                <a:r>
                  <a:rPr lang="en-US" sz="2400" dirty="0">
                    <a:latin typeface="Arial" panose="020B0604020202020204" pitchFamily="34" charset="0"/>
                    <a:ea typeface="Arial Unicode MS" panose="020B0604020202020204" pitchFamily="34" charset="-128"/>
                    <a:cs typeface="Arial" panose="020B0604020202020204" pitchFamily="34" charset="0"/>
                  </a:rPr>
                  <a:t>25 </a:t>
                </a:r>
                <a:r>
                  <a:rPr lang="en-US" altLang="en-US" sz="2400" dirty="0">
                    <a:latin typeface="Arial" panose="020B0604020202020204" pitchFamily="34" charset="0"/>
                    <a:ea typeface="Arial Unicode MS" panose="020B0604020202020204" pitchFamily="34" charset="-128"/>
                    <a:cs typeface="Arial" panose="020B0604020202020204" pitchFamily="34" charset="0"/>
                  </a:rPr>
                  <a:t>°C</a:t>
                </a:r>
                <a:r>
                  <a:rPr lang="en-US" altLang="en-US" sz="2400" dirty="0">
                    <a:latin typeface="Arial" panose="020B0604020202020204" pitchFamily="34" charset="0"/>
                    <a:cs typeface="Arial" panose="020B0604020202020204" pitchFamily="34" charset="0"/>
                  </a:rPr>
                  <a:t>, if [lactose] = 4 mM and each monosaccharide is present at 1 mM: </a:t>
                </a:r>
                <a:r>
                  <a:rPr lang="en-US" sz="2400" dirty="0">
                    <a:latin typeface="Arial" charset="0"/>
                    <a:cs typeface="Arial" charset="0"/>
                  </a:rPr>
                  <a:t> </a:t>
                </a:r>
              </a:p>
              <a:p>
                <a:pPr>
                  <a:lnSpc>
                    <a:spcPct val="115000"/>
                  </a:lnSpc>
                  <a:spcBef>
                    <a:spcPts val="800"/>
                  </a:spcBef>
                  <a:buClr>
                    <a:srgbClr val="000000"/>
                  </a:buClr>
                  <a:buSzPts val="1100"/>
                  <a:buFont typeface="Calibri" panose="020F0502020204030204" pitchFamily="34" charset="0"/>
                  <a:buNone/>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b="1" dirty="0">
                    <a:latin typeface="Arial" panose="020B0604020202020204" pitchFamily="34" charset="0"/>
                    <a:cs typeface="Arial" panose="020B0604020202020204" pitchFamily="34" charset="0"/>
                  </a:rPr>
                  <a:t>∆</a:t>
                </a:r>
                <a:r>
                  <a:rPr lang="en-US" altLang="en-US" sz="2400" b="1" i="1" dirty="0">
                    <a:latin typeface="Arial" panose="020B0604020202020204" pitchFamily="34" charset="0"/>
                    <a:cs typeface="Arial" panose="020B0604020202020204" pitchFamily="34" charset="0"/>
                  </a:rPr>
                  <a:t>G = </a:t>
                </a:r>
                <a:r>
                  <a:rPr lang="en-US" altLang="en-US" sz="2400" b="1" dirty="0">
                    <a:latin typeface="Arial" panose="020B0604020202020204" pitchFamily="34" charset="0"/>
                    <a:cs typeface="Arial" panose="020B0604020202020204" pitchFamily="34" charset="0"/>
                  </a:rPr>
                  <a:t>-36.5 kJ/mol.</a:t>
                </a:r>
                <a:endParaRPr lang="en-US" altLang="en-US" sz="2400" b="1"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G = </a:t>
                </a:r>
                <a:r>
                  <a:rPr lang="en-US" sz="2400" b="1" dirty="0">
                    <a:latin typeface="Arial" panose="020B0604020202020204" pitchFamily="34" charset="0"/>
                    <a:ea typeface="Arial Unicode MS" panose="020B0604020202020204" pitchFamily="34" charset="-128"/>
                    <a:cs typeface="Arial" panose="020B0604020202020204" pitchFamily="34" charset="0"/>
                  </a:rPr>
                  <a:t>∆</a:t>
                </a:r>
                <a:r>
                  <a:rPr 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sz="2400" b="1" dirty="0">
                    <a:latin typeface="Arial" panose="020B0604020202020204" pitchFamily="34" charset="0"/>
                    <a:ea typeface="Arial Unicode MS" panose="020B0604020202020204" pitchFamily="34" charset="-128"/>
                    <a:cs typeface="Arial" panose="020B0604020202020204" pitchFamily="34" charset="0"/>
                  </a:rPr>
                  <a:t>′° + </a:t>
                </a:r>
                <a:r>
                  <a:rPr lang="en-US" sz="2400" b="1" i="1" dirty="0">
                    <a:latin typeface="Arial" panose="020B0604020202020204" pitchFamily="34" charset="0"/>
                    <a:cs typeface="Arial" panose="020B0604020202020204" pitchFamily="34" charset="0"/>
                  </a:rPr>
                  <a:t>RT </a:t>
                </a:r>
                <a:r>
                  <a:rPr lang="en-US" sz="2400" b="1" dirty="0">
                    <a:latin typeface="Arial" panose="020B0604020202020204" pitchFamily="34" charset="0"/>
                    <a:cs typeface="Arial" panose="020B0604020202020204" pitchFamily="34" charset="0"/>
                  </a:rPr>
                  <a:t>ln </a:t>
                </a:r>
                <a14:m>
                  <m:oMath xmlns:m="http://schemas.openxmlformats.org/officeDocument/2006/math">
                    <m:f>
                      <m:fPr>
                        <m:ctrlPr>
                          <a:rPr lang="en-US" altLang="en-US" sz="2400" b="1" i="1">
                            <a:solidFill>
                              <a:srgbClr val="000000"/>
                            </a:solidFill>
                            <a:latin typeface="Cambria Math" panose="02040503050406030204" pitchFamily="18" charset="0"/>
                            <a:cs typeface="Arial" panose="020B0604020202020204" pitchFamily="34" charset="0"/>
                            <a:sym typeface="Arial" panose="020B0604020202020204" pitchFamily="34" charset="0"/>
                          </a:rPr>
                        </m:ctrlPr>
                      </m:fPr>
                      <m:num>
                        <m:r>
                          <m:rPr>
                            <m:nor/>
                          </m:rPr>
                          <a:rPr lang="en-US" sz="2400" b="1" dirty="0">
                            <a:latin typeface="Arial" panose="020B0604020202020204" pitchFamily="34" charset="0"/>
                            <a:cs typeface="Arial" panose="020B0604020202020204" pitchFamily="34" charset="0"/>
                          </a:rPr>
                          <m:t>[</m:t>
                        </m:r>
                        <m:r>
                          <m:rPr>
                            <m:nor/>
                          </m:rPr>
                          <a:rPr lang="en-US" sz="2400" b="1" dirty="0">
                            <a:latin typeface="Arial" panose="020B0604020202020204" pitchFamily="34" charset="0"/>
                            <a:cs typeface="Arial" panose="020B0604020202020204" pitchFamily="34" charset="0"/>
                          </a:rPr>
                          <m:t>C</m:t>
                        </m:r>
                        <m:r>
                          <m:rPr>
                            <m:nor/>
                          </m:rPr>
                          <a:rPr lang="en-US" sz="2400" b="1" dirty="0">
                            <a:latin typeface="Arial" panose="020B0604020202020204" pitchFamily="34" charset="0"/>
                            <a:cs typeface="Arial" panose="020B0604020202020204" pitchFamily="34" charset="0"/>
                          </a:rPr>
                          <m:t>]</m:t>
                        </m:r>
                        <m:r>
                          <m:rPr>
                            <m:nor/>
                          </m:rPr>
                          <a:rPr lang="en-US" sz="2400" b="1" i="1" baseline="30000" dirty="0">
                            <a:latin typeface="Arial" panose="020B0604020202020204" pitchFamily="34" charset="0"/>
                            <a:cs typeface="Arial" panose="020B0604020202020204" pitchFamily="34" charset="0"/>
                          </a:rPr>
                          <m:t>c</m:t>
                        </m:r>
                        <m:r>
                          <m:rPr>
                            <m:nor/>
                          </m:rPr>
                          <a:rPr lang="en-US" sz="2400" b="1" i="1" baseline="30000" dirty="0">
                            <a:latin typeface="Arial" panose="020B0604020202020204" pitchFamily="34" charset="0"/>
                            <a:cs typeface="Arial" panose="020B0604020202020204" pitchFamily="34" charset="0"/>
                          </a:rPr>
                          <m:t> </m:t>
                        </m:r>
                        <m:r>
                          <m:rPr>
                            <m:nor/>
                          </m:rPr>
                          <a:rPr lang="en-US" sz="2400" b="1" dirty="0">
                            <a:latin typeface="Arial" panose="020B0604020202020204" pitchFamily="34" charset="0"/>
                            <a:cs typeface="Arial" panose="020B0604020202020204" pitchFamily="34" charset="0"/>
                          </a:rPr>
                          <m:t>[</m:t>
                        </m:r>
                        <m:r>
                          <m:rPr>
                            <m:nor/>
                          </m:rPr>
                          <a:rPr lang="en-US" sz="2400" b="1" dirty="0">
                            <a:latin typeface="Arial" panose="020B0604020202020204" pitchFamily="34" charset="0"/>
                            <a:cs typeface="Arial" panose="020B0604020202020204" pitchFamily="34" charset="0"/>
                          </a:rPr>
                          <m:t>D</m:t>
                        </m:r>
                        <m:r>
                          <m:rPr>
                            <m:nor/>
                          </m:rPr>
                          <a:rPr lang="en-US" sz="2400" b="1" dirty="0">
                            <a:latin typeface="Arial" panose="020B0604020202020204" pitchFamily="34" charset="0"/>
                            <a:cs typeface="Arial" panose="020B0604020202020204" pitchFamily="34" charset="0"/>
                          </a:rPr>
                          <m:t>]</m:t>
                        </m:r>
                        <m:r>
                          <m:rPr>
                            <m:nor/>
                          </m:rPr>
                          <a:rPr lang="en-US" sz="2400" b="1" i="1" baseline="30000" dirty="0">
                            <a:latin typeface="Arial" panose="020B0604020202020204" pitchFamily="34" charset="0"/>
                            <a:cs typeface="Arial" panose="020B0604020202020204" pitchFamily="34" charset="0"/>
                          </a:rPr>
                          <m:t>d</m:t>
                        </m:r>
                        <m:r>
                          <m:rPr>
                            <m:nor/>
                          </m:rPr>
                          <a:rPr lang="en-US" sz="2400" b="1" dirty="0">
                            <a:latin typeface="Arial" panose="020B0604020202020204" pitchFamily="34" charset="0"/>
                            <a:cs typeface="Arial" panose="020B0604020202020204" pitchFamily="34" charset="0"/>
                          </a:rPr>
                          <m:t> </m:t>
                        </m:r>
                      </m:num>
                      <m:den>
                        <m:r>
                          <m:rPr>
                            <m:nor/>
                          </m:rPr>
                          <a:rPr lang="en-US" sz="2400" b="1" dirty="0">
                            <a:latin typeface="Arial" panose="020B0604020202020204" pitchFamily="34" charset="0"/>
                            <a:cs typeface="Arial" panose="020B0604020202020204" pitchFamily="34" charset="0"/>
                          </a:rPr>
                          <m:t>[</m:t>
                        </m:r>
                        <m:r>
                          <m:rPr>
                            <m:nor/>
                          </m:rPr>
                          <a:rPr lang="en-US" sz="2400" b="1" dirty="0">
                            <a:latin typeface="Arial" panose="020B0604020202020204" pitchFamily="34" charset="0"/>
                            <a:cs typeface="Arial" panose="020B0604020202020204" pitchFamily="34" charset="0"/>
                          </a:rPr>
                          <m:t>A</m:t>
                        </m:r>
                        <m:r>
                          <m:rPr>
                            <m:nor/>
                          </m:rPr>
                          <a:rPr lang="en-US" sz="2400" b="1" dirty="0">
                            <a:latin typeface="Arial" panose="020B0604020202020204" pitchFamily="34" charset="0"/>
                            <a:cs typeface="Arial" panose="020B0604020202020204" pitchFamily="34" charset="0"/>
                          </a:rPr>
                          <m:t>]</m:t>
                        </m:r>
                        <m:r>
                          <m:rPr>
                            <m:nor/>
                          </m:rPr>
                          <a:rPr lang="en-US" sz="2400" b="1" i="1" baseline="30000" dirty="0">
                            <a:latin typeface="Arial" panose="020B0604020202020204" pitchFamily="34" charset="0"/>
                            <a:cs typeface="Arial" panose="020B0604020202020204" pitchFamily="34" charset="0"/>
                          </a:rPr>
                          <m:t>a</m:t>
                        </m:r>
                        <m:r>
                          <m:rPr>
                            <m:nor/>
                          </m:rPr>
                          <a:rPr lang="en-US" sz="2400" b="1" i="1" baseline="30000" dirty="0">
                            <a:latin typeface="Arial" panose="020B0604020202020204" pitchFamily="34" charset="0"/>
                            <a:cs typeface="Arial" panose="020B0604020202020204" pitchFamily="34" charset="0"/>
                          </a:rPr>
                          <m:t> </m:t>
                        </m:r>
                        <m:r>
                          <m:rPr>
                            <m:nor/>
                          </m:rPr>
                          <a:rPr lang="en-US" sz="2400" b="1" dirty="0">
                            <a:latin typeface="Arial" panose="020B0604020202020204" pitchFamily="34" charset="0"/>
                            <a:cs typeface="Arial" panose="020B0604020202020204" pitchFamily="34" charset="0"/>
                          </a:rPr>
                          <m:t>[</m:t>
                        </m:r>
                        <m:r>
                          <m:rPr>
                            <m:nor/>
                          </m:rPr>
                          <a:rPr lang="en-US" sz="2400" b="1" dirty="0">
                            <a:latin typeface="Arial" panose="020B0604020202020204" pitchFamily="34" charset="0"/>
                            <a:cs typeface="Arial" panose="020B0604020202020204" pitchFamily="34" charset="0"/>
                          </a:rPr>
                          <m:t>B</m:t>
                        </m:r>
                        <m:r>
                          <m:rPr>
                            <m:nor/>
                          </m:rPr>
                          <a:rPr lang="en-US" sz="2400" b="1" dirty="0">
                            <a:latin typeface="Arial" panose="020B0604020202020204" pitchFamily="34" charset="0"/>
                            <a:cs typeface="Arial" panose="020B0604020202020204" pitchFamily="34" charset="0"/>
                          </a:rPr>
                          <m:t>]</m:t>
                        </m:r>
                        <m:r>
                          <m:rPr>
                            <m:nor/>
                          </m:rPr>
                          <a:rPr lang="en-US" sz="2400" b="1" i="1" baseline="30000" dirty="0">
                            <a:latin typeface="Arial" panose="020B0604020202020204" pitchFamily="34" charset="0"/>
                            <a:cs typeface="Arial" panose="020B0604020202020204" pitchFamily="34" charset="0"/>
                          </a:rPr>
                          <m:t>b</m:t>
                        </m:r>
                        <m:r>
                          <m:rPr>
                            <m:nor/>
                          </m:rPr>
                          <a:rPr lang="en-US" sz="2400" b="1" dirty="0">
                            <a:latin typeface="Arial" panose="020B0604020202020204" pitchFamily="34" charset="0"/>
                            <a:cs typeface="Arial" panose="020B0604020202020204" pitchFamily="34" charset="0"/>
                          </a:rPr>
                          <m:t> </m:t>
                        </m:r>
                      </m:den>
                    </m:f>
                  </m:oMath>
                </a14:m>
                <a:endParaRPr lang="en-US" sz="2400" b="1" baseline="-25000" dirty="0">
                  <a:latin typeface="Arial" charset="0"/>
                  <a:cs typeface="Arial" charset="0"/>
                </a:endParaRPr>
              </a:p>
              <a:p>
                <a:pPr>
                  <a:buNone/>
                </a:pPr>
                <a:endParaRPr lang="en-US" sz="2400" b="1" baseline="-25000" dirty="0">
                  <a:latin typeface="Arial" charset="0"/>
                  <a:cs typeface="Arial" charset="0"/>
                </a:endParaRPr>
              </a:p>
              <a:p>
                <a:pPr>
                  <a:buNone/>
                </a:pP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G = </a:t>
                </a:r>
                <a:r>
                  <a:rPr lang="en-US" sz="2400" b="1" dirty="0">
                    <a:latin typeface="Arial" panose="020B0604020202020204" pitchFamily="34" charset="0"/>
                    <a:cs typeface="Arial" panose="020B0604020202020204" pitchFamily="34" charset="0"/>
                  </a:rPr>
                  <a:t>-15.9 kJ/mol + (2.48 kJ/mol)ln(1x10</a:t>
                </a:r>
                <a:r>
                  <a:rPr lang="en-US" sz="2400" b="1" baseline="30000" dirty="0">
                    <a:latin typeface="Arial" panose="020B0604020202020204" pitchFamily="34" charset="0"/>
                    <a:cs typeface="Arial" panose="020B0604020202020204" pitchFamily="34" charset="0"/>
                  </a:rPr>
                  <a:t>-6 </a:t>
                </a:r>
                <a:r>
                  <a:rPr lang="en-US" sz="2400" b="1" dirty="0">
                    <a:latin typeface="Arial" panose="020B0604020202020204" pitchFamily="34" charset="0"/>
                    <a:cs typeface="Arial" panose="020B0604020202020204" pitchFamily="34" charset="0"/>
                  </a:rPr>
                  <a:t>M/0.004 M)</a:t>
                </a:r>
                <a:endParaRPr lang="en-US" sz="2400" baseline="-25000" dirty="0">
                  <a:latin typeface="Arial" charset="0"/>
                  <a:cs typeface="Times New Roman" pitchFamily="18" charset="0"/>
                </a:endParaRPr>
              </a:p>
              <a:p>
                <a:pPr>
                  <a:buNone/>
                </a:pPr>
                <a:r>
                  <a:rPr lang="en-US" altLang="en-US" sz="2400" b="1"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-15.9 kJ/mol – 20.6 kJ/mol</a:t>
                </a:r>
              </a:p>
              <a:p>
                <a:pPr>
                  <a:buNone/>
                </a:pPr>
                <a:r>
                  <a:rPr lang="en-US" sz="2400" b="1" dirty="0">
                    <a:latin typeface="Arial" panose="020B0604020202020204" pitchFamily="34" charset="0"/>
                    <a:cs typeface="Arial" panose="020B0604020202020204" pitchFamily="34" charset="0"/>
                  </a:rPr>
                  <a:t>      = -36.5 kJ/mol</a:t>
                </a:r>
                <a:endParaRPr lang="en-US" sz="2400" dirty="0">
                  <a:latin typeface="Arial" charset="0"/>
                  <a:cs typeface="Times New Roman" pitchFamily="18" charset="0"/>
                </a:endParaRPr>
              </a:p>
              <a:p>
                <a:pPr>
                  <a:buNone/>
                </a:pPr>
                <a:endParaRPr lang="en-US" sz="2400" baseline="-25000" dirty="0">
                  <a:latin typeface="Arial" charset="0"/>
                  <a:cs typeface="Times New Roman" pitchFamily="18" charset="0"/>
                </a:endParaRPr>
              </a:p>
            </p:txBody>
          </p:sp>
        </mc:Choice>
        <mc:Fallback xmlns="">
          <p:sp>
            <p:nvSpPr>
              <p:cNvPr id="4" name="Google Shape;433;g847cf01710_0_113">
                <a:extLst>
                  <a:ext uri="{FF2B5EF4-FFF2-40B4-BE49-F238E27FC236}">
                    <a16:creationId xmlns:a16="http://schemas.microsoft.com/office/drawing/2014/main" id="{D53E0ACB-6AAA-6340-8488-ABE014FB2B96}"/>
                  </a:ext>
                </a:extLst>
              </p:cNvPr>
              <p:cNvSpPr txBox="1">
                <a:spLocks noRot="1" noChangeAspect="1" noMove="1" noResize="1" noEditPoints="1" noAdjustHandles="1" noChangeArrowheads="1" noChangeShapeType="1" noTextEdit="1"/>
              </p:cNvSpPr>
              <p:nvPr/>
            </p:nvSpPr>
            <p:spPr bwMode="auto">
              <a:xfrm>
                <a:off x="449262" y="1371600"/>
                <a:ext cx="8245475" cy="4986338"/>
              </a:xfrm>
              <a:prstGeom prst="rect">
                <a:avLst/>
              </a:prstGeom>
              <a:blipFill>
                <a:blip r:embed="rId3"/>
                <a:stretch>
                  <a:fillRect l="-1183" t="-856" b="-1711"/>
                </a:stretch>
              </a:blipFill>
              <a:ln>
                <a:noFill/>
              </a:ln>
            </p:spPr>
            <p:txBody>
              <a:bodyPr/>
              <a:lstStyle/>
              <a:p>
                <a:r>
                  <a:rPr lang="en-AU">
                    <a:noFill/>
                  </a:rPr>
                  <a:t> </a:t>
                </a:r>
              </a:p>
            </p:txBody>
          </p:sp>
        </mc:Fallback>
      </mc:AlternateContent>
    </p:spTree>
    <p:extLst>
      <p:ext uri="{BB962C8B-B14F-4D97-AF65-F5344CB8AC3E}">
        <p14:creationId xmlns:p14="http://schemas.microsoft.com/office/powerpoint/2010/main" val="10208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987E-8FD8-41AE-AE95-3F391502092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Free-Energy Changes and Enzymes</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r>
              <a:rPr lang="en-US" sz="2400" dirty="0">
                <a:latin typeface="Arial" panose="020B0604020202020204" pitchFamily="34" charset="0"/>
                <a:cs typeface="Arial" panose="020B0604020202020204" pitchFamily="34" charset="0"/>
              </a:rPr>
              <a:t>the free-energy change for a reaction is independent of the pathway by which the reaction occurs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enzymes cannot change equilibrium constants </a:t>
            </a:r>
          </a:p>
          <a:p>
            <a:pPr lvl="1"/>
            <a:r>
              <a:rPr lang="en-US" sz="2400" dirty="0">
                <a:latin typeface="Arial" panose="020B0604020202020204" pitchFamily="34" charset="0"/>
                <a:cs typeface="Arial" panose="020B0604020202020204" pitchFamily="34" charset="0"/>
              </a:rPr>
              <a:t>can increase the rate at which a reaction proceeds</a:t>
            </a:r>
          </a:p>
          <a:p>
            <a:pPr marL="114300" indent="0">
              <a:buNone/>
            </a:pPr>
            <a:endParaRPr lang="en-US" sz="2400" dirty="0"/>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183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F5B2-078B-43F1-962E-C924895D4334}"/>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Standard Free-Energy Changes </a:t>
            </a:r>
            <a:br>
              <a:rPr lang="en-US" altLang="en-US" dirty="0">
                <a:solidFill>
                  <a:srgbClr val="4E4CB4"/>
                </a:solidFill>
                <a:latin typeface="Arial" panose="020B0604020202020204" pitchFamily="34" charset="0"/>
                <a:cs typeface="Arial" panose="020B0604020202020204" pitchFamily="34" charset="0"/>
              </a:rPr>
            </a:br>
            <a:r>
              <a:rPr lang="en-US" altLang="en-US" dirty="0">
                <a:solidFill>
                  <a:srgbClr val="4E4CB4"/>
                </a:solidFill>
                <a:latin typeface="Arial" panose="020B0604020202020204" pitchFamily="34" charset="0"/>
                <a:cs typeface="Arial" panose="020B0604020202020204" pitchFamily="34" charset="0"/>
              </a:rPr>
              <a:t>Are Additive</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3" y="1752600"/>
                <a:ext cx="8544069" cy="2774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for two sequential chemical reactions,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B and B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C, each chemical reaction has its own equilibrium constant and standard free-energy </a:t>
                </a:r>
                <a:r>
                  <a:rPr lang="en-US" sz="2400" dirty="0">
                    <a:latin typeface="Arial" panose="020B0604020202020204" pitchFamily="34" charset="0"/>
                    <a:ea typeface="Arial Unicode MS" panose="020B0604020202020204" pitchFamily="34" charset="-128"/>
                    <a:cs typeface="Arial" panose="020B0604020202020204" pitchFamily="34" charset="0"/>
                  </a:rPr>
                  <a:t>change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baseline="-25000" dirty="0">
                    <a:latin typeface="Arial" panose="020B0604020202020204" pitchFamily="34" charset="0"/>
                    <a:ea typeface="Arial Unicode MS" panose="020B0604020202020204" pitchFamily="34" charset="-128"/>
                    <a:cs typeface="Arial" panose="020B0604020202020204" pitchFamily="34" charset="0"/>
                  </a:rPr>
                  <a:t>1</a:t>
                </a:r>
                <a:r>
                  <a:rPr lang="en-US" sz="2400" dirty="0">
                    <a:latin typeface="Arial" panose="020B0604020202020204" pitchFamily="34" charset="0"/>
                    <a:ea typeface="Arial Unicode MS" panose="020B0604020202020204" pitchFamily="34" charset="-128"/>
                    <a:cs typeface="Arial" panose="020B0604020202020204" pitchFamily="34" charset="0"/>
                  </a:rPr>
                  <a:t>′° and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baseline="-25000" dirty="0">
                    <a:latin typeface="Arial" panose="020B0604020202020204" pitchFamily="34" charset="0"/>
                    <a:ea typeface="Arial Unicode MS" panose="020B0604020202020204" pitchFamily="34" charset="-128"/>
                    <a:cs typeface="Arial" panose="020B0604020202020204" pitchFamily="34" charset="0"/>
                  </a:rPr>
                  <a:t>2</a:t>
                </a:r>
                <a:r>
                  <a:rPr lang="en-US" sz="2400" dirty="0">
                    <a:latin typeface="Arial" panose="020B0604020202020204" pitchFamily="34" charset="0"/>
                    <a:ea typeface="Arial Unicode MS" panose="020B0604020202020204" pitchFamily="34" charset="-128"/>
                    <a:cs typeface="Arial" panose="020B0604020202020204" pitchFamily="34" charset="0"/>
                  </a:rPr>
                  <a:t>′°</a:t>
                </a:r>
                <a:br>
                  <a:rPr lang="en-US" dirty="0"/>
                </a:br>
                <a:endParaRPr lang="en-US" sz="2400" dirty="0"/>
              </a:p>
              <a:p>
                <a:r>
                  <a:rPr lang="en-US" sz="2400" dirty="0">
                    <a:latin typeface="Arial" panose="020B0604020202020204" pitchFamily="34" charset="0"/>
                    <a:cs typeface="Arial" panose="020B0604020202020204" pitchFamily="34" charset="0"/>
                  </a:rPr>
                  <a:t>for the overall reaction, 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C, the standard free-energy change is the sum of the individual standard free-energy changes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99963" y="1752600"/>
                <a:ext cx="8544069" cy="2774339"/>
              </a:xfrm>
              <a:prstGeom prst="rect">
                <a:avLst/>
              </a:prstGeom>
              <a:blipFill>
                <a:blip r:embed="rId3"/>
                <a:stretch>
                  <a:fillRect l="-357" t="-1758" b="-32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Reaction 1 shows A with an arrow pointing to B with a red diagonal line across B. Greek letter delta G subscript 1 end subscript prime degree symbol is shown to the right. Reaction 2 shows B with a red diagonal line across it with an arrow pointing to C. Greek letter delta G subscript 2 end subscript prime degree symbol is shown to the right. Italicized sum end italics: A is shown with an arrow pointing to C. To the right, text reads, Greek letter delta G subscript 1 end subscript prime degree symbol plus Greek letter delta G subscript 2 end subscript prime degree symbol.">
            <a:extLst>
              <a:ext uri="{FF2B5EF4-FFF2-40B4-BE49-F238E27FC236}">
                <a16:creationId xmlns:a16="http://schemas.microsoft.com/office/drawing/2014/main" id="{3DA98599-69A7-794A-BA81-A940FD9107F3}"/>
              </a:ext>
            </a:extLst>
          </p:cNvPr>
          <p:cNvPicPr>
            <a:picLocks noChangeAspect="1"/>
          </p:cNvPicPr>
          <p:nvPr/>
        </p:nvPicPr>
        <p:blipFill>
          <a:blip r:embed="rId4"/>
          <a:stretch>
            <a:fillRect/>
          </a:stretch>
        </p:blipFill>
        <p:spPr>
          <a:xfrm>
            <a:off x="2171696" y="4724400"/>
            <a:ext cx="4800601" cy="1630973"/>
          </a:xfrm>
          <a:prstGeom prst="rect">
            <a:avLst/>
          </a:prstGeom>
        </p:spPr>
      </p:pic>
    </p:spTree>
    <p:extLst>
      <p:ext uri="{BB962C8B-B14F-4D97-AF65-F5344CB8AC3E}">
        <p14:creationId xmlns:p14="http://schemas.microsoft.com/office/powerpoint/2010/main" val="71619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2&#10;">
            <a:extLst>
              <a:ext uri="{FF2B5EF4-FFF2-40B4-BE49-F238E27FC236}">
                <a16:creationId xmlns:a16="http://schemas.microsoft.com/office/drawing/2014/main" id="{EAE966C6-0EC0-430E-8490-FECF74B1B945}"/>
              </a:ext>
            </a:extLst>
          </p:cNvPr>
          <p:cNvPicPr>
            <a:picLocks noChangeAspect="1"/>
          </p:cNvPicPr>
          <p:nvPr/>
        </p:nvPicPr>
        <p:blipFill>
          <a:blip r:embed="rId3"/>
          <a:stretch>
            <a:fillRect/>
          </a:stretch>
        </p:blipFill>
        <p:spPr>
          <a:xfrm>
            <a:off x="748665" y="386711"/>
            <a:ext cx="1133954" cy="816935"/>
          </a:xfrm>
          <a:prstGeom prst="rect">
            <a:avLst/>
          </a:prstGeom>
        </p:spPr>
      </p:pic>
      <p:sp>
        <p:nvSpPr>
          <p:cNvPr id="2" name="Title 1">
            <a:extLst>
              <a:ext uri="{FF2B5EF4-FFF2-40B4-BE49-F238E27FC236}">
                <a16:creationId xmlns:a16="http://schemas.microsoft.com/office/drawing/2014/main" id="{D85DB57B-289A-487B-8137-C2171B108166}"/>
              </a:ext>
            </a:extLst>
          </p:cNvPr>
          <p:cNvSpPr>
            <a:spLocks noGrp="1"/>
          </p:cNvSpPr>
          <p:nvPr>
            <p:ph type="title"/>
          </p:nvPr>
        </p:nvSpPr>
        <p:spPr/>
        <p:txBody>
          <a:bodyPr/>
          <a:lstStyle/>
          <a:p>
            <a:r>
              <a:rPr lang="en-AU" dirty="0"/>
              <a:t>Clicker Question 7</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ea typeface="Arial Unicode MS" panose="020B0604020202020204" pitchFamily="34" charset="-128"/>
                    <a:cs typeface="Arial" panose="020B0604020202020204" pitchFamily="34" charset="0"/>
                  </a:rPr>
                  <a:t>Reaction 1 (A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B) has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of +3 kJ/mol, reaction 2 (B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C) has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of -6 kJ/mol, and reaction 3 (C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D) has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of +1 kJ/mol. If all of these are occurring in the same reaction sample, which statement is false? </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ea typeface="Arial Unicode MS" panose="020B0604020202020204" pitchFamily="34" charset="-128"/>
                    <a:cs typeface="Arial" panose="020B0604020202020204" pitchFamily="34" charset="0"/>
                  </a:rPr>
                  <a:t>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D is thermodynamically spontaneous. </a:t>
                </a: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Reaction 2 is driving reactions 1 and 3 forward.</a:t>
                </a: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If the reactions of A</a:t>
                </a: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D are rearranged, they become non-spontaneous. </a:t>
                </a:r>
                <a:endParaRPr lang="en-US" sz="2400" baseline="-25000" dirty="0">
                  <a:latin typeface="Arial" panose="020B0604020202020204" pitchFamily="34" charset="0"/>
                  <a:ea typeface="Arial Unicode MS" panose="020B0604020202020204" pitchFamily="34" charset="-128"/>
                  <a:cs typeface="Arial" panose="020B0604020202020204" pitchFamily="34" charset="0"/>
                </a:endParaRPr>
              </a:p>
              <a:p>
                <a:pPr marL="514350" indent="-514350">
                  <a:buFont typeface="+mj-lt"/>
                  <a:buAutoNum type="alphaUcPeriod"/>
                </a:pPr>
                <a:r>
                  <a:rPr lang="en-US" sz="2400" dirty="0">
                    <a:latin typeface="Arial" panose="020B0604020202020204" pitchFamily="34" charset="0"/>
                    <a:ea typeface="Arial Unicode MS" panose="020B0604020202020204" pitchFamily="34" charset="-128"/>
                    <a:cs typeface="Arial" panose="020B0604020202020204" pitchFamily="34" charset="0"/>
                  </a:rPr>
                  <a:t>For D</a:t>
                </a: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 = +2 </a:t>
                </a:r>
                <a:r>
                  <a:rPr lang="en-US" altLang="en-US" sz="2400" dirty="0">
                    <a:latin typeface="Arial" panose="020B0604020202020204" pitchFamily="34" charset="0"/>
                    <a:ea typeface="Arial Unicode MS" panose="020B0604020202020204" pitchFamily="34" charset="-128"/>
                    <a:cs typeface="Arial" panose="020B0604020202020204" pitchFamily="34" charset="0"/>
                  </a:rPr>
                  <a:t>kJ/mol.</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D49A4A8A-DE3C-9C46-B0FE-87FE4DACE0EB}"/>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4"/>
                <a:stretch>
                  <a:fillRect l="-1020" t="-10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7089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561-2E51-4962-ACE8-62E58C7B9D7C}"/>
              </a:ext>
            </a:extLst>
          </p:cNvPr>
          <p:cNvSpPr>
            <a:spLocks noGrp="1"/>
          </p:cNvSpPr>
          <p:nvPr>
            <p:ph type="title"/>
          </p:nvPr>
        </p:nvSpPr>
        <p:spPr/>
        <p:txBody>
          <a:bodyPr/>
          <a:lstStyle/>
          <a:p>
            <a:r>
              <a:rPr lang="en-AU" dirty="0"/>
              <a:t>Clicker Question 7, Response</a:t>
            </a:r>
          </a:p>
        </p:txBody>
      </p:sp>
      <mc:AlternateContent xmlns:mc="http://schemas.openxmlformats.org/markup-compatibility/2006" xmlns:a14="http://schemas.microsoft.com/office/drawing/2010/main">
        <mc:Choice Requires="a14">
          <p:sp>
            <p:nvSpPr>
              <p:cNvPr id="5" name="Google Shape;433;g847cf01710_0_113">
                <a:extLst>
                  <a:ext uri="{FF2B5EF4-FFF2-40B4-BE49-F238E27FC236}">
                    <a16:creationId xmlns:a16="http://schemas.microsoft.com/office/drawing/2014/main" id="{9A2D3BCE-D106-8B4E-8BA7-C39C46C7C078}"/>
                  </a:ext>
                </a:extLst>
              </p:cNvPr>
              <p:cNvSpPr txBox="1">
                <a:spLocks noChangeArrowheads="1"/>
              </p:cNvSpPr>
              <p:nvPr/>
            </p:nvSpPr>
            <p:spPr bwMode="auto">
              <a:xfrm>
                <a:off x="288925" y="1412874"/>
                <a:ext cx="8702675" cy="5064125"/>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ea typeface="Arial Unicode MS" panose="020B0604020202020204" pitchFamily="34" charset="-128"/>
                    <a:cs typeface="Arial" panose="020B0604020202020204" pitchFamily="34" charset="0"/>
                  </a:rPr>
                  <a:t>Reaction 1 (A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B) has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of +3 kJ/mol, reaction 2 (B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C) has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of -6 kJ/mol, and reaction 3 (C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D) has a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of +1 kJ/mol. If all of these are occurring in the same reaction sample, which statement is false? </a:t>
                </a: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a:p>
                <a:pPr marL="457200" indent="-457200">
                  <a:buAutoNum type="alphaUcPeriod" startAt="3"/>
                </a:pPr>
                <a:r>
                  <a:rPr lang="en-US" sz="2400" b="1" dirty="0">
                    <a:latin typeface="Arial" panose="020B0604020202020204" pitchFamily="34" charset="0"/>
                    <a:ea typeface="Arial Unicode MS" panose="020B0604020202020204" pitchFamily="34" charset="-128"/>
                    <a:cs typeface="Arial" panose="020B0604020202020204" pitchFamily="34" charset="0"/>
                  </a:rPr>
                  <a:t>If the reactions of A</a:t>
                </a:r>
                <a:r>
                  <a:rPr lang="en-US" altLang="en-US" sz="2400" b="1" dirty="0">
                    <a:latin typeface="Arial" panose="020B0604020202020204" pitchFamily="34" charset="0"/>
                    <a:ea typeface="Arial Unicode MS" panose="020B0604020202020204" pitchFamily="34" charset="-128"/>
                    <a:cs typeface="Arial" panose="020B0604020202020204" pitchFamily="34"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sz="2400" b="1" dirty="0">
                    <a:latin typeface="Arial" panose="020B0604020202020204" pitchFamily="34" charset="0"/>
                    <a:ea typeface="Arial Unicode MS" panose="020B0604020202020204" pitchFamily="34" charset="-128"/>
                    <a:cs typeface="Arial" panose="020B0604020202020204" pitchFamily="34" charset="0"/>
                  </a:rPr>
                  <a:t> D are rearranged, they become non-spontaneous. </a:t>
                </a:r>
              </a:p>
              <a:p>
                <a:pPr>
                  <a:buNone/>
                </a:pPr>
                <a:endParaRPr lang="en-US" sz="2400" baseline="-25000" dirty="0">
                  <a:latin typeface="Arial" panose="020B0604020202020204" pitchFamily="34" charset="0"/>
                  <a:ea typeface="Arial Unicode MS" panose="020B0604020202020204" pitchFamily="34" charset="-128"/>
                  <a:cs typeface="Arial" panose="020B0604020202020204" pitchFamily="34" charset="0"/>
                </a:endParaRPr>
              </a:p>
              <a:p>
                <a:pPr>
                  <a:buNone/>
                </a:pPr>
                <a:r>
                  <a:rPr lang="en-US" sz="2400" b="1" dirty="0">
                    <a:latin typeface="Arial" panose="020B0604020202020204" pitchFamily="34" charset="0"/>
                    <a:ea typeface="Arial Unicode MS" panose="020B0604020202020204" pitchFamily="34" charset="-128"/>
                    <a:cs typeface="Arial" panose="020B0604020202020204" pitchFamily="34" charset="0"/>
                  </a:rPr>
                  <a:t>Free-energy changes are additive; the net reaction that results from successive reactions sharing a common intermediate has an overall free-energy change that is the sum of the individual ∆</a:t>
                </a:r>
                <a:r>
                  <a:rPr lang="en-US" sz="2400" b="1" i="1" dirty="0">
                    <a:latin typeface="Arial" panose="020B0604020202020204" pitchFamily="34" charset="0"/>
                    <a:ea typeface="Arial Unicode MS" panose="020B0604020202020204" pitchFamily="34" charset="-128"/>
                    <a:cs typeface="Arial" panose="020B0604020202020204" pitchFamily="34" charset="0"/>
                  </a:rPr>
                  <a:t>G </a:t>
                </a:r>
                <a:r>
                  <a:rPr lang="en-US" sz="2400" b="1" dirty="0">
                    <a:latin typeface="Arial" panose="020B0604020202020204" pitchFamily="34" charset="0"/>
                    <a:ea typeface="Arial Unicode MS" panose="020B0604020202020204" pitchFamily="34" charset="-128"/>
                    <a:cs typeface="Arial" panose="020B0604020202020204" pitchFamily="34" charset="0"/>
                  </a:rPr>
                  <a:t>values. Even if the reactions were rearranged, the overall </a:t>
                </a:r>
                <a:r>
                  <a:rPr lang="en-US" altLang="en-US" sz="2400" b="1" dirty="0">
                    <a:latin typeface="Arial" panose="020B0604020202020204" pitchFamily="34" charset="0"/>
                    <a:ea typeface="Arial Unicode MS" panose="020B0604020202020204" pitchFamily="34" charset="-128"/>
                    <a:cs typeface="Arial" panose="020B0604020202020204" pitchFamily="34" charset="0"/>
                  </a:rPr>
                  <a:t>∆</a:t>
                </a:r>
                <a:r>
                  <a:rPr lang="en-US" altLang="en-US" sz="2400" b="1" i="1" dirty="0">
                    <a:latin typeface="Arial" panose="020B0604020202020204" pitchFamily="34" charset="0"/>
                    <a:ea typeface="Arial Unicode MS" panose="020B0604020202020204" pitchFamily="34" charset="-128"/>
                    <a:cs typeface="Arial" panose="020B0604020202020204" pitchFamily="34" charset="0"/>
                  </a:rPr>
                  <a:t>G</a:t>
                </a:r>
                <a:r>
                  <a:rPr lang="en-US" sz="2400" b="1" dirty="0">
                    <a:latin typeface="Arial" panose="020B0604020202020204" pitchFamily="34" charset="0"/>
                    <a:ea typeface="Arial Unicode MS" panose="020B0604020202020204" pitchFamily="34" charset="-128"/>
                    <a:cs typeface="Arial" panose="020B0604020202020204" pitchFamily="34" charset="0"/>
                  </a:rPr>
                  <a:t>′° does not change.</a:t>
                </a:r>
              </a:p>
              <a:p>
                <a:pPr>
                  <a:buNone/>
                </a:pPr>
                <a:endParaRPr lang="en-US" sz="2000" dirty="0">
                  <a:latin typeface="Arial" charset="0"/>
                  <a:cs typeface="Arial" charset="0"/>
                </a:endParaRPr>
              </a:p>
              <a:p>
                <a:pPr>
                  <a:buNone/>
                </a:pPr>
                <a:r>
                  <a:rPr lang="en-US" sz="2000" dirty="0">
                    <a:latin typeface="Arial" charset="0"/>
                    <a:cs typeface="Arial" charset="0"/>
                  </a:rPr>
                  <a:t>	</a:t>
                </a:r>
              </a:p>
              <a:p>
                <a:pPr marL="514350" indent="-514350">
                  <a:buFont typeface="+mj-lt"/>
                  <a:buAutoNum type="alphaUcPeriod"/>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5" name="Google Shape;433;g847cf01710_0_113">
                <a:extLst>
                  <a:ext uri="{FF2B5EF4-FFF2-40B4-BE49-F238E27FC236}">
                    <a16:creationId xmlns:a16="http://schemas.microsoft.com/office/drawing/2014/main" id="{9A2D3BCE-D106-8B4E-8BA7-C39C46C7C078}"/>
                  </a:ext>
                </a:extLst>
              </p:cNvPr>
              <p:cNvSpPr txBox="1">
                <a:spLocks noRot="1" noChangeAspect="1" noMove="1" noResize="1" noEditPoints="1" noAdjustHandles="1" noChangeArrowheads="1" noChangeShapeType="1" noTextEdit="1"/>
              </p:cNvSpPr>
              <p:nvPr/>
            </p:nvSpPr>
            <p:spPr bwMode="auto">
              <a:xfrm>
                <a:off x="288925" y="1412874"/>
                <a:ext cx="8702675" cy="5064125"/>
              </a:xfrm>
              <a:prstGeom prst="rect">
                <a:avLst/>
              </a:prstGeom>
              <a:blipFill>
                <a:blip r:embed="rId3"/>
                <a:stretch>
                  <a:fillRect l="-1050" t="-964" r="-1961" b="-3253"/>
                </a:stretch>
              </a:blipFill>
              <a:ln>
                <a:noFill/>
              </a:ln>
            </p:spPr>
            <p:txBody>
              <a:bodyPr/>
              <a:lstStyle/>
              <a:p>
                <a:r>
                  <a:rPr lang="en-AU">
                    <a:noFill/>
                  </a:rPr>
                  <a:t> </a:t>
                </a:r>
              </a:p>
            </p:txBody>
          </p:sp>
        </mc:Fallback>
      </mc:AlternateContent>
    </p:spTree>
    <p:extLst>
      <p:ext uri="{BB962C8B-B14F-4D97-AF65-F5344CB8AC3E}">
        <p14:creationId xmlns:p14="http://schemas.microsoft.com/office/powerpoint/2010/main" val="197143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F37F-EB74-468D-B25D-5BA516AE489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Catabolic Pathways Converge and Anabolic Pathways Diverge</a:t>
            </a:r>
            <a:endParaRPr lang="en-AU" dirty="0"/>
          </a:p>
        </p:txBody>
      </p:sp>
      <p:pic>
        <p:nvPicPr>
          <p:cNvPr id="3" name="Picture 2" descr="A three-part figure shows three types of nonlinear metabolic pathways, including converging catabolism in part a, diverging anabolic in part b, and a cyclic pathway in part c.">
            <a:extLst>
              <a:ext uri="{FF2B5EF4-FFF2-40B4-BE49-F238E27FC236}">
                <a16:creationId xmlns:a16="http://schemas.microsoft.com/office/drawing/2014/main" id="{EDC302EE-A123-5E4A-AEFE-23092E5FB992}"/>
              </a:ext>
            </a:extLst>
          </p:cNvPr>
          <p:cNvPicPr>
            <a:picLocks noChangeAspect="1"/>
          </p:cNvPicPr>
          <p:nvPr/>
        </p:nvPicPr>
        <p:blipFill>
          <a:blip r:embed="rId3"/>
          <a:stretch>
            <a:fillRect/>
          </a:stretch>
        </p:blipFill>
        <p:spPr>
          <a:xfrm>
            <a:off x="635000" y="1676400"/>
            <a:ext cx="7874000" cy="4692355"/>
          </a:xfrm>
          <a:prstGeom prst="rect">
            <a:avLst/>
          </a:prstGeom>
        </p:spPr>
      </p:pic>
    </p:spTree>
    <p:extLst>
      <p:ext uri="{BB962C8B-B14F-4D97-AF65-F5344CB8AC3E}">
        <p14:creationId xmlns:p14="http://schemas.microsoft.com/office/powerpoint/2010/main" val="138236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963F0DA0-7FBF-4439-8CDD-D4ABE94A215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464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1A29AC-164B-4CEB-95BE-5C56AA8D59D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(2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free-energy change is the maximum energy made available to do work when a chemical reaction occurs. </a:t>
            </a:r>
            <a:r>
              <a:rPr lang="en-US" sz="2400" dirty="0">
                <a:latin typeface="Arial" panose="020B0604020202020204" pitchFamily="34" charset="0"/>
                <a:cs typeface="Arial" panose="020B0604020202020204" pitchFamily="34" charset="0"/>
              </a:rPr>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sz="2400" dirty="0"/>
          </a:p>
        </p:txBody>
      </p:sp>
    </p:spTree>
    <p:extLst>
      <p:ext uri="{BB962C8B-B14F-4D97-AF65-F5344CB8AC3E}">
        <p14:creationId xmlns:p14="http://schemas.microsoft.com/office/powerpoint/2010/main" val="180259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E9908-F1CA-41E4-9E42-0F42C422FB08}"/>
              </a:ext>
            </a:extLst>
          </p:cNvPr>
          <p:cNvSpPr>
            <a:spLocks noGrp="1"/>
          </p:cNvSpPr>
          <p:nvPr>
            <p:ph type="title"/>
          </p:nvPr>
        </p:nvSpPr>
        <p:spPr/>
        <p:txBody>
          <a:bodyPr/>
          <a:lstStyle/>
          <a:p>
            <a:r>
              <a:rPr lang="en-US" altLang="en-US" sz="3400" dirty="0">
                <a:solidFill>
                  <a:schemeClr val="tx1"/>
                </a:solidFill>
                <a:latin typeface="Arial" panose="020B0604020202020204" pitchFamily="34" charset="0"/>
                <a:cs typeface="Arial" panose="020B0604020202020204" pitchFamily="34" charset="0"/>
              </a:rPr>
              <a:t>Thermodynamically Unfavorable Reactions Can Be Coupled to Favorable Reactions</a:t>
            </a:r>
            <a:endParaRPr lang="en-AU" sz="3400" dirty="0"/>
          </a:p>
        </p:txBody>
      </p:sp>
      <p:sp>
        <p:nvSpPr>
          <p:cNvPr id="5" name="Google Shape;390;g847cf01710_0_68">
            <a:extLst>
              <a:ext uri="{FF2B5EF4-FFF2-40B4-BE49-F238E27FC236}">
                <a16:creationId xmlns:a16="http://schemas.microsoft.com/office/drawing/2014/main" id="{E56F19B4-736F-2541-AD6B-A53A3676FD55}"/>
              </a:ext>
            </a:extLst>
          </p:cNvPr>
          <p:cNvSpPr txBox="1">
            <a:spLocks noChangeArrowheads="1"/>
          </p:cNvSpPr>
          <p:nvPr/>
        </p:nvSpPr>
        <p:spPr bwMode="auto">
          <a:xfrm>
            <a:off x="299965" y="21336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 thermodynamically unfavorable (endergonic) reaction can be driven in the forward direction by coupling it to a highly exergonic reaction </a:t>
            </a:r>
          </a:p>
          <a:p>
            <a:pPr lvl="1"/>
            <a:r>
              <a:rPr lang="en-US" sz="2400" dirty="0">
                <a:latin typeface="Arial" panose="020B0604020202020204" pitchFamily="34" charset="0"/>
                <a:cs typeface="Arial" panose="020B0604020202020204" pitchFamily="34" charset="0"/>
              </a:rPr>
              <a:t>often involves coupling to ATP hydrolysis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cs typeface="Arial" panose="020B0604020202020204" pitchFamily="34" charset="0"/>
              </a:rPr>
              <a:t>= -30.5 kJ/mol)</a:t>
            </a: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87303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2E07-90BF-40D7-9AD5-F1580A323C3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Equilibrium Constants Are Multiplicative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3" y="17526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a:t>
            </a:r>
            <a:r>
              <a:rPr lang="en-US" altLang="en-US" sz="2400" i="1" dirty="0" err="1">
                <a:latin typeface="Arial" panose="020B0604020202020204" pitchFamily="34" charset="0"/>
                <a:cs typeface="Arial" panose="020B0604020202020204" pitchFamily="34" charset="0"/>
              </a:rPr>
              <a:t>K</a:t>
            </a:r>
            <a:r>
              <a:rPr lang="en-US" altLang="en-US" sz="2400" dirty="0" err="1">
                <a:latin typeface="Arial" panose="020B0604020202020204" pitchFamily="34" charset="0"/>
                <a:cs typeface="Arial" panose="020B0604020202020204" pitchFamily="34" charset="0"/>
              </a:rPr>
              <a:t>′</a:t>
            </a:r>
            <a:r>
              <a:rPr lang="en-US" alt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for the overall reaction is the product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the individual </a:t>
            </a:r>
            <a:r>
              <a:rPr lang="en-US" altLang="en-US" sz="2400" i="1" dirty="0" err="1">
                <a:latin typeface="Arial" panose="020B0604020202020204" pitchFamily="34" charset="0"/>
                <a:cs typeface="Arial" panose="020B0604020202020204" pitchFamily="34" charset="0"/>
              </a:rPr>
              <a:t>K</a:t>
            </a:r>
            <a:r>
              <a:rPr lang="en-US" altLang="en-US" sz="2400" dirty="0" err="1">
                <a:latin typeface="Arial" panose="020B0604020202020204" pitchFamily="34" charset="0"/>
                <a:cs typeface="Arial" panose="020B0604020202020204" pitchFamily="34" charset="0"/>
              </a:rPr>
              <a:t>′</a:t>
            </a:r>
            <a:r>
              <a:rPr lang="en-US" alt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values for the two reactions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506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pic>
        <p:nvPicPr>
          <p:cNvPr id="5" name="Picture 4" descr="Icon P 2&#10;">
            <a:extLst>
              <a:ext uri="{FF2B5EF4-FFF2-40B4-BE49-F238E27FC236}">
                <a16:creationId xmlns:a16="http://schemas.microsoft.com/office/drawing/2014/main" id="{5AEC9D19-DC3B-4046-AB63-D8FF729DC8ED}"/>
              </a:ext>
            </a:extLst>
          </p:cNvPr>
          <p:cNvPicPr>
            <a:picLocks noChangeAspect="1"/>
          </p:cNvPicPr>
          <p:nvPr/>
        </p:nvPicPr>
        <p:blipFill>
          <a:blip r:embed="rId3"/>
          <a:stretch>
            <a:fillRect/>
          </a:stretch>
        </p:blipFill>
        <p:spPr>
          <a:xfrm>
            <a:off x="1087769" y="55180"/>
            <a:ext cx="1133954" cy="816935"/>
          </a:xfrm>
          <a:prstGeom prst="rect">
            <a:avLst/>
          </a:prstGeom>
        </p:spPr>
      </p:pic>
      <p:sp>
        <p:nvSpPr>
          <p:cNvPr id="2" name="Title 1">
            <a:extLst>
              <a:ext uri="{FF2B5EF4-FFF2-40B4-BE49-F238E27FC236}">
                <a16:creationId xmlns:a16="http://schemas.microsoft.com/office/drawing/2014/main" id="{37D11964-8D7C-4B16-9DA5-8E1CFB6076F9}"/>
              </a:ext>
            </a:extLst>
          </p:cNvPr>
          <p:cNvSpPr>
            <a:spLocks noGrp="1"/>
          </p:cNvSpPr>
          <p:nvPr>
            <p:ph type="title"/>
          </p:nvPr>
        </p:nvSpPr>
        <p:spPr/>
        <p:txBody>
          <a:bodyPr/>
          <a:lstStyle/>
          <a:p>
            <a:r>
              <a:rPr lang="en-US" dirty="0"/>
              <a:t> Activity: Relating </a:t>
            </a:r>
            <a:br>
              <a:rPr lang="en-US" dirty="0"/>
            </a:br>
            <a:r>
              <a:rPr lang="en-US" dirty="0"/>
              <a:t>Terms within the Chapter</a:t>
            </a:r>
            <a:endParaRPr lang="en-AU" dirty="0"/>
          </a:p>
        </p:txBody>
      </p:sp>
      <p:sp>
        <p:nvSpPr>
          <p:cNvPr id="8" name="Google Shape;172;p31">
            <a:extLst>
              <a:ext uri="{FF2B5EF4-FFF2-40B4-BE49-F238E27FC236}">
                <a16:creationId xmlns:a16="http://schemas.microsoft.com/office/drawing/2014/main" id="{9601FA64-7607-EB49-9DC6-82E83915D9F3}"/>
              </a:ext>
            </a:extLst>
          </p:cNvPr>
          <p:cNvSpPr txBox="1">
            <a:spLocks/>
          </p:cNvSpPr>
          <p:nvPr/>
        </p:nvSpPr>
        <p:spPr bwMode="auto">
          <a:xfrm>
            <a:off x="685800" y="1770330"/>
            <a:ext cx="7772400" cy="131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A concept map displays the relationships between different concepts. Observe the following example of a concept map.</a:t>
            </a:r>
          </a:p>
          <a:p>
            <a:pPr marL="0" marR="0" lvl="0" indent="0" algn="l" defTabSz="914400" rtl="0" eaLnBrk="0" fontAlgn="base" latinLnBrk="0" hangingPunct="0">
              <a:lnSpc>
                <a:spcPct val="100000"/>
              </a:lnSpc>
              <a:spcBef>
                <a:spcPts val="36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a typeface="ＭＳ Ｐゴシック" charset="-128"/>
              <a:cs typeface="Calibri" pitchFamily="34" charset="0"/>
            </a:endParaRPr>
          </a:p>
          <a:p>
            <a:pPr marL="0" marR="0" lvl="0" indent="0" algn="l" defTabSz="914400" rtl="0" eaLnBrk="0" fontAlgn="base" latinLnBrk="0" hangingPunct="0">
              <a:lnSpc>
                <a:spcPct val="100000"/>
              </a:lnSpc>
              <a:spcBef>
                <a:spcPts val="36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a typeface="ＭＳ Ｐゴシック" charset="-128"/>
              <a:cs typeface="Calibri" pitchFamily="34" charset="0"/>
            </a:endParaRPr>
          </a:p>
        </p:txBody>
      </p:sp>
      <p:pic>
        <p:nvPicPr>
          <p:cNvPr id="7" name="Picture 6" descr="The map starts with a box labeled, fire. An arrow labeled, is, leads to a box labeled combustion reaction. Three arrows labeled, requires, branch from combustion reaction to three boxes labeled heat, oxidizing agent, and fuel, respectively. An arrow labeled, such as, leads from the oxidizing agent to a box labeled, oxygen. An arrow labeled, such as, leads from fuel to a box labeled, wood. ">
            <a:extLst>
              <a:ext uri="{FF2B5EF4-FFF2-40B4-BE49-F238E27FC236}">
                <a16:creationId xmlns:a16="http://schemas.microsoft.com/office/drawing/2014/main" id="{576EEC05-9C3B-47A9-8551-8B31B5AD0D68}"/>
              </a:ext>
            </a:extLst>
          </p:cNvPr>
          <p:cNvPicPr>
            <a:picLocks noChangeAspect="1"/>
          </p:cNvPicPr>
          <p:nvPr/>
        </p:nvPicPr>
        <p:blipFill>
          <a:blip r:embed="rId4"/>
          <a:stretch>
            <a:fillRect/>
          </a:stretch>
        </p:blipFill>
        <p:spPr>
          <a:xfrm>
            <a:off x="781050" y="3523212"/>
            <a:ext cx="7581900" cy="2171700"/>
          </a:xfrm>
          <a:prstGeom prst="rect">
            <a:avLst/>
          </a:prstGeom>
        </p:spPr>
      </p:pic>
    </p:spTree>
    <p:extLst>
      <p:ext uri="{BB962C8B-B14F-4D97-AF65-F5344CB8AC3E}">
        <p14:creationId xmlns:p14="http://schemas.microsoft.com/office/powerpoint/2010/main" val="2206086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3516-1261-4B53-A46C-A519EA30F418}"/>
              </a:ext>
            </a:extLst>
          </p:cNvPr>
          <p:cNvSpPr>
            <a:spLocks noGrp="1"/>
          </p:cNvSpPr>
          <p:nvPr>
            <p:ph type="title"/>
          </p:nvPr>
        </p:nvSpPr>
        <p:spPr/>
        <p:txBody>
          <a:bodyPr/>
          <a:lstStyle/>
          <a:p>
            <a:r>
              <a:rPr lang="en-AU" dirty="0"/>
              <a:t>Activity Instructions</a:t>
            </a:r>
            <a:r>
              <a:rPr lang="en-AU" sz="2000" b="0" dirty="0"/>
              <a:t> (1 of 4)</a:t>
            </a:r>
          </a:p>
        </p:txBody>
      </p:sp>
      <p:sp>
        <p:nvSpPr>
          <p:cNvPr id="7" name="Google Shape;199;p32">
            <a:extLst>
              <a:ext uri="{FF2B5EF4-FFF2-40B4-BE49-F238E27FC236}">
                <a16:creationId xmlns:a16="http://schemas.microsoft.com/office/drawing/2014/main" id="{37E5A66A-5CEB-CF45-BAE8-7285F0BE32C6}"/>
              </a:ext>
            </a:extLst>
          </p:cNvPr>
          <p:cNvSpPr txBox="1"/>
          <p:nvPr/>
        </p:nvSpPr>
        <p:spPr>
          <a:xfrm>
            <a:off x="639358" y="1397850"/>
            <a:ext cx="7923900" cy="1421550"/>
          </a:xfrm>
          <a:prstGeom prst="rect">
            <a:avLst/>
          </a:prstGeom>
          <a:noFill/>
          <a:ln>
            <a:noFill/>
          </a:ln>
        </p:spPr>
        <p:txBody>
          <a:bodyPr spcFirstLastPara="1" wrap="square" lIns="91425" tIns="45700" rIns="91425" bIns="45700" anchor="t" anchorCtr="0">
            <a:no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FF"/>
                </a:solidFill>
                <a:effectLst/>
                <a:uLnTx/>
                <a:uFillTx/>
                <a:latin typeface="Arial" panose="020B0604020202020204" pitchFamily="34" charset="0"/>
                <a:ea typeface="MS PGothic" panose="020B0600070205080204" pitchFamily="34" charset="-128"/>
                <a:cs typeface="Arial" panose="020B0604020202020204" pitchFamily="34" charset="0"/>
              </a:rPr>
              <a:t>Think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about how the following terms and phrases relate to each other and then use scratch paper to draw a concept map using these terms and phrases. (3 minutes)</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5" name="Google Shape;197;p32">
            <a:extLst>
              <a:ext uri="{FF2B5EF4-FFF2-40B4-BE49-F238E27FC236}">
                <a16:creationId xmlns:a16="http://schemas.microsoft.com/office/drawing/2014/main" id="{4AAD4FC3-FCBB-B941-9318-1D2B0D347C2E}"/>
              </a:ext>
            </a:extLst>
          </p:cNvPr>
          <p:cNvSpPr txBox="1">
            <a:spLocks/>
          </p:cNvSpPr>
          <p:nvPr/>
        </p:nvSpPr>
        <p:spPr bwMode="auto">
          <a:xfrm>
            <a:off x="609600" y="2942750"/>
            <a:ext cx="3991886" cy="35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indent="-355600">
              <a:lnSpc>
                <a:spcPct val="115000"/>
              </a:lnSpc>
              <a:spcBef>
                <a:spcPts val="0"/>
              </a:spcBef>
              <a:buSzPts val="2000"/>
              <a:buFont typeface="Arial"/>
              <a:buChar char="•"/>
            </a:pPr>
            <a:r>
              <a:rPr lang="en-US" sz="2400" dirty="0">
                <a:latin typeface="Arial"/>
                <a:ea typeface="Arial"/>
                <a:cs typeface="Arial"/>
                <a:sym typeface="Arial"/>
              </a:rPr>
              <a:t>chemical reactions</a:t>
            </a:r>
          </a:p>
          <a:p>
            <a:pPr indent="-355600">
              <a:lnSpc>
                <a:spcPct val="115000"/>
              </a:lnSpc>
              <a:spcBef>
                <a:spcPts val="0"/>
              </a:spcBef>
              <a:buSzPts val="2000"/>
              <a:buFont typeface="Arial"/>
              <a:buChar char="•"/>
            </a:pPr>
            <a:r>
              <a:rPr lang="en-US" sz="2400" dirty="0">
                <a:latin typeface="Arial"/>
                <a:ea typeface="Arial"/>
                <a:cs typeface="Arial"/>
                <a:sym typeface="Arial"/>
              </a:rPr>
              <a:t>free-energy change values </a:t>
            </a:r>
          </a:p>
          <a:p>
            <a:pPr indent="-355600">
              <a:lnSpc>
                <a:spcPct val="115000"/>
              </a:lnSpc>
              <a:spcBef>
                <a:spcPts val="0"/>
              </a:spcBef>
              <a:buSzPts val="2000"/>
              <a:buFont typeface="Arial"/>
              <a:buChar char="•"/>
            </a:pPr>
            <a:r>
              <a:rPr lang="en-US" sz="2400" dirty="0">
                <a:latin typeface="Arial"/>
                <a:ea typeface="Arial"/>
                <a:cs typeface="Arial"/>
                <a:sym typeface="Arial"/>
              </a:rPr>
              <a:t>maximum energy made available to do work during chemical reaction</a:t>
            </a:r>
          </a:p>
          <a:p>
            <a:pPr indent="-355600">
              <a:lnSpc>
                <a:spcPct val="115000"/>
              </a:lnSpc>
              <a:spcBef>
                <a:spcPts val="0"/>
              </a:spcBef>
              <a:buSzPts val="2000"/>
              <a:buFont typeface="Arial"/>
              <a:buChar char="•"/>
            </a:pPr>
            <a:r>
              <a:rPr lang="en-US" sz="2400" dirty="0">
                <a:latin typeface="Arial"/>
                <a:ea typeface="Arial"/>
                <a:cs typeface="Arial"/>
                <a:sym typeface="Arial"/>
              </a:rPr>
              <a:t>additive</a:t>
            </a:r>
          </a:p>
          <a:p>
            <a:pPr indent="-355600">
              <a:lnSpc>
                <a:spcPct val="115000"/>
              </a:lnSpc>
              <a:spcBef>
                <a:spcPts val="0"/>
              </a:spcBef>
              <a:buSzPts val="2000"/>
              <a:buFont typeface="Arial"/>
              <a:buChar char="•"/>
            </a:pPr>
            <a:r>
              <a:rPr lang="en-US" sz="2400" dirty="0">
                <a:latin typeface="Arial"/>
                <a:ea typeface="Arial"/>
                <a:cs typeface="Arial"/>
                <a:sym typeface="Arial"/>
              </a:rPr>
              <a:t>coupled reactions</a:t>
            </a:r>
            <a:endParaRPr lang="en-US" sz="2400" dirty="0"/>
          </a:p>
        </p:txBody>
      </p:sp>
      <p:sp>
        <p:nvSpPr>
          <p:cNvPr id="6" name="Google Shape;198;p32">
            <a:extLst>
              <a:ext uri="{FF2B5EF4-FFF2-40B4-BE49-F238E27FC236}">
                <a16:creationId xmlns:a16="http://schemas.microsoft.com/office/drawing/2014/main" id="{99A39BC6-F8EB-214F-B257-97A438293CE3}"/>
              </a:ext>
            </a:extLst>
          </p:cNvPr>
          <p:cNvSpPr txBox="1">
            <a:spLocks/>
          </p:cNvSpPr>
          <p:nvPr/>
        </p:nvSpPr>
        <p:spPr bwMode="auto">
          <a:xfrm>
            <a:off x="4671814" y="2942750"/>
            <a:ext cx="4172700" cy="36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indent="-355600">
              <a:lnSpc>
                <a:spcPct val="115000"/>
              </a:lnSpc>
              <a:spcBef>
                <a:spcPts val="0"/>
              </a:spcBef>
              <a:buSzPts val="2000"/>
              <a:buFont typeface="Arial"/>
              <a:buChar char="•"/>
            </a:pPr>
            <a:r>
              <a:rPr lang="en-US" sz="2400" dirty="0">
                <a:latin typeface="Arial"/>
                <a:ea typeface="Arial"/>
                <a:cs typeface="Arial"/>
                <a:sym typeface="Arial"/>
              </a:rPr>
              <a:t>pairing an exergonic with an endergonic reaction</a:t>
            </a:r>
          </a:p>
          <a:p>
            <a:pPr indent="-355600">
              <a:lnSpc>
                <a:spcPct val="115000"/>
              </a:lnSpc>
              <a:spcBef>
                <a:spcPts val="0"/>
              </a:spcBef>
              <a:buSzPts val="2000"/>
              <a:buFont typeface="Arial"/>
              <a:buChar char="•"/>
            </a:pPr>
            <a:r>
              <a:rPr lang="en-US" sz="2400" dirty="0">
                <a:latin typeface="Arial"/>
                <a:ea typeface="Arial"/>
                <a:cs typeface="Arial"/>
                <a:sym typeface="Arial"/>
              </a:rPr>
              <a:t>energy-requiring work in the cell </a:t>
            </a:r>
          </a:p>
          <a:p>
            <a:pPr indent="-355600">
              <a:lnSpc>
                <a:spcPct val="115000"/>
              </a:lnSpc>
              <a:spcBef>
                <a:spcPts val="0"/>
              </a:spcBef>
              <a:buSzPts val="2000"/>
              <a:buFont typeface="Arial"/>
              <a:buChar char="•"/>
            </a:pPr>
            <a:r>
              <a:rPr lang="en-US" sz="2400" dirty="0">
                <a:latin typeface="Arial"/>
                <a:ea typeface="Arial"/>
                <a:cs typeface="Arial"/>
                <a:sym typeface="Arial"/>
              </a:rPr>
              <a:t>summing the free-energy change values from two sequential, individual reactions</a:t>
            </a:r>
          </a:p>
        </p:txBody>
      </p:sp>
    </p:spTree>
    <p:extLst>
      <p:ext uri="{BB962C8B-B14F-4D97-AF65-F5344CB8AC3E}">
        <p14:creationId xmlns:p14="http://schemas.microsoft.com/office/powerpoint/2010/main" val="2139008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id="{AF8DC6A3-FE86-4515-B88C-914739E409F3}"/>
              </a:ext>
            </a:extLst>
          </p:cNvPr>
          <p:cNvSpPr>
            <a:spLocks noGrp="1"/>
          </p:cNvSpPr>
          <p:nvPr>
            <p:ph type="title"/>
          </p:nvPr>
        </p:nvSpPr>
        <p:spPr/>
        <p:txBody>
          <a:bodyPr/>
          <a:lstStyle/>
          <a:p>
            <a:r>
              <a:rPr lang="en-AU" dirty="0"/>
              <a:t>Activity Solution</a:t>
            </a:r>
            <a:r>
              <a:rPr lang="en-AU" sz="2000" b="0" dirty="0"/>
              <a:t> (1 of 4)</a:t>
            </a:r>
          </a:p>
        </p:txBody>
      </p:sp>
      <p:sp>
        <p:nvSpPr>
          <p:cNvPr id="44" name="Google Shape;209;p33">
            <a:extLst>
              <a:ext uri="{FF2B5EF4-FFF2-40B4-BE49-F238E27FC236}">
                <a16:creationId xmlns:a16="http://schemas.microsoft.com/office/drawing/2014/main" id="{E1CB5E54-4A1E-B243-99CE-0EDC8A18ECA9}"/>
              </a:ext>
            </a:extLst>
          </p:cNvPr>
          <p:cNvSpPr txBox="1">
            <a:spLocks/>
          </p:cNvSpPr>
          <p:nvPr/>
        </p:nvSpPr>
        <p:spPr bwMode="auto">
          <a:xfrm>
            <a:off x="315462" y="1447800"/>
            <a:ext cx="8497200" cy="8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FF"/>
                </a:solidFill>
                <a:effectLst/>
                <a:uLnTx/>
                <a:uFillTx/>
                <a:latin typeface="Arial"/>
                <a:ea typeface="Arial"/>
                <a:cs typeface="Arial"/>
                <a:sym typeface="Arial"/>
              </a:rPr>
              <a:t>Pair</a:t>
            </a: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 up and </a:t>
            </a:r>
            <a:r>
              <a:rPr kumimoji="0" lang="en-GB" sz="2400" b="0" i="0" u="none" strike="noStrike" kern="0" cap="none" spc="0" normalizeH="0" baseline="0" noProof="0" dirty="0">
                <a:ln>
                  <a:noFill/>
                </a:ln>
                <a:solidFill>
                  <a:srgbClr val="0000FF"/>
                </a:solidFill>
                <a:effectLst/>
                <a:uLnTx/>
                <a:uFillTx/>
                <a:latin typeface="Arial"/>
                <a:ea typeface="Arial"/>
                <a:cs typeface="Arial"/>
                <a:sym typeface="Arial"/>
              </a:rPr>
              <a:t>share</a:t>
            </a: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 how this possible concept map might differ from yours. (2 minutes)</a:t>
            </a:r>
            <a:endParaRPr kumimoji="0" lang="en-GB" sz="2400" b="0" i="0" u="none" strike="noStrike" kern="0" cap="none" spc="0" normalizeH="0" baseline="0" noProof="0" dirty="0">
              <a:ln>
                <a:noFill/>
              </a:ln>
              <a:solidFill>
                <a:srgbClr val="000000"/>
              </a:solidFill>
              <a:effectLst/>
              <a:uLnTx/>
              <a:uFillTx/>
              <a:latin typeface="Calibri" pitchFamily="34" charset="0"/>
              <a:ea typeface="ＭＳ Ｐゴシック" charset="-128"/>
              <a:cs typeface="Calibri" pitchFamily="34" charset="0"/>
            </a:endParaRPr>
          </a:p>
        </p:txBody>
      </p:sp>
      <p:pic>
        <p:nvPicPr>
          <p:cNvPr id="3" name="Picture 2" descr="The map starts with box, chemical reactions. Arrow, produce, leads to box, free-energy change values, and arrow, can be, leads to box, coupled reactions. From free-energy change values, arrow, meaning, leads to box, maximum energy made available to do work during chemical reaction, and arrow, are, leads to box, additive. Arrow, meaning, leads from additive to box, summing the free-energy change values from two sequential, individual reactions. From coupled reactions, arrow, to accomplish, leads to box, energy-requiring work in the cell, and arrow, such as, leads to box, pairing an exergonic with an endergonic reaction.">
            <a:extLst>
              <a:ext uri="{FF2B5EF4-FFF2-40B4-BE49-F238E27FC236}">
                <a16:creationId xmlns:a16="http://schemas.microsoft.com/office/drawing/2014/main" id="{F72C772B-C736-45F7-A75E-2F49BD7B7C5E}"/>
              </a:ext>
            </a:extLst>
          </p:cNvPr>
          <p:cNvPicPr>
            <a:picLocks noChangeAspect="1"/>
          </p:cNvPicPr>
          <p:nvPr/>
        </p:nvPicPr>
        <p:blipFill>
          <a:blip r:embed="rId3"/>
          <a:stretch>
            <a:fillRect/>
          </a:stretch>
        </p:blipFill>
        <p:spPr>
          <a:xfrm>
            <a:off x="868362" y="2590800"/>
            <a:ext cx="7391400" cy="3819525"/>
          </a:xfrm>
          <a:prstGeom prst="rect">
            <a:avLst/>
          </a:prstGeom>
        </p:spPr>
      </p:pic>
    </p:spTree>
    <p:extLst>
      <p:ext uri="{BB962C8B-B14F-4D97-AF65-F5344CB8AC3E}">
        <p14:creationId xmlns:p14="http://schemas.microsoft.com/office/powerpoint/2010/main" val="2291225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C74A-4F57-45D1-BA36-C493BFC25089}"/>
              </a:ext>
            </a:extLst>
          </p:cNvPr>
          <p:cNvSpPr>
            <a:spLocks noGrp="1"/>
          </p:cNvSpPr>
          <p:nvPr>
            <p:ph type="ctrTitle"/>
          </p:nvPr>
        </p:nvSpPr>
        <p:spPr>
          <a:xfrm>
            <a:off x="685800" y="2130425"/>
            <a:ext cx="7772400" cy="1755775"/>
          </a:xfrm>
        </p:spPr>
        <p:txBody>
          <a:bodyPr/>
          <a:lstStyle/>
          <a:p>
            <a:r>
              <a:rPr lang="en-US" altLang="en-US" dirty="0">
                <a:solidFill>
                  <a:srgbClr val="674EA7"/>
                </a:solidFill>
                <a:latin typeface="Arial" panose="020B0604020202020204" pitchFamily="34" charset="0"/>
                <a:cs typeface="Arial" panose="020B0604020202020204" pitchFamily="34" charset="0"/>
              </a:rPr>
              <a:t>13.2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Chemical Logic and Common Biochemical Reactions</a:t>
            </a:r>
            <a:endParaRPr lang="en-AU" dirty="0"/>
          </a:p>
        </p:txBody>
      </p:sp>
    </p:spTree>
    <p:extLst>
      <p:ext uri="{BB962C8B-B14F-4D97-AF65-F5344CB8AC3E}">
        <p14:creationId xmlns:p14="http://schemas.microsoft.com/office/powerpoint/2010/main" val="1055195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10;">
            <a:extLst>
              <a:ext uri="{FF2B5EF4-FFF2-40B4-BE49-F238E27FC236}">
                <a16:creationId xmlns:a16="http://schemas.microsoft.com/office/drawing/2014/main" id="{89018774-D7F6-4FFF-BEAA-C47B4E7607D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3EFF4B3-04A9-4211-8BB7-F454163D951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(2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36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5E61-77D9-4FA2-8541-61526BB3DBAF}"/>
              </a:ext>
            </a:extLst>
          </p:cNvPr>
          <p:cNvSpPr>
            <a:spLocks noGrp="1"/>
          </p:cNvSpPr>
          <p:nvPr>
            <p:ph type="title"/>
          </p:nvPr>
        </p:nvSpPr>
        <p:spPr/>
        <p:txBody>
          <a:bodyPr/>
          <a:lstStyle/>
          <a:p>
            <a:r>
              <a:rPr lang="en-US" altLang="en-US" sz="3800" dirty="0">
                <a:solidFill>
                  <a:srgbClr val="4E4CB4"/>
                </a:solidFill>
                <a:latin typeface="Arial" panose="020B0604020202020204" pitchFamily="34" charset="0"/>
                <a:cs typeface="Arial" panose="020B0604020202020204" pitchFamily="34" charset="0"/>
              </a:rPr>
              <a:t>Biochemical Reactions Occur in Repeating Patterns</a:t>
            </a:r>
            <a:endParaRPr lang="en-AU" sz="38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3" y="17526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five general categories of reactions in living cells: </a:t>
            </a:r>
          </a:p>
          <a:p>
            <a:pPr lvl="1"/>
            <a:r>
              <a:rPr lang="en-US" sz="2400" dirty="0">
                <a:latin typeface="Arial" panose="020B0604020202020204" pitchFamily="34" charset="0"/>
                <a:cs typeface="Arial" panose="020B0604020202020204" pitchFamily="34" charset="0"/>
              </a:rPr>
              <a:t>reactions that make or break carbon–carbon bonds</a:t>
            </a:r>
          </a:p>
          <a:p>
            <a:pPr lvl="1"/>
            <a:r>
              <a:rPr lang="en-US" sz="2400" dirty="0">
                <a:latin typeface="Arial" panose="020B0604020202020204" pitchFamily="34" charset="0"/>
                <a:cs typeface="Arial" panose="020B0604020202020204" pitchFamily="34" charset="0"/>
              </a:rPr>
              <a:t>internal rearrangements, </a:t>
            </a:r>
            <a:r>
              <a:rPr lang="en-US" sz="2400" dirty="0" err="1">
                <a:latin typeface="Arial" panose="020B0604020202020204" pitchFamily="34" charset="0"/>
                <a:cs typeface="Arial" panose="020B0604020202020204" pitchFamily="34" charset="0"/>
              </a:rPr>
              <a:t>isomerizations</a:t>
            </a:r>
            <a:r>
              <a:rPr lang="en-US" sz="2400" dirty="0">
                <a:latin typeface="Arial" panose="020B0604020202020204" pitchFamily="34" charset="0"/>
                <a:cs typeface="Arial" panose="020B0604020202020204" pitchFamily="34" charset="0"/>
              </a:rPr>
              <a:t>, and eliminations</a:t>
            </a:r>
          </a:p>
          <a:p>
            <a:pPr lvl="1"/>
            <a:r>
              <a:rPr lang="en-US" sz="2400" dirty="0">
                <a:latin typeface="Arial" panose="020B0604020202020204" pitchFamily="34" charset="0"/>
                <a:cs typeface="Arial" panose="020B0604020202020204" pitchFamily="34" charset="0"/>
              </a:rPr>
              <a:t>free-radical reactions</a:t>
            </a:r>
          </a:p>
          <a:p>
            <a:pPr lvl="1"/>
            <a:r>
              <a:rPr lang="en-US" sz="2400" dirty="0">
                <a:latin typeface="Arial" panose="020B0604020202020204" pitchFamily="34" charset="0"/>
                <a:cs typeface="Arial" panose="020B0604020202020204" pitchFamily="34" charset="0"/>
              </a:rPr>
              <a:t>group transfers</a:t>
            </a:r>
          </a:p>
          <a:p>
            <a:pPr lvl="1"/>
            <a:r>
              <a:rPr lang="en-US" sz="2400" dirty="0">
                <a:latin typeface="Arial" panose="020B0604020202020204" pitchFamily="34" charset="0"/>
                <a:cs typeface="Arial" panose="020B0604020202020204" pitchFamily="34" charset="0"/>
              </a:rPr>
              <a:t>oxidation-reductions </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1879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10;">
            <a:extLst>
              <a:ext uri="{FF2B5EF4-FFF2-40B4-BE49-F238E27FC236}">
                <a16:creationId xmlns:a16="http://schemas.microsoft.com/office/drawing/2014/main" id="{6D69570E-C1C1-43DE-BFEF-4EAB547B8132}"/>
              </a:ext>
            </a:extLst>
          </p:cNvPr>
          <p:cNvPicPr>
            <a:picLocks noChangeAspect="1"/>
          </p:cNvPicPr>
          <p:nvPr/>
        </p:nvPicPr>
        <p:blipFill>
          <a:blip r:embed="rId3"/>
          <a:stretch>
            <a:fillRect/>
          </a:stretch>
        </p:blipFill>
        <p:spPr>
          <a:xfrm>
            <a:off x="859155" y="386711"/>
            <a:ext cx="1133954" cy="816935"/>
          </a:xfrm>
          <a:prstGeom prst="rect">
            <a:avLst/>
          </a:prstGeom>
        </p:spPr>
      </p:pic>
      <p:sp>
        <p:nvSpPr>
          <p:cNvPr id="2" name="Title 1">
            <a:extLst>
              <a:ext uri="{FF2B5EF4-FFF2-40B4-BE49-F238E27FC236}">
                <a16:creationId xmlns:a16="http://schemas.microsoft.com/office/drawing/2014/main" id="{391FABB4-67D4-4F1C-B337-B4D1E3414822}"/>
              </a:ext>
            </a:extLst>
          </p:cNvPr>
          <p:cNvSpPr>
            <a:spLocks noGrp="1"/>
          </p:cNvSpPr>
          <p:nvPr>
            <p:ph type="title"/>
          </p:nvPr>
        </p:nvSpPr>
        <p:spPr/>
        <p:txBody>
          <a:bodyPr/>
          <a:lstStyle/>
          <a:p>
            <a:r>
              <a:rPr lang="en-AU" dirty="0"/>
              <a:t>Clicker Question 8</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process is NOT one of the five general reaction types typically found in biochemistry?</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group transfers</a:t>
            </a:r>
            <a:endParaRPr lang="en-US" altLang="en-US" sz="2400" i="1" dirty="0">
              <a:latin typeface="Arial" panose="020B0604020202020204" pitchFamily="34" charset="0"/>
              <a:cs typeface="Arial" panose="020B0604020202020204" pitchFamily="34" charset="0"/>
            </a:endParaRPr>
          </a:p>
          <a:p>
            <a:pPr marL="514350" indent="-514350">
              <a:buFont typeface="+mj-lt"/>
              <a:buAutoNum type="alphaUcPeriod"/>
            </a:pPr>
            <a:r>
              <a:rPr lang="en-US" sz="2400" dirty="0" err="1">
                <a:latin typeface="Arial" panose="020B0604020202020204" pitchFamily="34" charset="0"/>
                <a:cs typeface="Arial" panose="020B0604020202020204" pitchFamily="34" charset="0"/>
              </a:rPr>
              <a:t>isomerizations</a:t>
            </a:r>
            <a:endParaRPr lang="en-US" sz="2400" dirty="0">
              <a:latin typeface="Arial" panose="020B0604020202020204" pitchFamily="34" charset="0"/>
              <a:cs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combustions</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oxidation-reduction reactions</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5778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70;p2" descr="Icon P 1&#10;">
            <a:extLst>
              <a:ext uri="{FF2B5EF4-FFF2-40B4-BE49-F238E27FC236}">
                <a16:creationId xmlns:a16="http://schemas.microsoft.com/office/drawing/2014/main" id="{25A9FCB7-3EC8-C244-B1C6-C994650E1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348C000-C795-496E-867C-B262C163F8B2}"/>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b="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65D4-3401-46AE-9708-B8B2C60D3B71}"/>
              </a:ext>
            </a:extLst>
          </p:cNvPr>
          <p:cNvSpPr>
            <a:spLocks noGrp="1"/>
          </p:cNvSpPr>
          <p:nvPr>
            <p:ph type="title"/>
          </p:nvPr>
        </p:nvSpPr>
        <p:spPr/>
        <p:txBody>
          <a:bodyPr/>
          <a:lstStyle/>
          <a:p>
            <a:r>
              <a:rPr lang="en-AU" dirty="0"/>
              <a:t>Clicker Question 8, Response</a:t>
            </a:r>
          </a:p>
        </p:txBody>
      </p:sp>
      <p:sp>
        <p:nvSpPr>
          <p:cNvPr id="5" name="Google Shape;433;g847cf01710_0_113">
            <a:extLst>
              <a:ext uri="{FF2B5EF4-FFF2-40B4-BE49-F238E27FC236}">
                <a16:creationId xmlns:a16="http://schemas.microsoft.com/office/drawing/2014/main" id="{3EEDE708-26F2-5741-AF7A-C7249C7E3F03}"/>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process is NOT one of the five general reaction types typically found in biochemistry?</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altLang="en-US" sz="2400" b="1" dirty="0">
                <a:latin typeface="Arial" panose="020B0604020202020204" pitchFamily="34" charset="0"/>
                <a:cs typeface="Arial" panose="020B0604020202020204" pitchFamily="34" charset="0"/>
              </a:rPr>
              <a:t>C.  combustions</a:t>
            </a:r>
          </a:p>
          <a:p>
            <a:pPr>
              <a:buNone/>
            </a:pPr>
            <a:endParaRPr lang="en-US" dirty="0"/>
          </a:p>
          <a:p>
            <a:pPr>
              <a:buNone/>
            </a:pPr>
            <a:r>
              <a:rPr lang="en-US" sz="2400" b="1" dirty="0">
                <a:latin typeface="Arial" panose="020B0604020202020204" pitchFamily="34" charset="0"/>
                <a:cs typeface="Arial" panose="020B0604020202020204" pitchFamily="34" charset="0"/>
              </a:rPr>
              <a:t>Most of the reactions in living cells fall into one of five general categories: (1) reactions that make or break carbon–carbon bonds; (2) internal rearrangements, </a:t>
            </a:r>
            <a:r>
              <a:rPr lang="en-US" sz="2400" b="1" dirty="0" err="1">
                <a:latin typeface="Arial" panose="020B0604020202020204" pitchFamily="34" charset="0"/>
                <a:cs typeface="Arial" panose="020B0604020202020204" pitchFamily="34" charset="0"/>
              </a:rPr>
              <a:t>isomerizations</a:t>
            </a:r>
            <a:r>
              <a:rPr lang="en-US" sz="2400" b="1" dirty="0">
                <a:latin typeface="Arial" panose="020B0604020202020204" pitchFamily="34" charset="0"/>
                <a:cs typeface="Arial" panose="020B0604020202020204" pitchFamily="34" charset="0"/>
              </a:rPr>
              <a:t>, and eliminations; (3) free-radical reactions; (4) group transfers; and (5) oxidation-reductions. </a:t>
            </a: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53962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7F0-DF16-4FCC-A11E-62B8E86EAF1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Homolytic and Heterolytic Cleavage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63662"/>
            <a:ext cx="3962400"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homolytic cleavage </a:t>
            </a:r>
            <a:r>
              <a:rPr lang="en-US" sz="2400" dirty="0">
                <a:latin typeface="Arial" panose="020B0604020202020204" pitchFamily="34" charset="0"/>
                <a:cs typeface="Arial" panose="020B0604020202020204" pitchFamily="34" charset="0"/>
              </a:rPr>
              <a:t>= cleavage of a covalent bond where each atom leaves the bond as a </a:t>
            </a:r>
            <a:r>
              <a:rPr lang="en-US" sz="2400" b="1" dirty="0">
                <a:latin typeface="Arial" panose="020B0604020202020204" pitchFamily="34" charset="0"/>
                <a:cs typeface="Arial" panose="020B0604020202020204" pitchFamily="34" charset="0"/>
              </a:rPr>
              <a:t>radical</a:t>
            </a:r>
            <a:r>
              <a:rPr lang="en-US" sz="2400" dirty="0">
                <a:latin typeface="Arial" panose="020B0604020202020204" pitchFamily="34" charset="0"/>
                <a:cs typeface="Arial" panose="020B0604020202020204" pitchFamily="34" charset="0"/>
              </a:rPr>
              <a:t>, carrying one unpaired electron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heterolytic cleavage </a:t>
            </a:r>
            <a:r>
              <a:rPr lang="en-US" sz="2400" dirty="0">
                <a:latin typeface="Arial" panose="020B0604020202020204" pitchFamily="34" charset="0"/>
                <a:cs typeface="Arial" panose="020B0604020202020204" pitchFamily="34" charset="0"/>
              </a:rPr>
              <a:t>= cleavage of a covalent bond where one atom retains both bonding electrons</a:t>
            </a:r>
          </a:p>
          <a:p>
            <a:pPr lvl="1"/>
            <a:r>
              <a:rPr lang="en-US" sz="2400" dirty="0">
                <a:latin typeface="Arial" panose="020B0604020202020204" pitchFamily="34" charset="0"/>
                <a:cs typeface="Arial" panose="020B0604020202020204" pitchFamily="34" charset="0"/>
              </a:rPr>
              <a:t>more common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igure shows an example of homolytic cleavage of a C to H bond, an example of homolytic cleavage of a C to C bond, two examples of heterolytic cleavage of a C to H bond, and one example of heterolytic cleavage of a C to C bond.">
            <a:extLst>
              <a:ext uri="{FF2B5EF4-FFF2-40B4-BE49-F238E27FC236}">
                <a16:creationId xmlns:a16="http://schemas.microsoft.com/office/drawing/2014/main" id="{037CC3A2-8611-7249-8219-CF659F11208A}"/>
              </a:ext>
            </a:extLst>
          </p:cNvPr>
          <p:cNvPicPr>
            <a:picLocks noChangeAspect="1"/>
          </p:cNvPicPr>
          <p:nvPr/>
        </p:nvPicPr>
        <p:blipFill>
          <a:blip r:embed="rId3"/>
          <a:stretch>
            <a:fillRect/>
          </a:stretch>
        </p:blipFill>
        <p:spPr>
          <a:xfrm>
            <a:off x="4419600" y="1247204"/>
            <a:ext cx="4281093" cy="5363528"/>
          </a:xfrm>
          <a:prstGeom prst="rect">
            <a:avLst/>
          </a:prstGeom>
        </p:spPr>
      </p:pic>
    </p:spTree>
    <p:extLst>
      <p:ext uri="{BB962C8B-B14F-4D97-AF65-F5344CB8AC3E}">
        <p14:creationId xmlns:p14="http://schemas.microsoft.com/office/powerpoint/2010/main" val="1277786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773C-51F4-4F1E-BF0C-3CA52831145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Nucleophiles and Electrophiles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63662"/>
            <a:ext cx="4625594"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nucleophiles </a:t>
            </a:r>
            <a:r>
              <a:rPr lang="en-US" sz="2400" dirty="0">
                <a:latin typeface="Arial" panose="020B0604020202020204" pitchFamily="34" charset="0"/>
                <a:cs typeface="Arial" panose="020B0604020202020204" pitchFamily="34" charset="0"/>
              </a:rPr>
              <a:t>= functional groups rich in and capable of donating electrons</a:t>
            </a:r>
          </a:p>
          <a:p>
            <a:pPr lvl="1"/>
            <a:r>
              <a:rPr lang="en-US" sz="2400" dirty="0">
                <a:latin typeface="Arial" panose="020B0604020202020204" pitchFamily="34" charset="0"/>
                <a:cs typeface="Arial" panose="020B0604020202020204" pitchFamily="34" charset="0"/>
              </a:rPr>
              <a:t>combine with and give up electrons to electrophiles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electrophiles </a:t>
            </a:r>
            <a:r>
              <a:rPr lang="en-US" sz="2400" dirty="0">
                <a:latin typeface="Arial" panose="020B0604020202020204" pitchFamily="34" charset="0"/>
                <a:cs typeface="Arial" panose="020B0604020202020204" pitchFamily="34" charset="0"/>
              </a:rPr>
              <a:t>= electron-deficient functional groups that seek electrons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carbon can act as either a nucleophile or electrophile</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figure shows six examples of common nucleophiles and four examples of common electrophiles with arrows showing the movement of electron pairs.">
            <a:extLst>
              <a:ext uri="{FF2B5EF4-FFF2-40B4-BE49-F238E27FC236}">
                <a16:creationId xmlns:a16="http://schemas.microsoft.com/office/drawing/2014/main" id="{39E43423-CFB7-8342-A28B-3BDAE7686009}"/>
              </a:ext>
            </a:extLst>
          </p:cNvPr>
          <p:cNvPicPr>
            <a:picLocks noChangeAspect="1"/>
          </p:cNvPicPr>
          <p:nvPr/>
        </p:nvPicPr>
        <p:blipFill>
          <a:blip r:embed="rId3"/>
          <a:stretch>
            <a:fillRect/>
          </a:stretch>
        </p:blipFill>
        <p:spPr>
          <a:xfrm>
            <a:off x="5410200" y="1426144"/>
            <a:ext cx="3395472" cy="5184588"/>
          </a:xfrm>
          <a:prstGeom prst="rect">
            <a:avLst/>
          </a:prstGeom>
        </p:spPr>
      </p:pic>
    </p:spTree>
    <p:extLst>
      <p:ext uri="{BB962C8B-B14F-4D97-AF65-F5344CB8AC3E}">
        <p14:creationId xmlns:p14="http://schemas.microsoft.com/office/powerpoint/2010/main" val="1799099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10;">
            <a:extLst>
              <a:ext uri="{FF2B5EF4-FFF2-40B4-BE49-F238E27FC236}">
                <a16:creationId xmlns:a16="http://schemas.microsoft.com/office/drawing/2014/main" id="{43A2D254-B5C5-4E0C-B12B-D05EB74D342A}"/>
              </a:ext>
            </a:extLst>
          </p:cNvPr>
          <p:cNvPicPr>
            <a:picLocks noChangeAspect="1"/>
          </p:cNvPicPr>
          <p:nvPr/>
        </p:nvPicPr>
        <p:blipFill>
          <a:blip r:embed="rId3"/>
          <a:stretch>
            <a:fillRect/>
          </a:stretch>
        </p:blipFill>
        <p:spPr>
          <a:xfrm>
            <a:off x="859155" y="386711"/>
            <a:ext cx="1133954" cy="816935"/>
          </a:xfrm>
          <a:prstGeom prst="rect">
            <a:avLst/>
          </a:prstGeom>
        </p:spPr>
      </p:pic>
      <p:sp>
        <p:nvSpPr>
          <p:cNvPr id="2" name="Title 1">
            <a:extLst>
              <a:ext uri="{FF2B5EF4-FFF2-40B4-BE49-F238E27FC236}">
                <a16:creationId xmlns:a16="http://schemas.microsoft.com/office/drawing/2014/main" id="{13F72592-8072-4D8D-B732-47939C87D3EC}"/>
              </a:ext>
            </a:extLst>
          </p:cNvPr>
          <p:cNvSpPr>
            <a:spLocks noGrp="1"/>
          </p:cNvSpPr>
          <p:nvPr>
            <p:ph type="title"/>
          </p:nvPr>
        </p:nvSpPr>
        <p:spPr/>
        <p:txBody>
          <a:bodyPr/>
          <a:lstStyle/>
          <a:p>
            <a:r>
              <a:rPr lang="en-AU" dirty="0"/>
              <a:t>Clicker Question 9</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is false?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A carbanion is stabilized by an adjacent carbonyl group. </a:t>
            </a:r>
          </a:p>
          <a:p>
            <a:pPr marL="514350" indent="-514350">
              <a:buFont typeface="+mj-lt"/>
              <a:buAutoNum type="alphaUcPeriod"/>
            </a:pPr>
            <a:r>
              <a:rPr lang="en-US" sz="2400" dirty="0">
                <a:latin typeface="Arial" panose="020B0604020202020204" pitchFamily="34" charset="0"/>
                <a:cs typeface="Arial" panose="020B0604020202020204" pitchFamily="34" charset="0"/>
              </a:rPr>
              <a:t>A carbanion is an electrophile. </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In homolytic bond cleavage, each atom that was sharing the electron pair leaves with one of the electrons.</a:t>
            </a:r>
          </a:p>
          <a:p>
            <a:pPr marL="514350" indent="-514350">
              <a:buFont typeface="+mj-lt"/>
              <a:buAutoNum type="alphaUcPeriod"/>
            </a:pPr>
            <a:r>
              <a:rPr lang="en-US" altLang="en-US" sz="2400" dirty="0">
                <a:latin typeface="Arial" panose="020B0604020202020204" pitchFamily="34" charset="0"/>
                <a:cs typeface="Arial" panose="020B0604020202020204" pitchFamily="34" charset="0"/>
              </a:rPr>
              <a:t>Carbon atoms can exist in five oxidation states. </a:t>
            </a:r>
            <a:endParaRPr lang="en-US" altLang="en-US" sz="2400" i="1" dirty="0">
              <a:latin typeface="Arial" panose="020B0604020202020204" pitchFamily="34" charset="0"/>
              <a:cs typeface="Arial" panose="020B0604020202020204" pitchFamily="34" charset="0"/>
            </a:endParaRPr>
          </a:p>
          <a:p>
            <a:pPr>
              <a:buNone/>
            </a:pPr>
            <a:endParaRPr lang="en-US" altLang="en-US" sz="2400" i="1" dirty="0">
              <a:latin typeface="Arial" panose="020B0604020202020204" pitchFamily="34" charset="0"/>
              <a:cs typeface="Arial" panose="020B0604020202020204" pitchFamily="34" charset="0"/>
            </a:endParaRPr>
          </a:p>
          <a:p>
            <a:pPr>
              <a:buNone/>
            </a:pPr>
            <a:endParaRPr lang="en-US" sz="2000" dirty="0">
              <a:latin typeface="Arial" charset="0"/>
              <a:cs typeface="Arial" charset="0"/>
            </a:endParaRPr>
          </a:p>
          <a:p>
            <a:pPr>
              <a:buNone/>
            </a:pPr>
            <a:r>
              <a:rPr lang="en-US" sz="2000" dirty="0">
                <a:latin typeface="Arial" charset="0"/>
                <a:cs typeface="Arial" charset="0"/>
              </a:rPr>
              <a:t>	</a:t>
            </a: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81868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7906-70F6-4DD0-B1B5-3CDE7B00B098}"/>
              </a:ext>
            </a:extLst>
          </p:cNvPr>
          <p:cNvSpPr>
            <a:spLocks noGrp="1"/>
          </p:cNvSpPr>
          <p:nvPr>
            <p:ph type="title"/>
          </p:nvPr>
        </p:nvSpPr>
        <p:spPr/>
        <p:txBody>
          <a:bodyPr/>
          <a:lstStyle/>
          <a:p>
            <a:r>
              <a:rPr lang="en-AU" dirty="0"/>
              <a:t>Clicker Question 9, Response</a:t>
            </a:r>
          </a:p>
        </p:txBody>
      </p:sp>
      <p:sp>
        <p:nvSpPr>
          <p:cNvPr id="4" name="Google Shape;433;g847cf01710_0_113">
            <a:extLst>
              <a:ext uri="{FF2B5EF4-FFF2-40B4-BE49-F238E27FC236}">
                <a16:creationId xmlns:a16="http://schemas.microsoft.com/office/drawing/2014/main" id="{55BF1A45-2070-4246-973E-03826D8556A8}"/>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altLang="en-US" sz="2400" dirty="0">
                <a:latin typeface="Arial" panose="020B0604020202020204" pitchFamily="34" charset="0"/>
                <a:cs typeface="Arial" panose="020B0604020202020204" pitchFamily="34" charset="0"/>
              </a:rPr>
              <a:t>Which statement is false? </a:t>
            </a:r>
            <a:endParaRPr lang="en-US" sz="2400" dirty="0">
              <a:latin typeface="Arial" charset="0"/>
              <a:cs typeface="Arial"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B.   A carbanion is an electrophile. </a:t>
            </a:r>
          </a:p>
          <a:p>
            <a:pPr>
              <a:buNone/>
            </a:pPr>
            <a:endParaRPr lang="en-US" altLang="en-US" sz="2400" i="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A carbanion is an anion in which the carbon atom has two unpaired electrons that give the atom a negative charge. Carbanions are common nucleophiles, functional groups rich in and capable of donating electrons that combine with and give up electrons to electrophiles, electron-deficient functional groups that seek electrons.</a:t>
            </a:r>
          </a:p>
          <a:p>
            <a:pPr>
              <a:buNone/>
            </a:pPr>
            <a:endParaRPr lang="en-US" sz="2400" dirty="0">
              <a:latin typeface="Arial" charset="0"/>
              <a:cs typeface="Arial" charset="0"/>
            </a:endParaRPr>
          </a:p>
          <a:p>
            <a:pPr>
              <a:buNone/>
            </a:pPr>
            <a:endParaRPr lang="en-US" sz="2400" baseline="-25000" dirty="0">
              <a:latin typeface="Arial" charset="0"/>
              <a:cs typeface="Arial" charset="0"/>
            </a:endParaRP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01415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2D7B-3500-4FA9-B10A-435F45C26A5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Reactions That Make or Break Carbon</a:t>
            </a:r>
            <a:r>
              <a:rPr lang="en-US"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Carbon Bonds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676400"/>
            <a:ext cx="8534400" cy="483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heterolytic cleavage of a C–C bond yields a </a:t>
            </a:r>
            <a:r>
              <a:rPr lang="en-US" sz="2400" b="1" dirty="0">
                <a:latin typeface="Arial" panose="020B0604020202020204" pitchFamily="34" charset="0"/>
                <a:cs typeface="Arial" panose="020B0604020202020204" pitchFamily="34" charset="0"/>
              </a:rPr>
              <a:t>carbanion</a:t>
            </a:r>
            <a:r>
              <a:rPr lang="en-US" sz="2400" dirty="0">
                <a:latin typeface="Arial" panose="020B0604020202020204" pitchFamily="34" charset="0"/>
                <a:cs typeface="Arial" panose="020B0604020202020204" pitchFamily="34" charset="0"/>
              </a:rPr>
              <a:t> and a </a:t>
            </a:r>
            <a:r>
              <a:rPr lang="en-US" sz="2400" b="1" dirty="0">
                <a:latin typeface="Arial" panose="020B0604020202020204" pitchFamily="34" charset="0"/>
                <a:cs typeface="Arial" panose="020B0604020202020204" pitchFamily="34" charset="0"/>
              </a:rPr>
              <a:t>carbocation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combination of a nucleophilic carbanion and an electrophilic carbocation forms a C–C bond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impossible reactions for the purposes of biochemistry because carbanions and carbocations are generally unstable</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866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6B2A-1294-4E0C-97CB-30C5C916E97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Chemical Properties of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Carbonyl Groups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408" y="1482342"/>
            <a:ext cx="3745992"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carbon of a carbonyl group is an electrophilic carbon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carbonyl and imine groups form carbanions on adjoining carbons by delocalizing electrons</a:t>
            </a:r>
          </a:p>
          <a:p>
            <a:pPr lvl="1"/>
            <a:r>
              <a:rPr lang="en-US" sz="2400" dirty="0">
                <a:latin typeface="Arial" panose="020B0604020202020204" pitchFamily="34" charset="0"/>
                <a:cs typeface="Arial" panose="020B0604020202020204" pitchFamily="34" charset="0"/>
              </a:rPr>
              <a:t>general acid catalysts or metal ions (Me</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further enhance</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Part a shows C bonded to the left and right and double bonded to O above. O is labeled Greek letter delta minus and C is labeled Greek letter delta plus. Part b shows C bonded to the left, double bonded to O above, and bonded to C on the right that has bonds to its right and below, a red pair of electrons, and a red minus sign. Curved arrows point from the double bond between C and O to the double-bonded O and from the pair of electrons to the bond between the carbons. A double headed arrow points to C on the right that is bonded to the left, bonded to O minus above, and double bonded to C on the right that is further bonded to the right and below. Part c shows a left-hand C that is further bonded above, to the left, and below and to a central C on the right that is double bonded to N H 2 above with a positive charge on N and to a right-hand C that is bonded to its right and below and that has a red pair of electrons above and a red minus sign. Curved arrows point from the double bond between the central C and N to the N and from the pair of electrons to the bond between the central and right-hand carbons. A double-headed arrow points to C on the right at the left side of a similar chain of three C. This molecule has a left-hand C further bonded above, to the left, and below and bonded to a central C bonded to N H 2 above and double bonded to C on the right that is further bonded to the right and below. Part d shows C further bonded to the left and right and double bonded to O above. There is a dashed line between O and M e 2 plus to the upper right. To its right, there is a similar C double bonded to O with a dashed line to H A to its upper right.">
            <a:extLst>
              <a:ext uri="{FF2B5EF4-FFF2-40B4-BE49-F238E27FC236}">
                <a16:creationId xmlns:a16="http://schemas.microsoft.com/office/drawing/2014/main" id="{5DC55E66-AD53-4240-B532-04B1CF4CC15F}"/>
              </a:ext>
            </a:extLst>
          </p:cNvPr>
          <p:cNvPicPr>
            <a:picLocks noChangeAspect="1"/>
          </p:cNvPicPr>
          <p:nvPr/>
        </p:nvPicPr>
        <p:blipFill>
          <a:blip r:embed="rId3"/>
          <a:stretch>
            <a:fillRect/>
          </a:stretch>
        </p:blipFill>
        <p:spPr>
          <a:xfrm>
            <a:off x="4267200" y="2343912"/>
            <a:ext cx="4660392" cy="2937258"/>
          </a:xfrm>
          <a:prstGeom prst="rect">
            <a:avLst/>
          </a:prstGeom>
        </p:spPr>
      </p:pic>
    </p:spTree>
    <p:extLst>
      <p:ext uri="{BB962C8B-B14F-4D97-AF65-F5344CB8AC3E}">
        <p14:creationId xmlns:p14="http://schemas.microsoft.com/office/powerpoint/2010/main" val="1063044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10;">
            <a:extLst>
              <a:ext uri="{FF2B5EF4-FFF2-40B4-BE49-F238E27FC236}">
                <a16:creationId xmlns:a16="http://schemas.microsoft.com/office/drawing/2014/main" id="{2A03455F-3246-4FDA-9E49-DF7C3C96ED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6561C0-1833-4D71-ADC9-58335FF1E6C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(3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147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0745-8BB9-42A3-B9F0-83CCBE80D5F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Common Reactions that Form and Break Carbon</a:t>
            </a:r>
            <a:r>
              <a:rPr lang="en-US"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Carbon Bonds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408" y="1482342"/>
            <a:ext cx="2983992"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aldol condensation, Claisen condensation, </a:t>
            </a:r>
            <a:r>
              <a:rPr lang="en-US" sz="2400" dirty="0">
                <a:latin typeface="Arial" panose="020B0604020202020204" pitchFamily="34" charset="0"/>
                <a:cs typeface="Arial" panose="020B0604020202020204" pitchFamily="34" charset="0"/>
              </a:rPr>
              <a:t>and decarboxylation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reactions, a carbanion intermediate is stabilized by a carbonyl group</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figure shows three common reactions that break and form C to C bonds in biological systems: aldol condensation, Claisen ester condensation, and decarboxylation of a Greek letter beta-keto acid.">
            <a:extLst>
              <a:ext uri="{FF2B5EF4-FFF2-40B4-BE49-F238E27FC236}">
                <a16:creationId xmlns:a16="http://schemas.microsoft.com/office/drawing/2014/main" id="{02E4EBA8-506E-BD4D-87EE-0F263EB0AFFE}"/>
              </a:ext>
            </a:extLst>
          </p:cNvPr>
          <p:cNvPicPr>
            <a:picLocks noChangeAspect="1"/>
          </p:cNvPicPr>
          <p:nvPr/>
        </p:nvPicPr>
        <p:blipFill>
          <a:blip r:embed="rId3"/>
          <a:stretch>
            <a:fillRect/>
          </a:stretch>
        </p:blipFill>
        <p:spPr>
          <a:xfrm>
            <a:off x="3490205" y="1828800"/>
            <a:ext cx="5464819" cy="4080258"/>
          </a:xfrm>
          <a:prstGeom prst="rect">
            <a:avLst/>
          </a:prstGeom>
        </p:spPr>
      </p:pic>
    </p:spTree>
    <p:extLst>
      <p:ext uri="{BB962C8B-B14F-4D97-AF65-F5344CB8AC3E}">
        <p14:creationId xmlns:p14="http://schemas.microsoft.com/office/powerpoint/2010/main" val="2883010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10;">
            <a:extLst>
              <a:ext uri="{FF2B5EF4-FFF2-40B4-BE49-F238E27FC236}">
                <a16:creationId xmlns:a16="http://schemas.microsoft.com/office/drawing/2014/main" id="{F73943AD-88E8-42AA-99B1-7C079B3B840F}"/>
              </a:ext>
            </a:extLst>
          </p:cNvPr>
          <p:cNvPicPr>
            <a:picLocks noChangeAspect="1"/>
          </p:cNvPicPr>
          <p:nvPr/>
        </p:nvPicPr>
        <p:blipFill>
          <a:blip r:embed="rId3"/>
          <a:stretch>
            <a:fillRect/>
          </a:stretch>
        </p:blipFill>
        <p:spPr>
          <a:xfrm>
            <a:off x="859155" y="386711"/>
            <a:ext cx="1133954" cy="816935"/>
          </a:xfrm>
          <a:prstGeom prst="rect">
            <a:avLst/>
          </a:prstGeom>
        </p:spPr>
      </p:pic>
      <p:sp>
        <p:nvSpPr>
          <p:cNvPr id="2" name="Title 1">
            <a:extLst>
              <a:ext uri="{FF2B5EF4-FFF2-40B4-BE49-F238E27FC236}">
                <a16:creationId xmlns:a16="http://schemas.microsoft.com/office/drawing/2014/main" id="{0C442405-07F3-4C0D-A5D6-1E88C281D70C}"/>
              </a:ext>
            </a:extLst>
          </p:cNvPr>
          <p:cNvSpPr>
            <a:spLocks noGrp="1"/>
          </p:cNvSpPr>
          <p:nvPr>
            <p:ph type="title"/>
          </p:nvPr>
        </p:nvSpPr>
        <p:spPr/>
        <p:txBody>
          <a:bodyPr/>
          <a:lstStyle/>
          <a:p>
            <a:r>
              <a:rPr lang="en-AU" dirty="0"/>
              <a:t>Clicker Question 10</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statement is FALSE concerning carbonyl groups?</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Carbonyl groups can function as electron sinks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The carbonyl carbon is electrophilic</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The carbonyl oxygen has a partial positive charge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514350" indent="-514350">
              <a:buFont typeface="+mj-lt"/>
              <a:buAutoNum type="alphaUcPeriod"/>
            </a:pPr>
            <a:r>
              <a:rPr lang="en-US" sz="2400" dirty="0">
                <a:effectLst/>
                <a:latin typeface="Arial" panose="020B0604020202020204" pitchFamily="34" charset="0"/>
                <a:ea typeface="Times New Roman" panose="02020603050405020304" pitchFamily="18" charset="0"/>
                <a:cs typeface="Arial" panose="020B0604020202020204" pitchFamily="34" charset="0"/>
              </a:rPr>
              <a:t>Carbonyl groups can stabilize adjacent carbanions</a:t>
            </a:r>
            <a:r>
              <a:rPr lang="en-US" sz="2400" dirty="0">
                <a:latin typeface="Arial" panose="020B0604020202020204" pitchFamily="34" charset="0"/>
                <a:ea typeface="Times New Roman" panose="02020603050405020304" pitchFamily="18" charset="0"/>
                <a:cs typeface="Arial" panose="020B0604020202020204" pitchFamily="34" charset="0"/>
              </a:rPr>
              <a:t>.</a:t>
            </a:r>
            <a:endPar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73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464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784ABF-7032-49B8-894D-B6B6ECA0BBA5}"/>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(1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free-energy change is the maximum energy made available to do work when a chemical reaction occurs. </a:t>
            </a:r>
            <a:r>
              <a:rPr lang="en-US" sz="2400" dirty="0">
                <a:latin typeface="Arial" panose="020B0604020202020204" pitchFamily="34" charset="0"/>
                <a:cs typeface="Arial" panose="020B0604020202020204" pitchFamily="34" charset="0"/>
              </a:rPr>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894A-2494-4760-B90D-78EA657FCFDB}"/>
              </a:ext>
            </a:extLst>
          </p:cNvPr>
          <p:cNvSpPr>
            <a:spLocks noGrp="1"/>
          </p:cNvSpPr>
          <p:nvPr>
            <p:ph type="title"/>
          </p:nvPr>
        </p:nvSpPr>
        <p:spPr/>
        <p:txBody>
          <a:bodyPr/>
          <a:lstStyle/>
          <a:p>
            <a:r>
              <a:rPr lang="en-AU" dirty="0"/>
              <a:t>Clicker Question 10, Response</a:t>
            </a:r>
          </a:p>
        </p:txBody>
      </p:sp>
      <p:sp>
        <p:nvSpPr>
          <p:cNvPr id="4" name="Google Shape;433;g847cf01710_0_113">
            <a:extLst>
              <a:ext uri="{FF2B5EF4-FFF2-40B4-BE49-F238E27FC236}">
                <a16:creationId xmlns:a16="http://schemas.microsoft.com/office/drawing/2014/main" id="{55BF1A45-2070-4246-973E-03826D8556A8}"/>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statement is FALSE concerning carbonyl groups?</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   The carbonyl oxygen has a partial positive charge.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The carbon of a carbonyl group has a partial positive charge due to the electron-withdrawing property of the carbonyl oxygen, and so is an electrophilic carbon. A carbonyl group can thus facilitate the formation of a carbanion on an adjoining carbon by delocalizing the carbanion’s negative charge.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5000"/>
              </a:lnSpc>
              <a:spcBef>
                <a:spcPct val="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97379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8904-0DC6-43A3-BC96-8333DB86FB3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Carbocations in Carbon</a:t>
            </a:r>
            <a:r>
              <a:rPr lang="en-US"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Carbon Bond Formation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408" y="1541840"/>
            <a:ext cx="4203192" cy="409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carbocation intermediates are generated by the elimination of an excellent leaving group, such as pyrophosphate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Dimethylallyl pyrophosphate has a four-carbon chain with C 1 bonded to 2 H and to O further bonded to P double bonded to O above, bonded to O minus below, and bonded to O to the left bonded to P double bonded to O above and bonded to O minus to the left and below; C 2 bonded to H and double bonded to C 3; and C 3 bonded to 2 C H 3. An arrow pointing down is accompanied by arrows showing the loss of P P subscript i and the addition of isopentenyl pyrophosphate. This yields isopentenyl pyrophosphate and a dimethylallylic carbocation. Isopentenyl pyrophosphate has a similar structure to dimethylallyl pyrophosphate except that C 2 is bonded to 2 H, there is a single bond between C 2 and C 3, C 3 is bonded to C H 3 and has a double bond to C 4, and C 4 is bonded to 2 H. The dimethyllalylic carbocation has C plus bonded to 2 H and bonded to C H double bonded to C bonded to C H 3 above and below. Red curved arrows point from the bond between C 2 and H to the bond between C 2 and C 3 in isopentenyl pyrophosphate and from the double bond in isopentenyl pyrophosphate to the C plus in the dimethylallylic carbocation. An arrow pointing down has a branched arrow to show the loss of H plus. Geranyl pyrophosphate has two phosphate groups joined to an eight-carbon chain. C 1 is bonded to 2 H and to O further bonded to P double bonded to O above, bonded to O minus below, and bonded to O to the left bonded to P double bonded to O above and bonded to O minus to the left and below; C 2 is bonded to H and double bonded to C 3; C 3 is bonded to C H 3; C 4 is bonded to 2 H; C 5 is bonded to 2 H; C 6 is double bonded to C 7; C 7 is bonded to C H 3; and C 8 is bonded to 3 H.">
            <a:extLst>
              <a:ext uri="{FF2B5EF4-FFF2-40B4-BE49-F238E27FC236}">
                <a16:creationId xmlns:a16="http://schemas.microsoft.com/office/drawing/2014/main" id="{0382FDA4-040D-934F-B9CF-33BF00CE0EBC}"/>
              </a:ext>
            </a:extLst>
          </p:cNvPr>
          <p:cNvPicPr>
            <a:picLocks noChangeAspect="1"/>
          </p:cNvPicPr>
          <p:nvPr/>
        </p:nvPicPr>
        <p:blipFill>
          <a:blip r:embed="rId3"/>
          <a:stretch>
            <a:fillRect/>
          </a:stretch>
        </p:blipFill>
        <p:spPr>
          <a:xfrm>
            <a:off x="4572000" y="1448814"/>
            <a:ext cx="4042827" cy="5045759"/>
          </a:xfrm>
          <a:prstGeom prst="rect">
            <a:avLst/>
          </a:prstGeom>
        </p:spPr>
      </p:pic>
    </p:spTree>
    <p:extLst>
      <p:ext uri="{BB962C8B-B14F-4D97-AF65-F5344CB8AC3E}">
        <p14:creationId xmlns:p14="http://schemas.microsoft.com/office/powerpoint/2010/main" val="27520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1661-F526-43E4-AF51-185C5B8F530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Internal Rearrangements, </a:t>
            </a:r>
            <a:r>
              <a:rPr lang="en-US" altLang="en-US" dirty="0" err="1">
                <a:solidFill>
                  <a:schemeClr val="tx1"/>
                </a:solidFill>
                <a:latin typeface="Arial" panose="020B0604020202020204" pitchFamily="34" charset="0"/>
                <a:cs typeface="Arial" panose="020B0604020202020204" pitchFamily="34" charset="0"/>
              </a:rPr>
              <a:t>Isomerizations</a:t>
            </a:r>
            <a:r>
              <a:rPr lang="en-US" altLang="en-US" dirty="0">
                <a:solidFill>
                  <a:schemeClr val="tx1"/>
                </a:solidFill>
                <a:latin typeface="Arial" panose="020B0604020202020204" pitchFamily="34" charset="0"/>
                <a:cs typeface="Arial" panose="020B0604020202020204" pitchFamily="34" charset="0"/>
              </a:rPr>
              <a:t>, and Eliminations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6804" y="1610930"/>
            <a:ext cx="8470392"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redistribution of electrons results in alterations without  changes in the overall oxidation state of the molecule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reactions include: </a:t>
            </a:r>
          </a:p>
          <a:p>
            <a:pPr lvl="1"/>
            <a:r>
              <a:rPr lang="en-US" sz="2400" dirty="0">
                <a:latin typeface="Arial" panose="020B0604020202020204" pitchFamily="34" charset="0"/>
                <a:cs typeface="Arial" panose="020B0604020202020204" pitchFamily="34" charset="0"/>
              </a:rPr>
              <a:t>intramolecular oxidation-reduction</a:t>
            </a:r>
          </a:p>
          <a:p>
            <a:pPr lvl="1"/>
            <a:r>
              <a:rPr lang="en-US" sz="2400" dirty="0">
                <a:latin typeface="Arial" panose="020B0604020202020204" pitchFamily="34" charset="0"/>
                <a:cs typeface="Arial" panose="020B0604020202020204" pitchFamily="34" charset="0"/>
              </a:rPr>
              <a:t>change in cis-trans arrangement at a double bond</a:t>
            </a:r>
          </a:p>
          <a:p>
            <a:pPr lvl="1"/>
            <a:r>
              <a:rPr lang="en-US" sz="2400" dirty="0">
                <a:latin typeface="Arial" panose="020B0604020202020204" pitchFamily="34" charset="0"/>
                <a:cs typeface="Arial" panose="020B0604020202020204" pitchFamily="34" charset="0"/>
              </a:rPr>
              <a:t> transposition of double bonds</a:t>
            </a:r>
          </a:p>
          <a:p>
            <a:pPr lvl="1"/>
            <a:endParaRPr lang="en-US" sz="16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24920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06D7-D68C-4F43-BCC8-480D07507FF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Elimination Reactions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6804" y="1610930"/>
            <a:ext cx="8470392" cy="5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loss of water from an alcohol introduces a C=C bond</a:t>
            </a:r>
            <a:endParaRPr lang="en-US" sz="16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R bonded to C bonded to H in a light red box above, H below, and C to the right bonded to H above, R superscript 1 to the right, and O H in a light red box below undergoes a reversible reaction. The forward reaction is accompanied by the loss of H 2 O in a light red box and the reverse reaction is accompanied by the addition of H 2 O. The product is C bonded to R to the upper left, bonded to H to the lower left, and double bonded to C to the right further bonded to H to the upper right and to R superscript 1 to the lower right.">
            <a:extLst>
              <a:ext uri="{FF2B5EF4-FFF2-40B4-BE49-F238E27FC236}">
                <a16:creationId xmlns:a16="http://schemas.microsoft.com/office/drawing/2014/main" id="{076D80C7-74B1-B942-A06B-F77B2E1D0170}"/>
              </a:ext>
            </a:extLst>
          </p:cNvPr>
          <p:cNvPicPr>
            <a:picLocks noChangeAspect="1"/>
          </p:cNvPicPr>
          <p:nvPr/>
        </p:nvPicPr>
        <p:blipFill>
          <a:blip r:embed="rId3"/>
          <a:stretch>
            <a:fillRect/>
          </a:stretch>
        </p:blipFill>
        <p:spPr>
          <a:xfrm>
            <a:off x="2438400" y="2514600"/>
            <a:ext cx="4267200" cy="1371600"/>
          </a:xfrm>
          <a:prstGeom prst="rect">
            <a:avLst/>
          </a:prstGeom>
        </p:spPr>
      </p:pic>
      <p:sp>
        <p:nvSpPr>
          <p:cNvPr id="6" name="Google Shape;390;g847cf01710_0_68">
            <a:extLst>
              <a:ext uri="{FF2B5EF4-FFF2-40B4-BE49-F238E27FC236}">
                <a16:creationId xmlns:a16="http://schemas.microsoft.com/office/drawing/2014/main" id="{B5B849D9-F86D-40CC-A2BD-E23B96AF693A}"/>
              </a:ext>
            </a:extLst>
          </p:cNvPr>
          <p:cNvSpPr txBox="1">
            <a:spLocks noChangeArrowheads="1"/>
          </p:cNvSpPr>
          <p:nvPr/>
        </p:nvSpPr>
        <p:spPr bwMode="auto">
          <a:xfrm>
            <a:off x="336804" y="4572000"/>
            <a:ext cx="8470392" cy="5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similar reactions result from eliminations in amines</a:t>
            </a:r>
          </a:p>
        </p:txBody>
      </p:sp>
    </p:spTree>
    <p:extLst>
      <p:ext uri="{BB962C8B-B14F-4D97-AF65-F5344CB8AC3E}">
        <p14:creationId xmlns:p14="http://schemas.microsoft.com/office/powerpoint/2010/main" val="2830454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3675-8001-4438-B3EB-A78E92962F3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Isomerization and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Elimination Reactions</a:t>
            </a:r>
            <a:endParaRPr lang="en-AU" dirty="0"/>
          </a:p>
        </p:txBody>
      </p:sp>
      <p:pic>
        <p:nvPicPr>
          <p:cNvPr id="3" name="Picture 2" descr="A two-part figure shows an isomerization reaction, the conversion of glucose 6-phosphate to fructose 6-phosphate, in part a and the role of an enediol intermediate in the reaction in part b.">
            <a:extLst>
              <a:ext uri="{FF2B5EF4-FFF2-40B4-BE49-F238E27FC236}">
                <a16:creationId xmlns:a16="http://schemas.microsoft.com/office/drawing/2014/main" id="{B1D1FDE7-7707-6645-95EB-379200A6B278}"/>
              </a:ext>
            </a:extLst>
          </p:cNvPr>
          <p:cNvPicPr>
            <a:picLocks noChangeAspect="1"/>
          </p:cNvPicPr>
          <p:nvPr/>
        </p:nvPicPr>
        <p:blipFill>
          <a:blip r:embed="rId3"/>
          <a:stretch>
            <a:fillRect/>
          </a:stretch>
        </p:blipFill>
        <p:spPr>
          <a:xfrm>
            <a:off x="297961" y="2057400"/>
            <a:ext cx="8548077" cy="3810000"/>
          </a:xfrm>
          <a:prstGeom prst="rect">
            <a:avLst/>
          </a:prstGeom>
        </p:spPr>
      </p:pic>
    </p:spTree>
    <p:extLst>
      <p:ext uri="{BB962C8B-B14F-4D97-AF65-F5344CB8AC3E}">
        <p14:creationId xmlns:p14="http://schemas.microsoft.com/office/powerpoint/2010/main" val="2634472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61E8-F572-46D6-8FEE-77E0F9FE64C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Free-Radical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11302" y="1623122"/>
            <a:ext cx="8121396" cy="8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homolytic cleavage of covalent bonds to generate free radicals occurs in some pathways</a:t>
            </a:r>
            <a:endParaRPr lang="en-US" sz="16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6" name="Picture 5" descr="Coproporphyrinogen Roman numeral 3 has a five-membered ring with double bonds at its upper right and lower left sides, N substituted for C at its lower right vertex and bonded to H, its upper right and lower left vertices bonded to R, its upper left vertex bonded to C H 3, and its top vertex connected by a blue bond to a three-carbon zigzag chain that has a blue bond to blue highlighted H from the carbon adjacent to the ring and that ends at C O O minus. X further bonded to the left with a single red dot has a curved red single-headed arrow to blue highlighted H and the blue bond between this H and C has two curved red single-headed arrows pointing in opposite directions, one toward H and one toward C. An arrow points right to show that this yields a coproporphyrinogenyl Roman numeral 3 radical, which has X bonded to blue highlighted H and a similar ring with a three-carbon chain in which the carbon adjacent to the ring has a single red dot and the bond between this carbon. A curved red single-headed arrow points from the red dot to the bond to its right, between the carbon adjacent to the ring and the middle carbon. A second curved red single-headed arrow points from the bond between the middle and terminal carbons of the chain to the bond between the carbon adjacent to the ring and the middle carbon. A right-pointing arrow has arrows leaving from it to show the loss of blue highlighted e minus and of blue highlighted C O 2. This yields protoporphyrinogen Roman numeral 9, which has a similar ring with a blue two-carbon chain attached to its top vertex that has a double bond between its two carbons.">
            <a:extLst>
              <a:ext uri="{FF2B5EF4-FFF2-40B4-BE49-F238E27FC236}">
                <a16:creationId xmlns:a16="http://schemas.microsoft.com/office/drawing/2014/main" id="{2274E743-172C-F14F-A3E1-FD6175CD35D2}"/>
              </a:ext>
            </a:extLst>
          </p:cNvPr>
          <p:cNvPicPr>
            <a:picLocks noChangeAspect="1"/>
          </p:cNvPicPr>
          <p:nvPr/>
        </p:nvPicPr>
        <p:blipFill>
          <a:blip r:embed="rId3"/>
          <a:stretch>
            <a:fillRect/>
          </a:stretch>
        </p:blipFill>
        <p:spPr>
          <a:xfrm>
            <a:off x="657062" y="2968275"/>
            <a:ext cx="7829875" cy="2239171"/>
          </a:xfrm>
          <a:prstGeom prst="rect">
            <a:avLst/>
          </a:prstGeom>
        </p:spPr>
      </p:pic>
    </p:spTree>
    <p:extLst>
      <p:ext uri="{BB962C8B-B14F-4D97-AF65-F5344CB8AC3E}">
        <p14:creationId xmlns:p14="http://schemas.microsoft.com/office/powerpoint/2010/main" val="1162643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8" name="Picture 7" descr="Icon P 3&#10;">
            <a:extLst>
              <a:ext uri="{FF2B5EF4-FFF2-40B4-BE49-F238E27FC236}">
                <a16:creationId xmlns:a16="http://schemas.microsoft.com/office/drawing/2014/main" id="{07D637D0-6E01-45B1-97D8-E3DC27BD0C53}"/>
              </a:ext>
            </a:extLst>
          </p:cNvPr>
          <p:cNvPicPr>
            <a:picLocks noChangeAspect="1"/>
          </p:cNvPicPr>
          <p:nvPr/>
        </p:nvPicPr>
        <p:blipFill>
          <a:blip r:embed="rId3"/>
          <a:stretch>
            <a:fillRect/>
          </a:stretch>
        </p:blipFill>
        <p:spPr>
          <a:xfrm>
            <a:off x="859155" y="386711"/>
            <a:ext cx="1133954" cy="816935"/>
          </a:xfrm>
          <a:prstGeom prst="rect">
            <a:avLst/>
          </a:prstGeom>
        </p:spPr>
      </p:pic>
      <p:sp>
        <p:nvSpPr>
          <p:cNvPr id="2" name="Title 1">
            <a:extLst>
              <a:ext uri="{FF2B5EF4-FFF2-40B4-BE49-F238E27FC236}">
                <a16:creationId xmlns:a16="http://schemas.microsoft.com/office/drawing/2014/main" id="{C76711D0-B622-4549-BA3D-E9FA0A7626E1}"/>
              </a:ext>
            </a:extLst>
          </p:cNvPr>
          <p:cNvSpPr>
            <a:spLocks noGrp="1"/>
          </p:cNvSpPr>
          <p:nvPr>
            <p:ph type="title"/>
          </p:nvPr>
        </p:nvSpPr>
        <p:spPr/>
        <p:txBody>
          <a:bodyPr/>
          <a:lstStyle/>
          <a:p>
            <a:r>
              <a:rPr lang="en-AU" dirty="0"/>
              <a:t>Clicker Question 11</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Which of these enzymes does NOT catalyze a free-radical reaction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s-MX" sz="2400" dirty="0" err="1">
                <a:effectLst/>
                <a:latin typeface="Arial" panose="020B0604020202020204" pitchFamily="34" charset="0"/>
                <a:ea typeface="Times New Roman" panose="02020603050405020304" pitchFamily="18" charset="0"/>
                <a:cs typeface="Arial" panose="020B0604020202020204" pitchFamily="34" charset="0"/>
              </a:rPr>
              <a:t>methylmalonyl-CoA</a:t>
            </a:r>
            <a:r>
              <a:rPr lang="es-MX" sz="2400" dirty="0">
                <a:effectLst/>
                <a:latin typeface="Arial" panose="020B0604020202020204" pitchFamily="34" charset="0"/>
                <a:ea typeface="Times New Roman" panose="02020603050405020304" pitchFamily="18" charset="0"/>
                <a:cs typeface="Arial" panose="020B0604020202020204" pitchFamily="34" charset="0"/>
              </a:rPr>
              <a:t> mutase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s-MX" sz="2400" dirty="0" err="1">
                <a:effectLst/>
                <a:latin typeface="Arial" panose="020B0604020202020204" pitchFamily="34" charset="0"/>
                <a:ea typeface="Times New Roman" panose="02020603050405020304" pitchFamily="18" charset="0"/>
                <a:cs typeface="Arial" panose="020B0604020202020204" pitchFamily="34" charset="0"/>
              </a:rPr>
              <a:t>ribonucleotide</a:t>
            </a:r>
            <a:r>
              <a:rPr lang="es-MX" sz="2400" dirty="0">
                <a:effectLst/>
                <a:latin typeface="Arial" panose="020B0604020202020204" pitchFamily="34" charset="0"/>
                <a:ea typeface="Times New Roman" panose="02020603050405020304" pitchFamily="18" charset="0"/>
                <a:cs typeface="Arial" panose="020B0604020202020204" pitchFamily="34" charset="0"/>
              </a:rPr>
              <a:t> </a:t>
            </a:r>
            <a:r>
              <a:rPr lang="es-MX" sz="2400" dirty="0" err="1">
                <a:effectLst/>
                <a:latin typeface="Arial" panose="020B0604020202020204" pitchFamily="34" charset="0"/>
                <a:ea typeface="Times New Roman" panose="02020603050405020304" pitchFamily="18" charset="0"/>
                <a:cs typeface="Arial" panose="020B0604020202020204" pitchFamily="34" charset="0"/>
              </a:rPr>
              <a:t>reductase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s-MX" sz="2400" dirty="0">
                <a:effectLst/>
                <a:latin typeface="Arial" panose="020B0604020202020204" pitchFamily="34" charset="0"/>
                <a:ea typeface="Times New Roman" panose="02020603050405020304" pitchFamily="18" charset="0"/>
                <a:cs typeface="Arial" panose="020B0604020202020204" pitchFamily="34" charset="0"/>
              </a:rPr>
              <a:t>DNA </a:t>
            </a:r>
            <a:r>
              <a:rPr lang="es-MX" sz="2400" dirty="0" err="1">
                <a:effectLst/>
                <a:latin typeface="Arial" panose="020B0604020202020204" pitchFamily="34" charset="0"/>
                <a:ea typeface="Times New Roman" panose="02020603050405020304" pitchFamily="18" charset="0"/>
                <a:cs typeface="Arial" panose="020B0604020202020204" pitchFamily="34" charset="0"/>
              </a:rPr>
              <a:t>photolyase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aldolase</a:t>
            </a: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886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CA7F-0958-4A98-9BF7-5E1920F1C73E}"/>
              </a:ext>
            </a:extLst>
          </p:cNvPr>
          <p:cNvSpPr>
            <a:spLocks noGrp="1"/>
          </p:cNvSpPr>
          <p:nvPr>
            <p:ph type="title"/>
          </p:nvPr>
        </p:nvSpPr>
        <p:spPr/>
        <p:txBody>
          <a:bodyPr/>
          <a:lstStyle/>
          <a:p>
            <a:r>
              <a:rPr lang="en-AU" dirty="0"/>
              <a:t>Clicker Question 11, Response</a:t>
            </a:r>
          </a:p>
        </p:txBody>
      </p:sp>
      <p:sp>
        <p:nvSpPr>
          <p:cNvPr id="4" name="Google Shape;433;g847cf01710_0_113">
            <a:extLst>
              <a:ext uri="{FF2B5EF4-FFF2-40B4-BE49-F238E27FC236}">
                <a16:creationId xmlns:a16="http://schemas.microsoft.com/office/drawing/2014/main" id="{55BF1A45-2070-4246-973E-03826D8556A8}"/>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Which of these enzymes does NOT catalyze a free-radical reaction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   aldolase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Reactions that generate free radicals by homolytic cleavage of covalent bonds include </a:t>
            </a:r>
            <a:r>
              <a:rPr lang="en-US" sz="2400" b="1" i="0" u="none" strike="noStrike" baseline="0" dirty="0" err="1">
                <a:solidFill>
                  <a:srgbClr val="000000"/>
                </a:solidFill>
                <a:latin typeface="Arial" panose="020B0604020202020204" pitchFamily="34" charset="0"/>
                <a:cs typeface="Arial" panose="020B0604020202020204" pitchFamily="34" charset="0"/>
              </a:rPr>
              <a:t>isomerizations</a:t>
            </a:r>
            <a:r>
              <a:rPr lang="en-US" sz="2400" b="1" i="0" u="none" strike="noStrike" baseline="0" dirty="0">
                <a:solidFill>
                  <a:srgbClr val="000000"/>
                </a:solidFill>
                <a:latin typeface="Arial" panose="020B0604020202020204" pitchFamily="34" charset="0"/>
                <a:cs typeface="Arial" panose="020B0604020202020204" pitchFamily="34" charset="0"/>
              </a:rPr>
              <a:t>, such as that catalyzed by </a:t>
            </a:r>
            <a:r>
              <a:rPr lang="en-US" sz="2400" b="1" i="0" u="none" strike="noStrike" baseline="0" dirty="0" err="1">
                <a:solidFill>
                  <a:srgbClr val="000000"/>
                </a:solidFill>
                <a:latin typeface="Arial" panose="020B0604020202020204" pitchFamily="34" charset="0"/>
                <a:cs typeface="Arial" panose="020B0604020202020204" pitchFamily="34" charset="0"/>
              </a:rPr>
              <a:t>methylmalonyl</a:t>
            </a:r>
            <a:r>
              <a:rPr lang="en-US" sz="2400" b="1" i="0" u="none" strike="noStrike" baseline="0" dirty="0">
                <a:solidFill>
                  <a:srgbClr val="000000"/>
                </a:solidFill>
                <a:latin typeface="Arial" panose="020B0604020202020204" pitchFamily="34" charset="0"/>
                <a:cs typeface="Arial" panose="020B0604020202020204" pitchFamily="34" charset="0"/>
              </a:rPr>
              <a:t>-CoA mutase, some reductase reactions, such as that catalyzed by ribonucleotide reductase, and some rearrangement reactions, such as that catalyzed by DNA photolyase. Aldolase catalyzes a heterolytic cleavage reaction.</a:t>
            </a:r>
            <a:endPar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50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F05-1C04-4458-8940-76D61BAC5B8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Group Transfer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22351" y="1271588"/>
            <a:ext cx="809929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transfer of acyl, glycosyl, and phosphoryl groups from one nucleophile to another is common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acyl group transfer involves the addition of a nucleophile to the carbonyl carbon of an acyl group to form a tetrahedral intermediate</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C is bonded to R to its lower right, bonded to X to its lower left, and double bonded to O above. Curved red arrows point from a red pair of electrons on blue highlighted Y below to C and from the double bond to O. An arrow points right to a structure in brackets labeled tetrahedral intermediate, which has C bonded to R to the left, connected by a blue bond to blue highlighted Y below, bonded to X to the right, and bonded to O minus above. Curved red arrows point from the minus sign on O to the bond between that O and C and from the bond between C and X to X. An arrow points right to show that this yields C bonded to R to its lower left, connected by a blue bond to blue highlighted Y to its lower right, and double bonded to O above. X minus with a red pair of electrons is also present.">
            <a:extLst>
              <a:ext uri="{FF2B5EF4-FFF2-40B4-BE49-F238E27FC236}">
                <a16:creationId xmlns:a16="http://schemas.microsoft.com/office/drawing/2014/main" id="{8B4C5B01-1A2F-CE4F-BECF-6FFB8BEBC572}"/>
              </a:ext>
            </a:extLst>
          </p:cNvPr>
          <p:cNvPicPr>
            <a:picLocks noChangeAspect="1"/>
          </p:cNvPicPr>
          <p:nvPr/>
        </p:nvPicPr>
        <p:blipFill>
          <a:blip r:embed="rId3"/>
          <a:stretch>
            <a:fillRect/>
          </a:stretch>
        </p:blipFill>
        <p:spPr>
          <a:xfrm>
            <a:off x="2438400" y="4296158"/>
            <a:ext cx="4267200" cy="1689100"/>
          </a:xfrm>
          <a:prstGeom prst="rect">
            <a:avLst/>
          </a:prstGeom>
        </p:spPr>
      </p:pic>
    </p:spTree>
    <p:extLst>
      <p:ext uri="{BB962C8B-B14F-4D97-AF65-F5344CB8AC3E}">
        <p14:creationId xmlns:p14="http://schemas.microsoft.com/office/powerpoint/2010/main" val="15391993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8595-E988-41E3-930F-D4B1015CD6B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Glycosyl Group Transfers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22351" y="1524000"/>
            <a:ext cx="8099298"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glycosyl group transfers involve nucleophilic substitution at C-1 of a sugar ring</a:t>
            </a:r>
          </a:p>
          <a:p>
            <a:pPr lvl="1"/>
            <a:r>
              <a:rPr lang="en-US" sz="2400" dirty="0">
                <a:latin typeface="Arial" panose="020B0604020202020204" pitchFamily="34" charset="0"/>
                <a:cs typeface="Arial" panose="020B0604020202020204" pitchFamily="34" charset="0"/>
              </a:rPr>
              <a:t>substitution can proceed by an S</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1 or S</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2 pathway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2424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10;">
            <a:extLst>
              <a:ext uri="{FF2B5EF4-FFF2-40B4-BE49-F238E27FC236}">
                <a16:creationId xmlns:a16="http://schemas.microsoft.com/office/drawing/2014/main" id="{118B4E8E-3091-0742-A5DF-30BEC11013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870F8E9-54D8-437C-A9E4-5E4568EB4DD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 &#10;">
            <a:extLst>
              <a:ext uri="{FF2B5EF4-FFF2-40B4-BE49-F238E27FC236}">
                <a16:creationId xmlns:a16="http://schemas.microsoft.com/office/drawing/2014/main" id="{32A923E1-E209-4515-959A-992BE1168D8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06E2D0-C54B-4343-8F4B-0D3C267E21B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(4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768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42FF-3542-4E10-A52A-F184BFF8DF8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Phosphoryl Group Transfers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2623" y="1295972"/>
            <a:ext cx="4668129"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attachment of a good leaving group to a metabolic intermediate “activates” the intermediate for subsequent reaction </a:t>
            </a:r>
          </a:p>
          <a:p>
            <a:pPr lvl="1"/>
            <a:r>
              <a:rPr lang="en-US" sz="2400" dirty="0">
                <a:latin typeface="Arial" panose="020B0604020202020204" pitchFamily="34" charset="0"/>
                <a:cs typeface="Arial" panose="020B0604020202020204" pitchFamily="34" charset="0"/>
              </a:rPr>
              <a:t>phosphoryl groups          (–PO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commonly serve as leaving groups </a:t>
            </a:r>
          </a:p>
          <a:p>
            <a:endParaRPr lang="en-US" sz="2400" dirty="0">
              <a:latin typeface="Arial" panose="020B0604020202020204" pitchFamily="34" charset="0"/>
              <a:cs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kinases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enzymes that catalyze phosphoryl group transfers with ATP as a donor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our-part figure shows four examples of structures involved in phosphoryl group transfers.">
            <a:extLst>
              <a:ext uri="{FF2B5EF4-FFF2-40B4-BE49-F238E27FC236}">
                <a16:creationId xmlns:a16="http://schemas.microsoft.com/office/drawing/2014/main" id="{B6CA9208-A03A-F34B-93A2-32CD0468F195}"/>
              </a:ext>
            </a:extLst>
          </p:cNvPr>
          <p:cNvPicPr>
            <a:picLocks noChangeAspect="1"/>
          </p:cNvPicPr>
          <p:nvPr/>
        </p:nvPicPr>
        <p:blipFill>
          <a:blip r:embed="rId3"/>
          <a:stretch>
            <a:fillRect/>
          </a:stretch>
        </p:blipFill>
        <p:spPr>
          <a:xfrm>
            <a:off x="5638800" y="1371600"/>
            <a:ext cx="2711577" cy="5038017"/>
          </a:xfrm>
          <a:prstGeom prst="rect">
            <a:avLst/>
          </a:prstGeom>
        </p:spPr>
      </p:pic>
    </p:spTree>
    <p:extLst>
      <p:ext uri="{BB962C8B-B14F-4D97-AF65-F5344CB8AC3E}">
        <p14:creationId xmlns:p14="http://schemas.microsoft.com/office/powerpoint/2010/main" val="1822403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755B-7D1D-4203-9398-E3CD306402A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Kinases, Phosphorylases, and Phosphatases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447800"/>
            <a:ext cx="835037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kinases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transfer a phosphoryl group from ATP to an acceptor molecule </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a phosphorylation reaction</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phosphorylases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a displacement reaction where phosphate attacks and becomes covalently attached at the point of bond breakage</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a phosphorolysis reaction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phosphatases = catalyze the removal of a phosphoryl group from a phosphate ester</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dephosphorylation reactions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18713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63B1-2CCA-45A7-BB35-603556677C65}"/>
              </a:ext>
            </a:extLst>
          </p:cNvPr>
          <p:cNvSpPr>
            <a:spLocks noGrp="1"/>
          </p:cNvSpPr>
          <p:nvPr>
            <p:ph type="title"/>
          </p:nvPr>
        </p:nvSpPr>
        <p:spPr>
          <a:xfrm>
            <a:off x="0" y="152400"/>
            <a:ext cx="9144000" cy="1219200"/>
          </a:xfrm>
        </p:spPr>
        <p:txBody>
          <a:bodyPr/>
          <a:lstStyle/>
          <a:p>
            <a:r>
              <a:rPr lang="en-US" altLang="en-US" dirty="0">
                <a:solidFill>
                  <a:schemeClr val="tx1"/>
                </a:solidFill>
                <a:latin typeface="Arial" panose="020B0604020202020204" pitchFamily="34" charset="0"/>
                <a:cs typeface="Arial" panose="020B0604020202020204" pitchFamily="34" charset="0"/>
              </a:rPr>
              <a:t>Synthases, Synthetases,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Ligases, and Lyases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600200"/>
            <a:ext cx="8350377"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synthases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in which no nucleotide triphosphate is required</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synthetases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that require a nucleotide triphosphate</a:t>
            </a:r>
          </a:p>
          <a:p>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ligases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in which two atoms are joined using ATP or another energy source </a:t>
            </a:r>
          </a:p>
          <a:p>
            <a:pPr marL="50800" indent="0">
              <a:buNone/>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lyases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cleavages or additions in which electronic rearrangements occur</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6513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10;">
            <a:extLst>
              <a:ext uri="{FF2B5EF4-FFF2-40B4-BE49-F238E27FC236}">
                <a16:creationId xmlns:a16="http://schemas.microsoft.com/office/drawing/2014/main" id="{ED8F546E-3789-4219-A283-2E174A3828ED}"/>
              </a:ext>
            </a:extLst>
          </p:cNvPr>
          <p:cNvPicPr>
            <a:picLocks noChangeAspect="1"/>
          </p:cNvPicPr>
          <p:nvPr/>
        </p:nvPicPr>
        <p:blipFill>
          <a:blip r:embed="rId3"/>
          <a:stretch>
            <a:fillRect/>
          </a:stretch>
        </p:blipFill>
        <p:spPr>
          <a:xfrm>
            <a:off x="859155" y="386711"/>
            <a:ext cx="1133954" cy="816935"/>
          </a:xfrm>
          <a:prstGeom prst="rect">
            <a:avLst/>
          </a:prstGeom>
        </p:spPr>
      </p:pic>
      <p:sp>
        <p:nvSpPr>
          <p:cNvPr id="2" name="Title 1">
            <a:extLst>
              <a:ext uri="{FF2B5EF4-FFF2-40B4-BE49-F238E27FC236}">
                <a16:creationId xmlns:a16="http://schemas.microsoft.com/office/drawing/2014/main" id="{55EB2776-4968-48D8-B354-F783AAE924CA}"/>
              </a:ext>
            </a:extLst>
          </p:cNvPr>
          <p:cNvSpPr>
            <a:spLocks noGrp="1"/>
          </p:cNvSpPr>
          <p:nvPr>
            <p:ph type="title"/>
          </p:nvPr>
        </p:nvSpPr>
        <p:spPr/>
        <p:txBody>
          <a:bodyPr/>
          <a:lstStyle/>
          <a:p>
            <a:r>
              <a:rPr lang="en-AU" dirty="0"/>
              <a:t>Clicker Question 12</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The citric acid cycle includes the enzymes citrate synthase and succinyl-CoA synthetase. Which of thes</a:t>
            </a:r>
            <a:r>
              <a:rPr lang="en-US" sz="2400" dirty="0">
                <a:latin typeface="Arial" panose="020B0604020202020204" pitchFamily="34" charset="0"/>
                <a:ea typeface="Times New Roman" panose="02020603050405020304" pitchFamily="18" charset="0"/>
                <a:cs typeface="Arial" panose="020B0604020202020204" pitchFamily="34" charset="0"/>
              </a:rPr>
              <a:t>e enzymes requires a nucleotide triphosphate for the synthetic reaction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latin typeface="Arial" panose="020B0604020202020204" pitchFamily="34" charset="0"/>
                <a:ea typeface="Times New Roman" panose="02020603050405020304" pitchFamily="18" charset="0"/>
                <a:cs typeface="Arial" panose="020B0604020202020204" pitchFamily="34" charset="0"/>
              </a:rPr>
              <a:t>only citrate synthase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latin typeface="Arial" panose="020B0604020202020204" pitchFamily="34" charset="0"/>
                <a:ea typeface="Times New Roman" panose="02020603050405020304" pitchFamily="18" charset="0"/>
                <a:cs typeface="Arial" panose="020B0604020202020204" pitchFamily="34" charset="0"/>
              </a:rPr>
              <a:t>only </a:t>
            </a:r>
            <a:r>
              <a:rPr lang="en-US" sz="2400" dirty="0">
                <a:effectLst/>
                <a:latin typeface="Arial" panose="020B0604020202020204" pitchFamily="34" charset="0"/>
                <a:ea typeface="Times New Roman" panose="02020603050405020304" pitchFamily="18" charset="0"/>
                <a:cs typeface="Arial" panose="020B0604020202020204" pitchFamily="34" charset="0"/>
              </a:rPr>
              <a:t>succinyl-CoA synthetase </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both </a:t>
            </a:r>
            <a:r>
              <a:rPr lang="en-US" sz="2400" dirty="0">
                <a:latin typeface="Arial" panose="020B0604020202020204" pitchFamily="34" charset="0"/>
                <a:ea typeface="Times New Roman" panose="02020603050405020304" pitchFamily="18" charset="0"/>
                <a:cs typeface="Arial" panose="020B0604020202020204" pitchFamily="34" charset="0"/>
              </a:rPr>
              <a:t>citrate synthase and </a:t>
            </a:r>
            <a:r>
              <a:rPr lang="en-US" sz="2400" dirty="0">
                <a:effectLst/>
                <a:latin typeface="Arial" panose="020B0604020202020204" pitchFamily="34" charset="0"/>
                <a:ea typeface="Times New Roman" panose="02020603050405020304" pitchFamily="18" charset="0"/>
                <a:cs typeface="Arial" panose="020B0604020202020204" pitchFamily="34" charset="0"/>
              </a:rPr>
              <a:t>succinyl-CoA synthetase</a:t>
            </a:r>
          </a:p>
          <a:p>
            <a:pPr marL="51435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neither </a:t>
            </a:r>
            <a:r>
              <a:rPr lang="en-US" sz="2400" dirty="0">
                <a:latin typeface="Arial" panose="020B0604020202020204" pitchFamily="34" charset="0"/>
                <a:ea typeface="Times New Roman" panose="02020603050405020304" pitchFamily="18" charset="0"/>
                <a:cs typeface="Arial" panose="020B0604020202020204" pitchFamily="34" charset="0"/>
              </a:rPr>
              <a:t>citrate synthase nor </a:t>
            </a:r>
            <a:r>
              <a:rPr lang="en-US" sz="2400" dirty="0">
                <a:effectLst/>
                <a:latin typeface="Arial" panose="020B0604020202020204" pitchFamily="34" charset="0"/>
                <a:ea typeface="Times New Roman" panose="02020603050405020304" pitchFamily="18" charset="0"/>
                <a:cs typeface="Arial" panose="020B0604020202020204" pitchFamily="34" charset="0"/>
              </a:rPr>
              <a:t>succinyl-CoA synthetase</a:t>
            </a:r>
          </a:p>
        </p:txBody>
      </p:sp>
    </p:spTree>
    <p:extLst>
      <p:ext uri="{BB962C8B-B14F-4D97-AF65-F5344CB8AC3E}">
        <p14:creationId xmlns:p14="http://schemas.microsoft.com/office/powerpoint/2010/main" val="1397473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394A-853B-4A01-B92A-D933500A7447}"/>
              </a:ext>
            </a:extLst>
          </p:cNvPr>
          <p:cNvSpPr>
            <a:spLocks noGrp="1"/>
          </p:cNvSpPr>
          <p:nvPr>
            <p:ph type="title"/>
          </p:nvPr>
        </p:nvSpPr>
        <p:spPr/>
        <p:txBody>
          <a:bodyPr/>
          <a:lstStyle/>
          <a:p>
            <a:r>
              <a:rPr lang="en-AU" dirty="0"/>
              <a:t>Clicker Question 12, Response</a:t>
            </a:r>
          </a:p>
        </p:txBody>
      </p:sp>
      <p:sp>
        <p:nvSpPr>
          <p:cNvPr id="4" name="Google Shape;433;g847cf01710_0_113">
            <a:extLst>
              <a:ext uri="{FF2B5EF4-FFF2-40B4-BE49-F238E27FC236}">
                <a16:creationId xmlns:a16="http://schemas.microsoft.com/office/drawing/2014/main" id="{55BF1A45-2070-4246-973E-03826D8556A8}"/>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ts val="0"/>
              </a:spcBef>
              <a:spcAft>
                <a:spcPts val="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The citric acid cycle includes the enzymes citrate synthase and succinyl-CoA synthetase. Which of thes</a:t>
            </a:r>
            <a:r>
              <a:rPr lang="en-US" sz="2400" dirty="0">
                <a:latin typeface="Arial" panose="020B0604020202020204" pitchFamily="34" charset="0"/>
                <a:ea typeface="Times New Roman" panose="02020603050405020304" pitchFamily="18" charset="0"/>
                <a:cs typeface="Arial" panose="020B0604020202020204" pitchFamily="34" charset="0"/>
              </a:rPr>
              <a:t>e enzymes requires a nucleotide triphosphate for the synthetic reaction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1" dirty="0">
                <a:solidFill>
                  <a:srgbClr val="000000"/>
                </a:solidFill>
                <a:latin typeface="Arial" panose="020B0604020202020204" pitchFamily="34" charset="0"/>
                <a:cs typeface="Arial" panose="020B0604020202020204" pitchFamily="34" charset="0"/>
              </a:rPr>
              <a:t>B</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only succinyl-CoA synthetase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Synthetases catalyze condensations that use ATP or another nucleoside triphosphate as a source of energy for the synthetic reaction. Conversely, synthases </a:t>
            </a:r>
            <a:r>
              <a:rPr lang="en-US" sz="2400" b="1" i="0" u="none" strike="noStrike" baseline="0" dirty="0">
                <a:latin typeface="Arial" panose="020B0604020202020204" pitchFamily="34" charset="0"/>
                <a:cs typeface="Arial" panose="020B0604020202020204" pitchFamily="34" charset="0"/>
              </a:rPr>
              <a:t>catalyze condensation reactions in which no nucleoside triphosphate (ATP, GTP, and so forth) is required. </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450500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271588"/>
            <a:ext cx="8350377"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oxidases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biological oxidation reactions where oxygen is the electron acceptor and oxygen does not appear in the oxidized product</a:t>
            </a:r>
          </a:p>
          <a:p>
            <a:pPr lvl="1"/>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mixed function oxidases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oxidize two different substrates simultaneously</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err="1">
                <a:solidFill>
                  <a:srgbClr val="000000"/>
                </a:solidFill>
                <a:latin typeface="Arial" panose="020B0604020202020204" pitchFamily="34" charset="0"/>
                <a:cs typeface="Arial" panose="020B0604020202020204" pitchFamily="34" charset="0"/>
                <a:sym typeface="Arial" panose="020B0604020202020204" pitchFamily="34" charset="0"/>
              </a:rPr>
              <a:t>oxygenases</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biological oxidation reactions where oxygen is the electron acceptor and oxygen does appear in the oxidized product</a:t>
            </a:r>
          </a:p>
          <a:p>
            <a:pPr lvl="1"/>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monooxygenases</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 one oxygen atom is incorporated in the product</a:t>
            </a:r>
          </a:p>
          <a:p>
            <a:pPr lvl="1"/>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dioxygenases</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 two oxygen atoms are incorporated in the product</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E4EF3D84-C641-4D2A-A18A-CC115DCBEE9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Oxidases and </a:t>
            </a:r>
            <a:r>
              <a:rPr lang="en-US" altLang="en-US" dirty="0" err="1">
                <a:solidFill>
                  <a:schemeClr val="tx1"/>
                </a:solidFill>
                <a:latin typeface="Arial" panose="020B0604020202020204" pitchFamily="34" charset="0"/>
                <a:cs typeface="Arial" panose="020B0604020202020204" pitchFamily="34" charset="0"/>
              </a:rPr>
              <a:t>Oxygenases</a:t>
            </a:r>
            <a:endParaRPr lang="en-AU" dirty="0"/>
          </a:p>
        </p:txBody>
      </p:sp>
    </p:spTree>
    <p:extLst>
      <p:ext uri="{BB962C8B-B14F-4D97-AF65-F5344CB8AC3E}">
        <p14:creationId xmlns:p14="http://schemas.microsoft.com/office/powerpoint/2010/main" val="3492521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271588"/>
            <a:ext cx="8350377"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dehydrogenases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oxidation-reductase reactions in which NAD</a:t>
            </a:r>
            <a:r>
              <a:rPr lang="en-US" altLang="en-US" sz="2400" baseline="300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is the electron acceptor and molecular oxygen is not involved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67C84D71-BC5F-4848-96F0-F7BC948F059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Dehydrogenases</a:t>
            </a:r>
            <a:endParaRPr lang="en-AU" dirty="0"/>
          </a:p>
        </p:txBody>
      </p:sp>
    </p:spTree>
    <p:extLst>
      <p:ext uri="{BB962C8B-B14F-4D97-AF65-F5344CB8AC3E}">
        <p14:creationId xmlns:p14="http://schemas.microsoft.com/office/powerpoint/2010/main" val="42007791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10;">
            <a:extLst>
              <a:ext uri="{FF2B5EF4-FFF2-40B4-BE49-F238E27FC236}">
                <a16:creationId xmlns:a16="http://schemas.microsoft.com/office/drawing/2014/main" id="{79C94E31-10EB-4B50-B5D0-D8653D1A1339}"/>
              </a:ext>
            </a:extLst>
          </p:cNvPr>
          <p:cNvPicPr>
            <a:picLocks noChangeAspect="1"/>
          </p:cNvPicPr>
          <p:nvPr/>
        </p:nvPicPr>
        <p:blipFill>
          <a:blip r:embed="rId3"/>
          <a:stretch>
            <a:fillRect/>
          </a:stretch>
        </p:blipFill>
        <p:spPr>
          <a:xfrm>
            <a:off x="859155" y="386711"/>
            <a:ext cx="1133954" cy="816935"/>
          </a:xfrm>
          <a:prstGeom prst="rect">
            <a:avLst/>
          </a:prstGeom>
        </p:spPr>
      </p:pic>
      <p:sp>
        <p:nvSpPr>
          <p:cNvPr id="2" name="Title 1">
            <a:extLst>
              <a:ext uri="{FF2B5EF4-FFF2-40B4-BE49-F238E27FC236}">
                <a16:creationId xmlns:a16="http://schemas.microsoft.com/office/drawing/2014/main" id="{15C68149-FC1A-4784-956C-4EE1742894DA}"/>
              </a:ext>
            </a:extLst>
          </p:cNvPr>
          <p:cNvSpPr>
            <a:spLocks noGrp="1"/>
          </p:cNvSpPr>
          <p:nvPr>
            <p:ph type="title"/>
          </p:nvPr>
        </p:nvSpPr>
        <p:spPr/>
        <p:txBody>
          <a:bodyPr/>
          <a:lstStyle/>
          <a:p>
            <a:r>
              <a:rPr lang="en-AU" dirty="0"/>
              <a:t>Clicker Question 13</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A recently reported mutase may generate an intermediate having a free radical. If you studied this reaction, what evidence would you look for in the mechanism that would be characteristic of other mutase reactions?  </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charset="0"/>
                <a:cs typeface="Times New Roman" pitchFamily="18" charset="0"/>
              </a:rPr>
              <a:t>nucleophilic attack on the carbonyl carbon </a:t>
            </a:r>
            <a:endParaRPr lang="en-US" sz="2400"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a ring in a prosthetic group that could undergo resonance stabilization</a:t>
            </a:r>
            <a:endParaRPr lang="en-US" sz="2400" i="1" baseline="-25000" dirty="0">
              <a:latin typeface="Arial" charset="0"/>
              <a:cs typeface="Times New Roman" pitchFamily="18" charset="0"/>
            </a:endParaRPr>
          </a:p>
          <a:p>
            <a:pPr marL="457200" indent="-457200">
              <a:buFont typeface="+mj-lt"/>
              <a:buAutoNum type="alphaUcPeriod"/>
            </a:pPr>
            <a:r>
              <a:rPr lang="en-US" sz="2400" dirty="0">
                <a:latin typeface="Arial" charset="0"/>
                <a:cs typeface="Times New Roman" pitchFamily="18" charset="0"/>
              </a:rPr>
              <a:t>a requirement for O</a:t>
            </a:r>
            <a:r>
              <a:rPr lang="en-US" sz="2400" baseline="-25000" dirty="0">
                <a:latin typeface="Arial" charset="0"/>
                <a:cs typeface="Times New Roman" pitchFamily="18" charset="0"/>
              </a:rPr>
              <a:t>2</a:t>
            </a:r>
          </a:p>
          <a:p>
            <a:pPr marL="457200" indent="-457200">
              <a:buFont typeface="+mj-lt"/>
              <a:buAutoNum type="alphaUcPeriod"/>
            </a:pPr>
            <a:r>
              <a:rPr lang="en-US" sz="2400" dirty="0">
                <a:latin typeface="Arial" charset="0"/>
                <a:cs typeface="Times New Roman" pitchFamily="18" charset="0"/>
              </a:rPr>
              <a:t>homolytic cleavage of a covalent bond</a:t>
            </a: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211397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0325-F897-4EAA-8E14-8AF27C63EE93}"/>
              </a:ext>
            </a:extLst>
          </p:cNvPr>
          <p:cNvSpPr>
            <a:spLocks noGrp="1"/>
          </p:cNvSpPr>
          <p:nvPr>
            <p:ph type="title"/>
          </p:nvPr>
        </p:nvSpPr>
        <p:spPr/>
        <p:txBody>
          <a:bodyPr/>
          <a:lstStyle/>
          <a:p>
            <a:r>
              <a:rPr lang="en-AU" dirty="0"/>
              <a:t>Clicker Question 13, Response</a:t>
            </a:r>
          </a:p>
        </p:txBody>
      </p:sp>
      <p:sp>
        <p:nvSpPr>
          <p:cNvPr id="4" name="Google Shape;433;g847cf01710_0_113">
            <a:extLst>
              <a:ext uri="{FF2B5EF4-FFF2-40B4-BE49-F238E27FC236}">
                <a16:creationId xmlns:a16="http://schemas.microsoft.com/office/drawing/2014/main" id="{4E8BABCB-C291-5248-A37B-F2F0B32FA005}"/>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charset="0"/>
                <a:cs typeface="Arial" charset="0"/>
              </a:rPr>
              <a:t>A recently reported mutase may generate an intermediate having a free radical. If you studied this reaction, what evidence would you look for in the mechanism that would be characteristic of other mutase reactions?  </a:t>
            </a:r>
            <a:endParaRPr lang="en-US" sz="2400" dirty="0">
              <a:latin typeface="Arial" panose="020B0604020202020204" pitchFamily="34" charset="0"/>
              <a:cs typeface="Arial" panose="020B0604020202020204" pitchFamily="34" charset="0"/>
            </a:endParaRPr>
          </a:p>
          <a:p>
            <a:pPr>
              <a:lnSpc>
                <a:spcPct val="115000"/>
              </a:lnSpc>
              <a:spcBef>
                <a:spcPts val="80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buNone/>
            </a:pPr>
            <a:r>
              <a:rPr lang="en-US" sz="2400" b="1" dirty="0">
                <a:latin typeface="Arial" charset="0"/>
                <a:cs typeface="Times New Roman" pitchFamily="18" charset="0"/>
              </a:rPr>
              <a:t>D.  homolytic cleavage of a covalent bond</a:t>
            </a:r>
          </a:p>
          <a:p>
            <a:pPr>
              <a:buNone/>
            </a:pPr>
            <a:endParaRPr lang="en-US" sz="2400" baseline="-25000" dirty="0">
              <a:latin typeface="Arial" charset="0"/>
              <a:cs typeface="Times New Roman" pitchFamily="18" charset="0"/>
            </a:endParaRPr>
          </a:p>
          <a:p>
            <a:pPr>
              <a:buNone/>
            </a:pPr>
            <a:r>
              <a:rPr lang="en-US" sz="2400" b="1" dirty="0">
                <a:latin typeface="Arial" panose="020B0604020202020204" pitchFamily="34" charset="0"/>
                <a:cs typeface="Arial" panose="020B0604020202020204" pitchFamily="34" charset="0"/>
              </a:rPr>
              <a:t>In homolytic cleavage of a covalent bond, each atom leaves the bond as a radical, carrying one unpaired electron. </a:t>
            </a:r>
          </a:p>
          <a:p>
            <a:pPr>
              <a:buNone/>
            </a:pPr>
            <a:endParaRPr lang="en-US" sz="2400" baseline="-25000" dirty="0">
              <a:latin typeface="Arial" charset="0"/>
              <a:cs typeface="Times New Roman" pitchFamily="18" charset="0"/>
            </a:endParaRPr>
          </a:p>
          <a:p>
            <a:pPr>
              <a:lnSpc>
                <a:spcPct val="115000"/>
              </a:lnSpc>
              <a:spcBef>
                <a:spcPct val="0"/>
              </a:spcBef>
              <a:buClr>
                <a:srgbClr val="000000"/>
              </a:buClr>
              <a:buSzPts val="1100"/>
              <a:buFont typeface="Calibri" panose="020F0502020204030204" pitchFamily="34" charset="0"/>
              <a:buNone/>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1266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4&#10;">
            <a:extLst>
              <a:ext uri="{FF2B5EF4-FFF2-40B4-BE49-F238E27FC236}">
                <a16:creationId xmlns:a16="http://schemas.microsoft.com/office/drawing/2014/main" id="{7F6CBD84-2678-4562-A222-FFDF8BB43A4B}"/>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8B688F07-3823-4AA3-B617-30ABBB2AF3C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20179645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68ED-3FC9-4050-8964-A68481D6106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Oxidation-Reduction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199" y="1800627"/>
            <a:ext cx="27432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carbon atoms exist in different oxidation states, depending on the elements with which they share electrons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B852565A-6827-8041-AE8C-499B2C53FD11}"/>
              </a:ext>
            </a:extLst>
          </p:cNvPr>
          <p:cNvSpPr txBox="1"/>
          <p:nvPr/>
        </p:nvSpPr>
        <p:spPr>
          <a:xfrm>
            <a:off x="4898114" y="1338961"/>
            <a:ext cx="22098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least oxidized</a:t>
            </a:r>
          </a:p>
        </p:txBody>
      </p:sp>
      <p:pic>
        <p:nvPicPr>
          <p:cNvPr id="4" name="Picture 3" descr="In all of the examples except for carbon dioxide, C H 2 and its bonds are not highlighted in red and the group to its right is entirely highlighted in red. Alkane: C H 2 is further bonded to the left and bonded to red highlighted C H 3 to the right. Alcohol: C H 2 is further bonded to the left and bonded to red highlighted C H 2 O H to the right. Aldehyde (ketone): C H 2 is further bonded to the left and bonded to red highlighted C double bonded to O to the upper right and to H (R) to the lower right. Carboxylic acid: C H 2 is further bonded to the left and bonded to red highlighted C double bonded to O to the upper right and to O H to the lower right. Carbon dioxide: The entire molecule is highlighted in red. It is O double bonded to C double bonded to O.">
            <a:extLst>
              <a:ext uri="{FF2B5EF4-FFF2-40B4-BE49-F238E27FC236}">
                <a16:creationId xmlns:a16="http://schemas.microsoft.com/office/drawing/2014/main" id="{418D7ADA-2330-0645-A81A-F7AAEE11773B}"/>
              </a:ext>
            </a:extLst>
          </p:cNvPr>
          <p:cNvPicPr>
            <a:picLocks noChangeAspect="1"/>
          </p:cNvPicPr>
          <p:nvPr/>
        </p:nvPicPr>
        <p:blipFill>
          <a:blip r:embed="rId3"/>
          <a:stretch>
            <a:fillRect/>
          </a:stretch>
        </p:blipFill>
        <p:spPr>
          <a:xfrm>
            <a:off x="3542160" y="1949729"/>
            <a:ext cx="4921707" cy="3990574"/>
          </a:xfrm>
          <a:prstGeom prst="rect">
            <a:avLst/>
          </a:prstGeom>
        </p:spPr>
      </p:pic>
      <p:sp>
        <p:nvSpPr>
          <p:cNvPr id="8" name="TextBox 7">
            <a:extLst>
              <a:ext uri="{FF2B5EF4-FFF2-40B4-BE49-F238E27FC236}">
                <a16:creationId xmlns:a16="http://schemas.microsoft.com/office/drawing/2014/main" id="{D959957D-19C8-4749-8A10-1FDBEA2AF529}"/>
              </a:ext>
            </a:extLst>
          </p:cNvPr>
          <p:cNvSpPr txBox="1"/>
          <p:nvPr/>
        </p:nvSpPr>
        <p:spPr>
          <a:xfrm>
            <a:off x="4898114" y="6089407"/>
            <a:ext cx="22098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most oxidized</a:t>
            </a:r>
          </a:p>
        </p:txBody>
      </p:sp>
    </p:spTree>
    <p:extLst>
      <p:ext uri="{BB962C8B-B14F-4D97-AF65-F5344CB8AC3E}">
        <p14:creationId xmlns:p14="http://schemas.microsoft.com/office/powerpoint/2010/main" val="2680639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1F4FA8-6A8D-4892-B6EC-1AECD700423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An Oxidation-Reduction Reaction</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many biological oxidations, a compound loses two electrons and two hydrogen ions</a:t>
            </a:r>
          </a:p>
          <a:p>
            <a:pPr lvl="1"/>
            <a:r>
              <a:rPr lang="en-US" sz="2400" dirty="0">
                <a:latin typeface="Arial" panose="020B0604020202020204" pitchFamily="34" charset="0"/>
                <a:cs typeface="Arial" panose="020B0604020202020204" pitchFamily="34" charset="0"/>
              </a:rPr>
              <a:t>catalyzed by dehydrogenases </a:t>
            </a:r>
          </a:p>
        </p:txBody>
      </p:sp>
      <p:pic>
        <p:nvPicPr>
          <p:cNvPr id="2" name="Picture 1" descr="Lactate has C H 3 bonded to red highlighted C H connected by a red bond to red highlighted O H above and to C on the right double bonded to O to the upper right and bonded to O minus to the lower right. A right-pointing arrow branches to show the loss of 2 H plus plus 2 e minus and the accompanying left-pointing arrow requires the addition of 2 H plus plus 2 e minus. Blue highlighted lactate dehydrogenase is shown beneath the arrows. This reversible reaction yields pyruvate, which has C H 3 bonded to red highlighted C connected by a red double bond to red highlighted O above and to C on the right double bonded to O to the upper right and bonded to O minus to the lower right.">
            <a:extLst>
              <a:ext uri="{FF2B5EF4-FFF2-40B4-BE49-F238E27FC236}">
                <a16:creationId xmlns:a16="http://schemas.microsoft.com/office/drawing/2014/main" id="{90ADD8A8-6678-1449-9B83-0535CF0764B6}"/>
              </a:ext>
            </a:extLst>
          </p:cNvPr>
          <p:cNvPicPr>
            <a:picLocks noChangeAspect="1"/>
          </p:cNvPicPr>
          <p:nvPr/>
        </p:nvPicPr>
        <p:blipFill>
          <a:blip r:embed="rId3"/>
          <a:stretch>
            <a:fillRect/>
          </a:stretch>
        </p:blipFill>
        <p:spPr>
          <a:xfrm>
            <a:off x="1676400" y="3022232"/>
            <a:ext cx="5431129" cy="1869606"/>
          </a:xfrm>
          <a:prstGeom prst="rect">
            <a:avLst/>
          </a:prstGeom>
        </p:spPr>
      </p:pic>
      <p:sp>
        <p:nvSpPr>
          <p:cNvPr id="6" name="Google Shape;390;g847cf01710_0_68">
            <a:extLst>
              <a:ext uri="{FF2B5EF4-FFF2-40B4-BE49-F238E27FC236}">
                <a16:creationId xmlns:a16="http://schemas.microsoft.com/office/drawing/2014/main" id="{66AEAEDE-3933-4375-BC6E-592670807268}"/>
              </a:ext>
            </a:extLst>
          </p:cNvPr>
          <p:cNvSpPr txBox="1">
            <a:spLocks noChangeArrowheads="1"/>
          </p:cNvSpPr>
          <p:nvPr/>
        </p:nvSpPr>
        <p:spPr bwMode="auto">
          <a:xfrm>
            <a:off x="419100" y="504387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some biological oxidations, a carbon atom becomes bonded to an oxygen </a:t>
            </a:r>
          </a:p>
          <a:p>
            <a:pPr lvl="1"/>
            <a:r>
              <a:rPr lang="en-US" sz="2400" dirty="0">
                <a:latin typeface="Arial" panose="020B0604020202020204" pitchFamily="34" charset="0"/>
                <a:cs typeface="Arial" panose="020B0604020202020204" pitchFamily="34" charset="0"/>
              </a:rPr>
              <a:t>catalyzed by oxidases or </a:t>
            </a:r>
            <a:r>
              <a:rPr lang="en-US" sz="2400" dirty="0" err="1">
                <a:latin typeface="Arial" panose="020B0604020202020204" pitchFamily="34" charset="0"/>
                <a:cs typeface="Arial" panose="020B0604020202020204" pitchFamily="34" charset="0"/>
              </a:rPr>
              <a:t>oxygenases</a:t>
            </a:r>
            <a:r>
              <a:rPr lang="en-US" sz="2400" dirty="0">
                <a:latin typeface="Arial" panose="020B0604020202020204" pitchFamily="34" charset="0"/>
                <a:cs typeface="Arial" panose="020B0604020202020204" pitchFamily="34" charset="0"/>
              </a:rPr>
              <a:t>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800308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4D05DA87-5F21-4870-BDD3-5B650B602BDB}"/>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9CE3A49F-FE4B-4BC8-8483-2A49D92FB869}"/>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(2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1922076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240C-BE3C-45C7-842A-D4071115E36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Oxidations Are Accompanied by Reductions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oxidation-reduction reactions involve the loss or gain of electrons</a:t>
            </a:r>
          </a:p>
          <a:p>
            <a:pPr lvl="1"/>
            <a:r>
              <a:rPr lang="en-US" sz="2400" dirty="0">
                <a:latin typeface="Arial" panose="020B0604020202020204" pitchFamily="34" charset="0"/>
                <a:cs typeface="Arial" panose="020B0604020202020204" pitchFamily="34" charset="0"/>
              </a:rPr>
              <a:t>one reactant gains electrons and is reduced </a:t>
            </a:r>
          </a:p>
          <a:p>
            <a:pPr lvl="1"/>
            <a:r>
              <a:rPr lang="en-US" sz="2400" dirty="0">
                <a:latin typeface="Arial" panose="020B0604020202020204" pitchFamily="34" charset="0"/>
                <a:cs typeface="Arial" panose="020B0604020202020204" pitchFamily="34" charset="0"/>
              </a:rPr>
              <a:t>the other loses electrons and is oxidized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oxidation reactions generally release energy</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living cells oxidize metabolic fuels (carbohydrates, fat)</a:t>
            </a:r>
          </a:p>
        </p:txBody>
      </p:sp>
    </p:spTree>
    <p:extLst>
      <p:ext uri="{BB962C8B-B14F-4D97-AF65-F5344CB8AC3E}">
        <p14:creationId xmlns:p14="http://schemas.microsoft.com/office/powerpoint/2010/main" val="14037420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pic>
        <p:nvPicPr>
          <p:cNvPr id="5" name="Picture 4" descr="Icon P 3&#10;">
            <a:extLst>
              <a:ext uri="{FF2B5EF4-FFF2-40B4-BE49-F238E27FC236}">
                <a16:creationId xmlns:a16="http://schemas.microsoft.com/office/drawing/2014/main" id="{81CF57B8-B700-4A24-B2FD-F8653A864047}"/>
              </a:ext>
            </a:extLst>
          </p:cNvPr>
          <p:cNvPicPr>
            <a:picLocks noChangeAspect="1"/>
          </p:cNvPicPr>
          <p:nvPr/>
        </p:nvPicPr>
        <p:blipFill>
          <a:blip r:embed="rId3"/>
          <a:stretch>
            <a:fillRect/>
          </a:stretch>
        </p:blipFill>
        <p:spPr>
          <a:xfrm>
            <a:off x="1223723" y="143185"/>
            <a:ext cx="1133954" cy="816935"/>
          </a:xfrm>
          <a:prstGeom prst="rect">
            <a:avLst/>
          </a:prstGeom>
        </p:spPr>
      </p:pic>
      <p:sp>
        <p:nvSpPr>
          <p:cNvPr id="3" name="Title 2">
            <a:extLst>
              <a:ext uri="{FF2B5EF4-FFF2-40B4-BE49-F238E27FC236}">
                <a16:creationId xmlns:a16="http://schemas.microsoft.com/office/drawing/2014/main" id="{E3ED56DC-5E67-4D2D-9C06-12A39B517240}"/>
              </a:ext>
            </a:extLst>
          </p:cNvPr>
          <p:cNvSpPr>
            <a:spLocks noGrp="1"/>
          </p:cNvSpPr>
          <p:nvPr>
            <p:ph type="title"/>
          </p:nvPr>
        </p:nvSpPr>
        <p:spPr>
          <a:xfrm>
            <a:off x="4763" y="152399"/>
            <a:ext cx="9139237" cy="1228725"/>
          </a:xfrm>
        </p:spPr>
        <p:txBody>
          <a:bodyPr/>
          <a:lstStyle/>
          <a:p>
            <a:r>
              <a:rPr lang="en-AU" dirty="0"/>
              <a:t> Activity: General</a:t>
            </a:r>
            <a:br>
              <a:rPr lang="en-AU" dirty="0"/>
            </a:br>
            <a:r>
              <a:rPr lang="en-AU" dirty="0"/>
              <a:t>Reaction Types</a:t>
            </a:r>
          </a:p>
        </p:txBody>
      </p:sp>
      <p:sp>
        <p:nvSpPr>
          <p:cNvPr id="290818" name="Google Shape;166;p30">
            <a:extLst>
              <a:ext uri="{FF2B5EF4-FFF2-40B4-BE49-F238E27FC236}">
                <a16:creationId xmlns:a16="http://schemas.microsoft.com/office/drawing/2014/main" id="{6066E6E6-5790-1147-9B07-810DEE9DE61E}"/>
              </a:ext>
            </a:extLst>
          </p:cNvPr>
          <p:cNvSpPr>
            <a:spLocks noGrp="1" noChangeArrowheads="1"/>
          </p:cNvSpPr>
          <p:nvPr>
            <p:ph idx="1"/>
          </p:nvPr>
        </p:nvSpPr>
        <p:spPr>
          <a:xfrm>
            <a:off x="685800" y="1981200"/>
            <a:ext cx="7772400" cy="857252"/>
          </a:xfrm>
        </p:spPr>
        <p:txBody>
          <a:bodyPr lIns="91425" tIns="45700" rIns="91425" bIns="45700"/>
          <a:lstStyle/>
          <a:p>
            <a:pPr marL="0" indent="0" algn="ctr">
              <a:spcBef>
                <a:spcPts val="360"/>
              </a:spcBef>
              <a:spcAft>
                <a:spcPts val="0"/>
              </a:spcAft>
              <a:buSzPts val="1800"/>
              <a:buNone/>
            </a:pPr>
            <a:r>
              <a:rPr lang="en-GB" dirty="0">
                <a:latin typeface="Arial"/>
                <a:ea typeface="Arial"/>
                <a:cs typeface="Arial"/>
                <a:sym typeface="Arial"/>
              </a:rPr>
              <a:t>Watch the Animated Mechanism video titled “</a:t>
            </a:r>
            <a:r>
              <a:rPr lang="en-US" dirty="0"/>
              <a:t>Pyruvate Decarboxylase”</a:t>
            </a:r>
            <a:r>
              <a:rPr lang="en-GB" dirty="0">
                <a:latin typeface="Arial"/>
                <a:ea typeface="Arial"/>
                <a:cs typeface="Arial"/>
                <a:sym typeface="Arial"/>
              </a:rPr>
              <a:t> as an example of a reaction that </a:t>
            </a:r>
            <a:r>
              <a:rPr lang="en-GB" dirty="0">
                <a:solidFill>
                  <a:srgbClr val="141414"/>
                </a:solidFill>
                <a:latin typeface="Arial"/>
                <a:ea typeface="Arial"/>
                <a:cs typeface="Arial"/>
                <a:sym typeface="Arial"/>
              </a:rPr>
              <a:t>breaks a carbon–carbon bond</a:t>
            </a:r>
            <a:r>
              <a:rPr lang="en-GB" dirty="0">
                <a:latin typeface="Arial"/>
                <a:ea typeface="Arial"/>
                <a:cs typeface="Arial"/>
                <a:sym typeface="Arial"/>
              </a:rPr>
              <a:t>. </a:t>
            </a:r>
            <a:endParaRPr lang="en-GB" dirty="0"/>
          </a:p>
          <a:p>
            <a:pPr marL="0" indent="0" algn="ctr">
              <a:lnSpc>
                <a:spcPct val="115000"/>
              </a:lnSpc>
              <a:spcBef>
                <a:spcPct val="0"/>
              </a:spcBef>
              <a:buFontTx/>
              <a:buNone/>
            </a:pPr>
            <a:endParaRPr lang="en-US" altLang="en-US" sz="300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indent="0">
              <a:lnSpc>
                <a:spcPct val="115000"/>
              </a:lnSpc>
              <a:spcBef>
                <a:spcPct val="0"/>
              </a:spcBef>
              <a:buFontTx/>
              <a:buNone/>
            </a:pPr>
            <a:endParaRPr lang="en-US" altLang="en-US" sz="300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indent="0">
              <a:spcBef>
                <a:spcPts val="363"/>
              </a:spcBef>
              <a:buFontTx/>
              <a:buNone/>
            </a:pPr>
            <a:endParaRPr lang="en-US" altLang="en-US" sz="3000" dirty="0">
              <a:ea typeface="ＭＳ Ｐゴシック" panose="020B0600070205080204" pitchFamily="34" charset="-128"/>
            </a:endParaRPr>
          </a:p>
          <a:p>
            <a:pPr marL="0" indent="0">
              <a:spcBef>
                <a:spcPts val="363"/>
              </a:spcBef>
              <a:buFontTx/>
              <a:buNone/>
            </a:pPr>
            <a:endParaRPr lang="en-US" altLang="en-US" sz="3000" dirty="0">
              <a:ea typeface="ＭＳ Ｐゴシック" panose="020B0600070205080204" pitchFamily="34" charset="-128"/>
            </a:endParaRPr>
          </a:p>
        </p:txBody>
      </p:sp>
      <p:pic>
        <p:nvPicPr>
          <p:cNvPr id="7" name="Google Shape;168;p30" descr="A screenshot shows a reaction that breaks a carbon to carbon single bond.">
            <a:extLst>
              <a:ext uri="{FF2B5EF4-FFF2-40B4-BE49-F238E27FC236}">
                <a16:creationId xmlns:a16="http://schemas.microsoft.com/office/drawing/2014/main" id="{D16DE8F6-A860-7A45-A919-5097B69A76F1}"/>
              </a:ext>
            </a:extLst>
          </p:cNvPr>
          <p:cNvPicPr preferRelativeResize="0"/>
          <p:nvPr/>
        </p:nvPicPr>
        <p:blipFill rotWithShape="1">
          <a:blip r:embed="rId4">
            <a:alphaModFix/>
          </a:blip>
          <a:srcRect l="9642" t="13773" r="10004" b="13773"/>
          <a:stretch/>
        </p:blipFill>
        <p:spPr>
          <a:xfrm>
            <a:off x="1812911" y="3471479"/>
            <a:ext cx="5518177" cy="2266949"/>
          </a:xfrm>
          <a:prstGeom prst="rect">
            <a:avLst/>
          </a:prstGeom>
          <a:noFill/>
          <a:ln>
            <a:noFill/>
          </a:ln>
        </p:spPr>
      </p:pic>
    </p:spTree>
    <p:extLst>
      <p:ext uri="{BB962C8B-B14F-4D97-AF65-F5344CB8AC3E}">
        <p14:creationId xmlns:p14="http://schemas.microsoft.com/office/powerpoint/2010/main" val="38449031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70C6-F9B0-4319-99CD-4B8B9014E65A}"/>
              </a:ext>
            </a:extLst>
          </p:cNvPr>
          <p:cNvSpPr>
            <a:spLocks noGrp="1"/>
          </p:cNvSpPr>
          <p:nvPr>
            <p:ph type="title"/>
          </p:nvPr>
        </p:nvSpPr>
        <p:spPr/>
        <p:txBody>
          <a:bodyPr/>
          <a:lstStyle/>
          <a:p>
            <a:r>
              <a:rPr lang="en-AU" dirty="0"/>
              <a:t>Activity Instructions</a:t>
            </a:r>
            <a:r>
              <a:rPr lang="en-AU" sz="2000" b="0" dirty="0"/>
              <a:t> (2 of 4)</a:t>
            </a:r>
            <a:endParaRPr lang="en-AU" sz="2000" dirty="0"/>
          </a:p>
        </p:txBody>
      </p:sp>
      <p:sp>
        <p:nvSpPr>
          <p:cNvPr id="175" name="Google Shape;175;p31">
            <a:extLst>
              <a:ext uri="{FF2B5EF4-FFF2-40B4-BE49-F238E27FC236}">
                <a16:creationId xmlns:a16="http://schemas.microsoft.com/office/drawing/2014/main" id="{A74371BA-1CE1-264A-841E-5F174A5AFD83}"/>
              </a:ext>
            </a:extLst>
          </p:cNvPr>
          <p:cNvSpPr txBox="1">
            <a:spLocks noGrp="1"/>
          </p:cNvSpPr>
          <p:nvPr>
            <p:ph type="body" idx="1"/>
          </p:nvPr>
        </p:nvSpPr>
        <p:spPr>
          <a:xfrm>
            <a:off x="680243" y="1524000"/>
            <a:ext cx="7783513" cy="4876800"/>
          </a:xfrm>
        </p:spPr>
        <p:txBody>
          <a:bodyPr spcFirstLastPara="1" lIns="91425" tIns="45700" rIns="91425" bIns="45700">
            <a:noAutofit/>
          </a:bodyPr>
          <a:lstStyle/>
          <a:p>
            <a:pPr marL="457200" indent="-355600">
              <a:lnSpc>
                <a:spcPct val="115000"/>
              </a:lnSpc>
              <a:spcBef>
                <a:spcPts val="0"/>
              </a:spcBef>
              <a:spcAft>
                <a:spcPts val="0"/>
              </a:spcAft>
              <a:buSzPts val="2000"/>
              <a:buFont typeface="Arial"/>
              <a:buChar char="•"/>
              <a:defRPr/>
            </a:pPr>
            <a:r>
              <a:rPr lang="en-GB" sz="2400" dirty="0">
                <a:latin typeface="Arial" panose="020B0604020202020204" pitchFamily="34" charset="0"/>
                <a:ea typeface="Arial"/>
                <a:cs typeface="Arial" panose="020B0604020202020204" pitchFamily="34" charset="0"/>
                <a:sym typeface="Arial"/>
              </a:rPr>
              <a:t>On your own, </a:t>
            </a:r>
            <a:r>
              <a:rPr lang="en-GB" sz="2400" dirty="0">
                <a:solidFill>
                  <a:srgbClr val="0000FF"/>
                </a:solidFill>
                <a:latin typeface="Arial" panose="020B0604020202020204" pitchFamily="34" charset="0"/>
                <a:ea typeface="Arial"/>
                <a:cs typeface="Arial" panose="020B0604020202020204" pitchFamily="34" charset="0"/>
                <a:sym typeface="Arial"/>
              </a:rPr>
              <a:t>think </a:t>
            </a:r>
            <a:r>
              <a:rPr lang="en-GB" sz="2400" dirty="0">
                <a:latin typeface="Arial" panose="020B0604020202020204" pitchFamily="34" charset="0"/>
                <a:ea typeface="Arial"/>
                <a:cs typeface="Arial" panose="020B0604020202020204" pitchFamily="34" charset="0"/>
                <a:sym typeface="Arial"/>
              </a:rPr>
              <a:t>of answers to the question:</a:t>
            </a:r>
            <a:endParaRPr sz="2400" dirty="0">
              <a:latin typeface="Arial" panose="020B0604020202020204" pitchFamily="34" charset="0"/>
              <a:ea typeface="Arial"/>
              <a:cs typeface="Arial" panose="020B0604020202020204" pitchFamily="34" charset="0"/>
              <a:sym typeface="Arial"/>
            </a:endParaRPr>
          </a:p>
          <a:p>
            <a:pPr marL="914400" lvl="1" indent="-355600">
              <a:lnSpc>
                <a:spcPct val="115000"/>
              </a:lnSpc>
              <a:spcBef>
                <a:spcPts val="0"/>
              </a:spcBef>
              <a:spcAft>
                <a:spcPts val="0"/>
              </a:spcAft>
              <a:buSzPts val="2000"/>
              <a:buFont typeface="Arial"/>
              <a:buChar char="–"/>
              <a:defRPr/>
            </a:pPr>
            <a:r>
              <a:rPr lang="en-GB" dirty="0">
                <a:latin typeface="Arial"/>
                <a:ea typeface="Arial"/>
                <a:cs typeface="Arial"/>
                <a:sym typeface="Arial"/>
              </a:rPr>
              <a:t>How do </a:t>
            </a:r>
            <a:r>
              <a:rPr lang="en-GB" dirty="0">
                <a:solidFill>
                  <a:srgbClr val="141414"/>
                </a:solidFill>
                <a:latin typeface="Arial"/>
                <a:ea typeface="Arial"/>
                <a:cs typeface="Arial"/>
                <a:sym typeface="Arial"/>
              </a:rPr>
              <a:t>living systems make use of a large number of chemical reactions? These reactions can be classified into five general types. List these five categories.</a:t>
            </a:r>
            <a:endParaRPr lang="en-GB" sz="2400" dirty="0">
              <a:latin typeface="Arial" panose="020B0604020202020204" pitchFamily="34" charset="0"/>
              <a:ea typeface="Arial"/>
              <a:cs typeface="Arial" panose="020B0604020202020204" pitchFamily="34" charset="0"/>
              <a:sym typeface="Arial"/>
            </a:endParaRPr>
          </a:p>
          <a:p>
            <a:pPr marL="558800" lvl="1" indent="0">
              <a:lnSpc>
                <a:spcPct val="115000"/>
              </a:lnSpc>
              <a:spcBef>
                <a:spcPts val="0"/>
              </a:spcBef>
              <a:spcAft>
                <a:spcPts val="0"/>
              </a:spcAft>
              <a:buSzPts val="2000"/>
              <a:buNone/>
              <a:defRPr/>
            </a:pPr>
            <a:r>
              <a:rPr lang="en-GB" dirty="0">
                <a:ea typeface="Arial"/>
                <a:sym typeface="Arial"/>
              </a:rPr>
              <a:t>    </a:t>
            </a:r>
            <a:r>
              <a:rPr lang="en-GB" sz="2400" dirty="0">
                <a:latin typeface="Arial" panose="020B0604020202020204" pitchFamily="34" charset="0"/>
                <a:ea typeface="Arial"/>
                <a:cs typeface="Arial" panose="020B0604020202020204" pitchFamily="34" charset="0"/>
                <a:sym typeface="Arial"/>
              </a:rPr>
              <a:t>(2 minutes)</a:t>
            </a:r>
            <a:br>
              <a:rPr lang="en-GB" sz="2400" dirty="0">
                <a:latin typeface="Arial" panose="020B0604020202020204" pitchFamily="34" charset="0"/>
                <a:ea typeface="Arial"/>
                <a:cs typeface="Arial" panose="020B0604020202020204" pitchFamily="34" charset="0"/>
                <a:sym typeface="Arial"/>
              </a:rPr>
            </a:br>
            <a:endParaRPr sz="2400" dirty="0">
              <a:latin typeface="Arial" panose="020B0604020202020204" pitchFamily="34" charset="0"/>
              <a:ea typeface="Arial"/>
              <a:cs typeface="Arial" panose="020B0604020202020204" pitchFamily="34" charset="0"/>
              <a:sym typeface="Arial"/>
            </a:endParaRPr>
          </a:p>
          <a:p>
            <a:pPr marL="457200" indent="-355600">
              <a:lnSpc>
                <a:spcPct val="115000"/>
              </a:lnSpc>
              <a:spcBef>
                <a:spcPts val="0"/>
              </a:spcBef>
              <a:spcAft>
                <a:spcPts val="0"/>
              </a:spcAft>
              <a:buSzPts val="2000"/>
              <a:buFont typeface="Arial"/>
              <a:buChar char="•"/>
              <a:defRPr/>
            </a:pPr>
            <a:r>
              <a:rPr lang="en-GB" sz="2400" dirty="0">
                <a:solidFill>
                  <a:srgbClr val="0000FF"/>
                </a:solidFill>
                <a:latin typeface="Arial" panose="020B0604020202020204" pitchFamily="34" charset="0"/>
                <a:ea typeface="Arial"/>
                <a:cs typeface="Arial" panose="020B0604020202020204" pitchFamily="34" charset="0"/>
                <a:sym typeface="Arial"/>
              </a:rPr>
              <a:t>Pair</a:t>
            </a:r>
            <a:r>
              <a:rPr lang="en-GB" sz="2400" dirty="0">
                <a:latin typeface="Arial" panose="020B0604020202020204" pitchFamily="34" charset="0"/>
                <a:ea typeface="Arial"/>
                <a:cs typeface="Arial" panose="020B0604020202020204" pitchFamily="34" charset="0"/>
                <a:sym typeface="Arial"/>
              </a:rPr>
              <a:t> up to discuss your ideas. (2 minutes)</a:t>
            </a:r>
            <a:br>
              <a:rPr lang="en-GB" sz="2400" dirty="0">
                <a:latin typeface="Arial" panose="020B0604020202020204" pitchFamily="34" charset="0"/>
                <a:ea typeface="Arial"/>
                <a:cs typeface="Arial" panose="020B0604020202020204" pitchFamily="34" charset="0"/>
                <a:sym typeface="Arial"/>
              </a:rPr>
            </a:br>
            <a:endParaRPr sz="2400" dirty="0">
              <a:latin typeface="Arial" panose="020B0604020202020204" pitchFamily="34" charset="0"/>
              <a:ea typeface="Arial"/>
              <a:cs typeface="Arial" panose="020B0604020202020204" pitchFamily="34" charset="0"/>
              <a:sym typeface="Arial"/>
            </a:endParaRPr>
          </a:p>
          <a:p>
            <a:pPr marL="457200" indent="-355600">
              <a:lnSpc>
                <a:spcPct val="115000"/>
              </a:lnSpc>
              <a:spcBef>
                <a:spcPts val="0"/>
              </a:spcBef>
              <a:spcAft>
                <a:spcPts val="0"/>
              </a:spcAft>
              <a:buSzPts val="2000"/>
              <a:buFont typeface="Arial"/>
              <a:buChar char="•"/>
              <a:defRPr/>
            </a:pPr>
            <a:r>
              <a:rPr lang="en-GB" sz="2400" dirty="0">
                <a:solidFill>
                  <a:srgbClr val="0000FF"/>
                </a:solidFill>
                <a:latin typeface="Arial" panose="020B0604020202020204" pitchFamily="34" charset="0"/>
                <a:ea typeface="Arial"/>
                <a:cs typeface="Arial" panose="020B0604020202020204" pitchFamily="34" charset="0"/>
                <a:sym typeface="Arial"/>
              </a:rPr>
              <a:t>Share</a:t>
            </a:r>
            <a:r>
              <a:rPr lang="en-GB" sz="2400" dirty="0">
                <a:latin typeface="Arial" panose="020B0604020202020204" pitchFamily="34" charset="0"/>
                <a:ea typeface="Arial"/>
                <a:cs typeface="Arial" panose="020B0604020202020204" pitchFamily="34" charset="0"/>
                <a:sym typeface="Arial"/>
              </a:rPr>
              <a:t> your ideas with the class in group discussion. (3 minutes)</a:t>
            </a:r>
            <a:endParaRPr sz="2400" dirty="0">
              <a:solidFill>
                <a:srgbClr val="0000FF"/>
              </a:solidFill>
              <a:latin typeface="Arial" panose="020B0604020202020204" pitchFamily="34" charset="0"/>
              <a:ea typeface="Arial"/>
              <a:cs typeface="Arial" panose="020B0604020202020204" pitchFamily="34" charset="0"/>
              <a:sym typeface="Arial"/>
            </a:endParaRPr>
          </a:p>
          <a:p>
            <a:pPr marL="0" indent="0">
              <a:spcBef>
                <a:spcPts val="360"/>
              </a:spcBef>
              <a:spcAft>
                <a:spcPts val="0"/>
              </a:spcAft>
              <a:buFontTx/>
              <a:buNone/>
              <a:defRPr/>
            </a:pPr>
            <a:endParaRPr sz="2000" dirty="0"/>
          </a:p>
          <a:p>
            <a:pPr marL="0" indent="0">
              <a:spcBef>
                <a:spcPts val="360"/>
              </a:spcBef>
              <a:spcAft>
                <a:spcPts val="0"/>
              </a:spcAft>
              <a:buFontTx/>
              <a:buNone/>
              <a:defRPr/>
            </a:pPr>
            <a:endParaRPr sz="2000" dirty="0"/>
          </a:p>
        </p:txBody>
      </p:sp>
    </p:spTree>
    <p:extLst>
      <p:ext uri="{BB962C8B-B14F-4D97-AF65-F5344CB8AC3E}">
        <p14:creationId xmlns:p14="http://schemas.microsoft.com/office/powerpoint/2010/main" val="28399083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B7DB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088B-9B1E-4FF6-96AB-157348C3F5A7}"/>
              </a:ext>
            </a:extLst>
          </p:cNvPr>
          <p:cNvSpPr>
            <a:spLocks noGrp="1"/>
          </p:cNvSpPr>
          <p:nvPr>
            <p:ph type="title"/>
          </p:nvPr>
        </p:nvSpPr>
        <p:spPr/>
        <p:txBody>
          <a:bodyPr/>
          <a:lstStyle/>
          <a:p>
            <a:r>
              <a:rPr lang="en-AU" dirty="0"/>
              <a:t>Activity Solution</a:t>
            </a:r>
            <a:r>
              <a:rPr lang="en-AU" sz="2000" b="0" dirty="0"/>
              <a:t> (2 of 4)</a:t>
            </a:r>
            <a:endParaRPr lang="en-AU" sz="2000" dirty="0"/>
          </a:p>
        </p:txBody>
      </p:sp>
      <p:sp>
        <p:nvSpPr>
          <p:cNvPr id="4" name="Google Shape;376;g847cf01710_0_48">
            <a:extLst>
              <a:ext uri="{FF2B5EF4-FFF2-40B4-BE49-F238E27FC236}">
                <a16:creationId xmlns:a16="http://schemas.microsoft.com/office/drawing/2014/main" id="{BF56E702-C09F-6A44-A0A7-6FD0CFE5BB42}"/>
              </a:ext>
            </a:extLst>
          </p:cNvPr>
          <p:cNvSpPr txBox="1">
            <a:spLocks/>
          </p:cNvSpPr>
          <p:nvPr/>
        </p:nvSpPr>
        <p:spPr bwMode="auto">
          <a:xfrm>
            <a:off x="249237" y="1524000"/>
            <a:ext cx="8645526" cy="5114925"/>
          </a:xfrm>
          <a:prstGeom prst="rect">
            <a:avLst/>
          </a:prstGeom>
          <a:noFill/>
          <a:ln>
            <a:noFill/>
          </a:ln>
        </p:spPr>
        <p:txBody>
          <a:bodyPr lIns="91425" tIns="45700" rIns="91425" bIns="4570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810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a:lnSpc>
                <a:spcPct val="115000"/>
              </a:lnSpc>
              <a:spcBef>
                <a:spcPct val="0"/>
              </a:spcBef>
              <a:buSzPts val="2400"/>
            </a:pPr>
            <a:r>
              <a:rPr lang="en-GB" sz="2400" dirty="0">
                <a:latin typeface="Arial"/>
                <a:ea typeface="Arial"/>
                <a:cs typeface="Arial"/>
                <a:sym typeface="Arial"/>
              </a:rPr>
              <a:t>How do </a:t>
            </a:r>
            <a:r>
              <a:rPr lang="en-GB" sz="2400" dirty="0">
                <a:solidFill>
                  <a:srgbClr val="141414"/>
                </a:solidFill>
                <a:latin typeface="Arial"/>
                <a:ea typeface="Arial"/>
                <a:cs typeface="Arial"/>
                <a:sym typeface="Arial"/>
              </a:rPr>
              <a:t>living systems make use of a large number of chemical reactions? These reactions can be classified into five general types. List these five categories.</a:t>
            </a:r>
          </a:p>
          <a:p>
            <a:pPr marL="558800" lvl="1" indent="0">
              <a:lnSpc>
                <a:spcPct val="115000"/>
              </a:lnSpc>
              <a:spcBef>
                <a:spcPts val="0"/>
              </a:spcBef>
              <a:spcAft>
                <a:spcPts val="0"/>
              </a:spcAft>
              <a:buSzPts val="2000"/>
              <a:buNone/>
              <a:defRPr/>
            </a:pPr>
            <a:r>
              <a:rPr lang="en-GB" sz="2400" b="1" dirty="0">
                <a:solidFill>
                  <a:srgbClr val="141414"/>
                </a:solidFill>
                <a:latin typeface="Arial"/>
                <a:ea typeface="Arial"/>
                <a:cs typeface="Arial"/>
                <a:sym typeface="Arial"/>
              </a:rPr>
              <a:t>	1. Reactions that make or break carbon–carbon 		    bonds</a:t>
            </a:r>
          </a:p>
          <a:p>
            <a:pPr marL="558800" lvl="1" indent="0">
              <a:lnSpc>
                <a:spcPct val="115000"/>
              </a:lnSpc>
              <a:spcBef>
                <a:spcPts val="0"/>
              </a:spcBef>
              <a:spcAft>
                <a:spcPts val="0"/>
              </a:spcAft>
              <a:buSzPts val="2000"/>
              <a:buNone/>
              <a:defRPr/>
            </a:pPr>
            <a:r>
              <a:rPr lang="en-GB" sz="2400" b="1" dirty="0">
                <a:solidFill>
                  <a:srgbClr val="141414"/>
                </a:solidFill>
                <a:latin typeface="Arial"/>
                <a:ea typeface="Arial"/>
                <a:cs typeface="Arial"/>
                <a:sym typeface="Arial"/>
              </a:rPr>
              <a:t>	2. Internal rearrangements, </a:t>
            </a:r>
            <a:r>
              <a:rPr lang="en-GB" sz="2400" b="1" dirty="0" err="1">
                <a:solidFill>
                  <a:srgbClr val="141414"/>
                </a:solidFill>
                <a:latin typeface="Arial"/>
                <a:ea typeface="Arial"/>
                <a:cs typeface="Arial"/>
                <a:sym typeface="Arial"/>
              </a:rPr>
              <a:t>isomerizations</a:t>
            </a:r>
            <a:r>
              <a:rPr lang="en-GB" sz="2400" b="1" dirty="0">
                <a:solidFill>
                  <a:srgbClr val="141414"/>
                </a:solidFill>
                <a:latin typeface="Arial"/>
                <a:ea typeface="Arial"/>
                <a:cs typeface="Arial"/>
                <a:sym typeface="Arial"/>
              </a:rPr>
              <a:t>, and 		    eliminations</a:t>
            </a:r>
          </a:p>
          <a:p>
            <a:pPr marL="558800" lvl="1" indent="0">
              <a:lnSpc>
                <a:spcPct val="115000"/>
              </a:lnSpc>
              <a:spcBef>
                <a:spcPts val="0"/>
              </a:spcBef>
              <a:spcAft>
                <a:spcPts val="0"/>
              </a:spcAft>
              <a:buSzPts val="2000"/>
              <a:buNone/>
              <a:defRPr/>
            </a:pPr>
            <a:r>
              <a:rPr lang="en-GB" sz="2400" b="1" dirty="0">
                <a:solidFill>
                  <a:srgbClr val="141414"/>
                </a:solidFill>
                <a:latin typeface="Arial"/>
                <a:ea typeface="Arial"/>
                <a:cs typeface="Arial"/>
                <a:sym typeface="Arial"/>
              </a:rPr>
              <a:t>	3. Free-radical reactions</a:t>
            </a:r>
          </a:p>
          <a:p>
            <a:pPr marL="558800" lvl="1" indent="0">
              <a:lnSpc>
                <a:spcPct val="115000"/>
              </a:lnSpc>
              <a:spcBef>
                <a:spcPts val="0"/>
              </a:spcBef>
              <a:spcAft>
                <a:spcPts val="0"/>
              </a:spcAft>
              <a:buSzPts val="2000"/>
              <a:buNone/>
              <a:defRPr/>
            </a:pPr>
            <a:r>
              <a:rPr lang="en-GB" sz="2400" b="1" dirty="0">
                <a:solidFill>
                  <a:srgbClr val="141414"/>
                </a:solidFill>
                <a:latin typeface="Arial"/>
                <a:ea typeface="Arial"/>
                <a:cs typeface="Arial"/>
                <a:sym typeface="Arial"/>
              </a:rPr>
              <a:t>	4. Group transfers </a:t>
            </a:r>
          </a:p>
          <a:p>
            <a:pPr marL="558800" lvl="1" indent="0">
              <a:lnSpc>
                <a:spcPct val="115000"/>
              </a:lnSpc>
              <a:spcBef>
                <a:spcPts val="0"/>
              </a:spcBef>
              <a:spcAft>
                <a:spcPts val="0"/>
              </a:spcAft>
              <a:buSzPts val="2000"/>
              <a:buNone/>
              <a:defRPr/>
            </a:pPr>
            <a:r>
              <a:rPr lang="en-GB" sz="2400" b="1" dirty="0">
                <a:solidFill>
                  <a:srgbClr val="141414"/>
                </a:solidFill>
                <a:latin typeface="Arial"/>
                <a:ea typeface="Arial"/>
                <a:cs typeface="Arial"/>
                <a:sym typeface="Arial"/>
              </a:rPr>
              <a:t>	5. Oxidation-reductions </a:t>
            </a:r>
            <a:endParaRPr lang="en-GB" sz="2400" dirty="0">
              <a:solidFill>
                <a:srgbClr val="141414"/>
              </a:solidFill>
              <a:latin typeface="Arial"/>
              <a:ea typeface="Arial"/>
              <a:cs typeface="Arial"/>
              <a:sym typeface="Arial"/>
            </a:endParaRPr>
          </a:p>
          <a:p>
            <a:pPr marL="0" indent="0">
              <a:lnSpc>
                <a:spcPct val="115000"/>
              </a:lnSpc>
              <a:spcBef>
                <a:spcPts val="0"/>
              </a:spcBef>
              <a:spcAft>
                <a:spcPts val="0"/>
              </a:spcAft>
              <a:buNone/>
            </a:pPr>
            <a:r>
              <a:rPr lang="en-GB" sz="2400" dirty="0">
                <a:solidFill>
                  <a:srgbClr val="141414"/>
                </a:solidFill>
                <a:latin typeface="Arial"/>
                <a:ea typeface="Arial"/>
                <a:cs typeface="Arial"/>
                <a:sym typeface="Arial"/>
              </a:rPr>
              <a:t>	</a:t>
            </a:r>
            <a:r>
              <a:rPr lang="en-GB" sz="2400" b="1" dirty="0">
                <a:solidFill>
                  <a:srgbClr val="141414"/>
                </a:solidFill>
                <a:latin typeface="Arial"/>
                <a:ea typeface="Arial"/>
                <a:cs typeface="Arial"/>
                <a:sym typeface="Arial"/>
              </a:rPr>
              <a:t>*Note that the five reaction types are not mutually 	   	 exclusive.</a:t>
            </a:r>
            <a:endParaRPr lang="en-GB" sz="2400" b="1" dirty="0"/>
          </a:p>
          <a:p>
            <a:pPr lvl="1" indent="-355600">
              <a:lnSpc>
                <a:spcPct val="115000"/>
              </a:lnSpc>
              <a:spcBef>
                <a:spcPts val="0"/>
              </a:spcBef>
              <a:spcAft>
                <a:spcPts val="0"/>
              </a:spcAft>
              <a:buSzPts val="2000"/>
              <a:buFont typeface="Arial"/>
              <a:buChar char="–"/>
              <a:defRPr/>
            </a:pPr>
            <a:endParaRPr lang="en-GB" sz="2400" b="0" dirty="0">
              <a:solidFill>
                <a:schemeClr val="dk1"/>
              </a:solidFill>
              <a:cs typeface="Arial" panose="020B0604020202020204" pitchFamily="34" charset="0"/>
            </a:endParaRPr>
          </a:p>
          <a:p>
            <a:pPr lvl="1">
              <a:lnSpc>
                <a:spcPct val="115000"/>
              </a:lnSpc>
              <a:spcBef>
                <a:spcPct val="0"/>
              </a:spcBef>
              <a:buSzPts val="2400"/>
            </a:pPr>
            <a:endParaRPr lang="en-US" altLang="en-US" sz="2400" b="0" dirty="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527468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9066-550B-41B5-8CD0-E2090592726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Biochemical and Chemical Equations Are Not Identical</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18288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biochemical equations: </a:t>
            </a:r>
          </a:p>
          <a:p>
            <a:pPr lvl="1"/>
            <a:r>
              <a:rPr lang="en-US" sz="2400" dirty="0">
                <a:latin typeface="Arial" panose="020B0604020202020204" pitchFamily="34" charset="0"/>
                <a:cs typeface="Arial" panose="020B0604020202020204" pitchFamily="34" charset="0"/>
              </a:rPr>
              <a:t>do not balance for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or Mg</a:t>
            </a:r>
            <a:r>
              <a:rPr lang="en-US" sz="2400" baseline="30000" dirty="0">
                <a:latin typeface="Arial" panose="020B0604020202020204" pitchFamily="34" charset="0"/>
                <a:cs typeface="Arial" panose="020B0604020202020204" pitchFamily="34" charset="0"/>
              </a:rPr>
              <a:t>2+  </a:t>
            </a:r>
          </a:p>
          <a:p>
            <a:pPr lvl="1"/>
            <a:r>
              <a:rPr lang="en-US" sz="2400" dirty="0">
                <a:latin typeface="Arial" panose="020B0604020202020204" pitchFamily="34" charset="0"/>
                <a:cs typeface="Arial" panose="020B0604020202020204" pitchFamily="34" charset="0"/>
              </a:rPr>
              <a:t>do not attempt to describe the state of phosphate ionization</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chemical equations account for all atoms and charges in a reaction</a:t>
            </a:r>
          </a:p>
          <a:p>
            <a:pPr marL="50800"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519031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79D6-46CB-4DCA-A0CA-2CAB4E39896F}"/>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13.3</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Phosphoryl Group Transfers and ATP</a:t>
            </a:r>
            <a:endParaRPr lang="en-AU" dirty="0"/>
          </a:p>
        </p:txBody>
      </p:sp>
    </p:spTree>
    <p:extLst>
      <p:ext uri="{BB962C8B-B14F-4D97-AF65-F5344CB8AC3E}">
        <p14:creationId xmlns:p14="http://schemas.microsoft.com/office/powerpoint/2010/main" val="3902574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5493-11AF-421B-AE72-3FF5680C285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Special Role of ATP</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ATP is the chemical link between catabolism and anabolism</a:t>
            </a:r>
          </a:p>
          <a:p>
            <a:pPr lvl="1"/>
            <a:r>
              <a:rPr lang="en-US" sz="2400" dirty="0">
                <a:latin typeface="Arial" panose="020B0604020202020204" pitchFamily="34" charset="0"/>
                <a:cs typeface="Arial" panose="020B0604020202020204" pitchFamily="34" charset="0"/>
              </a:rPr>
              <a:t>energy obtained from catabolism of nutrient molecules is used to make ATP from ADP and P</a:t>
            </a:r>
            <a:r>
              <a:rPr lang="en-US" sz="2400" baseline="-25000" dirty="0">
                <a:latin typeface="Arial" panose="020B0604020202020204" pitchFamily="34" charset="0"/>
                <a:cs typeface="Arial" panose="020B0604020202020204" pitchFamily="34" charset="0"/>
              </a:rPr>
              <a:t>i</a:t>
            </a:r>
          </a:p>
          <a:p>
            <a:pPr lvl="1"/>
            <a:r>
              <a:rPr lang="en-US" sz="2400" dirty="0">
                <a:latin typeface="Arial" panose="020B0604020202020204" pitchFamily="34" charset="0"/>
                <a:cs typeface="Arial" panose="020B0604020202020204" pitchFamily="34" charset="0"/>
              </a:rPr>
              <a:t>the exergonic conversion of ATP to ADP and P</a:t>
            </a:r>
            <a:r>
              <a:rPr lang="en-US" sz="2400" baseline="-25000"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(or to AMP and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is coupled to many endergonic reactions and processes</a:t>
            </a: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326271"/>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56054</TotalTime>
  <Words>14696</Words>
  <Application>Microsoft Office PowerPoint</Application>
  <PresentationFormat>On-screen Show (4:3)</PresentationFormat>
  <Paragraphs>2173</Paragraphs>
  <Slides>238</Slides>
  <Notes>238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238</vt:i4>
      </vt:variant>
    </vt:vector>
  </HeadingPairs>
  <TitlesOfParts>
    <vt:vector size="250" baseType="lpstr">
      <vt:lpstr>MS PGothic</vt:lpstr>
      <vt:lpstr>MS PGothic</vt:lpstr>
      <vt:lpstr>Arial</vt:lpstr>
      <vt:lpstr>Arial Unicode MS</vt:lpstr>
      <vt:lpstr>Calibri</vt:lpstr>
      <vt:lpstr>Cambria Math</vt:lpstr>
      <vt:lpstr>Roboto</vt:lpstr>
      <vt:lpstr>Symbol</vt:lpstr>
      <vt:lpstr>Times</vt:lpstr>
      <vt:lpstr>Times New Roman</vt:lpstr>
      <vt:lpstr>Wingdings 3</vt:lpstr>
      <vt:lpstr>Blank</vt:lpstr>
      <vt:lpstr>13 Introduction to Metabolism</vt:lpstr>
      <vt:lpstr>Autotrophs and Heterotrophs</vt:lpstr>
      <vt:lpstr>Metabolites and Intermediary Metabolism</vt:lpstr>
      <vt:lpstr>The Relationship Between Catabolic and Anabolic Pathways</vt:lpstr>
      <vt:lpstr>Catabolic Pathways Converge and Anabolic Pathways Diverge</vt:lpstr>
      <vt:lpstr>Principle 1 (1 of 4)</vt:lpstr>
      <vt:lpstr>Principle 2 (1 of 3)</vt:lpstr>
      <vt:lpstr>Principle 3 (1 of 4)</vt:lpstr>
      <vt:lpstr>Principle 4 (1 of 5)</vt:lpstr>
      <vt:lpstr>Principle 5 (1 of 5)</vt:lpstr>
      <vt:lpstr>Principle 6 (1 of 5)</vt:lpstr>
      <vt:lpstr>13.1    Bioenergetics and Thermodynamics</vt:lpstr>
      <vt:lpstr>Bioenergetics Is the Quantitative Study of Energy Transductions</vt:lpstr>
      <vt:lpstr>Biological Energy Transformations Obey the Laws of Thermodynamics</vt:lpstr>
      <vt:lpstr>Clicker Question 1</vt:lpstr>
      <vt:lpstr>Clicker Question 1, Response</vt:lpstr>
      <vt:lpstr>Systems and Their Surroundings</vt:lpstr>
      <vt:lpstr>Free Energy, G</vt:lpstr>
      <vt:lpstr>Enthalpy, H</vt:lpstr>
      <vt:lpstr>Entropy, S</vt:lpstr>
      <vt:lpstr>Clicker Question 2</vt:lpstr>
      <vt:lpstr>Clicker Question 2, Response</vt:lpstr>
      <vt:lpstr> Activity: Thermodynamics Muddiest Point (1 of 2)</vt:lpstr>
      <vt:lpstr> Activity: Thermodynamics Muddiest Point (2 of 2)</vt:lpstr>
      <vt:lpstr>Physical Constants and Units Used in Thermodynamics</vt:lpstr>
      <vt:lpstr>Free Energy Change, ∆G</vt:lpstr>
      <vt:lpstr>Clicker Question 3</vt:lpstr>
      <vt:lpstr>Clicker Question 3, Response</vt:lpstr>
      <vt:lpstr>Principle 1 (2 of 4)</vt:lpstr>
      <vt:lpstr>Living Cells and the Second Law of Thermodynamics</vt:lpstr>
      <vt:lpstr>Standard Free-Energy Change Is Directly Related to the Equilibrium Constant</vt:lpstr>
      <vt:lpstr>Standard Transformed Constants</vt:lpstr>
      <vt:lpstr>Principle 1 (3 of 4)</vt:lpstr>
      <vt:lpstr>The Relationship Between  K′eq and ∆G′°</vt:lpstr>
      <vt:lpstr>Clicker Question 4</vt:lpstr>
      <vt:lpstr>Clicker Question 4, Response</vt:lpstr>
      <vt:lpstr>Relationship between Equilibrium Constants and Standard Free-Energy Changes</vt:lpstr>
      <vt:lpstr>Effects of K′eq and ∆G′° on the Direction of Chemical Reactions</vt:lpstr>
      <vt:lpstr>Standard Free-Energy Changes of Some Chemical Reactions</vt:lpstr>
      <vt:lpstr>Clicker Question 5</vt:lpstr>
      <vt:lpstr>Clicker Question 5, Response</vt:lpstr>
      <vt:lpstr>Principle 1 (4 of 4)</vt:lpstr>
      <vt:lpstr>Actual Free-Energy Changes  Depend on Reactant and Product Concentrations</vt:lpstr>
      <vt:lpstr>Clicker Question 6</vt:lpstr>
      <vt:lpstr>Clicker Question 6, Response</vt:lpstr>
      <vt:lpstr>Free-Energy Changes and Enzymes</vt:lpstr>
      <vt:lpstr>Standard Free-Energy Changes  Are Additive</vt:lpstr>
      <vt:lpstr>Clicker Question 7</vt:lpstr>
      <vt:lpstr>Clicker Question 7, Response</vt:lpstr>
      <vt:lpstr>Principle 2 (2 of 3)</vt:lpstr>
      <vt:lpstr>Thermodynamically Unfavorable Reactions Can Be Coupled to Favorable Reactions</vt:lpstr>
      <vt:lpstr>Equilibrium Constants Are Multiplicative</vt:lpstr>
      <vt:lpstr> Activity: Relating  Terms within the Chapter</vt:lpstr>
      <vt:lpstr>Activity Instructions (1 of 4)</vt:lpstr>
      <vt:lpstr>Activity Solution (1 of 4)</vt:lpstr>
      <vt:lpstr>13.2    Chemical Logic and Common Biochemical Reactions</vt:lpstr>
      <vt:lpstr>Principle 3 (2 of 4)</vt:lpstr>
      <vt:lpstr>Biochemical Reactions Occur in Repeating Patterns</vt:lpstr>
      <vt:lpstr>Clicker Question 8</vt:lpstr>
      <vt:lpstr>Clicker Question 8, Response</vt:lpstr>
      <vt:lpstr>Homolytic and Heterolytic Cleavage</vt:lpstr>
      <vt:lpstr>Nucleophiles and Electrophiles</vt:lpstr>
      <vt:lpstr>Clicker Question 9</vt:lpstr>
      <vt:lpstr>Clicker Question 9, Response</vt:lpstr>
      <vt:lpstr>Reactions That Make or Break Carbon–Carbon Bonds</vt:lpstr>
      <vt:lpstr>Chemical Properties of  Carbonyl Groups</vt:lpstr>
      <vt:lpstr>Principle 3 (3 of 4)</vt:lpstr>
      <vt:lpstr>Common Reactions that Form and Break Carbon–Carbon Bonds</vt:lpstr>
      <vt:lpstr>Clicker Question 10</vt:lpstr>
      <vt:lpstr>Clicker Question 10, Response</vt:lpstr>
      <vt:lpstr>Carbocations in Carbon–Carbon Bond Formation</vt:lpstr>
      <vt:lpstr>Internal Rearrangements, Isomerizations, and Eliminations</vt:lpstr>
      <vt:lpstr>Elimination Reactions</vt:lpstr>
      <vt:lpstr>Isomerization and  Elimination Reactions</vt:lpstr>
      <vt:lpstr>Free-Radical Reactions</vt:lpstr>
      <vt:lpstr>Clicker Question 11</vt:lpstr>
      <vt:lpstr>Clicker Question 11, Response</vt:lpstr>
      <vt:lpstr>Group Transfer Reactions</vt:lpstr>
      <vt:lpstr>Glycosyl Group Transfers</vt:lpstr>
      <vt:lpstr>Principle 3 (4 of 4)</vt:lpstr>
      <vt:lpstr>Phosphoryl Group Transfers</vt:lpstr>
      <vt:lpstr>Kinases, Phosphorylases, and Phosphatases</vt:lpstr>
      <vt:lpstr>Synthases, Synthetases,  Ligases, and Lyases</vt:lpstr>
      <vt:lpstr>Clicker Question 12</vt:lpstr>
      <vt:lpstr>Clicker Question 12, Response</vt:lpstr>
      <vt:lpstr>Oxidases and Oxygenases</vt:lpstr>
      <vt:lpstr>Dehydrogenases</vt:lpstr>
      <vt:lpstr>Clicker Question 13</vt:lpstr>
      <vt:lpstr>Clicker Question 13, Response</vt:lpstr>
      <vt:lpstr>Oxidation-Reduction Reactions</vt:lpstr>
      <vt:lpstr>An Oxidation-Reduction Reaction</vt:lpstr>
      <vt:lpstr>Principle 5 (2 of 5)</vt:lpstr>
      <vt:lpstr>Oxidations Are Accompanied by Reductions</vt:lpstr>
      <vt:lpstr> Activity: General Reaction Types</vt:lpstr>
      <vt:lpstr>Activity Instructions (2 of 4)</vt:lpstr>
      <vt:lpstr>Activity Solution (2 of 4)</vt:lpstr>
      <vt:lpstr>Biochemical and Chemical Equations Are Not Identical</vt:lpstr>
      <vt:lpstr>13.3    Phosphoryl Group Transfers and ATP</vt:lpstr>
      <vt:lpstr>The Special Role of ATP</vt:lpstr>
      <vt:lpstr> Activity: ATP Hydrolysis and Free Energy</vt:lpstr>
      <vt:lpstr>Activity Instructions (3 of 4)</vt:lpstr>
      <vt:lpstr>Activity Solution (3 of 4)</vt:lpstr>
      <vt:lpstr>The Free-Energy Change for ATP Hydrolysis Is Large and Negative</vt:lpstr>
      <vt:lpstr>Clicker Question 14</vt:lpstr>
      <vt:lpstr>Clicker Question 14, Response</vt:lpstr>
      <vt:lpstr>Cellular Conditions of ATP,  ADP, and Pi</vt:lpstr>
      <vt:lpstr>Mg2+ and ATP</vt:lpstr>
      <vt:lpstr>The Free-Energy Change for  ATP Hydrolysis Under Cellular Conditions</vt:lpstr>
      <vt:lpstr>Principle 4 (2 of 5)</vt:lpstr>
      <vt:lpstr>Cellular ATP Levels</vt:lpstr>
      <vt:lpstr>Clicker Question 15</vt:lpstr>
      <vt:lpstr>Clicker Question 15, Response</vt:lpstr>
      <vt:lpstr>Other Phosphorylated Compounds and Thioesters Also Have Large, Negative Free Energies of Hydrolysis</vt:lpstr>
      <vt:lpstr>Clicker Question 16</vt:lpstr>
      <vt:lpstr>Clicker Question 16, Response</vt:lpstr>
      <vt:lpstr>Hydrolysis of Phosphoenolpyruvate (PEP)</vt:lpstr>
      <vt:lpstr>Hydrolysis of 1,3-Bisphosphoglycerate</vt:lpstr>
      <vt:lpstr>Hydrolysis of Phosphocreatine</vt:lpstr>
      <vt:lpstr>Hydrolysis of Acetyl-Coenzyme A</vt:lpstr>
      <vt:lpstr>Free Energy of Hydrolysis for Thioesters and Oxygen Esters</vt:lpstr>
      <vt:lpstr>Clicker Question 17</vt:lpstr>
      <vt:lpstr>Clicker Question 17, Response</vt:lpstr>
      <vt:lpstr>ATP Provides Energy by Group Transfers, Not by Simple Hydrolysis</vt:lpstr>
      <vt:lpstr>Clicker Question 18</vt:lpstr>
      <vt:lpstr>Clicker Question 18, Response</vt:lpstr>
      <vt:lpstr>Principle 4 (3 of 5)</vt:lpstr>
      <vt:lpstr>Ranking of Biological Phosphate Compounds by ∆G′°</vt:lpstr>
      <vt:lpstr>Principle 2 (3 of 3)</vt:lpstr>
      <vt:lpstr>Phosphate Compounds with High ∆G′° of Hydrolysis Donate their Phosphoryl Group</vt:lpstr>
      <vt:lpstr>ATP Donates Phosphoryl, Pyrophosphoryl, and Adenylyl Groups</vt:lpstr>
      <vt:lpstr>Clicker Question 19</vt:lpstr>
      <vt:lpstr>Clicker Question 19, Response</vt:lpstr>
      <vt:lpstr>Principle 4 (4 of 5)</vt:lpstr>
      <vt:lpstr>Adenylylation Reactions</vt:lpstr>
      <vt:lpstr>Clicker Question 20</vt:lpstr>
      <vt:lpstr>Clicker Question 20, Response</vt:lpstr>
      <vt:lpstr>Assembly of Informational Macromolecules Requires Energy</vt:lpstr>
      <vt:lpstr>Clicker Question 21</vt:lpstr>
      <vt:lpstr>Clicker Question 21, Response</vt:lpstr>
      <vt:lpstr>Principle 4 (5 of 5)</vt:lpstr>
      <vt:lpstr>Transphosphorylations between Nucleotides Occur in All Cell Types</vt:lpstr>
      <vt:lpstr>Ping-Pong Mechanism of Nucleoside Diphosphate Kinase</vt:lpstr>
      <vt:lpstr>Adenylate Kinase and Creatine Kinase</vt:lpstr>
      <vt:lpstr>Clicker Question 22</vt:lpstr>
      <vt:lpstr>Clicker Question 22, Response</vt:lpstr>
      <vt:lpstr>13.4    Biological Oxidation-Reduction Reactions</vt:lpstr>
      <vt:lpstr>Principle 5 (3 of 5)</vt:lpstr>
      <vt:lpstr>The Flow of Electrons in Oxidation-Reduction Reactions</vt:lpstr>
      <vt:lpstr>Principle 5 (4 of 5)</vt:lpstr>
      <vt:lpstr>The Flow of Electrons Can Do Biological Work</vt:lpstr>
      <vt:lpstr>Oxidation-Reductions Can Be Described as Half-Reactions</vt:lpstr>
      <vt:lpstr>Conjugate Redox Pairs</vt:lpstr>
      <vt:lpstr>Biological Oxidations Often Involve Dehydrogenation</vt:lpstr>
      <vt:lpstr>Oxidation Is Often Synonymous  With Dehydrogenation</vt:lpstr>
      <vt:lpstr>Clicker Question 23</vt:lpstr>
      <vt:lpstr>Clicker Question 23, Response</vt:lpstr>
      <vt:lpstr>Reducing Equivalent</vt:lpstr>
      <vt:lpstr>Reduction Potentials Measure Affinity for Electrons</vt:lpstr>
      <vt:lpstr>Electrons Tend to Flow From Low  to High Reduction Potential</vt:lpstr>
      <vt:lpstr>The Nernst Equation</vt:lpstr>
      <vt:lpstr>The Simplified Nernst Equation</vt:lpstr>
      <vt:lpstr>Standard Reduction Potentials</vt:lpstr>
      <vt:lpstr>Clicker Question 24</vt:lpstr>
      <vt:lpstr>Clicker Question 24, Response</vt:lpstr>
      <vt:lpstr>Principle 5 (5 of 5)</vt:lpstr>
      <vt:lpstr>Standard Reduction Potentials  Can Be Used to Calculate  Free-Energy Change</vt:lpstr>
      <vt:lpstr>Clicker Question 25</vt:lpstr>
      <vt:lpstr>Clicker Question 25, Response</vt:lpstr>
      <vt:lpstr>Clicker Question 26</vt:lpstr>
      <vt:lpstr>Clicker Question 26, Response</vt:lpstr>
      <vt:lpstr>A Few Types of Coenzymes and Proteins Serve as Universal Electron Carriers</vt:lpstr>
      <vt:lpstr>The Pyridine Nucleotides</vt:lpstr>
      <vt:lpstr>NAD and NADP Undergo Reversible Reduction of the Nicotinamide Ring</vt:lpstr>
      <vt:lpstr>Half-Reactions for  Nucleotide Cofactors</vt:lpstr>
      <vt:lpstr>General Reactions for  Nucleotide Cofactors</vt:lpstr>
      <vt:lpstr>Clicker Question 27</vt:lpstr>
      <vt:lpstr>Clicker Question 27, Response</vt:lpstr>
      <vt:lpstr>Oxidoreductase (Dehydrogenases)</vt:lpstr>
      <vt:lpstr>NAD Has Important Functions in Addition to Electron Transfer</vt:lpstr>
      <vt:lpstr>Insufficient Niacin in the Diet  Causes Pellagra</vt:lpstr>
      <vt:lpstr>Niacin (Nicotinic Acid) and Its Derivative Nicotin-Amide</vt:lpstr>
      <vt:lpstr>Flavin Nucleotides Are Tightly Bound in Flavoproteins</vt:lpstr>
      <vt:lpstr>Oxidized and Reduced FAD  and FMN</vt:lpstr>
      <vt:lpstr>Clicker Question 28</vt:lpstr>
      <vt:lpstr>Clicker Question 28, Response</vt:lpstr>
      <vt:lpstr>Clicker Question 29</vt:lpstr>
      <vt:lpstr>Clicker Question 29, Response</vt:lpstr>
      <vt:lpstr> Activity: Energy for Biological Work</vt:lpstr>
      <vt:lpstr>Activity Instructions (4 of 4)</vt:lpstr>
      <vt:lpstr>Activity Solution (4 of 4)</vt:lpstr>
      <vt:lpstr>13.5    Regulation of Metabolic Pathways</vt:lpstr>
      <vt:lpstr>Metabolism as a Three-Dimensional Meshwork</vt:lpstr>
      <vt:lpstr>Principle 6 (2 of 5)</vt:lpstr>
      <vt:lpstr>Cells and Organisms Maintain a Dynamic Steady State</vt:lpstr>
      <vt:lpstr>Both the Amount and the Catalytic Activity of an Enzyme Can  Be Regulated</vt:lpstr>
      <vt:lpstr>Factors Affecting Enzyme Activity</vt:lpstr>
      <vt:lpstr>Clicker Question 30</vt:lpstr>
      <vt:lpstr>Clicker Question 30, Response</vt:lpstr>
      <vt:lpstr>Extracellular Signals</vt:lpstr>
      <vt:lpstr>Transcription Factors</vt:lpstr>
      <vt:lpstr>mRNA Degradation and Translation</vt:lpstr>
      <vt:lpstr>Clicker Question 31</vt:lpstr>
      <vt:lpstr>Clicker Question 31, Response</vt:lpstr>
      <vt:lpstr>Principle 6 (3 of 5)</vt:lpstr>
      <vt:lpstr>Protein Degradation</vt:lpstr>
      <vt:lpstr>Enzyme Sequestration</vt:lpstr>
      <vt:lpstr>Changes in the Transcriptome Affect the Proteome and the Metabolome</vt:lpstr>
      <vt:lpstr>The Metabolome of E. coli Growing on Glucose</vt:lpstr>
      <vt:lpstr>Clicker Question 32</vt:lpstr>
      <vt:lpstr>Clicker Question 32, Response</vt:lpstr>
      <vt:lpstr>Regulating the Catalytic Activity of Individual Enzyme Molecules</vt:lpstr>
      <vt:lpstr>Enzymes Are Sensitive to  Substrate Concentration</vt:lpstr>
      <vt:lpstr>Allosteric Effectors Can Increase or Decrease Enzyme Activity</vt:lpstr>
      <vt:lpstr>Clicker Question 33</vt:lpstr>
      <vt:lpstr>Clicker Question 33, Response</vt:lpstr>
      <vt:lpstr>Covalent Modifications and Binding of Regulatory Proteins</vt:lpstr>
      <vt:lpstr>Principle 6 (4 of 5)</vt:lpstr>
      <vt:lpstr>The Mechanisms for Altering Flux Are Not Mutually Exclusive</vt:lpstr>
      <vt:lpstr> Activity: Regulation of Enzyme Activities Muddiest Point (1 of 2)</vt:lpstr>
      <vt:lpstr> Activity: Regulation of Enzyme Activities Muddiest Point (2 of 2)</vt:lpstr>
      <vt:lpstr>Metabolic Regulation and  Metabolic Control</vt:lpstr>
      <vt:lpstr>Clicker Question 34</vt:lpstr>
      <vt:lpstr>Clicker Question 34, Response</vt:lpstr>
      <vt:lpstr>Clicker Question 35</vt:lpstr>
      <vt:lpstr>Clicker Question 35, Response</vt:lpstr>
      <vt:lpstr>Reactions Far from Equilibrium in Cells Are Common Points of Regulation</vt:lpstr>
      <vt:lpstr>Mass-Action Ratio, Q</vt:lpstr>
      <vt:lpstr>Enzymes of Carbohydrate Metabolism</vt:lpstr>
      <vt:lpstr>Clicker Question 36</vt:lpstr>
      <vt:lpstr>Clicker Question 36, Response</vt:lpstr>
      <vt:lpstr>Adenine Nucleotides Play Special Roles in Metabolic Regulation</vt:lpstr>
      <vt:lpstr>Principle 6 (5 of 5)</vt:lpstr>
      <vt:lpstr>Adenylate Kinase and AMP-Activated Protein Kinase (AMPK)</vt:lpstr>
      <vt:lpstr>Clicker Question 37</vt:lpstr>
      <vt:lpstr>Clicker Question 37, Response</vt:lpstr>
      <vt:lpstr>[AMP] Is a More Sensitive Indicator Than [ATP]</vt:lpstr>
      <vt:lpstr>Clicker Question 38</vt:lpstr>
      <vt:lpstr>Clicker Question 38, Response</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Thorne, Amy</cp:lastModifiedBy>
  <cp:revision>895</cp:revision>
  <cp:lastPrinted>2020-09-26T21:29:29Z</cp:lastPrinted>
  <dcterms:created xsi:type="dcterms:W3CDTF">2003-08-27T01:54:28Z</dcterms:created>
  <dcterms:modified xsi:type="dcterms:W3CDTF">2021-03-15T14:42:22Z</dcterms:modified>
</cp:coreProperties>
</file>